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47"/>
  </p:notesMasterIdLst>
  <p:handoutMasterIdLst>
    <p:handoutMasterId r:id="rId48"/>
  </p:handoutMasterIdLst>
  <p:sldIdLst>
    <p:sldId id="327" r:id="rId6"/>
    <p:sldId id="461" r:id="rId7"/>
    <p:sldId id="460" r:id="rId8"/>
    <p:sldId id="303" r:id="rId9"/>
    <p:sldId id="466" r:id="rId10"/>
    <p:sldId id="467" r:id="rId11"/>
    <p:sldId id="403" r:id="rId12"/>
    <p:sldId id="304" r:id="rId13"/>
    <p:sldId id="305" r:id="rId14"/>
    <p:sldId id="425" r:id="rId15"/>
    <p:sldId id="443" r:id="rId16"/>
    <p:sldId id="319" r:id="rId17"/>
    <p:sldId id="462" r:id="rId18"/>
    <p:sldId id="478" r:id="rId19"/>
    <p:sldId id="470" r:id="rId20"/>
    <p:sldId id="468" r:id="rId21"/>
    <p:sldId id="469" r:id="rId22"/>
    <p:sldId id="447" r:id="rId23"/>
    <p:sldId id="463" r:id="rId24"/>
    <p:sldId id="464" r:id="rId25"/>
    <p:sldId id="450" r:id="rId26"/>
    <p:sldId id="449" r:id="rId27"/>
    <p:sldId id="451" r:id="rId28"/>
    <p:sldId id="452" r:id="rId29"/>
    <p:sldId id="471" r:id="rId30"/>
    <p:sldId id="453" r:id="rId31"/>
    <p:sldId id="454" r:id="rId32"/>
    <p:sldId id="479" r:id="rId33"/>
    <p:sldId id="457" r:id="rId34"/>
    <p:sldId id="472" r:id="rId35"/>
    <p:sldId id="473" r:id="rId36"/>
    <p:sldId id="480" r:id="rId37"/>
    <p:sldId id="474" r:id="rId38"/>
    <p:sldId id="475" r:id="rId39"/>
    <p:sldId id="313" r:id="rId40"/>
    <p:sldId id="311" r:id="rId41"/>
    <p:sldId id="459" r:id="rId42"/>
    <p:sldId id="458" r:id="rId43"/>
    <p:sldId id="476" r:id="rId44"/>
    <p:sldId id="346" r:id="rId45"/>
    <p:sldId id="477" r:id="rId46"/>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12" userDrawn="1">
          <p15:clr>
            <a:srgbClr val="A4A3A4"/>
          </p15:clr>
        </p15:guide>
        <p15:guide id="2" orient="horz" pos="3024"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2" userDrawn="1">
          <p15:clr>
            <a:srgbClr val="A4A3A4"/>
          </p15:clr>
        </p15:guide>
        <p15:guide id="8" orient="horz" pos="3120" userDrawn="1">
          <p15:clr>
            <a:srgbClr val="A4A3A4"/>
          </p15:clr>
        </p15:guide>
        <p15:guide id="9" pos="48" userDrawn="1">
          <p15:clr>
            <a:srgbClr val="A4A3A4"/>
          </p15:clr>
        </p15:guide>
        <p15:guide id="10" pos="384"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121024-C2F1-772D-4EE0-0DA310714C15}" name="Nithiyanadhan Rajagopal" initials="NR" userId="S::Nithiyanandhan.R@spi-global.com::7ab3c0d7-e1d9-4568-9b85-35969e8fd21e" providerId="AD"/>
  <p188:author id="{24399642-5BF1-3C39-343A-45CAD0C11FDB}" name="Whitfield, Kaitlin" initials="WK" userId="S::Kaitlin.Whitfield@mheducation.com::f3215cfa-439d-4ed3-8035-dbddf9536e84" providerId="AD"/>
  <p188:author id="{63F5D65C-55DF-85BC-12F8-9DD3513B626F}" name="jeppick@gmail.com" initials="je" userId="S::urn:spo:guest#jeppick@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AB3"/>
    <a:srgbClr val="5E5E5E"/>
    <a:srgbClr val="0070C0"/>
    <a:srgbClr val="FF0000"/>
    <a:srgbClr val="00A6B9"/>
    <a:srgbClr val="00C7C3"/>
    <a:srgbClr val="02F0DE"/>
    <a:srgbClr val="33F0E1"/>
    <a:srgbClr val="33175A"/>
    <a:srgbClr val="FFB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93" autoAdjust="0"/>
    <p:restoredTop sz="86226" autoAdjust="0"/>
  </p:normalViewPr>
  <p:slideViewPr>
    <p:cSldViewPr snapToGrid="0">
      <p:cViewPr varScale="1">
        <p:scale>
          <a:sx n="58" d="100"/>
          <a:sy n="58" d="100"/>
        </p:scale>
        <p:origin x="1248" y="78"/>
      </p:cViewPr>
      <p:guideLst>
        <p:guide pos="1512"/>
        <p:guide orient="horz" pos="3024"/>
        <p:guide orient="horz" pos="384"/>
        <p:guide orient="horz" pos="2520"/>
        <p:guide orient="horz" pos="1080"/>
        <p:guide orient="horz" pos="1680"/>
        <p:guide orient="horz" pos="3432"/>
        <p:guide orient="horz" pos="3120"/>
        <p:guide pos="48"/>
        <p:guide pos="384"/>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14411"/>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3" Type="http://schemas.openxmlformats.org/officeDocument/2006/relationships/customXml" Target="../customXml/item3.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slide" Target="slides/slide37.xml" /><Relationship Id="rId47" Type="http://schemas.openxmlformats.org/officeDocument/2006/relationships/notesMaster" Target="notesMasters/notesMaster1.xml" /><Relationship Id="rId50" Type="http://schemas.openxmlformats.org/officeDocument/2006/relationships/presProps" Target="presProp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slide" Target="slides/slide41.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slide" Target="slides/slide36.xml" /><Relationship Id="rId54" Type="http://schemas.microsoft.com/office/2018/10/relationships/authors" Target="authors.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slide" Target="slides/slide35.xml" /><Relationship Id="rId45" Type="http://schemas.openxmlformats.org/officeDocument/2006/relationships/slide" Target="slides/slide40.xml" /><Relationship Id="rId53" Type="http://schemas.openxmlformats.org/officeDocument/2006/relationships/tableStyles" Target="tableStyle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49" Type="http://schemas.openxmlformats.org/officeDocument/2006/relationships/commentAuthors" Target="commentAuthors.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slide" Target="slides/slide39.xml" /><Relationship Id="rId52" Type="http://schemas.openxmlformats.org/officeDocument/2006/relationships/theme" Target="theme/theme1.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slide" Target="slides/slide38.xml" /><Relationship Id="rId48" Type="http://schemas.openxmlformats.org/officeDocument/2006/relationships/handoutMaster" Target="handoutMasters/handoutMaster1.xml" /><Relationship Id="rId8" Type="http://schemas.openxmlformats.org/officeDocument/2006/relationships/slide" Target="slides/slide3.xml" /><Relationship Id="rId51" Type="http://schemas.openxmlformats.org/officeDocument/2006/relationships/viewProps" Target="view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299930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2569554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latin typeface="ProximaNova"/>
              </a:rPr>
              <a:t>25 feet</a:t>
            </a:r>
          </a:p>
          <a:p>
            <a:r>
              <a:rPr lang="en-US" b="0" dirty="0"/>
              <a:t>14</a:t>
            </a:r>
          </a:p>
          <a:p>
            <a:r>
              <a:rPr lang="en-US" b="0" dirty="0"/>
              <a:t>16</a:t>
            </a:r>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70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200" b="0" i="1" dirty="0" smtClean="0">
                          <a:solidFill>
                            <a:srgbClr val="FF0000"/>
                          </a:solidFill>
                          <a:latin typeface="Cambria Math" panose="02040503050406030204" pitchFamily="18" charset="0"/>
                        </a:rPr>
                        <m:t>−8</m:t>
                      </m:r>
                    </m:oMath>
                  </m:oMathPara>
                </a14:m>
                <a:endParaRPr lang="en-US" sz="1200" b="0" dirty="0">
                  <a:solidFill>
                    <a:srgbClr val="FF0000"/>
                  </a:solidFill>
                </a:endParaRPr>
              </a:p>
              <a:p>
                <a:endParaRPr lang="en-US" b="0"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solidFill>
                      <a:srgbClr val="FF0000"/>
                    </a:solidFill>
                    <a:latin typeface="Cambria Math" panose="02040503050406030204" pitchFamily="18" charset="0"/>
                  </a:rPr>
                  <a:t>−𝟖</a:t>
                </a:r>
                <a:endParaRPr lang="en-US" sz="1200" b="1" dirty="0">
                  <a:solidFill>
                    <a:srgbClr val="FF0000"/>
                  </a:solidFill>
                </a:endParaRPr>
              </a:p>
              <a:p>
                <a:endParaRPr lang="en-US"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17</a:t>
            </a:fld>
            <a:endParaRPr lang="en-US" dirty="0"/>
          </a:p>
        </p:txBody>
      </p:sp>
    </p:spTree>
    <p:extLst>
      <p:ext uri="{BB962C8B-B14F-4D97-AF65-F5344CB8AC3E}">
        <p14:creationId xmlns:p14="http://schemas.microsoft.com/office/powerpoint/2010/main" val="105330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a:t>
            </a:r>
          </a:p>
        </p:txBody>
      </p:sp>
      <p:sp>
        <p:nvSpPr>
          <p:cNvPr id="4" name="Slide Number Placeholder 3"/>
          <p:cNvSpPr>
            <a:spLocks noGrp="1"/>
          </p:cNvSpPr>
          <p:nvPr>
            <p:ph type="sldNum" sz="quarter" idx="5"/>
          </p:nvPr>
        </p:nvSpPr>
        <p:spPr/>
        <p:txBody>
          <a:bodyPr/>
          <a:lstStyle/>
          <a:p>
            <a:fld id="{30DC0D4C-FD52-4CA4-A998-31C73A5A5BDE}" type="slidenum">
              <a:rPr lang="en-US" smtClean="0"/>
              <a:t>23</a:t>
            </a:fld>
            <a:endParaRPr lang="en-US" dirty="0"/>
          </a:p>
        </p:txBody>
      </p:sp>
    </p:spTree>
    <p:extLst>
      <p:ext uri="{BB962C8B-B14F-4D97-AF65-F5344CB8AC3E}">
        <p14:creationId xmlns:p14="http://schemas.microsoft.com/office/powerpoint/2010/main" val="103281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7</a:t>
            </a:r>
          </a:p>
          <a:p>
            <a:endParaRPr lang="en-US" b="0" dirty="0"/>
          </a:p>
        </p:txBody>
      </p:sp>
      <p:sp>
        <p:nvSpPr>
          <p:cNvPr id="4" name="Slide Number Placeholder 3"/>
          <p:cNvSpPr>
            <a:spLocks noGrp="1"/>
          </p:cNvSpPr>
          <p:nvPr>
            <p:ph type="sldNum" sz="quarter" idx="10"/>
          </p:nvPr>
        </p:nvSpPr>
        <p:spPr/>
        <p:txBody>
          <a:bodyPr/>
          <a:lstStyle/>
          <a:p>
            <a:fld id="{30DC0D4C-FD52-4CA4-A998-31C73A5A5BDE}" type="slidenum">
              <a:rPr lang="en-US" smtClean="0"/>
              <a:t>30</a:t>
            </a:fld>
            <a:endParaRPr lang="en-US" dirty="0"/>
          </a:p>
        </p:txBody>
      </p:sp>
    </p:spTree>
    <p:extLst>
      <p:ext uri="{BB962C8B-B14F-4D97-AF65-F5344CB8AC3E}">
        <p14:creationId xmlns:p14="http://schemas.microsoft.com/office/powerpoint/2010/main" val="3999903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1015853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0DC0D4C-FD52-4CA4-A998-31C73A5A5BDE}" type="slidenum">
              <a:rPr lang="en-US" smtClean="0"/>
              <a:t>32</a:t>
            </a:fld>
            <a:endParaRPr lang="en-US" dirty="0"/>
          </a:p>
        </p:txBody>
      </p:sp>
    </p:spTree>
    <p:extLst>
      <p:ext uri="{BB962C8B-B14F-4D97-AF65-F5344CB8AC3E}">
        <p14:creationId xmlns:p14="http://schemas.microsoft.com/office/powerpoint/2010/main" val="1903893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0DC0D4C-FD52-4CA4-A998-31C73A5A5BDE}" type="slidenum">
              <a:rPr lang="en-US" smtClean="0"/>
              <a:t>33</a:t>
            </a:fld>
            <a:endParaRPr lang="en-US" dirty="0"/>
          </a:p>
        </p:txBody>
      </p:sp>
    </p:spTree>
    <p:extLst>
      <p:ext uri="{BB962C8B-B14F-4D97-AF65-F5344CB8AC3E}">
        <p14:creationId xmlns:p14="http://schemas.microsoft.com/office/powerpoint/2010/main" val="361702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27</a:t>
            </a:r>
          </a:p>
          <a:p>
            <a:endParaRPr lang="en-US" b="0" dirty="0"/>
          </a:p>
        </p:txBody>
      </p:sp>
      <p:sp>
        <p:nvSpPr>
          <p:cNvPr id="4" name="Slide Number Placeholder 3"/>
          <p:cNvSpPr>
            <a:spLocks noGrp="1"/>
          </p:cNvSpPr>
          <p:nvPr>
            <p:ph type="sldNum" sz="quarter" idx="10"/>
          </p:nvPr>
        </p:nvSpPr>
        <p:spPr/>
        <p:txBody>
          <a:bodyPr/>
          <a:lstStyle/>
          <a:p>
            <a:fld id="{30DC0D4C-FD52-4CA4-A998-31C73A5A5BDE}" type="slidenum">
              <a:rPr lang="en-US" smtClean="0"/>
              <a:t>34</a:t>
            </a:fld>
            <a:endParaRPr lang="en-US" dirty="0"/>
          </a:p>
        </p:txBody>
      </p:sp>
    </p:spTree>
    <p:extLst>
      <p:ext uri="{BB962C8B-B14F-4D97-AF65-F5344CB8AC3E}">
        <p14:creationId xmlns:p14="http://schemas.microsoft.com/office/powerpoint/2010/main" val="4260161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35</a:t>
            </a:fld>
            <a:endParaRPr lang="en-US" dirty="0"/>
          </a:p>
        </p:txBody>
      </p:sp>
    </p:spTree>
    <p:extLst>
      <p:ext uri="{BB962C8B-B14F-4D97-AF65-F5344CB8AC3E}">
        <p14:creationId xmlns:p14="http://schemas.microsoft.com/office/powerpoint/2010/main" val="159397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0000"/>
              </a:solidFill>
            </a:endParaRPr>
          </a:p>
        </p:txBody>
      </p:sp>
      <p:sp>
        <p:nvSpPr>
          <p:cNvPr id="4" name="Slide Number Placeholder 3"/>
          <p:cNvSpPr>
            <a:spLocks noGrp="1"/>
          </p:cNvSpPr>
          <p:nvPr>
            <p:ph type="sldNum" sz="quarter" idx="5"/>
          </p:nvPr>
        </p:nvSpPr>
        <p:spPr/>
        <p:txBody>
          <a:bodyPr/>
          <a:lstStyle/>
          <a:p>
            <a:fld id="{30DC0D4C-FD52-4CA4-A998-31C73A5A5BDE}" type="slidenum">
              <a:rPr lang="en-US" smtClean="0"/>
              <a:t>38</a:t>
            </a:fld>
            <a:endParaRPr lang="en-US" dirty="0"/>
          </a:p>
        </p:txBody>
      </p:sp>
    </p:spTree>
    <p:extLst>
      <p:ext uri="{BB962C8B-B14F-4D97-AF65-F5344CB8AC3E}">
        <p14:creationId xmlns:p14="http://schemas.microsoft.com/office/powerpoint/2010/main" val="40834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25 weeks</a:t>
            </a:r>
          </a:p>
        </p:txBody>
      </p:sp>
      <p:sp>
        <p:nvSpPr>
          <p:cNvPr id="4" name="Slide Number Placeholder 3"/>
          <p:cNvSpPr>
            <a:spLocks noGrp="1"/>
          </p:cNvSpPr>
          <p:nvPr>
            <p:ph type="sldNum" sz="quarter" idx="5"/>
          </p:nvPr>
        </p:nvSpPr>
        <p:spPr/>
        <p:txBody>
          <a:bodyPr/>
          <a:lstStyle/>
          <a:p>
            <a:fld id="{30DC0D4C-FD52-4CA4-A998-31C73A5A5BDE}" type="slidenum">
              <a:rPr lang="en-US" smtClean="0"/>
              <a:t>39</a:t>
            </a:fld>
            <a:endParaRPr lang="en-US" dirty="0"/>
          </a:p>
        </p:txBody>
      </p:sp>
    </p:spTree>
    <p:extLst>
      <p:ext uri="{BB962C8B-B14F-4D97-AF65-F5344CB8AC3E}">
        <p14:creationId xmlns:p14="http://schemas.microsoft.com/office/powerpoint/2010/main" val="3914416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3200"/>
              </a:lnSpc>
            </a:pPr>
            <a:endParaRPr lang="en-US" sz="1200" dirty="0">
              <a:solidFill>
                <a:srgbClr val="FF0000"/>
              </a:solidFill>
            </a:endParaRPr>
          </a:p>
        </p:txBody>
      </p:sp>
      <p:sp>
        <p:nvSpPr>
          <p:cNvPr id="4" name="Slide Number Placeholder 3"/>
          <p:cNvSpPr>
            <a:spLocks noGrp="1"/>
          </p:cNvSpPr>
          <p:nvPr>
            <p:ph type="sldNum" sz="quarter" idx="5"/>
          </p:nvPr>
        </p:nvSpPr>
        <p:spPr/>
        <p:txBody>
          <a:bodyPr/>
          <a:lstStyle/>
          <a:p>
            <a:fld id="{30DC0D4C-FD52-4CA4-A998-31C73A5A5BDE}" type="slidenum">
              <a:rPr lang="en-US" smtClean="0"/>
              <a:t>40</a:t>
            </a:fld>
            <a:endParaRPr lang="en-US" dirty="0"/>
          </a:p>
        </p:txBody>
      </p:sp>
    </p:spTree>
    <p:extLst>
      <p:ext uri="{BB962C8B-B14F-4D97-AF65-F5344CB8AC3E}">
        <p14:creationId xmlns:p14="http://schemas.microsoft.com/office/powerpoint/2010/main" val="2243692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ts val="3200"/>
                  </a:lnSpc>
                  <a:spcBef>
                    <a:spcPts val="0"/>
                  </a:spcBef>
                  <a:spcAft>
                    <a:spcPts val="0"/>
                  </a:spcAft>
                  <a:buClrTx/>
                  <a:buSzTx/>
                  <a:buFontTx/>
                  <a:buNone/>
                  <a:tabLst/>
                  <a:defRPr/>
                </a:pPr>
                <a14:m>
                  <m:oMath xmlns:m="http://schemas.openxmlformats.org/officeDocument/2006/math">
                    <m:r>
                      <a:rPr lang="en-IN" sz="1200" b="1" i="1" dirty="0" smtClean="0">
                        <a:solidFill>
                          <a:srgbClr val="FF0000"/>
                        </a:solidFill>
                        <a:latin typeface="Cambria Math" panose="02040503050406030204" pitchFamily="18" charset="0"/>
                      </a:rPr>
                      <m:t>−</m:t>
                    </m:r>
                    <m:r>
                      <a:rPr lang="en-IN" sz="1200" b="1" i="1" dirty="0" smtClean="0">
                        <a:solidFill>
                          <a:srgbClr val="FF0000"/>
                        </a:solidFill>
                        <a:latin typeface="Cambria Math" panose="02040503050406030204" pitchFamily="18" charset="0"/>
                      </a:rPr>
                      <m:t>𝟒</m:t>
                    </m:r>
                  </m:oMath>
                </a14:m>
                <a:r>
                  <a:rPr lang="en-IN" sz="1200" b="1" dirty="0">
                    <a:solidFill>
                      <a:srgbClr val="FF0000"/>
                    </a:solidFill>
                  </a:rPr>
                  <a:t> degrees Fahrenheit per hour; Sample answer: Write the division expression </a:t>
                </a:r>
                <a14:m>
                  <m:oMath xmlns:m="http://schemas.openxmlformats.org/officeDocument/2006/math">
                    <m:r>
                      <a:rPr lang="en-IN" sz="1200" b="1" i="1" dirty="0" smtClean="0">
                        <a:solidFill>
                          <a:srgbClr val="FF0000"/>
                        </a:solidFill>
                        <a:latin typeface="Cambria Math" panose="02040503050406030204" pitchFamily="18" charset="0"/>
                      </a:rPr>
                      <m:t>−</m:t>
                    </m:r>
                    <m:r>
                      <a:rPr lang="en-IN" sz="1200" b="1" i="1" dirty="0" smtClean="0">
                        <a:solidFill>
                          <a:srgbClr val="FF0000"/>
                        </a:solidFill>
                        <a:latin typeface="Cambria Math" panose="02040503050406030204" pitchFamily="18" charset="0"/>
                      </a:rPr>
                      <m:t>𝟐𝟖</m:t>
                    </m:r>
                    <m:r>
                      <a:rPr lang="en-IN" sz="1200" b="1" i="1" dirty="0" smtClean="0">
                        <a:solidFill>
                          <a:srgbClr val="FF0000"/>
                        </a:solidFill>
                        <a:latin typeface="Cambria Math" panose="02040503050406030204" pitchFamily="18" charset="0"/>
                      </a:rPr>
                      <m:t>÷</m:t>
                    </m:r>
                    <m:r>
                      <a:rPr lang="en-IN" sz="1200" b="1" i="1" dirty="0" smtClean="0">
                        <a:solidFill>
                          <a:srgbClr val="FF0000"/>
                        </a:solidFill>
                        <a:latin typeface="Cambria Math" panose="02040503050406030204" pitchFamily="18" charset="0"/>
                      </a:rPr>
                      <m:t>𝟕</m:t>
                    </m:r>
                  </m:oMath>
                </a14:m>
                <a:r>
                  <a:rPr lang="en-IN" sz="1200" b="1" dirty="0">
                    <a:solidFill>
                      <a:srgbClr val="FF0000"/>
                    </a:solidFill>
                  </a:rPr>
                  <a:t>. Then divide the integers, </a:t>
                </a:r>
                <a14:m>
                  <m:oMath xmlns:m="http://schemas.openxmlformats.org/officeDocument/2006/math">
                    <m:r>
                      <a:rPr lang="en-IN" sz="1200" b="1" i="1" dirty="0" smtClean="0">
                        <a:solidFill>
                          <a:srgbClr val="FF0000"/>
                        </a:solidFill>
                        <a:latin typeface="Cambria Math" panose="02040503050406030204" pitchFamily="18" charset="0"/>
                      </a:rPr>
                      <m:t>−</m:t>
                    </m:r>
                    <m:r>
                      <a:rPr lang="en-IN" sz="1200" b="1" i="1" dirty="0" smtClean="0">
                        <a:solidFill>
                          <a:srgbClr val="FF0000"/>
                        </a:solidFill>
                        <a:latin typeface="Cambria Math" panose="02040503050406030204" pitchFamily="18" charset="0"/>
                      </a:rPr>
                      <m:t>𝟐𝟖</m:t>
                    </m:r>
                    <m:r>
                      <a:rPr lang="en-IN" sz="1200" b="1" i="1" dirty="0" smtClean="0">
                        <a:solidFill>
                          <a:srgbClr val="FF0000"/>
                        </a:solidFill>
                        <a:latin typeface="Cambria Math" panose="02040503050406030204" pitchFamily="18" charset="0"/>
                      </a:rPr>
                      <m:t>÷</m:t>
                    </m:r>
                    <m:r>
                      <a:rPr lang="en-IN" sz="1200" b="1" i="1" dirty="0" smtClean="0">
                        <a:solidFill>
                          <a:srgbClr val="FF0000"/>
                        </a:solidFill>
                        <a:latin typeface="Cambria Math" panose="02040503050406030204" pitchFamily="18" charset="0"/>
                      </a:rPr>
                      <m:t>𝟕</m:t>
                    </m:r>
                    <m:r>
                      <a:rPr lang="en-IN" sz="1200" b="1" i="1" dirty="0" smtClean="0">
                        <a:solidFill>
                          <a:srgbClr val="FF0000"/>
                        </a:solidFill>
                        <a:latin typeface="Cambria Math" panose="02040503050406030204" pitchFamily="18" charset="0"/>
                      </a:rPr>
                      <m:t>=−</m:t>
                    </m:r>
                    <m:r>
                      <a:rPr lang="en-IN" sz="1200" b="1" i="1" dirty="0" smtClean="0">
                        <a:solidFill>
                          <a:srgbClr val="FF0000"/>
                        </a:solidFill>
                        <a:latin typeface="Cambria Math" panose="02040503050406030204" pitchFamily="18" charset="0"/>
                      </a:rPr>
                      <m:t>𝟒</m:t>
                    </m:r>
                    <m:r>
                      <a:rPr lang="en-IN" sz="1200" b="1" i="1" dirty="0" smtClean="0">
                        <a:solidFill>
                          <a:srgbClr val="FF0000"/>
                        </a:solidFill>
                        <a:latin typeface="Cambria Math" panose="02040503050406030204" pitchFamily="18" charset="0"/>
                      </a:rPr>
                      <m:t>.</m:t>
                    </m:r>
                  </m:oMath>
                </a14:m>
                <a:endParaRPr lang="en-IN" sz="1200" b="1" dirty="0">
                  <a:solidFill>
                    <a:srgbClr val="FF0000"/>
                  </a:solidFill>
                </a:endParaRPr>
              </a:p>
              <a:p>
                <a:pPr>
                  <a:lnSpc>
                    <a:spcPts val="3200"/>
                  </a:lnSpc>
                </a:pPr>
                <a:endParaRPr lang="en-US" sz="1200" b="1" dirty="0">
                  <a:solidFill>
                    <a:srgbClr val="FF0000"/>
                  </a:solidFill>
                </a:endParaRPr>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ts val="3200"/>
                  </a:lnSpc>
                  <a:spcBef>
                    <a:spcPts val="0"/>
                  </a:spcBef>
                  <a:spcAft>
                    <a:spcPts val="0"/>
                  </a:spcAft>
                  <a:buClrTx/>
                  <a:buSzTx/>
                  <a:buFontTx/>
                  <a:buNone/>
                  <a:tabLst/>
                  <a:defRPr/>
                </a:pPr>
                <a:r>
                  <a:rPr lang="en-IN" sz="1200" b="1" i="0" dirty="0" smtClean="0">
                    <a:solidFill>
                      <a:srgbClr val="FF0000"/>
                    </a:solidFill>
                    <a:latin typeface="Cambria Math" panose="02040503050406030204" pitchFamily="18" charset="0"/>
                  </a:rPr>
                  <a:t>−𝟒</a:t>
                </a:r>
                <a:r>
                  <a:rPr lang="en-IN" sz="1200" b="1" dirty="0">
                    <a:solidFill>
                      <a:srgbClr val="FF0000"/>
                    </a:solidFill>
                  </a:rPr>
                  <a:t> degrees Fahrenheit per hour; Sample answer: Write the division expression </a:t>
                </a:r>
                <a:r>
                  <a:rPr lang="en-IN" sz="1200" b="1" i="0" dirty="0" smtClean="0">
                    <a:solidFill>
                      <a:srgbClr val="FF0000"/>
                    </a:solidFill>
                    <a:latin typeface="Cambria Math" panose="02040503050406030204" pitchFamily="18" charset="0"/>
                  </a:rPr>
                  <a:t>−𝟐𝟖÷𝟕</a:t>
                </a:r>
                <a:r>
                  <a:rPr lang="en-IN" sz="1200" b="1" dirty="0">
                    <a:solidFill>
                      <a:srgbClr val="FF0000"/>
                    </a:solidFill>
                  </a:rPr>
                  <a:t>. Then divide the integers, </a:t>
                </a:r>
                <a:r>
                  <a:rPr lang="en-IN" sz="1200" b="1" i="0" dirty="0" smtClean="0">
                    <a:solidFill>
                      <a:srgbClr val="FF0000"/>
                    </a:solidFill>
                    <a:latin typeface="Cambria Math" panose="02040503050406030204" pitchFamily="18" charset="0"/>
                  </a:rPr>
                  <a:t>−𝟐𝟖÷𝟕=−𝟒.</a:t>
                </a:r>
                <a:endParaRPr lang="en-IN" sz="1200" b="1" dirty="0">
                  <a:solidFill>
                    <a:srgbClr val="FF0000"/>
                  </a:solidFill>
                </a:endParaRPr>
              </a:p>
              <a:p>
                <a:pPr>
                  <a:lnSpc>
                    <a:spcPts val="3200"/>
                  </a:lnSpc>
                </a:pPr>
                <a:endParaRPr lang="en-US" sz="1200" b="1" dirty="0">
                  <a:solidFill>
                    <a:srgbClr val="FF0000"/>
                  </a:solidFill>
                </a:endParaRPr>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41</a:t>
            </a:fld>
            <a:endParaRPr lang="en-US" dirty="0"/>
          </a:p>
        </p:txBody>
      </p:sp>
    </p:spTree>
    <p:extLst>
      <p:ext uri="{BB962C8B-B14F-4D97-AF65-F5344CB8AC3E}">
        <p14:creationId xmlns:p14="http://schemas.microsoft.com/office/powerpoint/2010/main" val="1096226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479120"/>
            <a:ext cx="2403859" cy="329121"/>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6A5B211-75F1-754E-9BD9-9BF170AEC4C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
        <p:nvSpPr>
          <p:cNvPr id="6" name="Footer Placeholder 4">
            <a:extLst>
              <a:ext uri="{FF2B5EF4-FFF2-40B4-BE49-F238E27FC236}">
                <a16:creationId xmlns:a16="http://schemas.microsoft.com/office/drawing/2014/main" id="{D3D96425-2E0C-FB42-95E1-1022831763BF}"/>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solidFill>
                  <a:schemeClr val="tx2"/>
                </a:solidFill>
                <a:latin typeface="Arial" panose="020B0604020202020204" pitchFamily="34" charset="0"/>
                <a:cs typeface="Arial" panose="020B0604020202020204" pitchFamily="34" charset="0"/>
              </a:rPr>
              <a:t>Divide Integers</a:t>
            </a:r>
          </a:p>
        </p:txBody>
      </p:sp>
      <p:pic>
        <p:nvPicPr>
          <p:cNvPr id="18" name="Picture 17">
            <a:extLst>
              <a:ext uri="{FF2B5EF4-FFF2-40B4-BE49-F238E27FC236}">
                <a16:creationId xmlns:a16="http://schemas.microsoft.com/office/drawing/2014/main" id="{94A4D219-E666-E143-8DCD-2856D7CF354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
        <p:nvSpPr>
          <p:cNvPr id="6" name="Footer Placeholder 4">
            <a:extLst>
              <a:ext uri="{FF2B5EF4-FFF2-40B4-BE49-F238E27FC236}">
                <a16:creationId xmlns:a16="http://schemas.microsoft.com/office/drawing/2014/main" id="{1D2272D3-6399-DC4A-9534-429CC27D76D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5.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9.png" /><Relationship Id="rId1" Type="http://schemas.openxmlformats.org/officeDocument/2006/relationships/slideLayout" Target="../slideLayouts/slideLayout2.xml" /><Relationship Id="rId4" Type="http://schemas.openxmlformats.org/officeDocument/2006/relationships/image" Target="../media/image10.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3.xml" /></Relationships>
</file>

<file path=ppt/slides/_rels/slide17.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notesSlide" Target="../notesSlides/notesSlide4.xml" /><Relationship Id="rId1" Type="http://schemas.openxmlformats.org/officeDocument/2006/relationships/slideLayout" Target="../slideLayouts/slideLayout3.xml" /><Relationship Id="rId4" Type="http://schemas.openxmlformats.org/officeDocument/2006/relationships/image" Target="../media/image12.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120.png" /><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141.png" /><Relationship Id="rId2" Type="http://schemas.openxmlformats.org/officeDocument/2006/relationships/image" Target="../media/image14.png" /><Relationship Id="rId1" Type="http://schemas.openxmlformats.org/officeDocument/2006/relationships/slideLayout" Target="../slideLayouts/slideLayout2.xml" /><Relationship Id="rId4" Type="http://schemas.openxmlformats.org/officeDocument/2006/relationships/image" Target="../media/image140.png" /></Relationships>
</file>

<file path=ppt/slides/_rels/slide21.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openxmlformats.org/officeDocument/2006/relationships/image" Target="../media/image20.png" /><Relationship Id="rId1" Type="http://schemas.openxmlformats.org/officeDocument/2006/relationships/slideLayout" Target="../slideLayouts/slideLayout2.xml" /><Relationship Id="rId4" Type="http://schemas.openxmlformats.org/officeDocument/2006/relationships/image" Target="../media/image21.png" /></Relationships>
</file>

<file path=ppt/slides/_rels/slide29.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7" Type="http://schemas.openxmlformats.org/officeDocument/2006/relationships/image" Target="../media/image27.png" /><Relationship Id="rId2" Type="http://schemas.openxmlformats.org/officeDocument/2006/relationships/notesSlide" Target="../notesSlides/notesSlide8.xml" /><Relationship Id="rId1" Type="http://schemas.openxmlformats.org/officeDocument/2006/relationships/slideLayout" Target="../slideLayouts/slideLayout2.xml" /><Relationship Id="rId6" Type="http://schemas.openxmlformats.org/officeDocument/2006/relationships/image" Target="../media/image26.png" /><Relationship Id="rId5" Type="http://schemas.openxmlformats.org/officeDocument/2006/relationships/image" Target="../media/image25.png" /><Relationship Id="rId4" Type="http://schemas.openxmlformats.org/officeDocument/2006/relationships/image" Target="../media/image24.png" /></Relationships>
</file>

<file path=ppt/slides/_rels/slide33.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notesSlide" Target="../notesSlides/notesSlide12.xml" /><Relationship Id="rId1" Type="http://schemas.openxmlformats.org/officeDocument/2006/relationships/slideLayout" Target="../slideLayouts/slideLayout2.xml" /><Relationship Id="rId4" Type="http://schemas.openxmlformats.org/officeDocument/2006/relationships/image" Target="../media/image32.png" /></Relationships>
</file>

<file path=ppt/slides/_rels/slide39.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notesSlide" Target="../notesSlides/notesSlide13.xml" /><Relationship Id="rId1" Type="http://schemas.openxmlformats.org/officeDocument/2006/relationships/slideLayout" Target="../slideLayouts/slideLayout2.xml" /><Relationship Id="rId4" Type="http://schemas.openxmlformats.org/officeDocument/2006/relationships/image" Target="../media/image32.png" /></Relationships>
</file>

<file path=ppt/slides/_rels/slide40.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notesSlide" Target="../notesSlides/notesSlide14.xml" /><Relationship Id="rId1" Type="http://schemas.openxmlformats.org/officeDocument/2006/relationships/slideLayout" Target="../slideLayouts/slideLayout2.xml" /><Relationship Id="rId4" Type="http://schemas.openxmlformats.org/officeDocument/2006/relationships/image" Target="../media/image34.png" /></Relationships>
</file>

<file path=ppt/slides/_rels/slide41.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notesSlide" Target="../notesSlides/notesSlide15.xml" /><Relationship Id="rId1" Type="http://schemas.openxmlformats.org/officeDocument/2006/relationships/slideLayout" Target="../slideLayouts/slideLayout2.xml" /><Relationship Id="rId5" Type="http://schemas.openxmlformats.org/officeDocument/2006/relationships/image" Target="../media/image37.png" /><Relationship Id="rId4" Type="http://schemas.openxmlformats.org/officeDocument/2006/relationships/image" Target="../media/image36.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Divide Integers</a:t>
            </a:r>
          </a:p>
        </p:txBody>
      </p:sp>
    </p:spTree>
    <p:extLst>
      <p:ext uri="{BB962C8B-B14F-4D97-AF65-F5344CB8AC3E}">
        <p14:creationId xmlns:p14="http://schemas.microsoft.com/office/powerpoint/2010/main" val="234523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0" y="1332862"/>
            <a:ext cx="9482359" cy="497848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indent="-449263"/>
            <a:r>
              <a:rPr lang="en-IN" sz="2800" b="1" dirty="0">
                <a:solidFill>
                  <a:schemeClr val="tx1"/>
                </a:solidFill>
                <a:latin typeface="Proxima Nova" panose="02000506030000020004"/>
              </a:rPr>
              <a:t>1.  </a:t>
            </a:r>
            <a:r>
              <a:rPr lang="en-IN" sz="2800" dirty="0"/>
              <a:t>A building is 75 feet tall. It is 3 times as tall as the building next to it. How tall is the building next to it?</a:t>
            </a:r>
          </a:p>
          <a:p>
            <a:pPr marL="449263" indent="-449263"/>
            <a:r>
              <a:rPr lang="en-IN" sz="2800" b="1" dirty="0">
                <a:solidFill>
                  <a:schemeClr val="tx1"/>
                </a:solidFill>
                <a:latin typeface="Proxima Nova" panose="02000506030000020004"/>
              </a:rPr>
              <a:t>2.  </a:t>
            </a:r>
            <a:r>
              <a:rPr lang="en-IN" sz="2800" dirty="0"/>
              <a:t>Grant had 56 trading cards. He divided them into 4 equal groups. How many cards were in each group?</a:t>
            </a:r>
            <a:r>
              <a:rPr lang="en-IN" sz="2800" b="1" dirty="0">
                <a:latin typeface="Proxima Nova" panose="02000506030000020004"/>
              </a:rPr>
              <a:t> </a:t>
            </a:r>
          </a:p>
          <a:p>
            <a:pPr marL="449263" indent="-449263"/>
            <a:r>
              <a:rPr lang="en-IN" sz="2800" b="1" dirty="0">
                <a:solidFill>
                  <a:schemeClr val="tx1"/>
                </a:solidFill>
                <a:latin typeface="Proxima Nova" panose="02000506030000020004"/>
              </a:rPr>
              <a:t>3.</a:t>
            </a:r>
            <a:r>
              <a:rPr lang="en-IN" sz="2800" b="1" dirty="0">
                <a:solidFill>
                  <a:schemeClr val="tx1"/>
                </a:solidFill>
              </a:rPr>
              <a:t>  </a:t>
            </a:r>
            <a:r>
              <a:rPr lang="en-IN" sz="2800" dirty="0"/>
              <a:t>Laura did 112 pull-ups this week. If she did the same number of pullups on each of the 7 days, how many pull-ups did she do each day?</a:t>
            </a:r>
          </a:p>
        </p:txBody>
      </p:sp>
    </p:spTree>
    <p:extLst>
      <p:ext uri="{BB962C8B-B14F-4D97-AF65-F5344CB8AC3E}">
        <p14:creationId xmlns:p14="http://schemas.microsoft.com/office/powerpoint/2010/main" val="2434745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0" y="1332862"/>
            <a:ext cx="9482359" cy="497848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indent="-449263"/>
            <a:r>
              <a:rPr lang="en-IN" sz="2800" b="1" dirty="0">
                <a:solidFill>
                  <a:schemeClr val="tx1"/>
                </a:solidFill>
                <a:latin typeface="Proxima Nova" panose="02000506030000020004"/>
              </a:rPr>
              <a:t>1.  </a:t>
            </a:r>
            <a:r>
              <a:rPr lang="en-IN" sz="2800" dirty="0"/>
              <a:t>A building is 75 feet tall. It is 3 times as tall as the building next to it. How tall is the building next to it?</a:t>
            </a:r>
          </a:p>
          <a:p>
            <a:pPr marL="449263" indent="-449263"/>
            <a:r>
              <a:rPr lang="en-IN" sz="2800" b="1" dirty="0">
                <a:solidFill>
                  <a:schemeClr val="tx1"/>
                </a:solidFill>
                <a:latin typeface="Proxima Nova" panose="02000506030000020004"/>
              </a:rPr>
              <a:t>2.  </a:t>
            </a:r>
            <a:r>
              <a:rPr lang="en-IN" sz="2800" dirty="0"/>
              <a:t>Grant had 56 trading cards. He divided them into 4 equal groups. How many cards were in each group?</a:t>
            </a:r>
            <a:r>
              <a:rPr lang="en-IN" sz="2800" b="1" dirty="0">
                <a:latin typeface="Proxima Nova" panose="02000506030000020004"/>
              </a:rPr>
              <a:t> </a:t>
            </a:r>
          </a:p>
          <a:p>
            <a:pPr marL="449263" indent="-449263"/>
            <a:r>
              <a:rPr lang="en-IN" sz="2800" b="1" dirty="0">
                <a:solidFill>
                  <a:schemeClr val="tx1"/>
                </a:solidFill>
                <a:latin typeface="Proxima Nova" panose="02000506030000020004"/>
              </a:rPr>
              <a:t>3.</a:t>
            </a:r>
            <a:r>
              <a:rPr lang="en-IN" sz="2800" b="1" dirty="0">
                <a:solidFill>
                  <a:schemeClr val="tx1"/>
                </a:solidFill>
              </a:rPr>
              <a:t>  </a:t>
            </a:r>
            <a:r>
              <a:rPr lang="en-IN" sz="2800" dirty="0"/>
              <a:t>Laura did 112 pull-ups this week. If she did the same number of pullups on each of the 7 days, how many pull-ups did she do each day?</a:t>
            </a:r>
          </a:p>
        </p:txBody>
      </p:sp>
      <p:sp>
        <p:nvSpPr>
          <p:cNvPr id="5" name="TextBox 4">
            <a:extLst>
              <a:ext uri="{FF2B5EF4-FFF2-40B4-BE49-F238E27FC236}">
                <a16:creationId xmlns:a16="http://schemas.microsoft.com/office/drawing/2014/main" id="{9BA2DE29-29D6-4B27-80E3-975516AA7E99}"/>
              </a:ext>
            </a:extLst>
          </p:cNvPr>
          <p:cNvSpPr txBox="1"/>
          <p:nvPr/>
        </p:nvSpPr>
        <p:spPr>
          <a:xfrm>
            <a:off x="9235127" y="1761007"/>
            <a:ext cx="1447764" cy="523220"/>
          </a:xfrm>
          <a:prstGeom prst="rect">
            <a:avLst/>
          </a:prstGeom>
          <a:noFill/>
        </p:spPr>
        <p:txBody>
          <a:bodyPr wrap="square" rtlCol="0">
            <a:spAutoFit/>
          </a:bodyPr>
          <a:lstStyle/>
          <a:p>
            <a:pPr>
              <a:spcAft>
                <a:spcPts val="2600"/>
              </a:spcAft>
            </a:pPr>
            <a:r>
              <a:rPr lang="en-US" sz="2800" i="0" dirty="0">
                <a:solidFill>
                  <a:srgbClr val="FF0000"/>
                </a:solidFill>
                <a:effectLst/>
              </a:rPr>
              <a:t>25 feet</a:t>
            </a:r>
          </a:p>
        </p:txBody>
      </p:sp>
      <p:sp>
        <p:nvSpPr>
          <p:cNvPr id="6" name="TextBox 5">
            <a:extLst>
              <a:ext uri="{FF2B5EF4-FFF2-40B4-BE49-F238E27FC236}">
                <a16:creationId xmlns:a16="http://schemas.microsoft.com/office/drawing/2014/main" id="{290362E3-5845-43F7-A911-565794A678F3}"/>
              </a:ext>
            </a:extLst>
          </p:cNvPr>
          <p:cNvSpPr txBox="1"/>
          <p:nvPr/>
        </p:nvSpPr>
        <p:spPr>
          <a:xfrm>
            <a:off x="9336725" y="2746238"/>
            <a:ext cx="792692" cy="523220"/>
          </a:xfrm>
          <a:prstGeom prst="rect">
            <a:avLst/>
          </a:prstGeom>
          <a:noFill/>
        </p:spPr>
        <p:txBody>
          <a:bodyPr wrap="square" rtlCol="0">
            <a:spAutoFit/>
          </a:bodyPr>
          <a:lstStyle/>
          <a:p>
            <a:pPr>
              <a:spcAft>
                <a:spcPts val="2600"/>
              </a:spcAft>
            </a:pPr>
            <a:r>
              <a:rPr lang="en-US" sz="2800" i="0" dirty="0">
                <a:solidFill>
                  <a:srgbClr val="FF0000"/>
                </a:solidFill>
                <a:effectLst/>
              </a:rPr>
              <a:t>14</a:t>
            </a:r>
          </a:p>
        </p:txBody>
      </p:sp>
      <p:sp>
        <p:nvSpPr>
          <p:cNvPr id="7" name="TextBox 6">
            <a:extLst>
              <a:ext uri="{FF2B5EF4-FFF2-40B4-BE49-F238E27FC236}">
                <a16:creationId xmlns:a16="http://schemas.microsoft.com/office/drawing/2014/main" id="{B80142F3-CCE8-49F8-9A06-764E55454E63}"/>
              </a:ext>
            </a:extLst>
          </p:cNvPr>
          <p:cNvSpPr txBox="1"/>
          <p:nvPr/>
        </p:nvSpPr>
        <p:spPr>
          <a:xfrm>
            <a:off x="5895151" y="4213661"/>
            <a:ext cx="792692" cy="523220"/>
          </a:xfrm>
          <a:prstGeom prst="rect">
            <a:avLst/>
          </a:prstGeom>
          <a:noFill/>
        </p:spPr>
        <p:txBody>
          <a:bodyPr wrap="square" rtlCol="0">
            <a:spAutoFit/>
          </a:bodyPr>
          <a:lstStyle/>
          <a:p>
            <a:pPr>
              <a:spcAft>
                <a:spcPts val="2600"/>
              </a:spcAft>
            </a:pPr>
            <a:r>
              <a:rPr lang="en-US" sz="2800" i="0" dirty="0">
                <a:solidFill>
                  <a:srgbClr val="FF0000"/>
                </a:solidFill>
                <a:effectLst/>
              </a:rPr>
              <a:t>16</a:t>
            </a:r>
          </a:p>
        </p:txBody>
      </p:sp>
    </p:spTree>
    <p:extLst>
      <p:ext uri="{BB962C8B-B14F-4D97-AF65-F5344CB8AC3E}">
        <p14:creationId xmlns:p14="http://schemas.microsoft.com/office/powerpoint/2010/main" val="504650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B444D6E-B0F7-6C42-A572-7680D7C7EF9B}"/>
                  </a:ext>
                </a:extLst>
              </p:cNvPr>
              <p:cNvSpPr txBox="1"/>
              <p:nvPr/>
            </p:nvSpPr>
            <p:spPr>
              <a:xfrm>
                <a:off x="454711" y="1219200"/>
                <a:ext cx="9693142" cy="4555093"/>
              </a:xfrm>
              <a:prstGeom prst="rect">
                <a:avLst/>
              </a:prstGeom>
              <a:noFill/>
            </p:spPr>
            <p:txBody>
              <a:bodyPr wrap="square" rtlCol="0">
                <a:spAutoFit/>
              </a:bodyPr>
              <a:lstStyle/>
              <a:p>
                <a:pPr fontAlgn="t"/>
                <a:r>
                  <a:rPr lang="en-US" sz="2800" b="1" dirty="0"/>
                  <a:t>7.NS.A.2</a:t>
                </a:r>
              </a:p>
              <a:p>
                <a:pPr fontAlgn="t">
                  <a:spcAft>
                    <a:spcPts val="1200"/>
                  </a:spcAft>
                </a:pPr>
                <a:r>
                  <a:rPr lang="en-US" sz="2800" dirty="0">
                    <a:solidFill>
                      <a:schemeClr val="tx2"/>
                    </a:solidFill>
                  </a:rPr>
                  <a:t>Apply and extend previous understandings of multiplication and division and of fractions to multiply and divide rational numbers.</a:t>
                </a:r>
              </a:p>
              <a:p>
                <a:pPr fontAlgn="t"/>
                <a:r>
                  <a:rPr lang="en-IN" sz="2800" b="1" dirty="0"/>
                  <a:t>7.NS.A.2.B</a:t>
                </a:r>
              </a:p>
              <a:p>
                <a:pPr fontAlgn="t"/>
                <a:r>
                  <a:rPr lang="en-US" sz="2800" dirty="0">
                    <a:solidFill>
                      <a:schemeClr val="tx2"/>
                    </a:solidFill>
                  </a:rPr>
                  <a:t>Understand that integers can be divided, provided that the divisor is not zero, and every quotient of integers (with non-zero divisor) is a rational number. If p and q are integers, then </a:t>
                </a:r>
                <a14:m>
                  <m:oMath xmlns:m="http://schemas.openxmlformats.org/officeDocument/2006/math">
                    <m:r>
                      <a:rPr lang="en-US" sz="2800" b="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𝑝</m:t>
                    </m:r>
                    <m:r>
                      <a:rPr lang="en-US" sz="280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𝑞</m:t>
                    </m:r>
                    <m:r>
                      <a:rPr lang="en-US" sz="280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𝑝</m:t>
                    </m:r>
                    <m:r>
                      <a:rPr lang="en-US" sz="280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𝑞</m:t>
                    </m:r>
                    <m:r>
                      <a:rPr lang="en-US" sz="280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𝑝</m:t>
                    </m:r>
                    <m:r>
                      <a:rPr lang="en-US" sz="280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𝑞</m:t>
                    </m:r>
                    <m:r>
                      <a:rPr lang="en-US" sz="2800" i="1" dirty="0" smtClean="0">
                        <a:solidFill>
                          <a:schemeClr val="tx2"/>
                        </a:solidFill>
                        <a:latin typeface="Cambria Math" panose="02040503050406030204" pitchFamily="18" charset="0"/>
                      </a:rPr>
                      <m:t>).</m:t>
                    </m:r>
                  </m:oMath>
                </a14:m>
                <a:r>
                  <a:rPr lang="en-US" sz="2800" dirty="0">
                    <a:solidFill>
                      <a:schemeClr val="tx2"/>
                    </a:solidFill>
                  </a:rPr>
                  <a:t> Interpret quotients of rational numbers by describing real-world contexts.</a:t>
                </a:r>
                <a:endParaRPr lang="en-IN" sz="2800" dirty="0">
                  <a:solidFill>
                    <a:schemeClr val="tx2"/>
                  </a:solidFill>
                </a:endParaRPr>
              </a:p>
            </p:txBody>
          </p:sp>
        </mc:Choice>
        <mc:Fallback xmlns="">
          <p:sp>
            <p:nvSpPr>
              <p:cNvPr id="2" name="TextBox 1">
                <a:extLst>
                  <a:ext uri="{FF2B5EF4-FFF2-40B4-BE49-F238E27FC236}">
                    <a16:creationId xmlns:a16="http://schemas.microsoft.com/office/drawing/2014/main" id="{3B444D6E-B0F7-6C42-A572-7680D7C7EF9B}"/>
                  </a:ext>
                </a:extLst>
              </p:cNvPr>
              <p:cNvSpPr txBox="1">
                <a:spLocks noRot="1" noChangeAspect="1" noMove="1" noResize="1" noEditPoints="1" noAdjustHandles="1" noChangeArrowheads="1" noChangeShapeType="1" noTextEdit="1"/>
              </p:cNvSpPr>
              <p:nvPr/>
            </p:nvSpPr>
            <p:spPr>
              <a:xfrm>
                <a:off x="454711" y="1219200"/>
                <a:ext cx="9693142" cy="4555093"/>
              </a:xfrm>
              <a:prstGeom prst="rect">
                <a:avLst/>
              </a:prstGeom>
              <a:blipFill>
                <a:blip r:embed="rId2"/>
                <a:stretch>
                  <a:fillRect l="-1321" t="-1339" b="-2811"/>
                </a:stretch>
              </a:blipFill>
            </p:spPr>
            <p:txBody>
              <a:bodyPr/>
              <a:lstStyle/>
              <a:p>
                <a:r>
                  <a:rPr lang="en-US">
                    <a:noFill/>
                  </a:rPr>
                  <a:t> </a:t>
                </a:r>
              </a:p>
            </p:txBody>
          </p:sp>
        </mc:Fallback>
      </mc:AlternateContent>
      <p:sp>
        <p:nvSpPr>
          <p:cNvPr id="12" name="Title 1">
            <a:extLst>
              <a:ext uri="{FF2B5EF4-FFF2-40B4-BE49-F238E27FC236}">
                <a16:creationId xmlns:a16="http://schemas.microsoft.com/office/drawing/2014/main" id="{352F29A1-B892-2443-9FA6-5499F03892A5}"/>
              </a:ext>
            </a:extLst>
          </p:cNvPr>
          <p:cNvSpPr txBox="1">
            <a:spLocks/>
          </p:cNvSpPr>
          <p:nvPr/>
        </p:nvSpPr>
        <p:spPr>
          <a:xfrm>
            <a:off x="454711" y="332812"/>
            <a:ext cx="6735797" cy="886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Tree>
    <p:extLst>
      <p:ext uri="{BB962C8B-B14F-4D97-AF65-F5344CB8AC3E}">
        <p14:creationId xmlns:p14="http://schemas.microsoft.com/office/powerpoint/2010/main" val="2020675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1" y="1537854"/>
            <a:ext cx="9693142" cy="2831544"/>
          </a:xfrm>
          <a:prstGeom prst="rect">
            <a:avLst/>
          </a:prstGeom>
          <a:noFill/>
        </p:spPr>
        <p:txBody>
          <a:bodyPr wrap="square" rtlCol="0">
            <a:spAutoFit/>
          </a:bodyPr>
          <a:lstStyle/>
          <a:p>
            <a:pPr fontAlgn="t"/>
            <a:r>
              <a:rPr lang="en-IN" sz="2800" b="1" dirty="0"/>
              <a:t>7.NS.A.2.C</a:t>
            </a:r>
          </a:p>
          <a:p>
            <a:pPr fontAlgn="t">
              <a:spcAft>
                <a:spcPts val="1200"/>
              </a:spcAft>
            </a:pPr>
            <a:r>
              <a:rPr lang="en-US" sz="2800" dirty="0">
                <a:solidFill>
                  <a:schemeClr val="tx2"/>
                </a:solidFill>
              </a:rPr>
              <a:t>Apply properties of operations as strategies to multiply and divide rational numbers.</a:t>
            </a:r>
            <a:endParaRPr lang="en-IN" sz="2800" dirty="0">
              <a:solidFill>
                <a:schemeClr val="tx2"/>
              </a:solidFill>
            </a:endParaRPr>
          </a:p>
          <a:p>
            <a:pPr fontAlgn="t"/>
            <a:r>
              <a:rPr lang="en-IN" sz="2800" b="1" dirty="0"/>
              <a:t>7.NS.A.1.D</a:t>
            </a:r>
          </a:p>
          <a:p>
            <a:pPr fontAlgn="t">
              <a:spcAft>
                <a:spcPts val="1200"/>
              </a:spcAft>
            </a:pPr>
            <a:r>
              <a:rPr lang="en-US" sz="2800" dirty="0">
                <a:solidFill>
                  <a:schemeClr val="tx2"/>
                </a:solidFill>
              </a:rPr>
              <a:t>Apply properties of operations as strategies to add and subtract rational numbers.</a:t>
            </a:r>
            <a:endParaRPr lang="en-IN"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1" y="332812"/>
            <a:ext cx="6735797" cy="886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Tree>
    <p:extLst>
      <p:ext uri="{BB962C8B-B14F-4D97-AF65-F5344CB8AC3E}">
        <p14:creationId xmlns:p14="http://schemas.microsoft.com/office/powerpoint/2010/main" val="2421451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1" y="1219200"/>
            <a:ext cx="9693142" cy="4985980"/>
          </a:xfrm>
          <a:prstGeom prst="rect">
            <a:avLst/>
          </a:prstGeom>
          <a:noFill/>
        </p:spPr>
        <p:txBody>
          <a:bodyPr wrap="square" rtlCol="0">
            <a:spAutoFit/>
          </a:bodyPr>
          <a:lstStyle/>
          <a:p>
            <a:pPr fontAlgn="t"/>
            <a:r>
              <a:rPr lang="en-IN" sz="2800" b="1" dirty="0"/>
              <a:t>7.EE.B.3</a:t>
            </a:r>
          </a:p>
          <a:p>
            <a:pPr fontAlgn="t">
              <a:spcAft>
                <a:spcPts val="1200"/>
              </a:spcAft>
            </a:pPr>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endParaRPr lang="en-IN" sz="2800" dirty="0">
              <a:solidFill>
                <a:schemeClr val="tx2"/>
              </a:solidFill>
            </a:endParaRPr>
          </a:p>
          <a:p>
            <a:pPr fontAlgn="t"/>
            <a:r>
              <a:rPr lang="en-IN" sz="2800" b="1" dirty="0"/>
              <a:t>7.NS.A.3</a:t>
            </a:r>
          </a:p>
          <a:p>
            <a:pPr fontAlgn="t"/>
            <a:r>
              <a:rPr lang="en-US" sz="2800" dirty="0">
                <a:solidFill>
                  <a:schemeClr val="tx2"/>
                </a:solidFill>
              </a:rPr>
              <a:t>Solve real-world and mathematical problems involving the four operations with rational numbers.</a:t>
            </a:r>
            <a:endParaRPr lang="en-IN"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1" y="332812"/>
            <a:ext cx="6735797" cy="886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Tree>
    <p:extLst>
      <p:ext uri="{BB962C8B-B14F-4D97-AF65-F5344CB8AC3E}">
        <p14:creationId xmlns:p14="http://schemas.microsoft.com/office/powerpoint/2010/main" val="2413423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6523-1302-4BB4-BFCD-3892DF60201D}"/>
              </a:ext>
            </a:extLst>
          </p:cNvPr>
          <p:cNvSpPr txBox="1">
            <a:spLocks/>
          </p:cNvSpPr>
          <p:nvPr/>
        </p:nvSpPr>
        <p:spPr>
          <a:xfrm>
            <a:off x="454712" y="332811"/>
            <a:ext cx="6571730" cy="8017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
        <p:nvSpPr>
          <p:cNvPr id="3" name="TextBox 2">
            <a:extLst>
              <a:ext uri="{FF2B5EF4-FFF2-40B4-BE49-F238E27FC236}">
                <a16:creationId xmlns:a16="http://schemas.microsoft.com/office/drawing/2014/main" id="{01A38246-109F-4EE9-B5AE-8D39A93B0638}"/>
              </a:ext>
            </a:extLst>
          </p:cNvPr>
          <p:cNvSpPr txBox="1"/>
          <p:nvPr/>
        </p:nvSpPr>
        <p:spPr>
          <a:xfrm>
            <a:off x="454712" y="1294013"/>
            <a:ext cx="10335208" cy="5016758"/>
          </a:xfrm>
          <a:prstGeom prst="rect">
            <a:avLst/>
          </a:prstGeom>
          <a:noFill/>
        </p:spPr>
        <p:txBody>
          <a:bodyPr wrap="square" rtlCol="0">
            <a:spAutoFit/>
          </a:bodyPr>
          <a:lstStyle/>
          <a:p>
            <a:pPr fontAlgn="t"/>
            <a:r>
              <a:rPr lang="en-US" sz="2800" b="1" dirty="0"/>
              <a:t>MP1</a:t>
            </a:r>
          </a:p>
          <a:p>
            <a:pPr fontAlgn="t">
              <a:spcAft>
                <a:spcPts val="1200"/>
              </a:spcAft>
            </a:pPr>
            <a:r>
              <a:rPr lang="en-US" sz="2800" dirty="0">
                <a:solidFill>
                  <a:schemeClr val="tx2"/>
                </a:solidFill>
              </a:rPr>
              <a:t>Make sense of problems and persevere in solving them.</a:t>
            </a:r>
          </a:p>
          <a:p>
            <a:pPr fontAlgn="t"/>
            <a:r>
              <a:rPr lang="en-US" sz="2800" b="1" dirty="0"/>
              <a:t>MP3</a:t>
            </a:r>
          </a:p>
          <a:p>
            <a:pPr fontAlgn="t">
              <a:spcAft>
                <a:spcPts val="1200"/>
              </a:spcAft>
            </a:pPr>
            <a:r>
              <a:rPr lang="en-US" sz="2800" dirty="0">
                <a:solidFill>
                  <a:schemeClr val="tx2"/>
                </a:solidFill>
              </a:rPr>
              <a:t>Construct viable arguments and critique the reasoning of others.</a:t>
            </a:r>
          </a:p>
          <a:p>
            <a:pPr fontAlgn="t"/>
            <a:r>
              <a:rPr lang="en-US" sz="2800" b="1" dirty="0"/>
              <a:t>MP4</a:t>
            </a:r>
          </a:p>
          <a:p>
            <a:pPr fontAlgn="t">
              <a:spcAft>
                <a:spcPts val="1200"/>
              </a:spcAft>
            </a:pPr>
            <a:r>
              <a:rPr lang="en-US" sz="2800" dirty="0">
                <a:solidFill>
                  <a:schemeClr val="tx2"/>
                </a:solidFill>
              </a:rPr>
              <a:t>Model with mathematics.</a:t>
            </a:r>
          </a:p>
          <a:p>
            <a:pPr fontAlgn="t"/>
            <a:r>
              <a:rPr lang="en-US" sz="2800" b="1" dirty="0"/>
              <a:t>MP5</a:t>
            </a:r>
          </a:p>
          <a:p>
            <a:pPr fontAlgn="t">
              <a:spcAft>
                <a:spcPts val="1200"/>
              </a:spcAft>
            </a:pPr>
            <a:r>
              <a:rPr lang="en-US" sz="2800" dirty="0">
                <a:solidFill>
                  <a:schemeClr val="tx2"/>
                </a:solidFill>
              </a:rPr>
              <a:t>Use appropriate tools strategically.</a:t>
            </a:r>
          </a:p>
          <a:p>
            <a:pPr fontAlgn="t"/>
            <a:r>
              <a:rPr lang="en-US" sz="2800" b="1" dirty="0"/>
              <a:t>MP6</a:t>
            </a:r>
          </a:p>
          <a:p>
            <a:pPr fontAlgn="t"/>
            <a:r>
              <a:rPr lang="en-US" sz="2800" dirty="0">
                <a:solidFill>
                  <a:schemeClr val="tx2"/>
                </a:solidFill>
              </a:rPr>
              <a:t>Attend to precision.</a:t>
            </a:r>
          </a:p>
        </p:txBody>
      </p:sp>
    </p:spTree>
    <p:extLst>
      <p:ext uri="{BB962C8B-B14F-4D97-AF65-F5344CB8AC3E}">
        <p14:creationId xmlns:p14="http://schemas.microsoft.com/office/powerpoint/2010/main" val="3187015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2" y="1583154"/>
            <a:ext cx="9695509" cy="344062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solve problems dividing integers.</a:t>
            </a:r>
            <a:endParaRPr lang="en-US" sz="2800" dirty="0">
              <a:latin typeface="+mj-lt"/>
            </a:endParaRP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4"/>
                <a:ext cx="8892849" cy="40833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t>Division is the inverse operation of multiplication, the same way that subtraction is the inverse of addition. You can find a quotient by using a related multiplication sentence.</a:t>
                </a:r>
              </a:p>
              <a:p>
                <a:r>
                  <a:rPr lang="en-IN" sz="2800" dirty="0"/>
                  <a:t>            </a:t>
                </a:r>
                <a14:m>
                  <m:oMath xmlns:m="http://schemas.openxmlformats.org/officeDocument/2006/math">
                    <m:r>
                      <a:rPr lang="en-IN" sz="2800" i="1" dirty="0" smtClean="0">
                        <a:latin typeface="Cambria Math" panose="02040503050406030204" pitchFamily="18" charset="0"/>
                      </a:rPr>
                      <m:t>36÷(−3)=−12</m:t>
                    </m:r>
                  </m:oMath>
                </a14:m>
                <a:r>
                  <a:rPr lang="en-IN" sz="2800" dirty="0"/>
                  <a:t>     </a:t>
                </a:r>
                <a14:m>
                  <m:oMath xmlns:m="http://schemas.openxmlformats.org/officeDocument/2006/math">
                    <m:r>
                      <a:rPr lang="en-IN" sz="2800" i="1" dirty="0" smtClean="0">
                        <a:latin typeface="Cambria Math" panose="02040503050406030204" pitchFamily="18" charset="0"/>
                      </a:rPr>
                      <m:t>→ −3</m:t>
                    </m:r>
                    <m:r>
                      <a:rPr lang="en-US" sz="2800" i="1" dirty="0" smtClean="0">
                        <a:solidFill>
                          <a:schemeClr val="tx2"/>
                        </a:solidFill>
                        <a:latin typeface="Cambria Math" panose="02040503050406030204" pitchFamily="18" charset="0"/>
                      </a:rPr>
                      <m:t>•</m:t>
                    </m:r>
                    <m:r>
                      <a:rPr lang="en-IN" sz="2800" i="1" dirty="0" smtClean="0">
                        <a:latin typeface="Cambria Math" panose="02040503050406030204" pitchFamily="18" charset="0"/>
                      </a:rPr>
                      <m:t>(−12)=36</m:t>
                    </m:r>
                  </m:oMath>
                </a14:m>
                <a:r>
                  <a:rPr lang="en-IN" sz="2800" dirty="0"/>
                  <a:t> </a:t>
                </a:r>
              </a:p>
              <a:p>
                <a:pPr>
                  <a:spcAft>
                    <a:spcPts val="1200"/>
                  </a:spcAft>
                </a:pPr>
                <a:r>
                  <a:rPr lang="en-IN" sz="2800" dirty="0"/>
                  <a:t>What number multiplied by </a:t>
                </a:r>
                <a14:m>
                  <m:oMath xmlns:m="http://schemas.openxmlformats.org/officeDocument/2006/math">
                    <m:r>
                      <a:rPr lang="en-IN" sz="2800" i="1" dirty="0" smtClean="0">
                        <a:latin typeface="Cambria Math" panose="02040503050406030204" pitchFamily="18" charset="0"/>
                      </a:rPr>
                      <m:t>−3</m:t>
                    </m:r>
                  </m:oMath>
                </a14:m>
                <a:r>
                  <a:rPr lang="en-IN" sz="2800" dirty="0"/>
                  <a:t> results in </a:t>
                </a:r>
                <a14:m>
                  <m:oMath xmlns:m="http://schemas.openxmlformats.org/officeDocument/2006/math">
                    <m:r>
                      <a:rPr lang="en-IN" sz="2800" i="1" dirty="0" smtClean="0">
                        <a:latin typeface="Cambria Math" panose="02040503050406030204" pitchFamily="18" charset="0"/>
                      </a:rPr>
                      <m:t>36</m:t>
                    </m:r>
                  </m:oMath>
                </a14:m>
                <a:r>
                  <a:rPr lang="en-IN" sz="2800" dirty="0"/>
                  <a:t>? </a:t>
                </a:r>
                <a14:m>
                  <m:oMath xmlns:m="http://schemas.openxmlformats.org/officeDocument/2006/math">
                    <m:r>
                      <a:rPr lang="en-IN" sz="2800" i="1" dirty="0" smtClean="0">
                        <a:latin typeface="Cambria Math" panose="02040503050406030204" pitchFamily="18" charset="0"/>
                      </a:rPr>
                      <m:t>−12</m:t>
                    </m:r>
                  </m:oMath>
                </a14:m>
                <a:endParaRPr lang="en-IN" sz="2800" dirty="0"/>
              </a:p>
              <a:p>
                <a:r>
                  <a:rPr lang="en-IN" sz="2800" dirty="0"/>
                  <a:t>So, </a:t>
                </a:r>
                <a14:m>
                  <m:oMath xmlns:m="http://schemas.openxmlformats.org/officeDocument/2006/math">
                    <m:r>
                      <a:rPr lang="en-IN" sz="2800" i="1" dirty="0" smtClean="0">
                        <a:latin typeface="Cambria Math" panose="02040503050406030204" pitchFamily="18" charset="0"/>
                      </a:rPr>
                      <m:t>36÷(−3)</m:t>
                    </m:r>
                  </m:oMath>
                </a14:m>
                <a:r>
                  <a:rPr lang="en-IN" sz="2800" dirty="0"/>
                  <a:t> is </a:t>
                </a:r>
                <a14:m>
                  <m:oMath xmlns:m="http://schemas.openxmlformats.org/officeDocument/2006/math">
                    <m:r>
                      <a:rPr lang="en-IN" sz="2800" i="1" dirty="0" smtClean="0">
                        <a:latin typeface="Cambria Math" panose="02040503050406030204" pitchFamily="18" charset="0"/>
                      </a:rPr>
                      <m:t>−12</m:t>
                    </m:r>
                  </m:oMath>
                </a14:m>
                <a:r>
                  <a:rPr lang="en-IN" sz="2800" dirty="0"/>
                  <a:t>.</a:t>
                </a: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4"/>
                <a:ext cx="8892849" cy="4083355"/>
              </a:xfrm>
              <a:prstGeom prst="rect">
                <a:avLst/>
              </a:prstGeom>
              <a:blipFill>
                <a:blip r:embed="rId3"/>
                <a:stretch>
                  <a:fillRect l="-1371" t="-1493" r="-2193"/>
                </a:stretch>
              </a:blipFill>
            </p:spPr>
            <p:txBody>
              <a:bodyPr/>
              <a:lstStyle/>
              <a:p>
                <a:r>
                  <a:rPr lang="en-US">
                    <a:noFill/>
                  </a:rPr>
                  <a:t> </a:t>
                </a:r>
              </a:p>
            </p:txBody>
          </p:sp>
        </mc:Fallback>
      </mc:AlternateContent>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Divide Integers with Different Signs</a:t>
            </a:r>
          </a:p>
        </p:txBody>
      </p:sp>
    </p:spTree>
    <p:extLst>
      <p:ext uri="{BB962C8B-B14F-4D97-AF65-F5344CB8AC3E}">
        <p14:creationId xmlns:p14="http://schemas.microsoft.com/office/powerpoint/2010/main" val="339455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8892849" cy="206857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t>The table shows the rules for dividing integers with different signs. </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graphicFrame>
            <p:nvGraphicFramePr>
              <p:cNvPr id="2" name="Table 2">
                <a:extLst>
                  <a:ext uri="{FF2B5EF4-FFF2-40B4-BE49-F238E27FC236}">
                    <a16:creationId xmlns:a16="http://schemas.microsoft.com/office/drawing/2014/main" id="{21E7BEAB-6061-4E00-A35C-8BD417632893}"/>
                  </a:ext>
                </a:extLst>
              </p:cNvPr>
              <p:cNvGraphicFramePr>
                <a:graphicFrameLocks noGrp="1"/>
              </p:cNvGraphicFramePr>
              <p:nvPr>
                <p:extLst>
                  <p:ext uri="{D42A27DB-BD31-4B8C-83A1-F6EECF244321}">
                    <p14:modId xmlns:p14="http://schemas.microsoft.com/office/powerpoint/2010/main" val="3505291530"/>
                  </p:ext>
                </p:extLst>
              </p:nvPr>
            </p:nvGraphicFramePr>
            <p:xfrm>
              <a:off x="595340" y="3049069"/>
              <a:ext cx="8174382" cy="1889760"/>
            </p:xfrm>
            <a:graphic>
              <a:graphicData uri="http://schemas.openxmlformats.org/drawingml/2006/table">
                <a:tbl>
                  <a:tblPr firstRow="1" bandRow="1">
                    <a:tableStyleId>{5C22544A-7EE6-4342-B048-85BDC9FD1C3A}</a:tableStyleId>
                  </a:tblPr>
                  <a:tblGrid>
                    <a:gridCol w="4087191">
                      <a:extLst>
                        <a:ext uri="{9D8B030D-6E8A-4147-A177-3AD203B41FA5}">
                          <a16:colId xmlns:a16="http://schemas.microsoft.com/office/drawing/2014/main" val="2853804162"/>
                        </a:ext>
                      </a:extLst>
                    </a:gridCol>
                    <a:gridCol w="4087191">
                      <a:extLst>
                        <a:ext uri="{9D8B030D-6E8A-4147-A177-3AD203B41FA5}">
                          <a16:colId xmlns:a16="http://schemas.microsoft.com/office/drawing/2014/main" val="2826953251"/>
                        </a:ext>
                      </a:extLst>
                    </a:gridCol>
                  </a:tblGrid>
                  <a:tr h="370840">
                    <a:tc>
                      <a:txBody>
                        <a:bodyPr/>
                        <a:lstStyle/>
                        <a:p>
                          <a:pPr algn="ctr"/>
                          <a:r>
                            <a:rPr lang="en-IN" sz="2800" b="1" i="0" u="none" strike="noStrike" kern="1200" baseline="0" dirty="0">
                              <a:solidFill>
                                <a:schemeClr val="bg1"/>
                              </a:solidFill>
                              <a:latin typeface="+mn-lt"/>
                              <a:ea typeface="+mn-ea"/>
                              <a:cs typeface="+mn-cs"/>
                            </a:rPr>
                            <a:t>Words</a:t>
                          </a:r>
                          <a:endParaRPr lang="en-IN" sz="28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800" b="1" i="0" u="none" strike="noStrike" kern="1200" baseline="0" dirty="0">
                              <a:solidFill>
                                <a:schemeClr val="bg1"/>
                              </a:solidFill>
                              <a:latin typeface="+mn-lt"/>
                              <a:ea typeface="+mn-ea"/>
                              <a:cs typeface="+mn-cs"/>
                            </a:rPr>
                            <a:t>Examples</a:t>
                          </a:r>
                          <a:endParaRPr lang="en-IN" sz="28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436908074"/>
                      </a:ext>
                    </a:extLst>
                  </a:tr>
                  <a:tr h="370840">
                    <a:tc>
                      <a:txBody>
                        <a:bodyPr/>
                        <a:lstStyle/>
                        <a:p>
                          <a:r>
                            <a:rPr lang="en-IN" sz="2800" b="0" i="0" u="none" strike="noStrike" kern="1200" baseline="0" dirty="0">
                              <a:solidFill>
                                <a:srgbClr val="5E5E5E"/>
                              </a:solidFill>
                              <a:latin typeface="+mn-lt"/>
                              <a:ea typeface="+mn-ea"/>
                              <a:cs typeface="+mn-cs"/>
                            </a:rPr>
                            <a:t>The quotient of two integers with different signs is negative.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−36÷3=−12</m:t>
                              </m:r>
                            </m:oMath>
                          </a14:m>
                          <a:r>
                            <a:rPr lang="en-IN" sz="2800" b="0" i="0" u="none" strike="noStrike" kern="1200" baseline="0" dirty="0">
                              <a:solidFill>
                                <a:srgbClr val="5E5E5E"/>
                              </a:solidFill>
                              <a:latin typeface="+mn-lt"/>
                              <a:ea typeface="+mn-ea"/>
                              <a:cs typeface="+mn-cs"/>
                            </a:rPr>
                            <a:t> </a:t>
                          </a:r>
                        </a:p>
                        <a:p>
                          <a:pPr algn="ctr"/>
                          <a:endParaRPr lang="en-IN" sz="2800" b="0" i="0" u="none" strike="noStrike" kern="1200" baseline="0" dirty="0">
                            <a:solidFill>
                              <a:srgbClr val="5E5E5E"/>
                            </a:solidFill>
                            <a:latin typeface="+mn-lt"/>
                            <a:ea typeface="+mn-ea"/>
                            <a:cs typeface="+mn-cs"/>
                          </a:endParaRPr>
                        </a:p>
                        <a:p>
                          <a:pPr algn="ctr"/>
                          <a14:m>
                            <m:oMathPara xmlns:m="http://schemas.openxmlformats.org/officeDocument/2006/math">
                              <m:oMathParaPr>
                                <m:jc m:val="centerGroup"/>
                              </m:oMathParaPr>
                              <m:oMath xmlns:m="http://schemas.openxmlformats.org/officeDocument/2006/math">
                                <m:r>
                                  <a:rPr lang="en-US" sz="2800" b="0" i="1" u="none" strike="noStrike" kern="1200" baseline="0" dirty="0" smtClean="0">
                                    <a:solidFill>
                                      <a:srgbClr val="5E5E5E"/>
                                    </a:solidFill>
                                    <a:latin typeface="Cambria Math" panose="02040503050406030204" pitchFamily="18" charset="0"/>
                                    <a:ea typeface="+mn-ea"/>
                                    <a:cs typeface="+mn-cs"/>
                                  </a:rPr>
                                  <m:t>36÷(−3)=−12</m:t>
                                </m:r>
                              </m:oMath>
                            </m:oMathPara>
                          </a14:m>
                          <a:endParaRPr lang="en-IN" sz="2800" b="0" i="0" u="none" strike="noStrike" kern="1200" baseline="0" dirty="0">
                            <a:solidFill>
                              <a:srgbClr val="5E5E5E"/>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0287796"/>
                      </a:ext>
                    </a:extLst>
                  </a:tr>
                </a:tbl>
              </a:graphicData>
            </a:graphic>
          </p:graphicFrame>
        </mc:Choice>
        <mc:Fallback xmlns="">
          <p:graphicFrame>
            <p:nvGraphicFramePr>
              <p:cNvPr id="2" name="Table 2">
                <a:extLst>
                  <a:ext uri="{FF2B5EF4-FFF2-40B4-BE49-F238E27FC236}">
                    <a16:creationId xmlns:a16="http://schemas.microsoft.com/office/drawing/2014/main" id="{21E7BEAB-6061-4E00-A35C-8BD417632893}"/>
                  </a:ext>
                </a:extLst>
              </p:cNvPr>
              <p:cNvGraphicFramePr>
                <a:graphicFrameLocks noGrp="1"/>
              </p:cNvGraphicFramePr>
              <p:nvPr>
                <p:extLst>
                  <p:ext uri="{D42A27DB-BD31-4B8C-83A1-F6EECF244321}">
                    <p14:modId xmlns:p14="http://schemas.microsoft.com/office/powerpoint/2010/main" val="3505291530"/>
                  </p:ext>
                </p:extLst>
              </p:nvPr>
            </p:nvGraphicFramePr>
            <p:xfrm>
              <a:off x="595340" y="3049069"/>
              <a:ext cx="8174382" cy="1889760"/>
            </p:xfrm>
            <a:graphic>
              <a:graphicData uri="http://schemas.openxmlformats.org/drawingml/2006/table">
                <a:tbl>
                  <a:tblPr firstRow="1" bandRow="1">
                    <a:tableStyleId>{5C22544A-7EE6-4342-B048-85BDC9FD1C3A}</a:tableStyleId>
                  </a:tblPr>
                  <a:tblGrid>
                    <a:gridCol w="4087191">
                      <a:extLst>
                        <a:ext uri="{9D8B030D-6E8A-4147-A177-3AD203B41FA5}">
                          <a16:colId xmlns:a16="http://schemas.microsoft.com/office/drawing/2014/main" val="2853804162"/>
                        </a:ext>
                      </a:extLst>
                    </a:gridCol>
                    <a:gridCol w="4087191">
                      <a:extLst>
                        <a:ext uri="{9D8B030D-6E8A-4147-A177-3AD203B41FA5}">
                          <a16:colId xmlns:a16="http://schemas.microsoft.com/office/drawing/2014/main" val="2826953251"/>
                        </a:ext>
                      </a:extLst>
                    </a:gridCol>
                  </a:tblGrid>
                  <a:tr h="518160">
                    <a:tc>
                      <a:txBody>
                        <a:bodyPr/>
                        <a:lstStyle/>
                        <a:p>
                          <a:pPr algn="ctr"/>
                          <a:r>
                            <a:rPr lang="en-IN" sz="2800" b="1" i="0" u="none" strike="noStrike" kern="1200" baseline="0" dirty="0">
                              <a:solidFill>
                                <a:schemeClr val="bg1"/>
                              </a:solidFill>
                              <a:latin typeface="+mn-lt"/>
                              <a:ea typeface="+mn-ea"/>
                              <a:cs typeface="+mn-cs"/>
                            </a:rPr>
                            <a:t>Words</a:t>
                          </a:r>
                          <a:endParaRPr lang="en-IN" sz="28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800" b="1" i="0" u="none" strike="noStrike" kern="1200" baseline="0" dirty="0">
                              <a:solidFill>
                                <a:schemeClr val="bg1"/>
                              </a:solidFill>
                              <a:latin typeface="+mn-lt"/>
                              <a:ea typeface="+mn-ea"/>
                              <a:cs typeface="+mn-cs"/>
                            </a:rPr>
                            <a:t>Examples</a:t>
                          </a:r>
                          <a:endParaRPr lang="en-IN" sz="28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436908074"/>
                      </a:ext>
                    </a:extLst>
                  </a:tr>
                  <a:tr h="1371600">
                    <a:tc>
                      <a:txBody>
                        <a:bodyPr/>
                        <a:lstStyle/>
                        <a:p>
                          <a:r>
                            <a:rPr lang="en-IN" sz="2800" b="0" i="0" u="none" strike="noStrike" kern="1200" baseline="0" dirty="0">
                              <a:solidFill>
                                <a:srgbClr val="5E5E5E"/>
                              </a:solidFill>
                              <a:latin typeface="+mn-lt"/>
                              <a:ea typeface="+mn-ea"/>
                              <a:cs typeface="+mn-cs"/>
                            </a:rPr>
                            <a:t>The quotient of two integers with different signs is negative.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00149" t="-42035" r="-298" b="-11947"/>
                          </a:stretch>
                        </a:blipFill>
                      </a:tcPr>
                    </a:tc>
                    <a:extLst>
                      <a:ext uri="{0D108BD9-81ED-4DB2-BD59-A6C34878D82A}">
                        <a16:rowId xmlns:a16="http://schemas.microsoft.com/office/drawing/2014/main" val="3040287796"/>
                      </a:ext>
                    </a:extLst>
                  </a:tr>
                </a:tbl>
              </a:graphicData>
            </a:graphic>
          </p:graphicFrame>
        </mc:Fallback>
      </mc:AlternateContent>
    </p:spTree>
    <p:extLst>
      <p:ext uri="{BB962C8B-B14F-4D97-AF65-F5344CB8AC3E}">
        <p14:creationId xmlns:p14="http://schemas.microsoft.com/office/powerpoint/2010/main" val="3829331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20270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pPr>
                  <a:spcBef>
                    <a:spcPts val="0"/>
                  </a:spcBef>
                </a:pPr>
                <a:r>
                  <a:rPr lang="en-IN" sz="2800" dirty="0"/>
                  <a:t>What do you think is the quotient of </a:t>
                </a:r>
                <a14:m>
                  <m:oMath xmlns:m="http://schemas.openxmlformats.org/officeDocument/2006/math">
                    <m:r>
                      <a:rPr lang="en-IN" sz="2800" i="1" dirty="0" smtClean="0">
                        <a:latin typeface="Cambria Math" panose="02040503050406030204" pitchFamily="18" charset="0"/>
                      </a:rPr>
                      <m:t>−36÷3</m:t>
                    </m:r>
                  </m:oMath>
                </a14:m>
                <a:r>
                  <a:rPr lang="en-IN" sz="2800" dirty="0"/>
                  <a:t>? Explain</a:t>
                </a:r>
              </a:p>
              <a:p>
                <a:pPr>
                  <a:spcBef>
                    <a:spcPts val="0"/>
                  </a:spcBef>
                </a:pPr>
                <a:r>
                  <a:rPr lang="en-IN" sz="2800" dirty="0"/>
                  <a:t>your reasoning.</a:t>
                </a:r>
                <a:endParaRPr lang="en-US" sz="2800" dirty="0">
                  <a:solidFill>
                    <a:schemeClr val="tx1">
                      <a:lumMod val="65000"/>
                      <a:lumOff val="35000"/>
                    </a:schemeClr>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9"/>
                <a:ext cx="9661903" cy="2027032"/>
              </a:xfrm>
              <a:prstGeom prst="rect">
                <a:avLst/>
              </a:prstGeom>
              <a:blipFill>
                <a:blip r:embed="rId2"/>
                <a:stretch>
                  <a:fillRect l="-1262" t="-3003"/>
                </a:stretch>
              </a:blipFill>
            </p:spPr>
            <p:txBody>
              <a:bodyPr/>
              <a:lstStyle/>
              <a:p>
                <a:r>
                  <a:rPr lang="en-US">
                    <a:noFill/>
                  </a:rPr>
                  <a:t> </a:t>
                </a:r>
              </a:p>
            </p:txBody>
          </p:sp>
        </mc:Fallback>
      </mc:AlternateContent>
    </p:spTree>
    <p:extLst>
      <p:ext uri="{BB962C8B-B14F-4D97-AF65-F5344CB8AC3E}">
        <p14:creationId xmlns:p14="http://schemas.microsoft.com/office/powerpoint/2010/main" val="3611098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619075"/>
                <a:ext cx="4192338" cy="69525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Find </a:t>
                </a:r>
                <a14:m>
                  <m:oMath xmlns:m="http://schemas.openxmlformats.org/officeDocument/2006/math">
                    <m:r>
                      <a:rPr lang="en-IN" sz="2800" b="1" i="1" dirty="0" smtClean="0">
                        <a:solidFill>
                          <a:schemeClr val="tx1"/>
                        </a:solidFill>
                        <a:latin typeface="Cambria Math" panose="02040503050406030204" pitchFamily="18" charset="0"/>
                      </a:rPr>
                      <m:t>𝟗𝟎</m:t>
                    </m:r>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𝟏𝟎</m:t>
                    </m:r>
                    <m:r>
                      <a:rPr lang="en-IN" sz="2800" b="1" i="1" dirty="0" smtClean="0">
                        <a:solidFill>
                          <a:schemeClr val="tx1"/>
                        </a:solidFill>
                        <a:latin typeface="Cambria Math" panose="02040503050406030204" pitchFamily="18" charset="0"/>
                      </a:rPr>
                      <m:t>).</m:t>
                    </m:r>
                  </m:oMath>
                </a14:m>
                <a:endParaRPr lang="en-IN" sz="2800" dirty="0">
                  <a:solidFill>
                    <a:schemeClr val="tx1"/>
                  </a:solidFill>
                </a:endParaRPr>
              </a:p>
            </p:txBody>
          </p:sp>
        </mc:Choice>
        <mc:Fallback xmlns="">
          <p:sp>
            <p:nvSpPr>
              <p:cNvPr id="1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3" y="1619075"/>
                <a:ext cx="4192338" cy="695258"/>
              </a:xfrm>
              <a:prstGeom prst="rect">
                <a:avLst/>
              </a:prstGeom>
              <a:blipFill>
                <a:blip r:embed="rId2"/>
                <a:stretch>
                  <a:fillRect l="-2907" t="-9649"/>
                </a:stretch>
              </a:blipFill>
            </p:spPr>
            <p:txBody>
              <a:bodyPr/>
              <a:lstStyle/>
              <a:p>
                <a:r>
                  <a:rPr lang="en-US">
                    <a:noFill/>
                  </a:rPr>
                  <a:t> </a:t>
                </a:r>
              </a:p>
            </p:txBody>
          </p:sp>
        </mc:Fallback>
      </mc:AlternateContent>
    </p:spTree>
    <p:extLst>
      <p:ext uri="{BB962C8B-B14F-4D97-AF65-F5344CB8AC3E}">
        <p14:creationId xmlns:p14="http://schemas.microsoft.com/office/powerpoint/2010/main" val="2699004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10"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8555793" cy="20270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pPr>
              <a:spcBef>
                <a:spcPts val="0"/>
              </a:spcBef>
            </a:pPr>
            <a:r>
              <a:rPr lang="en-US" sz="2800" dirty="0"/>
              <a:t>Predict the sign of the quotient.</a:t>
            </a:r>
            <a:endParaRPr lang="en-US" sz="2800" dirty="0">
              <a:solidFill>
                <a:schemeClr val="tx1">
                  <a:lumMod val="65000"/>
                  <a:lumOff val="35000"/>
                </a:schemeClr>
              </a:solidFill>
            </a:endParaRPr>
          </a:p>
        </p:txBody>
      </p:sp>
    </p:spTree>
    <p:extLst>
      <p:ext uri="{BB962C8B-B14F-4D97-AF65-F5344CB8AC3E}">
        <p14:creationId xmlns:p14="http://schemas.microsoft.com/office/powerpoint/2010/main" val="2464773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2" name="Rectangle 1"/>
              <p:cNvSpPr/>
              <p:nvPr/>
            </p:nvSpPr>
            <p:spPr>
              <a:xfrm>
                <a:off x="1294039" y="2158000"/>
                <a:ext cx="300595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90÷(−10)=−9</m:t>
                      </m:r>
                    </m:oMath>
                  </m:oMathPara>
                </a14:m>
                <a:endParaRPr lang="en-US" sz="2800" dirty="0">
                  <a:solidFill>
                    <a:schemeClr val="tx2"/>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1294039" y="2158000"/>
                <a:ext cx="3005951" cy="523220"/>
              </a:xfrm>
              <a:prstGeom prst="rect">
                <a:avLst/>
              </a:prstGeom>
              <a:blipFill>
                <a:blip r:embed="rId3"/>
                <a:stretch>
                  <a:fillRect/>
                </a:stretch>
              </a:blipFill>
            </p:spPr>
            <p:txBody>
              <a:bodyPr/>
              <a:lstStyle/>
              <a:p>
                <a:r>
                  <a:rPr lang="en-US">
                    <a:noFill/>
                  </a:rPr>
                  <a:t> </a:t>
                </a:r>
              </a:p>
            </p:txBody>
          </p:sp>
        </mc:Fallback>
      </mc:AlternateContent>
      <p:sp>
        <p:nvSpPr>
          <p:cNvPr id="3" name="Rectangle 2"/>
          <p:cNvSpPr/>
          <p:nvPr/>
        </p:nvSpPr>
        <p:spPr>
          <a:xfrm>
            <a:off x="4547821" y="2208483"/>
            <a:ext cx="5856944" cy="954107"/>
          </a:xfrm>
          <a:prstGeom prst="rect">
            <a:avLst/>
          </a:prstGeom>
        </p:spPr>
        <p:txBody>
          <a:bodyPr wrap="square">
            <a:spAutoFit/>
          </a:bodyPr>
          <a:lstStyle/>
          <a:p>
            <a:r>
              <a:rPr lang="en-US" sz="2800" dirty="0">
                <a:solidFill>
                  <a:schemeClr val="accent1"/>
                </a:solidFill>
              </a:rPr>
              <a:t>The signs of the integers are different. The quotient is negative.</a:t>
            </a:r>
          </a:p>
        </p:txBody>
      </p:sp>
      <mc:AlternateContent xmlns:mc="http://schemas.openxmlformats.org/markup-compatibility/2006" xmlns:a14="http://schemas.microsoft.com/office/drawing/2010/main">
        <mc:Choice Requires="a14">
          <p:sp>
            <p:nvSpPr>
              <p:cNvPr id="4" name="Rectangle 3"/>
              <p:cNvSpPr/>
              <p:nvPr/>
            </p:nvSpPr>
            <p:spPr>
              <a:xfrm>
                <a:off x="558488" y="3231265"/>
                <a:ext cx="3544560" cy="523220"/>
              </a:xfrm>
              <a:prstGeom prst="rect">
                <a:avLst/>
              </a:prstGeom>
            </p:spPr>
            <p:txBody>
              <a:bodyPr wrap="none">
                <a:spAutoFit/>
              </a:bodyPr>
              <a:lstStyle/>
              <a:p>
                <a:r>
                  <a:rPr lang="en-US" sz="2800" dirty="0">
                    <a:solidFill>
                      <a:schemeClr val="tx2"/>
                    </a:solidFill>
                  </a:rPr>
                  <a:t>So, </a:t>
                </a:r>
                <a14:m>
                  <m:oMath xmlns:m="http://schemas.openxmlformats.org/officeDocument/2006/math">
                    <m:r>
                      <a:rPr lang="en-US" sz="2800" i="1" dirty="0" smtClean="0">
                        <a:solidFill>
                          <a:schemeClr val="tx2"/>
                        </a:solidFill>
                        <a:latin typeface="Cambria Math" panose="02040503050406030204" pitchFamily="18" charset="0"/>
                      </a:rPr>
                      <m:t>90÷(−10)</m:t>
                    </m:r>
                    <m:r>
                      <a:rPr lang="en-US" sz="2800" i="1" dirty="0">
                        <a:solidFill>
                          <a:schemeClr val="tx2"/>
                        </a:solidFill>
                        <a:latin typeface="Cambria Math" panose="02040503050406030204" pitchFamily="18" charset="0"/>
                      </a:rPr>
                      <m:t>=−9</m:t>
                    </m:r>
                  </m:oMath>
                </a14:m>
                <a:endParaRPr lang="en-US" sz="2800" dirty="0">
                  <a:solidFill>
                    <a:schemeClr val="tx2"/>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558488" y="3231265"/>
                <a:ext cx="3544560" cy="523220"/>
              </a:xfrm>
              <a:prstGeom prst="rect">
                <a:avLst/>
              </a:prstGeom>
              <a:blipFill>
                <a:blip r:embed="rId4"/>
                <a:stretch>
                  <a:fillRect l="-3614" t="-11628" b="-31395"/>
                </a:stretch>
              </a:blipFill>
            </p:spPr>
            <p:txBody>
              <a:bodyPr/>
              <a:lstStyle/>
              <a:p>
                <a:r>
                  <a:rPr lang="en-US">
                    <a:noFill/>
                  </a:rPr>
                  <a:t> </a:t>
                </a:r>
              </a:p>
            </p:txBody>
          </p:sp>
        </mc:Fallback>
      </mc:AlternateContent>
    </p:spTree>
    <p:extLst>
      <p:ext uri="{BB962C8B-B14F-4D97-AF65-F5344CB8AC3E}">
        <p14:creationId xmlns:p14="http://schemas.microsoft.com/office/powerpoint/2010/main" val="3206001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8555793" cy="20270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pPr>
              <a:spcBef>
                <a:spcPts val="0"/>
              </a:spcBef>
            </a:pPr>
            <a:r>
              <a:rPr lang="en-US" sz="2800" dirty="0"/>
              <a:t>A friend stated that the quotient was positive. How can you use multiplication to show that the quotient is negative?</a:t>
            </a:r>
            <a:endParaRPr lang="en-US" sz="2800" dirty="0">
              <a:solidFill>
                <a:schemeClr val="tx1">
                  <a:lumMod val="65000"/>
                  <a:lumOff val="35000"/>
                </a:schemeClr>
              </a:solidFill>
            </a:endParaRPr>
          </a:p>
        </p:txBody>
      </p:sp>
    </p:spTree>
    <p:extLst>
      <p:ext uri="{BB962C8B-B14F-4D97-AF65-F5344CB8AC3E}">
        <p14:creationId xmlns:p14="http://schemas.microsoft.com/office/powerpoint/2010/main" val="216823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C1DBD9-32BF-E948-A5DF-6D4B93F33359}"/>
                  </a:ext>
                </a:extLst>
              </p:cNvPr>
              <p:cNvSpPr txBox="1">
                <a:spLocks/>
              </p:cNvSpPr>
              <p:nvPr/>
            </p:nvSpPr>
            <p:spPr>
              <a:xfrm>
                <a:off x="459873" y="1698736"/>
                <a:ext cx="9227335" cy="11605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72÷</m:t>
                    </m:r>
                    <m:r>
                      <a:rPr lang="en-IN" sz="2800" i="1" dirty="0">
                        <a:latin typeface="Cambria Math" panose="02040503050406030204" pitchFamily="18" charset="0"/>
                      </a:rPr>
                      <m:t>(−9).</m:t>
                    </m:r>
                  </m:oMath>
                </a14:m>
                <a:endParaRPr lang="en-US" sz="2800" dirty="0"/>
              </a:p>
            </p:txBody>
          </p:sp>
        </mc:Choice>
        <mc:Fallback xmlns="">
          <p:sp>
            <p:nvSpPr>
              <p:cNvPr id="3"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6"/>
                <a:ext cx="9227335" cy="1160578"/>
              </a:xfrm>
              <a:prstGeom prst="rect">
                <a:avLst/>
              </a:prstGeom>
              <a:blipFill>
                <a:blip r:embed="rId2"/>
                <a:stretch>
                  <a:fillRect l="-1321" t="-7895" b="-10000"/>
                </a:stretch>
              </a:blipFill>
            </p:spPr>
            <p:txBody>
              <a:bodyPr/>
              <a:lstStyle/>
              <a:p>
                <a:r>
                  <a:rPr lang="en-US">
                    <a:noFill/>
                  </a:rPr>
                  <a:t> </a:t>
                </a:r>
              </a:p>
            </p:txBody>
          </p:sp>
        </mc:Fallback>
      </mc:AlternateContent>
    </p:spTree>
    <p:extLst>
      <p:ext uri="{BB962C8B-B14F-4D97-AF65-F5344CB8AC3E}">
        <p14:creationId xmlns:p14="http://schemas.microsoft.com/office/powerpoint/2010/main" val="869998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C1DBD9-32BF-E948-A5DF-6D4B93F33359}"/>
                  </a:ext>
                </a:extLst>
              </p:cNvPr>
              <p:cNvSpPr txBox="1">
                <a:spLocks/>
              </p:cNvSpPr>
              <p:nvPr/>
            </p:nvSpPr>
            <p:spPr>
              <a:xfrm>
                <a:off x="459873" y="1698736"/>
                <a:ext cx="9227335" cy="11605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72÷(−9).</m:t>
                    </m:r>
                  </m:oMath>
                </a14:m>
                <a:endParaRPr lang="en-US" sz="2800" dirty="0"/>
              </a:p>
            </p:txBody>
          </p:sp>
        </mc:Choice>
        <mc:Fallback xmlns="">
          <p:sp>
            <p:nvSpPr>
              <p:cNvPr id="3"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6"/>
                <a:ext cx="9227335" cy="1160578"/>
              </a:xfrm>
              <a:prstGeom prst="rect">
                <a:avLst/>
              </a:prstGeom>
              <a:blipFill>
                <a:blip r:embed="rId3"/>
                <a:stretch>
                  <a:fillRect l="-1321" t="-7895"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3326871" y="2279025"/>
                <a:ext cx="750526"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−8</m:t>
                      </m:r>
                    </m:oMath>
                  </m:oMathPara>
                </a14:m>
                <a:endParaRPr lang="en-US" sz="2800" dirty="0">
                  <a:solidFill>
                    <a:srgbClr val="FF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3326871" y="2279025"/>
                <a:ext cx="750526"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4440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839396"/>
            <a:ext cx="9171144" cy="221925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solidFill>
                  <a:srgbClr val="5E5E5E"/>
                </a:solidFill>
              </a:rPr>
              <a:t>The best underwater divers can dive almost 380 feet in four minutes, using only a rope as they descend.</a:t>
            </a:r>
          </a:p>
          <a:p>
            <a:r>
              <a:rPr lang="en-IN" sz="2800" b="1" dirty="0">
                <a:solidFill>
                  <a:schemeClr val="tx1"/>
                </a:solidFill>
              </a:rPr>
              <a:t>At this rate, what integer represents the change, in feet, of a diver’s position after one minute?</a:t>
            </a:r>
          </a:p>
        </p:txBody>
      </p:sp>
    </p:spTree>
    <p:extLst>
      <p:ext uri="{BB962C8B-B14F-4D97-AF65-F5344CB8AC3E}">
        <p14:creationId xmlns:p14="http://schemas.microsoft.com/office/powerpoint/2010/main" val="1017220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5" name="Content Placeholder 2">
            <a:extLst>
              <a:ext uri="{FF2B5EF4-FFF2-40B4-BE49-F238E27FC236}">
                <a16:creationId xmlns:a16="http://schemas.microsoft.com/office/drawing/2014/main" id="{53BAA311-76A1-4B42-A9AB-C8C6666861DC}"/>
              </a:ext>
            </a:extLst>
          </p:cNvPr>
          <p:cNvSpPr txBox="1">
            <a:spLocks/>
          </p:cNvSpPr>
          <p:nvPr/>
        </p:nvSpPr>
        <p:spPr>
          <a:xfrm>
            <a:off x="459873" y="1839396"/>
            <a:ext cx="9171144" cy="221925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1 </a:t>
            </a:r>
            <a:r>
              <a:rPr lang="en-IN" sz="2800" dirty="0">
                <a:solidFill>
                  <a:srgbClr val="5E5E5E"/>
                </a:solidFill>
              </a:rPr>
              <a:t>Identify the distance descended.</a:t>
            </a:r>
          </a:p>
          <a:p>
            <a:r>
              <a:rPr lang="en-US" sz="2800" dirty="0">
                <a:solidFill>
                  <a:srgbClr val="5E5E5E"/>
                </a:solidFill>
              </a:rPr>
              <a:t>What integer represents the change, in feet, in the diver's position after four minutes?  </a:t>
            </a:r>
            <a:endParaRPr lang="en-IN" sz="2800" dirty="0"/>
          </a:p>
        </p:txBody>
      </p:sp>
      <mc:AlternateContent xmlns:mc="http://schemas.openxmlformats.org/markup-compatibility/2006" xmlns:a14="http://schemas.microsoft.com/office/drawing/2010/main">
        <mc:Choice Requires="a14">
          <p:graphicFrame>
            <p:nvGraphicFramePr>
              <p:cNvPr id="6" name="Table 2">
                <a:extLst>
                  <a:ext uri="{FF2B5EF4-FFF2-40B4-BE49-F238E27FC236}">
                    <a16:creationId xmlns:a16="http://schemas.microsoft.com/office/drawing/2014/main" id="{0A933DA4-5553-4CE5-8F76-E3531CE391D7}"/>
                  </a:ext>
                </a:extLst>
              </p:cNvPr>
              <p:cNvGraphicFramePr>
                <a:graphicFrameLocks noGrp="1"/>
              </p:cNvGraphicFramePr>
              <p:nvPr>
                <p:extLst>
                  <p:ext uri="{D42A27DB-BD31-4B8C-83A1-F6EECF244321}">
                    <p14:modId xmlns:p14="http://schemas.microsoft.com/office/powerpoint/2010/main" val="855952978"/>
                  </p:ext>
                </p:extLst>
              </p:nvPr>
            </p:nvGraphicFramePr>
            <p:xfrm>
              <a:off x="459873" y="4244424"/>
              <a:ext cx="9568711" cy="944880"/>
            </p:xfrm>
            <a:graphic>
              <a:graphicData uri="http://schemas.openxmlformats.org/drawingml/2006/table">
                <a:tbl>
                  <a:tblPr firstRow="1" bandRow="1">
                    <a:tableStyleId>{5C22544A-7EE6-4342-B048-85BDC9FD1C3A}</a:tableStyleId>
                  </a:tblPr>
                  <a:tblGrid>
                    <a:gridCol w="2800164">
                      <a:extLst>
                        <a:ext uri="{9D8B030D-6E8A-4147-A177-3AD203B41FA5}">
                          <a16:colId xmlns:a16="http://schemas.microsoft.com/office/drawing/2014/main" val="1780329351"/>
                        </a:ext>
                      </a:extLst>
                    </a:gridCol>
                    <a:gridCol w="6768547">
                      <a:extLst>
                        <a:ext uri="{9D8B030D-6E8A-4147-A177-3AD203B41FA5}">
                          <a16:colId xmlns:a16="http://schemas.microsoft.com/office/drawing/2014/main" val="393459776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IN" sz="2800" b="0" i="1" dirty="0" smtClean="0">
                                    <a:solidFill>
                                      <a:srgbClr val="5E5E5E"/>
                                    </a:solidFill>
                                    <a:latin typeface="Cambria Math" panose="02040503050406030204" pitchFamily="18" charset="0"/>
                                  </a:rPr>
                                  <m:t>−380 ÷ 4</m:t>
                                </m:r>
                              </m:oMath>
                            </m:oMathPara>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dirty="0">
                              <a:solidFill>
                                <a:schemeClr val="accent1"/>
                              </a:solidFill>
                            </a:rPr>
                            <a:t>Divide the total change in the diver’s position by the number of minutes, </a:t>
                          </a:r>
                          <a14:m>
                            <m:oMath xmlns:m="http://schemas.openxmlformats.org/officeDocument/2006/math">
                              <m:r>
                                <a:rPr lang="en-IN" sz="2800" b="0" i="1" dirty="0" smtClean="0">
                                  <a:solidFill>
                                    <a:schemeClr val="accent1"/>
                                  </a:solidFill>
                                  <a:latin typeface="Cambria Math" panose="02040503050406030204" pitchFamily="18" charset="0"/>
                                </a:rPr>
                                <m:t>4</m:t>
                              </m:r>
                            </m:oMath>
                          </a14:m>
                          <a:r>
                            <a:rPr lang="en-IN" sz="2800" b="0" dirty="0">
                              <a:solidFill>
                                <a:schemeClr val="accent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8022508"/>
                      </a:ext>
                    </a:extLst>
                  </a:tr>
                </a:tbl>
              </a:graphicData>
            </a:graphic>
          </p:graphicFrame>
        </mc:Choice>
        <mc:Fallback xmlns="">
          <p:graphicFrame>
            <p:nvGraphicFramePr>
              <p:cNvPr id="6" name="Table 2">
                <a:extLst>
                  <a:ext uri="{FF2B5EF4-FFF2-40B4-BE49-F238E27FC236}">
                    <a16:creationId xmlns:a16="http://schemas.microsoft.com/office/drawing/2014/main" id="{0A933DA4-5553-4CE5-8F76-E3531CE391D7}"/>
                  </a:ext>
                </a:extLst>
              </p:cNvPr>
              <p:cNvGraphicFramePr>
                <a:graphicFrameLocks noGrp="1"/>
              </p:cNvGraphicFramePr>
              <p:nvPr>
                <p:extLst>
                  <p:ext uri="{D42A27DB-BD31-4B8C-83A1-F6EECF244321}">
                    <p14:modId xmlns:p14="http://schemas.microsoft.com/office/powerpoint/2010/main" val="855952978"/>
                  </p:ext>
                </p:extLst>
              </p:nvPr>
            </p:nvGraphicFramePr>
            <p:xfrm>
              <a:off x="459873" y="4244424"/>
              <a:ext cx="9568711" cy="944880"/>
            </p:xfrm>
            <a:graphic>
              <a:graphicData uri="http://schemas.openxmlformats.org/drawingml/2006/table">
                <a:tbl>
                  <a:tblPr firstRow="1" bandRow="1">
                    <a:tableStyleId>{5C22544A-7EE6-4342-B048-85BDC9FD1C3A}</a:tableStyleId>
                  </a:tblPr>
                  <a:tblGrid>
                    <a:gridCol w="2800164">
                      <a:extLst>
                        <a:ext uri="{9D8B030D-6E8A-4147-A177-3AD203B41FA5}">
                          <a16:colId xmlns:a16="http://schemas.microsoft.com/office/drawing/2014/main" val="1780329351"/>
                        </a:ext>
                      </a:extLst>
                    </a:gridCol>
                    <a:gridCol w="6768547">
                      <a:extLst>
                        <a:ext uri="{9D8B030D-6E8A-4147-A177-3AD203B41FA5}">
                          <a16:colId xmlns:a16="http://schemas.microsoft.com/office/drawing/2014/main" val="3934597761"/>
                        </a:ext>
                      </a:extLst>
                    </a:gridCol>
                  </a:tblGrid>
                  <a:tr h="9448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6410" r="-241522" b="-17308"/>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1404" t="-6410" b="-17308"/>
                          </a:stretch>
                        </a:blipFill>
                      </a:tcPr>
                    </a:tc>
                    <a:extLst>
                      <a:ext uri="{0D108BD9-81ED-4DB2-BD59-A6C34878D82A}">
                        <a16:rowId xmlns:a16="http://schemas.microsoft.com/office/drawing/2014/main" val="3588022508"/>
                      </a:ext>
                    </a:extLst>
                  </a:tr>
                </a:tbl>
              </a:graphicData>
            </a:graphic>
          </p:graphicFrame>
        </mc:Fallback>
      </mc:AlternateContent>
      <p:sp>
        <p:nvSpPr>
          <p:cNvPr id="7" name="Content Placeholder 2">
            <a:extLst>
              <a:ext uri="{FF2B5EF4-FFF2-40B4-BE49-F238E27FC236}">
                <a16:creationId xmlns:a16="http://schemas.microsoft.com/office/drawing/2014/main" id="{31CD2336-3E42-4F0B-8EE7-BD9BAAD242DD}"/>
              </a:ext>
            </a:extLst>
          </p:cNvPr>
          <p:cNvSpPr txBox="1">
            <a:spLocks/>
          </p:cNvSpPr>
          <p:nvPr/>
        </p:nvSpPr>
        <p:spPr>
          <a:xfrm>
            <a:off x="459873" y="3543036"/>
            <a:ext cx="9171144" cy="5320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2 </a:t>
            </a:r>
            <a:r>
              <a:rPr lang="en-IN" sz="2800" dirty="0">
                <a:solidFill>
                  <a:srgbClr val="5E5E5E"/>
                </a:solidFill>
              </a:rPr>
              <a:t>Write the division expression.</a:t>
            </a:r>
          </a:p>
        </p:txBody>
      </p:sp>
      <mc:AlternateContent xmlns:mc="http://schemas.openxmlformats.org/markup-compatibility/2006" xmlns:a14="http://schemas.microsoft.com/office/drawing/2010/main">
        <mc:Choice Requires="a14">
          <p:sp>
            <p:nvSpPr>
              <p:cNvPr id="2" name="Rectangle 1"/>
              <p:cNvSpPr/>
              <p:nvPr/>
            </p:nvSpPr>
            <p:spPr>
              <a:xfrm>
                <a:off x="6078438" y="2834046"/>
                <a:ext cx="114807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−380</m:t>
                      </m:r>
                    </m:oMath>
                  </m:oMathPara>
                </a14:m>
                <a:endParaRPr lang="en-US" sz="2800" dirty="0">
                  <a:solidFill>
                    <a:schemeClr val="tx2"/>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6078438" y="2834046"/>
                <a:ext cx="1148071" cy="523220"/>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29936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20927336-6A34-435C-BAE9-E83C8F76DFFA}"/>
                  </a:ext>
                </a:extLst>
              </p:cNvPr>
              <p:cNvSpPr txBox="1">
                <a:spLocks/>
              </p:cNvSpPr>
              <p:nvPr/>
            </p:nvSpPr>
            <p:spPr>
              <a:xfrm>
                <a:off x="459872" y="1680815"/>
                <a:ext cx="8459539" cy="93651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47788" indent="-1347788"/>
                <a:r>
                  <a:rPr lang="en-US" sz="2800" b="1" dirty="0">
                    <a:solidFill>
                      <a:schemeClr val="tx1"/>
                    </a:solidFill>
                  </a:rPr>
                  <a:t>Step 3</a:t>
                </a:r>
                <a:r>
                  <a:rPr lang="en-US" sz="2800" b="1" dirty="0">
                    <a:solidFill>
                      <a:srgbClr val="5E5E5E"/>
                    </a:solidFill>
                  </a:rPr>
                  <a:t> </a:t>
                </a:r>
                <a:r>
                  <a:rPr lang="en-IN" sz="2800" dirty="0">
                    <a:solidFill>
                      <a:srgbClr val="5E5E5E"/>
                    </a:solidFill>
                  </a:rPr>
                  <a:t>Divide </a:t>
                </a:r>
                <a14:m>
                  <m:oMath xmlns:m="http://schemas.openxmlformats.org/officeDocument/2006/math">
                    <m:r>
                      <a:rPr lang="en-IN" sz="2800" b="0" i="1" dirty="0" smtClean="0">
                        <a:solidFill>
                          <a:srgbClr val="5E5E5E"/>
                        </a:solidFill>
                        <a:latin typeface="Cambria Math" panose="02040503050406030204" pitchFamily="18" charset="0"/>
                      </a:rPr>
                      <m:t>−380</m:t>
                    </m:r>
                  </m:oMath>
                </a14:m>
                <a:r>
                  <a:rPr lang="en-IN" sz="2800" dirty="0">
                    <a:solidFill>
                      <a:srgbClr val="5E5E5E"/>
                    </a:solidFill>
                  </a:rPr>
                  <a:t> by </a:t>
                </a:r>
                <a14:m>
                  <m:oMath xmlns:m="http://schemas.openxmlformats.org/officeDocument/2006/math">
                    <m:r>
                      <a:rPr lang="en-IN" sz="2800" i="1" dirty="0" smtClean="0">
                        <a:solidFill>
                          <a:srgbClr val="5E5E5E"/>
                        </a:solidFill>
                        <a:latin typeface="Cambria Math" panose="02040503050406030204" pitchFamily="18" charset="0"/>
                      </a:rPr>
                      <m:t>4</m:t>
                    </m:r>
                  </m:oMath>
                </a14:m>
                <a:r>
                  <a:rPr lang="en-IN" sz="2800" dirty="0">
                    <a:solidFill>
                      <a:srgbClr val="5E5E5E"/>
                    </a:solidFill>
                  </a:rPr>
                  <a:t> to find the change after one minute.</a:t>
                </a:r>
                <a:endParaRPr lang="en-IN" sz="2800" dirty="0">
                  <a:solidFill>
                    <a:schemeClr val="tx1"/>
                  </a:solidFill>
                </a:endParaRPr>
              </a:p>
            </p:txBody>
          </p:sp>
        </mc:Choice>
        <mc:Fallback xmlns="">
          <p:sp>
            <p:nvSpPr>
              <p:cNvPr id="7" name="Content Placeholder 2">
                <a:extLst>
                  <a:ext uri="{FF2B5EF4-FFF2-40B4-BE49-F238E27FC236}">
                    <a16:creationId xmlns:a16="http://schemas.microsoft.com/office/drawing/2014/main" id="{20927336-6A34-435C-BAE9-E83C8F76DFFA}"/>
                  </a:ext>
                </a:extLst>
              </p:cNvPr>
              <p:cNvSpPr txBox="1">
                <a:spLocks noRot="1" noChangeAspect="1" noMove="1" noResize="1" noEditPoints="1" noAdjustHandles="1" noChangeArrowheads="1" noChangeShapeType="1" noTextEdit="1"/>
              </p:cNvSpPr>
              <p:nvPr/>
            </p:nvSpPr>
            <p:spPr>
              <a:xfrm>
                <a:off x="459872" y="1680815"/>
                <a:ext cx="8459539" cy="936517"/>
              </a:xfrm>
              <a:prstGeom prst="rect">
                <a:avLst/>
              </a:prstGeom>
              <a:blipFill>
                <a:blip r:embed="rId2"/>
                <a:stretch>
                  <a:fillRect l="-1441" t="-7190" b="-196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8" name="Table 2">
                <a:extLst>
                  <a:ext uri="{FF2B5EF4-FFF2-40B4-BE49-F238E27FC236}">
                    <a16:creationId xmlns:a16="http://schemas.microsoft.com/office/drawing/2014/main" id="{619149AF-EF8F-4A55-99E0-89D5B73D95E8}"/>
                  </a:ext>
                </a:extLst>
              </p:cNvPr>
              <p:cNvGraphicFramePr>
                <a:graphicFrameLocks noGrp="1"/>
              </p:cNvGraphicFramePr>
              <p:nvPr>
                <p:extLst>
                  <p:ext uri="{D42A27DB-BD31-4B8C-83A1-F6EECF244321}">
                    <p14:modId xmlns:p14="http://schemas.microsoft.com/office/powerpoint/2010/main" val="1275181301"/>
                  </p:ext>
                </p:extLst>
              </p:nvPr>
            </p:nvGraphicFramePr>
            <p:xfrm>
              <a:off x="459872" y="2845782"/>
              <a:ext cx="9276795" cy="944880"/>
            </p:xfrm>
            <a:graphic>
              <a:graphicData uri="http://schemas.openxmlformats.org/drawingml/2006/table">
                <a:tbl>
                  <a:tblPr firstRow="1" bandRow="1">
                    <a:tableStyleId>{5C22544A-7EE6-4342-B048-85BDC9FD1C3A}</a:tableStyleId>
                  </a:tblPr>
                  <a:tblGrid>
                    <a:gridCol w="3304408">
                      <a:extLst>
                        <a:ext uri="{9D8B030D-6E8A-4147-A177-3AD203B41FA5}">
                          <a16:colId xmlns:a16="http://schemas.microsoft.com/office/drawing/2014/main" val="1780329351"/>
                        </a:ext>
                      </a:extLst>
                    </a:gridCol>
                    <a:gridCol w="5972387">
                      <a:extLst>
                        <a:ext uri="{9D8B030D-6E8A-4147-A177-3AD203B41FA5}">
                          <a16:colId xmlns:a16="http://schemas.microsoft.com/office/drawing/2014/main" val="3934597761"/>
                        </a:ext>
                      </a:extLst>
                    </a:gridCol>
                  </a:tblGrid>
                  <a:tr h="370840">
                    <a:tc>
                      <a:txBody>
                        <a:bodyPr/>
                        <a:lstStyle/>
                        <a:p>
                          <a:pPr/>
                          <a14:m>
                            <m:oMathPara xmlns:m="http://schemas.openxmlformats.org/officeDocument/2006/math">
                              <m:oMathParaPr>
                                <m:jc m:val="left"/>
                              </m:oMathParaPr>
                              <m:oMath xmlns:m="http://schemas.openxmlformats.org/officeDocument/2006/math">
                                <m:r>
                                  <a:rPr lang="en-IN" sz="2800" b="0" i="1" dirty="0" smtClean="0">
                                    <a:solidFill>
                                      <a:schemeClr val="tx2"/>
                                    </a:solidFill>
                                    <a:latin typeface="Cambria Math" panose="02040503050406030204" pitchFamily="18" charset="0"/>
                                  </a:rPr>
                                  <m:t>−380÷4 =−95</m:t>
                                </m:r>
                              </m:oMath>
                            </m:oMathPara>
                          </a14:m>
                          <a:endParaRPr lang="en-IN" sz="2800" b="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i="0" u="none" strike="noStrike" kern="1200" baseline="0" dirty="0">
                              <a:solidFill>
                                <a:schemeClr val="accent1"/>
                              </a:solidFill>
                              <a:latin typeface="+mn-lt"/>
                              <a:ea typeface="+mn-ea"/>
                              <a:cs typeface="+mn-cs"/>
                            </a:rPr>
                            <a:t>The signs of the integers are different. The quotient is negative.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8022508"/>
                      </a:ext>
                    </a:extLst>
                  </a:tr>
                </a:tbl>
              </a:graphicData>
            </a:graphic>
          </p:graphicFrame>
        </mc:Choice>
        <mc:Fallback xmlns="">
          <p:graphicFrame>
            <p:nvGraphicFramePr>
              <p:cNvPr id="8" name="Table 2">
                <a:extLst>
                  <a:ext uri="{FF2B5EF4-FFF2-40B4-BE49-F238E27FC236}">
                    <a16:creationId xmlns:a16="http://schemas.microsoft.com/office/drawing/2014/main" id="{619149AF-EF8F-4A55-99E0-89D5B73D95E8}"/>
                  </a:ext>
                </a:extLst>
              </p:cNvPr>
              <p:cNvGraphicFramePr>
                <a:graphicFrameLocks noGrp="1"/>
              </p:cNvGraphicFramePr>
              <p:nvPr>
                <p:extLst>
                  <p:ext uri="{D42A27DB-BD31-4B8C-83A1-F6EECF244321}">
                    <p14:modId xmlns:p14="http://schemas.microsoft.com/office/powerpoint/2010/main" val="1275181301"/>
                  </p:ext>
                </p:extLst>
              </p:nvPr>
            </p:nvGraphicFramePr>
            <p:xfrm>
              <a:off x="459872" y="2845782"/>
              <a:ext cx="9276795" cy="944880"/>
            </p:xfrm>
            <a:graphic>
              <a:graphicData uri="http://schemas.openxmlformats.org/drawingml/2006/table">
                <a:tbl>
                  <a:tblPr firstRow="1" bandRow="1">
                    <a:tableStyleId>{5C22544A-7EE6-4342-B048-85BDC9FD1C3A}</a:tableStyleId>
                  </a:tblPr>
                  <a:tblGrid>
                    <a:gridCol w="3304408">
                      <a:extLst>
                        <a:ext uri="{9D8B030D-6E8A-4147-A177-3AD203B41FA5}">
                          <a16:colId xmlns:a16="http://schemas.microsoft.com/office/drawing/2014/main" val="1780329351"/>
                        </a:ext>
                      </a:extLst>
                    </a:gridCol>
                    <a:gridCol w="5972387">
                      <a:extLst>
                        <a:ext uri="{9D8B030D-6E8A-4147-A177-3AD203B41FA5}">
                          <a16:colId xmlns:a16="http://schemas.microsoft.com/office/drawing/2014/main" val="3934597761"/>
                        </a:ext>
                      </a:extLst>
                    </a:gridCol>
                  </a:tblGrid>
                  <a:tr h="9448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6410" r="-180996" b="-17949"/>
                          </a:stretch>
                        </a:blipFill>
                      </a:tcPr>
                    </a:tc>
                    <a:tc>
                      <a:txBody>
                        <a:bodyPr/>
                        <a:lstStyle/>
                        <a:p>
                          <a:r>
                            <a:rPr lang="en-US" sz="2800" b="0" i="0" u="none" strike="noStrike" kern="1200" baseline="0" dirty="0">
                              <a:solidFill>
                                <a:schemeClr val="accent1"/>
                              </a:solidFill>
                              <a:latin typeface="+mn-lt"/>
                              <a:ea typeface="+mn-ea"/>
                              <a:cs typeface="+mn-cs"/>
                            </a:rPr>
                            <a:t>The signs of the integers are different. The quotient is negative.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8022508"/>
                      </a:ext>
                    </a:extLst>
                  </a:tr>
                </a:tbl>
              </a:graphicData>
            </a:graphic>
          </p:graphicFrame>
        </mc:Fallback>
      </mc:AlternateContent>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023C13BD-87D5-4FAC-98AE-D0A37665E05C}"/>
                  </a:ext>
                </a:extLst>
              </p:cNvPr>
              <p:cNvSpPr txBox="1">
                <a:spLocks/>
              </p:cNvSpPr>
              <p:nvPr/>
            </p:nvSpPr>
            <p:spPr>
              <a:xfrm>
                <a:off x="459871" y="4237995"/>
                <a:ext cx="9648223" cy="94488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solidFill>
                      <a:srgbClr val="5E5E5E"/>
                    </a:solidFill>
                  </a:rPr>
                  <a:t>So, the integer </a:t>
                </a:r>
                <a14:m>
                  <m:oMath xmlns:m="http://schemas.openxmlformats.org/officeDocument/2006/math">
                    <m:r>
                      <a:rPr lang="en-IN" sz="2800" i="1" dirty="0" smtClean="0">
                        <a:solidFill>
                          <a:srgbClr val="5E5E5E"/>
                        </a:solidFill>
                        <a:latin typeface="Cambria Math" panose="02040503050406030204" pitchFamily="18" charset="0"/>
                      </a:rPr>
                      <m:t>−95 </m:t>
                    </m:r>
                  </m:oMath>
                </a14:m>
                <a:r>
                  <a:rPr lang="en-IN" sz="2800" dirty="0">
                    <a:solidFill>
                      <a:srgbClr val="5E5E5E"/>
                    </a:solidFill>
                  </a:rPr>
                  <a:t>represents the change in the diver's position, in feet, after one minute.</a:t>
                </a:r>
              </a:p>
            </p:txBody>
          </p:sp>
        </mc:Choice>
        <mc:Fallback xmlns="">
          <p:sp>
            <p:nvSpPr>
              <p:cNvPr id="9" name="Content Placeholder 2">
                <a:extLst>
                  <a:ext uri="{FF2B5EF4-FFF2-40B4-BE49-F238E27FC236}">
                    <a16:creationId xmlns:a16="http://schemas.microsoft.com/office/drawing/2014/main" id="{023C13BD-87D5-4FAC-98AE-D0A37665E05C}"/>
                  </a:ext>
                </a:extLst>
              </p:cNvPr>
              <p:cNvSpPr txBox="1">
                <a:spLocks noRot="1" noChangeAspect="1" noMove="1" noResize="1" noEditPoints="1" noAdjustHandles="1" noChangeArrowheads="1" noChangeShapeType="1" noTextEdit="1"/>
              </p:cNvSpPr>
              <p:nvPr/>
            </p:nvSpPr>
            <p:spPr>
              <a:xfrm>
                <a:off x="459871" y="4237995"/>
                <a:ext cx="9648223" cy="944880"/>
              </a:xfrm>
              <a:prstGeom prst="rect">
                <a:avLst/>
              </a:prstGeom>
              <a:blipFill>
                <a:blip r:embed="rId4"/>
                <a:stretch>
                  <a:fillRect l="-1263" t="-6452" b="-18065"/>
                </a:stretch>
              </a:blipFill>
            </p:spPr>
            <p:txBody>
              <a:bodyPr/>
              <a:lstStyle/>
              <a:p>
                <a:r>
                  <a:rPr lang="en-US">
                    <a:noFill/>
                  </a:rPr>
                  <a:t> </a:t>
                </a:r>
              </a:p>
            </p:txBody>
          </p:sp>
        </mc:Fallback>
      </mc:AlternateContent>
    </p:spTree>
    <p:extLst>
      <p:ext uri="{BB962C8B-B14F-4D97-AF65-F5344CB8AC3E}">
        <p14:creationId xmlns:p14="http://schemas.microsoft.com/office/powerpoint/2010/main" val="3173359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8555793" cy="20270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pPr>
                  <a:spcBef>
                    <a:spcPts val="0"/>
                  </a:spcBef>
                </a:pPr>
                <a:r>
                  <a:rPr lang="en-IN" sz="2800" dirty="0"/>
                  <a:t>What does the solution </a:t>
                </a:r>
                <a14:m>
                  <m:oMath xmlns:m="http://schemas.openxmlformats.org/officeDocument/2006/math">
                    <m:r>
                      <a:rPr lang="en-IN" sz="2800" i="1" dirty="0" smtClean="0">
                        <a:latin typeface="Cambria Math" panose="02040503050406030204" pitchFamily="18" charset="0"/>
                        <a:cs typeface="Arial" panose="020B0604020202020204" pitchFamily="34" charset="0"/>
                      </a:rPr>
                      <m:t>−</m:t>
                    </m:r>
                    <m:r>
                      <a:rPr lang="en-IN" sz="2800" i="1" dirty="0">
                        <a:latin typeface="Cambria Math" panose="02040503050406030204" pitchFamily="18" charset="0"/>
                      </a:rPr>
                      <m:t>95 </m:t>
                    </m:r>
                  </m:oMath>
                </a14:m>
                <a:r>
                  <a:rPr lang="en-IN" sz="2800" dirty="0"/>
                  <a:t>represent in the context of the problem?</a:t>
                </a:r>
                <a:endParaRPr lang="en-US" sz="2800" dirty="0">
                  <a:solidFill>
                    <a:schemeClr val="tx1">
                      <a:lumMod val="65000"/>
                      <a:lumOff val="35000"/>
                    </a:schemeClr>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9"/>
                <a:ext cx="8555793" cy="2027032"/>
              </a:xfrm>
              <a:prstGeom prst="rect">
                <a:avLst/>
              </a:prstGeom>
              <a:blipFill>
                <a:blip r:embed="rId2"/>
                <a:stretch>
                  <a:fillRect l="-1425" t="-3003" r="-356"/>
                </a:stretch>
              </a:blipFill>
            </p:spPr>
            <p:txBody>
              <a:bodyPr/>
              <a:lstStyle/>
              <a:p>
                <a:r>
                  <a:rPr lang="en-US">
                    <a:noFill/>
                  </a:rPr>
                  <a:t> </a:t>
                </a:r>
              </a:p>
            </p:txBody>
          </p:sp>
        </mc:Fallback>
      </mc:AlternateContent>
    </p:spTree>
    <p:extLst>
      <p:ext uri="{BB962C8B-B14F-4D97-AF65-F5344CB8AC3E}">
        <p14:creationId xmlns:p14="http://schemas.microsoft.com/office/powerpoint/2010/main" val="3904531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678040" cy="327083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A neighbor is improving his dogʼs fitness level by working on agility training. Before beginning the training regiment, the dog weighed 65 pounds. After nine weeks of training, the dog weighed 47 pounds. What integer represents the change in weight that the dog averaged, in pounds per week, over the nine weeks?</a:t>
            </a:r>
            <a:endParaRPr lang="en-US" sz="2800" dirty="0"/>
          </a:p>
        </p:txBody>
      </p:sp>
    </p:spTree>
    <p:extLst>
      <p:ext uri="{BB962C8B-B14F-4D97-AF65-F5344CB8AC3E}">
        <p14:creationId xmlns:p14="http://schemas.microsoft.com/office/powerpoint/2010/main" val="1101017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678040" cy="327083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A neighbor is improving his dogʼs fitness level by working on agility training. Before beginning the training regiment, the dog weighed 65 pounds. After nine weeks of training, the dog weighed 47 pounds. What integer represents the change in weight that the dog averaged, in pounds per week, over the nine weeks?</a:t>
            </a:r>
            <a:endParaRPr lang="en-US" sz="2800" dirty="0"/>
          </a:p>
        </p:txBody>
      </p:sp>
      <p:sp>
        <p:nvSpPr>
          <p:cNvPr id="5" name="Content Placeholder 2">
            <a:extLst>
              <a:ext uri="{FF2B5EF4-FFF2-40B4-BE49-F238E27FC236}">
                <a16:creationId xmlns:a16="http://schemas.microsoft.com/office/drawing/2014/main" id="{49C1DBD9-32BF-E948-A5DF-6D4B93F33359}"/>
              </a:ext>
            </a:extLst>
          </p:cNvPr>
          <p:cNvSpPr txBox="1">
            <a:spLocks/>
          </p:cNvSpPr>
          <p:nvPr/>
        </p:nvSpPr>
        <p:spPr>
          <a:xfrm>
            <a:off x="459873" y="5049225"/>
            <a:ext cx="2216830" cy="5001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dirty="0">
                <a:solidFill>
                  <a:srgbClr val="FF0000"/>
                </a:solidFill>
              </a:rPr>
              <a:t>−2</a:t>
            </a:r>
          </a:p>
        </p:txBody>
      </p:sp>
    </p:spTree>
    <p:extLst>
      <p:ext uri="{BB962C8B-B14F-4D97-AF65-F5344CB8AC3E}">
        <p14:creationId xmlns:p14="http://schemas.microsoft.com/office/powerpoint/2010/main" val="2381410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IN" sz="2800" b="0" dirty="0">
                <a:solidFill>
                  <a:schemeClr val="tx1"/>
                </a:solidFill>
              </a:rPr>
              <a:t>Divide Integers with the Same Sign</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431320"/>
            <a:ext cx="9171144" cy="136461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solidFill>
                  <a:srgbClr val="5E5E5E"/>
                </a:solidFill>
              </a:rPr>
              <a:t>Division is the inverse operation of multiplication. You can find a quotient by finding a related multiplication sentence.</a:t>
            </a:r>
          </a:p>
        </p:txBody>
      </p:sp>
      <mc:AlternateContent xmlns:mc="http://schemas.openxmlformats.org/markup-compatibility/2006" xmlns:a14="http://schemas.microsoft.com/office/drawing/2010/main">
        <mc:Choice Requires="a14">
          <p:graphicFrame>
            <p:nvGraphicFramePr>
              <p:cNvPr id="6" name="Table 2">
                <a:extLst>
                  <a:ext uri="{FF2B5EF4-FFF2-40B4-BE49-F238E27FC236}">
                    <a16:creationId xmlns:a16="http://schemas.microsoft.com/office/drawing/2014/main" id="{FECB6E95-028B-4CF5-98FC-A3F6EF5CA684}"/>
                  </a:ext>
                </a:extLst>
              </p:cNvPr>
              <p:cNvGraphicFramePr>
                <a:graphicFrameLocks noGrp="1"/>
              </p:cNvGraphicFramePr>
              <p:nvPr>
                <p:extLst>
                  <p:ext uri="{D42A27DB-BD31-4B8C-83A1-F6EECF244321}">
                    <p14:modId xmlns:p14="http://schemas.microsoft.com/office/powerpoint/2010/main" val="543190348"/>
                  </p:ext>
                </p:extLst>
              </p:nvPr>
            </p:nvGraphicFramePr>
            <p:xfrm>
              <a:off x="459873" y="3376280"/>
              <a:ext cx="10253847" cy="518160"/>
            </p:xfrm>
            <a:graphic>
              <a:graphicData uri="http://schemas.openxmlformats.org/drawingml/2006/table">
                <a:tbl>
                  <a:tblPr firstRow="1" bandRow="1">
                    <a:tableStyleId>{5C22544A-7EE6-4342-B048-85BDC9FD1C3A}</a:tableStyleId>
                  </a:tblPr>
                  <a:tblGrid>
                    <a:gridCol w="3895327">
                      <a:extLst>
                        <a:ext uri="{9D8B030D-6E8A-4147-A177-3AD203B41FA5}">
                          <a16:colId xmlns:a16="http://schemas.microsoft.com/office/drawing/2014/main" val="1780329351"/>
                        </a:ext>
                      </a:extLst>
                    </a:gridCol>
                    <a:gridCol w="6358520">
                      <a:extLst>
                        <a:ext uri="{9D8B030D-6E8A-4147-A177-3AD203B41FA5}">
                          <a16:colId xmlns:a16="http://schemas.microsoft.com/office/drawing/2014/main" val="3934597761"/>
                        </a:ext>
                      </a:extLst>
                    </a:gridCol>
                  </a:tblGrid>
                  <a:tr h="370840">
                    <a:tc>
                      <a:txBody>
                        <a:bodyPr/>
                        <a:lstStyle/>
                        <a:p>
                          <a14:m>
                            <m:oMath xmlns:m="http://schemas.openxmlformats.org/officeDocument/2006/math">
                              <m:r>
                                <a:rPr lang="en-IN" sz="2800" b="0" i="1" dirty="0" smtClean="0">
                                  <a:solidFill>
                                    <a:srgbClr val="5E5E5E"/>
                                  </a:solidFill>
                                  <a:latin typeface="Cambria Math" panose="02040503050406030204" pitchFamily="18" charset="0"/>
                                </a:rPr>
                                <m:t>−20÷(−4)=</m:t>
                              </m:r>
                              <m:r>
                                <a:rPr lang="en-IN" sz="2800" b="0" i="1" dirty="0" smtClean="0">
                                  <a:solidFill>
                                    <a:srgbClr val="418AB3"/>
                                  </a:solidFill>
                                  <a:latin typeface="Cambria Math" panose="02040503050406030204" pitchFamily="18" charset="0"/>
                                </a:rPr>
                                <m:t>5</m:t>
                              </m:r>
                            </m:oMath>
                          </a14:m>
                          <a:r>
                            <a:rPr lang="en-IN" sz="2800" b="0" dirty="0">
                              <a:solidFill>
                                <a:srgbClr val="5E5E5E"/>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14:m>
                            <m:oMathPara xmlns:m="http://schemas.openxmlformats.org/officeDocument/2006/math">
                              <m:oMathParaPr>
                                <m:jc m:val="left"/>
                              </m:oMathParaPr>
                              <m:oMath xmlns:m="http://schemas.openxmlformats.org/officeDocument/2006/math">
                                <m:r>
                                  <a:rPr lang="en-IN" sz="2800" b="0" i="1" dirty="0" smtClean="0">
                                    <a:solidFill>
                                      <a:srgbClr val="5E5E5E"/>
                                    </a:solidFill>
                                    <a:latin typeface="Cambria Math" panose="02040503050406030204" pitchFamily="18" charset="0"/>
                                  </a:rPr>
                                  <m:t>−4</m:t>
                                </m:r>
                                <m:r>
                                  <a:rPr lang="en-US" sz="2800" b="0" i="1" dirty="0" smtClean="0">
                                    <a:solidFill>
                                      <a:srgbClr val="5E5E5E"/>
                                    </a:solidFill>
                                    <a:latin typeface="Cambria Math" panose="02040503050406030204" pitchFamily="18" charset="0"/>
                                  </a:rPr>
                                  <m:t> (</m:t>
                                </m:r>
                                <m:r>
                                  <a:rPr lang="en-IN" sz="2800" b="0" i="1" dirty="0" smtClean="0">
                                    <a:solidFill>
                                      <a:srgbClr val="5E5E5E"/>
                                    </a:solidFill>
                                    <a:latin typeface="Cambria Math" panose="02040503050406030204" pitchFamily="18" charset="0"/>
                                  </a:rPr>
                                  <m:t>5</m:t>
                                </m:r>
                                <m:r>
                                  <a:rPr lang="en-US" sz="2800" b="0" i="1" dirty="0" smtClean="0">
                                    <a:solidFill>
                                      <a:srgbClr val="5E5E5E"/>
                                    </a:solidFill>
                                    <a:latin typeface="Cambria Math" panose="02040503050406030204" pitchFamily="18" charset="0"/>
                                  </a:rPr>
                                  <m:t>)</m:t>
                                </m:r>
                                <m:r>
                                  <a:rPr lang="en-IN" sz="2800" b="0" i="1" dirty="0" smtClean="0">
                                    <a:solidFill>
                                      <a:srgbClr val="5E5E5E"/>
                                    </a:solidFill>
                                    <a:latin typeface="Cambria Math" panose="02040503050406030204" pitchFamily="18" charset="0"/>
                                  </a:rPr>
                                  <m:t>=−20</m:t>
                                </m:r>
                              </m:oMath>
                            </m:oMathPara>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8022508"/>
                      </a:ext>
                    </a:extLst>
                  </a:tr>
                </a:tbl>
              </a:graphicData>
            </a:graphic>
          </p:graphicFrame>
        </mc:Choice>
        <mc:Fallback xmlns="">
          <p:graphicFrame>
            <p:nvGraphicFramePr>
              <p:cNvPr id="6" name="Table 2">
                <a:extLst>
                  <a:ext uri="{FF2B5EF4-FFF2-40B4-BE49-F238E27FC236}">
                    <a16:creationId xmlns:a16="http://schemas.microsoft.com/office/drawing/2014/main" id="{FECB6E95-028B-4CF5-98FC-A3F6EF5CA684}"/>
                  </a:ext>
                </a:extLst>
              </p:cNvPr>
              <p:cNvGraphicFramePr>
                <a:graphicFrameLocks noGrp="1"/>
              </p:cNvGraphicFramePr>
              <p:nvPr>
                <p:extLst>
                  <p:ext uri="{D42A27DB-BD31-4B8C-83A1-F6EECF244321}">
                    <p14:modId xmlns:p14="http://schemas.microsoft.com/office/powerpoint/2010/main" val="543190348"/>
                  </p:ext>
                </p:extLst>
              </p:nvPr>
            </p:nvGraphicFramePr>
            <p:xfrm>
              <a:off x="459873" y="3376280"/>
              <a:ext cx="10253847" cy="518160"/>
            </p:xfrm>
            <a:graphic>
              <a:graphicData uri="http://schemas.openxmlformats.org/drawingml/2006/table">
                <a:tbl>
                  <a:tblPr firstRow="1" bandRow="1">
                    <a:tableStyleId>{5C22544A-7EE6-4342-B048-85BDC9FD1C3A}</a:tableStyleId>
                  </a:tblPr>
                  <a:tblGrid>
                    <a:gridCol w="3895327">
                      <a:extLst>
                        <a:ext uri="{9D8B030D-6E8A-4147-A177-3AD203B41FA5}">
                          <a16:colId xmlns:a16="http://schemas.microsoft.com/office/drawing/2014/main" val="1780329351"/>
                        </a:ext>
                      </a:extLst>
                    </a:gridCol>
                    <a:gridCol w="6358520">
                      <a:extLst>
                        <a:ext uri="{9D8B030D-6E8A-4147-A177-3AD203B41FA5}">
                          <a16:colId xmlns:a16="http://schemas.microsoft.com/office/drawing/2014/main" val="3934597761"/>
                        </a:ext>
                      </a:extLst>
                    </a:gridCol>
                  </a:tblGrid>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11628" r="-163380" b="-32558"/>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61207" t="-11628" b="-32558"/>
                          </a:stretch>
                        </a:blipFill>
                      </a:tcPr>
                    </a:tc>
                    <a:extLst>
                      <a:ext uri="{0D108BD9-81ED-4DB2-BD59-A6C34878D82A}">
                        <a16:rowId xmlns:a16="http://schemas.microsoft.com/office/drawing/2014/main" val="3588022508"/>
                      </a:ext>
                    </a:extLst>
                  </a:tr>
                </a:tbl>
              </a:graphicData>
            </a:graphic>
          </p:graphicFrame>
        </mc:Fallback>
      </mc:AlternateContent>
      <p:sp>
        <p:nvSpPr>
          <p:cNvPr id="2" name="Rectangle 1"/>
          <p:cNvSpPr/>
          <p:nvPr/>
        </p:nvSpPr>
        <p:spPr>
          <a:xfrm>
            <a:off x="2336553" y="2844036"/>
            <a:ext cx="1208169" cy="668324"/>
          </a:xfrm>
          <a:prstGeom prst="rect">
            <a:avLst/>
          </a:prstGeom>
        </p:spPr>
        <p:txBody>
          <a:bodyPr wrap="square">
            <a:spAutoFit/>
          </a:bodyPr>
          <a:lstStyle/>
          <a:p>
            <a:r>
              <a:rPr lang="en-US" dirty="0">
                <a:solidFill>
                  <a:schemeClr val="accent1"/>
                </a:solidFill>
              </a:rPr>
              <a:t>positive quotient</a:t>
            </a:r>
          </a:p>
        </p:txBody>
      </p:sp>
      <p:pic>
        <p:nvPicPr>
          <p:cNvPr id="3" name="Picture 2"/>
          <p:cNvPicPr>
            <a:picLocks noChangeAspect="1"/>
          </p:cNvPicPr>
          <p:nvPr/>
        </p:nvPicPr>
        <p:blipFill>
          <a:blip r:embed="rId3"/>
          <a:stretch>
            <a:fillRect/>
          </a:stretch>
        </p:blipFill>
        <p:spPr>
          <a:xfrm>
            <a:off x="560354" y="3900444"/>
            <a:ext cx="1999965" cy="698101"/>
          </a:xfrm>
          <a:prstGeom prst="rect">
            <a:avLst/>
          </a:prstGeom>
        </p:spPr>
      </p:pic>
    </p:spTree>
    <p:extLst>
      <p:ext uri="{BB962C8B-B14F-4D97-AF65-F5344CB8AC3E}">
        <p14:creationId xmlns:p14="http://schemas.microsoft.com/office/powerpoint/2010/main" val="767480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IN" sz="2800" b="0" dirty="0">
                <a:solidFill>
                  <a:schemeClr val="tx1"/>
                </a:solidFill>
              </a:rPr>
              <a:t>Divide Integers with the Same Sign</a:t>
            </a:r>
            <a:endParaRPr lang="en-US" sz="2800" b="0" dirty="0">
              <a:solidFill>
                <a:schemeClr val="tx1"/>
              </a:solidFill>
            </a:endParaRP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619149AF-EF8F-4A55-99E0-89D5B73D95E8}"/>
                  </a:ext>
                </a:extLst>
              </p:cNvPr>
              <p:cNvGraphicFramePr>
                <a:graphicFrameLocks noGrp="1"/>
              </p:cNvGraphicFramePr>
              <p:nvPr>
                <p:extLst>
                  <p:ext uri="{D42A27DB-BD31-4B8C-83A1-F6EECF244321}">
                    <p14:modId xmlns:p14="http://schemas.microsoft.com/office/powerpoint/2010/main" val="708562569"/>
                  </p:ext>
                </p:extLst>
              </p:nvPr>
            </p:nvGraphicFramePr>
            <p:xfrm>
              <a:off x="581792" y="2802294"/>
              <a:ext cx="9727733" cy="1463040"/>
            </p:xfrm>
            <a:graphic>
              <a:graphicData uri="http://schemas.openxmlformats.org/drawingml/2006/table">
                <a:tbl>
                  <a:tblPr firstRow="1" bandRow="1">
                    <a:tableStyleId>{5C22544A-7EE6-4342-B048-85BDC9FD1C3A}</a:tableStyleId>
                  </a:tblPr>
                  <a:tblGrid>
                    <a:gridCol w="6330603">
                      <a:extLst>
                        <a:ext uri="{9D8B030D-6E8A-4147-A177-3AD203B41FA5}">
                          <a16:colId xmlns:a16="http://schemas.microsoft.com/office/drawing/2014/main" val="1780329351"/>
                        </a:ext>
                      </a:extLst>
                    </a:gridCol>
                    <a:gridCol w="3397130">
                      <a:extLst>
                        <a:ext uri="{9D8B030D-6E8A-4147-A177-3AD203B41FA5}">
                          <a16:colId xmlns:a16="http://schemas.microsoft.com/office/drawing/2014/main" val="3934597761"/>
                        </a:ext>
                      </a:extLst>
                    </a:gridCol>
                  </a:tblGrid>
                  <a:tr h="370840">
                    <a:tc>
                      <a:txBody>
                        <a:bodyPr/>
                        <a:lstStyle/>
                        <a:p>
                          <a:pPr algn="ctr"/>
                          <a:r>
                            <a:rPr lang="en-IN" sz="2800" b="1" dirty="0">
                              <a:solidFill>
                                <a:schemeClr val="bg1"/>
                              </a:solidFill>
                            </a:rPr>
                            <a:t>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800" b="1" dirty="0">
                              <a:solidFill>
                                <a:schemeClr val="bg1"/>
                              </a:solidFill>
                            </a:rPr>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3588022508"/>
                      </a:ext>
                    </a:extLst>
                  </a:tr>
                  <a:tr h="370840">
                    <a:tc>
                      <a:txBody>
                        <a:bodyPr/>
                        <a:lstStyle/>
                        <a:p>
                          <a:r>
                            <a:rPr lang="en-IN" sz="2800" b="0" i="0" u="none" strike="noStrike" kern="1200" baseline="0" dirty="0">
                              <a:solidFill>
                                <a:srgbClr val="5E5E5E"/>
                              </a:solidFill>
                              <a:latin typeface="+mn-lt"/>
                              <a:ea typeface="+mn-ea"/>
                              <a:cs typeface="+mn-cs"/>
                            </a:rPr>
                            <a:t>The quotient of two integers with the same sign is positive.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rgbClr val="5E5E5E"/>
                              </a:solidFill>
                              <a:latin typeface="+mn-lt"/>
                              <a:ea typeface="+mn-ea"/>
                              <a:cs typeface="+mn-cs"/>
                            </a:rPr>
                            <a:t>        </a:t>
                          </a:r>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20÷4=5 </m:t>
                              </m:r>
                            </m:oMath>
                          </a14:m>
                          <a:endParaRPr lang="en-IN" sz="2800" b="0" i="0" u="none" strike="noStrike" kern="1200" baseline="0" dirty="0">
                            <a:solidFill>
                              <a:srgbClr val="5E5E5E"/>
                            </a:solidFill>
                            <a:latin typeface="+mn-lt"/>
                            <a:ea typeface="+mn-ea"/>
                            <a:cs typeface="+mn-cs"/>
                          </a:endParaRPr>
                        </a:p>
                        <a:p>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−20÷(−4)= 5</m:t>
                              </m:r>
                            </m:oMath>
                          </a14:m>
                          <a:r>
                            <a:rPr lang="en-IN" sz="28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076967"/>
                      </a:ext>
                    </a:extLst>
                  </a:tr>
                </a:tbl>
              </a:graphicData>
            </a:graphic>
          </p:graphicFrame>
        </mc:Choice>
        <mc:Fallback xmlns="">
          <p:graphicFrame>
            <p:nvGraphicFramePr>
              <p:cNvPr id="3" name="Table 2">
                <a:extLst>
                  <a:ext uri="{FF2B5EF4-FFF2-40B4-BE49-F238E27FC236}">
                    <a16:creationId xmlns:a16="http://schemas.microsoft.com/office/drawing/2014/main" id="{619149AF-EF8F-4A55-99E0-89D5B73D95E8}"/>
                  </a:ext>
                </a:extLst>
              </p:cNvPr>
              <p:cNvGraphicFramePr>
                <a:graphicFrameLocks noGrp="1"/>
              </p:cNvGraphicFramePr>
              <p:nvPr>
                <p:extLst>
                  <p:ext uri="{D42A27DB-BD31-4B8C-83A1-F6EECF244321}">
                    <p14:modId xmlns:p14="http://schemas.microsoft.com/office/powerpoint/2010/main" val="708562569"/>
                  </p:ext>
                </p:extLst>
              </p:nvPr>
            </p:nvGraphicFramePr>
            <p:xfrm>
              <a:off x="581792" y="2802294"/>
              <a:ext cx="9727733" cy="1463040"/>
            </p:xfrm>
            <a:graphic>
              <a:graphicData uri="http://schemas.openxmlformats.org/drawingml/2006/table">
                <a:tbl>
                  <a:tblPr firstRow="1" bandRow="1">
                    <a:tableStyleId>{5C22544A-7EE6-4342-B048-85BDC9FD1C3A}</a:tableStyleId>
                  </a:tblPr>
                  <a:tblGrid>
                    <a:gridCol w="6330603">
                      <a:extLst>
                        <a:ext uri="{9D8B030D-6E8A-4147-A177-3AD203B41FA5}">
                          <a16:colId xmlns:a16="http://schemas.microsoft.com/office/drawing/2014/main" val="1780329351"/>
                        </a:ext>
                      </a:extLst>
                    </a:gridCol>
                    <a:gridCol w="3397130">
                      <a:extLst>
                        <a:ext uri="{9D8B030D-6E8A-4147-A177-3AD203B41FA5}">
                          <a16:colId xmlns:a16="http://schemas.microsoft.com/office/drawing/2014/main" val="3934597761"/>
                        </a:ext>
                      </a:extLst>
                    </a:gridCol>
                  </a:tblGrid>
                  <a:tr h="518160">
                    <a:tc>
                      <a:txBody>
                        <a:bodyPr/>
                        <a:lstStyle/>
                        <a:p>
                          <a:pPr algn="ctr"/>
                          <a:r>
                            <a:rPr lang="en-IN" sz="2800" b="1" dirty="0">
                              <a:solidFill>
                                <a:schemeClr val="bg1"/>
                              </a:solidFill>
                            </a:rPr>
                            <a:t>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800" b="1" dirty="0">
                              <a:solidFill>
                                <a:schemeClr val="bg1"/>
                              </a:solidFill>
                            </a:rPr>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3588022508"/>
                      </a:ext>
                    </a:extLst>
                  </a:tr>
                  <a:tr h="944880">
                    <a:tc>
                      <a:txBody>
                        <a:bodyPr/>
                        <a:lstStyle/>
                        <a:p>
                          <a:r>
                            <a:rPr lang="en-IN" sz="2800" b="0" i="0" u="none" strike="noStrike" kern="1200" baseline="0" dirty="0">
                              <a:solidFill>
                                <a:srgbClr val="5E5E5E"/>
                              </a:solidFill>
                              <a:latin typeface="+mn-lt"/>
                              <a:ea typeface="+mn-ea"/>
                              <a:cs typeface="+mn-cs"/>
                            </a:rPr>
                            <a:t>The quotient of two integers with the same sign is positive.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86380" t="-60897" r="-358" b="-17949"/>
                          </a:stretch>
                        </a:blipFill>
                      </a:tcPr>
                    </a:tc>
                    <a:extLst>
                      <a:ext uri="{0D108BD9-81ED-4DB2-BD59-A6C34878D82A}">
                        <a16:rowId xmlns:a16="http://schemas.microsoft.com/office/drawing/2014/main" val="264076967"/>
                      </a:ext>
                    </a:extLst>
                  </a:tr>
                </a:tbl>
              </a:graphicData>
            </a:graphic>
          </p:graphicFrame>
        </mc:Fallback>
      </mc:AlternateContent>
      <p:sp>
        <p:nvSpPr>
          <p:cNvPr id="4" name="Content Placeholder 2">
            <a:extLst>
              <a:ext uri="{FF2B5EF4-FFF2-40B4-BE49-F238E27FC236}">
                <a16:creationId xmlns:a16="http://schemas.microsoft.com/office/drawing/2014/main" id="{023C13BD-87D5-4FAC-98AE-D0A37665E05C}"/>
              </a:ext>
            </a:extLst>
          </p:cNvPr>
          <p:cNvSpPr txBox="1">
            <a:spLocks/>
          </p:cNvSpPr>
          <p:nvPr/>
        </p:nvSpPr>
        <p:spPr>
          <a:xfrm>
            <a:off x="459873" y="1619075"/>
            <a:ext cx="9648222" cy="94488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solidFill>
                  <a:srgbClr val="5E5E5E"/>
                </a:solidFill>
              </a:rPr>
              <a:t>The table shows the rules for dividing integers with the same sign.</a:t>
            </a:r>
          </a:p>
        </p:txBody>
      </p:sp>
    </p:spTree>
    <p:extLst>
      <p:ext uri="{BB962C8B-B14F-4D97-AF65-F5344CB8AC3E}">
        <p14:creationId xmlns:p14="http://schemas.microsoft.com/office/powerpoint/2010/main" val="2568725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IN" sz="2800" b="0" dirty="0">
                <a:solidFill>
                  <a:schemeClr val="tx1"/>
                </a:solidFill>
              </a:rPr>
              <a:t>Divide Integers with Different Signs</a:t>
            </a:r>
            <a:endParaRPr lang="en-US" sz="2800" b="0" dirty="0">
              <a:solidFill>
                <a:schemeClr val="tx1"/>
              </a:solidFill>
            </a:endParaRPr>
          </a:p>
        </p:txBody>
      </p:sp>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20270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pPr>
              <a:spcBef>
                <a:spcPts val="0"/>
              </a:spcBef>
            </a:pPr>
            <a:r>
              <a:rPr lang="en-IN" sz="2800" dirty="0"/>
              <a:t>How are division and multiplication of integers similar? How are they different?</a:t>
            </a:r>
            <a:endParaRPr lang="en-US" sz="2800" dirty="0">
              <a:solidFill>
                <a:schemeClr val="tx1">
                  <a:lumMod val="65000"/>
                  <a:lumOff val="35000"/>
                </a:schemeClr>
              </a:solidFill>
            </a:endParaRPr>
          </a:p>
        </p:txBody>
      </p:sp>
    </p:spTree>
    <p:extLst>
      <p:ext uri="{BB962C8B-B14F-4D97-AF65-F5344CB8AC3E}">
        <p14:creationId xmlns:p14="http://schemas.microsoft.com/office/powerpoint/2010/main" val="2858547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3</a:t>
            </a:r>
            <a:br>
              <a:rPr lang="en-US" sz="2800" dirty="0">
                <a:solidFill>
                  <a:srgbClr val="33175A"/>
                </a:solidFill>
              </a:rPr>
            </a:br>
            <a:r>
              <a:rPr lang="en-US" sz="2800" b="0" i="0" u="none" strike="noStrike" baseline="0" dirty="0">
                <a:solidFill>
                  <a:schemeClr val="tx1"/>
                </a:solidFill>
              </a:rPr>
              <a:t>Divide Integers with the Same Sign </a:t>
            </a:r>
          </a:p>
        </p:txBody>
      </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908376"/>
                <a:ext cx="3472047" cy="74338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Find </a:t>
                </a:r>
                <a14:m>
                  <m:oMath xmlns:m="http://schemas.openxmlformats.org/officeDocument/2006/math">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𝟑𝟎</m:t>
                    </m:r>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𝟔</m:t>
                    </m:r>
                    <m:r>
                      <a:rPr lang="en-IN" sz="2800" b="1" i="1" dirty="0" smtClean="0">
                        <a:solidFill>
                          <a:schemeClr val="tx1"/>
                        </a:solidFill>
                        <a:latin typeface="Cambria Math" panose="02040503050406030204" pitchFamily="18" charset="0"/>
                      </a:rPr>
                      <m:t>).</m:t>
                    </m:r>
                  </m:oMath>
                </a14:m>
                <a:endParaRPr lang="en-IN" sz="2800" dirty="0">
                  <a:solidFill>
                    <a:schemeClr val="tx1"/>
                  </a:solidFill>
                </a:endParaRPr>
              </a:p>
            </p:txBody>
          </p:sp>
        </mc:Choice>
        <mc:Fallback xmlns="">
          <p:sp>
            <p:nvSpPr>
              <p:cNvPr id="1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3" y="1908376"/>
                <a:ext cx="3472047" cy="743384"/>
              </a:xfrm>
              <a:prstGeom prst="rect">
                <a:avLst/>
              </a:prstGeom>
              <a:blipFill>
                <a:blip r:embed="rId2"/>
                <a:stretch>
                  <a:fillRect l="-3509" t="-8197"/>
                </a:stretch>
              </a:blipFill>
            </p:spPr>
            <p:txBody>
              <a:bodyPr/>
              <a:lstStyle/>
              <a:p>
                <a:r>
                  <a:rPr lang="en-US">
                    <a:noFill/>
                  </a:rPr>
                  <a:t> </a:t>
                </a:r>
              </a:p>
            </p:txBody>
          </p:sp>
        </mc:Fallback>
      </mc:AlternateContent>
    </p:spTree>
    <p:extLst>
      <p:ext uri="{BB962C8B-B14F-4D97-AF65-F5344CB8AC3E}">
        <p14:creationId xmlns:p14="http://schemas.microsoft.com/office/powerpoint/2010/main" val="3372350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3</a:t>
            </a:r>
            <a:br>
              <a:rPr lang="en-US" sz="2800" dirty="0">
                <a:solidFill>
                  <a:srgbClr val="33175A"/>
                </a:solidFill>
              </a:rPr>
            </a:br>
            <a:r>
              <a:rPr lang="en-US" sz="2800" b="0" i="0" u="none" strike="noStrike" baseline="0" dirty="0">
                <a:solidFill>
                  <a:schemeClr val="tx1"/>
                </a:solidFill>
              </a:rPr>
              <a:t>Divide Integers with the Same Sign </a:t>
            </a:r>
          </a:p>
        </p:txBody>
      </p:sp>
      <mc:AlternateContent xmlns:mc="http://schemas.openxmlformats.org/markup-compatibility/2006" xmlns:a14="http://schemas.microsoft.com/office/drawing/2010/main">
        <mc:Choice Requires="a14">
          <p:sp>
            <p:nvSpPr>
              <p:cNvPr id="3" name="Rectangle 2"/>
              <p:cNvSpPr/>
              <p:nvPr/>
            </p:nvSpPr>
            <p:spPr>
              <a:xfrm>
                <a:off x="1224353" y="2390150"/>
                <a:ext cx="2885726"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−30÷(−6)=5</m:t>
                      </m:r>
                    </m:oMath>
                  </m:oMathPara>
                </a14:m>
                <a:endParaRPr lang="en-US" sz="2800" dirty="0">
                  <a:solidFill>
                    <a:schemeClr val="tx2"/>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1224353" y="2390150"/>
                <a:ext cx="2885726" cy="523220"/>
              </a:xfrm>
              <a:prstGeom prst="rect">
                <a:avLst/>
              </a:prstGeom>
              <a:blipFill>
                <a:blip r:embed="rId3"/>
                <a:stretch>
                  <a:fillRect/>
                </a:stretch>
              </a:blipFill>
            </p:spPr>
            <p:txBody>
              <a:bodyPr/>
              <a:lstStyle/>
              <a:p>
                <a:r>
                  <a:rPr lang="en-US">
                    <a:noFill/>
                  </a:rPr>
                  <a:t> </a:t>
                </a:r>
              </a:p>
            </p:txBody>
          </p:sp>
        </mc:Fallback>
      </mc:AlternateContent>
      <p:sp>
        <p:nvSpPr>
          <p:cNvPr id="4" name="Rectangle 3"/>
          <p:cNvSpPr/>
          <p:nvPr/>
        </p:nvSpPr>
        <p:spPr>
          <a:xfrm>
            <a:off x="4303648" y="2436316"/>
            <a:ext cx="5678552" cy="954107"/>
          </a:xfrm>
          <a:prstGeom prst="rect">
            <a:avLst/>
          </a:prstGeom>
        </p:spPr>
        <p:txBody>
          <a:bodyPr wrap="square">
            <a:spAutoFit/>
          </a:bodyPr>
          <a:lstStyle/>
          <a:p>
            <a:r>
              <a:rPr lang="en-US" sz="2800" dirty="0">
                <a:solidFill>
                  <a:schemeClr val="accent1"/>
                </a:solidFill>
              </a:rPr>
              <a:t>The signs of the integers are the same. The quotient is positive.</a:t>
            </a:r>
          </a:p>
        </p:txBody>
      </p:sp>
      <mc:AlternateContent xmlns:mc="http://schemas.openxmlformats.org/markup-compatibility/2006" xmlns:a14="http://schemas.microsoft.com/office/drawing/2010/main">
        <mc:Choice Requires="a14">
          <p:sp>
            <p:nvSpPr>
              <p:cNvPr id="5" name="Rectangle 4"/>
              <p:cNvSpPr/>
              <p:nvPr/>
            </p:nvSpPr>
            <p:spPr>
              <a:xfrm>
                <a:off x="459873" y="3524499"/>
                <a:ext cx="338317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800" i="0" dirty="0" smtClean="0">
                          <a:solidFill>
                            <a:schemeClr val="tx2"/>
                          </a:solidFill>
                          <a:latin typeface="Cambria Math" panose="02040503050406030204" pitchFamily="18" charset="0"/>
                        </a:rPr>
                        <m:t>So</m:t>
                      </m:r>
                      <m:r>
                        <a:rPr lang="en-US" sz="2800" i="0" dirty="0" smtClean="0">
                          <a:solidFill>
                            <a:schemeClr val="tx2"/>
                          </a:solidFill>
                          <a:latin typeface="Cambria Math" panose="02040503050406030204" pitchFamily="18" charset="0"/>
                        </a:rPr>
                        <m:t>, </m:t>
                      </m:r>
                      <m:r>
                        <a:rPr lang="en-US" sz="2800" i="1" dirty="0" smtClean="0">
                          <a:solidFill>
                            <a:schemeClr val="tx2"/>
                          </a:solidFill>
                          <a:latin typeface="Cambria Math" panose="02040503050406030204" pitchFamily="18" charset="0"/>
                        </a:rPr>
                        <m:t>−30÷(−6)=5.</m:t>
                      </m:r>
                    </m:oMath>
                  </m:oMathPara>
                </a14:m>
                <a:endParaRPr lang="en-US" sz="2800" dirty="0">
                  <a:solidFill>
                    <a:schemeClr val="tx2"/>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459873" y="3524499"/>
                <a:ext cx="3383170"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60577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3</a:t>
            </a:r>
            <a:br>
              <a:rPr lang="en-US" sz="2800" dirty="0">
                <a:solidFill>
                  <a:srgbClr val="33175A"/>
                </a:solidFill>
              </a:rPr>
            </a:br>
            <a:r>
              <a:rPr lang="en-US" sz="2800" b="0" i="0" u="none" strike="noStrike" baseline="0" dirty="0">
                <a:solidFill>
                  <a:schemeClr val="tx1"/>
                </a:solidFill>
              </a:rPr>
              <a:t>Divide Integers with the Same Sign </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678040" cy="128626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m:t>
                    </m:r>
                    <m:r>
                      <a:rPr lang="en-IN" sz="2800" i="1" dirty="0">
                        <a:latin typeface="Cambria Math" panose="02040503050406030204" pitchFamily="18" charset="0"/>
                      </a:rPr>
                      <m:t>84÷(−12)</m:t>
                    </m:r>
                  </m:oMath>
                </a14:m>
                <a:r>
                  <a:rPr lang="en-IN" sz="2800" dirty="0"/>
                  <a:t>.</a:t>
                </a:r>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5"/>
                <a:ext cx="9678040" cy="1286264"/>
              </a:xfrm>
              <a:prstGeom prst="rect">
                <a:avLst/>
              </a:prstGeom>
              <a:blipFill>
                <a:blip r:embed="rId2"/>
                <a:stretch>
                  <a:fillRect l="-1259" t="-7109"/>
                </a:stretch>
              </a:blipFill>
            </p:spPr>
            <p:txBody>
              <a:bodyPr/>
              <a:lstStyle/>
              <a:p>
                <a:r>
                  <a:rPr lang="en-US">
                    <a:noFill/>
                  </a:rPr>
                  <a:t> </a:t>
                </a:r>
              </a:p>
            </p:txBody>
          </p:sp>
        </mc:Fallback>
      </mc:AlternateContent>
    </p:spTree>
    <p:extLst>
      <p:ext uri="{BB962C8B-B14F-4D97-AF65-F5344CB8AC3E}">
        <p14:creationId xmlns:p14="http://schemas.microsoft.com/office/powerpoint/2010/main" val="740131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3</a:t>
            </a:r>
            <a:br>
              <a:rPr lang="en-US" sz="2800" dirty="0">
                <a:solidFill>
                  <a:srgbClr val="33175A"/>
                </a:solidFill>
              </a:rPr>
            </a:br>
            <a:r>
              <a:rPr lang="en-US" sz="2800" b="0" i="0" u="none" strike="noStrike" baseline="0" dirty="0">
                <a:solidFill>
                  <a:schemeClr val="tx1"/>
                </a:solidFill>
              </a:rPr>
              <a:t>Divide Integers with the Same Sign </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678040" cy="128626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m:t>
                    </m:r>
                    <m:r>
                      <a:rPr lang="en-IN" sz="2800" i="1" dirty="0">
                        <a:latin typeface="Cambria Math" panose="02040503050406030204" pitchFamily="18" charset="0"/>
                      </a:rPr>
                      <m:t>84÷(−12)</m:t>
                    </m:r>
                  </m:oMath>
                </a14:m>
                <a:r>
                  <a:rPr lang="en-IN" sz="2800" dirty="0"/>
                  <a:t>.</a:t>
                </a:r>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5"/>
                <a:ext cx="9678040" cy="1286264"/>
              </a:xfrm>
              <a:prstGeom prst="rect">
                <a:avLst/>
              </a:prstGeom>
              <a:blipFill>
                <a:blip r:embed="rId3"/>
                <a:stretch>
                  <a:fillRect l="-1259" t="-7109"/>
                </a:stretch>
              </a:blipFill>
            </p:spPr>
            <p:txBody>
              <a:bodyPr/>
              <a:lstStyle/>
              <a:p>
                <a:r>
                  <a:rPr lang="en-US">
                    <a:noFill/>
                  </a:rPr>
                  <a:t> </a:t>
                </a:r>
              </a:p>
            </p:txBody>
          </p:sp>
        </mc:Fallback>
      </mc:AlternateContent>
      <p:sp>
        <p:nvSpPr>
          <p:cNvPr id="2" name="Rectangle 1"/>
          <p:cNvSpPr/>
          <p:nvPr/>
        </p:nvSpPr>
        <p:spPr>
          <a:xfrm>
            <a:off x="3548634" y="2292937"/>
            <a:ext cx="385042" cy="523220"/>
          </a:xfrm>
          <a:prstGeom prst="rect">
            <a:avLst/>
          </a:prstGeom>
        </p:spPr>
        <p:txBody>
          <a:bodyPr wrap="none">
            <a:spAutoFit/>
          </a:bodyPr>
          <a:lstStyle/>
          <a:p>
            <a:r>
              <a:rPr lang="en-US" sz="2800" dirty="0">
                <a:solidFill>
                  <a:srgbClr val="FF0000"/>
                </a:solidFill>
              </a:rPr>
              <a:t>7</a:t>
            </a:r>
          </a:p>
        </p:txBody>
      </p:sp>
    </p:spTree>
    <p:extLst>
      <p:ext uri="{BB962C8B-B14F-4D97-AF65-F5344CB8AC3E}">
        <p14:creationId xmlns:p14="http://schemas.microsoft.com/office/powerpoint/2010/main" val="2240150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Divide Integers with the Same Sign</a:t>
            </a:r>
            <a:endParaRPr lang="en-US" sz="2800" b="0" i="0" u="none" strike="noStrike" baseline="0" dirty="0">
              <a:solidFill>
                <a:schemeClr val="tx1"/>
              </a:solidFill>
            </a:endParaRPr>
          </a:p>
        </p:txBody>
      </p:sp>
      <mc:AlternateContent xmlns:mc="http://schemas.openxmlformats.org/markup-compatibility/2006" xmlns:a14="http://schemas.microsoft.com/office/drawing/2010/main">
        <mc:Choice Requires="a14">
          <p:sp>
            <p:nvSpPr>
              <p:cNvPr id="3" name="Rectangle 2"/>
              <p:cNvSpPr/>
              <p:nvPr/>
            </p:nvSpPr>
            <p:spPr>
              <a:xfrm>
                <a:off x="459873" y="1619075"/>
                <a:ext cx="6006709" cy="666914"/>
              </a:xfrm>
              <a:prstGeom prst="rect">
                <a:avLst/>
              </a:prstGeom>
            </p:spPr>
            <p:txBody>
              <a:bodyPr wrap="none">
                <a:spAutoFit/>
              </a:bodyPr>
              <a:lstStyle/>
              <a:p>
                <a:r>
                  <a:rPr lang="en-US" sz="2800" b="1" dirty="0">
                    <a:solidFill>
                      <a:schemeClr val="tx1"/>
                    </a:solidFill>
                  </a:rPr>
                  <a:t>Evaluate </a:t>
                </a:r>
                <a14:m>
                  <m:oMath xmlns:m="http://schemas.openxmlformats.org/officeDocument/2006/math">
                    <m:f>
                      <m:fPr>
                        <m:ctrlPr>
                          <a:rPr lang="en-US" sz="2800" b="1" i="1" dirty="0" smtClean="0">
                            <a:solidFill>
                              <a:schemeClr val="tx1"/>
                            </a:solidFill>
                            <a:latin typeface="Cambria Math" panose="02040503050406030204" pitchFamily="18" charset="0"/>
                          </a:rPr>
                        </m:ctrlPr>
                      </m:fPr>
                      <m:num>
                        <m:r>
                          <a:rPr lang="en-US" sz="2800" b="1" i="1" dirty="0" smtClean="0">
                            <a:solidFill>
                              <a:schemeClr val="tx1"/>
                            </a:solidFill>
                            <a:latin typeface="Cambria Math" panose="02040503050406030204" pitchFamily="18" charset="0"/>
                          </a:rPr>
                          <m:t>𝒚</m:t>
                        </m:r>
                      </m:num>
                      <m:den>
                        <m:r>
                          <a:rPr lang="en-US" sz="2800" b="1" i="1" dirty="0" smtClean="0">
                            <a:solidFill>
                              <a:schemeClr val="tx1"/>
                            </a:solidFill>
                            <a:latin typeface="Cambria Math" panose="02040503050406030204" pitchFamily="18" charset="0"/>
                          </a:rPr>
                          <m:t>𝒙</m:t>
                        </m:r>
                      </m:den>
                    </m:f>
                    <m:r>
                      <a:rPr lang="en-US" sz="2800" b="1" i="1" dirty="0" smtClean="0">
                        <a:solidFill>
                          <a:schemeClr val="tx1"/>
                        </a:solidFill>
                        <a:latin typeface="Cambria Math" panose="02040503050406030204" pitchFamily="18" charset="0"/>
                      </a:rPr>
                      <m:t> </m:t>
                    </m:r>
                  </m:oMath>
                </a14:m>
                <a:r>
                  <a:rPr lang="en-US" sz="2800" b="1" dirty="0">
                    <a:solidFill>
                      <a:schemeClr val="tx1"/>
                    </a:solidFill>
                  </a:rPr>
                  <a:t>if </a:t>
                </a:r>
                <a14:m>
                  <m:oMath xmlns:m="http://schemas.openxmlformats.org/officeDocument/2006/math">
                    <m:r>
                      <a:rPr lang="en-US" sz="2800" b="1" i="1" dirty="0" smtClean="0">
                        <a:solidFill>
                          <a:schemeClr val="tx1"/>
                        </a:solidFill>
                        <a:latin typeface="Cambria Math" panose="02040503050406030204" pitchFamily="18" charset="0"/>
                      </a:rPr>
                      <m:t>𝒚</m:t>
                    </m:r>
                    <m:r>
                      <a:rPr lang="en-US" sz="2800" b="1" i="1" dirty="0" smtClean="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𝟏𝟓𝟓</m:t>
                    </m:r>
                  </m:oMath>
                </a14:m>
                <a:r>
                  <a:rPr lang="en-US" sz="2800" b="1" dirty="0">
                    <a:solidFill>
                      <a:schemeClr val="tx1"/>
                    </a:solidFill>
                  </a:rPr>
                  <a:t> and </a:t>
                </a:r>
                <a14:m>
                  <m:oMath xmlns:m="http://schemas.openxmlformats.org/officeDocument/2006/math">
                    <m:r>
                      <a:rPr lang="en-US" sz="2800" b="1" i="1" dirty="0" smtClean="0">
                        <a:solidFill>
                          <a:schemeClr val="tx1"/>
                        </a:solidFill>
                        <a:latin typeface="Cambria Math" panose="02040503050406030204" pitchFamily="18" charset="0"/>
                      </a:rPr>
                      <m:t>𝒙</m:t>
                    </m:r>
                    <m:r>
                      <a:rPr lang="en-US" sz="2800" b="1" i="1" dirty="0" smtClean="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𝟓</m:t>
                    </m:r>
                  </m:oMath>
                </a14:m>
                <a:r>
                  <a:rPr lang="en-US" sz="2800" b="1" dirty="0">
                    <a:solidFill>
                      <a:schemeClr val="tx1"/>
                    </a:solidFill>
                  </a:rPr>
                  <a:t>.</a:t>
                </a:r>
              </a:p>
            </p:txBody>
          </p:sp>
        </mc:Choice>
        <mc:Fallback xmlns="">
          <p:sp>
            <p:nvSpPr>
              <p:cNvPr id="3" name="Rectangle 2"/>
              <p:cNvSpPr>
                <a:spLocks noRot="1" noChangeAspect="1" noMove="1" noResize="1" noEditPoints="1" noAdjustHandles="1" noChangeArrowheads="1" noChangeShapeType="1" noTextEdit="1"/>
              </p:cNvSpPr>
              <p:nvPr/>
            </p:nvSpPr>
            <p:spPr>
              <a:xfrm>
                <a:off x="459873" y="1619075"/>
                <a:ext cx="6006709" cy="666914"/>
              </a:xfrm>
              <a:prstGeom prst="rect">
                <a:avLst/>
              </a:prstGeom>
              <a:blipFill>
                <a:blip r:embed="rId3"/>
                <a:stretch>
                  <a:fillRect l="-2028" t="-3670" r="-1116" b="-10092"/>
                </a:stretch>
              </a:blipFill>
            </p:spPr>
            <p:txBody>
              <a:bodyPr/>
              <a:lstStyle/>
              <a:p>
                <a:r>
                  <a:rPr lang="en-US">
                    <a:noFill/>
                  </a:rPr>
                  <a:t> </a:t>
                </a:r>
              </a:p>
            </p:txBody>
          </p:sp>
        </mc:Fallback>
      </mc:AlternateContent>
    </p:spTree>
    <p:extLst>
      <p:ext uri="{BB962C8B-B14F-4D97-AF65-F5344CB8AC3E}">
        <p14:creationId xmlns:p14="http://schemas.microsoft.com/office/powerpoint/2010/main" val="3947697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Divide Integers with the Same Sign</a:t>
            </a:r>
            <a:endParaRPr lang="en-US" sz="2800" b="0" i="0" u="none" strike="noStrike" baseline="0" dirty="0">
              <a:solidFill>
                <a:schemeClr val="tx1"/>
              </a:solidFill>
            </a:endParaRPr>
          </a:p>
        </p:txBody>
      </p:sp>
      <mc:AlternateContent xmlns:mc="http://schemas.openxmlformats.org/markup-compatibility/2006" xmlns:a14="http://schemas.microsoft.com/office/drawing/2010/main">
        <mc:Choice Requires="a14">
          <p:sp>
            <p:nvSpPr>
              <p:cNvPr id="2" name="Rectangle 1"/>
              <p:cNvSpPr/>
              <p:nvPr/>
            </p:nvSpPr>
            <p:spPr>
              <a:xfrm>
                <a:off x="1117318" y="2395707"/>
                <a:ext cx="1571264" cy="710451"/>
              </a:xfrm>
              <a:prstGeom prst="rect">
                <a:avLst/>
              </a:prstGeom>
            </p:spPr>
            <p:txBody>
              <a:bodyPr wrap="none">
                <a:spAutoFit/>
              </a:bodyPr>
              <a:lstStyle/>
              <a:p>
                <a14:m>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1">
                            <a:solidFill>
                              <a:schemeClr val="tx2"/>
                            </a:solidFill>
                            <a:latin typeface="Cambria Math" panose="02040503050406030204" pitchFamily="18" charset="0"/>
                          </a:rPr>
                          <m:t>𝑦</m:t>
                        </m:r>
                      </m:num>
                      <m:den>
                        <m:r>
                          <a:rPr lang="en-US" sz="2800" b="0" i="1">
                            <a:solidFill>
                              <a:schemeClr val="tx2"/>
                            </a:solidFill>
                            <a:latin typeface="Cambria Math" panose="02040503050406030204" pitchFamily="18" charset="0"/>
                          </a:rPr>
                          <m:t>𝑥</m:t>
                        </m:r>
                      </m:den>
                    </m:f>
                    <m:r>
                      <a:rPr lang="en-US" sz="2800" i="1" dirty="0" smtClean="0">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−155</m:t>
                        </m:r>
                      </m:num>
                      <m:den>
                        <m:r>
                          <a:rPr lang="en-US" sz="2800" i="1">
                            <a:solidFill>
                              <a:schemeClr val="tx2"/>
                            </a:solidFill>
                            <a:latin typeface="Cambria Math" panose="02040503050406030204" pitchFamily="18" charset="0"/>
                          </a:rPr>
                          <m:t>−5</m:t>
                        </m:r>
                      </m:den>
                    </m:f>
                  </m:oMath>
                </a14:m>
                <a:r>
                  <a:rPr lang="en-US" sz="2800" dirty="0">
                    <a:solidFill>
                      <a:schemeClr val="tx2"/>
                    </a:solidFill>
                  </a:rPr>
                  <a:t> </a:t>
                </a:r>
              </a:p>
            </p:txBody>
          </p:sp>
        </mc:Choice>
        <mc:Fallback xmlns="">
          <p:sp>
            <p:nvSpPr>
              <p:cNvPr id="2" name="Rectangle 1"/>
              <p:cNvSpPr>
                <a:spLocks noRot="1" noChangeAspect="1" noMove="1" noResize="1" noEditPoints="1" noAdjustHandles="1" noChangeArrowheads="1" noChangeShapeType="1" noTextEdit="1"/>
              </p:cNvSpPr>
              <p:nvPr/>
            </p:nvSpPr>
            <p:spPr>
              <a:xfrm>
                <a:off x="1117318" y="2395707"/>
                <a:ext cx="1571264" cy="71045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447662" y="2525748"/>
                <a:ext cx="5919634" cy="523220"/>
              </a:xfrm>
              <a:prstGeom prst="rect">
                <a:avLst/>
              </a:prstGeom>
            </p:spPr>
            <p:txBody>
              <a:bodyPr wrap="none">
                <a:spAutoFit/>
              </a:bodyPr>
              <a:lstStyle/>
              <a:p>
                <a:r>
                  <a:rPr lang="en-US" sz="2800" dirty="0">
                    <a:solidFill>
                      <a:schemeClr val="accent1"/>
                    </a:solidFill>
                  </a:rPr>
                  <a:t>Replace </a:t>
                </a:r>
                <a14:m>
                  <m:oMath xmlns:m="http://schemas.openxmlformats.org/officeDocument/2006/math">
                    <m:r>
                      <a:rPr lang="en-US" sz="2800" i="1" dirty="0" smtClean="0">
                        <a:solidFill>
                          <a:schemeClr val="accent1"/>
                        </a:solidFill>
                        <a:latin typeface="Cambria Math" panose="02040503050406030204" pitchFamily="18" charset="0"/>
                      </a:rPr>
                      <m:t>𝑦</m:t>
                    </m:r>
                  </m:oMath>
                </a14:m>
                <a:r>
                  <a:rPr lang="en-US" sz="2800" dirty="0">
                    <a:solidFill>
                      <a:schemeClr val="accent1"/>
                    </a:solidFill>
                  </a:rPr>
                  <a:t> with </a:t>
                </a:r>
                <a14:m>
                  <m:oMath xmlns:m="http://schemas.openxmlformats.org/officeDocument/2006/math">
                    <m:r>
                      <a:rPr lang="en-US" sz="2800" i="1" dirty="0" smtClean="0">
                        <a:solidFill>
                          <a:schemeClr val="accent1"/>
                        </a:solidFill>
                        <a:latin typeface="Cambria Math" panose="02040503050406030204" pitchFamily="18" charset="0"/>
                      </a:rPr>
                      <m:t>−155</m:t>
                    </m:r>
                  </m:oMath>
                </a14:m>
                <a:r>
                  <a:rPr lang="en-US" sz="2800" dirty="0">
                    <a:solidFill>
                      <a:schemeClr val="accent1"/>
                    </a:solidFill>
                  </a:rPr>
                  <a:t> and </a:t>
                </a:r>
                <a14:m>
                  <m:oMath xmlns:m="http://schemas.openxmlformats.org/officeDocument/2006/math">
                    <m:r>
                      <a:rPr lang="en-US" sz="2800" i="1" dirty="0" smtClean="0">
                        <a:solidFill>
                          <a:schemeClr val="accent1"/>
                        </a:solidFill>
                        <a:latin typeface="Cambria Math" panose="02040503050406030204" pitchFamily="18" charset="0"/>
                      </a:rPr>
                      <m:t>𝑥</m:t>
                    </m:r>
                  </m:oMath>
                </a14:m>
                <a:r>
                  <a:rPr lang="en-US" sz="2800" dirty="0">
                    <a:solidFill>
                      <a:schemeClr val="accent1"/>
                    </a:solidFill>
                  </a:rPr>
                  <a:t> with </a:t>
                </a:r>
                <a14:m>
                  <m:oMath xmlns:m="http://schemas.openxmlformats.org/officeDocument/2006/math">
                    <m:r>
                      <a:rPr lang="en-US" sz="2800" i="1" dirty="0" smtClean="0">
                        <a:solidFill>
                          <a:schemeClr val="accent1"/>
                        </a:solidFill>
                        <a:latin typeface="Cambria Math" panose="02040503050406030204" pitchFamily="18" charset="0"/>
                      </a:rPr>
                      <m:t>−5</m:t>
                    </m:r>
                  </m:oMath>
                </a14:m>
                <a:r>
                  <a:rPr lang="en-US" sz="2800" dirty="0">
                    <a:solidFill>
                      <a:schemeClr val="accent1"/>
                    </a:solidFill>
                  </a:rPr>
                  <a:t>.</a:t>
                </a:r>
              </a:p>
            </p:txBody>
          </p:sp>
        </mc:Choice>
        <mc:Fallback xmlns="">
          <p:sp>
            <p:nvSpPr>
              <p:cNvPr id="4" name="Rectangle 3"/>
              <p:cNvSpPr>
                <a:spLocks noRot="1" noChangeAspect="1" noMove="1" noResize="1" noEditPoints="1" noAdjustHandles="1" noChangeArrowheads="1" noChangeShapeType="1" noTextEdit="1"/>
              </p:cNvSpPr>
              <p:nvPr/>
            </p:nvSpPr>
            <p:spPr>
              <a:xfrm>
                <a:off x="4447662" y="2525748"/>
                <a:ext cx="5919634" cy="523220"/>
              </a:xfrm>
              <a:prstGeom prst="rect">
                <a:avLst/>
              </a:prstGeom>
              <a:blipFill>
                <a:blip r:embed="rId5"/>
                <a:stretch>
                  <a:fillRect l="-2163" t="-11628" r="-1133" b="-313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1406637" y="3215876"/>
                <a:ext cx="2707408" cy="523220"/>
              </a:xfrm>
              <a:prstGeom prst="rect">
                <a:avLst/>
              </a:prstGeom>
            </p:spPr>
            <p:txBody>
              <a:bodyPr wrap="none">
                <a:spAutoFit/>
              </a:bodyPr>
              <a:lstStyle/>
              <a:p>
                <a14:m>
                  <m:oMath xmlns:m="http://schemas.openxmlformats.org/officeDocument/2006/math">
                    <m:r>
                      <a:rPr lang="en-US" sz="2800" b="0" i="1" dirty="0" smtClean="0">
                        <a:solidFill>
                          <a:schemeClr val="tx2"/>
                        </a:solidFill>
                        <a:latin typeface="Cambria Math" panose="02040503050406030204" pitchFamily="18" charset="0"/>
                      </a:rPr>
                      <m:t>=−155÷(</m:t>
                    </m:r>
                    <m:r>
                      <a:rPr lang="en-US" sz="2800" b="0" i="1" dirty="0">
                        <a:solidFill>
                          <a:schemeClr val="tx2"/>
                        </a:solidFill>
                        <a:latin typeface="Cambria Math" panose="02040503050406030204" pitchFamily="18" charset="0"/>
                      </a:rPr>
                      <m:t>−5</m:t>
                    </m:r>
                    <m:r>
                      <a:rPr lang="en-US" sz="2800" b="0" i="1" dirty="0" smtClean="0">
                        <a:solidFill>
                          <a:schemeClr val="tx2"/>
                        </a:solidFill>
                        <a:latin typeface="Cambria Math" panose="02040503050406030204" pitchFamily="18" charset="0"/>
                      </a:rPr>
                      <m:t>)</m:t>
                    </m:r>
                  </m:oMath>
                </a14:m>
                <a:r>
                  <a:rPr lang="en-US" sz="2800" dirty="0">
                    <a:solidFill>
                      <a:schemeClr val="tx2"/>
                    </a:solidFill>
                  </a:rPr>
                  <a:t> </a:t>
                </a:r>
              </a:p>
            </p:txBody>
          </p:sp>
        </mc:Choice>
        <mc:Fallback xmlns="">
          <p:sp>
            <p:nvSpPr>
              <p:cNvPr id="5" name="Rectangle 4"/>
              <p:cNvSpPr>
                <a:spLocks noRot="1" noChangeAspect="1" noMove="1" noResize="1" noEditPoints="1" noAdjustHandles="1" noChangeArrowheads="1" noChangeShapeType="1" noTextEdit="1"/>
              </p:cNvSpPr>
              <p:nvPr/>
            </p:nvSpPr>
            <p:spPr>
              <a:xfrm>
                <a:off x="1406637" y="3215876"/>
                <a:ext cx="2707408" cy="523220"/>
              </a:xfrm>
              <a:prstGeom prst="rect">
                <a:avLst/>
              </a:prstGeom>
              <a:blipFill>
                <a:blip r:embed="rId6"/>
                <a:stretch>
                  <a:fillRect/>
                </a:stretch>
              </a:blipFill>
            </p:spPr>
            <p:txBody>
              <a:bodyPr/>
              <a:lstStyle/>
              <a:p>
                <a:r>
                  <a:rPr lang="en-US">
                    <a:noFill/>
                  </a:rPr>
                  <a:t> </a:t>
                </a:r>
              </a:p>
            </p:txBody>
          </p:sp>
        </mc:Fallback>
      </mc:AlternateContent>
      <p:sp>
        <p:nvSpPr>
          <p:cNvPr id="6" name="Rectangle 5"/>
          <p:cNvSpPr/>
          <p:nvPr/>
        </p:nvSpPr>
        <p:spPr>
          <a:xfrm>
            <a:off x="4447662" y="3308035"/>
            <a:ext cx="4754763" cy="523220"/>
          </a:xfrm>
          <a:prstGeom prst="rect">
            <a:avLst/>
          </a:prstGeom>
        </p:spPr>
        <p:txBody>
          <a:bodyPr wrap="none">
            <a:spAutoFit/>
          </a:bodyPr>
          <a:lstStyle/>
          <a:p>
            <a:r>
              <a:rPr lang="en-US" sz="2800" dirty="0">
                <a:solidFill>
                  <a:schemeClr val="accent1"/>
                </a:solidFill>
              </a:rPr>
              <a:t>Write as a division sentence.</a:t>
            </a:r>
          </a:p>
        </p:txBody>
      </p:sp>
      <mc:AlternateContent xmlns:mc="http://schemas.openxmlformats.org/markup-compatibility/2006" xmlns:a14="http://schemas.microsoft.com/office/drawing/2010/main">
        <mc:Choice Requires="a14">
          <p:sp>
            <p:nvSpPr>
              <p:cNvPr id="7" name="Rectangle 6"/>
              <p:cNvSpPr/>
              <p:nvPr/>
            </p:nvSpPr>
            <p:spPr>
              <a:xfrm>
                <a:off x="1406637" y="3891979"/>
                <a:ext cx="104907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m:t>
                      </m:r>
                      <m:r>
                        <a:rPr lang="en-US" sz="2800" b="0" i="1" dirty="0" smtClean="0">
                          <a:solidFill>
                            <a:schemeClr val="tx2"/>
                          </a:solidFill>
                          <a:latin typeface="Cambria Math" panose="02040503050406030204" pitchFamily="18" charset="0"/>
                        </a:rPr>
                        <m:t>31</m:t>
                      </m:r>
                    </m:oMath>
                  </m:oMathPara>
                </a14:m>
                <a:endParaRPr lang="en-US" sz="2800" dirty="0">
                  <a:solidFill>
                    <a:schemeClr val="tx2"/>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1406637" y="3891979"/>
                <a:ext cx="1049070" cy="523220"/>
              </a:xfrm>
              <a:prstGeom prst="rect">
                <a:avLst/>
              </a:prstGeom>
              <a:blipFill>
                <a:blip r:embed="rId7"/>
                <a:stretch>
                  <a:fillRect/>
                </a:stretch>
              </a:blipFill>
            </p:spPr>
            <p:txBody>
              <a:bodyPr/>
              <a:lstStyle/>
              <a:p>
                <a:r>
                  <a:rPr lang="en-US">
                    <a:noFill/>
                  </a:rPr>
                  <a:t> </a:t>
                </a:r>
              </a:p>
            </p:txBody>
          </p:sp>
        </mc:Fallback>
      </mc:AlternateContent>
      <p:sp>
        <p:nvSpPr>
          <p:cNvPr id="8" name="Rectangle 7"/>
          <p:cNvSpPr/>
          <p:nvPr/>
        </p:nvSpPr>
        <p:spPr>
          <a:xfrm>
            <a:off x="4447662" y="3955641"/>
            <a:ext cx="6496360" cy="954107"/>
          </a:xfrm>
          <a:prstGeom prst="rect">
            <a:avLst/>
          </a:prstGeom>
        </p:spPr>
        <p:txBody>
          <a:bodyPr wrap="square">
            <a:spAutoFit/>
          </a:bodyPr>
          <a:lstStyle/>
          <a:p>
            <a:r>
              <a:rPr lang="en-US" sz="2800" dirty="0">
                <a:solidFill>
                  <a:schemeClr val="accent1"/>
                </a:solidFill>
              </a:rPr>
              <a:t>The signs of the integers are the same. The quotient is positive.</a:t>
            </a:r>
          </a:p>
        </p:txBody>
      </p:sp>
      <p:sp>
        <p:nvSpPr>
          <p:cNvPr id="9" name="Rectangle 8"/>
          <p:cNvSpPr/>
          <p:nvPr/>
        </p:nvSpPr>
        <p:spPr>
          <a:xfrm>
            <a:off x="704705" y="5019130"/>
            <a:ext cx="6080511" cy="523220"/>
          </a:xfrm>
          <a:prstGeom prst="rect">
            <a:avLst/>
          </a:prstGeom>
        </p:spPr>
        <p:txBody>
          <a:bodyPr wrap="none">
            <a:spAutoFit/>
          </a:bodyPr>
          <a:lstStyle/>
          <a:p>
            <a:r>
              <a:rPr lang="en-US" sz="2800" dirty="0">
                <a:solidFill>
                  <a:schemeClr val="tx2"/>
                </a:solidFill>
              </a:rPr>
              <a:t>So, the value of the expression is 31.</a:t>
            </a:r>
          </a:p>
        </p:txBody>
      </p:sp>
    </p:spTree>
    <p:extLst>
      <p:ext uri="{BB962C8B-B14F-4D97-AF65-F5344CB8AC3E}">
        <p14:creationId xmlns:p14="http://schemas.microsoft.com/office/powerpoint/2010/main" val="3828056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Divide Integers with the Same Sign</a:t>
            </a:r>
            <a:endParaRPr lang="en-US" sz="2800" b="0" i="0" u="none" strike="noStrike" baseline="0" dirty="0">
              <a:solidFill>
                <a:schemeClr val="tx1"/>
              </a:solidFill>
            </a:endParaRP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678040" cy="128626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Evaluate </a:t>
                </a:r>
                <a14:m>
                  <m:oMath xmlns:m="http://schemas.openxmlformats.org/officeDocument/2006/math">
                    <m:f>
                      <m:fPr>
                        <m:ctrlPr>
                          <a:rPr lang="en-IN" sz="2800" i="1" smtClean="0">
                            <a:latin typeface="Cambria Math" panose="02040503050406030204" pitchFamily="18" charset="0"/>
                          </a:rPr>
                        </m:ctrlPr>
                      </m:fPr>
                      <m:num>
                        <m:r>
                          <a:rPr lang="en-US" sz="2800" b="0" i="1" smtClean="0">
                            <a:latin typeface="Cambria Math" panose="02040503050406030204" pitchFamily="18" charset="0"/>
                          </a:rPr>
                          <m:t>𝑦</m:t>
                        </m:r>
                      </m:num>
                      <m:den>
                        <m:r>
                          <a:rPr lang="en-US" sz="2800" b="0" i="1" smtClean="0">
                            <a:latin typeface="Cambria Math" panose="02040503050406030204" pitchFamily="18" charset="0"/>
                          </a:rPr>
                          <m:t>𝑥</m:t>
                        </m:r>
                      </m:den>
                    </m:f>
                  </m:oMath>
                </a14:m>
                <a:r>
                  <a:rPr lang="en-IN" sz="2800" dirty="0"/>
                  <a:t> </a:t>
                </a:r>
                <a:r>
                  <a:rPr lang="en-US" sz="2800" dirty="0"/>
                  <a:t>if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=−162 </m:t>
                    </m:r>
                    <m:r>
                      <m:rPr>
                        <m:sty m:val="p"/>
                      </m:rPr>
                      <a:rPr lang="en-US" sz="2800" i="0" dirty="0" smtClean="0">
                        <a:latin typeface="Cambria Math" panose="02040503050406030204" pitchFamily="18" charset="0"/>
                      </a:rPr>
                      <m:t>and</m:t>
                    </m:r>
                    <m:r>
                      <a:rPr lang="en-US" sz="2800" i="1" dirty="0" smtClean="0">
                        <a:latin typeface="Cambria Math" panose="02040503050406030204" pitchFamily="18" charset="0"/>
                      </a:rPr>
                      <m:t> </m:t>
                    </m:r>
                    <m:r>
                      <a:rPr lang="en-US" sz="2800" i="1" dirty="0" smtClean="0">
                        <a:latin typeface="Cambria Math" panose="02040503050406030204" pitchFamily="18" charset="0"/>
                      </a:rPr>
                      <m:t>𝑥</m:t>
                    </m:r>
                    <m:r>
                      <a:rPr lang="en-US" sz="2800" i="1" dirty="0" smtClean="0">
                        <a:latin typeface="Cambria Math" panose="02040503050406030204" pitchFamily="18" charset="0"/>
                      </a:rPr>
                      <m:t>=−6</m:t>
                    </m:r>
                  </m:oMath>
                </a14:m>
                <a:r>
                  <a:rPr lang="en-US" sz="2800" dirty="0"/>
                  <a:t>.</a:t>
                </a:r>
              </a:p>
            </p:txBody>
          </p:sp>
        </mc:Choice>
        <mc:Fallback xmlns="">
          <p:sp>
            <p:nvSpPr>
              <p:cNvPr id="12"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5"/>
                <a:ext cx="9678040" cy="1286264"/>
              </a:xfrm>
              <a:prstGeom prst="rect">
                <a:avLst/>
              </a:prstGeom>
              <a:blipFill>
                <a:blip r:embed="rId3"/>
                <a:stretch>
                  <a:fillRect l="-1259" t="-7109" b="-2370"/>
                </a:stretch>
              </a:blipFill>
            </p:spPr>
            <p:txBody>
              <a:bodyPr/>
              <a:lstStyle/>
              <a:p>
                <a:r>
                  <a:rPr lang="en-US">
                    <a:noFill/>
                  </a:rPr>
                  <a:t> </a:t>
                </a:r>
              </a:p>
            </p:txBody>
          </p:sp>
        </mc:Fallback>
      </mc:AlternateContent>
    </p:spTree>
    <p:extLst>
      <p:ext uri="{BB962C8B-B14F-4D97-AF65-F5344CB8AC3E}">
        <p14:creationId xmlns:p14="http://schemas.microsoft.com/office/powerpoint/2010/main" val="1817055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Divide Integers with the Same Sign</a:t>
            </a:r>
            <a:endParaRPr lang="en-US" sz="2800" b="0" i="0" u="none" strike="noStrike" baseline="0" dirty="0">
              <a:solidFill>
                <a:schemeClr val="tx1"/>
              </a:solidFill>
            </a:endParaRP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678040" cy="128626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Evaluate </a:t>
                </a:r>
                <a14:m>
                  <m:oMath xmlns:m="http://schemas.openxmlformats.org/officeDocument/2006/math">
                    <m:f>
                      <m:fPr>
                        <m:ctrlPr>
                          <a:rPr lang="en-IN" sz="2800" i="1" smtClean="0">
                            <a:latin typeface="Cambria Math" panose="02040503050406030204" pitchFamily="18" charset="0"/>
                          </a:rPr>
                        </m:ctrlPr>
                      </m:fPr>
                      <m:num>
                        <m:r>
                          <a:rPr lang="en-US" sz="2800" b="0" i="1" smtClean="0">
                            <a:latin typeface="Cambria Math" panose="02040503050406030204" pitchFamily="18" charset="0"/>
                          </a:rPr>
                          <m:t>𝑦</m:t>
                        </m:r>
                      </m:num>
                      <m:den>
                        <m:r>
                          <a:rPr lang="en-US" sz="2800" b="0" i="1" smtClean="0">
                            <a:latin typeface="Cambria Math" panose="02040503050406030204" pitchFamily="18" charset="0"/>
                          </a:rPr>
                          <m:t>𝑥</m:t>
                        </m:r>
                      </m:den>
                    </m:f>
                  </m:oMath>
                </a14:m>
                <a:r>
                  <a:rPr lang="en-IN" sz="2800" dirty="0"/>
                  <a:t> </a:t>
                </a:r>
                <a:r>
                  <a:rPr lang="en-US" sz="2800" dirty="0"/>
                  <a:t>if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=−162 </m:t>
                    </m:r>
                    <m:r>
                      <m:rPr>
                        <m:sty m:val="p"/>
                      </m:rPr>
                      <a:rPr lang="en-US" sz="2800" i="0" dirty="0" smtClean="0">
                        <a:latin typeface="Cambria Math" panose="02040503050406030204" pitchFamily="18" charset="0"/>
                      </a:rPr>
                      <m:t>and</m:t>
                    </m:r>
                    <m:r>
                      <a:rPr lang="en-US" sz="2800" i="1" dirty="0" smtClean="0">
                        <a:latin typeface="Cambria Math" panose="02040503050406030204" pitchFamily="18" charset="0"/>
                      </a:rPr>
                      <m:t> </m:t>
                    </m:r>
                    <m:r>
                      <a:rPr lang="en-US" sz="2800" i="1" dirty="0" smtClean="0">
                        <a:latin typeface="Cambria Math" panose="02040503050406030204" pitchFamily="18" charset="0"/>
                      </a:rPr>
                      <m:t>𝑥</m:t>
                    </m:r>
                    <m:r>
                      <a:rPr lang="en-US" sz="2800" i="1" dirty="0" smtClean="0">
                        <a:latin typeface="Cambria Math" panose="02040503050406030204" pitchFamily="18" charset="0"/>
                      </a:rPr>
                      <m:t>=−6</m:t>
                    </m:r>
                  </m:oMath>
                </a14:m>
                <a:r>
                  <a:rPr lang="en-US" sz="2800" dirty="0"/>
                  <a:t>.</a:t>
                </a:r>
              </a:p>
            </p:txBody>
          </p:sp>
        </mc:Choice>
        <mc:Fallback xmlns="">
          <p:sp>
            <p:nvSpPr>
              <p:cNvPr id="12"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5"/>
                <a:ext cx="9678040" cy="1286264"/>
              </a:xfrm>
              <a:prstGeom prst="rect">
                <a:avLst/>
              </a:prstGeom>
              <a:blipFill>
                <a:blip r:embed="rId3"/>
                <a:stretch>
                  <a:fillRect l="-1259" t="-7109" b="-2370"/>
                </a:stretch>
              </a:blipFill>
            </p:spPr>
            <p:txBody>
              <a:bodyPr/>
              <a:lstStyle/>
              <a:p>
                <a:r>
                  <a:rPr lang="en-US">
                    <a:noFill/>
                  </a:rPr>
                  <a:t> </a:t>
                </a:r>
              </a:p>
            </p:txBody>
          </p:sp>
        </mc:Fallback>
      </mc:AlternateContent>
      <p:sp>
        <p:nvSpPr>
          <p:cNvPr id="2" name="Rectangle 1"/>
          <p:cNvSpPr/>
          <p:nvPr/>
        </p:nvSpPr>
        <p:spPr>
          <a:xfrm>
            <a:off x="6225947" y="2341867"/>
            <a:ext cx="585417" cy="523220"/>
          </a:xfrm>
          <a:prstGeom prst="rect">
            <a:avLst/>
          </a:prstGeom>
        </p:spPr>
        <p:txBody>
          <a:bodyPr wrap="none">
            <a:spAutoFit/>
          </a:bodyPr>
          <a:lstStyle/>
          <a:p>
            <a:r>
              <a:rPr lang="en-US" sz="2800" dirty="0">
                <a:solidFill>
                  <a:srgbClr val="FF0000"/>
                </a:solidFill>
              </a:rPr>
              <a:t>27</a:t>
            </a:r>
          </a:p>
        </p:txBody>
      </p:sp>
    </p:spTree>
    <p:extLst>
      <p:ext uri="{BB962C8B-B14F-4D97-AF65-F5344CB8AC3E}">
        <p14:creationId xmlns:p14="http://schemas.microsoft.com/office/powerpoint/2010/main" val="4207889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2" y="1707845"/>
            <a:ext cx="9293727" cy="121425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Compare and contrast how to predict the sign of the integer when adding or subtracting, and when multiplying or dividing.</a:t>
            </a:r>
          </a:p>
        </p:txBody>
      </p:sp>
    </p:spTree>
    <p:extLst>
      <p:ext uri="{BB962C8B-B14F-4D97-AF65-F5344CB8AC3E}">
        <p14:creationId xmlns:p14="http://schemas.microsoft.com/office/powerpoint/2010/main" val="660168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Personal Finance</a:t>
            </a:r>
          </a:p>
        </p:txBody>
      </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00EFBB1C-446A-E947-9E15-A86BF7F8D5DE}"/>
                  </a:ext>
                </a:extLst>
              </p:cNvPr>
              <p:cNvSpPr txBox="1">
                <a:spLocks/>
              </p:cNvSpPr>
              <p:nvPr/>
            </p:nvSpPr>
            <p:spPr>
              <a:xfrm>
                <a:off x="459872" y="1635410"/>
                <a:ext cx="9608467" cy="348202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pPr>
                <a:r>
                  <a:rPr lang="en-IN" sz="2800" dirty="0">
                    <a:solidFill>
                      <a:srgbClr val="5E5E5E"/>
                    </a:solidFill>
                  </a:rPr>
                  <a:t>Natalie had </a:t>
                </a:r>
                <a14:m>
                  <m:oMath xmlns:m="http://schemas.openxmlformats.org/officeDocument/2006/math">
                    <m:r>
                      <a:rPr lang="en-IN" sz="2800" i="1" dirty="0" smtClean="0">
                        <a:solidFill>
                          <a:srgbClr val="5E5E5E"/>
                        </a:solidFill>
                        <a:latin typeface="Cambria Math" panose="02040503050406030204" pitchFamily="18" charset="0"/>
                      </a:rPr>
                      <m:t>$165 </m:t>
                    </m:r>
                  </m:oMath>
                </a14:m>
                <a:r>
                  <a:rPr lang="en-IN" sz="2800" dirty="0">
                    <a:solidFill>
                      <a:srgbClr val="5E5E5E"/>
                    </a:solidFill>
                  </a:rPr>
                  <a:t>in her bank account at the beginning of the summer. Over the next </a:t>
                </a:r>
                <a14:m>
                  <m:oMath xmlns:m="http://schemas.openxmlformats.org/officeDocument/2006/math">
                    <m:r>
                      <a:rPr lang="en-IN" sz="2800" i="1" dirty="0" smtClean="0">
                        <a:solidFill>
                          <a:srgbClr val="5E5E5E"/>
                        </a:solidFill>
                        <a:latin typeface="Cambria Math" panose="02040503050406030204" pitchFamily="18" charset="0"/>
                      </a:rPr>
                      <m:t>10</m:t>
                    </m:r>
                  </m:oMath>
                </a14:m>
                <a:r>
                  <a:rPr lang="en-IN" sz="2800" dirty="0">
                    <a:solidFill>
                      <a:srgbClr val="5E5E5E"/>
                    </a:solidFill>
                  </a:rPr>
                  <a:t> weeks, she worked at a summer camp and added </a:t>
                </a:r>
                <a14:m>
                  <m:oMath xmlns:m="http://schemas.openxmlformats.org/officeDocument/2006/math">
                    <m:r>
                      <a:rPr lang="en-IN" sz="2800" i="1" dirty="0" smtClean="0">
                        <a:solidFill>
                          <a:srgbClr val="5E5E5E"/>
                        </a:solidFill>
                        <a:latin typeface="Cambria Math" panose="02040503050406030204" pitchFamily="18" charset="0"/>
                      </a:rPr>
                      <m:t>$160 </m:t>
                    </m:r>
                  </m:oMath>
                </a14:m>
                <a:r>
                  <a:rPr lang="en-IN" sz="2800" dirty="0">
                    <a:solidFill>
                      <a:srgbClr val="5E5E5E"/>
                    </a:solidFill>
                  </a:rPr>
                  <a:t>to her savings each week, while spending only </a:t>
                </a:r>
                <a14:m>
                  <m:oMath xmlns:m="http://schemas.openxmlformats.org/officeDocument/2006/math">
                    <m:r>
                      <a:rPr lang="en-IN" sz="2800" i="1" dirty="0" smtClean="0">
                        <a:solidFill>
                          <a:srgbClr val="5E5E5E"/>
                        </a:solidFill>
                        <a:latin typeface="Cambria Math" panose="02040503050406030204" pitchFamily="18" charset="0"/>
                      </a:rPr>
                      <m:t>$40 </m:t>
                    </m:r>
                  </m:oMath>
                </a14:m>
                <a:r>
                  <a:rPr lang="en-IN" sz="2800" dirty="0">
                    <a:solidFill>
                      <a:srgbClr val="5E5E5E"/>
                    </a:solidFill>
                  </a:rPr>
                  <a:t>per week. Once she gets back to school, she plans to spend </a:t>
                </a:r>
                <a14:m>
                  <m:oMath xmlns:m="http://schemas.openxmlformats.org/officeDocument/2006/math">
                    <m:r>
                      <a:rPr lang="en-IN" sz="2800" i="1" dirty="0" smtClean="0">
                        <a:solidFill>
                          <a:srgbClr val="5E5E5E"/>
                        </a:solidFill>
                        <a:latin typeface="Cambria Math" panose="02040503050406030204" pitchFamily="18" charset="0"/>
                      </a:rPr>
                      <m:t>$105 </m:t>
                    </m:r>
                  </m:oMath>
                </a14:m>
                <a:r>
                  <a:rPr lang="en-IN" sz="2800" dirty="0">
                    <a:solidFill>
                      <a:srgbClr val="5E5E5E"/>
                    </a:solidFill>
                  </a:rPr>
                  <a:t>per week. For how many weeks can she make withdrawals until her balance is </a:t>
                </a:r>
                <a14:m>
                  <m:oMath xmlns:m="http://schemas.openxmlformats.org/officeDocument/2006/math">
                    <m:r>
                      <a:rPr lang="en-IN" sz="2800" i="1" dirty="0" smtClean="0">
                        <a:solidFill>
                          <a:srgbClr val="5E5E5E"/>
                        </a:solidFill>
                        <a:latin typeface="Cambria Math" panose="02040503050406030204" pitchFamily="18" charset="0"/>
                      </a:rPr>
                      <m:t>$0</m:t>
                    </m:r>
                  </m:oMath>
                </a14:m>
                <a:r>
                  <a:rPr lang="en-IN" sz="2800" dirty="0">
                    <a:solidFill>
                      <a:srgbClr val="5E5E5E"/>
                    </a:solidFill>
                  </a:rPr>
                  <a:t>?</a:t>
                </a:r>
                <a:endParaRPr lang="en-US" sz="2800" dirty="0">
                  <a:solidFill>
                    <a:srgbClr val="5E5E5E"/>
                  </a:solidFill>
                </a:endParaRPr>
              </a:p>
            </p:txBody>
          </p:sp>
        </mc:Choice>
        <mc:Fallback xmlns="">
          <p:sp>
            <p:nvSpPr>
              <p:cNvPr id="18" name="Content Placeholder 2">
                <a:extLst>
                  <a:ext uri="{FF2B5EF4-FFF2-40B4-BE49-F238E27FC236}">
                    <a16:creationId xmlns:a16="http://schemas.microsoft.com/office/drawing/2014/main" id="{00EFBB1C-446A-E947-9E15-A86BF7F8D5DE}"/>
                  </a:ext>
                </a:extLst>
              </p:cNvPr>
              <p:cNvSpPr txBox="1">
                <a:spLocks noRot="1" noChangeAspect="1" noMove="1" noResize="1" noEditPoints="1" noAdjustHandles="1" noChangeArrowheads="1" noChangeShapeType="1" noTextEdit="1"/>
              </p:cNvSpPr>
              <p:nvPr/>
            </p:nvSpPr>
            <p:spPr>
              <a:xfrm>
                <a:off x="459872" y="1635410"/>
                <a:ext cx="9608467" cy="3482021"/>
              </a:xfrm>
              <a:prstGeom prst="rect">
                <a:avLst/>
              </a:prstGeom>
              <a:blipFill>
                <a:blip r:embed="rId2"/>
                <a:stretch>
                  <a:fillRect l="-1268" t="-2452"/>
                </a:stretch>
              </a:blipFill>
            </p:spPr>
            <p:txBody>
              <a:bodyPr/>
              <a:lstStyle/>
              <a:p>
                <a:r>
                  <a:rPr lang="en-US">
                    <a:noFill/>
                  </a:rPr>
                  <a:t> </a:t>
                </a:r>
              </a:p>
            </p:txBody>
          </p:sp>
        </mc:Fallback>
      </mc:AlternateContent>
    </p:spTree>
    <p:extLst>
      <p:ext uri="{BB962C8B-B14F-4D97-AF65-F5344CB8AC3E}">
        <p14:creationId xmlns:p14="http://schemas.microsoft.com/office/powerpoint/2010/main" val="1290552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Personal Finance</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20270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pPr>
                  <a:spcBef>
                    <a:spcPts val="0"/>
                  </a:spcBef>
                </a:pPr>
                <a:r>
                  <a:rPr lang="en-IN" sz="2800" dirty="0"/>
                  <a:t>If Natalie wants to be able to withdrawal </a:t>
                </a:r>
                <a14:m>
                  <m:oMath xmlns:m="http://schemas.openxmlformats.org/officeDocument/2006/math">
                    <m:r>
                      <a:rPr lang="en-IN" sz="2800" i="1" dirty="0" smtClean="0">
                        <a:latin typeface="Cambria Math" panose="02040503050406030204" pitchFamily="18" charset="0"/>
                      </a:rPr>
                      <m:t>$105 </m:t>
                    </m:r>
                  </m:oMath>
                </a14:m>
                <a:r>
                  <a:rPr lang="en-IN" sz="2800" dirty="0"/>
                  <a:t>for </a:t>
                </a:r>
                <a14:m>
                  <m:oMath xmlns:m="http://schemas.openxmlformats.org/officeDocument/2006/math">
                    <m:r>
                      <a:rPr lang="en-IN" sz="2800" i="1" dirty="0" smtClean="0">
                        <a:latin typeface="Cambria Math" panose="02040503050406030204" pitchFamily="18" charset="0"/>
                      </a:rPr>
                      <m:t>15</m:t>
                    </m:r>
                  </m:oMath>
                </a14:m>
                <a:r>
                  <a:rPr lang="en-IN" sz="2800" dirty="0"/>
                  <a:t> weeks, how much can she spend each week during the summer?</a:t>
                </a:r>
                <a:endParaRPr lang="en-US" sz="2800" dirty="0">
                  <a:solidFill>
                    <a:schemeClr val="tx1">
                      <a:lumMod val="65000"/>
                      <a:lumOff val="35000"/>
                    </a:schemeClr>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9"/>
                <a:ext cx="9661903" cy="2027032"/>
              </a:xfrm>
              <a:prstGeom prst="rect">
                <a:avLst/>
              </a:prstGeom>
              <a:blipFill>
                <a:blip r:embed="rId2"/>
                <a:stretch>
                  <a:fillRect l="-1262" t="-3003" r="-883"/>
                </a:stretch>
              </a:blipFill>
            </p:spPr>
            <p:txBody>
              <a:bodyPr/>
              <a:lstStyle/>
              <a:p>
                <a:r>
                  <a:rPr lang="en-US">
                    <a:noFill/>
                  </a:rPr>
                  <a:t> </a:t>
                </a:r>
              </a:p>
            </p:txBody>
          </p:sp>
        </mc:Fallback>
      </mc:AlternateContent>
    </p:spTree>
    <p:extLst>
      <p:ext uri="{BB962C8B-B14F-4D97-AF65-F5344CB8AC3E}">
        <p14:creationId xmlns:p14="http://schemas.microsoft.com/office/powerpoint/2010/main" val="930044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Personal Finance</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397601"/>
                <a:ext cx="9678040" cy="209930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600" b="1" dirty="0">
                    <a:solidFill>
                      <a:schemeClr val="tx1"/>
                    </a:solidFill>
                  </a:rPr>
                  <a:t>Check</a:t>
                </a:r>
              </a:p>
              <a:p>
                <a:pPr>
                  <a:spcBef>
                    <a:spcPts val="0"/>
                  </a:spcBef>
                </a:pPr>
                <a:r>
                  <a:rPr lang="en-IN" sz="2600" dirty="0"/>
                  <a:t>You start a pool cleaning business in the neighborhood. You start your business with </a:t>
                </a:r>
                <a14:m>
                  <m:oMath xmlns:m="http://schemas.openxmlformats.org/officeDocument/2006/math">
                    <m:r>
                      <a:rPr lang="en-IN" sz="2600" i="1" dirty="0" smtClean="0">
                        <a:latin typeface="Cambria Math" panose="02040503050406030204" pitchFamily="18" charset="0"/>
                      </a:rPr>
                      <m:t>$1,000 </m:t>
                    </m:r>
                  </m:oMath>
                </a14:m>
                <a:r>
                  <a:rPr lang="en-IN" sz="2600" dirty="0"/>
                  <a:t>of savings. The table shows the expenses and revenue after one week. At this rate, how many weeks will your savings last?</a:t>
                </a:r>
                <a:endParaRPr lang="en-US" sz="26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397601"/>
                <a:ext cx="9678040" cy="2099301"/>
              </a:xfrm>
              <a:prstGeom prst="rect">
                <a:avLst/>
              </a:prstGeom>
              <a:blipFill>
                <a:blip r:embed="rId3"/>
                <a:stretch>
                  <a:fillRect l="-1134" t="-2609" b="-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9" name="Table 2">
                <a:extLst>
                  <a:ext uri="{FF2B5EF4-FFF2-40B4-BE49-F238E27FC236}">
                    <a16:creationId xmlns:a16="http://schemas.microsoft.com/office/drawing/2014/main" id="{88E9CF68-575A-4058-9C8B-51767F2E252F}"/>
                  </a:ext>
                </a:extLst>
              </p:cNvPr>
              <p:cNvGraphicFramePr>
                <a:graphicFrameLocks noGrp="1"/>
              </p:cNvGraphicFramePr>
              <p:nvPr>
                <p:extLst>
                  <p:ext uri="{D42A27DB-BD31-4B8C-83A1-F6EECF244321}">
                    <p14:modId xmlns:p14="http://schemas.microsoft.com/office/powerpoint/2010/main" val="1448002658"/>
                  </p:ext>
                </p:extLst>
              </p:nvPr>
            </p:nvGraphicFramePr>
            <p:xfrm>
              <a:off x="586968" y="3616214"/>
              <a:ext cx="7405564" cy="2743200"/>
            </p:xfrm>
            <a:graphic>
              <a:graphicData uri="http://schemas.openxmlformats.org/drawingml/2006/table">
                <a:tbl>
                  <a:tblPr firstRow="1" bandRow="1">
                    <a:tableStyleId>{5C22544A-7EE6-4342-B048-85BDC9FD1C3A}</a:tableStyleId>
                  </a:tblPr>
                  <a:tblGrid>
                    <a:gridCol w="3477579">
                      <a:extLst>
                        <a:ext uri="{9D8B030D-6E8A-4147-A177-3AD203B41FA5}">
                          <a16:colId xmlns:a16="http://schemas.microsoft.com/office/drawing/2014/main" val="3211240345"/>
                        </a:ext>
                      </a:extLst>
                    </a:gridCol>
                    <a:gridCol w="2142622">
                      <a:extLst>
                        <a:ext uri="{9D8B030D-6E8A-4147-A177-3AD203B41FA5}">
                          <a16:colId xmlns:a16="http://schemas.microsoft.com/office/drawing/2014/main" val="812940862"/>
                        </a:ext>
                      </a:extLst>
                    </a:gridCol>
                    <a:gridCol w="1785363">
                      <a:extLst>
                        <a:ext uri="{9D8B030D-6E8A-4147-A177-3AD203B41FA5}">
                          <a16:colId xmlns:a16="http://schemas.microsoft.com/office/drawing/2014/main" val="2951307784"/>
                        </a:ext>
                      </a:extLst>
                    </a:gridCol>
                  </a:tblGrid>
                  <a:tr h="349884">
                    <a:tc>
                      <a:txBody>
                        <a:bodyPr/>
                        <a:lstStyle/>
                        <a:p>
                          <a:pPr algn="ctr"/>
                          <a:r>
                            <a:rPr lang="en-IN" sz="2400" b="1" i="0" u="none" strike="noStrike" kern="1200" baseline="0" dirty="0">
                              <a:solidFill>
                                <a:schemeClr val="bg1"/>
                              </a:solidFill>
                              <a:latin typeface="+mn-lt"/>
                              <a:ea typeface="+mn-ea"/>
                              <a:cs typeface="+mn-cs"/>
                            </a:rPr>
                            <a:t>Item </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Expenses</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Revenue</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622767040"/>
                      </a:ext>
                    </a:extLst>
                  </a:tr>
                  <a:tr h="349884">
                    <a:tc>
                      <a:txBody>
                        <a:bodyPr/>
                        <a:lstStyle/>
                        <a:p>
                          <a:r>
                            <a:rPr lang="en-IN" sz="2400" b="0" i="0" u="none" strike="noStrike" kern="1200" baseline="0" dirty="0">
                              <a:solidFill>
                                <a:srgbClr val="5E5E5E"/>
                              </a:solidFill>
                              <a:latin typeface="+mn-lt"/>
                              <a:ea typeface="+mn-ea"/>
                              <a:cs typeface="+mn-cs"/>
                            </a:rPr>
                            <a:t>Cleaning Chemicals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$31</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9758127"/>
                      </a:ext>
                    </a:extLst>
                  </a:tr>
                  <a:tr h="349884">
                    <a:tc>
                      <a:txBody>
                        <a:bodyPr/>
                        <a:lstStyle/>
                        <a:p>
                          <a:r>
                            <a:rPr lang="en-IN" sz="2400" b="0" i="0" u="none" strike="noStrike" kern="1200" baseline="0" dirty="0">
                              <a:solidFill>
                                <a:srgbClr val="5E5E5E"/>
                              </a:solidFill>
                              <a:latin typeface="+mn-lt"/>
                              <a:ea typeface="+mn-ea"/>
                              <a:cs typeface="+mn-cs"/>
                            </a:rPr>
                            <a:t>Brushes and Towels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$17</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171693"/>
                      </a:ext>
                    </a:extLst>
                  </a:tr>
                  <a:tr h="349884">
                    <a:tc>
                      <a:txBody>
                        <a:bodyPr/>
                        <a:lstStyle/>
                        <a:p>
                          <a:r>
                            <a:rPr lang="en-IN" sz="2400" b="0" i="0" u="none" strike="noStrike" kern="1200" baseline="0" dirty="0">
                              <a:solidFill>
                                <a:srgbClr val="5E5E5E"/>
                              </a:solidFill>
                              <a:latin typeface="+mn-lt"/>
                              <a:ea typeface="+mn-ea"/>
                              <a:cs typeface="+mn-cs"/>
                            </a:rPr>
                            <a:t>Transportation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$10</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7900113"/>
                      </a:ext>
                    </a:extLst>
                  </a:tr>
                  <a:tr h="349884">
                    <a:tc>
                      <a:txBody>
                        <a:bodyPr/>
                        <a:lstStyle/>
                        <a:p>
                          <a:r>
                            <a:rPr lang="en-IN" sz="2400" b="0" i="0" u="none" strike="noStrike" kern="1200" baseline="0" dirty="0">
                              <a:solidFill>
                                <a:srgbClr val="5E5E5E"/>
                              </a:solidFill>
                              <a:latin typeface="+mn-lt"/>
                              <a:ea typeface="+mn-ea"/>
                              <a:cs typeface="+mn-cs"/>
                            </a:rPr>
                            <a:t>Income (</a:t>
                          </a: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$15</m:t>
                              </m:r>
                            </m:oMath>
                          </a14:m>
                          <a:r>
                            <a:rPr lang="en-IN" sz="2400" b="0" i="0" u="none" strike="noStrike" kern="1200" baseline="0" dirty="0">
                              <a:solidFill>
                                <a:srgbClr val="5E5E5E"/>
                              </a:solidFill>
                              <a:latin typeface="+mn-lt"/>
                              <a:ea typeface="+mn-ea"/>
                              <a:cs typeface="+mn-cs"/>
                            </a:rPr>
                            <a:t> per pool)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$30 </m:t>
                                </m:r>
                              </m:oMath>
                            </m:oMathPara>
                          </a14:m>
                          <a:endParaRPr lang="en-IN" sz="2400" b="0" i="0" u="none" strike="noStrike" kern="1200" baseline="0" dirty="0">
                            <a:solidFill>
                              <a:srgbClr val="5E5E5E"/>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3174809"/>
                      </a:ext>
                    </a:extLst>
                  </a:tr>
                  <a:tr h="349884">
                    <a:tc>
                      <a:txBody>
                        <a:bodyPr/>
                        <a:lstStyle/>
                        <a:p>
                          <a:r>
                            <a:rPr lang="en-IN" sz="2400" b="0" i="0" u="none" strike="noStrike" kern="1200" baseline="0" dirty="0">
                              <a:solidFill>
                                <a:srgbClr val="5E5E5E"/>
                              </a:solidFill>
                              <a:latin typeface="+mn-lt"/>
                              <a:ea typeface="+mn-ea"/>
                              <a:cs typeface="+mn-cs"/>
                            </a:rPr>
                            <a:t>Flyers for Advertising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$12</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340235"/>
                      </a:ext>
                    </a:extLst>
                  </a:tr>
                </a:tbl>
              </a:graphicData>
            </a:graphic>
          </p:graphicFrame>
        </mc:Choice>
        <mc:Fallback xmlns="">
          <p:graphicFrame>
            <p:nvGraphicFramePr>
              <p:cNvPr id="9" name="Table 2">
                <a:extLst>
                  <a:ext uri="{FF2B5EF4-FFF2-40B4-BE49-F238E27FC236}">
                    <a16:creationId xmlns:a16="http://schemas.microsoft.com/office/drawing/2014/main" id="{88E9CF68-575A-4058-9C8B-51767F2E252F}"/>
                  </a:ext>
                </a:extLst>
              </p:cNvPr>
              <p:cNvGraphicFramePr>
                <a:graphicFrameLocks noGrp="1"/>
              </p:cNvGraphicFramePr>
              <p:nvPr>
                <p:extLst>
                  <p:ext uri="{D42A27DB-BD31-4B8C-83A1-F6EECF244321}">
                    <p14:modId xmlns:p14="http://schemas.microsoft.com/office/powerpoint/2010/main" val="1448002658"/>
                  </p:ext>
                </p:extLst>
              </p:nvPr>
            </p:nvGraphicFramePr>
            <p:xfrm>
              <a:off x="586968" y="3616214"/>
              <a:ext cx="7405564" cy="2743200"/>
            </p:xfrm>
            <a:graphic>
              <a:graphicData uri="http://schemas.openxmlformats.org/drawingml/2006/table">
                <a:tbl>
                  <a:tblPr firstRow="1" bandRow="1">
                    <a:tableStyleId>{5C22544A-7EE6-4342-B048-85BDC9FD1C3A}</a:tableStyleId>
                  </a:tblPr>
                  <a:tblGrid>
                    <a:gridCol w="3477579">
                      <a:extLst>
                        <a:ext uri="{9D8B030D-6E8A-4147-A177-3AD203B41FA5}">
                          <a16:colId xmlns:a16="http://schemas.microsoft.com/office/drawing/2014/main" val="3211240345"/>
                        </a:ext>
                      </a:extLst>
                    </a:gridCol>
                    <a:gridCol w="2142622">
                      <a:extLst>
                        <a:ext uri="{9D8B030D-6E8A-4147-A177-3AD203B41FA5}">
                          <a16:colId xmlns:a16="http://schemas.microsoft.com/office/drawing/2014/main" val="812940862"/>
                        </a:ext>
                      </a:extLst>
                    </a:gridCol>
                    <a:gridCol w="1785363">
                      <a:extLst>
                        <a:ext uri="{9D8B030D-6E8A-4147-A177-3AD203B41FA5}">
                          <a16:colId xmlns:a16="http://schemas.microsoft.com/office/drawing/2014/main" val="2951307784"/>
                        </a:ext>
                      </a:extLst>
                    </a:gridCol>
                  </a:tblGrid>
                  <a:tr h="457200">
                    <a:tc>
                      <a:txBody>
                        <a:bodyPr/>
                        <a:lstStyle/>
                        <a:p>
                          <a:pPr algn="ctr"/>
                          <a:r>
                            <a:rPr lang="en-IN" sz="2400" b="1" i="0" u="none" strike="noStrike" kern="1200" baseline="0" dirty="0">
                              <a:solidFill>
                                <a:schemeClr val="bg1"/>
                              </a:solidFill>
                              <a:latin typeface="+mn-lt"/>
                              <a:ea typeface="+mn-ea"/>
                              <a:cs typeface="+mn-cs"/>
                            </a:rPr>
                            <a:t>Item </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Expenses</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Revenue</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622767040"/>
                      </a:ext>
                    </a:extLst>
                  </a:tr>
                  <a:tr h="457200">
                    <a:tc>
                      <a:txBody>
                        <a:bodyPr/>
                        <a:lstStyle/>
                        <a:p>
                          <a:r>
                            <a:rPr lang="en-IN" sz="2400" b="0" i="0" u="none" strike="noStrike" kern="1200" baseline="0" dirty="0">
                              <a:solidFill>
                                <a:srgbClr val="5E5E5E"/>
                              </a:solidFill>
                              <a:latin typeface="+mn-lt"/>
                              <a:ea typeface="+mn-ea"/>
                              <a:cs typeface="+mn-cs"/>
                            </a:rPr>
                            <a:t>Cleaning Chemicals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109333" r="-83807" b="-432000"/>
                          </a:stretch>
                        </a:blip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9758127"/>
                      </a:ext>
                    </a:extLst>
                  </a:tr>
                  <a:tr h="457200">
                    <a:tc>
                      <a:txBody>
                        <a:bodyPr/>
                        <a:lstStyle/>
                        <a:p>
                          <a:r>
                            <a:rPr lang="en-IN" sz="2400" b="0" i="0" u="none" strike="noStrike" kern="1200" baseline="0" dirty="0">
                              <a:solidFill>
                                <a:srgbClr val="5E5E5E"/>
                              </a:solidFill>
                              <a:latin typeface="+mn-lt"/>
                              <a:ea typeface="+mn-ea"/>
                              <a:cs typeface="+mn-cs"/>
                            </a:rPr>
                            <a:t>Brushes and Towels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206579" r="-83807" b="-326316"/>
                          </a:stretch>
                        </a:blip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171693"/>
                      </a:ext>
                    </a:extLst>
                  </a:tr>
                  <a:tr h="457200">
                    <a:tc>
                      <a:txBody>
                        <a:bodyPr/>
                        <a:lstStyle/>
                        <a:p>
                          <a:r>
                            <a:rPr lang="en-IN" sz="2400" b="0" i="0" u="none" strike="noStrike" kern="1200" baseline="0" dirty="0">
                              <a:solidFill>
                                <a:srgbClr val="5E5E5E"/>
                              </a:solidFill>
                              <a:latin typeface="+mn-lt"/>
                              <a:ea typeface="+mn-ea"/>
                              <a:cs typeface="+mn-cs"/>
                            </a:rPr>
                            <a:t>Transportation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310667" r="-83807" b="-230667"/>
                          </a:stretch>
                        </a:blip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7900113"/>
                      </a:ext>
                    </a:extLst>
                  </a:tr>
                  <a:tr h="45720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75" t="-410667" r="-113310" b="-130667"/>
                          </a:stretch>
                        </a:blip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315358" t="-410667" r="-683" b="-130667"/>
                          </a:stretch>
                        </a:blipFill>
                      </a:tcPr>
                    </a:tc>
                    <a:extLst>
                      <a:ext uri="{0D108BD9-81ED-4DB2-BD59-A6C34878D82A}">
                        <a16:rowId xmlns:a16="http://schemas.microsoft.com/office/drawing/2014/main" val="3193174809"/>
                      </a:ext>
                    </a:extLst>
                  </a:tr>
                  <a:tr h="457200">
                    <a:tc>
                      <a:txBody>
                        <a:bodyPr/>
                        <a:lstStyle/>
                        <a:p>
                          <a:r>
                            <a:rPr lang="en-IN" sz="2400" b="0" i="0" u="none" strike="noStrike" kern="1200" baseline="0" dirty="0">
                              <a:solidFill>
                                <a:srgbClr val="5E5E5E"/>
                              </a:solidFill>
                              <a:latin typeface="+mn-lt"/>
                              <a:ea typeface="+mn-ea"/>
                              <a:cs typeface="+mn-cs"/>
                            </a:rPr>
                            <a:t>Flyers for Advertising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510667" r="-83807" b="-30667"/>
                          </a:stretch>
                        </a:blip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340235"/>
                      </a:ext>
                    </a:extLst>
                  </a:tr>
                </a:tbl>
              </a:graphicData>
            </a:graphic>
          </p:graphicFrame>
        </mc:Fallback>
      </mc:AlternateContent>
    </p:spTree>
    <p:extLst>
      <p:ext uri="{BB962C8B-B14F-4D97-AF65-F5344CB8AC3E}">
        <p14:creationId xmlns:p14="http://schemas.microsoft.com/office/powerpoint/2010/main" val="2682900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Personal Finance</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397601"/>
                <a:ext cx="9678040" cy="209930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600" b="1" dirty="0">
                    <a:solidFill>
                      <a:schemeClr val="tx1"/>
                    </a:solidFill>
                  </a:rPr>
                  <a:t>Check</a:t>
                </a:r>
              </a:p>
              <a:p>
                <a:pPr>
                  <a:spcBef>
                    <a:spcPts val="0"/>
                  </a:spcBef>
                </a:pPr>
                <a:r>
                  <a:rPr lang="en-IN" sz="2600" dirty="0"/>
                  <a:t>You start a pool cleaning business in the neighborhood. You start your business with </a:t>
                </a:r>
                <a14:m>
                  <m:oMath xmlns:m="http://schemas.openxmlformats.org/officeDocument/2006/math">
                    <m:r>
                      <a:rPr lang="en-IN" sz="2600" i="1" dirty="0" smtClean="0">
                        <a:latin typeface="Cambria Math" panose="02040503050406030204" pitchFamily="18" charset="0"/>
                      </a:rPr>
                      <m:t>$1,000 </m:t>
                    </m:r>
                  </m:oMath>
                </a14:m>
                <a:r>
                  <a:rPr lang="en-IN" sz="2600" dirty="0"/>
                  <a:t>of savings. The table shows the expenses and revenue after one week. At this rate, how many weeks will your savings last?</a:t>
                </a:r>
                <a:endParaRPr lang="en-US" sz="26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397601"/>
                <a:ext cx="9678040" cy="2099301"/>
              </a:xfrm>
              <a:prstGeom prst="rect">
                <a:avLst/>
              </a:prstGeom>
              <a:blipFill>
                <a:blip r:embed="rId3"/>
                <a:stretch>
                  <a:fillRect l="-1134" t="-2609" b="-6087"/>
                </a:stretch>
              </a:blipFill>
            </p:spPr>
            <p:txBody>
              <a:bodyPr/>
              <a:lstStyle/>
              <a:p>
                <a:r>
                  <a:rPr lang="en-US">
                    <a:noFill/>
                  </a:rPr>
                  <a:t> </a:t>
                </a:r>
              </a:p>
            </p:txBody>
          </p:sp>
        </mc:Fallback>
      </mc:AlternateContent>
      <p:sp>
        <p:nvSpPr>
          <p:cNvPr id="5" name="Content Placeholder 2">
            <a:extLst>
              <a:ext uri="{FF2B5EF4-FFF2-40B4-BE49-F238E27FC236}">
                <a16:creationId xmlns:a16="http://schemas.microsoft.com/office/drawing/2014/main" id="{49C1DBD9-32BF-E948-A5DF-6D4B93F33359}"/>
              </a:ext>
            </a:extLst>
          </p:cNvPr>
          <p:cNvSpPr txBox="1">
            <a:spLocks/>
          </p:cNvSpPr>
          <p:nvPr/>
        </p:nvSpPr>
        <p:spPr>
          <a:xfrm>
            <a:off x="8915400" y="5865788"/>
            <a:ext cx="1908630" cy="5001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dirty="0">
                <a:solidFill>
                  <a:srgbClr val="FF0000"/>
                </a:solidFill>
              </a:rPr>
              <a:t>25 weeks</a:t>
            </a:r>
          </a:p>
        </p:txBody>
      </p:sp>
      <mc:AlternateContent xmlns:mc="http://schemas.openxmlformats.org/markup-compatibility/2006" xmlns:a14="http://schemas.microsoft.com/office/drawing/2010/main">
        <mc:Choice Requires="a14">
          <p:graphicFrame>
            <p:nvGraphicFramePr>
              <p:cNvPr id="9" name="Table 2">
                <a:extLst>
                  <a:ext uri="{FF2B5EF4-FFF2-40B4-BE49-F238E27FC236}">
                    <a16:creationId xmlns:a16="http://schemas.microsoft.com/office/drawing/2014/main" id="{88E9CF68-575A-4058-9C8B-51767F2E252F}"/>
                  </a:ext>
                </a:extLst>
              </p:cNvPr>
              <p:cNvGraphicFramePr>
                <a:graphicFrameLocks noGrp="1"/>
              </p:cNvGraphicFramePr>
              <p:nvPr>
                <p:extLst>
                  <p:ext uri="{D42A27DB-BD31-4B8C-83A1-F6EECF244321}">
                    <p14:modId xmlns:p14="http://schemas.microsoft.com/office/powerpoint/2010/main" val="1448002658"/>
                  </p:ext>
                </p:extLst>
              </p:nvPr>
            </p:nvGraphicFramePr>
            <p:xfrm>
              <a:off x="586968" y="3616214"/>
              <a:ext cx="7405564" cy="2743200"/>
            </p:xfrm>
            <a:graphic>
              <a:graphicData uri="http://schemas.openxmlformats.org/drawingml/2006/table">
                <a:tbl>
                  <a:tblPr firstRow="1" bandRow="1">
                    <a:tableStyleId>{5C22544A-7EE6-4342-B048-85BDC9FD1C3A}</a:tableStyleId>
                  </a:tblPr>
                  <a:tblGrid>
                    <a:gridCol w="3477579">
                      <a:extLst>
                        <a:ext uri="{9D8B030D-6E8A-4147-A177-3AD203B41FA5}">
                          <a16:colId xmlns:a16="http://schemas.microsoft.com/office/drawing/2014/main" val="3211240345"/>
                        </a:ext>
                      </a:extLst>
                    </a:gridCol>
                    <a:gridCol w="2142622">
                      <a:extLst>
                        <a:ext uri="{9D8B030D-6E8A-4147-A177-3AD203B41FA5}">
                          <a16:colId xmlns:a16="http://schemas.microsoft.com/office/drawing/2014/main" val="812940862"/>
                        </a:ext>
                      </a:extLst>
                    </a:gridCol>
                    <a:gridCol w="1785363">
                      <a:extLst>
                        <a:ext uri="{9D8B030D-6E8A-4147-A177-3AD203B41FA5}">
                          <a16:colId xmlns:a16="http://schemas.microsoft.com/office/drawing/2014/main" val="2951307784"/>
                        </a:ext>
                      </a:extLst>
                    </a:gridCol>
                  </a:tblGrid>
                  <a:tr h="349884">
                    <a:tc>
                      <a:txBody>
                        <a:bodyPr/>
                        <a:lstStyle/>
                        <a:p>
                          <a:pPr algn="ctr"/>
                          <a:r>
                            <a:rPr lang="en-IN" sz="2400" b="1" i="0" u="none" strike="noStrike" kern="1200" baseline="0" dirty="0">
                              <a:solidFill>
                                <a:schemeClr val="bg1"/>
                              </a:solidFill>
                              <a:latin typeface="+mn-lt"/>
                              <a:ea typeface="+mn-ea"/>
                              <a:cs typeface="+mn-cs"/>
                            </a:rPr>
                            <a:t>Item </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Expenses</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Revenue</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622767040"/>
                      </a:ext>
                    </a:extLst>
                  </a:tr>
                  <a:tr h="349884">
                    <a:tc>
                      <a:txBody>
                        <a:bodyPr/>
                        <a:lstStyle/>
                        <a:p>
                          <a:r>
                            <a:rPr lang="en-IN" sz="2400" b="0" i="0" u="none" strike="noStrike" kern="1200" baseline="0" dirty="0">
                              <a:solidFill>
                                <a:srgbClr val="5E5E5E"/>
                              </a:solidFill>
                              <a:latin typeface="+mn-lt"/>
                              <a:ea typeface="+mn-ea"/>
                              <a:cs typeface="+mn-cs"/>
                            </a:rPr>
                            <a:t>Cleaning Chemicals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$31</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9758127"/>
                      </a:ext>
                    </a:extLst>
                  </a:tr>
                  <a:tr h="349884">
                    <a:tc>
                      <a:txBody>
                        <a:bodyPr/>
                        <a:lstStyle/>
                        <a:p>
                          <a:r>
                            <a:rPr lang="en-IN" sz="2400" b="0" i="0" u="none" strike="noStrike" kern="1200" baseline="0" dirty="0">
                              <a:solidFill>
                                <a:srgbClr val="5E5E5E"/>
                              </a:solidFill>
                              <a:latin typeface="+mn-lt"/>
                              <a:ea typeface="+mn-ea"/>
                              <a:cs typeface="+mn-cs"/>
                            </a:rPr>
                            <a:t>Brushes and Towels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$17</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171693"/>
                      </a:ext>
                    </a:extLst>
                  </a:tr>
                  <a:tr h="349884">
                    <a:tc>
                      <a:txBody>
                        <a:bodyPr/>
                        <a:lstStyle/>
                        <a:p>
                          <a:r>
                            <a:rPr lang="en-IN" sz="2400" b="0" i="0" u="none" strike="noStrike" kern="1200" baseline="0" dirty="0">
                              <a:solidFill>
                                <a:srgbClr val="5E5E5E"/>
                              </a:solidFill>
                              <a:latin typeface="+mn-lt"/>
                              <a:ea typeface="+mn-ea"/>
                              <a:cs typeface="+mn-cs"/>
                            </a:rPr>
                            <a:t>Transportation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$10</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7900113"/>
                      </a:ext>
                    </a:extLst>
                  </a:tr>
                  <a:tr h="349884">
                    <a:tc>
                      <a:txBody>
                        <a:bodyPr/>
                        <a:lstStyle/>
                        <a:p>
                          <a:r>
                            <a:rPr lang="en-IN" sz="2400" b="0" i="0" u="none" strike="noStrike" kern="1200" baseline="0" dirty="0">
                              <a:solidFill>
                                <a:srgbClr val="5E5E5E"/>
                              </a:solidFill>
                              <a:latin typeface="+mn-lt"/>
                              <a:ea typeface="+mn-ea"/>
                              <a:cs typeface="+mn-cs"/>
                            </a:rPr>
                            <a:t>Income (</a:t>
                          </a: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$15</m:t>
                              </m:r>
                            </m:oMath>
                          </a14:m>
                          <a:r>
                            <a:rPr lang="en-IN" sz="2400" b="0" i="0" u="none" strike="noStrike" kern="1200" baseline="0" dirty="0">
                              <a:solidFill>
                                <a:srgbClr val="5E5E5E"/>
                              </a:solidFill>
                              <a:latin typeface="+mn-lt"/>
                              <a:ea typeface="+mn-ea"/>
                              <a:cs typeface="+mn-cs"/>
                            </a:rPr>
                            <a:t> per pool)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$30 </m:t>
                                </m:r>
                              </m:oMath>
                            </m:oMathPara>
                          </a14:m>
                          <a:endParaRPr lang="en-IN" sz="2400" b="0" i="0" u="none" strike="noStrike" kern="1200" baseline="0" dirty="0">
                            <a:solidFill>
                              <a:srgbClr val="5E5E5E"/>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3174809"/>
                      </a:ext>
                    </a:extLst>
                  </a:tr>
                  <a:tr h="349884">
                    <a:tc>
                      <a:txBody>
                        <a:bodyPr/>
                        <a:lstStyle/>
                        <a:p>
                          <a:r>
                            <a:rPr lang="en-IN" sz="2400" b="0" i="0" u="none" strike="noStrike" kern="1200" baseline="0" dirty="0">
                              <a:solidFill>
                                <a:srgbClr val="5E5E5E"/>
                              </a:solidFill>
                              <a:latin typeface="+mn-lt"/>
                              <a:ea typeface="+mn-ea"/>
                              <a:cs typeface="+mn-cs"/>
                            </a:rPr>
                            <a:t>Flyers for Advertising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IN" sz="2400" b="0" i="1" u="none" strike="noStrike" kern="1200" baseline="0" dirty="0" smtClean="0">
                                  <a:solidFill>
                                    <a:srgbClr val="5E5E5E"/>
                                  </a:solidFill>
                                  <a:latin typeface="Cambria Math" panose="02040503050406030204" pitchFamily="18" charset="0"/>
                                  <a:ea typeface="+mn-ea"/>
                                  <a:cs typeface="+mn-cs"/>
                                </a:rPr>
                                <m:t>$12</m:t>
                              </m:r>
                            </m:oMath>
                          </a14:m>
                          <a:r>
                            <a:rPr lang="en-IN" sz="2400" b="0" i="0" u="none" strike="noStrike" kern="1200" baseline="0" dirty="0">
                              <a:solidFill>
                                <a:srgbClr val="5E5E5E"/>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340235"/>
                      </a:ext>
                    </a:extLst>
                  </a:tr>
                </a:tbl>
              </a:graphicData>
            </a:graphic>
          </p:graphicFrame>
        </mc:Choice>
        <mc:Fallback xmlns="">
          <p:graphicFrame>
            <p:nvGraphicFramePr>
              <p:cNvPr id="9" name="Table 2">
                <a:extLst>
                  <a:ext uri="{FF2B5EF4-FFF2-40B4-BE49-F238E27FC236}">
                    <a16:creationId xmlns:a16="http://schemas.microsoft.com/office/drawing/2014/main" id="{88E9CF68-575A-4058-9C8B-51767F2E252F}"/>
                  </a:ext>
                </a:extLst>
              </p:cNvPr>
              <p:cNvGraphicFramePr>
                <a:graphicFrameLocks noGrp="1"/>
              </p:cNvGraphicFramePr>
              <p:nvPr>
                <p:extLst>
                  <p:ext uri="{D42A27DB-BD31-4B8C-83A1-F6EECF244321}">
                    <p14:modId xmlns:p14="http://schemas.microsoft.com/office/powerpoint/2010/main" val="1448002658"/>
                  </p:ext>
                </p:extLst>
              </p:nvPr>
            </p:nvGraphicFramePr>
            <p:xfrm>
              <a:off x="586968" y="3616214"/>
              <a:ext cx="7405564" cy="2743200"/>
            </p:xfrm>
            <a:graphic>
              <a:graphicData uri="http://schemas.openxmlformats.org/drawingml/2006/table">
                <a:tbl>
                  <a:tblPr firstRow="1" bandRow="1">
                    <a:tableStyleId>{5C22544A-7EE6-4342-B048-85BDC9FD1C3A}</a:tableStyleId>
                  </a:tblPr>
                  <a:tblGrid>
                    <a:gridCol w="3477579">
                      <a:extLst>
                        <a:ext uri="{9D8B030D-6E8A-4147-A177-3AD203B41FA5}">
                          <a16:colId xmlns:a16="http://schemas.microsoft.com/office/drawing/2014/main" val="3211240345"/>
                        </a:ext>
                      </a:extLst>
                    </a:gridCol>
                    <a:gridCol w="2142622">
                      <a:extLst>
                        <a:ext uri="{9D8B030D-6E8A-4147-A177-3AD203B41FA5}">
                          <a16:colId xmlns:a16="http://schemas.microsoft.com/office/drawing/2014/main" val="812940862"/>
                        </a:ext>
                      </a:extLst>
                    </a:gridCol>
                    <a:gridCol w="1785363">
                      <a:extLst>
                        <a:ext uri="{9D8B030D-6E8A-4147-A177-3AD203B41FA5}">
                          <a16:colId xmlns:a16="http://schemas.microsoft.com/office/drawing/2014/main" val="2951307784"/>
                        </a:ext>
                      </a:extLst>
                    </a:gridCol>
                  </a:tblGrid>
                  <a:tr h="457200">
                    <a:tc>
                      <a:txBody>
                        <a:bodyPr/>
                        <a:lstStyle/>
                        <a:p>
                          <a:pPr algn="ctr"/>
                          <a:r>
                            <a:rPr lang="en-IN" sz="2400" b="1" i="0" u="none" strike="noStrike" kern="1200" baseline="0" dirty="0">
                              <a:solidFill>
                                <a:schemeClr val="bg1"/>
                              </a:solidFill>
                              <a:latin typeface="+mn-lt"/>
                              <a:ea typeface="+mn-ea"/>
                              <a:cs typeface="+mn-cs"/>
                            </a:rPr>
                            <a:t>Item </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Expenses</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400" b="1" i="0" u="none" strike="noStrike" kern="1200" baseline="0" dirty="0">
                              <a:solidFill>
                                <a:schemeClr val="bg1"/>
                              </a:solidFill>
                              <a:latin typeface="+mn-lt"/>
                              <a:ea typeface="+mn-ea"/>
                              <a:cs typeface="+mn-cs"/>
                            </a:rPr>
                            <a:t>Revenue</a:t>
                          </a:r>
                          <a:endParaRPr lang="en-IN" sz="2400" b="0" i="0" u="none" strike="noStrike" kern="1200" baseline="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622767040"/>
                      </a:ext>
                    </a:extLst>
                  </a:tr>
                  <a:tr h="457200">
                    <a:tc>
                      <a:txBody>
                        <a:bodyPr/>
                        <a:lstStyle/>
                        <a:p>
                          <a:r>
                            <a:rPr lang="en-IN" sz="2400" b="0" i="0" u="none" strike="noStrike" kern="1200" baseline="0" dirty="0">
                              <a:solidFill>
                                <a:srgbClr val="5E5E5E"/>
                              </a:solidFill>
                              <a:latin typeface="+mn-lt"/>
                              <a:ea typeface="+mn-ea"/>
                              <a:cs typeface="+mn-cs"/>
                            </a:rPr>
                            <a:t>Cleaning Chemicals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109333" r="-83807" b="-432000"/>
                          </a:stretch>
                        </a:blip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9758127"/>
                      </a:ext>
                    </a:extLst>
                  </a:tr>
                  <a:tr h="457200">
                    <a:tc>
                      <a:txBody>
                        <a:bodyPr/>
                        <a:lstStyle/>
                        <a:p>
                          <a:r>
                            <a:rPr lang="en-IN" sz="2400" b="0" i="0" u="none" strike="noStrike" kern="1200" baseline="0" dirty="0">
                              <a:solidFill>
                                <a:srgbClr val="5E5E5E"/>
                              </a:solidFill>
                              <a:latin typeface="+mn-lt"/>
                              <a:ea typeface="+mn-ea"/>
                              <a:cs typeface="+mn-cs"/>
                            </a:rPr>
                            <a:t>Brushes and Towels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206579" r="-83807" b="-326316"/>
                          </a:stretch>
                        </a:blipFill>
                      </a:tcPr>
                    </a:tc>
                    <a:tc>
                      <a:txBody>
                        <a:bodyPr/>
                        <a:lstStyle/>
                        <a:p>
                          <a:pPr algn="ctr"/>
                          <a:endParaRPr lang="en-IN" sz="240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171693"/>
                      </a:ext>
                    </a:extLst>
                  </a:tr>
                  <a:tr h="457200">
                    <a:tc>
                      <a:txBody>
                        <a:bodyPr/>
                        <a:lstStyle/>
                        <a:p>
                          <a:r>
                            <a:rPr lang="en-IN" sz="2400" b="0" i="0" u="none" strike="noStrike" kern="1200" baseline="0" dirty="0">
                              <a:solidFill>
                                <a:srgbClr val="5E5E5E"/>
                              </a:solidFill>
                              <a:latin typeface="+mn-lt"/>
                              <a:ea typeface="+mn-ea"/>
                              <a:cs typeface="+mn-cs"/>
                            </a:rPr>
                            <a:t>Transportation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310667" r="-83807" b="-230667"/>
                          </a:stretch>
                        </a:blip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7900113"/>
                      </a:ext>
                    </a:extLst>
                  </a:tr>
                  <a:tr h="45720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75" t="-410667" r="-113310" b="-130667"/>
                          </a:stretch>
                        </a:blip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315358" t="-410667" r="-683" b="-130667"/>
                          </a:stretch>
                        </a:blipFill>
                      </a:tcPr>
                    </a:tc>
                    <a:extLst>
                      <a:ext uri="{0D108BD9-81ED-4DB2-BD59-A6C34878D82A}">
                        <a16:rowId xmlns:a16="http://schemas.microsoft.com/office/drawing/2014/main" val="3193174809"/>
                      </a:ext>
                    </a:extLst>
                  </a:tr>
                  <a:tr h="457200">
                    <a:tc>
                      <a:txBody>
                        <a:bodyPr/>
                        <a:lstStyle/>
                        <a:p>
                          <a:r>
                            <a:rPr lang="en-IN" sz="2400" b="0" i="0" u="none" strike="noStrike" kern="1200" baseline="0" dirty="0">
                              <a:solidFill>
                                <a:srgbClr val="5E5E5E"/>
                              </a:solidFill>
                              <a:latin typeface="+mn-lt"/>
                              <a:ea typeface="+mn-ea"/>
                              <a:cs typeface="+mn-cs"/>
                            </a:rPr>
                            <a:t>Flyers for Advertising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162500" t="-510667" r="-83807" b="-30667"/>
                          </a:stretch>
                        </a:blipFill>
                      </a:tcPr>
                    </a:tc>
                    <a:tc>
                      <a:txBody>
                        <a:bodyPr/>
                        <a:lstStyle/>
                        <a:p>
                          <a:pPr algn="ctr"/>
                          <a:endParaRPr lang="en-IN" sz="2400" dirty="0">
                            <a:solidFill>
                              <a:srgbClr val="5E5E5E"/>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340235"/>
                      </a:ext>
                    </a:extLst>
                  </a:tr>
                </a:tbl>
              </a:graphicData>
            </a:graphic>
          </p:graphicFrame>
        </mc:Fallback>
      </mc:AlternateContent>
    </p:spTree>
    <p:extLst>
      <p:ext uri="{BB962C8B-B14F-4D97-AF65-F5344CB8AC3E}">
        <p14:creationId xmlns:p14="http://schemas.microsoft.com/office/powerpoint/2010/main" val="54520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2"/>
            <a:ext cx="6759075" cy="101945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102C3E42-E1C5-4C4E-8386-7C08C8C30356}"/>
                  </a:ext>
                </a:extLst>
              </p:cNvPr>
              <p:cNvSpPr txBox="1">
                <a:spLocks/>
              </p:cNvSpPr>
              <p:nvPr/>
            </p:nvSpPr>
            <p:spPr>
              <a:xfrm>
                <a:off x="459872" y="1352269"/>
                <a:ext cx="9389982" cy="403787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pPr>
                <a:r>
                  <a:rPr lang="en-US" sz="2800" dirty="0"/>
                  <a:t>Some types of winds can bring extreme weather changes. In the early morning hours of January </a:t>
                </a:r>
                <a14:m>
                  <m:oMath xmlns:m="http://schemas.openxmlformats.org/officeDocument/2006/math">
                    <m:r>
                      <a:rPr lang="en-US" sz="2800" i="1" dirty="0" smtClean="0">
                        <a:latin typeface="Cambria Math" panose="02040503050406030204" pitchFamily="18" charset="0"/>
                      </a:rPr>
                      <m:t>22</m:t>
                    </m:r>
                  </m:oMath>
                </a14:m>
                <a:r>
                  <a:rPr lang="en-US" sz="2800" dirty="0"/>
                  <a:t>, </a:t>
                </a:r>
                <a14:m>
                  <m:oMath xmlns:m="http://schemas.openxmlformats.org/officeDocument/2006/math">
                    <m:r>
                      <a:rPr lang="en-US" sz="2800" i="1" dirty="0" smtClean="0">
                        <a:latin typeface="Cambria Math" panose="02040503050406030204" pitchFamily="18" charset="0"/>
                      </a:rPr>
                      <m:t>1943</m:t>
                    </m:r>
                  </m:oMath>
                </a14:m>
                <a:r>
                  <a:rPr lang="en-US" sz="2800" dirty="0"/>
                  <a:t>, the temperature in Spearfish, South Dakota, rose </a:t>
                </a:r>
                <a14:m>
                  <m:oMath xmlns:m="http://schemas.openxmlformats.org/officeDocument/2006/math">
                    <m:r>
                      <a:rPr lang="en-US" sz="2800" i="1" dirty="0" smtClean="0">
                        <a:latin typeface="Cambria Math" panose="02040503050406030204" pitchFamily="18" charset="0"/>
                      </a:rPr>
                      <m:t>49</m:t>
                    </m:r>
                    <m:r>
                      <a:rPr lang="en-US" sz="2800" i="1" dirty="0">
                        <a:latin typeface="Cambria Math" panose="02040503050406030204" pitchFamily="18" charset="0"/>
                      </a:rPr>
                      <m:t>°</m:t>
                    </m:r>
                    <m:r>
                      <m:rPr>
                        <m:sty m:val="p"/>
                      </m:rPr>
                      <a:rPr lang="en-US" sz="2800" i="0" dirty="0">
                        <a:latin typeface="Cambria Math" panose="02040503050406030204" pitchFamily="18" charset="0"/>
                      </a:rPr>
                      <m:t>F</m:t>
                    </m:r>
                  </m:oMath>
                </a14:m>
                <a:r>
                  <a:rPr lang="en-US" sz="2800" dirty="0"/>
                  <a:t> in just </a:t>
                </a:r>
                <a14:m>
                  <m:oMath xmlns:m="http://schemas.openxmlformats.org/officeDocument/2006/math">
                    <m:r>
                      <a:rPr lang="en-US" sz="2800" i="1" dirty="0" smtClean="0">
                        <a:latin typeface="Cambria Math" panose="02040503050406030204" pitchFamily="18" charset="0"/>
                      </a:rPr>
                      <m:t>2</m:t>
                    </m:r>
                  </m:oMath>
                </a14:m>
                <a:r>
                  <a:rPr lang="en-US" sz="2800" dirty="0"/>
                  <a:t> minutes. As the warm air evaporated, the temperature fell from </a:t>
                </a:r>
                <a14:m>
                  <m:oMath xmlns:m="http://schemas.openxmlformats.org/officeDocument/2006/math">
                    <m:r>
                      <a:rPr lang="en-US" sz="2800" i="1" dirty="0" smtClean="0">
                        <a:latin typeface="Cambria Math" panose="02040503050406030204" pitchFamily="18" charset="0"/>
                      </a:rPr>
                      <m:t>54°</m:t>
                    </m:r>
                    <m:r>
                      <m:rPr>
                        <m:sty m:val="p"/>
                      </m:rPr>
                      <a:rPr lang="en-US" sz="2800" i="0" dirty="0" smtClean="0">
                        <a:latin typeface="Cambria Math" panose="02040503050406030204" pitchFamily="18" charset="0"/>
                      </a:rPr>
                      <m:t>F</m:t>
                    </m:r>
                  </m:oMath>
                </a14:m>
                <a:r>
                  <a:rPr lang="en-US" sz="2800" dirty="0"/>
                  <a:t> to </a:t>
                </a:r>
                <a14:m>
                  <m:oMath xmlns:m="http://schemas.openxmlformats.org/officeDocument/2006/math">
                    <m:r>
                      <a:rPr lang="en-US" sz="2800" i="1" dirty="0" smtClean="0">
                        <a:latin typeface="Cambria Math" panose="02040503050406030204" pitchFamily="18" charset="0"/>
                      </a:rPr>
                      <m:t>−4</m:t>
                    </m:r>
                    <m:r>
                      <a:rPr lang="en-US" sz="2800" i="1" dirty="0">
                        <a:latin typeface="Cambria Math" panose="02040503050406030204" pitchFamily="18" charset="0"/>
                      </a:rPr>
                      <m:t>°</m:t>
                    </m:r>
                    <m:r>
                      <m:rPr>
                        <m:sty m:val="p"/>
                      </m:rPr>
                      <a:rPr lang="en-US" sz="2800" i="0" dirty="0">
                        <a:latin typeface="Cambria Math" panose="02040503050406030204" pitchFamily="18" charset="0"/>
                      </a:rPr>
                      <m:t>F</m:t>
                    </m:r>
                  </m:oMath>
                </a14:m>
                <a:r>
                  <a:rPr lang="en-US" sz="2800" dirty="0"/>
                  <a:t> over a period of </a:t>
                </a:r>
                <a14:m>
                  <m:oMath xmlns:m="http://schemas.openxmlformats.org/officeDocument/2006/math">
                    <m:r>
                      <a:rPr lang="en-US" sz="2800" i="1" dirty="0" smtClean="0">
                        <a:latin typeface="Cambria Math" panose="02040503050406030204" pitchFamily="18" charset="0"/>
                      </a:rPr>
                      <m:t>29</m:t>
                    </m:r>
                  </m:oMath>
                </a14:m>
                <a:r>
                  <a:rPr lang="en-US" sz="2800" dirty="0"/>
                  <a:t> minutes.</a:t>
                </a:r>
                <a:endParaRPr lang="en-IN" sz="2800" dirty="0"/>
              </a:p>
            </p:txBody>
          </p:sp>
        </mc:Choice>
        <mc:Fallback xmlns="">
          <p:sp>
            <p:nvSpPr>
              <p:cNvPr id="10" name="Content Placeholder 2">
                <a:extLst>
                  <a:ext uri="{FF2B5EF4-FFF2-40B4-BE49-F238E27FC236}">
                    <a16:creationId xmlns:a16="http://schemas.microsoft.com/office/drawing/2014/main" id="{102C3E42-E1C5-4C4E-8386-7C08C8C30356}"/>
                  </a:ext>
                </a:extLst>
              </p:cNvPr>
              <p:cNvSpPr txBox="1">
                <a:spLocks noRot="1" noChangeAspect="1" noMove="1" noResize="1" noEditPoints="1" noAdjustHandles="1" noChangeArrowheads="1" noChangeShapeType="1" noTextEdit="1"/>
              </p:cNvSpPr>
              <p:nvPr/>
            </p:nvSpPr>
            <p:spPr>
              <a:xfrm>
                <a:off x="459872" y="1352269"/>
                <a:ext cx="9389982" cy="4037877"/>
              </a:xfrm>
              <a:prstGeom prst="rect">
                <a:avLst/>
              </a:prstGeom>
              <a:blipFill>
                <a:blip r:embed="rId3"/>
                <a:stretch>
                  <a:fillRect l="-1298" t="-2266" r="-17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459872" y="3854665"/>
                <a:ext cx="9389982" cy="1733808"/>
              </a:xfrm>
              <a:prstGeom prst="rect">
                <a:avLst/>
              </a:prstGeom>
            </p:spPr>
            <p:txBody>
              <a:bodyPr wrap="square">
                <a:spAutoFit/>
              </a:bodyPr>
              <a:lstStyle/>
              <a:p>
                <a:pPr>
                  <a:lnSpc>
                    <a:spcPts val="3200"/>
                  </a:lnSpc>
                </a:pPr>
                <a:r>
                  <a:rPr lang="en-IN" sz="2800" dirty="0">
                    <a:solidFill>
                      <a:schemeClr val="tx2"/>
                    </a:solidFill>
                  </a:rPr>
                  <a:t>The temperature in a certain city fell </a:t>
                </a:r>
                <a14:m>
                  <m:oMath xmlns:m="http://schemas.openxmlformats.org/officeDocument/2006/math">
                    <m:r>
                      <a:rPr lang="en-IN" sz="2800" i="1" dirty="0" smtClean="0">
                        <a:solidFill>
                          <a:schemeClr val="tx2"/>
                        </a:solidFill>
                        <a:latin typeface="Cambria Math" panose="02040503050406030204" pitchFamily="18" charset="0"/>
                      </a:rPr>
                      <m:t>28°</m:t>
                    </m:r>
                    <m:r>
                      <m:rPr>
                        <m:sty m:val="p"/>
                      </m:rPr>
                      <a:rPr lang="en-IN" sz="2800" i="0" dirty="0" smtClean="0">
                        <a:solidFill>
                          <a:schemeClr val="tx2"/>
                        </a:solidFill>
                        <a:latin typeface="Cambria Math" panose="02040503050406030204" pitchFamily="18" charset="0"/>
                      </a:rPr>
                      <m:t>F</m:t>
                    </m:r>
                  </m:oMath>
                </a14:m>
                <a:r>
                  <a:rPr lang="en-IN" sz="2800" dirty="0">
                    <a:solidFill>
                      <a:schemeClr val="tx2"/>
                    </a:solidFill>
                  </a:rPr>
                  <a:t> in </a:t>
                </a:r>
                <a14:m>
                  <m:oMath xmlns:m="http://schemas.openxmlformats.org/officeDocument/2006/math">
                    <m:r>
                      <a:rPr lang="en-IN" sz="2800" i="1" dirty="0" smtClean="0">
                        <a:solidFill>
                          <a:schemeClr val="tx2"/>
                        </a:solidFill>
                        <a:latin typeface="Cambria Math" panose="02040503050406030204" pitchFamily="18" charset="0"/>
                      </a:rPr>
                      <m:t>7</m:t>
                    </m:r>
                  </m:oMath>
                </a14:m>
                <a:r>
                  <a:rPr lang="en-IN" sz="2800" dirty="0">
                    <a:solidFill>
                      <a:schemeClr val="tx2"/>
                    </a:solidFill>
                  </a:rPr>
                  <a:t> hours. What is the average change in temperature per hour? Write a mathematical argument that can be used to defend your solution.</a:t>
                </a:r>
              </a:p>
            </p:txBody>
          </p:sp>
        </mc:Choice>
        <mc:Fallback xmlns="">
          <p:sp>
            <p:nvSpPr>
              <p:cNvPr id="2" name="Rectangle 1"/>
              <p:cNvSpPr>
                <a:spLocks noRot="1" noChangeAspect="1" noMove="1" noResize="1" noEditPoints="1" noAdjustHandles="1" noChangeArrowheads="1" noChangeShapeType="1" noTextEdit="1"/>
              </p:cNvSpPr>
              <p:nvPr/>
            </p:nvSpPr>
            <p:spPr>
              <a:xfrm>
                <a:off x="459872" y="3854665"/>
                <a:ext cx="9389982" cy="1733808"/>
              </a:xfrm>
              <a:prstGeom prst="rect">
                <a:avLst/>
              </a:prstGeom>
              <a:blipFill>
                <a:blip r:embed="rId4"/>
                <a:stretch>
                  <a:fillRect l="-1298" t="-4912" r="-1947" b="-8421"/>
                </a:stretch>
              </a:blipFill>
            </p:spPr>
            <p:txBody>
              <a:bodyPr/>
              <a:lstStyle/>
              <a:p>
                <a:r>
                  <a:rPr lang="en-US">
                    <a:noFill/>
                  </a:rPr>
                  <a:t> </a:t>
                </a:r>
              </a:p>
            </p:txBody>
          </p:sp>
        </mc:Fallback>
      </mc:AlternateContent>
    </p:spTree>
    <p:extLst>
      <p:ext uri="{BB962C8B-B14F-4D97-AF65-F5344CB8AC3E}">
        <p14:creationId xmlns:p14="http://schemas.microsoft.com/office/powerpoint/2010/main" val="1715364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2"/>
            <a:ext cx="6759075" cy="101945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102C3E42-E1C5-4C4E-8386-7C08C8C30356}"/>
                  </a:ext>
                </a:extLst>
              </p:cNvPr>
              <p:cNvSpPr txBox="1">
                <a:spLocks/>
              </p:cNvSpPr>
              <p:nvPr/>
            </p:nvSpPr>
            <p:spPr>
              <a:xfrm>
                <a:off x="459872" y="1352269"/>
                <a:ext cx="9389982" cy="3895735"/>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pPr>
                <a:r>
                  <a:rPr lang="en-US" sz="2800" dirty="0"/>
                  <a:t>Some types of winds can bring extreme weather changes. In the early morning hours of January </a:t>
                </a:r>
                <a14:m>
                  <m:oMath xmlns:m="http://schemas.openxmlformats.org/officeDocument/2006/math">
                    <m:r>
                      <a:rPr lang="en-US" sz="2800" i="1" dirty="0" smtClean="0">
                        <a:latin typeface="Cambria Math" panose="02040503050406030204" pitchFamily="18" charset="0"/>
                      </a:rPr>
                      <m:t>22</m:t>
                    </m:r>
                  </m:oMath>
                </a14:m>
                <a:r>
                  <a:rPr lang="en-US" sz="2800" dirty="0"/>
                  <a:t>, </a:t>
                </a:r>
                <a14:m>
                  <m:oMath xmlns:m="http://schemas.openxmlformats.org/officeDocument/2006/math">
                    <m:r>
                      <a:rPr lang="en-US" sz="2800" i="1" dirty="0" smtClean="0">
                        <a:latin typeface="Cambria Math" panose="02040503050406030204" pitchFamily="18" charset="0"/>
                      </a:rPr>
                      <m:t>1943</m:t>
                    </m:r>
                  </m:oMath>
                </a14:m>
                <a:r>
                  <a:rPr lang="en-US" sz="2800" dirty="0"/>
                  <a:t>, the temperature in Spearfish, South Dakota, rose </a:t>
                </a:r>
                <a14:m>
                  <m:oMath xmlns:m="http://schemas.openxmlformats.org/officeDocument/2006/math">
                    <m:r>
                      <a:rPr lang="en-US" sz="2800" i="1" dirty="0" smtClean="0">
                        <a:latin typeface="Cambria Math" panose="02040503050406030204" pitchFamily="18" charset="0"/>
                      </a:rPr>
                      <m:t>49</m:t>
                    </m:r>
                    <m:r>
                      <a:rPr lang="en-US" sz="2800" i="1" dirty="0">
                        <a:latin typeface="Cambria Math" panose="02040503050406030204" pitchFamily="18" charset="0"/>
                      </a:rPr>
                      <m:t>°</m:t>
                    </m:r>
                    <m:r>
                      <m:rPr>
                        <m:sty m:val="p"/>
                      </m:rPr>
                      <a:rPr lang="en-US" sz="2800" i="0" dirty="0">
                        <a:latin typeface="Cambria Math" panose="02040503050406030204" pitchFamily="18" charset="0"/>
                      </a:rPr>
                      <m:t>F</m:t>
                    </m:r>
                  </m:oMath>
                </a14:m>
                <a:r>
                  <a:rPr lang="en-US" sz="2800" dirty="0"/>
                  <a:t> in just </a:t>
                </a:r>
                <a14:m>
                  <m:oMath xmlns:m="http://schemas.openxmlformats.org/officeDocument/2006/math">
                    <m:r>
                      <a:rPr lang="en-US" sz="2800" i="1" dirty="0" smtClean="0">
                        <a:latin typeface="Cambria Math" panose="02040503050406030204" pitchFamily="18" charset="0"/>
                      </a:rPr>
                      <m:t>2</m:t>
                    </m:r>
                  </m:oMath>
                </a14:m>
                <a:r>
                  <a:rPr lang="en-US" sz="2800" dirty="0"/>
                  <a:t> minutes. As the warm air evaporated, the temperature fell from </a:t>
                </a:r>
                <a14:m>
                  <m:oMath xmlns:m="http://schemas.openxmlformats.org/officeDocument/2006/math">
                    <m:r>
                      <a:rPr lang="en-US" sz="2800" i="1" dirty="0" smtClean="0">
                        <a:latin typeface="Cambria Math" panose="02040503050406030204" pitchFamily="18" charset="0"/>
                      </a:rPr>
                      <m:t>54°</m:t>
                    </m:r>
                    <m:r>
                      <m:rPr>
                        <m:sty m:val="p"/>
                      </m:rPr>
                      <a:rPr lang="en-US" sz="2800" i="0" dirty="0" smtClean="0">
                        <a:latin typeface="Cambria Math" panose="02040503050406030204" pitchFamily="18" charset="0"/>
                      </a:rPr>
                      <m:t>F</m:t>
                    </m:r>
                  </m:oMath>
                </a14:m>
                <a:r>
                  <a:rPr lang="en-US" sz="2800" dirty="0"/>
                  <a:t> to </a:t>
                </a:r>
                <a14:m>
                  <m:oMath xmlns:m="http://schemas.openxmlformats.org/officeDocument/2006/math">
                    <m:r>
                      <a:rPr lang="en-US" sz="2800" i="1" dirty="0" smtClean="0">
                        <a:latin typeface="Cambria Math" panose="02040503050406030204" pitchFamily="18" charset="0"/>
                      </a:rPr>
                      <m:t>−4</m:t>
                    </m:r>
                    <m:r>
                      <a:rPr lang="en-US" sz="2800" i="1" dirty="0">
                        <a:latin typeface="Cambria Math" panose="02040503050406030204" pitchFamily="18" charset="0"/>
                      </a:rPr>
                      <m:t>°</m:t>
                    </m:r>
                    <m:r>
                      <m:rPr>
                        <m:sty m:val="p"/>
                      </m:rPr>
                      <a:rPr lang="en-US" sz="2800" i="0" dirty="0">
                        <a:latin typeface="Cambria Math" panose="02040503050406030204" pitchFamily="18" charset="0"/>
                      </a:rPr>
                      <m:t>F</m:t>
                    </m:r>
                  </m:oMath>
                </a14:m>
                <a:r>
                  <a:rPr lang="en-US" sz="2800" dirty="0"/>
                  <a:t> over a period of </a:t>
                </a:r>
                <a14:m>
                  <m:oMath xmlns:m="http://schemas.openxmlformats.org/officeDocument/2006/math">
                    <m:r>
                      <a:rPr lang="en-US" sz="2800" i="1" dirty="0" smtClean="0">
                        <a:latin typeface="Cambria Math" panose="02040503050406030204" pitchFamily="18" charset="0"/>
                      </a:rPr>
                      <m:t>29</m:t>
                    </m:r>
                  </m:oMath>
                </a14:m>
                <a:r>
                  <a:rPr lang="en-US" sz="2800" dirty="0"/>
                  <a:t> minutes.</a:t>
                </a:r>
                <a:endParaRPr lang="en-IN" sz="2800" dirty="0"/>
              </a:p>
            </p:txBody>
          </p:sp>
        </mc:Choice>
        <mc:Fallback xmlns="">
          <p:sp>
            <p:nvSpPr>
              <p:cNvPr id="10" name="Content Placeholder 2">
                <a:extLst>
                  <a:ext uri="{FF2B5EF4-FFF2-40B4-BE49-F238E27FC236}">
                    <a16:creationId xmlns:a16="http://schemas.microsoft.com/office/drawing/2014/main" id="{102C3E42-E1C5-4C4E-8386-7C08C8C30356}"/>
                  </a:ext>
                </a:extLst>
              </p:cNvPr>
              <p:cNvSpPr txBox="1">
                <a:spLocks noRot="1" noChangeAspect="1" noMove="1" noResize="1" noEditPoints="1" noAdjustHandles="1" noChangeArrowheads="1" noChangeShapeType="1" noTextEdit="1"/>
              </p:cNvSpPr>
              <p:nvPr/>
            </p:nvSpPr>
            <p:spPr>
              <a:xfrm>
                <a:off x="459872" y="1352269"/>
                <a:ext cx="9389982" cy="3895735"/>
              </a:xfrm>
              <a:prstGeom prst="rect">
                <a:avLst/>
              </a:prstGeom>
              <a:blipFill>
                <a:blip r:embed="rId3"/>
                <a:stretch>
                  <a:fillRect l="-1298" t="-2347" r="-17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459872" y="3679567"/>
                <a:ext cx="9389982" cy="1733808"/>
              </a:xfrm>
              <a:prstGeom prst="rect">
                <a:avLst/>
              </a:prstGeom>
            </p:spPr>
            <p:txBody>
              <a:bodyPr wrap="square">
                <a:spAutoFit/>
              </a:bodyPr>
              <a:lstStyle/>
              <a:p>
                <a:pPr>
                  <a:lnSpc>
                    <a:spcPts val="3200"/>
                  </a:lnSpc>
                </a:pPr>
                <a:r>
                  <a:rPr lang="en-IN" sz="2800" dirty="0">
                    <a:solidFill>
                      <a:schemeClr val="tx2"/>
                    </a:solidFill>
                  </a:rPr>
                  <a:t>The temperature in a certain city fell </a:t>
                </a:r>
                <a14:m>
                  <m:oMath xmlns:m="http://schemas.openxmlformats.org/officeDocument/2006/math">
                    <m:r>
                      <a:rPr lang="en-IN" sz="2800" i="1" dirty="0" smtClean="0">
                        <a:solidFill>
                          <a:schemeClr val="tx2"/>
                        </a:solidFill>
                        <a:latin typeface="Cambria Math" panose="02040503050406030204" pitchFamily="18" charset="0"/>
                      </a:rPr>
                      <m:t>28°</m:t>
                    </m:r>
                    <m:r>
                      <m:rPr>
                        <m:sty m:val="p"/>
                      </m:rPr>
                      <a:rPr lang="en-IN" sz="2800" i="0" dirty="0" smtClean="0">
                        <a:solidFill>
                          <a:schemeClr val="tx2"/>
                        </a:solidFill>
                        <a:latin typeface="Cambria Math" panose="02040503050406030204" pitchFamily="18" charset="0"/>
                      </a:rPr>
                      <m:t>F</m:t>
                    </m:r>
                  </m:oMath>
                </a14:m>
                <a:r>
                  <a:rPr lang="en-IN" sz="2800" dirty="0">
                    <a:solidFill>
                      <a:schemeClr val="tx2"/>
                    </a:solidFill>
                  </a:rPr>
                  <a:t> in </a:t>
                </a:r>
                <a14:m>
                  <m:oMath xmlns:m="http://schemas.openxmlformats.org/officeDocument/2006/math">
                    <m:r>
                      <a:rPr lang="en-IN" sz="2800" i="1" dirty="0" smtClean="0">
                        <a:solidFill>
                          <a:schemeClr val="tx2"/>
                        </a:solidFill>
                        <a:latin typeface="Cambria Math" panose="02040503050406030204" pitchFamily="18" charset="0"/>
                      </a:rPr>
                      <m:t>7</m:t>
                    </m:r>
                  </m:oMath>
                </a14:m>
                <a:r>
                  <a:rPr lang="en-IN" sz="2800" dirty="0">
                    <a:solidFill>
                      <a:schemeClr val="tx2"/>
                    </a:solidFill>
                  </a:rPr>
                  <a:t> hours. What is the average change in temperature per hour? Write a mathematical argument that can be used to defend your solution.</a:t>
                </a:r>
              </a:p>
            </p:txBody>
          </p:sp>
        </mc:Choice>
        <mc:Fallback xmlns="">
          <p:sp>
            <p:nvSpPr>
              <p:cNvPr id="2" name="Rectangle 1"/>
              <p:cNvSpPr>
                <a:spLocks noRot="1" noChangeAspect="1" noMove="1" noResize="1" noEditPoints="1" noAdjustHandles="1" noChangeArrowheads="1" noChangeShapeType="1" noTextEdit="1"/>
              </p:cNvSpPr>
              <p:nvPr/>
            </p:nvSpPr>
            <p:spPr>
              <a:xfrm>
                <a:off x="459872" y="3679567"/>
                <a:ext cx="9389982" cy="1733808"/>
              </a:xfrm>
              <a:prstGeom prst="rect">
                <a:avLst/>
              </a:prstGeom>
              <a:blipFill>
                <a:blip r:embed="rId4"/>
                <a:stretch>
                  <a:fillRect l="-1298" t="-5282" r="-1947" b="-88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983491A2-81E4-4059-9D1D-37D2DBBACE0D}"/>
                  </a:ext>
                </a:extLst>
              </p:cNvPr>
              <p:cNvSpPr txBox="1">
                <a:spLocks/>
              </p:cNvSpPr>
              <p:nvPr/>
            </p:nvSpPr>
            <p:spPr>
              <a:xfrm>
                <a:off x="459872" y="5345281"/>
                <a:ext cx="10055729" cy="104639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r>
                      <a:rPr lang="en-IN" sz="2600" i="1" dirty="0" smtClean="0">
                        <a:solidFill>
                          <a:srgbClr val="FF0000"/>
                        </a:solidFill>
                        <a:latin typeface="Cambria Math" panose="02040503050406030204" pitchFamily="18" charset="0"/>
                      </a:rPr>
                      <m:t>−4</m:t>
                    </m:r>
                  </m:oMath>
                </a14:m>
                <a:r>
                  <a:rPr lang="en-IN" sz="2600" dirty="0">
                    <a:solidFill>
                      <a:srgbClr val="FF0000"/>
                    </a:solidFill>
                  </a:rPr>
                  <a:t> degrees Fahrenheit per hour; Sample answer: Write the division expression </a:t>
                </a:r>
                <a14:m>
                  <m:oMath xmlns:m="http://schemas.openxmlformats.org/officeDocument/2006/math">
                    <m:r>
                      <a:rPr lang="en-IN" sz="2600" i="1" dirty="0" smtClean="0">
                        <a:solidFill>
                          <a:srgbClr val="FF0000"/>
                        </a:solidFill>
                        <a:latin typeface="Cambria Math" panose="02040503050406030204" pitchFamily="18" charset="0"/>
                      </a:rPr>
                      <m:t>−28÷7</m:t>
                    </m:r>
                  </m:oMath>
                </a14:m>
                <a:r>
                  <a:rPr lang="en-IN" sz="2600" dirty="0">
                    <a:solidFill>
                      <a:srgbClr val="FF0000"/>
                    </a:solidFill>
                  </a:rPr>
                  <a:t>. Then divide the integers, </a:t>
                </a:r>
                <a14:m>
                  <m:oMath xmlns:m="http://schemas.openxmlformats.org/officeDocument/2006/math">
                    <m:r>
                      <a:rPr lang="en-IN" sz="2600" i="1" dirty="0" smtClean="0">
                        <a:solidFill>
                          <a:srgbClr val="FF0000"/>
                        </a:solidFill>
                        <a:latin typeface="Cambria Math" panose="02040503050406030204" pitchFamily="18" charset="0"/>
                      </a:rPr>
                      <m:t>−28÷7=−4.</m:t>
                    </m:r>
                  </m:oMath>
                </a14:m>
                <a:endParaRPr lang="en-IN" sz="2600" dirty="0">
                  <a:solidFill>
                    <a:srgbClr val="FF0000"/>
                  </a:solidFill>
                </a:endParaRPr>
              </a:p>
            </p:txBody>
          </p:sp>
        </mc:Choice>
        <mc:Fallback xmlns="">
          <p:sp>
            <p:nvSpPr>
              <p:cNvPr id="5" name="Content Placeholder 2">
                <a:extLst>
                  <a:ext uri="{FF2B5EF4-FFF2-40B4-BE49-F238E27FC236}">
                    <a16:creationId xmlns:a16="http://schemas.microsoft.com/office/drawing/2014/main" id="{983491A2-81E4-4059-9D1D-37D2DBBACE0D}"/>
                  </a:ext>
                </a:extLst>
              </p:cNvPr>
              <p:cNvSpPr txBox="1">
                <a:spLocks noRot="1" noChangeAspect="1" noMove="1" noResize="1" noEditPoints="1" noAdjustHandles="1" noChangeArrowheads="1" noChangeShapeType="1" noTextEdit="1"/>
              </p:cNvSpPr>
              <p:nvPr/>
            </p:nvSpPr>
            <p:spPr>
              <a:xfrm>
                <a:off x="459872" y="5345281"/>
                <a:ext cx="10055729" cy="1046397"/>
              </a:xfrm>
              <a:prstGeom prst="rect">
                <a:avLst/>
              </a:prstGeom>
              <a:blipFill>
                <a:blip r:embed="rId5"/>
                <a:stretch>
                  <a:fillRect l="-1091" t="-5233" r="-1939"/>
                </a:stretch>
              </a:blipFill>
            </p:spPr>
            <p:txBody>
              <a:bodyPr/>
              <a:lstStyle/>
              <a:p>
                <a:r>
                  <a:rPr lang="en-US">
                    <a:noFill/>
                  </a:rPr>
                  <a:t> </a:t>
                </a:r>
              </a:p>
            </p:txBody>
          </p:sp>
        </mc:Fallback>
      </mc:AlternateContent>
    </p:spTree>
    <p:extLst>
      <p:ext uri="{BB962C8B-B14F-4D97-AF65-F5344CB8AC3E}">
        <p14:creationId xmlns:p14="http://schemas.microsoft.com/office/powerpoint/2010/main" val="1745961650"/>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86C018-CC53-4446-83F1-0D0F7189FB84}">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2.xml><?xml version="1.0" encoding="utf-8"?>
<ds:datastoreItem xmlns:ds="http://schemas.openxmlformats.org/officeDocument/2006/customXml" ds:itemID="{0A7C41FB-10B3-4800-A858-19F8161B7A57}">
  <ds:schemaRefs>
    <ds:schemaRef ds:uri="http://schemas.microsoft.com/sharepoint/v3/contenttype/forms"/>
  </ds:schemaRefs>
</ds:datastoreItem>
</file>

<file path=customXml/itemProps3.xml><?xml version="1.0" encoding="utf-8"?>
<ds:datastoreItem xmlns:ds="http://schemas.openxmlformats.org/officeDocument/2006/customXml" ds:itemID="{14393A85-5DC2-4FB5-8305-345208CEE4F5}">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docProps/app.xml><?xml version="1.0" encoding="utf-8"?>
<Properties xmlns="http://schemas.openxmlformats.org/officeDocument/2006/extended-properties" xmlns:vt="http://schemas.openxmlformats.org/officeDocument/2006/docPropsVTypes">
  <Template>Office Theme</Template>
  <TotalTime>5053</TotalTime>
  <Words>2025</Words>
  <Application>Microsoft Office PowerPoint</Application>
  <PresentationFormat>Widescreen</PresentationFormat>
  <Paragraphs>217</Paragraphs>
  <Slides>41</Slides>
  <Notes>15</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504</cp:revision>
  <cp:lastPrinted>2018-08-01T21:17:27Z</cp:lastPrinted>
  <dcterms:created xsi:type="dcterms:W3CDTF">2020-09-17T18:06:02Z</dcterms:created>
  <dcterms:modified xsi:type="dcterms:W3CDTF">2024-09-18T12:25:05Z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y fmtid="{D5CDD505-2E9C-101B-9397-08002B2CF9AE}" pid="3" name="MediaServiceImageTags">
    <vt:lpwstr/>
  </property>
</Properties>
</file>