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6" r:id="rId3"/>
    <p:sldId id="2834" r:id="rId4"/>
    <p:sldId id="2853" r:id="rId5"/>
    <p:sldId id="2854" r:id="rId6"/>
    <p:sldId id="2851" r:id="rId7"/>
    <p:sldId id="2852" r:id="rId8"/>
    <p:sldId id="2835" r:id="rId9"/>
    <p:sldId id="2837" r:id="rId10"/>
    <p:sldId id="2838" r:id="rId11"/>
    <p:sldId id="2839" r:id="rId12"/>
    <p:sldId id="2840" r:id="rId13"/>
    <p:sldId id="2841" r:id="rId14"/>
    <p:sldId id="2842" r:id="rId15"/>
    <p:sldId id="2843" r:id="rId16"/>
    <p:sldId id="2844" r:id="rId17"/>
    <p:sldId id="2845" r:id="rId18"/>
    <p:sldId id="2846" r:id="rId19"/>
    <p:sldId id="2847" r:id="rId20"/>
    <p:sldId id="2848" r:id="rId21"/>
    <p:sldId id="2849" r:id="rId22"/>
    <p:sldId id="2850" r:id="rId23"/>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800C"/>
    <a:srgbClr val="4FDB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5544516-BB2B-42E8-BC8B-C52F4B91352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85D0C3E9-80F0-43FB-8BEE-9CEEB60EFC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8CAD915D-2C4B-4738-A1A8-3DDC07E2E176}"/>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01B75A28-85E5-4B4F-B5F4-36ADCEC2A91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AC6A9413-86B1-41C4-B831-BFE352019FF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99453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CE1BED3-D285-4622-8CE7-05A1BA77AA09}"/>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A59943A2-75E9-46E7-A4F3-D15741A918A8}"/>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CAFE5E5E-2DE0-4356-BE42-578DA071DF4F}"/>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571899E3-9FDA-4481-8794-1056EA48CFCC}"/>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38DD7EA-A8BC-4F28-877D-4BACC9F103CD}"/>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4811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A424A09-CD0B-4AC7-82A2-CB35C917FB4C}"/>
              </a:ext>
            </a:extLst>
          </p:cNvPr>
          <p:cNvSpPr>
            <a:spLocks noGrp="1"/>
          </p:cNvSpPr>
          <p:nvPr>
            <p:ph type="title"/>
          </p:nvPr>
        </p:nvSpPr>
        <p:spPr>
          <a:xfrm>
            <a:off x="831850" y="1709740"/>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2BFF1EA4-CE12-4652-BC6A-84168A19A2DE}"/>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F90BE17-3294-44DC-9AF5-9B4AB70DF2D5}"/>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11FFCAA2-D9BF-432A-9DC4-FFFA1553AE84}"/>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E329A3C-1C0B-4988-9605-C8B0FE1E1941}"/>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760561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ED177AF-73F6-4283-AF00-D47F7C6443AC}"/>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C34010B0-5CEE-44E2-8195-B1751F5F4D1B}"/>
              </a:ext>
            </a:extLst>
          </p:cNvPr>
          <p:cNvSpPr>
            <a:spLocks noGrp="1"/>
          </p:cNvSpPr>
          <p:nvPr>
            <p:ph sz="half" idx="1"/>
          </p:nvPr>
        </p:nvSpPr>
        <p:spPr>
          <a:xfrm>
            <a:off x="838201"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DAE0FA29-7E51-4AAC-BC50-81DCF63F4415}"/>
              </a:ext>
            </a:extLst>
          </p:cNvPr>
          <p:cNvSpPr>
            <a:spLocks noGrp="1"/>
          </p:cNvSpPr>
          <p:nvPr>
            <p:ph sz="half" idx="2"/>
          </p:nvPr>
        </p:nvSpPr>
        <p:spPr>
          <a:xfrm>
            <a:off x="6172201"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D03818E4-6699-42C1-8738-7230B19D6CE6}"/>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C2BC8DE6-DC7B-4570-A668-D5B87250533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25B2E04-12DD-418D-B8B3-4C8B71AA075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197622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E615A23-1C34-46CA-98D1-C4C05807E76A}"/>
              </a:ext>
            </a:extLst>
          </p:cNvPr>
          <p:cNvSpPr>
            <a:spLocks noGrp="1"/>
          </p:cNvSpPr>
          <p:nvPr>
            <p:ph type="title"/>
          </p:nvPr>
        </p:nvSpPr>
        <p:spPr>
          <a:xfrm>
            <a:off x="839789" y="365127"/>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A9D921BF-2A8C-46D4-BF97-432944946D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B3D131D-A612-4D8F-990D-6FFF2B6991FE}"/>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DBB2C64F-EC99-4BBA-A615-3B36A56677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2B91C9A1-61A9-4521-84A1-8DAB95C59D5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46540786-819E-46B6-9B6F-728EA944F584}"/>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8" name="عنصر نائب للتذييل 7">
            <a:extLst>
              <a:ext uri="{FF2B5EF4-FFF2-40B4-BE49-F238E27FC236}">
                <a16:creationId xmlns:a16="http://schemas.microsoft.com/office/drawing/2014/main" id="{63DDD272-62D3-466E-89EC-44222976E14E}"/>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12799B2D-B6BF-40C7-A3FD-5D1E1E531482}"/>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734641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4BA53EB-8109-4935-BD92-6535DA393604}"/>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D98C6C5B-4BBB-4BA5-B0BE-551D480E952B}"/>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4" name="عنصر نائب للتذييل 3">
            <a:extLst>
              <a:ext uri="{FF2B5EF4-FFF2-40B4-BE49-F238E27FC236}">
                <a16:creationId xmlns:a16="http://schemas.microsoft.com/office/drawing/2014/main" id="{38DBAC26-5D50-436A-9BAE-34E4915487B0}"/>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2E619C4E-A194-431B-A902-F702FECC10B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61830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3DE73569-D22F-4E0F-B555-CBEB12130B9A}"/>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3" name="عنصر نائب للتذييل 2">
            <a:extLst>
              <a:ext uri="{FF2B5EF4-FFF2-40B4-BE49-F238E27FC236}">
                <a16:creationId xmlns:a16="http://schemas.microsoft.com/office/drawing/2014/main" id="{413A9FF0-4600-443B-839B-878E1FF860FA}"/>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468862E9-5F5B-4CCC-8FFB-AE2B9B7C7E17}"/>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2417759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6C59F21-55A8-459D-A0B5-AB6B33A33F32}"/>
              </a:ext>
            </a:extLst>
          </p:cNvPr>
          <p:cNvSpPr>
            <a:spLocks noGrp="1"/>
          </p:cNvSpPr>
          <p:nvPr>
            <p:ph type="title"/>
          </p:nvPr>
        </p:nvSpPr>
        <p:spPr>
          <a:xfrm>
            <a:off x="839789" y="457200"/>
            <a:ext cx="3932238"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5A546FE3-BBDE-42BA-AAA5-82DB6AA10B0F}"/>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D1908AB6-47F8-4D30-BB43-CF1269744FCA}"/>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9926FEB-86E7-4541-8319-0B2C1685C87A}"/>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4C6F522F-73B0-4ED6-9E5E-7303754EB5E9}"/>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D4F3BEA0-B188-4CAF-8FF8-6F12E53CB5C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12217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E843AE-BC41-4D20-B66C-27EA96800B29}"/>
              </a:ext>
            </a:extLst>
          </p:cNvPr>
          <p:cNvSpPr>
            <a:spLocks noGrp="1"/>
          </p:cNvSpPr>
          <p:nvPr>
            <p:ph type="title"/>
          </p:nvPr>
        </p:nvSpPr>
        <p:spPr>
          <a:xfrm>
            <a:off x="839789" y="457200"/>
            <a:ext cx="3932238"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AA5131F7-276F-4899-AE07-FF13BEFCBB52}"/>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83052005-2BCA-46FA-8EAF-AA6FB0447487}"/>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B4FFDBA-A6BE-42EB-AD9B-E9E67F3A89B0}"/>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6" name="عنصر نائب للتذييل 5">
            <a:extLst>
              <a:ext uri="{FF2B5EF4-FFF2-40B4-BE49-F238E27FC236}">
                <a16:creationId xmlns:a16="http://schemas.microsoft.com/office/drawing/2014/main" id="{DA913C1D-74CD-4EB6-BC7F-7F42F5CFDCE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53A62183-FC5B-4D9E-B4C0-455534D94F18}"/>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947594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F005C93-DDF6-4E00-B3A0-1CEF6AA3C5C9}"/>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86BCC831-038B-457C-BD68-06404AAFD482}"/>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B7C0039C-0F40-4889-8326-E67ECE5BABD8}"/>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268CA024-EAD3-43A5-BCD1-AE435786451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ED6AA7B9-EC99-4473-BB88-1E2BDA9B1CFB}"/>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409637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6C26C56D-AFDB-49D8-866C-0D53A577D44C}"/>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9C2C6819-6A57-432C-A1CD-E775918D64E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3EB558AF-9A66-4D9D-B42F-E190AE3FFA61}"/>
              </a:ext>
            </a:extLst>
          </p:cNvPr>
          <p:cNvSpPr>
            <a:spLocks noGrp="1"/>
          </p:cNvSpPr>
          <p:nvPr>
            <p:ph type="dt" sz="half" idx="10"/>
          </p:nvPr>
        </p:nvSpPr>
        <p:spPr/>
        <p:txBody>
          <a:body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29D2CCEB-5953-41B0-B36B-A03A18FE1AE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0D1DC79-A836-4E50-9E19-01C12D41F9F0}"/>
              </a:ext>
            </a:extLst>
          </p:cNvPr>
          <p:cNvSpPr>
            <a:spLocks noGrp="1"/>
          </p:cNvSpPr>
          <p:nvPr>
            <p:ph type="sldNum" sz="quarter" idx="12"/>
          </p:nvPr>
        </p:nvSpPr>
        <p:spPr/>
        <p:txBody>
          <a:bodyPr/>
          <a:lstStyle/>
          <a:p>
            <a:fld id="{82F378E8-543A-4B37-BF35-36E8B801D29D}" type="slidenum">
              <a:rPr lang="en-US" smtClean="0"/>
              <a:t>‹#›</a:t>
            </a:fld>
            <a:endParaRPr lang="en-US"/>
          </a:p>
        </p:txBody>
      </p:sp>
    </p:spTree>
    <p:extLst>
      <p:ext uri="{BB962C8B-B14F-4D97-AF65-F5344CB8AC3E}">
        <p14:creationId xmlns:p14="http://schemas.microsoft.com/office/powerpoint/2010/main" val="3790287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1D5C644-7228-4E09-A39C-73F9AFC2E21B}"/>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AE"/>
          </a:p>
        </p:txBody>
      </p:sp>
      <p:sp>
        <p:nvSpPr>
          <p:cNvPr id="3" name="عنوان فرعي 2">
            <a:extLst>
              <a:ext uri="{FF2B5EF4-FFF2-40B4-BE49-F238E27FC236}">
                <a16:creationId xmlns:a16="http://schemas.microsoft.com/office/drawing/2014/main" id="{A52EE630-C5F4-425F-9FBB-70F28E1D2C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AE"/>
          </a:p>
        </p:txBody>
      </p:sp>
      <p:sp>
        <p:nvSpPr>
          <p:cNvPr id="4" name="عنصر نائب للتاريخ 3">
            <a:extLst>
              <a:ext uri="{FF2B5EF4-FFF2-40B4-BE49-F238E27FC236}">
                <a16:creationId xmlns:a16="http://schemas.microsoft.com/office/drawing/2014/main" id="{3CA600F7-4766-476C-901C-82B0318F9972}"/>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C3E2C96E-5E60-4A7F-9711-7C60C2D9413A}"/>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81CE55E8-D6D6-44F1-B75C-A9064234BA54}"/>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531516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9B40482-CDAA-4AB3-AF42-EDA7A22F9833}"/>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BFDF3A4A-EAF6-452E-B146-68ADB097BBDF}"/>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15ABD660-917A-4154-B543-12B241B336EA}"/>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1624B444-0597-4ADD-8773-5CBC1527D4CC}"/>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F260F3CE-2586-4020-B1C6-B7ABFF079742}"/>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2536128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EC63956-D664-4FDF-BC3F-88E007B30E7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985FE2A0-B34F-43BC-BBD5-72AA93C50C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44F4AC1-C95B-482D-AF17-559CC1599094}"/>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3D2DAC78-7350-41F4-B16E-A04440337A7D}"/>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4CAE45E6-F577-4B21-9113-8F466F4F1725}"/>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1194149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3A50381-07F7-4B48-B81B-9E98FF49264B}"/>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17B2C47A-8B80-4E27-83F0-70020608C02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محتوى 3">
            <a:extLst>
              <a:ext uri="{FF2B5EF4-FFF2-40B4-BE49-F238E27FC236}">
                <a16:creationId xmlns:a16="http://schemas.microsoft.com/office/drawing/2014/main" id="{FB4EC673-412D-442E-AA79-244DCF697809}"/>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تاريخ 4">
            <a:extLst>
              <a:ext uri="{FF2B5EF4-FFF2-40B4-BE49-F238E27FC236}">
                <a16:creationId xmlns:a16="http://schemas.microsoft.com/office/drawing/2014/main" id="{7EC1F484-5485-4AA2-B65E-9C063D42E1EA}"/>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0EDD0F9D-07EF-4EF2-BF29-C7331E2189D3}"/>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32B52ED6-C96E-431D-8B50-0CAA621C53D4}"/>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898384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22D418-9014-4266-9BE0-A77236977A31}"/>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29DFC520-E04F-4EB7-81FB-4BA4921C0F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BAE3B21-A18B-4B12-BFF1-8EBA47CF47CE}"/>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5" name="عنصر نائب للنص 4">
            <a:extLst>
              <a:ext uri="{FF2B5EF4-FFF2-40B4-BE49-F238E27FC236}">
                <a16:creationId xmlns:a16="http://schemas.microsoft.com/office/drawing/2014/main" id="{AD219FCA-C366-40C7-BB95-B846F0C5DD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F7C8BB4F-7DAB-4B0C-AE81-6C7AC8B74144}"/>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7" name="عنصر نائب للتاريخ 6">
            <a:extLst>
              <a:ext uri="{FF2B5EF4-FFF2-40B4-BE49-F238E27FC236}">
                <a16:creationId xmlns:a16="http://schemas.microsoft.com/office/drawing/2014/main" id="{1191FA16-2093-4BCE-9DDB-850E7D16BFFE}"/>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8" name="عنصر نائب للتذييل 7">
            <a:extLst>
              <a:ext uri="{FF2B5EF4-FFF2-40B4-BE49-F238E27FC236}">
                <a16:creationId xmlns:a16="http://schemas.microsoft.com/office/drawing/2014/main" id="{362883CE-E049-4C07-A9A8-E48604C68A1F}"/>
              </a:ext>
            </a:extLst>
          </p:cNvPr>
          <p:cNvSpPr>
            <a:spLocks noGrp="1"/>
          </p:cNvSpPr>
          <p:nvPr>
            <p:ph type="ftr" sz="quarter" idx="11"/>
          </p:nvPr>
        </p:nvSpPr>
        <p:spPr/>
        <p:txBody>
          <a:bodyPr/>
          <a:lstStyle/>
          <a:p>
            <a:endParaRPr lang="ar-AE"/>
          </a:p>
        </p:txBody>
      </p:sp>
      <p:sp>
        <p:nvSpPr>
          <p:cNvPr id="9" name="عنصر نائب لرقم الشريحة 8">
            <a:extLst>
              <a:ext uri="{FF2B5EF4-FFF2-40B4-BE49-F238E27FC236}">
                <a16:creationId xmlns:a16="http://schemas.microsoft.com/office/drawing/2014/main" id="{A790D6CE-484C-4F78-B162-4D0CA71830C2}"/>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784394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0ECEE1-EC70-4207-A37D-DC7397B7D7F8}"/>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تاريخ 2">
            <a:extLst>
              <a:ext uri="{FF2B5EF4-FFF2-40B4-BE49-F238E27FC236}">
                <a16:creationId xmlns:a16="http://schemas.microsoft.com/office/drawing/2014/main" id="{0598DE14-3EB8-490C-AD64-3FFBFDA40D27}"/>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4" name="عنصر نائب للتذييل 3">
            <a:extLst>
              <a:ext uri="{FF2B5EF4-FFF2-40B4-BE49-F238E27FC236}">
                <a16:creationId xmlns:a16="http://schemas.microsoft.com/office/drawing/2014/main" id="{40610FAA-F99B-4FB5-940B-B0FAFB0B1334}"/>
              </a:ext>
            </a:extLst>
          </p:cNvPr>
          <p:cNvSpPr>
            <a:spLocks noGrp="1"/>
          </p:cNvSpPr>
          <p:nvPr>
            <p:ph type="ftr" sz="quarter" idx="11"/>
          </p:nvPr>
        </p:nvSpPr>
        <p:spPr/>
        <p:txBody>
          <a:bodyPr/>
          <a:lstStyle/>
          <a:p>
            <a:endParaRPr lang="ar-AE"/>
          </a:p>
        </p:txBody>
      </p:sp>
      <p:sp>
        <p:nvSpPr>
          <p:cNvPr id="5" name="عنصر نائب لرقم الشريحة 4">
            <a:extLst>
              <a:ext uri="{FF2B5EF4-FFF2-40B4-BE49-F238E27FC236}">
                <a16:creationId xmlns:a16="http://schemas.microsoft.com/office/drawing/2014/main" id="{81791C03-7DEB-4E2D-856C-5BB5E809562A}"/>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4106404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DC5B366C-5F26-474B-8BA4-CAD5AB752A11}"/>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3" name="عنصر نائب للتذييل 2">
            <a:extLst>
              <a:ext uri="{FF2B5EF4-FFF2-40B4-BE49-F238E27FC236}">
                <a16:creationId xmlns:a16="http://schemas.microsoft.com/office/drawing/2014/main" id="{6116634B-84F9-47F1-A0A8-173AEDDCF1E9}"/>
              </a:ext>
            </a:extLst>
          </p:cNvPr>
          <p:cNvSpPr>
            <a:spLocks noGrp="1"/>
          </p:cNvSpPr>
          <p:nvPr>
            <p:ph type="ftr" sz="quarter" idx="11"/>
          </p:nvPr>
        </p:nvSpPr>
        <p:spPr/>
        <p:txBody>
          <a:bodyPr/>
          <a:lstStyle/>
          <a:p>
            <a:endParaRPr lang="ar-AE"/>
          </a:p>
        </p:txBody>
      </p:sp>
      <p:sp>
        <p:nvSpPr>
          <p:cNvPr id="4" name="عنصر نائب لرقم الشريحة 3">
            <a:extLst>
              <a:ext uri="{FF2B5EF4-FFF2-40B4-BE49-F238E27FC236}">
                <a16:creationId xmlns:a16="http://schemas.microsoft.com/office/drawing/2014/main" id="{DE75EB27-609C-4E22-84BE-7042CFC4DAF7}"/>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1211363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DB85780-436C-4DF1-8959-7DDE9AC736E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محتوى 2">
            <a:extLst>
              <a:ext uri="{FF2B5EF4-FFF2-40B4-BE49-F238E27FC236}">
                <a16:creationId xmlns:a16="http://schemas.microsoft.com/office/drawing/2014/main" id="{01BB6FDC-CF87-4DC2-902D-CC54E39990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نص 3">
            <a:extLst>
              <a:ext uri="{FF2B5EF4-FFF2-40B4-BE49-F238E27FC236}">
                <a16:creationId xmlns:a16="http://schemas.microsoft.com/office/drawing/2014/main" id="{58EE2913-B5BD-46AF-BEB4-22D423E28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F6936817-644C-443F-B1C6-8FFF20829CE4}"/>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CA7E1F94-7C25-4114-822A-C1E1240C062E}"/>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B2F31829-C753-47D2-A444-3283D829F430}"/>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14306522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E3C35AE-4FA3-40F2-BB07-5D2B7072015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AE"/>
          </a:p>
        </p:txBody>
      </p:sp>
      <p:sp>
        <p:nvSpPr>
          <p:cNvPr id="3" name="عنصر نائب للصورة 2">
            <a:extLst>
              <a:ext uri="{FF2B5EF4-FFF2-40B4-BE49-F238E27FC236}">
                <a16:creationId xmlns:a16="http://schemas.microsoft.com/office/drawing/2014/main" id="{34943979-1DF0-4160-BAB0-04B488D460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عنصر نائب للنص 3">
            <a:extLst>
              <a:ext uri="{FF2B5EF4-FFF2-40B4-BE49-F238E27FC236}">
                <a16:creationId xmlns:a16="http://schemas.microsoft.com/office/drawing/2014/main" id="{C8331486-0A7C-4C1E-A4A1-F65C0423B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9330D301-2D79-4038-A62D-B0302EEBFFF6}"/>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6" name="عنصر نائب للتذييل 5">
            <a:extLst>
              <a:ext uri="{FF2B5EF4-FFF2-40B4-BE49-F238E27FC236}">
                <a16:creationId xmlns:a16="http://schemas.microsoft.com/office/drawing/2014/main" id="{7D3EFC17-4B0F-4454-82B0-59849C25517B}"/>
              </a:ext>
            </a:extLst>
          </p:cNvPr>
          <p:cNvSpPr>
            <a:spLocks noGrp="1"/>
          </p:cNvSpPr>
          <p:nvPr>
            <p:ph type="ftr" sz="quarter" idx="11"/>
          </p:nvPr>
        </p:nvSpPr>
        <p:spPr/>
        <p:txBody>
          <a:bodyPr/>
          <a:lstStyle/>
          <a:p>
            <a:endParaRPr lang="ar-AE"/>
          </a:p>
        </p:txBody>
      </p:sp>
      <p:sp>
        <p:nvSpPr>
          <p:cNvPr id="7" name="عنصر نائب لرقم الشريحة 6">
            <a:extLst>
              <a:ext uri="{FF2B5EF4-FFF2-40B4-BE49-F238E27FC236}">
                <a16:creationId xmlns:a16="http://schemas.microsoft.com/office/drawing/2014/main" id="{9C692DB4-5C24-406C-8F0D-F8639D09A02F}"/>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2666433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A0B9807-BA0A-4F2F-A20B-66A64F5D999D}"/>
              </a:ext>
            </a:extLst>
          </p:cNvPr>
          <p:cNvSpPr>
            <a:spLocks noGrp="1"/>
          </p:cNvSpPr>
          <p:nvPr>
            <p:ph type="title"/>
          </p:nvPr>
        </p:nvSpPr>
        <p:spPr/>
        <p:txBody>
          <a:bodyPr/>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F3992485-8A5C-4F57-AC23-AC6816E9FD06}"/>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A749A363-3C87-4142-863B-910C6226E83F}"/>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72252ACB-A67F-439C-9866-F3133486D207}"/>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C9CD6B02-AAB3-4152-B7F1-3834F91BEBCC}"/>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131950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49B3B4F-3598-4967-8933-AC70773D878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AE"/>
          </a:p>
        </p:txBody>
      </p:sp>
      <p:sp>
        <p:nvSpPr>
          <p:cNvPr id="3" name="عنصر نائب للعنوان العمودي 2">
            <a:extLst>
              <a:ext uri="{FF2B5EF4-FFF2-40B4-BE49-F238E27FC236}">
                <a16:creationId xmlns:a16="http://schemas.microsoft.com/office/drawing/2014/main" id="{1774F568-6DBC-4791-AC2B-51E14D20F72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8C9576EB-C9A9-42D1-8002-B1B44B809F6C}"/>
              </a:ext>
            </a:extLst>
          </p:cNvPr>
          <p:cNvSpPr>
            <a:spLocks noGrp="1"/>
          </p:cNvSpPr>
          <p:nvPr>
            <p:ph type="dt" sz="half" idx="10"/>
          </p:nvPr>
        </p:nvSpPr>
        <p:spPr/>
        <p:txBody>
          <a:body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9CB4C7E1-CB46-4C1E-AFBD-5445CFDA9284}"/>
              </a:ext>
            </a:extLst>
          </p:cNvPr>
          <p:cNvSpPr>
            <a:spLocks noGrp="1"/>
          </p:cNvSpPr>
          <p:nvPr>
            <p:ph type="ftr" sz="quarter" idx="11"/>
          </p:nvPr>
        </p:nvSpPr>
        <p:spPr/>
        <p:txBody>
          <a:bodyPr/>
          <a:lstStyle/>
          <a:p>
            <a:endParaRPr lang="ar-AE"/>
          </a:p>
        </p:txBody>
      </p:sp>
      <p:sp>
        <p:nvSpPr>
          <p:cNvPr id="6" name="عنصر نائب لرقم الشريحة 5">
            <a:extLst>
              <a:ext uri="{FF2B5EF4-FFF2-40B4-BE49-F238E27FC236}">
                <a16:creationId xmlns:a16="http://schemas.microsoft.com/office/drawing/2014/main" id="{2A6B022E-3AA1-466F-B8B2-3BC7449855EF}"/>
              </a:ext>
            </a:extLst>
          </p:cNvPr>
          <p:cNvSpPr>
            <a:spLocks noGrp="1"/>
          </p:cNvSpPr>
          <p:nvPr>
            <p:ph type="sldNum" sz="quarter" idx="12"/>
          </p:nvPr>
        </p:nvSpPr>
        <p:spPr/>
        <p:txBody>
          <a:bodyPr/>
          <a:lstStyle/>
          <a:p>
            <a:fld id="{40013ED4-68DF-4CA5-9A8C-4DA6D2E86B7F}" type="slidenum">
              <a:rPr lang="ar-AE" smtClean="0"/>
              <a:t>‹#›</a:t>
            </a:fld>
            <a:endParaRPr lang="ar-AE"/>
          </a:p>
        </p:txBody>
      </p:sp>
    </p:spTree>
    <p:extLst>
      <p:ext uri="{BB962C8B-B14F-4D97-AF65-F5344CB8AC3E}">
        <p14:creationId xmlns:p14="http://schemas.microsoft.com/office/powerpoint/2010/main" val="74957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9D7AACC-CBF3-48B5-A405-A3CB9DD77172}"/>
              </a:ext>
            </a:extLst>
          </p:cNvPr>
          <p:cNvSpPr>
            <a:spLocks noGrp="1"/>
          </p:cNvSpPr>
          <p:nvPr>
            <p:ph type="title"/>
          </p:nvPr>
        </p:nvSpPr>
        <p:spPr>
          <a:xfrm>
            <a:off x="838201" y="365127"/>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56F988CA-F0A0-4D93-9579-994CAA6337B5}"/>
              </a:ext>
            </a:extLst>
          </p:cNvPr>
          <p:cNvSpPr>
            <a:spLocks noGrp="1"/>
          </p:cNvSpPr>
          <p:nvPr>
            <p:ph type="body" idx="1"/>
          </p:nvPr>
        </p:nvSpPr>
        <p:spPr>
          <a:xfrm>
            <a:off x="838201"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D3E82A7D-54FD-4A0B-936D-F4CDDE2B1A9F}"/>
              </a:ext>
            </a:extLst>
          </p:cNvPr>
          <p:cNvSpPr>
            <a:spLocks noGrp="1"/>
          </p:cNvSpPr>
          <p:nvPr>
            <p:ph type="dt" sz="half" idx="2"/>
          </p:nvPr>
        </p:nvSpPr>
        <p:spPr>
          <a:xfrm>
            <a:off x="8610601" y="6356352"/>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7C88E31-9B8A-4001-84E0-778AE56E9614}" type="datetimeFigureOut">
              <a:rPr lang="en-US" smtClean="0"/>
              <a:t>4/7/2025</a:t>
            </a:fld>
            <a:endParaRPr lang="en-US"/>
          </a:p>
        </p:txBody>
      </p:sp>
      <p:sp>
        <p:nvSpPr>
          <p:cNvPr id="5" name="عنصر نائب للتذييل 4">
            <a:extLst>
              <a:ext uri="{FF2B5EF4-FFF2-40B4-BE49-F238E27FC236}">
                <a16:creationId xmlns:a16="http://schemas.microsoft.com/office/drawing/2014/main" id="{91D30A3A-A6B5-4B1D-86B9-EC6463BA430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C2217C0F-6CE9-43EB-A7F8-E2D855DB5440}"/>
              </a:ext>
            </a:extLst>
          </p:cNvPr>
          <p:cNvSpPr>
            <a:spLocks noGrp="1"/>
          </p:cNvSpPr>
          <p:nvPr>
            <p:ph type="sldNum" sz="quarter" idx="4"/>
          </p:nvPr>
        </p:nvSpPr>
        <p:spPr>
          <a:xfrm>
            <a:off x="838201" y="6356352"/>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2F378E8-543A-4B37-BF35-36E8B801D29D}" type="slidenum">
              <a:rPr lang="en-US" smtClean="0"/>
              <a:t>‹#›</a:t>
            </a:fld>
            <a:endParaRPr lang="en-US"/>
          </a:p>
        </p:txBody>
      </p:sp>
    </p:spTree>
    <p:extLst>
      <p:ext uri="{BB962C8B-B14F-4D97-AF65-F5344CB8AC3E}">
        <p14:creationId xmlns:p14="http://schemas.microsoft.com/office/powerpoint/2010/main" val="3410242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1B93FEC-7C04-4526-9B36-0635A0A837B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AE"/>
          </a:p>
        </p:txBody>
      </p:sp>
      <p:sp>
        <p:nvSpPr>
          <p:cNvPr id="3" name="عنصر نائب للنص 2">
            <a:extLst>
              <a:ext uri="{FF2B5EF4-FFF2-40B4-BE49-F238E27FC236}">
                <a16:creationId xmlns:a16="http://schemas.microsoft.com/office/drawing/2014/main" id="{08F84089-F561-4830-BC7C-80D3121B9E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AE"/>
          </a:p>
        </p:txBody>
      </p:sp>
      <p:sp>
        <p:nvSpPr>
          <p:cNvPr id="4" name="عنصر نائب للتاريخ 3">
            <a:extLst>
              <a:ext uri="{FF2B5EF4-FFF2-40B4-BE49-F238E27FC236}">
                <a16:creationId xmlns:a16="http://schemas.microsoft.com/office/drawing/2014/main" id="{2E2C7E9F-9264-4CB9-AB69-2752E938891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D2D70E6-DE3F-418D-9613-0DE0B4FCFB92}" type="datetimeFigureOut">
              <a:rPr lang="ar-AE" smtClean="0"/>
              <a:t>09/10/1446</a:t>
            </a:fld>
            <a:endParaRPr lang="ar-AE"/>
          </a:p>
        </p:txBody>
      </p:sp>
      <p:sp>
        <p:nvSpPr>
          <p:cNvPr id="5" name="عنصر نائب للتذييل 4">
            <a:extLst>
              <a:ext uri="{FF2B5EF4-FFF2-40B4-BE49-F238E27FC236}">
                <a16:creationId xmlns:a16="http://schemas.microsoft.com/office/drawing/2014/main" id="{F91FFEC3-67BB-4455-8BCF-C49BC0E77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AE"/>
          </a:p>
        </p:txBody>
      </p:sp>
      <p:sp>
        <p:nvSpPr>
          <p:cNvPr id="6" name="عنصر نائب لرقم الشريحة 5">
            <a:extLst>
              <a:ext uri="{FF2B5EF4-FFF2-40B4-BE49-F238E27FC236}">
                <a16:creationId xmlns:a16="http://schemas.microsoft.com/office/drawing/2014/main" id="{906B2491-330F-4765-86F7-BD769988A0A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0013ED4-68DF-4CA5-9A8C-4DA6D2E86B7F}" type="slidenum">
              <a:rPr lang="ar-AE" smtClean="0"/>
              <a:t>‹#›</a:t>
            </a:fld>
            <a:endParaRPr lang="ar-AE"/>
          </a:p>
        </p:txBody>
      </p:sp>
    </p:spTree>
    <p:extLst>
      <p:ext uri="{BB962C8B-B14F-4D97-AF65-F5344CB8AC3E}">
        <p14:creationId xmlns:p14="http://schemas.microsoft.com/office/powerpoint/2010/main" val="37509689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a:stretch>
        </a:blipFill>
        <a:effectLst/>
      </p:bgPr>
    </p:bg>
    <p:spTree>
      <p:nvGrpSpPr>
        <p:cNvPr id="1" name=""/>
        <p:cNvGrpSpPr/>
        <p:nvPr/>
      </p:nvGrpSpPr>
      <p:grpSpPr>
        <a:xfrm>
          <a:off x="0" y="0"/>
          <a:ext cx="0" cy="0"/>
          <a:chOff x="0" y="0"/>
          <a:chExt cx="0" cy="0"/>
        </a:xfrm>
      </p:grpSpPr>
      <p:sp>
        <p:nvSpPr>
          <p:cNvPr id="8" name="مربع نص 17">
            <a:extLst>
              <a:ext uri="{FF2B5EF4-FFF2-40B4-BE49-F238E27FC236}">
                <a16:creationId xmlns:a16="http://schemas.microsoft.com/office/drawing/2014/main" id="{0E2CB12E-A2E8-4099-94AD-53D0E67912F8}"/>
              </a:ext>
            </a:extLst>
          </p:cNvPr>
          <p:cNvSpPr txBox="1"/>
          <p:nvPr/>
        </p:nvSpPr>
        <p:spPr>
          <a:xfrm>
            <a:off x="7776271" y="867611"/>
            <a:ext cx="2732601" cy="572254"/>
          </a:xfrm>
          <a:prstGeom prst="rect">
            <a:avLst/>
          </a:prstGeom>
          <a:solidFill>
            <a:srgbClr val="E4F3BA"/>
          </a:solidFill>
          <a:ln w="12700" cap="flat">
            <a:noFill/>
            <a:miter lim="400000"/>
          </a:ln>
          <a:effectLst/>
          <a:sp3d/>
        </p:spPr>
        <p:txBody>
          <a:bodyPr rot="0" spcFirstLastPara="1" vert="horz" wrap="square" lIns="70000" tIns="70000" rIns="70000" bIns="70000" numCol="1" spcCol="38100" rtlCol="0" anchor="ctr">
            <a:spAutoFit/>
          </a:bodyPr>
          <a:ls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3360077" rtl="1" eaLnBrk="1" fontAlgn="auto" latinLnBrk="0" hangingPunct="0">
              <a:lnSpc>
                <a:spcPct val="100000"/>
              </a:lnSpc>
              <a:spcBef>
                <a:spcPts val="0"/>
              </a:spcBef>
              <a:spcAft>
                <a:spcPts val="0"/>
              </a:spcAft>
              <a:buClrTx/>
              <a:buSzTx/>
              <a:buFontTx/>
              <a:buNone/>
              <a:tabLst/>
              <a:defRPr/>
            </a:pP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مدرسة  الزوراء </a:t>
            </a:r>
            <a:r>
              <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rPr>
              <a:t>1</a:t>
            </a: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 للتعليم  الأساسي حلقة </a:t>
            </a:r>
            <a:r>
              <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rPr>
              <a:t>2</a:t>
            </a:r>
            <a:endPar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endParaRPr>
          </a:p>
          <a:p>
            <a:pPr marL="0" marR="0" lvl="0" indent="0" algn="ctr" defTabSz="3360077" rtl="1" eaLnBrk="1" fontAlgn="auto" latinLnBrk="0" hangingPunct="0">
              <a:lnSpc>
                <a:spcPct val="100000"/>
              </a:lnSpc>
              <a:spcBef>
                <a:spcPts val="0"/>
              </a:spcBef>
              <a:spcAft>
                <a:spcPts val="0"/>
              </a:spcAft>
              <a:buClrTx/>
              <a:buSzTx/>
              <a:buFontTx/>
              <a:buNone/>
              <a:tabLst/>
              <a:defRPr/>
            </a:pPr>
            <a:r>
              <a:rPr kumimoji="0" lang="ar-AE" sz="1400" b="1" i="0" u="none" strike="noStrike" kern="0" cap="none" spc="0" normalizeH="0" baseline="0" noProof="0" dirty="0">
                <a:ln>
                  <a:noFill/>
                </a:ln>
                <a:solidFill>
                  <a:prstClr val="black"/>
                </a:solidFill>
                <a:effectLst/>
                <a:uLnTx/>
                <a:uFillTx/>
                <a:latin typeface="Helvetica Neue"/>
                <a:ea typeface="+mn-ea"/>
                <a:cs typeface="Arial" panose="020B0604020202020204" pitchFamily="34" charset="0"/>
                <a:sym typeface="Helvetica Neue"/>
              </a:rPr>
              <a:t>الفرع   المدرسي الأول</a:t>
            </a:r>
            <a:endParaRPr kumimoji="0" lang="en-US" sz="1400" b="1" i="0" u="none" strike="noStrike" kern="0" cap="none" spc="0" normalizeH="0" baseline="0" noProof="0" dirty="0">
              <a:ln>
                <a:noFill/>
              </a:ln>
              <a:solidFill>
                <a:prstClr val="black"/>
              </a:solidFill>
              <a:effectLst/>
              <a:uLnTx/>
              <a:uFillTx/>
              <a:latin typeface="Helvetica Neue"/>
              <a:ea typeface="+mn-ea"/>
              <a:cs typeface="+mn-cs"/>
              <a:sym typeface="Helvetica Neue"/>
            </a:endParaRPr>
          </a:p>
        </p:txBody>
      </p:sp>
      <p:pic>
        <p:nvPicPr>
          <p:cNvPr id="9" name="صورة 8">
            <a:extLst>
              <a:ext uri="{FF2B5EF4-FFF2-40B4-BE49-F238E27FC236}">
                <a16:creationId xmlns:a16="http://schemas.microsoft.com/office/drawing/2014/main" id="{B9C539C1-FC4B-45CE-998F-94B4645F878F}"/>
              </a:ext>
            </a:extLst>
          </p:cNvPr>
          <p:cNvPicPr>
            <a:picLocks noChangeAspect="1"/>
          </p:cNvPicPr>
          <p:nvPr/>
        </p:nvPicPr>
        <p:blipFill>
          <a:blip r:embed="rId3"/>
          <a:stretch>
            <a:fillRect/>
          </a:stretch>
        </p:blipFill>
        <p:spPr>
          <a:xfrm>
            <a:off x="10657234" y="168536"/>
            <a:ext cx="1192487" cy="1271329"/>
          </a:xfrm>
          <a:prstGeom prst="rect">
            <a:avLst/>
          </a:prstGeom>
          <a:noFill/>
        </p:spPr>
      </p:pic>
      <p:sp>
        <p:nvSpPr>
          <p:cNvPr id="10" name="مربع نص 9">
            <a:extLst>
              <a:ext uri="{FF2B5EF4-FFF2-40B4-BE49-F238E27FC236}">
                <a16:creationId xmlns:a16="http://schemas.microsoft.com/office/drawing/2014/main" id="{87100697-8A23-4FC5-8D90-CDDDA567CE4C}"/>
              </a:ext>
            </a:extLst>
          </p:cNvPr>
          <p:cNvSpPr txBox="1"/>
          <p:nvPr/>
        </p:nvSpPr>
        <p:spPr>
          <a:xfrm>
            <a:off x="2106647" y="1625243"/>
            <a:ext cx="2968863" cy="523220"/>
          </a:xfrm>
          <a:prstGeom prst="rect">
            <a:avLst/>
          </a:prstGeom>
          <a:no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اسمي :</a:t>
            </a:r>
          </a:p>
        </p:txBody>
      </p:sp>
      <p:sp>
        <p:nvSpPr>
          <p:cNvPr id="11" name="مربع نص 10">
            <a:extLst>
              <a:ext uri="{FF2B5EF4-FFF2-40B4-BE49-F238E27FC236}">
                <a16:creationId xmlns:a16="http://schemas.microsoft.com/office/drawing/2014/main" id="{A4907EB0-4022-4AFA-A0E9-74829F36B150}"/>
              </a:ext>
            </a:extLst>
          </p:cNvPr>
          <p:cNvSpPr txBox="1"/>
          <p:nvPr/>
        </p:nvSpPr>
        <p:spPr>
          <a:xfrm>
            <a:off x="2127030" y="2449718"/>
            <a:ext cx="2968863" cy="523220"/>
          </a:xfrm>
          <a:prstGeom prst="rect">
            <a:avLst/>
          </a:prstGeom>
          <a:no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صفي :</a:t>
            </a:r>
          </a:p>
        </p:txBody>
      </p:sp>
      <p:sp>
        <p:nvSpPr>
          <p:cNvPr id="13" name="مربع نص 12">
            <a:extLst>
              <a:ext uri="{FF2B5EF4-FFF2-40B4-BE49-F238E27FC236}">
                <a16:creationId xmlns:a16="http://schemas.microsoft.com/office/drawing/2014/main" id="{CEB9727A-FB7E-4B81-8D8F-E7B9014F6D1B}"/>
              </a:ext>
            </a:extLst>
          </p:cNvPr>
          <p:cNvSpPr txBox="1"/>
          <p:nvPr/>
        </p:nvSpPr>
        <p:spPr>
          <a:xfrm>
            <a:off x="7284593" y="5671080"/>
            <a:ext cx="3503828"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2025  - 2024</a:t>
            </a:r>
          </a:p>
        </p:txBody>
      </p:sp>
      <p:sp>
        <p:nvSpPr>
          <p:cNvPr id="15" name="مربع نص 14">
            <a:extLst>
              <a:ext uri="{FF2B5EF4-FFF2-40B4-BE49-F238E27FC236}">
                <a16:creationId xmlns:a16="http://schemas.microsoft.com/office/drawing/2014/main" id="{65FB72FF-3242-444C-AC4A-047428FE651D}"/>
              </a:ext>
            </a:extLst>
          </p:cNvPr>
          <p:cNvSpPr txBox="1"/>
          <p:nvPr/>
        </p:nvSpPr>
        <p:spPr>
          <a:xfrm>
            <a:off x="1403579" y="5070915"/>
            <a:ext cx="3233531"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rPr>
              <a:t>معلمة اللغة العربية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rPr>
              <a:t>عائشة الظاهري</a:t>
            </a:r>
            <a:endParaRPr kumimoji="0" lang="en-US" sz="3600" b="1" i="0" u="none" strike="noStrike" kern="1200" cap="none" spc="0" normalizeH="0" baseline="0" noProof="0" dirty="0">
              <a:ln>
                <a:noFill/>
              </a:ln>
              <a:solidFill>
                <a:prstClr val="black"/>
              </a:solidFill>
              <a:effectLst/>
              <a:uLnTx/>
              <a:uFillTx/>
              <a:latin typeface="Aldhabi" panose="01000000000000000000" pitchFamily="2" charset="-78"/>
              <a:ea typeface="+mn-ea"/>
              <a:cs typeface="Farsi Simple Bold" panose="02010400000000000000" pitchFamily="2" charset="-78"/>
            </a:endParaRPr>
          </a:p>
        </p:txBody>
      </p:sp>
      <p:sp>
        <p:nvSpPr>
          <p:cNvPr id="14" name="مربع نص 13">
            <a:extLst>
              <a:ext uri="{FF2B5EF4-FFF2-40B4-BE49-F238E27FC236}">
                <a16:creationId xmlns:a16="http://schemas.microsoft.com/office/drawing/2014/main" id="{A49863F5-36F3-40CB-806E-15698D21924D}"/>
              </a:ext>
            </a:extLst>
          </p:cNvPr>
          <p:cNvSpPr txBox="1"/>
          <p:nvPr/>
        </p:nvSpPr>
        <p:spPr>
          <a:xfrm>
            <a:off x="6207200" y="2098866"/>
            <a:ext cx="5502898" cy="2308324"/>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بألواني الجميلة أتميز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للصف السابع</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a:noFill/>
                </a:ln>
                <a:solidFill>
                  <a:prstClr val="black"/>
                </a:solidFill>
                <a:effectLst/>
                <a:uLnTx/>
                <a:uFillTx/>
                <a:latin typeface="Calibri" panose="020F0502020204030204"/>
                <a:ea typeface="+mn-ea"/>
                <a:cs typeface="Farsi Simple Bold" panose="02010400000000000000" pitchFamily="2" charset="-78"/>
              </a:rPr>
              <a:t>الفصل </a:t>
            </a:r>
            <a:r>
              <a:rPr kumimoji="0" lang="ar-AE" sz="4800" b="1" i="0" u="none" strike="noStrike" kern="1200" cap="none" spc="0" normalizeH="0" baseline="0" noProof="0">
                <a:ln>
                  <a:noFill/>
                </a:ln>
                <a:solidFill>
                  <a:prstClr val="black"/>
                </a:solidFill>
                <a:effectLst/>
                <a:uLnTx/>
                <a:uFillTx/>
                <a:latin typeface="Calibri" panose="020F0502020204030204"/>
                <a:ea typeface="+mn-ea"/>
                <a:cs typeface="Farsi Simple Bold" panose="02010400000000000000" pitchFamily="2" charset="-78"/>
              </a:rPr>
              <a:t>الدراسي </a:t>
            </a:r>
            <a:r>
              <a:rPr kumimoji="0" lang="ar-AE" sz="4800" b="1" i="0" u="none" strike="noStrike" kern="1200" cap="none" spc="0" normalizeH="0" baseline="0" noProof="0">
                <a:ln>
                  <a:noFill/>
                </a:ln>
                <a:solidFill>
                  <a:srgbClr val="FF0000"/>
                </a:solidFill>
                <a:effectLst/>
                <a:uLnTx/>
                <a:uFillTx/>
                <a:latin typeface="Calibri" panose="020F0502020204030204"/>
                <a:ea typeface="+mn-ea"/>
                <a:cs typeface="Farsi Simple Bold" panose="02010400000000000000" pitchFamily="2" charset="-78"/>
              </a:rPr>
              <a:t>الثالث </a:t>
            </a:r>
            <a:endParaRPr kumimoji="0" lang="ar-AE" sz="4800" b="1" i="0" u="none" strike="noStrike" kern="1200" cap="none" spc="0" normalizeH="0" baseline="0" noProof="0" dirty="0">
              <a:ln>
                <a:noFill/>
              </a:ln>
              <a:solidFill>
                <a:srgbClr val="FF0000"/>
              </a:solidFill>
              <a:effectLst/>
              <a:uLnTx/>
              <a:uFillTx/>
              <a:latin typeface="Calibri" panose="020F0502020204030204"/>
              <a:ea typeface="+mn-ea"/>
              <a:cs typeface="Farsi Simple Bold" panose="02010400000000000000" pitchFamily="2" charset="-78"/>
            </a:endParaRPr>
          </a:p>
        </p:txBody>
      </p:sp>
    </p:spTree>
    <p:extLst>
      <p:ext uri="{BB962C8B-B14F-4D97-AF65-F5344CB8AC3E}">
        <p14:creationId xmlns:p14="http://schemas.microsoft.com/office/powerpoint/2010/main" val="1479272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0"/>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43408" y="682451"/>
              <a:ext cx="2302930" cy="971563"/>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النصوص حولنا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2031325"/>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effectLst/>
                <a:uLnTx/>
                <a:uFillTx/>
                <a:latin typeface="abdo"/>
                <a:ea typeface="+mn-ea"/>
                <a:cs typeface="Arial" panose="020B0604020202020204" pitchFamily="34" charset="0"/>
              </a:rPr>
              <a:t>    </a:t>
            </a:r>
          </a:p>
          <a:p>
            <a:pPr marL="0" marR="0" lvl="0" indent="0" algn="l" defTabSz="914400" rtl="1" eaLnBrk="1" fontAlgn="auto" latinLnBrk="0" hangingPunct="1">
              <a:lnSpc>
                <a:spcPct val="100000"/>
              </a:lnSpc>
              <a:spcBef>
                <a:spcPts val="0"/>
              </a:spcBef>
              <a:spcAft>
                <a:spcPts val="0"/>
              </a:spcAft>
              <a:buClrTx/>
              <a:buSzTx/>
              <a:buFontTx/>
              <a:buNone/>
              <a:tabLst/>
              <a:defRPr/>
            </a:pPr>
            <a:r>
              <a:rPr lang="ar-AE" sz="1400" b="1" dirty="0">
                <a:latin typeface="abdo"/>
                <a:cs typeface="Arial" panose="020B0604020202020204" pitchFamily="34" charset="0"/>
              </a:rPr>
              <a:t>يندرج النص السابق وفق</a:t>
            </a:r>
          </a:p>
          <a:p>
            <a:pPr marL="0" marR="0" lvl="0" indent="0" algn="l" defTabSz="914400" rtl="1" eaLnBrk="1" fontAlgn="auto" latinLnBrk="0" hangingPunct="1">
              <a:lnSpc>
                <a:spcPct val="100000"/>
              </a:lnSpc>
              <a:spcBef>
                <a:spcPts val="0"/>
              </a:spcBef>
              <a:spcAft>
                <a:spcPts val="0"/>
              </a:spcAft>
              <a:buClrTx/>
              <a:buSzTx/>
              <a:buFontTx/>
              <a:buNone/>
              <a:tabLst/>
              <a:defRPr/>
            </a:pPr>
            <a:r>
              <a:rPr lang="ar-AE" sz="1400" b="1" dirty="0">
                <a:latin typeface="abdo"/>
                <a:cs typeface="Arial" panose="020B0604020202020204" pitchFamily="34" charset="0"/>
              </a:rPr>
              <a:t>التنسيق تحت : </a:t>
            </a:r>
          </a:p>
          <a:p>
            <a:pPr marL="285750" marR="0" lvl="0" indent="-285750" algn="l"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lang="ar-AE" sz="1400" b="1" dirty="0">
                <a:latin typeface="abdo"/>
                <a:cs typeface="Arial" panose="020B0604020202020204" pitchFamily="34" charset="0"/>
              </a:rPr>
              <a:t>متعددة .</a:t>
            </a:r>
          </a:p>
          <a:p>
            <a:pPr marL="285750" marR="0" lvl="0" indent="-285750" algn="l"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lang="ar-AE" sz="1400" b="1" dirty="0">
                <a:latin typeface="abdo"/>
                <a:cs typeface="Arial" panose="020B0604020202020204" pitchFamily="34" charset="0"/>
              </a:rPr>
              <a:t>مركبة  .</a:t>
            </a:r>
          </a:p>
          <a:p>
            <a:pPr marL="285750" marR="0" lvl="0" indent="-285750" algn="l"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lang="ar-AE" sz="1400" b="1" dirty="0">
                <a:latin typeface="abdo"/>
                <a:cs typeface="Arial" panose="020B0604020202020204" pitchFamily="34" charset="0"/>
              </a:rPr>
              <a:t>غير ممتدة .</a:t>
            </a:r>
          </a:p>
          <a:p>
            <a:pPr marL="285750" marR="0" lvl="0" indent="-285750" algn="l"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lang="ar-AE" sz="1400" b="1" dirty="0">
                <a:latin typeface="abdo"/>
                <a:cs typeface="Arial" panose="020B0604020202020204" pitchFamily="34" charset="0"/>
              </a:rPr>
              <a:t>ممتدة .</a:t>
            </a:r>
          </a:p>
          <a:p>
            <a:pPr marL="0" marR="0" lvl="0" indent="0" algn="r" defTabSz="914400" rtl="1" eaLnBrk="1" fontAlgn="auto" latinLnBrk="0" hangingPunct="1">
              <a:lnSpc>
                <a:spcPct val="100000"/>
              </a:lnSpc>
              <a:spcBef>
                <a:spcPts val="0"/>
              </a:spcBef>
              <a:spcAft>
                <a:spcPts val="0"/>
              </a:spcAft>
              <a:buClrTx/>
              <a:buSzTx/>
              <a:buFontTx/>
              <a:buNone/>
              <a:tabLst/>
              <a:defRPr/>
            </a:pPr>
            <a:endParaRPr lang="ar-AE" sz="1400" b="1" dirty="0">
              <a:latin typeface="abdo"/>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ar-AE" sz="1400" b="1" dirty="0">
              <a:latin typeface="abdo"/>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9" y="792044"/>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28101" y="3306468"/>
            <a:ext cx="5440266" cy="2662267"/>
          </a:xfrm>
          <a:prstGeom prst="rect">
            <a:avLst/>
          </a:prstGeom>
          <a:noFill/>
          <a:ln w="76200">
            <a:solidFill>
              <a:srgbClr val="4FDB0A"/>
            </a:solidFill>
          </a:ln>
        </p:spPr>
        <p:txBody>
          <a:bodyPr wrap="square" rtlCol="0">
            <a:spAutoFit/>
          </a:bodyPr>
          <a:lstStyle/>
          <a:p>
            <a:pPr algn="r" rtl="1"/>
            <a:r>
              <a:rPr lang="ar-AE" sz="1200" b="1" i="0" dirty="0">
                <a:solidFill>
                  <a:srgbClr val="444444"/>
                </a:solidFill>
                <a:effectLst/>
                <a:latin typeface="abdo"/>
              </a:rPr>
              <a:t> لقد أصبحَ الذّكاءُ الصّناعيُّ من أحدثِ التّقنياتِ الدّارجةِ في العصرِ الحديثِ التي ساعدَت على أداءِ المهامِّ المُعقّدةِ، فبذلك استطاعَ أن يحاكيَ الذّكاءَ البشريَّ بوقتٍ وجهدٍ أقلَّ، إلّا أنَّ هذه التِّقنيـةَ لا بُدَّ أن يكونَ لها عيوبٌ وسلبيّاتٌ كما لها مزايا وإيجابيّاتٌ.</a:t>
            </a:r>
            <a:br>
              <a:rPr lang="ar-AE" sz="1200" b="1" i="0" dirty="0">
                <a:solidFill>
                  <a:srgbClr val="444444"/>
                </a:solidFill>
                <a:effectLst/>
                <a:latin typeface="abdo"/>
              </a:rPr>
            </a:br>
            <a:r>
              <a:rPr lang="ar-AE" sz="1200" b="1" i="0" dirty="0">
                <a:solidFill>
                  <a:srgbClr val="D81A1A"/>
                </a:solidFill>
                <a:effectLst/>
                <a:latin typeface="abdo"/>
              </a:rPr>
              <a:t>تحدّثْ عن الذّكاءِ الصّناعيّ والآراءِ المتضاربةِ حولَهُ، وما سيخلّفُهُ من نتائجَ تنعكسُ على الكونِ والبشرِ معًا.</a:t>
            </a:r>
            <a:endParaRPr lang="ar-AE" sz="1200" b="1" i="0" dirty="0">
              <a:solidFill>
                <a:srgbClr val="444444"/>
              </a:solidFill>
              <a:effectLst/>
              <a:latin typeface="abdo"/>
            </a:endParaRPr>
          </a:p>
          <a:p>
            <a:pPr algn="r" rtl="1"/>
            <a:r>
              <a:rPr lang="ar-AE" sz="1200" b="1" dirty="0">
                <a:solidFill>
                  <a:srgbClr val="444444"/>
                </a:solidFill>
                <a:latin typeface="abdo"/>
              </a:rPr>
              <a:t>---------------------------------------------------------------------------------------------------------------------------------------------------------------------------------------------------------------------------------------------------------------------------------------------------------------------------------------------------------------------------------------------------------------------------------------------------------------------------------------------------------------------------------------------------------------------------------------------------------------------------------------------------------------------------------------------------------------------------------------------------------------------------------------------------------------------------------------------------------------------------------------------------------------------------------------------------------------</a:t>
            </a:r>
            <a:endParaRPr lang="ar-AE" sz="1200" b="1" i="0" dirty="0">
              <a:solidFill>
                <a:srgbClr val="444444"/>
              </a:solidFill>
              <a:effectLst/>
              <a:latin typeface="abdo"/>
            </a:endParaRPr>
          </a:p>
          <a:p>
            <a:pPr marR="0" lvl="0" algn="r" defTabSz="914400" rtl="1" eaLnBrk="1" fontAlgn="auto" latinLnBrk="0" hangingPunct="1">
              <a:lnSpc>
                <a:spcPct val="100000"/>
              </a:lnSpc>
              <a:spcBef>
                <a:spcPts val="0"/>
              </a:spcBef>
              <a:spcAft>
                <a:spcPts val="0"/>
              </a:spcAft>
              <a:buClrTx/>
              <a:buSzTx/>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67443" y="2374413"/>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b="1" i="0" dirty="0">
                <a:solidFill>
                  <a:srgbClr val="444444"/>
                </a:solidFill>
                <a:effectLst/>
                <a:latin typeface="abdo"/>
              </a:rPr>
              <a:t>تُمَثِّلُ المَدينَـةُ المُسْتَدامَةُ في دبي نَموذَجًا لِلْمُدُنِ الصَّديقَةِ لِلْبيئَةِ، وَقدْ تَمَّ تَأْسيسُها بِأَعْلى مَعاييرِ الاسْتِدامَةِ الَّتي تُساعِدُ في الحِفاظِ عَلى المَوارِدِ الطَّبيعِيَّةِ.</a:t>
            </a:r>
            <a:br>
              <a:rPr lang="ar-AE" sz="1400" dirty="0"/>
            </a:br>
            <a:r>
              <a:rPr lang="ar-AE" sz="1400" b="1" i="0" dirty="0">
                <a:solidFill>
                  <a:srgbClr val="D81A1A"/>
                </a:solidFill>
                <a:effectLst/>
                <a:latin typeface="abdo"/>
              </a:rPr>
              <a:t>ما الفكرةُ الرّئيسةُ في الفقرةِ السّابقةِ</a:t>
            </a:r>
            <a:r>
              <a:rPr lang="ar-AE" sz="1400" b="1" i="0" dirty="0">
                <a:solidFill>
                  <a:srgbClr val="444444"/>
                </a:solidFill>
                <a:effectLst/>
                <a:latin typeface="abdo"/>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effectLst/>
                <a:uLnTx/>
                <a:uFillTx/>
                <a:latin typeface="abdo"/>
                <a:ea typeface="+mn-ea"/>
                <a:cs typeface="Times New Roman" panose="02020603050405020304" pitchFamily="18" charset="0"/>
              </a:rPr>
              <a:t>الحفاظُ على المواردِ الطّبيعيَّـةِ في مدينـةِ دبي.</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effectLst/>
                <a:uLnTx/>
                <a:uFillTx/>
                <a:latin typeface="abdo"/>
                <a:ea typeface="+mn-ea"/>
                <a:cs typeface="Times New Roman" panose="02020603050405020304" pitchFamily="18" charset="0"/>
              </a:rPr>
              <a:t>الاستدامةُ في مدينـةِ دبي نموذجٌ للمدنِ الصّديقةِ للبيئــةِ.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effectLst/>
                <a:uLnTx/>
                <a:uFillTx/>
                <a:latin typeface="abdo"/>
                <a:ea typeface="+mn-ea"/>
                <a:cs typeface="Times New Roman" panose="02020603050405020304" pitchFamily="18" charset="0"/>
              </a:rPr>
              <a:t>تأسيسُ أعلى معايير الاستدامةِ في مدينـةِ دبي.</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effectLst/>
                <a:uLnTx/>
                <a:uFillTx/>
                <a:latin typeface="abdo"/>
                <a:ea typeface="+mn-ea"/>
                <a:cs typeface="Times New Roman" panose="02020603050405020304" pitchFamily="18" charset="0"/>
              </a:rPr>
              <a:t>اسْتِخْدامُ مَوادِّ بِناءٍ صَديقَةٍ لِلْبيئةِ في مدينـةِ دبي.</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effectLst/>
              <a:uLnTx/>
              <a:uFillTx/>
              <a:latin typeface="abdo"/>
              <a:ea typeface="+mn-ea"/>
              <a:cs typeface="Times New Roman" panose="02020603050405020304" pitchFamily="18"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031325"/>
          </a:xfrm>
          <a:prstGeom prst="rect">
            <a:avLst/>
          </a:prstGeom>
          <a:noFill/>
          <a:ln w="76200">
            <a:solidFill>
              <a:srgbClr val="F4800C"/>
            </a:solidFill>
          </a:ln>
        </p:spPr>
        <p:txBody>
          <a:bodyPr wrap="square" rtlCol="0">
            <a:spAutoFit/>
          </a:bodyPr>
          <a:lstStyle/>
          <a:p>
            <a:pPr algn="r" rtl="1"/>
            <a:r>
              <a:rPr lang="ar-AE" sz="1400" b="1" i="0" dirty="0">
                <a:solidFill>
                  <a:srgbClr val="444444"/>
                </a:solidFill>
                <a:effectLst/>
                <a:latin typeface="abdo"/>
              </a:rPr>
              <a:t>قَدْ يَكونُ تَرْكيبُ نِظامٍ لِلطّاقَةِ الشَّمْسِيَّةِ في المَنازِلِ مُكْلِفًا نَوْعًا ما، إِلّا أَنَّهُ يُساعِدُ في تَوْفيرِ وَتَقْليلِ فَواتيرِ الكَهرباءِ، وَلا يَحْتاجُ إِلى نِظامِ صِيانَةٍ كَما هُوَ الحالُ في اسْتِخْدامِ الطّاقَةِ الكَهْرَبائِيَّةِ.</a:t>
            </a:r>
            <a:br>
              <a:rPr lang="ar-AE" sz="1400" b="1" i="0" dirty="0">
                <a:solidFill>
                  <a:srgbClr val="444444"/>
                </a:solidFill>
                <a:effectLst/>
                <a:latin typeface="abdo"/>
              </a:rPr>
            </a:br>
            <a:r>
              <a:rPr lang="ar-AE" sz="1400" b="1" i="0" dirty="0">
                <a:solidFill>
                  <a:srgbClr val="D81A1A"/>
                </a:solidFill>
                <a:effectLst/>
                <a:latin typeface="abdo"/>
              </a:rPr>
              <a:t>ما الفكرةُ التي عرضَها الكاتبُ في الفقرةِ السّابقةِ؟</a:t>
            </a:r>
          </a:p>
          <a:p>
            <a:pPr marL="285750" indent="-285750" algn="r" rtl="1">
              <a:buFont typeface="Wingdings" panose="05000000000000000000" pitchFamily="2" charset="2"/>
              <a:buChar char="v"/>
            </a:pPr>
            <a:r>
              <a:rPr lang="ar-AE" sz="1400" b="1" dirty="0">
                <a:solidFill>
                  <a:prstClr val="black"/>
                </a:solidFill>
                <a:latin typeface="Calibri" panose="020F0502020204030204" pitchFamily="34" charset="0"/>
                <a:ea typeface="Calibri" panose="020F0502020204030204" pitchFamily="34" charset="0"/>
                <a:cs typeface="Arial" panose="020B0604020202020204" pitchFamily="34" charset="0"/>
              </a:rPr>
              <a:t>آليّةُ تركيبِ ألواحِ الطّاقةِ الشّمسيّـةِ على الأسطحِ.</a:t>
            </a:r>
          </a:p>
          <a:p>
            <a:pPr marL="285750" indent="-285750" algn="r" rtl="1">
              <a:buFont typeface="Wingdings" panose="05000000000000000000" pitchFamily="2" charset="2"/>
              <a:buChar char="v"/>
            </a:pPr>
            <a:r>
              <a:rPr lang="ar-AE" sz="1400" b="1" dirty="0">
                <a:solidFill>
                  <a:prstClr val="black"/>
                </a:solidFill>
                <a:latin typeface="Calibri" panose="020F0502020204030204" pitchFamily="34" charset="0"/>
                <a:ea typeface="Calibri" panose="020F0502020204030204" pitchFamily="34" charset="0"/>
                <a:cs typeface="Arial" panose="020B0604020202020204" pitchFamily="34" charset="0"/>
              </a:rPr>
              <a:t>تركيبُ الألواحِ على التّوازي للحفاظِ على ثباتِها.</a:t>
            </a:r>
          </a:p>
          <a:p>
            <a:pPr marL="285750" indent="-285750" algn="r" rtl="1">
              <a:buFont typeface="Wingdings" panose="05000000000000000000" pitchFamily="2" charset="2"/>
              <a:buChar char="v"/>
            </a:pPr>
            <a:r>
              <a:rPr lang="ar-AE" sz="1400" b="1" dirty="0">
                <a:solidFill>
                  <a:prstClr val="black"/>
                </a:solidFill>
                <a:latin typeface="Calibri" panose="020F0502020204030204" pitchFamily="34" charset="0"/>
                <a:ea typeface="Calibri" panose="020F0502020204030204" pitchFamily="34" charset="0"/>
                <a:cs typeface="Arial" panose="020B0604020202020204" pitchFamily="34" charset="0"/>
              </a:rPr>
              <a:t>سلبيّاتُ وإيجابيّاتُ نِظامِ الطّاقةِ الشّمسيّـةِ.</a:t>
            </a:r>
          </a:p>
          <a:p>
            <a:pPr marL="285750" indent="-285750" algn="r" rtl="1">
              <a:buFont typeface="Wingdings" panose="05000000000000000000" pitchFamily="2" charset="2"/>
              <a:buChar char="v"/>
            </a:pPr>
            <a:r>
              <a:rPr lang="ar-AE" sz="1400" b="1" dirty="0">
                <a:solidFill>
                  <a:prstClr val="black"/>
                </a:solidFill>
                <a:latin typeface="Calibri" panose="020F0502020204030204" pitchFamily="34" charset="0"/>
                <a:ea typeface="Calibri" panose="020F0502020204030204" pitchFamily="34" charset="0"/>
                <a:cs typeface="Arial" panose="020B0604020202020204" pitchFamily="34" charset="0"/>
              </a:rPr>
              <a:t>اختيارُ الزّاويةِ الصّحيحةِ لتركيبِ الألواحِ.</a:t>
            </a:r>
          </a:p>
          <a:p>
            <a:pPr algn="r" rtl="1"/>
            <a:endParaRPr lang="ar-AE" sz="1400" b="1"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817937" y="4266204"/>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11749" y="6119023"/>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pic>
        <p:nvPicPr>
          <p:cNvPr id="8" name="صورة 7">
            <a:extLst>
              <a:ext uri="{FF2B5EF4-FFF2-40B4-BE49-F238E27FC236}">
                <a16:creationId xmlns:a16="http://schemas.microsoft.com/office/drawing/2014/main" id="{53B9200D-72DC-25D6-B237-4DD5AE8D85E9}"/>
              </a:ext>
            </a:extLst>
          </p:cNvPr>
          <p:cNvPicPr>
            <a:picLocks noChangeAspect="1"/>
          </p:cNvPicPr>
          <p:nvPr/>
        </p:nvPicPr>
        <p:blipFill>
          <a:blip r:embed="rId4"/>
          <a:stretch>
            <a:fillRect/>
          </a:stretch>
        </p:blipFill>
        <p:spPr>
          <a:xfrm>
            <a:off x="2166477" y="115426"/>
            <a:ext cx="2786127" cy="2945826"/>
          </a:xfrm>
          <a:prstGeom prst="rect">
            <a:avLst/>
          </a:prstGeom>
        </p:spPr>
      </p:pic>
    </p:spTree>
    <p:extLst>
      <p:ext uri="{BB962C8B-B14F-4D97-AF65-F5344CB8AC3E}">
        <p14:creationId xmlns:p14="http://schemas.microsoft.com/office/powerpoint/2010/main" val="3954868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507747" y="684131"/>
            <a:ext cx="2799666" cy="1040610"/>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53238"/>
              <a:ext cx="2302930" cy="633628"/>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المفعول له</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672714" y="203246"/>
            <a:ext cx="442744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حَدِّدِ المفعولَ لَـهُ في الجُملَـةِ الآتيَـةِ،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جُبتُ الطُّرقاتِ بَحثًا عن ساعَـةِ يَدي الَّتي سَقَطت منِّي.</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9" y="792044"/>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24557" y="3146862"/>
            <a:ext cx="5440266" cy="253915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يُمكنُ التَّعبيرُ عنْ سببِ حدوثِ الفعلِ بطرائقَ أخرى غَيرِ المَفعولِ لَهُ.</a:t>
            </a:r>
            <a:b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اكتب جملًا من إنشائكَ تعبّرُ فيها عنِ السّببِ بطرائقَ مختلفةٍ في الجملةِ الآتيـةِ:</a:t>
            </a:r>
            <a:b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قرَأتُ الكتابَ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بحثًا</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عن معلومَـةٍ أحتاجُها.</a:t>
            </a:r>
            <a:b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200" b="1" i="0" u="none" strike="noStrike" kern="1200" cap="none" spc="0" normalizeH="0" baseline="0" noProof="0" dirty="0">
                <a:ln>
                  <a:noFill/>
                </a:ln>
                <a:solidFill>
                  <a:srgbClr val="00B056"/>
                </a:solidFill>
                <a:effectLst/>
                <a:uLnTx/>
                <a:uFillTx/>
                <a:latin typeface="abdo"/>
                <a:ea typeface="+mn-ea"/>
                <a:cs typeface="Arial" panose="020B0604020202020204" pitchFamily="34" charset="0"/>
              </a:rPr>
              <a:t> مثال:</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قَرأتُ الكِتابَ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من أجلِ البَحثِ</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عن معلومَـةٍ أحتاجُها.</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86590" y="2237998"/>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26856" y="2306698"/>
            <a:ext cx="4787045" cy="954107"/>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الإعرابَ الصَّحيحَ للكلمةِ الملوّنة،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مارستُ الرّياضةَ </a:t>
            </a:r>
            <a:r>
              <a:rPr kumimoji="0" lang="ar-AE" sz="1400" b="1" i="0" u="sng" strike="noStrike" kern="1200" cap="none" spc="0" normalizeH="0" baseline="0" noProof="0" dirty="0">
                <a:ln>
                  <a:noFill/>
                </a:ln>
                <a:solidFill>
                  <a:srgbClr val="FF0000"/>
                </a:solidFill>
                <a:effectLst/>
                <a:uLnTx/>
                <a:uFillTx/>
                <a:latin typeface="abdo"/>
                <a:ea typeface="+mn-ea"/>
                <a:cs typeface="Arial" panose="020B0604020202020204" pitchFamily="34" charset="0"/>
              </a:rPr>
              <a:t>بُغيةَ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المحافظةِ على رشاقَتِي.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5844210" y="3796620"/>
            <a:ext cx="4906314"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حَدِّدِ المفعولَ له في كُلٍّ مِنَ الآياتِ الكَريمَـةِ الآتيَـةِ: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قالَ تعالى: و( َلَا تَقْتُلُوا أَوْلَادَكُمْ خَشْيَةَ إِمْلَاقٍ ) (الإسراء: 31)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قالَ تعالى: ( وَدَّ كَثِيرٌ مِّنْ أَهْلِ الْكِتَابِ لَوْ يَرُدُّونَكُم مِّن بَعْدِ إِيمَانِكُمْ كُفَّارًا حَسَدًا مِّنْ عِندِ أَنفُسِهِم ) (البقرة: 109)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قالَ تعالى:  ( فَأَرَادَ رَبُّكَ أَنْ يَبْلُغَا أَشُدَّهُمَا وَيَسْتَخْرِجَا كَنْـزَهُمَا رَحْمَةً مِنْ رَبِّكَ وَمَا فَعَلْتُهُ عَنْ أَمْرِي ذَلِكَ تَأْوِيلُ مَا لَمْ تَسْطِعْ عَلَيْهِ صَبْرًا ) (الكهف :32) --------------	</a:t>
            </a: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817937" y="4266204"/>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11749" y="6119023"/>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81913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0"/>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53238"/>
              <a:ext cx="2302930" cy="633628"/>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العدد والمعدود</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774741" y="197366"/>
            <a:ext cx="1275556" cy="2031325"/>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أحول الرقم إلى لفظ عربي صحيح مضبوط بالشكل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إمارات الدولة من ( </a:t>
            </a:r>
            <a:r>
              <a:rPr kumimoji="0" lang="en-US"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7</a:t>
            </a: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إمارات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9" y="792044"/>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28101" y="3140743"/>
            <a:ext cx="5440266" cy="284693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تخيَّل أنَّكَ ذاهِبٌ لأحَدِ المطاعِمِ لِطَلَبِ طعامٍ لَكَ ولِصديقِكَ. اكتُبا ما تودّانِ طَلَبَـهُ مُستخدِمينَ العَددَينِ (واحِد، واثنين) بِشَكلٍ صحيحٍ.</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مِثالٌ:</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نُريدُ طَبقينِ اثنينِ من حساءِ الخُضارِ.</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نُريدُ كأسًا واحِدًا من عصيرِ البُرتُقالِ.</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86590" y="2237998"/>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استبدل بالأعداد الآتية ألفاظـًا عربية صحيحة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أ‌.عند</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محمد ( </a:t>
            </a:r>
            <a:r>
              <a:rPr kumimoji="0" lang="en-US" sz="1400" b="1" i="0" u="none" strike="noStrike" kern="1200" cap="none" spc="0" normalizeH="0" baseline="0" noProof="0" dirty="0">
                <a:ln>
                  <a:noFill/>
                </a:ln>
                <a:solidFill>
                  <a:srgbClr val="444444"/>
                </a:solidFill>
                <a:effectLst/>
                <a:uLnTx/>
                <a:uFillTx/>
                <a:latin typeface="abdo"/>
                <a:ea typeface="+mn-ea"/>
                <a:cs typeface="+mn-cs"/>
              </a:rPr>
              <a:t>3</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أقلام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ب‌.أكل</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الولد ( </a:t>
            </a:r>
            <a:r>
              <a:rPr kumimoji="0" lang="en-US" sz="1400" b="1" i="0" u="none" strike="noStrike" kern="1200" cap="none" spc="0" normalizeH="0" baseline="0" noProof="0" dirty="0">
                <a:ln>
                  <a:noFill/>
                </a:ln>
                <a:solidFill>
                  <a:srgbClr val="444444"/>
                </a:solidFill>
                <a:effectLst/>
                <a:uLnTx/>
                <a:uFillTx/>
                <a:latin typeface="abdo"/>
                <a:ea typeface="+mn-ea"/>
                <a:cs typeface="+mn-cs"/>
              </a:rPr>
              <a:t>5</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برتقالات</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أعرب ما تحته خط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 يكتب </a:t>
            </a:r>
            <a:r>
              <a:rPr kumimoji="0" lang="ar-AE" sz="1400" b="1" i="0" u="sng" strike="noStrike" kern="1200" cap="none" spc="0" normalizeH="0" baseline="0" noProof="0" dirty="0">
                <a:ln>
                  <a:noFill/>
                </a:ln>
                <a:solidFill>
                  <a:srgbClr val="444444"/>
                </a:solidFill>
                <a:effectLst/>
                <a:uLnTx/>
                <a:uFillTx/>
                <a:latin typeface="abdo"/>
                <a:ea typeface="+mn-ea"/>
                <a:cs typeface="Arial" panose="020B0604020202020204" pitchFamily="34" charset="0"/>
              </a:rPr>
              <a:t>اثنان</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التلاميذ قصة جميلة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اثنان :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 رزقني الله ب</a:t>
            </a:r>
            <a:r>
              <a:rPr kumimoji="0" lang="ar-AE" sz="1400" b="1" i="0" u="sng" strike="noStrike" kern="1200" cap="none" spc="0" normalizeH="0" baseline="0" noProof="0" dirty="0">
                <a:ln>
                  <a:noFill/>
                </a:ln>
                <a:solidFill>
                  <a:srgbClr val="444444"/>
                </a:solidFill>
                <a:effectLst/>
                <a:uLnTx/>
                <a:uFillTx/>
                <a:latin typeface="abdo"/>
                <a:ea typeface="+mn-ea"/>
                <a:cs typeface="Arial" panose="020B0604020202020204" pitchFamily="34" charset="0"/>
              </a:rPr>
              <a:t>أربعة </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أولاد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أربعة :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817937" y="4266204"/>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11749" y="6119023"/>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
        <p:nvSpPr>
          <p:cNvPr id="15" name="مربع نص 14">
            <a:extLst>
              <a:ext uri="{FF2B5EF4-FFF2-40B4-BE49-F238E27FC236}">
                <a16:creationId xmlns:a16="http://schemas.microsoft.com/office/drawing/2014/main" id="{58A44065-B4D7-74E2-FEEE-BF9B8679332C}"/>
              </a:ext>
            </a:extLst>
          </p:cNvPr>
          <p:cNvSpPr txBox="1"/>
          <p:nvPr/>
        </p:nvSpPr>
        <p:spPr>
          <a:xfrm>
            <a:off x="224557" y="223627"/>
            <a:ext cx="3429472" cy="1938992"/>
          </a:xfrm>
          <a:prstGeom prst="rect">
            <a:avLst/>
          </a:prstGeom>
          <a:noFill/>
          <a:ln w="57150">
            <a:solidFill>
              <a:schemeClr val="tx1"/>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أتذكر : </a:t>
            </a: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العددين (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2 - 1</a:t>
            </a: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يوافقان </a:t>
            </a:r>
            <a:r>
              <a:rPr kumimoji="0" lang="ar-AE" sz="12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معدودهما</a:t>
            </a: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في التذكير </a:t>
            </a:r>
            <a:r>
              <a:rPr kumimoji="0" lang="ar-AE" sz="12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والتأثنيث</a:t>
            </a: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الأعداد (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10 – 3</a:t>
            </a: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 تخالف </a:t>
            </a:r>
            <a:r>
              <a:rPr kumimoji="0" lang="ar-AE" sz="12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معدودها</a:t>
            </a: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في التذكير والتأنيث .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تعلمت أن : </a:t>
            </a: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العدد يعرب حسب موقعه في الجملة : فهو فاعل ، مبتدأ ، خبر ، اسم مجرور بحرف الجر ، أسماء الأفعال الناسخة ، أسماء الحروف الناسخة أو أخبارها .... </a:t>
            </a:r>
          </a:p>
          <a:p>
            <a:pPr marL="171450" marR="0" lvl="0" indent="-1714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العدد ( اثنان واثنتان ) يعرب إعراب المثنى : يرفع بالألف ، وينصب ويجر بالياء .</a:t>
            </a:r>
          </a:p>
        </p:txBody>
      </p:sp>
    </p:spTree>
    <p:extLst>
      <p:ext uri="{BB962C8B-B14F-4D97-AF65-F5344CB8AC3E}">
        <p14:creationId xmlns:p14="http://schemas.microsoft.com/office/powerpoint/2010/main" val="352780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4"/>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ماذا تعرف </a:t>
              </a:r>
            </a:p>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عن الصحراء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52699" y="427288"/>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يحمي حَيَوانُ الصَّحراءِ صغيرُ الحجمِ نَفْسَهُ من أشِعَّةِ الشَّمسِ من خِلال</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ارتفاعِ الضَّغطِ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الإسموزيِّ</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خفضِ الحِمْلِ الحَرارِيِّ داخلَ جسدِهِ.</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الاختباءِ في الجُحورِ أو في الرِّمالِ.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التّعرُّقِ النَّشطِ واللُّهاثِ.</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983096" y="858611"/>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46221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بعْدَ أنْ تَعرَّفتَ إلى أهمِّ الأشكالِ الطَّبيعِيَّةِ في الصَّحراءِ، صِفِ الغُدرانَ، أو الواحاتِ، أو الكُثبانَ الرَّمليَّـةَ الَّتي شاهدْتَها أثْناءَ زيارَتِكَ للصَّحراءِ، مُضَمِّنًا نَصَّكَ مَعْلوماتٍ صَريحةً، وضِمنِيَّــةً، وأدِلَّةً داعِمةً.</a:t>
            </a:r>
            <a:br>
              <a:rPr kumimoji="0" lang="ar-AE" sz="11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1817431" y="2426828"/>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6145463" y="1880868"/>
            <a:ext cx="4787045" cy="138499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t>تُعْرَفُ الصَّحْراءُ بأنَّها أراضٍ </a:t>
            </a:r>
            <a:r>
              <a:rPr kumimoji="0" lang="ar-AE" sz="1400" b="1" i="0" u="none" strike="noStrike" kern="1200" cap="none" spc="0" normalizeH="0" baseline="0" noProof="0">
                <a:ln>
                  <a:noFill/>
                </a:ln>
                <a:solidFill>
                  <a:srgbClr val="2980B9"/>
                </a:solidFill>
                <a:effectLst/>
                <a:uLnTx/>
                <a:uFillTx/>
                <a:latin typeface="abdo"/>
                <a:ea typeface="+mn-ea"/>
                <a:cs typeface="Arial" panose="020B0604020202020204" pitchFamily="34" charset="0"/>
              </a:rPr>
              <a:t>جَرداءَ</a:t>
            </a:r>
            <a: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t>.</a:t>
            </a:r>
            <a:b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a:ln>
                  <a:noFill/>
                </a:ln>
                <a:solidFill>
                  <a:srgbClr val="C0392B"/>
                </a:solidFill>
                <a:effectLst/>
                <a:uLnTx/>
                <a:uFillTx/>
                <a:latin typeface="abdo"/>
                <a:ea typeface="+mn-ea"/>
                <a:cs typeface="Arial" panose="020B0604020202020204" pitchFamily="34" charset="0"/>
              </a:rPr>
              <a:t>مرادفُ الكلمةِ الملوّنةِ هو</a:t>
            </a:r>
            <a: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t> :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a:ln>
                  <a:noFill/>
                </a:ln>
                <a:solidFill>
                  <a:srgbClr val="485465"/>
                </a:solidFill>
                <a:effectLst/>
                <a:uLnTx/>
                <a:uFillTx/>
                <a:latin typeface="abdo"/>
                <a:ea typeface="+mn-ea"/>
                <a:cs typeface="Arial" panose="020B0604020202020204" pitchFamily="34" charset="0"/>
              </a:rPr>
              <a:t>خصبَـةٌ</a:t>
            </a:r>
            <a:endParaRPr kumimoji="0" lang="ar-AE" sz="1400" b="0" i="0" u="none" strike="noStrike" kern="1200" cap="none" spc="0" normalizeH="0" baseline="0" noProof="0">
              <a:ln>
                <a:noFill/>
              </a:ln>
              <a:solidFill>
                <a:srgbClr val="485465"/>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a:ln>
                  <a:noFill/>
                </a:ln>
                <a:solidFill>
                  <a:srgbClr val="485465"/>
                </a:solidFill>
                <a:effectLst/>
                <a:uLnTx/>
                <a:uFillTx/>
                <a:latin typeface="abdo"/>
                <a:ea typeface="+mn-ea"/>
                <a:cs typeface="Arial" panose="020B0604020202020204" pitchFamily="34" charset="0"/>
              </a:rPr>
              <a:t>مُنتِجـةٌ</a:t>
            </a:r>
            <a:endParaRPr kumimoji="0" lang="ar-AE" sz="1400" b="0" i="0" u="none" strike="noStrike" kern="1200" cap="none" spc="0" normalizeH="0" baseline="0" noProof="0">
              <a:ln>
                <a:noFill/>
              </a:ln>
              <a:solidFill>
                <a:srgbClr val="485465"/>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a:ln>
                  <a:noFill/>
                </a:ln>
                <a:solidFill>
                  <a:srgbClr val="485465"/>
                </a:solidFill>
                <a:effectLst/>
                <a:uLnTx/>
                <a:uFillTx/>
                <a:latin typeface="abdo"/>
                <a:ea typeface="+mn-ea"/>
                <a:cs typeface="Arial" panose="020B0604020202020204" pitchFamily="34" charset="0"/>
              </a:rPr>
              <a:t>قاحلةٌ</a:t>
            </a:r>
            <a:endParaRPr kumimoji="0" lang="ar-AE" sz="1400" b="0" i="0" u="none" strike="noStrike" kern="1200" cap="none" spc="0" normalizeH="0" baseline="0" noProof="0">
              <a:ln>
                <a:noFill/>
              </a:ln>
              <a:solidFill>
                <a:srgbClr val="485465"/>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a:ln>
                  <a:noFill/>
                </a:ln>
                <a:solidFill>
                  <a:srgbClr val="485465"/>
                </a:solidFill>
                <a:effectLst/>
                <a:uLnTx/>
                <a:uFillTx/>
                <a:latin typeface="abdo"/>
                <a:ea typeface="+mn-ea"/>
                <a:cs typeface="Arial" panose="020B0604020202020204" pitchFamily="34" charset="0"/>
              </a:rPr>
              <a:t>رطِبَـةٌ</a:t>
            </a:r>
            <a:endParaRPr kumimoji="0" lang="ar-AE" sz="1400" b="0" i="0" u="none" strike="noStrike" kern="1200" cap="none" spc="0" normalizeH="0" baseline="0" noProof="0" dirty="0">
              <a:ln>
                <a:noFill/>
              </a:ln>
              <a:solidFill>
                <a:srgbClr val="485465"/>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1000597" y="202772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119513" y="3925560"/>
            <a:ext cx="4654523" cy="1600438"/>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تُسَمَّى الكُثبانُ الرَّمْلِيَّةُ المُتَرامِيَـةُ الأطْرافِ </a:t>
            </a:r>
            <a:r>
              <a:rPr kumimoji="0" lang="ar-AE" sz="1400" b="1" i="0" u="sng" strike="noStrike" kern="1200" cap="none" spc="0" normalizeH="0" baseline="0" noProof="0" dirty="0">
                <a:ln>
                  <a:noFill/>
                </a:ln>
                <a:solidFill>
                  <a:srgbClr val="16A085"/>
                </a:solidFill>
                <a:effectLst/>
                <a:uLnTx/>
                <a:uFillTx/>
                <a:latin typeface="abdo"/>
                <a:ea typeface="+mn-ea"/>
                <a:cs typeface="Arial" panose="020B0604020202020204" pitchFamily="34" charset="0"/>
              </a:rPr>
              <a:t>بحقولِ الكُثْبانِ</a:t>
            </a:r>
            <a:r>
              <a:rPr kumimoji="0" lang="ar-AE" sz="1400" b="1" i="0" u="sng"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sng"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الدّلالـةُ التَّعْبيريـَّةُ للتَّركيبِ الملوَّنِ هي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امتِدادُ الأرضِ المُغطَّاةِ بالكُثْبانِ الرَّملِيَّةِ.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اشتِدادُ الحَرِّ في مَناطقِ الكُثبانِ الرَّمْلِيَّةِ.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وُعُورَةُ الأرْضِ وعَدَمُ استِوائها.</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كَثَافَةُ الشَّجَرِ في الأرضِ وخُضرتُها.</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248303"/>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976584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4"/>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ماذا تعرف </a:t>
              </a:r>
            </a:p>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عن النعام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67857" y="212453"/>
            <a:ext cx="4666715" cy="1384995"/>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"أطْلَقَ الفَراعِنَةُ على رِيشِ النَّعَامِ اسمَ الحَقِّ والعَدْلِ"</a:t>
            </a:r>
            <a:b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ما التَّعْلِيلُ المُناسِبُ للجُمْلَةِ السّابقةِ؟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لأنَّ العَرَبَ اصطَادُوا النَّعامَ للرِّياضَةِ والغِذاءِ.</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لأنَّ كِبارَ الرُّومانِ زَيَّنُوا قُبَّعَاتِهِم بِرِيشِ النَّعامِ.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لأنَّ النَّعامَ كَانَ يُربَّى في المَعَابِدِ.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لأنَّ الفراعِنَـةَ هم أوَّلُ منِ استأنَسَ النَّعامَ.</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969513" y="484562"/>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814066"/>
            <a:ext cx="5440266" cy="3139321"/>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بَعْدَ أنْ تَعَرَّفْتَ خَصائصَ النَّصِّ المَعْلُوماتِيِّ، وأهمَّ سِماتِ كاتبِ النَّصِّ، اختَرَ واحِدًا مِنَ المَوضوعَينِ الآتِيَينِ واكْتُبْ حَوْلَهُ:</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6E339D"/>
                </a:solidFill>
                <a:effectLst/>
                <a:uLnTx/>
                <a:uFillTx/>
                <a:latin typeface="abdo"/>
                <a:ea typeface="+mn-ea"/>
                <a:cs typeface="+mn-cs"/>
              </a:rPr>
              <a:t>1</a:t>
            </a:r>
            <a:r>
              <a:rPr kumimoji="0" lang="ar-AE" sz="11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 . اكتُبْ تَصَوُّرَكَ عَنِ النَّعَامِ كَما قرأتَهُ في رِوايَةِ (الوَلَدُ الَّذي عَاشَ مَعَ النَّعَامِ)، وقارِنْ بَينَ تَصَوُّرِكَ هذا ومَا قرأتَهُ عَنِ النَّعَامِ.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6E339D"/>
                </a:solidFill>
                <a:effectLst/>
                <a:uLnTx/>
                <a:uFillTx/>
                <a:latin typeface="abdo"/>
                <a:ea typeface="+mn-ea"/>
                <a:cs typeface="+mn-cs"/>
              </a:rPr>
              <a:t>2</a:t>
            </a:r>
            <a:r>
              <a:rPr kumimoji="0" lang="ar-AE" sz="11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 .اكتُبْ رَأيَكَ في استِخْدامِ الإنسانِ لِجِلدِ النَّعَامِ فِي صِنَاعَةِ الحَقائِبِ والمَصْنُوعَاتِ الجِلْدِيَّةِ الأخرى.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2260471" y="190520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6145463" y="1880868"/>
            <a:ext cx="4787045" cy="203132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 استُخدِمَ رِيشُ النَّعامِ في الكِتَابَةِ عِنْدَ المِصْرِيينَ القُدَماءِ، واتَّخَذوهُ رمْزًا للحَقِيقَةِ والعَدَالَةِ، وبِهِ زَيَّنَ كِبارُ قَادَةِ الرُّومانِ والإغرِيقِ قُبَّعَاتِهِم، وزَيَّنَ المُحارِبون من قبائلِ الزُّولو به أجسَادَهُم، واستَخْدَمَتْهُ مَلِكَةُ بريطانيا في زِينَةِ الشَّعْرِ."</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الفِكْرَةُ الرَّئيسَةُ مِنَ الفِقْرَةِ السَّابِقَةِ هِي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اعتمادُ رِيشِ النَّعَامِ رَمْزًا للحَقِّ والعَدَالَةِ.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استعمالُ المصريين القدماءِ لريشِ النَّعامِ في الكتابةِ.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استخداماتُ رِيشِ النَّعَامِ تاريخِيًّا.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استِعمالُ رِيشِ النَّعامِ لِتَزيينِ الشَّعْرِ.</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1000597" y="202772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5963478" y="4036849"/>
            <a:ext cx="4787045" cy="2462213"/>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بَعْدَ أنْ تَعَرَّفتَ أهَمَّ تَفَاصِيلِ حَياةِ النَّعَامِ، </a:t>
            </a:r>
            <a:r>
              <a:rPr kumimoji="0" lang="ar-AE" sz="1400" b="1" i="0" u="none" strike="noStrike" kern="1200" cap="none" spc="0" normalizeH="0" baseline="0" noProof="0">
                <a:ln>
                  <a:noFill/>
                </a:ln>
                <a:solidFill>
                  <a:srgbClr val="444444"/>
                </a:solidFill>
                <a:effectLst/>
                <a:uLnTx/>
                <a:uFillTx/>
                <a:latin typeface="abdo"/>
                <a:ea typeface="+mn-ea"/>
                <a:cs typeface="Arial" panose="020B0604020202020204" pitchFamily="34" charset="0"/>
              </a:rPr>
              <a:t>لخص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أفْكارَ النَّصِّ الرّئيسةَ والفرعيَّـةَ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بِشكْلٍ مُتَسَلْسِلٍ ومُنَظَّمٍ، ذاكرًا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أهمَّ المعلوماتِ</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التي وردت عن النّعامِ لكلِّ فقرةِ.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704780"/>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82563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0"/>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43408" y="682451"/>
              <a:ext cx="2302930" cy="971563"/>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2 ,  1</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 ما الشّخصيّتانِ الرّئيستانِ في الفصلِ الأوّلِ منَ الرّوايةِ؟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فاطمةُ والجملُ.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(ماكو)، و(حوج).</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فاطمةُ، والطّفلُ (هدّارة).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أفرادُ القبيلةِ، والجملُ.</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434833"/>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84693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خلالِ قراءتك للفصلِ الأوّلِ من الرّوايةِ وتحليلِ أحداثِها وشخصيّاتِها، </a:t>
            </a:r>
            <a:r>
              <a:rPr kumimoji="0" lang="ar-AE" sz="12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برأيكَ ما السّببُ الحقيقيُّ الّذي جعلَ فاطمةَ تركضُ خلفَ الجملِ وتتركُ ابنَها الصّغيرَ بالقربِ من عشِّ النّعامِ</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18072" y="194809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ما الحادثةُ المشؤومةُ الأولى الّتي حصلتْ لفاطمةَ في ذلك اليومِ الّذي نعقَ فيهِ الغرابُ؟</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rPr>
              <a:t>عثورُ النّعامِ على الطّفلِ في عشِّ البيضِ الخاصِّ بهم.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rPr>
              <a:t> لحاقُ الجملِ بأفرادِ القبيلةِ.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rPr>
              <a:t>نفادُ الماءِ الّذي كانتْ تحملُهُ فاطمةُ معَها.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rPr>
              <a:t>ضياعُ ابنِ فاطمةَ (هدّارةَ) أثناءَ العاصفةِ الرّمليّةِ.</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462213"/>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لو كنتَ مكانَ فاطمةَ أمِّ الصّبيِّ (هدّارةَ) وحدثَ لكَ ما حدثَ لها عندَ هبوبِ العاصفةِ واختفاءِ الجملِ، </a:t>
            </a:r>
            <a:r>
              <a:rPr kumimoji="0" lang="ar-AE" sz="1400" b="1" i="0" u="none" strike="noStrike" kern="1200" cap="none" spc="0" normalizeH="0" baseline="0" noProof="0" dirty="0">
                <a:ln>
                  <a:noFill/>
                </a:ln>
                <a:solidFill>
                  <a:srgbClr val="2B00E0"/>
                </a:solidFill>
                <a:effectLst/>
                <a:uLnTx/>
                <a:uFillTx/>
                <a:latin typeface="abdo"/>
                <a:ea typeface="+mn-ea"/>
                <a:cs typeface="Arial" panose="020B0604020202020204" pitchFamily="34" charset="0"/>
              </a:rPr>
              <a:t>كيفَ سيكونُ موقفُكَ؟ وكيفَ ستتصرَّفُ؟ اكتبْ موقفكَ ووجهةَ نظرِكَ.</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08116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0"/>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743408" y="682451"/>
              <a:ext cx="2302930" cy="971563"/>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4 , 3</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 كيفَ كانتِ النَّعامةُ (ماكو) تعلِّمُ الطِّفلَ (هدّارةَ) الكلامَ؟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من خلالِ لمسِهِ بلطفٍ بمنقارِها.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من خلالِ الأفكارِ.</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من خلالِ الأصواتِ الّتي تصدرُها.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منْ خلالِ الإشاراتِ.</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434833"/>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6622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كانَ لـ(حوجٍ) موقفٌ مختلفٌ عن موقفِ (ماكو) تجاهَ الطِّفلِ (هدّارةَ)،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هلْ تُؤيِّدُ هذا الموقفَ أمْ تُعارضُهُ</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ولماذا</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b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18072" y="194809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لقد ظهرتْ </a:t>
            </a:r>
            <a:r>
              <a:rPr kumimoji="0" lang="ar-AE" sz="14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عاطفةُ الأمومةِ واضحةً على (ماكو)</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خلالِ تعاملِها معَ الطِّفلِ (هدّارةَ)،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اكتبْ ثلاثةَ أدلَّةٍ تؤيِّدُ ذلكَ</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031325"/>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هلْ سيتعايشُ الطّفلُ (هدّارة) معَ النَّعامِ، ويكونُ فردًا منهمْ؟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433342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87079"/>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7 , 6 , 5</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قامَ الطّفلُ هدّارةَ بإنقاذِ بيضاتِ النّعامِ من الأعداءِ عدّةَ مرّاتٍ.</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من خلالِ فهمِكَ لأحداثِ الفصلِ السّادسِ (الابنُ المفضّلُ)، ما الطّريقةُ الّتي كان يستخدمُها (هدّارة) لإبعادِ أعداءِ النّعامِ عن عشِّ بيضِها؟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التّلويحُ بذراعيه.</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التّصفيقُ بكفّيه.</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البكاءُ والنحيبُ.</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إطلاقُ الصّفيرِ.</a:t>
            </a: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84693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خلالِ فهمِكَ وتفاعلِكَ معَ أحداثِ الفصلِ الخامسِ (الأفعى السّامـّةُ) من روايتِنا الشّيّقةِ، تَغيَّرَ مَوقِفُ (حوج) مِنْ (هدّارة)، ما الأحْداثُ الَّتي وَقَعَتْ في هذا الفَصْلِ، وجَعَلَتْ مَوْقِفَ (حوج) يَتَغَيَّرُ؟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اكتبْ تلكَ الأحداثَ مبيّنًا كيفيّـةَ تصرّفِ</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هدّارة</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في كلٍّ منها</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18072" y="194809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قد يضطّرُ بعضُ النّاس إلى تركِ أوطانِهم والابتعادِ عنها لظروفٍ خارجةٍ عن إرادتهم، ولكنّ قلوبَهم تبقى معلّقـةً بأوطانِهم وأهلِهم، وهذا ما حصلَ مع الطّفلِ (هدّارة)،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صِف شعورَ الطّفلِ</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هدّارةَ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عندما وصلَ إلى المكانِ الممنوعِ</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وبمَ جعلكَ هذا الأمرُ تشعرُ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677656"/>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يُقالُ في الأمثالِ: (رُبَّ ضارّةٍ نافعةٌ)، كان (هدّارةُ) بطيئًا في المشي، ولم يكن قادرًا على الرّكضِ بسرعةٍ، ومع ذلك لم يعدْ سربُ النّعامِ ينزعجُ من ذلك.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كيفَ ينطبقُ ذلكَ المثلُ مع موقفِ سربِ النّعامِ من (هدّارة)؟ وضّحْ ذلك.</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275181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10 , 9 , 8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384995"/>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ما الصّفـةُ الّتي امتلكَها (هدّارةُ) وكانتْ تُفاجئُ (ماكو)؟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أحلامُ (هدّارةَ) المميّزةُ.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شَبَـهُ (هدّارةَ) بالبشرِ.</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نومُ (هدّارة) الهادئُ.</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سُرعـةُ (هدّارةَ) في التّنقّلِ.</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6622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رأينا في هذه الرّوايـةِ أنَّ للأهـلِ تأثيـرًا كبيـرًا على أبنائهـم، فعلى الرّغمِ من عدمِ كونِ هدّارةَ ابنًا لحوجٍ وماكو، نراهُ متأثِّرًا بهِما ويحبُّهُما حُبًّا جَمًّا.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برأيـكَ كيف يمكـنُ للابنِ أن يـردَّ الجميـلَ لأهلِـهِ بعدَ كلِّ ما بذلوهُ من حُبٍّ وعطاءٍ</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2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418072" y="194809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هلْ سيبحُثُ (هدّارةُ) عن أصلِهِ، أمْ سيظلُّ يـرى نفسَهُ طائرَ نعامٍ مختلفًـــا ؟</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abdo"/>
              <a:ea typeface="+mn-ea"/>
              <a:cs typeface="Times New Roman" panose="02020603050405020304" pitchFamily="18"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بدأَ (هدّارةُ) يتغيّرُ منذُ أنْ وقفَ على التِّلالِ في المكانِ الممنوعِ، </a:t>
            </a:r>
            <a:r>
              <a:rPr kumimoji="0" lang="ar-AE" sz="14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اكتُبْ إحدى مظاهـرِ التَّغيُّـرِ الّتي ظهرتْ عليـهِ</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6E339D"/>
                </a:solidFill>
                <a:effectLst/>
                <a:uLnTx/>
                <a:uFillTx/>
                <a:latin typeface="abdo"/>
                <a:ea typeface="+mn-ea"/>
                <a:cs typeface="Arial" panose="020B0604020202020204" pitchFamily="34" charset="0"/>
              </a:rPr>
              <a:t>وبيّن رأيك فيها</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4222630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13 , 12 , 11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برزتْ عدّةُ صفاتٍ يتمتّعُ فيها هدّارةُ في الفصولِ الثّلاثـةِ الّتي قرأناها، استخرجْ ثلاثَ صفاتٍ منها.</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6622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وقف هدارة مسحورًا لما وجد رسمة ليد بحجم يده في المغارة ، فكيف تتوقع أن يؤثر ذلك على أحداث الرواية فيما بعد ؟</a:t>
            </a: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2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1938689"/>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أثارتْ بعضُ الأمورِ الّتي شاهدَها هدّارةُ مخيّلَتهُ وعاطفَتهُ،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اكتبْ موقفينِ من هذهِ المواقفِ</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796620"/>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FF0000"/>
              </a:solidFill>
              <a:effectLst/>
              <a:uLnTx/>
              <a:uFillTx/>
              <a:latin typeface="-apple-system"/>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pple-system"/>
                <a:ea typeface="+mn-ea"/>
                <a:cs typeface="Arial" panose="020B0604020202020204" pitchFamily="34" charset="0"/>
              </a:rPr>
              <a:t>قام هدارة بالصعود إلى الجبل لاستكشاف المغارات ، ما رأيك بفعله ذلك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4150810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15 , 14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كيفَ تمكّنَ (هدّارةُ) مِن حمايَـةِ نفسِـهِ منَ الأسدِ ؟</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ضربَ الأسدَ بغصنِ شجرةٍ كبيرٍ ليـهربَ.</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ركضَ بسرعـةٍ شديدةٍ حتّى تَوارى عَن عينَيِ الأسدِ.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استنجدَ بأصدقائهِ الحيواناتِ للدِّفاعِِ عنه.</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قذفَ نفسَـهُ في الماءِ وسبحَ في أعماقِـهِ.</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6622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كنّا معَ مغامراتِ (هدّارةَ) الاستكشافيّـةِ الّتي كانَ دافعُـها فضولَـهُ وشدّةَ تشوّقِـهِ لمعرفـةِ الحقيقـةِ.</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ما التّغيّراتُ الّتي قد تَطرأُ على حياةِ هدّارةَ بعدَما مكّنَتْـهُ صفـةُ الفضولِ منَ معرفـةِ أبناءِ جنسِـهِ؟</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وكيفَ سيُؤثِّرُ هذا على علاقتِـهِ بـ(ماكو) وسربِ النّعامِ؟</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2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1938689"/>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203132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كانَ لِرؤَيـةِ الجِمالِ تَأثيرٌ عظيمٌ في نفسِ هدّارَةَ. </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صِفْ مشـهدَ رؤيـةِ الجِمالِ.</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ما الّذي يُمَثِّلُـهُ هذا المَشْهَدُ بِالنّسبَـةِ إلَيْهِ؟ </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وكيفَ كَشَفَ لـهُ أَمْرًا عَنْ ذاتِـهِ؟</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أعِدْ سَردَ مَشـهَدِ تأمُّلِ (هدّارةَ) لِصورَتِـهِ المُنعَكِسَـةِ على مِياهِ البُحَيرَةِ.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لماذا بِرأَيِكَ كانَ هدّارةُ يفعلُ ذلكَ</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ما الجديدُ الّذي اكتشفَـهُ عن نفسِـهِ</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708222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17 , 16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ما المشاعرُ والعواطفُ الّتي ستسيطرُ على هدّارةَ عند رؤيتِــهِ كائنًا بشريًّا يقتلُ أسدًا؟</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6622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حينما رأى هدارة البشر وما فعلوه بالجمل والأسد ، لم تكن لديه رغبة في أن يكون سوى نعامة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علل ذلك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1938689"/>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2031325"/>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برزتْ عدّةُ صفاتٍ يتمتّعُ فيها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بوبوطٌ</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في الفصلينِ اللَّذينِ  قرأناهُما،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استخرجْ صفتينِ منها</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462213"/>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احتوى الفصلانِ</a:t>
            </a:r>
            <a: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تصرُّفاتٍ أثارتْ استغرابَ النَّعامِ من تصرّفاتِ (هدّارةَ)،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تصرُّفينِ اثنينِ من هذهِ التَّصرُّفاتِ</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a:t>
            </a:r>
            <a:r>
              <a:rPr kumimoji="0" lang="ar-AE" sz="1100" b="1" i="0" u="none" strike="noStrike" kern="1200" cap="none" spc="0" normalizeH="0" baseline="0" noProof="0">
                <a:ln>
                  <a:noFill/>
                </a:ln>
                <a:solidFill>
                  <a:srgbClr val="222A35"/>
                </a:solidFill>
                <a:effectLst/>
                <a:uLnTx/>
                <a:uFillTx/>
                <a:latin typeface="Helvetica Neue"/>
                <a:ea typeface="Calibri" panose="020F0502020204030204" pitchFamily="34" charset="0"/>
                <a:cs typeface="Arial" panose="020B0604020202020204" pitchFamily="34" charset="0"/>
              </a:rPr>
              <a:t>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607503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20 , 19 , 18</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br>
              <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لم يكن لدى (هدّارة)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رغبةٌ عارمـةٌ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بصيدِ السّحليّةِ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السّوداءِ.</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ضعْ</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عبارةَ (رغبـةٌ عارمـةٌ) في جملةٍ مفيدةٍ من إنشائكَ.</a:t>
            </a: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a:ln>
                  <a:noFill/>
                </a:ln>
                <a:solidFill>
                  <a:prstClr val="black"/>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84693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الصّيّادُ (لوك </a:t>
            </a:r>
            <a:r>
              <a:rPr kumimoji="0" lang="ar-AE" sz="12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أوكونر</a:t>
            </a: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منَ الشّخصيّاتِ الّتي كانَ لها دورٌ فاعلٌ في تطوّرِ أحداثِ الرّوايةِ، وقدْ ظهرتْ صفاتُ هذه الشّخصيّةِ من خلالِ مواقفِها، وأقوالِها، </a:t>
            </a:r>
            <a:r>
              <a:rPr kumimoji="0" lang="ar-AE" sz="12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وأفعالِها.</a:t>
            </a:r>
            <a:r>
              <a:rPr kumimoji="0" lang="ar-AE" sz="12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حدّدْ</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صفاتِ الصّيّادِ (لوك </a:t>
            </a:r>
            <a:r>
              <a:rPr kumimoji="0" lang="ar-AE" sz="12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أوكونر</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من خلالِ مواقفِهِ وتصرّفاتِهِ المختلفةِ.</a:t>
            </a: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1938689"/>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2246769"/>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b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تعرّفنا في الفصولِ السّابقةِ على أحداثٍ متنوّعةٍ ومشوّقةٍ لرحلةِ (هدّارةَ) الاستكشافيّةِ.</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هلْ تتوّقعُ  أنْ يكونَ لمتحرّي الأثرِ دورٌ فاعلٌ في  تطوّرِ أحداثِ الرّوايةِ؟</a:t>
            </a: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462213"/>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موْقِفُ (هدّارةَ) معَ الشِّبْلِ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نانابولوكا</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يُشْبِهُ موقِفَهُ معَ الغَزالةِ (ظَبيٍ)، ويختلفُ عنهُ في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آنٍ.</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اذكُرْ</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بمَ يتشابَهُ الموقفانِ؟ وبمَ يخْتلِفانِ؟</a:t>
            </a: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4244703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23 , 22 , 21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المدَّةُ الّتي قضاها (لوك </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و(سيدي إبراهيم) في البحثِ عن (هدّارةَ) في الصَّحراءِ هي: </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سنةٌ كاملةٌ.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أسبوعٌ كاملٌ.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ثلاثةُ أيَّامٍ.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شهرٌ كاملٌ.</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2916561"/>
            <a:ext cx="5440266" cy="2831544"/>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كانتْ بينَ اللَّبؤةِ الصَّغيرةِ و(هدّارةَ) علاقةُ تعاطفٍ رقيقةٍ. </a:t>
            </a: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علِّلْ سببَ هذهِ العلاقةِ، موضِّحًا رأيكَ فيها.</a:t>
            </a:r>
            <a:b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العلاقة بين اللبؤة الصغيرة وهدارة :</a:t>
            </a: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سبب العلاقة بينهما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رأيك فيها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1938689"/>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b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كيفَ سيتعاملُ (هدّارةُ) معَ كلِّ شيءٍ جديدٍ يراهُ، كالنّارِ المشتعلةِ مثلًا؟</a:t>
            </a:r>
            <a:br>
              <a:rPr kumimoji="0" lang="ar-AE" sz="14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قرَّرَ الصَّيّادُ (لوك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أن يعودَ إلى وطنِهِ بعدَ أنْ فشلَ في البحثِ عن (هدّارةَ)، وقدْ تخيَّلَ نفسَهُ في ثلاثةِ مواقفَ خياليَّةٍ تجعَلُهُ إنسانًا مشهورًا،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هذه المواقفَ.</a:t>
            </a: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4" y="588950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720808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26 , 25 , 24</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هناكَ، في (مونتانا) أرادَ (لوك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أن يجلسَ ويكتبَ كتابَه عن رحلةِ البحثِ تلكَ.</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ما العنوانُ الأنسبُ الّذي اختارهُ (لوك </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لكتابِـهِ الأوّلِ؟</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الولدُ البرّيُّ المتوحّشُ.</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رحلةٌ غامضةٌ مع النّعامِ.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الولدُ الّذي عاشَ معَ النّعامِ.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 كيفَ عثرتُ على الولدِ المتوحّشِ.</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27754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التقى (هدّارةُ)  بصديقتِهِ القديمةِ (ظبيٍ) فعاشَ أيامًا سعيدةً انعكستْ على روحِهِ وجسدِهِ.</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صِفْ بأسلوبِكَ ولغتِكَ المرحلةَ السّعيدةَ الّتي عاشَها (هدّارةُ).</a:t>
            </a: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2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ما الشّعورُ الّذي يتركُهُ في نفسكِ عندَما تلتقي صدفةً بصديقٍ لكَ لم ترهُ منذُ فترةٍ؟</a:t>
            </a:r>
            <a:endParaRPr kumimoji="0" lang="ar-AE" sz="12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2357820"/>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تعرّفْنا في الفصولِ السّابقةِ على أحداثٍ متنوّعةٍ ومشوّقةٍ لرحلةِ (هدّارةَ)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الاستكشافيّةِ.</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هل</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تتوقَّعُ أن يكونَ أحدُ أفرادِ فريقِ البحثِ عن (هدّارة) قدِ التقى بالطّوارقِ أو عاشَ معَهمْ؟</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طرحَ فريقُ مجلّةِ (ناشونال جيوغرافيك) عدّةَ قصصٍ لأطفالٍ عاشوا معَ الحيواناتِ.</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ما رأيُ الفريقِ حولَ هذه القصصِ؟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وهلْ توافقُهمْ على ذلكَ، لماذا؟</a:t>
            </a: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11749" y="5911731"/>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19877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28  , 27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قالَ (غاي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ميكلوس</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كلّما كبِرَ المرءُ سنًّا هنا زادَ احترامُهُ في المحيطِ، علينا أنْ نتكلّمَ مع الرّجلِ الأكبرِ سنًّا.</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اللُّغةُ الّتي تحدَّثَ بها(غاي </a:t>
            </a:r>
            <a:r>
              <a:rPr kumimoji="0" lang="ar-AE" sz="1400" b="1" i="0" u="none" strike="noStrike" kern="1200" cap="none" spc="0" normalizeH="0" baseline="0" noProof="0" dirty="0" err="1">
                <a:ln>
                  <a:noFill/>
                </a:ln>
                <a:solidFill>
                  <a:srgbClr val="D81A1A"/>
                </a:solidFill>
                <a:effectLst/>
                <a:uLnTx/>
                <a:uFillTx/>
                <a:latin typeface="abdo"/>
                <a:ea typeface="+mn-ea"/>
                <a:cs typeface="Arial" panose="020B0604020202020204" pitchFamily="34" charset="0"/>
              </a:rPr>
              <a:t>ميكلوس</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معَ بدوِ الصَّحراءِ هي:</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اللّغةُ الإيطاليّـةُ.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اللُّغةُ الإنجليزيَّةُ.</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لغةُ </a:t>
            </a:r>
            <a:r>
              <a:rPr kumimoji="0" lang="ar-AE" sz="1400" b="1" i="0" u="none" strike="noStrike" kern="1200" cap="none" spc="0" normalizeH="0" baseline="0" noProof="0" dirty="0" err="1">
                <a:ln>
                  <a:noFill/>
                </a:ln>
                <a:solidFill>
                  <a:srgbClr val="485465"/>
                </a:solidFill>
                <a:effectLst/>
                <a:uLnTx/>
                <a:uFillTx/>
                <a:latin typeface="abdo"/>
                <a:ea typeface="+mn-ea"/>
                <a:cs typeface="Arial" panose="020B0604020202020204" pitchFamily="34" charset="0"/>
              </a:rPr>
              <a:t>تمارشك</a:t>
            </a: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اللُّغةُ الحسّانيَّـةُ.</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46221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عندَما انتقلَ (كاسبر </a:t>
            </a:r>
            <a:r>
              <a:rPr kumimoji="0" lang="ar-AE" sz="11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هاوزر</a:t>
            </a: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إلى بيتِ الرَّجلِ الذي أصبحَ فيما بعدُ أستاذَهُ، مرَّ بعمليَّةِ تطوُّرٍ هائلةٍ، فقدِ اكتسبَ اللُّغةَ، وغيرَها منَ المهاراتِ، </a:t>
            </a: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ثلاثةً منْ هذه المهاراتِ الّتي تعلَّمَها.</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FF0000"/>
                </a:solidFill>
                <a:effectLst/>
                <a:uLnTx/>
                <a:uFillTx/>
                <a:latin typeface="-apple-system"/>
                <a:ea typeface="+mn-ea"/>
                <a:cs typeface="Arial" panose="020B0604020202020204" pitchFamily="34" charset="0"/>
              </a:rPr>
              <a:t>المهارة الأولى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المهارة الثانية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المهارة الثالثة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2357820"/>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هلْ سيصلُ الصَّيّادُ (لوك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إلى حلمهِ، ويصبحُ مشهورًا؛ لأنَّهُ اكتشفَ الفتى البريَّ (هدّارةَ)؟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031325"/>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حينَما ابتلعَ (هدّارةُ) الحجرَ الصَّغيرَ شعرَ بالإرهاقِ وبدأتْ تظهرُ عليهِ أعراضُ المرضِ،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ثلاثةً منْ هذه الأعراضِ.</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251423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5"/>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30  , 29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197366"/>
            <a:ext cx="466671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عندَما انحنى (سيدي إبراهيم) ونظرَ إلى الآثارِ عن قربٍ، بدأتِ الصّورُ الخياليّةُ تظهرُ في ذهنِه.</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الشّيء الّذي رآهُ</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سيدي إبراهيمَ</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بوضوحٍ عندما كانَ ينظرُ إلى الآثارِ هو</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الأسدُ الأطلسيّ.</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سربُ النّعامِ.</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قطيعُ الغُزلانِ.</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srgbClr val="485465"/>
                </a:solidFill>
                <a:effectLst/>
                <a:uLnTx/>
                <a:uFillTx/>
                <a:latin typeface="abdo"/>
                <a:ea typeface="+mn-ea"/>
                <a:cs typeface="Arial" panose="020B0604020202020204" pitchFamily="34" charset="0"/>
              </a:rPr>
              <a:t>الصّبيُّ (هدّارةُ).</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462213"/>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تعرّضَ أفرادُ فريقِ البحثِ عن (هدّارةَ) خلالَ بحثِهم في الصّحراءِ إلى عدّةِ حوادثَ في يومٍ واحدٍ.</a:t>
            </a:r>
            <a:b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ثلاثةً منَ الحوادثِ أو المصائبِ الّتي وقعتْ في ذلكَ اليوم.</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FF0000"/>
                </a:solidFill>
                <a:effectLst/>
                <a:uLnTx/>
                <a:uFillTx/>
                <a:latin typeface="-apple-system"/>
                <a:ea typeface="+mn-ea"/>
                <a:cs typeface="Arial" panose="020B0604020202020204" pitchFamily="34" charset="0"/>
              </a:rPr>
              <a:t>الحادثة الأولى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الحادثة الثانية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a:ln>
                  <a:noFill/>
                </a:ln>
                <a:solidFill>
                  <a:srgbClr val="FF0000"/>
                </a:solidFill>
                <a:effectLst/>
                <a:uLnTx/>
                <a:uFillTx/>
                <a:latin typeface="abdo"/>
                <a:ea typeface="+mn-ea"/>
                <a:cs typeface="Arial" panose="020B0604020202020204" pitchFamily="34" charset="0"/>
              </a:rPr>
              <a:t>الحادثة </a:t>
            </a:r>
            <a:r>
              <a:rPr kumimoji="0" lang="ar-AE" sz="1100" b="1" i="0" u="none" strike="noStrike" kern="1200" cap="none" spc="0" normalizeH="0" baseline="0" noProof="0" dirty="0">
                <a:ln>
                  <a:noFill/>
                </a:ln>
                <a:solidFill>
                  <a:srgbClr val="FF0000"/>
                </a:solidFill>
                <a:effectLst/>
                <a:uLnTx/>
                <a:uFillTx/>
                <a:latin typeface="abdo"/>
                <a:ea typeface="+mn-ea"/>
                <a:cs typeface="Arial" panose="020B0604020202020204" pitchFamily="34" charset="0"/>
              </a:rPr>
              <a:t>الثالثة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2357820"/>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كيفَ تتوقّعُ أن يتعاملَ أفرادُ فريقِ البحثِ عن (هدّارةَ) معَ عاداتِ وتقاليدِ أهلِ الصّحراءِ؟ </a:t>
            </a: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4141175"/>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رأى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المتحرّي</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الصّحراويُّ آثارًا للصّبيِّ (هدّارةَ) ثلاثَ مرّاتٍ.</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حدّدِ المرّاتِ الثّلاثَ الّتي رأى فيها (سيدي إبراهيم) آثارَ الصّبيِّ (هدّارةَ).</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890006"/>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777076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4"/>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33  , 32 , 31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83583" y="409398"/>
            <a:ext cx="4666715" cy="1815882"/>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لكنْ ما لفتَ الأنظارَ إليهمْ أكثرَ هو أنَّهمْ جميعًا كانوا طوالَ القامةِ، ويجلسونَ بظهورٍ مستقيمةٍ، مرتدينَ ملابسَ زرقاءَ.</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يُلقَّبُ رجالُ الطَّوارقِ ويُدعونَ من قبلِ النّاسِ بـــ</a:t>
            </a: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الرِّجالِ الغُرباءِ.</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الرِّجالِ البُؤساءِ.</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الرِّجالِ الزُّرقِ.</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الرِّجالِ الأشدَّاءِ.</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5100158" y="51434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631490"/>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وقعَ (هدّارةُ) أسيرًا في يدِ الرّاعي، </a:t>
            </a: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صفْ وقعَ هذا الحدثِ على نفسِ (هدّارةَ)، وعلى سِربِ النَّعامِ، معلِّلًا إصرارَ الرّاعي على صيدِ (هدّارةَ).</a:t>
            </a:r>
            <a:br>
              <a:rPr kumimoji="0" lang="ar-AE" sz="11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2357820"/>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5963478" y="1784489"/>
            <a:ext cx="4787045"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هلْ سيستفيدُ (هدَّارةُ) وسِربُ النَّعامِ من مصائبَ وقعَ بها غيرُهُم، وكانتْ منجاةً لهُم؟</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0774036" y="2340936"/>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096000" y="3665999"/>
            <a:ext cx="4654523" cy="2677656"/>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عندَما أوصلَ (سيدي إبراهيم) فريقَ البحثِ إلى المكانِ الّذي حرَّرَ فيهِ (هدّارةُ) فرخَ النَّعامِ، طلبَ رئيسُ الفريقِ (بوب جونسونَ) منّ الصَّيّادِ (لوك </a:t>
            </a:r>
            <a:r>
              <a:rPr kumimoji="0" lang="ar-AE" sz="1400" b="1" i="0" u="none" strike="noStrike" kern="1200" cap="none" spc="0" normalizeH="0" baseline="0" noProof="0" dirty="0" err="1">
                <a:ln>
                  <a:noFill/>
                </a:ln>
                <a:solidFill>
                  <a:srgbClr val="444444"/>
                </a:solidFill>
                <a:effectLst/>
                <a:uLnTx/>
                <a:uFillTx/>
                <a:latin typeface="abdo"/>
                <a:ea typeface="+mn-ea"/>
                <a:cs typeface="Arial" panose="020B0604020202020204" pitchFamily="34" charset="0"/>
              </a:rPr>
              <a:t>أوكونر</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 أنْ يُريَهُ ثلاثةَ أمورٍ تتعلَّقُ بـ(هدَّارةَ)، </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اذكرْ هذه الأمورَ الثَّلاثةَ</a:t>
            </a: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br>
              <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endParaRPr kumimoji="0" lang="ar-AE"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778181" y="4545451"/>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2611814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4"/>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35 , 34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305765" y="659081"/>
            <a:ext cx="4666715" cy="1600438"/>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كيفَ تتوّقعُ أن تكونَ ردّةُ فعلِ (هدّارةَ) عندما يلتقي بأمّـهِ وعائلتِـهِ؟</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0" i="0" u="none" strike="noStrike" kern="1200" cap="none" spc="0" normalizeH="0" baseline="0" noProof="0" dirty="0">
                <a:ln>
                  <a:noFill/>
                </a:ln>
                <a:solidFill>
                  <a:srgbClr val="6D7278"/>
                </a:solidFill>
                <a:effectLst/>
                <a:uLnTx/>
                <a:uFillTx/>
                <a:latin typeface="abdo"/>
                <a:ea typeface="+mn-ea"/>
                <a:cs typeface="Arial" panose="020B0604020202020204" pitchFamily="34" charset="0"/>
              </a:rPr>
              <a:t>--------------------------------------------------------------------------------------------------------------------------------------------------------------------------------------------------------------------------------------------------------------------------------------------------------------------------------------------------------------------------------------------</a:t>
            </a:r>
            <a:br>
              <a:rPr kumimoji="0" lang="ar-AE" sz="1400" b="0" i="0" u="none" strike="noStrike" kern="1200" cap="none" spc="0" normalizeH="0" baseline="0" noProof="0" dirty="0">
                <a:ln>
                  <a:noFill/>
                </a:ln>
                <a:solidFill>
                  <a:srgbClr val="6D7278"/>
                </a:solidFill>
                <a:effectLst/>
                <a:uLnTx/>
                <a:uFillTx/>
                <a:latin typeface="abdo"/>
                <a:ea typeface="+mn-ea"/>
                <a:cs typeface="Arial" panose="020B0604020202020204" pitchFamily="34" charset="0"/>
              </a:rPr>
            </a:b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992784" y="938994"/>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800767"/>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أخرجَ الرّجلُ الغليظُ البنيـةِ العودَ الشّائكَ من شعرِ (هدّارةَ)، أرادَ (هدّارةُ) أنْ يصرخَ لكنَّ الصّوتَ لمْ يغادرْ حَنجرَتَهُ، الدّموعُ وحدَها سالتْ فوقَ خدّيهِ.</a:t>
            </a:r>
            <a:b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"لكنَّ صوتًا لَمْ يغادِرْ حَنجرَتَهُ" تَخيَّلْ مَوقِفًا مُناسِبًا وَوَظِّفْ فيهِ هذهِ العِبارةَ.</a:t>
            </a:r>
            <a:br>
              <a:rPr kumimoji="0" lang="ar-AE" sz="11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3867971" y="2357820"/>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6145463" y="1880868"/>
            <a:ext cx="4787045" cy="1815882"/>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تعدّدتِ المواقفُ والأحداثُ في الفصلِ الخامسِ والثّلاثينَ منَ الرّوايةِ، وقد اختلفَتِ الأحداثُ بِالنِّسبةِ لِـ(هدّارةَ) بَينَ حدثٍ يُفرِحُهُ، وحَدَثٍ يُحزِنُهُ، وحدثٍ يُغضِبُهُ.</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صنّفْ أحداثَ هذا الفصلِ حَسَبَ تأْثيرِها في  نفسِ (هدّارةَ).</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1005878" y="2426827"/>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119513" y="3925560"/>
            <a:ext cx="4654523" cy="2462213"/>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من بينِ كلِّ ما حدثَ في حياتِهِ، كان ما حدثَ في الأيّام التّاليةِ، أصعبَ ما كانَ على (هدّارةَ) الحديثُ عنه.</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من خلالِ قراءتكَ لأحداثِ هذين الفصلين من الرّوايةِ، ما الأمورُ الصّعبةُ الّتي تعرّضَ لها (هدّارةُ) وكان يصعبُ عليه الحديثُ عنها لاحقًا؟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835338" y="4745513"/>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1646047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213574A-B4D0-4288-BBC9-CE462BD04B28}"/>
              </a:ext>
            </a:extLst>
          </p:cNvPr>
          <p:cNvGrpSpPr/>
          <p:nvPr/>
        </p:nvGrpSpPr>
        <p:grpSpPr>
          <a:xfrm>
            <a:off x="6343358" y="418689"/>
            <a:ext cx="2799666" cy="1040611"/>
            <a:chOff x="9993401" y="230962"/>
            <a:chExt cx="3973263" cy="1428222"/>
          </a:xfrm>
        </p:grpSpPr>
        <p:pic>
          <p:nvPicPr>
            <p:cNvPr id="3" name="صورة 2">
              <a:extLst>
                <a:ext uri="{FF2B5EF4-FFF2-40B4-BE49-F238E27FC236}">
                  <a16:creationId xmlns:a16="http://schemas.microsoft.com/office/drawing/2014/main" id="{41DD78D3-83AC-4CAB-B465-44B72D46CD9E}"/>
                </a:ext>
              </a:extLst>
            </p:cNvPr>
            <p:cNvPicPr>
              <a:picLocks noChangeAspect="1"/>
            </p:cNvPicPr>
            <p:nvPr/>
          </p:nvPicPr>
          <p:blipFill rotWithShape="1">
            <a:blip r:embed="rId2">
              <a:clrChange>
                <a:clrFrom>
                  <a:srgbClr val="FFFFFF"/>
                </a:clrFrom>
                <a:clrTo>
                  <a:srgbClr val="FFFFFF">
                    <a:alpha val="0"/>
                  </a:srgbClr>
                </a:clrTo>
              </a:clrChange>
            </a:blip>
            <a:srcRect t="5710" b="15312"/>
            <a:stretch/>
          </p:blipFill>
          <p:spPr>
            <a:xfrm>
              <a:off x="9993401" y="230962"/>
              <a:ext cx="3973263" cy="1428222"/>
            </a:xfrm>
            <a:prstGeom prst="rect">
              <a:avLst/>
            </a:prstGeom>
          </p:spPr>
        </p:pic>
        <p:sp>
          <p:nvSpPr>
            <p:cNvPr id="4" name="TextBox 7">
              <a:extLst>
                <a:ext uri="{FF2B5EF4-FFF2-40B4-BE49-F238E27FC236}">
                  <a16:creationId xmlns:a16="http://schemas.microsoft.com/office/drawing/2014/main" id="{5668D5F7-632E-407D-A08A-DC1B45D2BDD8}"/>
                </a:ext>
              </a:extLst>
            </p:cNvPr>
            <p:cNvSpPr txBox="1"/>
            <p:nvPr/>
          </p:nvSpPr>
          <p:spPr>
            <a:xfrm>
              <a:off x="10828567" y="729793"/>
              <a:ext cx="2302930" cy="802594"/>
            </a:xfrm>
            <a:prstGeom prst="rect">
              <a:avLst/>
            </a:prstGeom>
            <a:noFill/>
          </p:spPr>
          <p:txBody>
            <a:bodyPr wrap="square" rtlCol="0">
              <a:spAutoFit/>
            </a:bodyPr>
            <a:lstStyle/>
            <a:p>
              <a:pPr marL="0" marR="0" lvl="0" indent="0" algn="ctr" defTabSz="380969"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الولد الذي عاش مع النعام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38 , 37 , 36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مربع نص 4">
            <a:extLst>
              <a:ext uri="{FF2B5EF4-FFF2-40B4-BE49-F238E27FC236}">
                <a16:creationId xmlns:a16="http://schemas.microsoft.com/office/drawing/2014/main" id="{1DAF8C0E-5413-4E3A-AEFD-FA98F11C02A1}"/>
              </a:ext>
            </a:extLst>
          </p:cNvPr>
          <p:cNvSpPr txBox="1"/>
          <p:nvPr/>
        </p:nvSpPr>
        <p:spPr>
          <a:xfrm>
            <a:off x="252699" y="199658"/>
            <a:ext cx="4666715" cy="2031325"/>
          </a:xfrm>
          <a:prstGeom prst="rect">
            <a:avLst/>
          </a:prstGeom>
          <a:noFill/>
          <a:ln w="76200">
            <a:solidFill>
              <a:srgbClr val="0630E5"/>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والآنَ بعدَ أنِ انتهيتَ من قراءةِ الرِّوايةِ وأبحرتَ معَ شخصيّاتِها وأحداثِها منذُ البدايةِ حتّى النِّهايةِ.</a:t>
            </a: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 كيفَ أثَّرتِ الرِّوايةُ فيكَ بوصفكَ قارئًا؟</a:t>
            </a: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صفْ شعورَكَ وأنتَ تقرأُ آخرَ سطرٍ فيها.</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a:ln>
                  <a:noFill/>
                </a:ln>
                <a:solidFill>
                  <a:prstClr val="black"/>
                </a:solidFill>
                <a:effectLst/>
                <a:uLnTx/>
                <a:uFillTx/>
                <a:latin typeface="abdo"/>
                <a:ea typeface="+mn-ea"/>
                <a:cs typeface="Arial" panose="020B0604020202020204" pitchFamily="34" charset="0"/>
              </a:rPr>
              <a:t>-</a:t>
            </a:r>
            <a:r>
              <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rPr>
              <a:t>-</a:t>
            </a:r>
            <a:r>
              <a:rPr kumimoji="0" lang="ar-AE" sz="1400" b="1" i="0" u="none" strike="noStrike" kern="1200" cap="none" spc="0" normalizeH="0" baseline="0" noProof="0">
                <a:ln>
                  <a:noFill/>
                </a:ln>
                <a:solidFill>
                  <a:prstClr val="black"/>
                </a:solidFill>
                <a:effectLst/>
                <a:uLnTx/>
                <a:uFillTx/>
                <a:latin typeface="abdo"/>
                <a:ea typeface="+mn-ea"/>
                <a:cs typeface="Arial" panose="020B0604020202020204" pitchFamily="34" charset="0"/>
              </a:rPr>
              <a:t>------------------------------------------------------------------------------------------------------------------------------------------------------------------------------------------------------------------------------------------------------------------------------------------------------------------------------------------------------------------------------------------</a:t>
            </a:r>
            <a:endParaRPr kumimoji="0" lang="ar-AE" sz="1400" b="1" i="0" u="none" strike="noStrike" kern="1200" cap="none" spc="0" normalizeH="0" baseline="0" noProof="0" dirty="0">
              <a:ln>
                <a:noFill/>
              </a:ln>
              <a:solidFill>
                <a:prstClr val="black"/>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AE" sz="14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7" name="مربع نص 16">
            <a:extLst>
              <a:ext uri="{FF2B5EF4-FFF2-40B4-BE49-F238E27FC236}">
                <a16:creationId xmlns:a16="http://schemas.microsoft.com/office/drawing/2014/main" id="{B21C087F-D739-4ED2-A2FD-189365517886}"/>
              </a:ext>
            </a:extLst>
          </p:cNvPr>
          <p:cNvSpPr txBox="1"/>
          <p:nvPr/>
        </p:nvSpPr>
        <p:spPr>
          <a:xfrm>
            <a:off x="4932973" y="807055"/>
            <a:ext cx="1136417" cy="908864"/>
          </a:xfrm>
          <a:prstGeom prst="ellipse">
            <a:avLst/>
          </a:prstGeom>
          <a:noFill/>
          <a:ln w="57150">
            <a:solidFill>
              <a:srgbClr val="0630E5"/>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0630E5"/>
                </a:solidFill>
                <a:effectLst/>
                <a:uLnTx/>
                <a:uFillTx/>
                <a:latin typeface="Calibri" panose="020F0502020204030204"/>
                <a:ea typeface="+mn-ea"/>
                <a:cs typeface="Arial" panose="020B0604020202020204" pitchFamily="34" charset="0"/>
              </a:rPr>
              <a:t>اللون الأزرق </a:t>
            </a:r>
          </a:p>
        </p:txBody>
      </p:sp>
      <p:sp>
        <p:nvSpPr>
          <p:cNvPr id="7" name="مربع نص 6">
            <a:extLst>
              <a:ext uri="{FF2B5EF4-FFF2-40B4-BE49-F238E27FC236}">
                <a16:creationId xmlns:a16="http://schemas.microsoft.com/office/drawing/2014/main" id="{B9BB77FB-41F8-4FAF-9AD2-B2CD1D941C8D}"/>
              </a:ext>
            </a:extLst>
          </p:cNvPr>
          <p:cNvSpPr txBox="1"/>
          <p:nvPr/>
        </p:nvSpPr>
        <p:spPr>
          <a:xfrm>
            <a:off x="267857" y="3335692"/>
            <a:ext cx="5440266" cy="2631490"/>
          </a:xfrm>
          <a:prstGeom prst="rect">
            <a:avLst/>
          </a:prstGeom>
          <a:noFill/>
          <a:ln w="76200">
            <a:solidFill>
              <a:srgbClr val="4FDB0A"/>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قدْ طلبَ (هدّارةُ) من زوجتهِ وأولادِهِ أنْ يدفنوهُ وسطَ الصَّحراءِ، وكانوا كُلَّما يذهبونَ لزيارتِهِ في قبرهِ، يجدونَ عندَ قبرِهِ آثارًا لطيورِ النَّعامِ.</a:t>
            </a:r>
            <a:b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1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علِّلْ وجودَ آثارٍ لطيورِ النَّعامِ عندَ قبرِ (هدّارةَ)، مُوضِّحًا عاطفتكَ تجاهَ فعلِ النَّعامِ.</a:t>
            </a:r>
            <a:br>
              <a:rPr kumimoji="0" lang="ar-AE" sz="11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AE" sz="1100" b="0"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1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19" name="مربع نص 18">
            <a:extLst>
              <a:ext uri="{FF2B5EF4-FFF2-40B4-BE49-F238E27FC236}">
                <a16:creationId xmlns:a16="http://schemas.microsoft.com/office/drawing/2014/main" id="{EF4E3244-C0A4-4EA7-AE3F-BD1D086FD3FC}"/>
              </a:ext>
            </a:extLst>
          </p:cNvPr>
          <p:cNvSpPr txBox="1"/>
          <p:nvPr/>
        </p:nvSpPr>
        <p:spPr>
          <a:xfrm>
            <a:off x="1817431" y="2365432"/>
            <a:ext cx="1170559" cy="908864"/>
          </a:xfrm>
          <a:prstGeom prst="ellipse">
            <a:avLst/>
          </a:prstGeom>
          <a:noFill/>
          <a:ln w="57150">
            <a:solidFill>
              <a:srgbClr val="4FDB0A"/>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4FDB0A"/>
                </a:solidFill>
                <a:effectLst/>
                <a:uLnTx/>
                <a:uFillTx/>
                <a:latin typeface="Calibri" panose="020F0502020204030204"/>
                <a:ea typeface="+mn-ea"/>
                <a:cs typeface="Arial" panose="020B0604020202020204" pitchFamily="34" charset="0"/>
              </a:rPr>
              <a:t>اللون          الأخضر </a:t>
            </a:r>
          </a:p>
        </p:txBody>
      </p:sp>
      <p:sp>
        <p:nvSpPr>
          <p:cNvPr id="9" name="مربع نص 8">
            <a:extLst>
              <a:ext uri="{FF2B5EF4-FFF2-40B4-BE49-F238E27FC236}">
                <a16:creationId xmlns:a16="http://schemas.microsoft.com/office/drawing/2014/main" id="{98065C91-FB6D-457E-BA8C-A1B793717C3C}"/>
              </a:ext>
            </a:extLst>
          </p:cNvPr>
          <p:cNvSpPr txBox="1"/>
          <p:nvPr/>
        </p:nvSpPr>
        <p:spPr>
          <a:xfrm>
            <a:off x="6145463" y="1880868"/>
            <a:ext cx="4787045" cy="1600438"/>
          </a:xfrm>
          <a:prstGeom prst="rect">
            <a:avLst/>
          </a:prstGeom>
          <a:noFill/>
          <a:ln w="76200">
            <a:solidFill>
              <a:srgbClr val="E2007E"/>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كيفَ تتوقَّعُ أنْ تكونَ حياةُ (هدَّارةَ) معَ البشرِ بعدَما أصبحَ واحدًا منهم، وكيفَ ستكونُ نهايةُ الرِّوايةِ؟</a:t>
            </a:r>
            <a:br>
              <a:rPr kumimoji="0" lang="ar-AE" sz="1400" b="0" i="0" u="none" strike="noStrike" kern="1200" cap="none" spc="0" normalizeH="0" baseline="0" noProof="0" dirty="0">
                <a:ln>
                  <a:noFill/>
                </a:ln>
                <a:solidFill>
                  <a:srgbClr val="212529"/>
                </a:solidFill>
                <a:effectLst/>
                <a:uLnTx/>
                <a:uFillTx/>
                <a:latin typeface="-apple-system"/>
                <a:ea typeface="+mn-ea"/>
                <a:cs typeface="Arial" panose="020B0604020202020204" pitchFamily="34" charset="0"/>
              </a:rPr>
            </a:b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endParaRPr>
          </a:p>
        </p:txBody>
      </p:sp>
      <p:sp>
        <p:nvSpPr>
          <p:cNvPr id="21" name="مربع نص 20">
            <a:extLst>
              <a:ext uri="{FF2B5EF4-FFF2-40B4-BE49-F238E27FC236}">
                <a16:creationId xmlns:a16="http://schemas.microsoft.com/office/drawing/2014/main" id="{0D8F1461-6AD6-4759-9FC3-9908714E52F1}"/>
              </a:ext>
            </a:extLst>
          </p:cNvPr>
          <p:cNvSpPr txBox="1"/>
          <p:nvPr/>
        </p:nvSpPr>
        <p:spPr>
          <a:xfrm>
            <a:off x="11005878" y="2426827"/>
            <a:ext cx="1034381" cy="908865"/>
          </a:xfrm>
          <a:prstGeom prst="ellipse">
            <a:avLst/>
          </a:prstGeom>
          <a:noFill/>
          <a:ln w="57150">
            <a:solidFill>
              <a:srgbClr val="E2007E"/>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srgbClr val="E2007E"/>
                </a:solidFill>
                <a:effectLst/>
                <a:uLnTx/>
                <a:uFillTx/>
                <a:latin typeface="Calibri" panose="020F0502020204030204"/>
                <a:ea typeface="+mn-ea"/>
                <a:cs typeface="Arial" panose="020B0604020202020204" pitchFamily="34" charset="0"/>
              </a:rPr>
              <a:t>اللون الوردي </a:t>
            </a:r>
          </a:p>
        </p:txBody>
      </p:sp>
      <p:sp>
        <p:nvSpPr>
          <p:cNvPr id="11" name="مربع نص 10">
            <a:extLst>
              <a:ext uri="{FF2B5EF4-FFF2-40B4-BE49-F238E27FC236}">
                <a16:creationId xmlns:a16="http://schemas.microsoft.com/office/drawing/2014/main" id="{B1034F00-9234-4CD6-974D-CAC95F4A8C84}"/>
              </a:ext>
            </a:extLst>
          </p:cNvPr>
          <p:cNvSpPr txBox="1"/>
          <p:nvPr/>
        </p:nvSpPr>
        <p:spPr>
          <a:xfrm>
            <a:off x="6119513" y="3925560"/>
            <a:ext cx="4654523" cy="2246769"/>
          </a:xfrm>
          <a:prstGeom prst="rect">
            <a:avLst/>
          </a:prstGeom>
          <a:noFill/>
          <a:ln w="76200">
            <a:solidFill>
              <a:srgbClr val="F4800C"/>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t>لقدْ كانَتِ الفرحةُ غامرةً لـ(هدّارةَ) حينَما تزوَّجَ الفتاةَ الّتي أحبَّها، وقدْ أنجبَتْ لهُ ثلاثةَ صبيانٍ وبنتينِ، وعلى الرَّغمِ منْ ذلكَ إلّا أنَّهُ قد ظلَّ تعيسًا.</a:t>
            </a:r>
            <a:br>
              <a:rPr kumimoji="0" lang="ar-AE" sz="1400" b="1" i="0" u="none" strike="noStrike" kern="1200" cap="none" spc="0" normalizeH="0" baseline="0" noProof="0" dirty="0">
                <a:ln>
                  <a:noFill/>
                </a:ln>
                <a:solidFill>
                  <a:srgbClr val="444444"/>
                </a:solidFill>
                <a:effectLst/>
                <a:uLnTx/>
                <a:uFillTx/>
                <a:latin typeface="abdo"/>
                <a:ea typeface="+mn-ea"/>
                <a:cs typeface="Arial" panose="020B0604020202020204" pitchFamily="34" charset="0"/>
              </a:rPr>
            </a:br>
            <a:r>
              <a:rPr kumimoji="0" lang="ar-AE" sz="1400" b="1" i="0" u="none" strike="noStrike" kern="1200" cap="none" spc="0" normalizeH="0" baseline="0" noProof="0" dirty="0">
                <a:ln>
                  <a:noFill/>
                </a:ln>
                <a:solidFill>
                  <a:srgbClr val="D81A1A"/>
                </a:solidFill>
                <a:effectLst/>
                <a:uLnTx/>
                <a:uFillTx/>
                <a:latin typeface="abdo"/>
                <a:ea typeface="+mn-ea"/>
                <a:cs typeface="Arial" panose="020B0604020202020204" pitchFamily="34" charset="0"/>
              </a:rPr>
              <a:t>علِّلْ سببَ بقاءِ (هدّارةَ) تعيسًا، وهل ترى أنَّ هناكَ مبرِّرًا لتعاسَتِهِ؟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abdo"/>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AE"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3" name="مربع نص 22">
            <a:extLst>
              <a:ext uri="{FF2B5EF4-FFF2-40B4-BE49-F238E27FC236}">
                <a16:creationId xmlns:a16="http://schemas.microsoft.com/office/drawing/2014/main" id="{2E3DC129-AB21-4938-BE53-582E482A94C6}"/>
              </a:ext>
            </a:extLst>
          </p:cNvPr>
          <p:cNvSpPr txBox="1"/>
          <p:nvPr/>
        </p:nvSpPr>
        <p:spPr>
          <a:xfrm>
            <a:off x="10835338" y="4745513"/>
            <a:ext cx="1145962" cy="822305"/>
          </a:xfrm>
          <a:prstGeom prst="ellipse">
            <a:avLst/>
          </a:prstGeom>
          <a:noFill/>
          <a:ln w="57150">
            <a:solidFill>
              <a:srgbClr val="F4800C"/>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solidFill>
                  <a:srgbClr val="F4800C"/>
                </a:solidFill>
                <a:effectLst/>
                <a:uLnTx/>
                <a:uFillTx/>
                <a:latin typeface="Calibri" panose="020F0502020204030204"/>
                <a:ea typeface="+mn-ea"/>
                <a:cs typeface="Arial" panose="020B0604020202020204" pitchFamily="34" charset="0"/>
              </a:rPr>
              <a:t>اللون البرتقالي </a:t>
            </a:r>
          </a:p>
        </p:txBody>
      </p:sp>
      <p:sp>
        <p:nvSpPr>
          <p:cNvPr id="28" name="مربع نص 27">
            <a:extLst>
              <a:ext uri="{FF2B5EF4-FFF2-40B4-BE49-F238E27FC236}">
                <a16:creationId xmlns:a16="http://schemas.microsoft.com/office/drawing/2014/main" id="{D1EF3659-4F23-4810-93DF-5B8FD3680D4C}"/>
              </a:ext>
            </a:extLst>
          </p:cNvPr>
          <p:cNvSpPr txBox="1"/>
          <p:nvPr/>
        </p:nvSpPr>
        <p:spPr>
          <a:xfrm>
            <a:off x="9263736" y="203246"/>
            <a:ext cx="2544681" cy="430887"/>
          </a:xfrm>
          <a:prstGeom prst="rect">
            <a:avLst/>
          </a:prstGeom>
          <a:noFill/>
        </p:spPr>
        <p:txBody>
          <a:bodyPr wrap="square">
            <a:spAutoFit/>
          </a:bodyPr>
          <a:lstStyle/>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مدرسة الزوراء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1</a:t>
            </a:r>
            <a:r>
              <a:rPr kumimoji="0" lang="en-US"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ar-AE" sz="1100" b="1" i="0" u="none" strike="noStrike" kern="1200" cap="none" spc="0" normalizeH="0" baseline="0" noProof="0" dirty="0">
                <a:ln>
                  <a:noFill/>
                </a:ln>
                <a:solidFill>
                  <a:srgbClr val="222A35"/>
                </a:solidFill>
                <a:effectLst/>
                <a:uLnTx/>
                <a:uFillTx/>
                <a:latin typeface="Arial" panose="020B0604020202020204" pitchFamily="34" charset="0"/>
                <a:ea typeface="Calibri" panose="020F0502020204030204" pitchFamily="34" charset="0"/>
                <a:cs typeface="Arial" panose="020B0604020202020204" pitchFamily="34" charset="0"/>
              </a:rPr>
              <a:t>للتعليم الأساسي حلقة </a:t>
            </a:r>
            <a:r>
              <a:rPr kumimoji="0" lang="en-US"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2</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0" fontAlgn="base" latinLnBrk="0" hangingPunct="0">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srgbClr val="222A35"/>
                </a:solidFill>
                <a:effectLst/>
                <a:uLnTx/>
                <a:uFillTx/>
                <a:latin typeface="Helvetica Neue"/>
                <a:ea typeface="Calibri" panose="020F0502020204030204" pitchFamily="34" charset="0"/>
                <a:cs typeface="Arial" panose="020B0604020202020204" pitchFamily="34" charset="0"/>
              </a:rPr>
              <a:t>الفرع المدرسي الأول</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صورة 13">
            <a:extLst>
              <a:ext uri="{FF2B5EF4-FFF2-40B4-BE49-F238E27FC236}">
                <a16:creationId xmlns:a16="http://schemas.microsoft.com/office/drawing/2014/main" id="{9F67274E-2CF5-42BA-8D68-B4915E5F8D88}"/>
              </a:ext>
            </a:extLst>
          </p:cNvPr>
          <p:cNvPicPr>
            <a:picLocks noChangeAspect="1"/>
          </p:cNvPicPr>
          <p:nvPr/>
        </p:nvPicPr>
        <p:blipFill>
          <a:blip r:embed="rId3"/>
          <a:stretch>
            <a:fillRect/>
          </a:stretch>
        </p:blipFill>
        <p:spPr>
          <a:xfrm>
            <a:off x="10005035" y="684131"/>
            <a:ext cx="1252781" cy="1086753"/>
          </a:xfrm>
          <a:prstGeom prst="rect">
            <a:avLst/>
          </a:prstGeom>
        </p:spPr>
      </p:pic>
      <p:sp>
        <p:nvSpPr>
          <p:cNvPr id="30" name="مربع نص 29">
            <a:extLst>
              <a:ext uri="{FF2B5EF4-FFF2-40B4-BE49-F238E27FC236}">
                <a16:creationId xmlns:a16="http://schemas.microsoft.com/office/drawing/2014/main" id="{13AA88A7-EEEF-48DC-9FFA-82643353CA98}"/>
              </a:ext>
            </a:extLst>
          </p:cNvPr>
          <p:cNvSpPr txBox="1"/>
          <p:nvPr/>
        </p:nvSpPr>
        <p:spPr>
          <a:xfrm>
            <a:off x="1238253" y="6089974"/>
            <a:ext cx="3214997"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معلمتك المحبة لك عائشة الظاهري</a:t>
            </a:r>
          </a:p>
        </p:txBody>
      </p:sp>
    </p:spTree>
    <p:extLst>
      <p:ext uri="{BB962C8B-B14F-4D97-AF65-F5344CB8AC3E}">
        <p14:creationId xmlns:p14="http://schemas.microsoft.com/office/powerpoint/2010/main" val="378032738"/>
      </p:ext>
    </p:extLst>
  </p:cSld>
  <p:clrMapOvr>
    <a:masterClrMapping/>
  </p:clrMapOvr>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3631</Words>
  <Application>Microsoft Office PowerPoint</Application>
  <PresentationFormat>Widescreen</PresentationFormat>
  <Paragraphs>508</Paragraphs>
  <Slides>21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abdo</vt:lpstr>
      <vt:lpstr>Aldhabi</vt:lpstr>
      <vt:lpstr>-apple-system</vt:lpstr>
      <vt:lpstr>Arial</vt:lpstr>
      <vt:lpstr>Calibri</vt:lpstr>
      <vt:lpstr>Calibri Light</vt:lpstr>
      <vt:lpstr>Helvetica Neue</vt:lpstr>
      <vt:lpstr>Wingdings</vt:lpstr>
      <vt:lpstr>1_نسق Office</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Aysha Ali Saeed Ibrahim Aldhaheri</dc:creator>
  <cp:lastModifiedBy>Aysha Ali Saeed Ibrahim Aldhaheri</cp:lastModifiedBy>
  <cp:revision>32</cp:revision>
  <dcterms:created xsi:type="dcterms:W3CDTF">2022-10-17T09:24:34Z</dcterms:created>
  <dcterms:modified xsi:type="dcterms:W3CDTF">2025-04-07T11:03:45Z</dcterms:modified>
</cp:coreProperties>
</file>