
<file path=[Content_Types].xml><?xml version="1.0" encoding="utf-8"?>
<Types xmlns="http://schemas.openxmlformats.org/package/2006/content-types">
  <Default ContentType="image/jpeg" Extension="jpg"/>
  <Default ContentType="image/svg+xml" Extension="svg"/>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5C22544A-7EE6-4342-B048-85BDC9FD1C3A}" styleName="Medium Style 2 - Accent 1">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cmpd="sng" w="38100">
              <a:solidFill>
                <a:schemeClr val="lt1"/>
              </a:solidFill>
            </a:ln>
          </a:top>
        </a:tcBdr>
        <a:fill>
          <a:solidFill>
            <a:schemeClr val="accent1"/>
          </a:solidFill>
        </a:fill>
      </a:tcStyle>
    </a:lastRow>
    <a:firstRow>
      <a:tcTxStyle b="on">
        <a:fontRef idx="minor">
          <a:prstClr val="black"/>
        </a:fontRef>
        <a:schemeClr val="lt1"/>
      </a:tcTxStyle>
      <a:tcStyle>
        <a:tcBdr>
          <a:bottom>
            <a:ln cmpd="sng" w="38100">
              <a:solidFill>
                <a:schemeClr val="lt1"/>
              </a:solidFill>
            </a:ln>
          </a:bottom>
        </a:tcBdr>
        <a:fill>
          <a:solidFill>
            <a:schemeClr val="accent1"/>
          </a:solidFill>
        </a:fill>
      </a:tcStyle>
    </a:firstRow>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tableStyles" Target="tableStyles1.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B667D68-3C8D-EC4A-9748-97921A771E2C}" type="slidenum">
              <a:rPr lang="en-US" smtClean="0"/>
              <a:t>4</a:t>
            </a:fld>
            <a:endParaRPr lang="en-US"/>
          </a:p>
        </p:txBody>
      </p:sp>
    </p:spTree>
    <p:extLst>
      <p:ext uri="{BB962C8B-B14F-4D97-AF65-F5344CB8AC3E}">
        <p14:creationId xmlns:p14="http://schemas.microsoft.com/office/powerpoint/2010/main" val="511054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6</a:t>
            </a:fld>
            <a:endParaRPr lang="en-US"/>
          </a:p>
        </p:txBody>
      </p:sp>
    </p:spTree>
    <p:extLst>
      <p:ext uri="{BB962C8B-B14F-4D97-AF65-F5344CB8AC3E}">
        <p14:creationId xmlns:p14="http://schemas.microsoft.com/office/powerpoint/2010/main" val="2158548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7</a:t>
            </a:fld>
            <a:endParaRPr lang="en-US"/>
          </a:p>
        </p:txBody>
      </p:sp>
    </p:spTree>
    <p:extLst>
      <p:ext uri="{BB962C8B-B14F-4D97-AF65-F5344CB8AC3E}">
        <p14:creationId xmlns:p14="http://schemas.microsoft.com/office/powerpoint/2010/main" val="3555780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8</a:t>
            </a:fld>
            <a:endParaRPr lang="en-US"/>
          </a:p>
        </p:txBody>
      </p:sp>
    </p:spTree>
    <p:extLst>
      <p:ext uri="{BB962C8B-B14F-4D97-AF65-F5344CB8AC3E}">
        <p14:creationId xmlns:p14="http://schemas.microsoft.com/office/powerpoint/2010/main" val="2473415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9</a:t>
            </a:fld>
            <a:endParaRPr lang="en-US"/>
          </a:p>
        </p:txBody>
      </p:sp>
    </p:spTree>
    <p:extLst>
      <p:ext uri="{BB962C8B-B14F-4D97-AF65-F5344CB8AC3E}">
        <p14:creationId xmlns:p14="http://schemas.microsoft.com/office/powerpoint/2010/main" val="34702063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5/23/2022</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5/23/2022</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5/23/2022</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5/23/2022</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5/23/2022</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5/23/2022</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5/23/2022</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5/23/2022</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5/23/2022</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5/23/2022</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eg" /><Relationship Id="rId1" Type="http://schemas.openxmlformats.org/officeDocument/2006/relationships/slideLayout" Target="../slideLayouts/slideLayout7.xml" /><Relationship Id="rId4" Type="http://schemas.openxmlformats.org/officeDocument/2006/relationships/image" Target="../media/image5.svg" /></Relationships>
</file>

<file path=ppt/slides/_rels/slide3.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1.xml"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notesSlide" Target="../notesSlides/notesSlide5.xml"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hyperlink" Target="https://www.instagram.com/ese.ae/?hl=en" TargetMode="External" /><Relationship Id="rId2" Type="http://schemas.openxmlformats.org/officeDocument/2006/relationships/image" Target="../media/image9.jpg" /><Relationship Id="rId1" Type="http://schemas.openxmlformats.org/officeDocument/2006/relationships/slideLayout" Target="../slideLayouts/slideLayout7.xml" /><Relationship Id="rId6" Type="http://schemas.openxmlformats.org/officeDocument/2006/relationships/image" Target="../media/image11.jpeg" /><Relationship Id="rId5" Type="http://schemas.openxmlformats.org/officeDocument/2006/relationships/hyperlink" Target="https://twitter.com/ese_ae?s=09" TargetMode="External" /><Relationship Id="rId4" Type="http://schemas.openxmlformats.org/officeDocument/2006/relationships/image" Target="../media/image10.jpeg"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AF95CD-08AD-ED40-96B2-68F46334724D}"/>
              </a:ext>
            </a:extLst>
          </p:cNvPr>
          <p:cNvSpPr>
            <a:spLocks noGrp="1"/>
          </p:cNvSpPr>
          <p:nvPr>
            <p:ph type="sldNum" sz="quarter" idx="12"/>
          </p:nvPr>
        </p:nvSpPr>
        <p:spPr/>
        <p:txBody>
          <a:bodyPr/>
          <a:lstStyle/>
          <a:p>
            <a:fld id="{C5A5AB9B-F023-8B4A-BE34-5ADCF95463FD}" type="slidenum">
              <a:rPr lang="en-US" smtClean="0"/>
              <a:pPr/>
              <a:t>1</a:t>
            </a:fld>
            <a:endParaRPr lang="en-US" dirty="0"/>
          </a:p>
        </p:txBody>
      </p:sp>
      <p:sp>
        <p:nvSpPr>
          <p:cNvPr id="4" name="TextBox 3">
            <a:extLst>
              <a:ext uri="{FF2B5EF4-FFF2-40B4-BE49-F238E27FC236}">
                <a16:creationId xmlns:a16="http://schemas.microsoft.com/office/drawing/2014/main" id="{4C868799-BE97-BF41-8BBF-9937083401BE}"/>
              </a:ext>
            </a:extLst>
          </p:cNvPr>
          <p:cNvSpPr txBox="1"/>
          <p:nvPr/>
        </p:nvSpPr>
        <p:spPr>
          <a:xfrm>
            <a:off x="1683657" y="2063714"/>
            <a:ext cx="5709603" cy="1323439"/>
          </a:xfrm>
          <a:prstGeom prst="rect">
            <a:avLst/>
          </a:prstGeom>
          <a:noFill/>
        </p:spPr>
        <p:txBody>
          <a:bodyPr wrap="square" rtlCol="0">
            <a:spAutoFit/>
          </a:bodyPr>
          <a:lstStyle/>
          <a:p>
            <a:pPr marL="0" algn="r" defTabSz="914400" rtl="1" eaLnBrk="1" latinLnBrk="0" hangingPunct="1"/>
            <a:r>
              <a:rPr lang="en-US" sz="4000" dirty="0">
                <a:solidFill>
                  <a:schemeClr val="tx1">
                    <a:lumMod val="65000"/>
                    <a:lumOff val="35000"/>
                  </a:schemeClr>
                </a:solidFill>
                <a:latin typeface="Arial" panose="020B0604020202020204" pitchFamily="34" charset="0"/>
                <a:ea typeface="AppleMyungjo" pitchFamily="2" charset="-127"/>
                <a:cs typeface="Arial" panose="020B0604020202020204" pitchFamily="34" charset="0"/>
              </a:rPr>
              <a:t>English Term 3 Coverage</a:t>
            </a:r>
          </a:p>
        </p:txBody>
      </p:sp>
      <p:sp>
        <p:nvSpPr>
          <p:cNvPr id="5" name="TextBox 4">
            <a:extLst>
              <a:ext uri="{FF2B5EF4-FFF2-40B4-BE49-F238E27FC236}">
                <a16:creationId xmlns:a16="http://schemas.microsoft.com/office/drawing/2014/main" id="{5AE57BEB-318C-F64E-A8E0-6BF6621C7AF1}"/>
              </a:ext>
            </a:extLst>
          </p:cNvPr>
          <p:cNvSpPr txBox="1"/>
          <p:nvPr/>
        </p:nvSpPr>
        <p:spPr>
          <a:xfrm>
            <a:off x="3804746" y="3780739"/>
            <a:ext cx="3588514" cy="523220"/>
          </a:xfrm>
          <a:prstGeom prst="rect">
            <a:avLst/>
          </a:prstGeom>
          <a:noFill/>
        </p:spPr>
        <p:txBody>
          <a:bodyPr wrap="square" rtlCol="0">
            <a:spAutoFit/>
          </a:bodyPr>
          <a:lstStyle/>
          <a:p>
            <a:pPr algn="r" rtl="1"/>
            <a:r>
              <a:rPr lang="en-US" sz="2800" dirty="0">
                <a:latin typeface="Arial" panose="020B0604020202020204" pitchFamily="34" charset="0"/>
                <a:ea typeface="AppleMyungjo" pitchFamily="2" charset="-127"/>
                <a:cs typeface="Arial" panose="020B0604020202020204" pitchFamily="34" charset="0"/>
              </a:rPr>
              <a:t>Level 4.1</a:t>
            </a:r>
          </a:p>
        </p:txBody>
      </p:sp>
      <p:sp>
        <p:nvSpPr>
          <p:cNvPr id="7" name="TextBox 6">
            <a:extLst>
              <a:ext uri="{FF2B5EF4-FFF2-40B4-BE49-F238E27FC236}">
                <a16:creationId xmlns:a16="http://schemas.microsoft.com/office/drawing/2014/main" id="{9391282D-82E0-FB4B-B455-9460273DE424}"/>
              </a:ext>
            </a:extLst>
          </p:cNvPr>
          <p:cNvSpPr txBox="1"/>
          <p:nvPr/>
        </p:nvSpPr>
        <p:spPr>
          <a:xfrm>
            <a:off x="5749076" y="4344161"/>
            <a:ext cx="1644184" cy="769441"/>
          </a:xfrm>
          <a:prstGeom prst="rect">
            <a:avLst/>
          </a:prstGeom>
          <a:noFill/>
        </p:spPr>
        <p:txBody>
          <a:bodyPr wrap="square" rtlCol="0">
            <a:spAutoFit/>
          </a:bodyPr>
          <a:lstStyle/>
          <a:p>
            <a:pPr algn="r" rtl="1"/>
            <a:r>
              <a:rPr lang="en-US" sz="2200" dirty="0">
                <a:latin typeface="Arial" panose="020B0604020202020204" pitchFamily="34" charset="0"/>
                <a:cs typeface="Arial" panose="020B0604020202020204" pitchFamily="34" charset="0"/>
              </a:rPr>
              <a:t>Term 3 2021-2022</a:t>
            </a:r>
          </a:p>
        </p:txBody>
      </p:sp>
    </p:spTree>
    <p:extLst>
      <p:ext uri="{BB962C8B-B14F-4D97-AF65-F5344CB8AC3E}">
        <p14:creationId xmlns:p14="http://schemas.microsoft.com/office/powerpoint/2010/main" val="302349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5D4CA64-863F-244B-94B0-392C7F977D03}"/>
              </a:ext>
            </a:extLst>
          </p:cNvPr>
          <p:cNvSpPr txBox="1"/>
          <p:nvPr/>
        </p:nvSpPr>
        <p:spPr>
          <a:xfrm>
            <a:off x="999852" y="1583494"/>
            <a:ext cx="4547287" cy="523220"/>
          </a:xfrm>
          <a:prstGeom prst="rect">
            <a:avLst/>
          </a:prstGeom>
          <a:noFill/>
        </p:spPr>
        <p:txBody>
          <a:bodyPr wrap="square" rtlCol="0">
            <a:spAutoFit/>
          </a:bodyPr>
          <a:lstStyle/>
          <a:p>
            <a:pPr marL="0" defTabSz="914400" rtl="1" eaLnBrk="1" latinLnBrk="0" hangingPunct="1"/>
            <a:r>
              <a:rPr lang="en-US" sz="2800" b="1" dirty="0">
                <a:latin typeface="Arial" panose="020B0604020202020204" pitchFamily="34" charset="0"/>
                <a:ea typeface="AppleMyungjo" pitchFamily="2" charset="-127"/>
                <a:cs typeface="Arial" panose="020B0604020202020204" pitchFamily="34" charset="0"/>
              </a:rPr>
              <a:t>Contents:</a:t>
            </a:r>
          </a:p>
        </p:txBody>
      </p:sp>
      <p:sp>
        <p:nvSpPr>
          <p:cNvPr id="13" name="TextBox 12">
            <a:extLst>
              <a:ext uri="{FF2B5EF4-FFF2-40B4-BE49-F238E27FC236}">
                <a16:creationId xmlns:a16="http://schemas.microsoft.com/office/drawing/2014/main" id="{B60FE727-BDEF-3147-A781-E4B6C44CE802}"/>
              </a:ext>
            </a:extLst>
          </p:cNvPr>
          <p:cNvSpPr txBox="1"/>
          <p:nvPr/>
        </p:nvSpPr>
        <p:spPr>
          <a:xfrm>
            <a:off x="1038544" y="1827827"/>
            <a:ext cx="5096148" cy="3785652"/>
          </a:xfrm>
          <a:prstGeom prst="rect">
            <a:avLst/>
          </a:prstGeom>
          <a:noFill/>
        </p:spPr>
        <p:txBody>
          <a:bodyPr wrap="square" rtlCol="0">
            <a:spAutoFit/>
          </a:bodyPr>
          <a:lstStyle/>
          <a:p>
            <a:pPr defTabSz="914217">
              <a:defRPr/>
            </a:pPr>
            <a:endParaRPr lang="en-GB" sz="2400" kern="0" dirty="0">
              <a:latin typeface="Helvetica" pitchFamily="2" charset="0"/>
              <a:cs typeface="Arial"/>
              <a:sym typeface="Arial"/>
            </a:endParaRPr>
          </a:p>
          <a:p>
            <a:pPr defTabSz="914217">
              <a:defRPr/>
            </a:pPr>
            <a:r>
              <a:rPr lang="en-GB" sz="2400" kern="0" dirty="0">
                <a:latin typeface="Arial" panose="020B0604020202020204" pitchFamily="34" charset="0"/>
                <a:cs typeface="Arial" panose="020B0604020202020204" pitchFamily="34" charset="0"/>
                <a:sym typeface="Arial"/>
              </a:rPr>
              <a:t>Coverage</a:t>
            </a:r>
          </a:p>
          <a:p>
            <a:pPr defTabSz="914217">
              <a:defRPr/>
            </a:pPr>
            <a:endParaRPr lang="en-GB" sz="2400" kern="0" dirty="0">
              <a:latin typeface="Arial" panose="020B0604020202020204" pitchFamily="34" charset="0"/>
              <a:cs typeface="Arial" panose="020B0604020202020204" pitchFamily="34" charset="0"/>
              <a:sym typeface="Arial"/>
            </a:endParaRPr>
          </a:p>
          <a:p>
            <a:pPr defTabSz="914217">
              <a:defRPr/>
            </a:pPr>
            <a:r>
              <a:rPr lang="en-GB" sz="2400" kern="0" dirty="0">
                <a:latin typeface="Arial" panose="020B0604020202020204" pitchFamily="34" charset="0"/>
                <a:cs typeface="Arial" panose="020B0604020202020204" pitchFamily="34" charset="0"/>
                <a:sym typeface="Arial"/>
              </a:rPr>
              <a:t>Preparation - grammar</a:t>
            </a:r>
          </a:p>
          <a:p>
            <a:pPr defTabSz="914217">
              <a:defRPr/>
            </a:pPr>
            <a:endParaRPr lang="en-GB" sz="2400" kern="0" dirty="0">
              <a:solidFill>
                <a:srgbClr val="B68A35"/>
              </a:solidFill>
              <a:latin typeface="Arial" panose="020B0604020202020204" pitchFamily="34" charset="0"/>
              <a:cs typeface="Arial" panose="020B0604020202020204" pitchFamily="34" charset="0"/>
              <a:sym typeface="Arial"/>
            </a:endParaRPr>
          </a:p>
          <a:p>
            <a:pPr defTabSz="914217">
              <a:defRPr/>
            </a:pPr>
            <a:endParaRPr lang="en-GB" sz="2400" kern="0" dirty="0">
              <a:solidFill>
                <a:srgbClr val="B68A35"/>
              </a:solidFill>
              <a:latin typeface="Arial" panose="020B0604020202020204" pitchFamily="34" charset="0"/>
              <a:cs typeface="Arial" panose="020B0604020202020204" pitchFamily="34" charset="0"/>
              <a:sym typeface="Arial"/>
            </a:endParaRPr>
          </a:p>
          <a:p>
            <a:pPr defTabSz="914217">
              <a:defRPr/>
            </a:pPr>
            <a:br>
              <a:rPr lang="en-GB" sz="2400" kern="0" dirty="0">
                <a:solidFill>
                  <a:srgbClr val="B68A35"/>
                </a:solidFill>
                <a:latin typeface="Arial" panose="020B0604020202020204" pitchFamily="34" charset="0"/>
                <a:cs typeface="Arial" panose="020B0604020202020204" pitchFamily="34" charset="0"/>
                <a:sym typeface="Arial"/>
              </a:rPr>
            </a:br>
            <a:r>
              <a:rPr lang="en-GB" sz="2400" kern="0" dirty="0">
                <a:solidFill>
                  <a:srgbClr val="BCBDC0"/>
                </a:solidFill>
                <a:latin typeface="Arial" panose="020B0604020202020204" pitchFamily="34" charset="0"/>
                <a:cs typeface="Arial" panose="020B0604020202020204" pitchFamily="34" charset="0"/>
                <a:sym typeface="Arial"/>
              </a:rPr>
              <a:t>Level 4.1</a:t>
            </a:r>
            <a:endParaRPr lang="en-GB" sz="2400" i="1" kern="0" dirty="0">
              <a:solidFill>
                <a:srgbClr val="BCBDC0"/>
              </a:solidFill>
              <a:latin typeface="Arial" panose="020B0604020202020204" pitchFamily="34" charset="0"/>
              <a:cs typeface="Arial" panose="020B0604020202020204" pitchFamily="34" charset="0"/>
            </a:endParaRPr>
          </a:p>
          <a:p>
            <a:pPr lvl="0" defTabSz="914217">
              <a:defRPr/>
            </a:pPr>
            <a:br>
              <a:rPr lang="en-GB" sz="2400" kern="0" dirty="0">
                <a:solidFill>
                  <a:srgbClr val="B68A35"/>
                </a:solidFill>
                <a:latin typeface="Arial" panose="020B0604020202020204" pitchFamily="34" charset="0"/>
                <a:cs typeface="Arial" panose="020B0604020202020204" pitchFamily="34" charset="0"/>
                <a:sym typeface="Arial"/>
              </a:rPr>
            </a:br>
            <a:r>
              <a:rPr lang="en-GB" sz="2400" kern="0" dirty="0">
                <a:solidFill>
                  <a:srgbClr val="BCBDC0"/>
                </a:solidFill>
                <a:latin typeface="Arial" panose="020B0604020202020204" pitchFamily="34" charset="0"/>
                <a:cs typeface="Arial" panose="020B0604020202020204" pitchFamily="34" charset="0"/>
                <a:sym typeface="Arial"/>
              </a:rPr>
              <a:t>Term 3 Academic Year 2021-2022</a:t>
            </a:r>
            <a:endParaRPr lang="en-GB" sz="2400" kern="0" dirty="0">
              <a:solidFill>
                <a:srgbClr val="BCBDC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4AF95CD-08AD-ED40-96B2-68F46334724D}"/>
              </a:ext>
            </a:extLst>
          </p:cNvPr>
          <p:cNvSpPr>
            <a:spLocks noGrp="1"/>
          </p:cNvSpPr>
          <p:nvPr>
            <p:ph type="sldNum" sz="quarter" idx="12"/>
          </p:nvPr>
        </p:nvSpPr>
        <p:spPr/>
        <p:txBody>
          <a:bodyPr/>
          <a:lstStyle/>
          <a:p>
            <a:fld id="{C5A5AB9B-F023-8B4A-BE34-5ADCF95463FD}" type="slidenum">
              <a:rPr lang="en-US" smtClean="0"/>
              <a:pPr/>
              <a:t>2</a:t>
            </a:fld>
            <a:endParaRPr lang="en-US" dirty="0"/>
          </a:p>
        </p:txBody>
      </p:sp>
      <p:pic>
        <p:nvPicPr>
          <p:cNvPr id="5" name="Graphic 4" descr="Desk">
            <a:extLst>
              <a:ext uri="{FF2B5EF4-FFF2-40B4-BE49-F238E27FC236}">
                <a16:creationId xmlns:a16="http://schemas.microsoft.com/office/drawing/2014/main" id="{906DE337-E3AC-4040-8639-E9B2C8CEEA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22704" y="1583494"/>
            <a:ext cx="3640308" cy="3691011"/>
          </a:xfrm>
          <a:prstGeom prst="rect">
            <a:avLst/>
          </a:prstGeom>
        </p:spPr>
      </p:pic>
    </p:spTree>
    <p:extLst>
      <p:ext uri="{BB962C8B-B14F-4D97-AF65-F5344CB8AC3E}">
        <p14:creationId xmlns:p14="http://schemas.microsoft.com/office/powerpoint/2010/main" val="752731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273C3D6-E4E9-494F-BAA1-4754BA5BAAA0}"/>
              </a:ext>
            </a:extLst>
          </p:cNvPr>
          <p:cNvSpPr txBox="1"/>
          <p:nvPr/>
        </p:nvSpPr>
        <p:spPr>
          <a:xfrm>
            <a:off x="6401917" y="4017387"/>
            <a:ext cx="5528878" cy="707886"/>
          </a:xfrm>
          <a:prstGeom prst="rect">
            <a:avLst/>
          </a:prstGeom>
          <a:noFill/>
        </p:spPr>
        <p:txBody>
          <a:bodyPr wrap="square" rtlCol="0">
            <a:spAutoFit/>
          </a:bodyPr>
          <a:lstStyle/>
          <a:p>
            <a:pPr defTabSz="914217">
              <a:defRPr/>
            </a:pPr>
            <a:r>
              <a:rPr lang="en-GB" sz="4000" b="1" kern="0" dirty="0">
                <a:latin typeface="Arial" panose="020B0604020202020204" pitchFamily="34" charset="0"/>
                <a:cs typeface="Arial" panose="020B0604020202020204" pitchFamily="34" charset="0"/>
                <a:sym typeface="Arial"/>
              </a:rPr>
              <a:t>Term 3 Coverage</a:t>
            </a:r>
            <a:endParaRPr lang="en-GB" sz="2400" b="1" kern="0" dirty="0">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285236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AF95CD-08AD-ED40-96B2-68F46334724D}"/>
              </a:ext>
            </a:extLst>
          </p:cNvPr>
          <p:cNvSpPr>
            <a:spLocks noGrp="1"/>
          </p:cNvSpPr>
          <p:nvPr>
            <p:ph type="sldNum" sz="quarter" idx="12"/>
          </p:nvPr>
        </p:nvSpPr>
        <p:spPr/>
        <p:txBody>
          <a:bodyPr/>
          <a:lstStyle/>
          <a:p>
            <a:fld id="{C5A5AB9B-F023-8B4A-BE34-5ADCF95463FD}" type="slidenum">
              <a:rPr lang="en-US" smtClean="0"/>
              <a:pPr/>
              <a:t>4</a:t>
            </a:fld>
            <a:endParaRPr lang="en-US" dirty="0"/>
          </a:p>
        </p:txBody>
      </p:sp>
      <p:sp>
        <p:nvSpPr>
          <p:cNvPr id="6" name="Rectangle 5">
            <a:extLst>
              <a:ext uri="{FF2B5EF4-FFF2-40B4-BE49-F238E27FC236}">
                <a16:creationId xmlns:a16="http://schemas.microsoft.com/office/drawing/2014/main" id="{BD35B002-4AF4-CD4D-8A7C-11518F29AC91}"/>
              </a:ext>
            </a:extLst>
          </p:cNvPr>
          <p:cNvSpPr/>
          <p:nvPr/>
        </p:nvSpPr>
        <p:spPr>
          <a:xfrm>
            <a:off x="4765539" y="966859"/>
            <a:ext cx="2660921" cy="461665"/>
          </a:xfrm>
          <a:prstGeom prst="rect">
            <a:avLst/>
          </a:prstGeom>
        </p:spPr>
        <p:txBody>
          <a:bodyPr wrap="none">
            <a:spAutoFit/>
          </a:bodyPr>
          <a:lstStyle/>
          <a:p>
            <a:pPr algn="r" rtl="1"/>
            <a:r>
              <a:rPr lang="en-US" sz="2400" b="1" dirty="0">
                <a:latin typeface="Arial" panose="020B0604020202020204" pitchFamily="34" charset="0"/>
                <a:cs typeface="Arial" panose="020B0604020202020204" pitchFamily="34" charset="0"/>
              </a:rPr>
              <a:t>Term 3 Coverage</a:t>
            </a:r>
            <a:endParaRPr lang="en-US" sz="2400" b="1" dirty="0">
              <a:solidFill>
                <a:schemeClr val="bg1"/>
              </a:solidFill>
              <a:latin typeface="Arial" panose="020B0604020202020204" pitchFamily="34" charset="0"/>
              <a:ea typeface="AppleMyungjo" pitchFamily="2" charset="-127"/>
              <a:cs typeface="Arial" panose="020B0604020202020204" pitchFamily="34" charset="0"/>
            </a:endParaRPr>
          </a:p>
        </p:txBody>
      </p:sp>
      <p:graphicFrame>
        <p:nvGraphicFramePr>
          <p:cNvPr id="5" name="Table 4">
            <a:extLst>
              <a:ext uri="{FF2B5EF4-FFF2-40B4-BE49-F238E27FC236}">
                <a16:creationId xmlns:a16="http://schemas.microsoft.com/office/drawing/2014/main" id="{2950B40E-6B1F-FC4D-B30A-A2C8FEADE472}"/>
              </a:ext>
            </a:extLst>
          </p:cNvPr>
          <p:cNvGraphicFramePr>
            <a:graphicFrameLocks noGrp="1"/>
          </p:cNvGraphicFramePr>
          <p:nvPr>
            <p:extLst>
              <p:ext uri="{D42A27DB-BD31-4B8C-83A1-F6EECF244321}">
                <p14:modId xmlns:p14="http://schemas.microsoft.com/office/powerpoint/2010/main" val="1699530331"/>
              </p:ext>
            </p:extLst>
          </p:nvPr>
        </p:nvGraphicFramePr>
        <p:xfrm>
          <a:off x="1001775" y="2021484"/>
          <a:ext cx="10188448" cy="3044106"/>
        </p:xfrm>
        <a:graphic>
          <a:graphicData uri="http://schemas.openxmlformats.org/drawingml/2006/table">
            <a:tbl>
              <a:tblPr bandRow="1">
                <a:tableStyleId>{5C22544A-7EE6-4342-B048-85BDC9FD1C3A}</a:tableStyleId>
              </a:tblPr>
              <a:tblGrid>
                <a:gridCol w="2561780">
                  <a:extLst>
                    <a:ext uri="{9D8B030D-6E8A-4147-A177-3AD203B41FA5}">
                      <a16:colId xmlns:a16="http://schemas.microsoft.com/office/drawing/2014/main" val="1879868863"/>
                    </a:ext>
                  </a:extLst>
                </a:gridCol>
                <a:gridCol w="3901332">
                  <a:extLst>
                    <a:ext uri="{9D8B030D-6E8A-4147-A177-3AD203B41FA5}">
                      <a16:colId xmlns:a16="http://schemas.microsoft.com/office/drawing/2014/main" val="4075027747"/>
                    </a:ext>
                  </a:extLst>
                </a:gridCol>
                <a:gridCol w="3725336">
                  <a:extLst>
                    <a:ext uri="{9D8B030D-6E8A-4147-A177-3AD203B41FA5}">
                      <a16:colId xmlns:a16="http://schemas.microsoft.com/office/drawing/2014/main" val="4119468364"/>
                    </a:ext>
                  </a:extLst>
                </a:gridCol>
              </a:tblGrid>
              <a:tr h="365034">
                <a:tc gridSpan="3">
                  <a:txBody>
                    <a:bodyPr/>
                    <a:lstStyle/>
                    <a:p>
                      <a:pPr marL="0" marR="0" algn="ctr">
                        <a:spcBef>
                          <a:spcPts val="0"/>
                        </a:spcBef>
                        <a:spcAft>
                          <a:spcPts val="0"/>
                        </a:spcAft>
                      </a:pPr>
                      <a:r>
                        <a:rPr lang="en-US" sz="1600" b="1" dirty="0">
                          <a:solidFill>
                            <a:schemeClr val="tx1"/>
                          </a:solidFill>
                          <a:effectLst/>
                          <a:latin typeface="Arial" panose="020B0604020202020204" pitchFamily="34" charset="0"/>
                          <a:cs typeface="Arial" panose="020B0604020202020204" pitchFamily="34" charset="0"/>
                        </a:rPr>
                        <a:t>Topic(s): People and places</a:t>
                      </a:r>
                      <a:endParaRPr lang="en-US"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1096" marR="51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pPr marL="0" marR="0" algn="ctr">
                        <a:spcBef>
                          <a:spcPts val="0"/>
                        </a:spcBef>
                        <a:spcAft>
                          <a:spcPts val="0"/>
                        </a:spcAft>
                      </a:pPr>
                      <a:endParaRPr lang="en-US"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1096" marR="51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pPr marL="0" marR="0" algn="ctr">
                        <a:spcBef>
                          <a:spcPts val="0"/>
                        </a:spcBef>
                        <a:spcAft>
                          <a:spcPts val="0"/>
                        </a:spcAft>
                      </a:pPr>
                      <a:endParaRPr lang="en-US"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1096" marR="51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486539696"/>
                  </a:ext>
                </a:extLst>
              </a:tr>
              <a:tr h="404184">
                <a:tc>
                  <a:txBody>
                    <a:bodyPr/>
                    <a:lstStyle/>
                    <a:p>
                      <a:pPr marL="0" marR="0" algn="ctr">
                        <a:lnSpc>
                          <a:spcPct val="107000"/>
                        </a:lnSpc>
                        <a:spcBef>
                          <a:spcPts val="0"/>
                        </a:spcBef>
                        <a:spcAft>
                          <a:spcPts val="800"/>
                        </a:spcAft>
                      </a:pPr>
                      <a:r>
                        <a:rPr lang="en-US" sz="1600" b="1">
                          <a:effectLst/>
                          <a:cs typeface="+mn-cs"/>
                        </a:rPr>
                        <a:t>Lexis</a:t>
                      </a:r>
                      <a:endParaRPr lang="en-US" sz="1600" b="1">
                        <a:effectLst/>
                        <a:latin typeface="Calibri" panose="020F0502020204030204" pitchFamily="34" charset="0"/>
                        <a:ea typeface="Calibri" panose="020F0502020204030204" pitchFamily="34" charset="0"/>
                        <a:cs typeface="+mn-cs"/>
                      </a:endParaRPr>
                    </a:p>
                  </a:txBody>
                  <a:tcPr marL="51096" marR="51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Bef>
                          <a:spcPts val="0"/>
                        </a:spcBef>
                        <a:spcAft>
                          <a:spcPts val="800"/>
                        </a:spcAft>
                      </a:pPr>
                      <a:r>
                        <a:rPr lang="en-US" sz="1600" b="1" dirty="0">
                          <a:effectLst/>
                          <a:cs typeface="+mn-cs"/>
                        </a:rPr>
                        <a:t>Grammar</a:t>
                      </a:r>
                      <a:endParaRPr lang="en-US" sz="1600" b="1" dirty="0">
                        <a:effectLst/>
                        <a:latin typeface="Calibri" panose="020F0502020204030204" pitchFamily="34" charset="0"/>
                        <a:ea typeface="Calibri" panose="020F0502020204030204" pitchFamily="34" charset="0"/>
                        <a:cs typeface="+mn-cs"/>
                      </a:endParaRPr>
                    </a:p>
                  </a:txBody>
                  <a:tcPr marL="51096" marR="51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Bef>
                          <a:spcPts val="0"/>
                        </a:spcBef>
                        <a:spcAft>
                          <a:spcPts val="800"/>
                        </a:spcAft>
                      </a:pPr>
                      <a:r>
                        <a:rPr lang="en-US" sz="1600" b="1" dirty="0">
                          <a:effectLst/>
                          <a:cs typeface="+mn-cs"/>
                        </a:rPr>
                        <a:t>Functional Language</a:t>
                      </a:r>
                      <a:endParaRPr lang="en-US" sz="1600" b="1" dirty="0">
                        <a:effectLst/>
                        <a:latin typeface="Calibri" panose="020F0502020204030204" pitchFamily="34" charset="0"/>
                        <a:ea typeface="Calibri" panose="020F0502020204030204" pitchFamily="34" charset="0"/>
                        <a:cs typeface="+mn-cs"/>
                      </a:endParaRPr>
                    </a:p>
                  </a:txBody>
                  <a:tcPr marL="51096" marR="51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88045511"/>
                  </a:ext>
                </a:extLst>
              </a:tr>
              <a:tr h="2030797">
                <a:tc>
                  <a:txBody>
                    <a:bodyPr/>
                    <a:lstStyle/>
                    <a:p>
                      <a:pPr marL="0" marR="0">
                        <a:lnSpc>
                          <a:spcPct val="107000"/>
                        </a:lnSpc>
                        <a:spcBef>
                          <a:spcPts val="0"/>
                        </a:spcBef>
                        <a:spcAft>
                          <a:spcPts val="800"/>
                        </a:spcAft>
                      </a:pPr>
                      <a:r>
                        <a:rPr lang="en-US" sz="1400" dirty="0">
                          <a:effectLst/>
                          <a:cs typeface="+mn-cs"/>
                        </a:rPr>
                        <a:t> </a:t>
                      </a:r>
                    </a:p>
                    <a:p>
                      <a:pPr marL="0" marR="0" algn="l">
                        <a:lnSpc>
                          <a:spcPct val="150000"/>
                        </a:lnSpc>
                        <a:spcBef>
                          <a:spcPts val="0"/>
                        </a:spcBef>
                        <a:spcAft>
                          <a:spcPts val="0"/>
                        </a:spcAft>
                      </a:pPr>
                      <a:r>
                        <a:rPr lang="en-US" sz="1400" dirty="0">
                          <a:solidFill>
                            <a:schemeClr val="tx1"/>
                          </a:solidFill>
                          <a:effectLst/>
                          <a:latin typeface="Arial" panose="020B0604020202020204" pitchFamily="34" charset="0"/>
                          <a:cs typeface="+mn-cs"/>
                        </a:rPr>
                        <a:t>     expeditions, </a:t>
                      </a:r>
                    </a:p>
                    <a:p>
                      <a:pPr marL="0" marR="0" algn="l">
                        <a:lnSpc>
                          <a:spcPct val="150000"/>
                        </a:lnSpc>
                        <a:spcBef>
                          <a:spcPts val="0"/>
                        </a:spcBef>
                        <a:spcAft>
                          <a:spcPts val="0"/>
                        </a:spcAft>
                      </a:pPr>
                      <a:r>
                        <a:rPr lang="en-US" sz="1400" dirty="0">
                          <a:solidFill>
                            <a:schemeClr val="tx1"/>
                          </a:solidFill>
                          <a:effectLst/>
                          <a:latin typeface="Arial" panose="020B0604020202020204" pitchFamily="34" charset="0"/>
                          <a:cs typeface="+mn-cs"/>
                        </a:rPr>
                        <a:t>     cultures</a:t>
                      </a:r>
                    </a:p>
                  </a:txBody>
                  <a:tcPr marL="51096" marR="51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50000"/>
                        </a:lnSpc>
                        <a:spcBef>
                          <a:spcPts val="0"/>
                        </a:spcBef>
                        <a:spcAft>
                          <a:spcPts val="0"/>
                        </a:spcAft>
                      </a:pPr>
                      <a:endParaRPr lang="en-US" sz="1400" dirty="0">
                        <a:effectLst/>
                        <a:latin typeface="Arial" panose="020B0604020202020204" pitchFamily="34" charset="0"/>
                        <a:cs typeface="+mn-cs"/>
                      </a:endParaRPr>
                    </a:p>
                    <a:p>
                      <a:pPr marL="0" marR="0" indent="0" algn="l">
                        <a:lnSpc>
                          <a:spcPct val="150000"/>
                        </a:lnSpc>
                        <a:spcBef>
                          <a:spcPts val="0"/>
                        </a:spcBef>
                        <a:spcAft>
                          <a:spcPts val="0"/>
                        </a:spcAft>
                        <a:buNone/>
                      </a:pPr>
                      <a:r>
                        <a:rPr lang="en-US" sz="1400" dirty="0">
                          <a:effectLst/>
                          <a:latin typeface="Arial" panose="020B0604020202020204" pitchFamily="34" charset="0"/>
                          <a:cs typeface="+mn-cs"/>
                        </a:rPr>
                        <a:t>     Modals: present modals</a:t>
                      </a:r>
                    </a:p>
                    <a:p>
                      <a:pPr marL="0" marR="0" indent="0" algn="l">
                        <a:lnSpc>
                          <a:spcPct val="150000"/>
                        </a:lnSpc>
                        <a:spcBef>
                          <a:spcPts val="0"/>
                        </a:spcBef>
                        <a:spcAft>
                          <a:spcPts val="0"/>
                        </a:spcAft>
                        <a:buNone/>
                      </a:pPr>
                      <a:r>
                        <a:rPr lang="en-US" sz="1400" dirty="0">
                          <a:effectLst/>
                          <a:latin typeface="Arial" panose="020B0604020202020204" pitchFamily="34" charset="0"/>
                          <a:cs typeface="+mn-cs"/>
                        </a:rPr>
                        <a:t>     Adjectives: position  </a:t>
                      </a:r>
                    </a:p>
                    <a:p>
                      <a:pPr marL="0" marR="0" algn="l">
                        <a:lnSpc>
                          <a:spcPct val="150000"/>
                        </a:lnSpc>
                        <a:spcBef>
                          <a:spcPts val="0"/>
                        </a:spcBef>
                        <a:spcAft>
                          <a:spcPts val="0"/>
                        </a:spcAft>
                      </a:pPr>
                      <a:r>
                        <a:rPr lang="en-US" sz="1400" dirty="0">
                          <a:effectLst/>
                          <a:latin typeface="Arial" panose="020B0604020202020204" pitchFamily="34" charset="0"/>
                          <a:cs typeface="+mn-cs"/>
                        </a:rPr>
                        <a:t>     Adverb: time</a:t>
                      </a:r>
                    </a:p>
                    <a:p>
                      <a:pPr marL="0" marR="0" algn="l">
                        <a:lnSpc>
                          <a:spcPct val="150000"/>
                        </a:lnSpc>
                        <a:spcBef>
                          <a:spcPts val="0"/>
                        </a:spcBef>
                        <a:spcAft>
                          <a:spcPts val="0"/>
                        </a:spcAft>
                      </a:pPr>
                      <a:r>
                        <a:rPr lang="en-US" sz="1400" dirty="0">
                          <a:effectLst/>
                          <a:latin typeface="Arial" panose="020B0604020202020204" pitchFamily="34" charset="0"/>
                          <a:cs typeface="+mn-cs"/>
                        </a:rPr>
                        <a:t>     Pronouns: object</a:t>
                      </a:r>
                      <a:endParaRPr lang="en-US" sz="1400" dirty="0">
                        <a:effectLst/>
                        <a:cs typeface="+mn-cs"/>
                      </a:endParaRPr>
                    </a:p>
                    <a:p>
                      <a:pPr marL="0" marR="0">
                        <a:lnSpc>
                          <a:spcPct val="107000"/>
                        </a:lnSpc>
                        <a:spcBef>
                          <a:spcPts val="0"/>
                        </a:spcBef>
                        <a:spcAft>
                          <a:spcPts val="0"/>
                        </a:spcAft>
                      </a:pPr>
                      <a:r>
                        <a:rPr lang="en-US" sz="1400" dirty="0">
                          <a:effectLst/>
                          <a:cs typeface="+mn-cs"/>
                        </a:rPr>
                        <a:t> </a:t>
                      </a:r>
                    </a:p>
                    <a:p>
                      <a:pPr marL="0" marR="0">
                        <a:lnSpc>
                          <a:spcPct val="107000"/>
                        </a:lnSpc>
                        <a:spcBef>
                          <a:spcPts val="0"/>
                        </a:spcBef>
                        <a:spcAft>
                          <a:spcPts val="0"/>
                        </a:spcAft>
                      </a:pPr>
                      <a:r>
                        <a:rPr lang="en-US" sz="1400" dirty="0">
                          <a:effectLst/>
                          <a:cs typeface="+mn-cs"/>
                        </a:rPr>
                        <a:t> </a:t>
                      </a:r>
                    </a:p>
                    <a:p>
                      <a:pPr marL="0" marR="0">
                        <a:lnSpc>
                          <a:spcPct val="107000"/>
                        </a:lnSpc>
                        <a:spcBef>
                          <a:spcPts val="0"/>
                        </a:spcBef>
                        <a:spcAft>
                          <a:spcPts val="0"/>
                        </a:spcAft>
                      </a:pPr>
                      <a:r>
                        <a:rPr lang="en-US" sz="1400" dirty="0">
                          <a:effectLst/>
                          <a:cs typeface="+mn-cs"/>
                        </a:rPr>
                        <a:t> </a:t>
                      </a:r>
                      <a:endParaRPr lang="en-US" sz="1400" dirty="0">
                        <a:effectLst/>
                        <a:latin typeface="Calibri" panose="020F0502020204030204" pitchFamily="34" charset="0"/>
                        <a:ea typeface="Calibri" panose="020F0502020204030204" pitchFamily="34" charset="0"/>
                        <a:cs typeface="+mn-cs"/>
                      </a:endParaRPr>
                    </a:p>
                  </a:txBody>
                  <a:tcPr marL="51096" marR="51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fontAlgn="base">
                        <a:spcBef>
                          <a:spcPts val="0"/>
                        </a:spcBef>
                        <a:spcAft>
                          <a:spcPts val="0"/>
                        </a:spcAft>
                        <a:buFontTx/>
                        <a:buNone/>
                      </a:pPr>
                      <a:endParaRPr lang="en-US" sz="1400" dirty="0">
                        <a:effectLst/>
                        <a:latin typeface="Arial" panose="020B0604020202020204" pitchFamily="34" charset="0"/>
                        <a:cs typeface="+mn-cs"/>
                      </a:endParaRPr>
                    </a:p>
                    <a:p>
                      <a:pPr marL="0" marR="0" indent="0" algn="l" fontAlgn="base">
                        <a:spcBef>
                          <a:spcPts val="0"/>
                        </a:spcBef>
                        <a:spcAft>
                          <a:spcPts val="0"/>
                        </a:spcAft>
                        <a:buFontTx/>
                        <a:buNone/>
                      </a:pPr>
                      <a:r>
                        <a:rPr lang="en-US" sz="1400" dirty="0">
                          <a:effectLst/>
                          <a:latin typeface="Arial" panose="020B0604020202020204" pitchFamily="34" charset="0"/>
                          <a:cs typeface="+mn-cs"/>
                        </a:rPr>
                        <a:t>     Asking and giving permission </a:t>
                      </a:r>
                    </a:p>
                    <a:p>
                      <a:pPr marL="0" marR="0" indent="0" algn="l" fontAlgn="base">
                        <a:lnSpc>
                          <a:spcPct val="150000"/>
                        </a:lnSpc>
                        <a:spcBef>
                          <a:spcPts val="0"/>
                        </a:spcBef>
                        <a:spcAft>
                          <a:spcPts val="0"/>
                        </a:spcAft>
                        <a:buFontTx/>
                        <a:buNone/>
                      </a:pPr>
                      <a:r>
                        <a:rPr lang="en-US" sz="1400" dirty="0">
                          <a:effectLst/>
                          <a:latin typeface="Arial" panose="020B0604020202020204" pitchFamily="34" charset="0"/>
                          <a:cs typeface="+mn-cs"/>
                        </a:rPr>
                        <a:t>     Describing people </a:t>
                      </a:r>
                    </a:p>
                    <a:p>
                      <a:pPr marL="0" marR="0" indent="0" algn="l" fontAlgn="base">
                        <a:lnSpc>
                          <a:spcPct val="150000"/>
                        </a:lnSpc>
                        <a:spcBef>
                          <a:spcPts val="0"/>
                        </a:spcBef>
                        <a:spcAft>
                          <a:spcPts val="0"/>
                        </a:spcAft>
                        <a:buFontTx/>
                        <a:buNone/>
                      </a:pPr>
                      <a:r>
                        <a:rPr lang="en-US" sz="1400" dirty="0">
                          <a:effectLst/>
                          <a:latin typeface="Arial" panose="020B0604020202020204" pitchFamily="34" charset="0"/>
                          <a:cs typeface="+mn-cs"/>
                        </a:rPr>
                        <a:t>     Describing places</a:t>
                      </a:r>
                    </a:p>
                    <a:p>
                      <a:pPr marL="0" marR="0" indent="0" algn="l" fontAlgn="base">
                        <a:lnSpc>
                          <a:spcPct val="150000"/>
                        </a:lnSpc>
                        <a:spcBef>
                          <a:spcPts val="0"/>
                        </a:spcBef>
                        <a:spcAft>
                          <a:spcPts val="0"/>
                        </a:spcAft>
                        <a:buFontTx/>
                        <a:buNone/>
                      </a:pPr>
                      <a:r>
                        <a:rPr lang="en-US" sz="1400" dirty="0">
                          <a:effectLst/>
                          <a:latin typeface="Arial" panose="020B0604020202020204" pitchFamily="34" charset="0"/>
                          <a:cs typeface="+mn-cs"/>
                        </a:rPr>
                        <a:t>     Asking and giving directions</a:t>
                      </a:r>
                    </a:p>
                    <a:p>
                      <a:pPr marL="0" marR="0" indent="0" algn="l" fontAlgn="base">
                        <a:lnSpc>
                          <a:spcPct val="150000"/>
                        </a:lnSpc>
                        <a:spcBef>
                          <a:spcPts val="0"/>
                        </a:spcBef>
                        <a:spcAft>
                          <a:spcPts val="600"/>
                        </a:spcAft>
                        <a:buFontTx/>
                        <a:buNone/>
                      </a:pPr>
                      <a:r>
                        <a:rPr lang="en-US" sz="1400" dirty="0">
                          <a:effectLst/>
                          <a:latin typeface="Arial" panose="020B0604020202020204" pitchFamily="34" charset="0"/>
                          <a:cs typeface="+mn-cs"/>
                        </a:rPr>
                        <a:t>     Making arrangements </a:t>
                      </a:r>
                    </a:p>
                    <a:p>
                      <a:pPr marL="0" marR="0" indent="0" algn="l" fontAlgn="base">
                        <a:spcBef>
                          <a:spcPts val="0"/>
                        </a:spcBef>
                        <a:spcAft>
                          <a:spcPts val="0"/>
                        </a:spcAft>
                        <a:buFontTx/>
                        <a:buNone/>
                      </a:pPr>
                      <a:r>
                        <a:rPr lang="en-US" sz="1400" dirty="0">
                          <a:effectLst/>
                          <a:latin typeface="Arial" panose="020B0604020202020204" pitchFamily="34" charset="0"/>
                          <a:cs typeface="+mn-cs"/>
                        </a:rPr>
                        <a:t>     Expressing interest</a:t>
                      </a:r>
                      <a:endParaRPr lang="en-US" sz="1400" dirty="0">
                        <a:effectLst/>
                        <a:latin typeface="Arial" panose="020B0604020202020204" pitchFamily="34" charset="0"/>
                        <a:ea typeface="Times New Roman" panose="02020603050405020304" pitchFamily="18" charset="0"/>
                        <a:cs typeface="+mn-cs"/>
                      </a:endParaRPr>
                    </a:p>
                  </a:txBody>
                  <a:tcPr marL="51096" marR="51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5190849"/>
                  </a:ext>
                </a:extLst>
              </a:tr>
            </a:tbl>
          </a:graphicData>
        </a:graphic>
      </p:graphicFrame>
    </p:spTree>
    <p:extLst>
      <p:ext uri="{BB962C8B-B14F-4D97-AF65-F5344CB8AC3E}">
        <p14:creationId xmlns:p14="http://schemas.microsoft.com/office/powerpoint/2010/main" val="990468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B517A5-C7B8-2A49-BC4B-DA14A9441426}"/>
              </a:ext>
            </a:extLst>
          </p:cNvPr>
          <p:cNvSpPr txBox="1"/>
          <p:nvPr/>
        </p:nvSpPr>
        <p:spPr>
          <a:xfrm>
            <a:off x="5822796" y="4180121"/>
            <a:ext cx="5965011" cy="1323439"/>
          </a:xfrm>
          <a:prstGeom prst="rect">
            <a:avLst/>
          </a:prstGeom>
          <a:noFill/>
        </p:spPr>
        <p:txBody>
          <a:bodyPr wrap="square" rtlCol="0">
            <a:spAutoFit/>
          </a:bodyPr>
          <a:lstStyle/>
          <a:p>
            <a:pPr algn="r" rtl="1"/>
            <a:r>
              <a:rPr lang="en-US" sz="4000" b="1" dirty="0">
                <a:latin typeface="Arial" panose="020B0604020202020204" pitchFamily="34" charset="0"/>
                <a:cs typeface="Arial" panose="020B0604020202020204" pitchFamily="34" charset="0"/>
              </a:rPr>
              <a:t>Term 3: Preparation - Grammar</a:t>
            </a:r>
            <a:endParaRPr lang="en-US" sz="4000" b="1" dirty="0">
              <a:solidFill>
                <a:schemeClr val="bg1"/>
              </a:solidFill>
              <a:latin typeface="Arial" panose="020B0604020202020204" pitchFamily="34" charset="0"/>
              <a:ea typeface="AppleMyungjo" pitchFamily="2" charset="-127"/>
              <a:cs typeface="Arial" panose="020B0604020202020204" pitchFamily="34" charset="0"/>
            </a:endParaRPr>
          </a:p>
        </p:txBody>
      </p:sp>
    </p:spTree>
    <p:extLst>
      <p:ext uri="{BB962C8B-B14F-4D97-AF65-F5344CB8AC3E}">
        <p14:creationId xmlns:p14="http://schemas.microsoft.com/office/powerpoint/2010/main" val="636386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6</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2343692428"/>
              </p:ext>
            </p:extLst>
          </p:nvPr>
        </p:nvGraphicFramePr>
        <p:xfrm>
          <a:off x="677917" y="1529255"/>
          <a:ext cx="10405241" cy="4596583"/>
        </p:xfrm>
        <a:graphic>
          <a:graphicData uri="http://schemas.openxmlformats.org/drawingml/2006/table">
            <a:tbl>
              <a:tblPr firstRow="1" bandRow="1">
                <a:tableStyleId>{5C22544A-7EE6-4342-B048-85BDC9FD1C3A}</a:tableStyleId>
              </a:tblPr>
              <a:tblGrid>
                <a:gridCol w="2081049">
                  <a:extLst>
                    <a:ext uri="{9D8B030D-6E8A-4147-A177-3AD203B41FA5}">
                      <a16:colId xmlns:a16="http://schemas.microsoft.com/office/drawing/2014/main" val="2323267231"/>
                    </a:ext>
                  </a:extLst>
                </a:gridCol>
                <a:gridCol w="8324192">
                  <a:extLst>
                    <a:ext uri="{9D8B030D-6E8A-4147-A177-3AD203B41FA5}">
                      <a16:colId xmlns:a16="http://schemas.microsoft.com/office/drawing/2014/main" val="3205612208"/>
                    </a:ext>
                  </a:extLst>
                </a:gridCol>
              </a:tblGrid>
              <a:tr h="762683">
                <a:tc gridSpan="2">
                  <a:txBody>
                    <a:bodyPr/>
                    <a:lstStyle/>
                    <a:p>
                      <a:r>
                        <a:rPr lang="en-US" sz="1800" dirty="0">
                          <a:solidFill>
                            <a:srgbClr val="0070C0"/>
                          </a:solidFill>
                          <a:latin typeface="Arial" panose="020B0604020202020204" pitchFamily="34" charset="0"/>
                          <a:cs typeface="Arial" panose="020B0604020202020204" pitchFamily="34" charset="0"/>
                        </a:rPr>
                        <a:t>I </a:t>
                      </a:r>
                      <a:r>
                        <a:rPr lang="en-US" sz="1800" u="sng" dirty="0">
                          <a:solidFill>
                            <a:srgbClr val="0070C0"/>
                          </a:solidFill>
                          <a:latin typeface="Arial" panose="020B0604020202020204" pitchFamily="34" charset="0"/>
                          <a:cs typeface="Arial" panose="020B0604020202020204" pitchFamily="34" charset="0"/>
                        </a:rPr>
                        <a:t>must</a:t>
                      </a:r>
                      <a:r>
                        <a:rPr lang="en-US" sz="1800" dirty="0">
                          <a:solidFill>
                            <a:srgbClr val="0070C0"/>
                          </a:solidFill>
                          <a:latin typeface="Arial" panose="020B0604020202020204" pitchFamily="34" charset="0"/>
                          <a:cs typeface="Arial" panose="020B0604020202020204" pitchFamily="34" charset="0"/>
                        </a:rPr>
                        <a:t> do my homework. We </a:t>
                      </a:r>
                      <a:r>
                        <a:rPr lang="en-US" sz="1800" u="sng" dirty="0">
                          <a:solidFill>
                            <a:srgbClr val="0070C0"/>
                          </a:solidFill>
                          <a:latin typeface="Arial" panose="020B0604020202020204" pitchFamily="34" charset="0"/>
                          <a:cs typeface="Arial" panose="020B0604020202020204" pitchFamily="34" charset="0"/>
                        </a:rPr>
                        <a:t>have to</a:t>
                      </a:r>
                      <a:r>
                        <a:rPr lang="en-US" sz="1800" u="none" dirty="0">
                          <a:solidFill>
                            <a:srgbClr val="0070C0"/>
                          </a:solidFill>
                          <a:latin typeface="Arial" panose="020B0604020202020204" pitchFamily="34" charset="0"/>
                          <a:cs typeface="Arial" panose="020B0604020202020204" pitchFamily="34" charset="0"/>
                        </a:rPr>
                        <a:t> </a:t>
                      </a:r>
                      <a:r>
                        <a:rPr lang="en-US" sz="1800" dirty="0">
                          <a:solidFill>
                            <a:srgbClr val="0070C0"/>
                          </a:solidFill>
                          <a:latin typeface="Arial" panose="020B0604020202020204" pitchFamily="34" charset="0"/>
                          <a:cs typeface="Arial" panose="020B0604020202020204" pitchFamily="34" charset="0"/>
                        </a:rPr>
                        <a:t>eat dinner now. I </a:t>
                      </a:r>
                      <a:r>
                        <a:rPr lang="en-US" sz="1800" u="sng" dirty="0">
                          <a:solidFill>
                            <a:srgbClr val="0070C0"/>
                          </a:solidFill>
                          <a:latin typeface="Arial" panose="020B0604020202020204" pitchFamily="34" charset="0"/>
                          <a:cs typeface="Arial" panose="020B0604020202020204" pitchFamily="34" charset="0"/>
                        </a:rPr>
                        <a:t>don’t have to</a:t>
                      </a:r>
                      <a:r>
                        <a:rPr lang="en-US" sz="1800" u="none" dirty="0">
                          <a:solidFill>
                            <a:srgbClr val="0070C0"/>
                          </a:solidFill>
                          <a:latin typeface="Arial" panose="020B0604020202020204" pitchFamily="34" charset="0"/>
                          <a:cs typeface="Arial" panose="020B0604020202020204" pitchFamily="34" charset="0"/>
                        </a:rPr>
                        <a:t> </a:t>
                      </a:r>
                      <a:r>
                        <a:rPr lang="en-US" sz="1800" dirty="0">
                          <a:solidFill>
                            <a:srgbClr val="0070C0"/>
                          </a:solidFill>
                          <a:latin typeface="Arial" panose="020B0604020202020204" pitchFamily="34" charset="0"/>
                          <a:cs typeface="Arial" panose="020B0604020202020204" pitchFamily="34" charset="0"/>
                        </a:rPr>
                        <a:t>watch this film.</a:t>
                      </a:r>
                      <a:endParaRPr lang="en-AE" sz="1800" dirty="0">
                        <a:solidFill>
                          <a:srgbClr val="0070C0"/>
                        </a:solidFill>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914400">
                <a:tc>
                  <a:txBody>
                    <a:bodyPr/>
                    <a:lstStyle/>
                    <a:p>
                      <a:pPr algn="ctr"/>
                      <a:r>
                        <a:rPr lang="en-AE" sz="1800" dirty="0">
                          <a:latin typeface="Arial" panose="020B0604020202020204" pitchFamily="34"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lnSpc>
                          <a:spcPct val="150000"/>
                        </a:lnSpc>
                      </a:pPr>
                      <a:r>
                        <a:rPr lang="en-US" sz="1800" kern="1200" dirty="0">
                          <a:solidFill>
                            <a:schemeClr val="dk1"/>
                          </a:solidFill>
                          <a:effectLst/>
                          <a:latin typeface="Arial" panose="020B0604020202020204" pitchFamily="34" charset="0"/>
                          <a:ea typeface="+mn-ea"/>
                          <a:cs typeface="Arial" panose="020B0604020202020204" pitchFamily="34" charset="0"/>
                        </a:rPr>
                        <a:t>Modals: present modals </a:t>
                      </a:r>
                      <a:r>
                        <a:rPr lang="en-US" dirty="0">
                          <a:effectLst/>
                          <a:latin typeface="Arial" panose="020B0604020202020204" pitchFamily="34" charset="0"/>
                          <a:cs typeface="Arial" panose="020B0604020202020204" pitchFamily="34" charset="0"/>
                        </a:rPr>
                        <a:t>(must / have to)</a:t>
                      </a:r>
                    </a:p>
                    <a:p>
                      <a:pPr>
                        <a:lnSpc>
                          <a:spcPct val="150000"/>
                        </a:lnSpc>
                      </a:pPr>
                      <a:r>
                        <a:rPr lang="en-US" sz="1800" b="0" i="0" u="none" strike="noStrike" kern="1200" dirty="0">
                          <a:solidFill>
                            <a:schemeClr val="dk1"/>
                          </a:solidFill>
                          <a:effectLst/>
                          <a:latin typeface="Arial" panose="020B0604020202020204" pitchFamily="34" charset="0"/>
                          <a:ea typeface="+mn-ea"/>
                          <a:cs typeface="Arial" panose="020B0604020202020204" pitchFamily="34" charset="0"/>
                        </a:rPr>
                        <a:t>subject + modal + main verb</a:t>
                      </a:r>
                      <a:endParaRPr lang="en-AE" sz="18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800" dirty="0">
                          <a:latin typeface="Arial" panose="020B0604020202020204" pitchFamily="34"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u="none" strike="noStrike" kern="1200" dirty="0">
                          <a:solidFill>
                            <a:schemeClr val="dk1"/>
                          </a:solidFill>
                          <a:effectLst/>
                          <a:latin typeface="Arial" panose="020B0604020202020204" pitchFamily="34" charset="0"/>
                          <a:ea typeface="+mn-ea"/>
                          <a:cs typeface="Arial" panose="020B0604020202020204" pitchFamily="34" charset="0"/>
                        </a:rPr>
                        <a:t>A modal adds meaning to the main verb in a sentence. In this case, it is a modal of obligation that expresses a firm obligation. The action is a rule and there is no other choice.</a:t>
                      </a:r>
                      <a:endParaRPr lang="en-AE" sz="18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793100">
                <a:tc>
                  <a:txBody>
                    <a:bodyPr/>
                    <a:lstStyle/>
                    <a:p>
                      <a:pPr algn="ctr"/>
                      <a:r>
                        <a:rPr lang="en-AE" sz="1800" dirty="0">
                          <a:latin typeface="Arial" panose="020B0604020202020204" pitchFamily="34" charset="0"/>
                          <a:cs typeface="Arial" panose="020B0604020202020204" pitchFamily="34"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Arial" panose="020B0604020202020204" pitchFamily="34" charset="0"/>
                          <a:cs typeface="Arial" panose="020B0604020202020204" pitchFamily="34" charset="0"/>
                        </a:rPr>
                        <a:t>must / have to – it is a rule to do the action    </a:t>
                      </a:r>
                    </a:p>
                    <a:p>
                      <a:r>
                        <a:rPr lang="en-US" sz="1800" dirty="0">
                          <a:latin typeface="Arial" panose="020B0604020202020204" pitchFamily="34" charset="0"/>
                          <a:cs typeface="Arial" panose="020B0604020202020204" pitchFamily="34" charset="0"/>
                        </a:rPr>
                        <a:t>must not – it is a rule to not do the action</a:t>
                      </a:r>
                    </a:p>
                    <a:p>
                      <a:r>
                        <a:rPr lang="en-US" sz="1800" dirty="0">
                          <a:latin typeface="Arial" panose="020B0604020202020204" pitchFamily="34" charset="0"/>
                          <a:cs typeface="Arial" panose="020B0604020202020204" pitchFamily="34" charset="0"/>
                        </a:rPr>
                        <a:t>do not have to – there is a choice to do the action or not</a:t>
                      </a:r>
                      <a:endParaRPr lang="en-AE" sz="18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002550">
                <a:tc>
                  <a:txBody>
                    <a:bodyPr/>
                    <a:lstStyle/>
                    <a:p>
                      <a:pPr algn="ctr"/>
                      <a:r>
                        <a:rPr lang="en-AE" sz="1800" dirty="0">
                          <a:latin typeface="Arial" panose="020B0604020202020204" pitchFamily="34"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mustn’t</a:t>
                      </a:r>
                      <a:r>
                        <a:rPr lang="en-US" sz="1800" u="none" dirty="0">
                          <a:latin typeface="Arial" panose="020B0604020202020204" pitchFamily="34" charset="0"/>
                          <a:cs typeface="Arial" panose="020B0604020202020204" pitchFamily="34" charset="0"/>
                        </a:rPr>
                        <a:t> forget my water bottle.</a:t>
                      </a:r>
                    </a:p>
                    <a:p>
                      <a:r>
                        <a:rPr lang="en-US" sz="1800" b="0" i="0" u="none" strike="noStrike" kern="1200" dirty="0">
                          <a:solidFill>
                            <a:schemeClr val="dk1"/>
                          </a:solidFill>
                          <a:effectLst/>
                          <a:latin typeface="Arial" panose="020B0604020202020204" pitchFamily="34" charset="0"/>
                          <a:ea typeface="+mn-ea"/>
                          <a:cs typeface="Arial" panose="020B0604020202020204" pitchFamily="34" charset="0"/>
                        </a:rPr>
                        <a:t>You </a:t>
                      </a:r>
                      <a:r>
                        <a:rPr lang="en-US" sz="1800" b="0" i="0" u="sng" kern="1200" dirty="0">
                          <a:solidFill>
                            <a:schemeClr val="dk1"/>
                          </a:solidFill>
                          <a:effectLst/>
                          <a:latin typeface="Arial" panose="020B0604020202020204" pitchFamily="34" charset="0"/>
                          <a:ea typeface="+mn-ea"/>
                          <a:cs typeface="Arial" panose="020B0604020202020204" pitchFamily="34" charset="0"/>
                        </a:rPr>
                        <a:t>must / have to</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u="none" strike="noStrike" kern="1200" dirty="0">
                          <a:solidFill>
                            <a:schemeClr val="dk1"/>
                          </a:solidFill>
                          <a:effectLst/>
                          <a:latin typeface="Arial" panose="020B0604020202020204" pitchFamily="34" charset="0"/>
                          <a:ea typeface="+mn-ea"/>
                          <a:cs typeface="Arial" panose="020B0604020202020204" pitchFamily="34" charset="0"/>
                        </a:rPr>
                        <a:t>stop when the traffic lights are red.</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They </a:t>
                      </a:r>
                      <a:r>
                        <a:rPr lang="en-US" sz="1800" u="sng" dirty="0">
                          <a:latin typeface="Arial" panose="020B0604020202020204" pitchFamily="34" charset="0"/>
                          <a:cs typeface="Arial" panose="020B0604020202020204" pitchFamily="34" charset="0"/>
                        </a:rPr>
                        <a:t>do not have to</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go to school today.</a:t>
                      </a:r>
                      <a:endParaRPr lang="en-AE" sz="18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4170018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7</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57818660"/>
              </p:ext>
            </p:extLst>
          </p:nvPr>
        </p:nvGraphicFramePr>
        <p:xfrm>
          <a:off x="677917" y="1529255"/>
          <a:ext cx="10405241" cy="4928410"/>
        </p:xfrm>
        <a:graphic>
          <a:graphicData uri="http://schemas.openxmlformats.org/drawingml/2006/table">
            <a:tbl>
              <a:tblPr firstRow="1" bandRow="1">
                <a:tableStyleId>{5C22544A-7EE6-4342-B048-85BDC9FD1C3A}</a:tableStyleId>
              </a:tblPr>
              <a:tblGrid>
                <a:gridCol w="2081049">
                  <a:extLst>
                    <a:ext uri="{9D8B030D-6E8A-4147-A177-3AD203B41FA5}">
                      <a16:colId xmlns:a16="http://schemas.microsoft.com/office/drawing/2014/main" val="2323267231"/>
                    </a:ext>
                  </a:extLst>
                </a:gridCol>
                <a:gridCol w="8324192">
                  <a:extLst>
                    <a:ext uri="{9D8B030D-6E8A-4147-A177-3AD203B41FA5}">
                      <a16:colId xmlns:a16="http://schemas.microsoft.com/office/drawing/2014/main" val="3205612208"/>
                    </a:ext>
                  </a:extLst>
                </a:gridCol>
              </a:tblGrid>
              <a:tr h="1002550">
                <a:tc gridSpan="2">
                  <a:txBody>
                    <a:bodyPr/>
                    <a:lstStyle/>
                    <a:p>
                      <a:r>
                        <a:rPr lang="en-US" sz="1800" dirty="0">
                          <a:solidFill>
                            <a:srgbClr val="0070C0"/>
                          </a:solidFill>
                          <a:latin typeface="Helvetica" pitchFamily="2" charset="0"/>
                          <a:cs typeface="Arial" panose="020B0604020202020204" pitchFamily="34" charset="0"/>
                        </a:rPr>
                        <a:t>The hotel seemed</a:t>
                      </a:r>
                      <a:r>
                        <a:rPr lang="en-US" sz="1800" u="none" dirty="0">
                          <a:solidFill>
                            <a:srgbClr val="0070C0"/>
                          </a:solidFill>
                          <a:latin typeface="Helvetica" pitchFamily="2" charset="0"/>
                          <a:cs typeface="Arial" panose="020B0604020202020204" pitchFamily="34" charset="0"/>
                        </a:rPr>
                        <a:t> </a:t>
                      </a:r>
                      <a:r>
                        <a:rPr lang="en-US" sz="1800" u="sng" dirty="0">
                          <a:solidFill>
                            <a:srgbClr val="0070C0"/>
                          </a:solidFill>
                          <a:latin typeface="Helvetica" pitchFamily="2" charset="0"/>
                          <a:cs typeface="Arial" panose="020B0604020202020204" pitchFamily="34" charset="0"/>
                        </a:rPr>
                        <a:t>nice</a:t>
                      </a:r>
                      <a:r>
                        <a:rPr lang="en-US" sz="1800" dirty="0">
                          <a:solidFill>
                            <a:srgbClr val="0070C0"/>
                          </a:solidFill>
                          <a:latin typeface="Helvetica" pitchFamily="2" charset="0"/>
                          <a:cs typeface="Arial" panose="020B0604020202020204" pitchFamily="34" charset="0"/>
                        </a:rPr>
                        <a:t>. It had a </a:t>
                      </a:r>
                      <a:r>
                        <a:rPr lang="en-US" sz="1800" u="sng" dirty="0">
                          <a:solidFill>
                            <a:srgbClr val="0070C0"/>
                          </a:solidFill>
                          <a:latin typeface="Helvetica" pitchFamily="2" charset="0"/>
                          <a:cs typeface="Arial" panose="020B0604020202020204" pitchFamily="34" charset="0"/>
                        </a:rPr>
                        <a:t>big, blue</a:t>
                      </a:r>
                      <a:r>
                        <a:rPr lang="en-US" sz="1800" u="none" dirty="0">
                          <a:solidFill>
                            <a:srgbClr val="0070C0"/>
                          </a:solidFill>
                          <a:latin typeface="Helvetica" pitchFamily="2" charset="0"/>
                          <a:cs typeface="Arial" panose="020B0604020202020204" pitchFamily="34" charset="0"/>
                        </a:rPr>
                        <a:t> </a:t>
                      </a:r>
                      <a:r>
                        <a:rPr lang="en-US" sz="1800" dirty="0">
                          <a:solidFill>
                            <a:srgbClr val="0070C0"/>
                          </a:solidFill>
                          <a:latin typeface="Helvetica" pitchFamily="2" charset="0"/>
                          <a:cs typeface="Arial" panose="020B0604020202020204" pitchFamily="34" charset="0"/>
                        </a:rPr>
                        <a:t>pool. </a:t>
                      </a:r>
                      <a:r>
                        <a:rPr lang="en-US" sz="1800" u="sng" dirty="0">
                          <a:solidFill>
                            <a:srgbClr val="0070C0"/>
                          </a:solidFill>
                          <a:latin typeface="Helvetica" pitchFamily="2" charset="0"/>
                          <a:cs typeface="Arial" panose="020B0604020202020204" pitchFamily="34" charset="0"/>
                        </a:rPr>
                        <a:t>Noisy</a:t>
                      </a:r>
                      <a:r>
                        <a:rPr lang="en-US" sz="1800" dirty="0">
                          <a:solidFill>
                            <a:srgbClr val="0070C0"/>
                          </a:solidFill>
                          <a:latin typeface="Helvetica" pitchFamily="2" charset="0"/>
                          <a:cs typeface="Arial" panose="020B0604020202020204" pitchFamily="34" charset="0"/>
                        </a:rPr>
                        <a:t> children were playing in the </a:t>
                      </a:r>
                      <a:r>
                        <a:rPr lang="en-US" sz="1800" u="sng" dirty="0">
                          <a:solidFill>
                            <a:srgbClr val="0070C0"/>
                          </a:solidFill>
                          <a:latin typeface="Helvetica" pitchFamily="2" charset="0"/>
                          <a:cs typeface="Arial" panose="020B0604020202020204" pitchFamily="34" charset="0"/>
                        </a:rPr>
                        <a:t>cool</a:t>
                      </a:r>
                      <a:r>
                        <a:rPr lang="en-US" sz="1800" dirty="0">
                          <a:solidFill>
                            <a:srgbClr val="0070C0"/>
                          </a:solidFill>
                          <a:latin typeface="Helvetica" pitchFamily="2" charset="0"/>
                          <a:cs typeface="Arial" panose="020B0604020202020204" pitchFamily="34" charset="0"/>
                        </a:rPr>
                        <a:t> water.</a:t>
                      </a:r>
                      <a:endParaRPr lang="en-AE" sz="1800" dirty="0">
                        <a:solidFill>
                          <a:srgbClr val="0070C0"/>
                        </a:solidFill>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1002550">
                <a:tc>
                  <a:txBody>
                    <a:bodyPr/>
                    <a:lstStyle/>
                    <a:p>
                      <a:pPr algn="ctr"/>
                      <a:r>
                        <a:rPr lang="en-AE" sz="1800" dirty="0">
                          <a:latin typeface="Helvetica" pitchFamily="2"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fontAlgn="ctr">
                        <a:spcBef>
                          <a:spcPts val="0"/>
                        </a:spcBef>
                        <a:spcAft>
                          <a:spcPts val="0"/>
                        </a:spcAft>
                      </a:pPr>
                      <a:r>
                        <a:rPr lang="en-US" sz="1800" b="0" i="0" u="none" strike="noStrike" dirty="0">
                          <a:solidFill>
                            <a:srgbClr val="000000"/>
                          </a:solidFill>
                          <a:effectLst/>
                          <a:latin typeface="Helvetica" pitchFamily="2" charset="0"/>
                        </a:rPr>
                        <a:t>Adjectives: position</a:t>
                      </a:r>
                    </a:p>
                    <a:p>
                      <a:pPr rtl="0" fontAlgn="ctr">
                        <a:spcBef>
                          <a:spcPts val="0"/>
                        </a:spcBef>
                        <a:spcAft>
                          <a:spcPts val="0"/>
                        </a:spcAft>
                      </a:pPr>
                      <a:r>
                        <a:rPr lang="en-US" sz="1800" b="0" i="0" u="none" strike="noStrike" dirty="0">
                          <a:solidFill>
                            <a:srgbClr val="000000"/>
                          </a:solidFill>
                          <a:effectLst/>
                          <a:latin typeface="Helvetica" pitchFamily="2" charset="0"/>
                        </a:rPr>
                        <a:t>adjective + noun</a:t>
                      </a:r>
                    </a:p>
                    <a:p>
                      <a:pPr rtl="0" fontAlgn="ctr">
                        <a:spcBef>
                          <a:spcPts val="0"/>
                        </a:spcBef>
                        <a:spcAft>
                          <a:spcPts val="0"/>
                        </a:spcAft>
                      </a:pPr>
                      <a:r>
                        <a:rPr lang="en-US" sz="1800" b="0" i="0" u="none" strike="noStrike" dirty="0">
                          <a:solidFill>
                            <a:srgbClr val="000000"/>
                          </a:solidFill>
                          <a:effectLst/>
                          <a:latin typeface="Helvetica" pitchFamily="2" charset="0"/>
                        </a:rPr>
                        <a:t>subject + sensing verb + adjective</a:t>
                      </a:r>
                      <a:endParaRPr lang="en-US" dirty="0">
                        <a:effectLst/>
                        <a:latin typeface="Helvetica" pitchFamily="2" charset="0"/>
                      </a:endParaRPr>
                    </a:p>
                  </a:txBody>
                  <a:tcPr marL="95250" marR="95250" marT="47625" marB="476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800" dirty="0">
                          <a:latin typeface="Helvetica" pitchFamily="2"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fontAlgn="ctr">
                        <a:spcBef>
                          <a:spcPts val="0"/>
                        </a:spcBef>
                        <a:spcAft>
                          <a:spcPts val="0"/>
                        </a:spcAft>
                      </a:pPr>
                      <a:r>
                        <a:rPr lang="en-US" sz="1800" b="0" i="0" u="none" strike="noStrike" dirty="0">
                          <a:solidFill>
                            <a:srgbClr val="000000"/>
                          </a:solidFill>
                          <a:effectLst/>
                          <a:latin typeface="Helvetica" pitchFamily="2" charset="0"/>
                        </a:rPr>
                        <a:t>An adjective can come before the noun it describes. Adjectives can also come after the noun if a sensing verb (e.g. look, feel, seem, taste, smell) is used between the noun and adjective.</a:t>
                      </a:r>
                      <a:endParaRPr lang="en-US" dirty="0">
                        <a:effectLst/>
                        <a:latin typeface="Helvetica" pitchFamily="2" charset="0"/>
                      </a:endParaRPr>
                    </a:p>
                  </a:txBody>
                  <a:tcPr marL="95250" marR="95250" marT="47625" marB="476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793100">
                <a:tc>
                  <a:txBody>
                    <a:bodyPr/>
                    <a:lstStyle/>
                    <a:p>
                      <a:pPr algn="ctr"/>
                      <a:r>
                        <a:rPr lang="en-AE" sz="1800" dirty="0">
                          <a:latin typeface="Helvetica" pitchFamily="2" charset="0"/>
                          <a:cs typeface="Arial" panose="020B0604020202020204" pitchFamily="34"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fontAlgn="ctr">
                        <a:spcBef>
                          <a:spcPts val="0"/>
                        </a:spcBef>
                        <a:spcAft>
                          <a:spcPts val="0"/>
                        </a:spcAft>
                      </a:pPr>
                      <a:r>
                        <a:rPr lang="en-US" sz="1800" b="0" i="0" u="none" strike="noStrike" dirty="0">
                          <a:solidFill>
                            <a:srgbClr val="000000"/>
                          </a:solidFill>
                          <a:effectLst/>
                          <a:latin typeface="Helvetica" pitchFamily="2" charset="0"/>
                        </a:rPr>
                        <a:t>They were happy with the place they stayed in while on vacation. The pool was a large size and the </a:t>
                      </a:r>
                      <a:r>
                        <a:rPr lang="en-US" sz="1800" b="0" i="0" u="none" strike="noStrike" dirty="0" err="1">
                          <a:solidFill>
                            <a:srgbClr val="000000"/>
                          </a:solidFill>
                          <a:effectLst/>
                          <a:latin typeface="Helvetica" pitchFamily="2" charset="0"/>
                        </a:rPr>
                        <a:t>colour</a:t>
                      </a:r>
                      <a:r>
                        <a:rPr lang="en-US" sz="1800" b="0" i="0" u="none" strike="noStrike" dirty="0">
                          <a:solidFill>
                            <a:srgbClr val="000000"/>
                          </a:solidFill>
                          <a:effectLst/>
                          <a:latin typeface="Helvetica" pitchFamily="2" charset="0"/>
                        </a:rPr>
                        <a:t> blue. The children who were playing in it were very loud.</a:t>
                      </a:r>
                      <a:endParaRPr lang="en-US" dirty="0">
                        <a:effectLst/>
                        <a:latin typeface="Helvetica" pitchFamily="2" charset="0"/>
                      </a:endParaRPr>
                    </a:p>
                  </a:txBody>
                  <a:tcPr marL="95250" marR="95250" marT="47625" marB="476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002550">
                <a:tc>
                  <a:txBody>
                    <a:bodyPr/>
                    <a:lstStyle/>
                    <a:p>
                      <a:pPr algn="ctr"/>
                      <a:r>
                        <a:rPr lang="en-AE" sz="1800" dirty="0">
                          <a:latin typeface="Helvetica" pitchFamily="2"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fontAlgn="ctr">
                        <a:spcBef>
                          <a:spcPts val="0"/>
                        </a:spcBef>
                        <a:spcAft>
                          <a:spcPts val="0"/>
                        </a:spcAft>
                      </a:pPr>
                      <a:r>
                        <a:rPr lang="en-US" sz="1800" b="0" i="0" u="none" strike="noStrike" dirty="0">
                          <a:solidFill>
                            <a:srgbClr val="000000"/>
                          </a:solidFill>
                          <a:effectLst/>
                          <a:latin typeface="Helvetica" pitchFamily="2" charset="0"/>
                        </a:rPr>
                        <a:t>The food smelled </a:t>
                      </a:r>
                      <a:r>
                        <a:rPr lang="en-US" sz="1800" b="0" i="0" u="sng" strike="noStrike" dirty="0">
                          <a:solidFill>
                            <a:srgbClr val="000000"/>
                          </a:solidFill>
                          <a:effectLst/>
                          <a:latin typeface="Helvetica" pitchFamily="2" charset="0"/>
                        </a:rPr>
                        <a:t>delicious</a:t>
                      </a:r>
                      <a:r>
                        <a:rPr lang="en-US" sz="1800" b="0" i="0" u="none" strike="noStrike" dirty="0">
                          <a:solidFill>
                            <a:srgbClr val="000000"/>
                          </a:solidFill>
                          <a:effectLst/>
                          <a:latin typeface="Helvetica" pitchFamily="2" charset="0"/>
                        </a:rPr>
                        <a:t>.</a:t>
                      </a:r>
                      <a:endParaRPr lang="en-US" dirty="0">
                        <a:effectLst/>
                        <a:latin typeface="Helvetica" pitchFamily="2" charset="0"/>
                      </a:endParaRPr>
                    </a:p>
                    <a:p>
                      <a:pPr rtl="0" fontAlgn="ctr">
                        <a:spcBef>
                          <a:spcPts val="0"/>
                        </a:spcBef>
                        <a:spcAft>
                          <a:spcPts val="0"/>
                        </a:spcAft>
                      </a:pPr>
                      <a:r>
                        <a:rPr lang="en-US" sz="1800" b="0" i="0" u="none" strike="noStrike" dirty="0">
                          <a:solidFill>
                            <a:srgbClr val="000000"/>
                          </a:solidFill>
                          <a:effectLst/>
                          <a:latin typeface="Helvetica" pitchFamily="2" charset="0"/>
                        </a:rPr>
                        <a:t>There were many </a:t>
                      </a:r>
                      <a:r>
                        <a:rPr lang="en-US" sz="1800" b="0" i="0" u="sng" dirty="0">
                          <a:solidFill>
                            <a:srgbClr val="000000"/>
                          </a:solidFill>
                          <a:effectLst/>
                          <a:latin typeface="Helvetica" pitchFamily="2" charset="0"/>
                        </a:rPr>
                        <a:t>interesting</a:t>
                      </a:r>
                      <a:r>
                        <a:rPr lang="en-US" sz="1800" b="0" i="0" u="none" strike="noStrike" dirty="0">
                          <a:solidFill>
                            <a:srgbClr val="000000"/>
                          </a:solidFill>
                          <a:effectLst/>
                          <a:latin typeface="Helvetica" pitchFamily="2" charset="0"/>
                        </a:rPr>
                        <a:t> things to see. </a:t>
                      </a:r>
                      <a:endParaRPr lang="en-US" dirty="0">
                        <a:effectLst/>
                        <a:latin typeface="Helvetica" pitchFamily="2" charset="0"/>
                      </a:endParaRPr>
                    </a:p>
                    <a:p>
                      <a:pPr rtl="0" fontAlgn="ctr">
                        <a:spcBef>
                          <a:spcPts val="0"/>
                        </a:spcBef>
                        <a:spcAft>
                          <a:spcPts val="0"/>
                        </a:spcAft>
                      </a:pPr>
                      <a:r>
                        <a:rPr lang="en-US" sz="1800" b="0" i="0" u="none" strike="noStrike" dirty="0">
                          <a:solidFill>
                            <a:srgbClr val="000000"/>
                          </a:solidFill>
                          <a:effectLst/>
                          <a:latin typeface="Helvetica" pitchFamily="2" charset="0"/>
                        </a:rPr>
                        <a:t>Is it a </a:t>
                      </a:r>
                      <a:r>
                        <a:rPr lang="en-US" sz="1800" b="0" i="0" u="sng" strike="noStrike" dirty="0">
                          <a:solidFill>
                            <a:srgbClr val="000000"/>
                          </a:solidFill>
                          <a:effectLst/>
                          <a:latin typeface="Helvetica" pitchFamily="2" charset="0"/>
                        </a:rPr>
                        <a:t>good</a:t>
                      </a:r>
                      <a:r>
                        <a:rPr lang="en-US" sz="1800" b="0" i="0" u="none" strike="noStrike" dirty="0">
                          <a:solidFill>
                            <a:srgbClr val="000000"/>
                          </a:solidFill>
                          <a:effectLst/>
                          <a:latin typeface="Helvetica" pitchFamily="2" charset="0"/>
                        </a:rPr>
                        <a:t> school?</a:t>
                      </a:r>
                      <a:endParaRPr lang="en-US" dirty="0">
                        <a:effectLst/>
                        <a:latin typeface="Helvetica" pitchFamily="2" charset="0"/>
                      </a:endParaRPr>
                    </a:p>
                  </a:txBody>
                  <a:tcPr marL="95250" marR="95250" marT="47625" marB="476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683923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8</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1714004046"/>
              </p:ext>
            </p:extLst>
          </p:nvPr>
        </p:nvGraphicFramePr>
        <p:xfrm>
          <a:off x="677917" y="1529255"/>
          <a:ext cx="10405241" cy="4723652"/>
        </p:xfrm>
        <a:graphic>
          <a:graphicData uri="http://schemas.openxmlformats.org/drawingml/2006/table">
            <a:tbl>
              <a:tblPr firstRow="1" bandRow="1">
                <a:tableStyleId>{5C22544A-7EE6-4342-B048-85BDC9FD1C3A}</a:tableStyleId>
              </a:tblPr>
              <a:tblGrid>
                <a:gridCol w="2081049">
                  <a:extLst>
                    <a:ext uri="{9D8B030D-6E8A-4147-A177-3AD203B41FA5}">
                      <a16:colId xmlns:a16="http://schemas.microsoft.com/office/drawing/2014/main" val="2323267231"/>
                    </a:ext>
                  </a:extLst>
                </a:gridCol>
                <a:gridCol w="8324192">
                  <a:extLst>
                    <a:ext uri="{9D8B030D-6E8A-4147-A177-3AD203B41FA5}">
                      <a16:colId xmlns:a16="http://schemas.microsoft.com/office/drawing/2014/main" val="3205612208"/>
                    </a:ext>
                  </a:extLst>
                </a:gridCol>
              </a:tblGrid>
              <a:tr h="703582">
                <a:tc gridSpan="2">
                  <a:txBody>
                    <a:bodyPr/>
                    <a:lstStyle/>
                    <a:p>
                      <a:r>
                        <a:rPr lang="en-US" sz="1800" u="sng" dirty="0">
                          <a:solidFill>
                            <a:srgbClr val="0070C0"/>
                          </a:solidFill>
                          <a:latin typeface="Helvetica" pitchFamily="2" charset="0"/>
                          <a:cs typeface="Arial" panose="020B0604020202020204" pitchFamily="34" charset="0"/>
                        </a:rPr>
                        <a:t>Earlier</a:t>
                      </a:r>
                      <a:r>
                        <a:rPr lang="en-US" sz="1800" u="none" dirty="0">
                          <a:solidFill>
                            <a:srgbClr val="0070C0"/>
                          </a:solidFill>
                          <a:latin typeface="Helvetica" pitchFamily="2" charset="0"/>
                          <a:cs typeface="Arial" panose="020B0604020202020204" pitchFamily="34" charset="0"/>
                        </a:rPr>
                        <a:t>, </a:t>
                      </a:r>
                      <a:r>
                        <a:rPr lang="en-US" sz="1800" dirty="0">
                          <a:solidFill>
                            <a:srgbClr val="0070C0"/>
                          </a:solidFill>
                          <a:latin typeface="Helvetica" pitchFamily="2" charset="0"/>
                          <a:cs typeface="Arial" panose="020B0604020202020204" pitchFamily="34" charset="0"/>
                        </a:rPr>
                        <a:t>I went home. I stayed there </a:t>
                      </a:r>
                      <a:r>
                        <a:rPr lang="en-US" sz="1800" u="sng" dirty="0">
                          <a:solidFill>
                            <a:srgbClr val="0070C0"/>
                          </a:solidFill>
                          <a:latin typeface="Helvetica" pitchFamily="2" charset="0"/>
                          <a:cs typeface="Arial" panose="020B0604020202020204" pitchFamily="34" charset="0"/>
                        </a:rPr>
                        <a:t>all afternoon</a:t>
                      </a:r>
                      <a:r>
                        <a:rPr lang="en-US" sz="1800" dirty="0">
                          <a:solidFill>
                            <a:srgbClr val="0070C0"/>
                          </a:solidFill>
                          <a:latin typeface="Helvetica" pitchFamily="2" charset="0"/>
                          <a:cs typeface="Arial" panose="020B0604020202020204" pitchFamily="34" charset="0"/>
                        </a:rPr>
                        <a:t>. I </a:t>
                      </a:r>
                      <a:r>
                        <a:rPr lang="en-US" sz="1800" u="sng" dirty="0">
                          <a:solidFill>
                            <a:srgbClr val="0070C0"/>
                          </a:solidFill>
                          <a:latin typeface="Helvetica" pitchFamily="2" charset="0"/>
                          <a:cs typeface="Arial" panose="020B0604020202020204" pitchFamily="34" charset="0"/>
                        </a:rPr>
                        <a:t>always</a:t>
                      </a:r>
                      <a:r>
                        <a:rPr lang="en-US" sz="1800" dirty="0">
                          <a:solidFill>
                            <a:srgbClr val="0070C0"/>
                          </a:solidFill>
                          <a:latin typeface="Helvetica" pitchFamily="2" charset="0"/>
                          <a:cs typeface="Arial" panose="020B0604020202020204" pitchFamily="34" charset="0"/>
                        </a:rPr>
                        <a:t> stay at home on Friday afternoons.</a:t>
                      </a:r>
                      <a:endParaRPr lang="en-AE" sz="1800" u="none" dirty="0">
                        <a:solidFill>
                          <a:srgbClr val="0070C0"/>
                        </a:solidFill>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1002550">
                <a:tc>
                  <a:txBody>
                    <a:bodyPr/>
                    <a:lstStyle/>
                    <a:p>
                      <a:pPr algn="ctr"/>
                      <a:r>
                        <a:rPr lang="en-AE" sz="1800" dirty="0">
                          <a:latin typeface="Helvetica" pitchFamily="2"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cs typeface="Arial" panose="020B0604020202020204" pitchFamily="34" charset="0"/>
                        </a:rPr>
                        <a:t>Adverbs of time</a:t>
                      </a:r>
                    </a:p>
                    <a:p>
                      <a:r>
                        <a:rPr lang="en-US" sz="1800" dirty="0">
                          <a:latin typeface="Helvetica" pitchFamily="2" charset="0"/>
                          <a:cs typeface="Arial" panose="020B0604020202020204" pitchFamily="34" charset="0"/>
                        </a:rPr>
                        <a:t>To point out a fact: subject + verb + object + adverb</a:t>
                      </a:r>
                    </a:p>
                    <a:p>
                      <a:r>
                        <a:rPr lang="en-GB" sz="1800" dirty="0">
                          <a:latin typeface="Helvetica" pitchFamily="2" charset="0"/>
                          <a:cs typeface="Arial" panose="020B0604020202020204" pitchFamily="34" charset="0"/>
                        </a:rPr>
                        <a:t>To point out the time: adverb, + subject + verb + object</a:t>
                      </a:r>
                    </a:p>
                    <a:p>
                      <a:r>
                        <a:rPr lang="en-GB" sz="1800" dirty="0">
                          <a:latin typeface="Helvetica" pitchFamily="2" charset="0"/>
                          <a:cs typeface="Arial" panose="020B0604020202020204" pitchFamily="34" charset="0"/>
                        </a:rPr>
                        <a:t>How often: subject + adverb + verb + object</a:t>
                      </a:r>
                      <a:endParaRPr lang="en-AE" sz="1800" dirty="0">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800" dirty="0">
                          <a:latin typeface="Helvetica" pitchFamily="2"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u="none" strike="noStrike" kern="1200" dirty="0">
                          <a:solidFill>
                            <a:schemeClr val="dk1"/>
                          </a:solidFill>
                          <a:effectLst/>
                          <a:latin typeface="Helvetica" pitchFamily="2" charset="0"/>
                          <a:ea typeface="+mn-ea"/>
                          <a:cs typeface="+mn-cs"/>
                        </a:rPr>
                        <a:t>Adverbs of time are used to tell us when (earlier, soon, next month, in 2018), for how long (all afternoon, since 2020, for hours) and how often (always, daily, never) an action happened. The word order depends on whether the speaker wants to highlight the action or the time it happened.</a:t>
                      </a:r>
                      <a:endParaRPr lang="en-AE" sz="1800" dirty="0">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519944">
                <a:tc>
                  <a:txBody>
                    <a:bodyPr/>
                    <a:lstStyle/>
                    <a:p>
                      <a:pPr algn="ctr"/>
                      <a:r>
                        <a:rPr lang="en-AE" sz="1800" dirty="0">
                          <a:latin typeface="Helvetica" pitchFamily="2" charset="0"/>
                          <a:cs typeface="Arial" panose="020B0604020202020204" pitchFamily="34"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GB" sz="1800" dirty="0">
                          <a:latin typeface="Helvetica" pitchFamily="2" charset="0"/>
                          <a:cs typeface="Arial" panose="020B0604020202020204" pitchFamily="34" charset="0"/>
                        </a:rPr>
                        <a:t>At a time before we are speaking, I travelled home. I was at home for a long time in the afternoon. It is my habit to be home on Fridays.</a:t>
                      </a:r>
                      <a:endParaRPr lang="en-AE" sz="1800" dirty="0">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002550">
                <a:tc>
                  <a:txBody>
                    <a:bodyPr/>
                    <a:lstStyle/>
                    <a:p>
                      <a:pPr algn="ctr"/>
                      <a:r>
                        <a:rPr lang="en-AE" sz="1800" dirty="0">
                          <a:latin typeface="Helvetica" pitchFamily="2"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u="sng" dirty="0">
                          <a:latin typeface="Helvetica" pitchFamily="2" charset="0"/>
                          <a:cs typeface="Arial" panose="020B0604020202020204" pitchFamily="34" charset="0"/>
                        </a:rPr>
                        <a:t>Usually</a:t>
                      </a:r>
                      <a:r>
                        <a:rPr lang="en-US" sz="1800" dirty="0">
                          <a:latin typeface="Helvetica" pitchFamily="2" charset="0"/>
                          <a:cs typeface="Arial" panose="020B0604020202020204" pitchFamily="34" charset="0"/>
                        </a:rPr>
                        <a:t>, we go to school on Mondays.</a:t>
                      </a:r>
                    </a:p>
                    <a:p>
                      <a:r>
                        <a:rPr lang="en-US" sz="1800" dirty="0">
                          <a:latin typeface="Helvetica" pitchFamily="2" charset="0"/>
                          <a:cs typeface="Arial" panose="020B0604020202020204" pitchFamily="34" charset="0"/>
                        </a:rPr>
                        <a:t>She will be on holiday </a:t>
                      </a:r>
                      <a:r>
                        <a:rPr lang="en-US" sz="1800" u="sng" dirty="0">
                          <a:latin typeface="Helvetica" pitchFamily="2" charset="0"/>
                          <a:cs typeface="Arial" panose="020B0604020202020204" pitchFamily="34" charset="0"/>
                        </a:rPr>
                        <a:t>soon</a:t>
                      </a:r>
                      <a:r>
                        <a:rPr lang="en-US" sz="1800" dirty="0">
                          <a:latin typeface="Helvetica" pitchFamily="2" charset="0"/>
                          <a:cs typeface="Arial" panose="020B0604020202020204" pitchFamily="34" charset="0"/>
                        </a:rPr>
                        <a:t>.</a:t>
                      </a:r>
                    </a:p>
                    <a:p>
                      <a:r>
                        <a:rPr lang="en-US" sz="1800" dirty="0">
                          <a:latin typeface="Helvetica" pitchFamily="2" charset="0"/>
                          <a:cs typeface="Arial" panose="020B0604020202020204" pitchFamily="34" charset="0"/>
                        </a:rPr>
                        <a:t>They </a:t>
                      </a:r>
                      <a:r>
                        <a:rPr lang="en-US" sz="1800" u="sng" dirty="0">
                          <a:latin typeface="Helvetica" pitchFamily="2" charset="0"/>
                          <a:cs typeface="Arial" panose="020B0604020202020204" pitchFamily="34" charset="0"/>
                        </a:rPr>
                        <a:t>never</a:t>
                      </a:r>
                      <a:r>
                        <a:rPr lang="en-US" sz="1800" dirty="0">
                          <a:latin typeface="Helvetica" pitchFamily="2" charset="0"/>
                          <a:cs typeface="Arial" panose="020B0604020202020204" pitchFamily="34" charset="0"/>
                        </a:rPr>
                        <a:t> swim at the weekend.</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797402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9</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3561590433"/>
              </p:ext>
            </p:extLst>
          </p:nvPr>
        </p:nvGraphicFramePr>
        <p:xfrm>
          <a:off x="677917" y="1438982"/>
          <a:ext cx="10405241" cy="5282492"/>
        </p:xfrm>
        <a:graphic>
          <a:graphicData uri="http://schemas.openxmlformats.org/drawingml/2006/table">
            <a:tbl>
              <a:tblPr firstRow="1" bandRow="1">
                <a:tableStyleId>{5C22544A-7EE6-4342-B048-85BDC9FD1C3A}</a:tableStyleId>
              </a:tblPr>
              <a:tblGrid>
                <a:gridCol w="2081049">
                  <a:extLst>
                    <a:ext uri="{9D8B030D-6E8A-4147-A177-3AD203B41FA5}">
                      <a16:colId xmlns:a16="http://schemas.microsoft.com/office/drawing/2014/main" val="2323267231"/>
                    </a:ext>
                  </a:extLst>
                </a:gridCol>
                <a:gridCol w="8324192">
                  <a:extLst>
                    <a:ext uri="{9D8B030D-6E8A-4147-A177-3AD203B41FA5}">
                      <a16:colId xmlns:a16="http://schemas.microsoft.com/office/drawing/2014/main" val="3205612208"/>
                    </a:ext>
                  </a:extLst>
                </a:gridCol>
              </a:tblGrid>
              <a:tr h="641341">
                <a:tc gridSpan="2">
                  <a:txBody>
                    <a:bodyPr/>
                    <a:lstStyle/>
                    <a:p>
                      <a:r>
                        <a:rPr lang="en-US" sz="1800" dirty="0">
                          <a:solidFill>
                            <a:srgbClr val="0070C0"/>
                          </a:solidFill>
                          <a:latin typeface="Helvetica" pitchFamily="2" charset="0"/>
                          <a:cs typeface="Arial" panose="020B0604020202020204" pitchFamily="34" charset="0"/>
                        </a:rPr>
                        <a:t>Have a look at </a:t>
                      </a:r>
                      <a:r>
                        <a:rPr lang="en-US" sz="1800" u="sng" dirty="0">
                          <a:solidFill>
                            <a:srgbClr val="0070C0"/>
                          </a:solidFill>
                          <a:latin typeface="Helvetica" pitchFamily="2" charset="0"/>
                          <a:cs typeface="Arial" panose="020B0604020202020204" pitchFamily="34" charset="0"/>
                        </a:rPr>
                        <a:t>this</a:t>
                      </a:r>
                      <a:r>
                        <a:rPr lang="en-US" sz="1800" dirty="0">
                          <a:solidFill>
                            <a:srgbClr val="0070C0"/>
                          </a:solidFill>
                          <a:latin typeface="Helvetica" pitchFamily="2" charset="0"/>
                          <a:cs typeface="Arial" panose="020B0604020202020204" pitchFamily="34" charset="0"/>
                        </a:rPr>
                        <a:t>. </a:t>
                      </a:r>
                    </a:p>
                    <a:p>
                      <a:r>
                        <a:rPr lang="en-US" sz="1800" u="none" dirty="0">
                          <a:solidFill>
                            <a:srgbClr val="0070C0"/>
                          </a:solidFill>
                          <a:latin typeface="Helvetica" pitchFamily="2" charset="0"/>
                          <a:cs typeface="Arial" panose="020B0604020202020204" pitchFamily="34" charset="0"/>
                        </a:rPr>
                        <a:t>My family did </a:t>
                      </a:r>
                      <a:r>
                        <a:rPr lang="en-US" sz="1800" u="sng" dirty="0">
                          <a:solidFill>
                            <a:srgbClr val="0070C0"/>
                          </a:solidFill>
                          <a:latin typeface="Helvetica" pitchFamily="2" charset="0"/>
                          <a:cs typeface="Arial" panose="020B0604020202020204" pitchFamily="34" charset="0"/>
                        </a:rPr>
                        <a:t>that</a:t>
                      </a:r>
                      <a:r>
                        <a:rPr lang="en-US" sz="1800" u="none" dirty="0">
                          <a:solidFill>
                            <a:srgbClr val="0070C0"/>
                          </a:solidFill>
                          <a:latin typeface="Helvetica" pitchFamily="2" charset="0"/>
                          <a:cs typeface="Arial" panose="020B0604020202020204" pitchFamily="34" charset="0"/>
                        </a:rPr>
                        <a:t> last June.</a:t>
                      </a:r>
                      <a:endParaRPr lang="en-AE" sz="1800" u="none" dirty="0">
                        <a:solidFill>
                          <a:srgbClr val="0070C0"/>
                        </a:solidFill>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662525">
                <a:tc>
                  <a:txBody>
                    <a:bodyPr/>
                    <a:lstStyle/>
                    <a:p>
                      <a:pPr algn="ctr"/>
                      <a:r>
                        <a:rPr lang="en-AE" sz="1800" dirty="0">
                          <a:latin typeface="Helvetica" pitchFamily="2"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cs typeface="Arial" panose="020B0604020202020204" pitchFamily="34" charset="0"/>
                        </a:rPr>
                        <a:t>Pronouns: object pronouns (that, this)</a:t>
                      </a:r>
                    </a:p>
                    <a:p>
                      <a:r>
                        <a:rPr lang="en-US" sz="1800" dirty="0">
                          <a:latin typeface="Helvetica" pitchFamily="2" charset="0"/>
                          <a:cs typeface="Arial" panose="020B0604020202020204" pitchFamily="34" charset="0"/>
                        </a:rPr>
                        <a:t>subject + verb + that/this</a:t>
                      </a:r>
                      <a:endParaRPr lang="en-AE" sz="1800" dirty="0">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969292">
                <a:tc>
                  <a:txBody>
                    <a:bodyPr/>
                    <a:lstStyle/>
                    <a:p>
                      <a:pPr algn="ctr"/>
                      <a:r>
                        <a:rPr lang="en-AE" sz="1800" dirty="0">
                          <a:latin typeface="Helvetica" pitchFamily="2"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cs typeface="Arial" panose="020B0604020202020204" pitchFamily="34" charset="0"/>
                        </a:rPr>
                        <a:t>An object pronoun takes the place of an object in the sentence when it is clear what it refers to, usually because it has already been mentioned. </a:t>
                      </a:r>
                      <a:r>
                        <a:rPr lang="en-US" sz="1800" i="1" dirty="0">
                          <a:latin typeface="Helvetica" pitchFamily="2" charset="0"/>
                          <a:cs typeface="Arial" panose="020B0604020202020204" pitchFamily="34" charset="0"/>
                        </a:rPr>
                        <a:t>This</a:t>
                      </a:r>
                      <a:r>
                        <a:rPr lang="en-US" sz="1800" dirty="0">
                          <a:latin typeface="Helvetica" pitchFamily="2" charset="0"/>
                          <a:cs typeface="Arial" panose="020B0604020202020204" pitchFamily="34" charset="0"/>
                        </a:rPr>
                        <a:t> and </a:t>
                      </a:r>
                      <a:r>
                        <a:rPr lang="en-US" sz="1800" i="1" dirty="0">
                          <a:latin typeface="Helvetica" pitchFamily="2" charset="0"/>
                          <a:cs typeface="Arial" panose="020B0604020202020204" pitchFamily="34" charset="0"/>
                        </a:rPr>
                        <a:t>that</a:t>
                      </a:r>
                      <a:r>
                        <a:rPr lang="en-US" sz="1800" dirty="0">
                          <a:latin typeface="Helvetica" pitchFamily="2" charset="0"/>
                          <a:cs typeface="Arial" panose="020B0604020202020204" pitchFamily="34" charset="0"/>
                        </a:rPr>
                        <a:t> can be used as object pronouns in a sentence in place of a noun and indicate distance in time or place from the speaker. </a:t>
                      </a:r>
                      <a:r>
                        <a:rPr lang="en-US" sz="1800" i="1" dirty="0">
                          <a:latin typeface="Helvetica" pitchFamily="2" charset="0"/>
                          <a:cs typeface="Arial" panose="020B0604020202020204" pitchFamily="34" charset="0"/>
                        </a:rPr>
                        <a:t>This</a:t>
                      </a:r>
                      <a:r>
                        <a:rPr lang="en-US" sz="1800" dirty="0">
                          <a:latin typeface="Helvetica" pitchFamily="2" charset="0"/>
                          <a:cs typeface="Arial" panose="020B0604020202020204" pitchFamily="34" charset="0"/>
                        </a:rPr>
                        <a:t> is used when the object is close to the speaker and </a:t>
                      </a:r>
                      <a:r>
                        <a:rPr lang="en-US" sz="1800" i="1" dirty="0">
                          <a:latin typeface="Helvetica" pitchFamily="2" charset="0"/>
                          <a:cs typeface="Arial" panose="020B0604020202020204" pitchFamily="34" charset="0"/>
                        </a:rPr>
                        <a:t>that</a:t>
                      </a:r>
                      <a:r>
                        <a:rPr lang="en-US" sz="1800" dirty="0">
                          <a:latin typeface="Helvetica" pitchFamily="2" charset="0"/>
                          <a:cs typeface="Arial" panose="020B0604020202020204" pitchFamily="34" charset="0"/>
                        </a:rPr>
                        <a:t> is used when it is far away. In this case, the speaker uses </a:t>
                      </a:r>
                      <a:r>
                        <a:rPr lang="en-US" sz="1800" i="1" dirty="0">
                          <a:latin typeface="Helvetica" pitchFamily="2" charset="0"/>
                          <a:cs typeface="Arial" panose="020B0604020202020204" pitchFamily="34" charset="0"/>
                        </a:rPr>
                        <a:t>this </a:t>
                      </a:r>
                      <a:r>
                        <a:rPr lang="en-US" sz="1800" i="0" dirty="0">
                          <a:latin typeface="Helvetica" pitchFamily="2" charset="0"/>
                          <a:cs typeface="Arial" panose="020B0604020202020204" pitchFamily="34" charset="0"/>
                        </a:rPr>
                        <a:t>to show the listener something that is physically close to them. In the next sentence, the speaker uses </a:t>
                      </a:r>
                      <a:r>
                        <a:rPr lang="en-US" sz="1800" i="1" dirty="0">
                          <a:latin typeface="Helvetica" pitchFamily="2" charset="0"/>
                          <a:cs typeface="Arial" panose="020B0604020202020204" pitchFamily="34" charset="0"/>
                        </a:rPr>
                        <a:t>that </a:t>
                      </a:r>
                      <a:r>
                        <a:rPr lang="en-US" sz="1800" i="0" dirty="0">
                          <a:latin typeface="Helvetica" pitchFamily="2" charset="0"/>
                          <a:cs typeface="Arial" panose="020B0604020202020204" pitchFamily="34" charset="0"/>
                        </a:rPr>
                        <a:t>to show distance in time between them and the activity.</a:t>
                      </a:r>
                      <a:endParaRPr lang="en-AE" sz="1800" dirty="0">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711200">
                <a:tc>
                  <a:txBody>
                    <a:bodyPr/>
                    <a:lstStyle/>
                    <a:p>
                      <a:pPr algn="ctr"/>
                      <a:r>
                        <a:rPr lang="en-AE" sz="1800" dirty="0">
                          <a:latin typeface="Helvetica" pitchFamily="2" charset="0"/>
                          <a:cs typeface="Arial" panose="020B0604020202020204" pitchFamily="34"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cs typeface="Arial" panose="020B0604020202020204" pitchFamily="34" charset="0"/>
                        </a:rPr>
                        <a:t>She is showing something to a friend that is close by. </a:t>
                      </a:r>
                    </a:p>
                    <a:p>
                      <a:r>
                        <a:rPr lang="en-US" sz="1800" dirty="0">
                          <a:latin typeface="Helvetica" pitchFamily="2" charset="0"/>
                          <a:cs typeface="Arial" panose="020B0604020202020204" pitchFamily="34" charset="0"/>
                        </a:rPr>
                        <a:t>My family did an activity a long time ago.</a:t>
                      </a:r>
                      <a:endParaRPr lang="en-AE" sz="1800" dirty="0">
                        <a:latin typeface="Helvetica" pitchFamily="2"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981426">
                <a:tc>
                  <a:txBody>
                    <a:bodyPr/>
                    <a:lstStyle/>
                    <a:p>
                      <a:pPr algn="ctr"/>
                      <a:r>
                        <a:rPr lang="en-AE" sz="1800" dirty="0">
                          <a:latin typeface="Helvetica" pitchFamily="2"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indent="0">
                        <a:buFontTx/>
                        <a:buNone/>
                      </a:pPr>
                      <a:r>
                        <a:rPr lang="en-US" sz="1800" dirty="0">
                          <a:latin typeface="Helvetica" pitchFamily="2" charset="0"/>
                          <a:cs typeface="Arial" panose="020B0604020202020204" pitchFamily="34" charset="0"/>
                        </a:rPr>
                        <a:t>I don’t like that.</a:t>
                      </a:r>
                    </a:p>
                    <a:p>
                      <a:pPr marL="0" indent="0">
                        <a:buFontTx/>
                        <a:buNone/>
                      </a:pPr>
                      <a:r>
                        <a:rPr lang="en-US" sz="1800" dirty="0">
                          <a:latin typeface="Helvetica" pitchFamily="2" charset="0"/>
                          <a:cs typeface="Arial" panose="020B0604020202020204" pitchFamily="34" charset="0"/>
                        </a:rPr>
                        <a:t>Did you see this?</a:t>
                      </a:r>
                    </a:p>
                    <a:p>
                      <a:pPr marL="0" indent="0">
                        <a:buFontTx/>
                        <a:buNone/>
                      </a:pPr>
                      <a:r>
                        <a:rPr lang="en-US" sz="1800" dirty="0">
                          <a:latin typeface="Helvetica" pitchFamily="2" charset="0"/>
                          <a:cs typeface="Arial" panose="020B0604020202020204" pitchFamily="34" charset="0"/>
                        </a:rPr>
                        <a:t>Oh, I didn’t know that!</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551588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55B804-A1F8-7348-9030-9EB33A8939AE}"/>
              </a:ext>
            </a:extLst>
          </p:cNvPr>
          <p:cNvSpPr txBox="1"/>
          <p:nvPr/>
        </p:nvSpPr>
        <p:spPr>
          <a:xfrm>
            <a:off x="5297213" y="2738483"/>
            <a:ext cx="1597573" cy="477054"/>
          </a:xfrm>
          <a:prstGeom prst="rect">
            <a:avLst/>
          </a:prstGeom>
          <a:noFill/>
        </p:spPr>
        <p:txBody>
          <a:bodyPr wrap="square" rtlCol="0">
            <a:spAutoFit/>
          </a:bodyPr>
          <a:lstStyle/>
          <a:p>
            <a:pPr marL="0" algn="ctr" defTabSz="914400" rtl="1" eaLnBrk="1" latinLnBrk="0" hangingPunct="1"/>
            <a:r>
              <a:rPr lang="en-US" sz="25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rPr>
              <a:t>Follow us</a:t>
            </a:r>
          </a:p>
        </p:txBody>
      </p:sp>
      <p:pic>
        <p:nvPicPr>
          <p:cNvPr id="3" name="Picture 2" descr="Icon&#10;&#10;Description automatically generated">
            <a:hlinkClick r:id="rId3"/>
            <a:extLst>
              <a:ext uri="{FF2B5EF4-FFF2-40B4-BE49-F238E27FC236}">
                <a16:creationId xmlns:a16="http://schemas.microsoft.com/office/drawing/2014/main" id="{B27F16B9-7136-E740-8386-2974AACCDE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5966" y="3917713"/>
            <a:ext cx="827980" cy="829092"/>
          </a:xfrm>
          <a:prstGeom prst="rect">
            <a:avLst/>
          </a:prstGeom>
        </p:spPr>
      </p:pic>
      <p:pic>
        <p:nvPicPr>
          <p:cNvPr id="4" name="Picture 3" descr="Icon&#10;&#10;Description automatically generated">
            <a:hlinkClick r:id="rId5"/>
            <a:extLst>
              <a:ext uri="{FF2B5EF4-FFF2-40B4-BE49-F238E27FC236}">
                <a16:creationId xmlns:a16="http://schemas.microsoft.com/office/drawing/2014/main" id="{D400EE94-5AF4-2B41-B57D-EB34CF5E3CB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129" y="3917712"/>
            <a:ext cx="827980" cy="829092"/>
          </a:xfrm>
          <a:prstGeom prst="rect">
            <a:avLst/>
          </a:prstGeom>
        </p:spPr>
      </p:pic>
      <p:sp>
        <p:nvSpPr>
          <p:cNvPr id="5" name="TextBox 4">
            <a:extLst>
              <a:ext uri="{FF2B5EF4-FFF2-40B4-BE49-F238E27FC236}">
                <a16:creationId xmlns:a16="http://schemas.microsoft.com/office/drawing/2014/main" id="{AADF2641-0447-3447-8D95-0C1287FB95B7}"/>
              </a:ext>
            </a:extLst>
          </p:cNvPr>
          <p:cNvSpPr txBox="1"/>
          <p:nvPr/>
        </p:nvSpPr>
        <p:spPr>
          <a:xfrm>
            <a:off x="4811226" y="4742095"/>
            <a:ext cx="742736" cy="276999"/>
          </a:xfrm>
          <a:prstGeom prst="rect">
            <a:avLst/>
          </a:prstGeom>
          <a:noFill/>
        </p:spPr>
        <p:txBody>
          <a:bodyPr wrap="square" rtlCol="0">
            <a:spAutoFit/>
          </a:bodyPr>
          <a:lstStyle/>
          <a:p>
            <a:pPr marL="0" algn="ctr" defTabSz="914400" rtl="1" eaLnBrk="1" latinLnBrk="0" hangingPunct="1"/>
            <a:r>
              <a:rPr lang="en-US" sz="1200" dirty="0" err="1">
                <a:solidFill>
                  <a:schemeClr val="tx1">
                    <a:lumMod val="65000"/>
                    <a:lumOff val="35000"/>
                  </a:schemeClr>
                </a:solidFill>
                <a:latin typeface="Helvetica" pitchFamily="2" charset="0"/>
                <a:ea typeface="AppleMyungjo" pitchFamily="2" charset="-127"/>
                <a:cs typeface="PF Din Text Universal Light" panose="02000506000000020004" pitchFamily="2" charset="0"/>
              </a:rPr>
              <a:t>ese.ae</a:t>
            </a:r>
            <a:endParaRPr lang="en-US" sz="12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endParaRPr>
          </a:p>
        </p:txBody>
      </p:sp>
      <p:sp>
        <p:nvSpPr>
          <p:cNvPr id="6" name="TextBox 5">
            <a:extLst>
              <a:ext uri="{FF2B5EF4-FFF2-40B4-BE49-F238E27FC236}">
                <a16:creationId xmlns:a16="http://schemas.microsoft.com/office/drawing/2014/main" id="{B18F9E1A-1AD9-2240-BCC7-0C8F9CF9F85D}"/>
              </a:ext>
            </a:extLst>
          </p:cNvPr>
          <p:cNvSpPr txBox="1"/>
          <p:nvPr/>
        </p:nvSpPr>
        <p:spPr>
          <a:xfrm>
            <a:off x="6436352" y="4742095"/>
            <a:ext cx="827979" cy="276999"/>
          </a:xfrm>
          <a:prstGeom prst="rect">
            <a:avLst/>
          </a:prstGeom>
          <a:noFill/>
        </p:spPr>
        <p:txBody>
          <a:bodyPr wrap="square" rtlCol="0">
            <a:spAutoFit/>
          </a:bodyPr>
          <a:lstStyle/>
          <a:p>
            <a:pPr marL="0" algn="ctr" defTabSz="914400" rtl="1" eaLnBrk="1" latinLnBrk="0" hangingPunct="1"/>
            <a:r>
              <a:rPr lang="en-US" sz="1200" dirty="0" err="1">
                <a:solidFill>
                  <a:schemeClr val="tx1">
                    <a:lumMod val="65000"/>
                    <a:lumOff val="35000"/>
                  </a:schemeClr>
                </a:solidFill>
                <a:latin typeface="Helvetica" pitchFamily="2" charset="0"/>
                <a:ea typeface="AppleMyungjo" pitchFamily="2" charset="-127"/>
                <a:cs typeface="PF Din Text Universal Light" panose="02000506000000020004" pitchFamily="2" charset="0"/>
              </a:rPr>
              <a:t>Ese_ae</a:t>
            </a:r>
            <a:endParaRPr lang="en-US" sz="12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endParaRPr>
          </a:p>
        </p:txBody>
      </p:sp>
    </p:spTree>
    <p:extLst>
      <p:ext uri="{BB962C8B-B14F-4D97-AF65-F5344CB8AC3E}">
        <p14:creationId xmlns:p14="http://schemas.microsoft.com/office/powerpoint/2010/main" val="1242470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