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0"/>
  </p:notesMasterIdLst>
  <p:sldIdLst>
    <p:sldId id="336" r:id="rId2"/>
    <p:sldId id="344" r:id="rId3"/>
    <p:sldId id="330" r:id="rId4"/>
    <p:sldId id="332" r:id="rId5"/>
    <p:sldId id="331" r:id="rId6"/>
    <p:sldId id="321" r:id="rId7"/>
    <p:sldId id="322" r:id="rId8"/>
    <p:sldId id="323" r:id="rId9"/>
    <p:sldId id="324" r:id="rId10"/>
    <p:sldId id="325" r:id="rId11"/>
    <p:sldId id="329" r:id="rId12"/>
    <p:sldId id="277" r:id="rId13"/>
    <p:sldId id="335" r:id="rId14"/>
    <p:sldId id="337" r:id="rId15"/>
    <p:sldId id="339" r:id="rId16"/>
    <p:sldId id="341" r:id="rId17"/>
    <p:sldId id="342" r:id="rId18"/>
    <p:sldId id="317" r:id="rId19"/>
  </p:sldIdLst>
  <p:sldSz cx="9144000" cy="6858000" type="screen4x3"/>
  <p:notesSz cx="6858000" cy="9144000"/>
  <p:defaultText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AF"/>
    <a:srgbClr val="FFFF69"/>
    <a:srgbClr val="FFA7A7"/>
    <a:srgbClr val="FF7979"/>
    <a:srgbClr val="B889DB"/>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75789" autoAdjust="0"/>
    <p:restoredTop sz="94662" autoAdjust="0"/>
  </p:normalViewPr>
  <p:slideViewPr>
    <p:cSldViewPr>
      <p:cViewPr varScale="1">
        <p:scale>
          <a:sx n="84" d="100"/>
          <a:sy n="84" d="100"/>
        </p:scale>
        <p:origin x="642" y="60"/>
      </p:cViewPr>
      <p:guideLst>
        <p:guide orient="horz" pos="2160"/>
        <p:guide pos="2880"/>
      </p:guideLst>
    </p:cSldViewPr>
  </p:slideViewPr>
  <p:outlineViewPr>
    <p:cViewPr>
      <p:scale>
        <a:sx n="33" d="100"/>
        <a:sy n="33" d="100"/>
      </p:scale>
      <p:origin x="0" y="1908"/>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notesMaster" Target="notesMasters/notesMaster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35E54-35CE-4125-A35E-C7BC9C0AA222}" type="datetimeFigureOut">
              <a:rPr lang="en-US" smtClean="0"/>
              <a:t>9/18/2024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0B2F22-7CE6-4494-A0D6-00A01E9ADA08}" type="slidenum">
              <a:rPr lang="en-US" smtClean="0"/>
              <a:t>‹#›</a:t>
            </a:fld>
            <a:endParaRPr lang="en-US"/>
          </a:p>
        </p:txBody>
      </p:sp>
    </p:spTree>
    <p:extLst>
      <p:ext uri="{BB962C8B-B14F-4D97-AF65-F5344CB8AC3E}">
        <p14:creationId xmlns:p14="http://schemas.microsoft.com/office/powerpoint/2010/main" val="1998383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ar-A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AE"/>
          </a:p>
        </p:txBody>
      </p:sp>
      <p:sp>
        <p:nvSpPr>
          <p:cNvPr id="4" name="Date Placeholder 3"/>
          <p:cNvSpPr>
            <a:spLocks noGrp="1"/>
          </p:cNvSpPr>
          <p:nvPr>
            <p:ph type="dt" sz="half" idx="10"/>
          </p:nvPr>
        </p:nvSpPr>
        <p:spPr/>
        <p:txBody>
          <a:bodyPr/>
          <a:lstStyle/>
          <a:p>
            <a:fld id="{2F5929E0-EDA8-4909-BE56-8632D21256D9}" type="datetimeFigureOut">
              <a:rPr lang="ar-AE" smtClean="0"/>
              <a:t>15/03/1446</a:t>
            </a:fld>
            <a:endParaRPr lang="ar-AE"/>
          </a:p>
        </p:txBody>
      </p:sp>
      <p:sp>
        <p:nvSpPr>
          <p:cNvPr id="5" name="Footer Placeholder 4"/>
          <p:cNvSpPr>
            <a:spLocks noGrp="1"/>
          </p:cNvSpPr>
          <p:nvPr>
            <p:ph type="ftr" sz="quarter" idx="11"/>
          </p:nvPr>
        </p:nvSpPr>
        <p:spPr/>
        <p:txBody>
          <a:bodyPr/>
          <a:lstStyle/>
          <a:p>
            <a:endParaRPr lang="ar-AE"/>
          </a:p>
        </p:txBody>
      </p:sp>
      <p:sp>
        <p:nvSpPr>
          <p:cNvPr id="6" name="Slide Number Placeholder 5"/>
          <p:cNvSpPr>
            <a:spLocks noGrp="1"/>
          </p:cNvSpPr>
          <p:nvPr>
            <p:ph type="sldNum" sz="quarter" idx="12"/>
          </p:nvPr>
        </p:nvSpPr>
        <p:spPr/>
        <p:txBody>
          <a:bodyPr/>
          <a:lstStyle/>
          <a:p>
            <a:fld id="{F0C37E72-0FC0-4598-9862-3B31F6561A3B}" type="slidenum">
              <a:rPr lang="ar-AE" smtClean="0"/>
              <a:t>‹#›</a:t>
            </a:fld>
            <a:endParaRPr lang="ar-AE"/>
          </a:p>
        </p:txBody>
      </p:sp>
    </p:spTree>
    <p:extLst>
      <p:ext uri="{BB962C8B-B14F-4D97-AF65-F5344CB8AC3E}">
        <p14:creationId xmlns:p14="http://schemas.microsoft.com/office/powerpoint/2010/main" val="2433661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A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p:cNvSpPr>
            <a:spLocks noGrp="1"/>
          </p:cNvSpPr>
          <p:nvPr>
            <p:ph type="dt" sz="half" idx="10"/>
          </p:nvPr>
        </p:nvSpPr>
        <p:spPr/>
        <p:txBody>
          <a:bodyPr/>
          <a:lstStyle/>
          <a:p>
            <a:fld id="{2F5929E0-EDA8-4909-BE56-8632D21256D9}" type="datetimeFigureOut">
              <a:rPr lang="ar-AE" smtClean="0"/>
              <a:t>15/03/1446</a:t>
            </a:fld>
            <a:endParaRPr lang="ar-AE"/>
          </a:p>
        </p:txBody>
      </p:sp>
      <p:sp>
        <p:nvSpPr>
          <p:cNvPr id="5" name="Footer Placeholder 4"/>
          <p:cNvSpPr>
            <a:spLocks noGrp="1"/>
          </p:cNvSpPr>
          <p:nvPr>
            <p:ph type="ftr" sz="quarter" idx="11"/>
          </p:nvPr>
        </p:nvSpPr>
        <p:spPr/>
        <p:txBody>
          <a:bodyPr/>
          <a:lstStyle/>
          <a:p>
            <a:endParaRPr lang="ar-AE"/>
          </a:p>
        </p:txBody>
      </p:sp>
      <p:sp>
        <p:nvSpPr>
          <p:cNvPr id="6" name="Slide Number Placeholder 5"/>
          <p:cNvSpPr>
            <a:spLocks noGrp="1"/>
          </p:cNvSpPr>
          <p:nvPr>
            <p:ph type="sldNum" sz="quarter" idx="12"/>
          </p:nvPr>
        </p:nvSpPr>
        <p:spPr/>
        <p:txBody>
          <a:bodyPr/>
          <a:lstStyle/>
          <a:p>
            <a:fld id="{F0C37E72-0FC0-4598-9862-3B31F6561A3B}" type="slidenum">
              <a:rPr lang="ar-AE" smtClean="0"/>
              <a:t>‹#›</a:t>
            </a:fld>
            <a:endParaRPr lang="ar-AE"/>
          </a:p>
        </p:txBody>
      </p:sp>
    </p:spTree>
    <p:extLst>
      <p:ext uri="{BB962C8B-B14F-4D97-AF65-F5344CB8AC3E}">
        <p14:creationId xmlns:p14="http://schemas.microsoft.com/office/powerpoint/2010/main" val="3618451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ar-A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5929E0-EDA8-4909-BE56-8632D21256D9}" type="datetimeFigureOut">
              <a:rPr lang="ar-AE" smtClean="0"/>
              <a:t>15/03/1446</a:t>
            </a:fld>
            <a:endParaRPr lang="ar-AE"/>
          </a:p>
        </p:txBody>
      </p:sp>
      <p:sp>
        <p:nvSpPr>
          <p:cNvPr id="5" name="Footer Placeholder 4"/>
          <p:cNvSpPr>
            <a:spLocks noGrp="1"/>
          </p:cNvSpPr>
          <p:nvPr>
            <p:ph type="ftr" sz="quarter" idx="11"/>
          </p:nvPr>
        </p:nvSpPr>
        <p:spPr/>
        <p:txBody>
          <a:bodyPr/>
          <a:lstStyle/>
          <a:p>
            <a:endParaRPr lang="ar-AE"/>
          </a:p>
        </p:txBody>
      </p:sp>
      <p:sp>
        <p:nvSpPr>
          <p:cNvPr id="6" name="Slide Number Placeholder 5"/>
          <p:cNvSpPr>
            <a:spLocks noGrp="1"/>
          </p:cNvSpPr>
          <p:nvPr>
            <p:ph type="sldNum" sz="quarter" idx="12"/>
          </p:nvPr>
        </p:nvSpPr>
        <p:spPr/>
        <p:txBody>
          <a:bodyPr/>
          <a:lstStyle/>
          <a:p>
            <a:fld id="{F0C37E72-0FC0-4598-9862-3B31F6561A3B}" type="slidenum">
              <a:rPr lang="ar-AE" smtClean="0"/>
              <a:t>‹#›</a:t>
            </a:fld>
            <a:endParaRPr lang="ar-AE"/>
          </a:p>
        </p:txBody>
      </p:sp>
    </p:spTree>
    <p:extLst>
      <p:ext uri="{BB962C8B-B14F-4D97-AF65-F5344CB8AC3E}">
        <p14:creationId xmlns:p14="http://schemas.microsoft.com/office/powerpoint/2010/main" val="1724028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A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p:cNvSpPr>
            <a:spLocks noGrp="1"/>
          </p:cNvSpPr>
          <p:nvPr>
            <p:ph type="dt" sz="half" idx="10"/>
          </p:nvPr>
        </p:nvSpPr>
        <p:spPr/>
        <p:txBody>
          <a:bodyPr/>
          <a:lstStyle/>
          <a:p>
            <a:fld id="{2F5929E0-EDA8-4909-BE56-8632D21256D9}" type="datetimeFigureOut">
              <a:rPr lang="ar-AE" smtClean="0"/>
              <a:t>15/03/1446</a:t>
            </a:fld>
            <a:endParaRPr lang="ar-AE"/>
          </a:p>
        </p:txBody>
      </p:sp>
      <p:sp>
        <p:nvSpPr>
          <p:cNvPr id="6" name="Footer Placeholder 5"/>
          <p:cNvSpPr>
            <a:spLocks noGrp="1"/>
          </p:cNvSpPr>
          <p:nvPr>
            <p:ph type="ftr" sz="quarter" idx="11"/>
          </p:nvPr>
        </p:nvSpPr>
        <p:spPr/>
        <p:txBody>
          <a:bodyPr/>
          <a:lstStyle/>
          <a:p>
            <a:endParaRPr lang="ar-AE"/>
          </a:p>
        </p:txBody>
      </p:sp>
      <p:sp>
        <p:nvSpPr>
          <p:cNvPr id="7" name="Slide Number Placeholder 6"/>
          <p:cNvSpPr>
            <a:spLocks noGrp="1"/>
          </p:cNvSpPr>
          <p:nvPr>
            <p:ph type="sldNum" sz="quarter" idx="12"/>
          </p:nvPr>
        </p:nvSpPr>
        <p:spPr/>
        <p:txBody>
          <a:bodyPr/>
          <a:lstStyle/>
          <a:p>
            <a:fld id="{F0C37E72-0FC0-4598-9862-3B31F6561A3B}" type="slidenum">
              <a:rPr lang="ar-AE" smtClean="0"/>
              <a:t>‹#›</a:t>
            </a:fld>
            <a:endParaRPr lang="ar-AE"/>
          </a:p>
        </p:txBody>
      </p:sp>
    </p:spTree>
    <p:extLst>
      <p:ext uri="{BB962C8B-B14F-4D97-AF65-F5344CB8AC3E}">
        <p14:creationId xmlns:p14="http://schemas.microsoft.com/office/powerpoint/2010/main" val="3605288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A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p:cNvSpPr>
            <a:spLocks noGrp="1"/>
          </p:cNvSpPr>
          <p:nvPr>
            <p:ph type="dt" sz="half" idx="10"/>
          </p:nvPr>
        </p:nvSpPr>
        <p:spPr/>
        <p:txBody>
          <a:bodyPr/>
          <a:lstStyle/>
          <a:p>
            <a:fld id="{2F5929E0-EDA8-4909-BE56-8632D21256D9}" type="datetimeFigureOut">
              <a:rPr lang="ar-AE" smtClean="0"/>
              <a:t>15/03/1446</a:t>
            </a:fld>
            <a:endParaRPr lang="ar-AE"/>
          </a:p>
        </p:txBody>
      </p:sp>
      <p:sp>
        <p:nvSpPr>
          <p:cNvPr id="8" name="Footer Placeholder 7"/>
          <p:cNvSpPr>
            <a:spLocks noGrp="1"/>
          </p:cNvSpPr>
          <p:nvPr>
            <p:ph type="ftr" sz="quarter" idx="11"/>
          </p:nvPr>
        </p:nvSpPr>
        <p:spPr/>
        <p:txBody>
          <a:bodyPr/>
          <a:lstStyle/>
          <a:p>
            <a:endParaRPr lang="ar-AE"/>
          </a:p>
        </p:txBody>
      </p:sp>
      <p:sp>
        <p:nvSpPr>
          <p:cNvPr id="9" name="Slide Number Placeholder 8"/>
          <p:cNvSpPr>
            <a:spLocks noGrp="1"/>
          </p:cNvSpPr>
          <p:nvPr>
            <p:ph type="sldNum" sz="quarter" idx="12"/>
          </p:nvPr>
        </p:nvSpPr>
        <p:spPr/>
        <p:txBody>
          <a:bodyPr/>
          <a:lstStyle/>
          <a:p>
            <a:fld id="{F0C37E72-0FC0-4598-9862-3B31F6561A3B}" type="slidenum">
              <a:rPr lang="ar-AE" smtClean="0"/>
              <a:t>‹#›</a:t>
            </a:fld>
            <a:endParaRPr lang="ar-AE"/>
          </a:p>
        </p:txBody>
      </p:sp>
    </p:spTree>
    <p:extLst>
      <p:ext uri="{BB962C8B-B14F-4D97-AF65-F5344CB8AC3E}">
        <p14:creationId xmlns:p14="http://schemas.microsoft.com/office/powerpoint/2010/main" val="3267900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AE"/>
          </a:p>
        </p:txBody>
      </p:sp>
      <p:sp>
        <p:nvSpPr>
          <p:cNvPr id="3" name="Date Placeholder 2"/>
          <p:cNvSpPr>
            <a:spLocks noGrp="1"/>
          </p:cNvSpPr>
          <p:nvPr>
            <p:ph type="dt" sz="half" idx="10"/>
          </p:nvPr>
        </p:nvSpPr>
        <p:spPr/>
        <p:txBody>
          <a:bodyPr/>
          <a:lstStyle/>
          <a:p>
            <a:fld id="{2F5929E0-EDA8-4909-BE56-8632D21256D9}" type="datetimeFigureOut">
              <a:rPr lang="ar-AE" smtClean="0"/>
              <a:t>15/03/1446</a:t>
            </a:fld>
            <a:endParaRPr lang="ar-AE"/>
          </a:p>
        </p:txBody>
      </p:sp>
      <p:sp>
        <p:nvSpPr>
          <p:cNvPr id="4" name="Footer Placeholder 3"/>
          <p:cNvSpPr>
            <a:spLocks noGrp="1"/>
          </p:cNvSpPr>
          <p:nvPr>
            <p:ph type="ftr" sz="quarter" idx="11"/>
          </p:nvPr>
        </p:nvSpPr>
        <p:spPr/>
        <p:txBody>
          <a:bodyPr/>
          <a:lstStyle/>
          <a:p>
            <a:endParaRPr lang="ar-AE"/>
          </a:p>
        </p:txBody>
      </p:sp>
      <p:sp>
        <p:nvSpPr>
          <p:cNvPr id="5" name="Slide Number Placeholder 4"/>
          <p:cNvSpPr>
            <a:spLocks noGrp="1"/>
          </p:cNvSpPr>
          <p:nvPr>
            <p:ph type="sldNum" sz="quarter" idx="12"/>
          </p:nvPr>
        </p:nvSpPr>
        <p:spPr/>
        <p:txBody>
          <a:bodyPr/>
          <a:lstStyle/>
          <a:p>
            <a:fld id="{F0C37E72-0FC0-4598-9862-3B31F6561A3B}" type="slidenum">
              <a:rPr lang="ar-AE" smtClean="0"/>
              <a:t>‹#›</a:t>
            </a:fld>
            <a:endParaRPr lang="ar-AE"/>
          </a:p>
        </p:txBody>
      </p:sp>
    </p:spTree>
    <p:extLst>
      <p:ext uri="{BB962C8B-B14F-4D97-AF65-F5344CB8AC3E}">
        <p14:creationId xmlns:p14="http://schemas.microsoft.com/office/powerpoint/2010/main" val="2320388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5929E0-EDA8-4909-BE56-8632D21256D9}" type="datetimeFigureOut">
              <a:rPr lang="ar-AE" smtClean="0"/>
              <a:t>15/03/1446</a:t>
            </a:fld>
            <a:endParaRPr lang="ar-AE"/>
          </a:p>
        </p:txBody>
      </p:sp>
      <p:sp>
        <p:nvSpPr>
          <p:cNvPr id="3" name="Footer Placeholder 2"/>
          <p:cNvSpPr>
            <a:spLocks noGrp="1"/>
          </p:cNvSpPr>
          <p:nvPr>
            <p:ph type="ftr" sz="quarter" idx="11"/>
          </p:nvPr>
        </p:nvSpPr>
        <p:spPr/>
        <p:txBody>
          <a:bodyPr/>
          <a:lstStyle/>
          <a:p>
            <a:endParaRPr lang="ar-AE"/>
          </a:p>
        </p:txBody>
      </p:sp>
      <p:sp>
        <p:nvSpPr>
          <p:cNvPr id="4" name="Slide Number Placeholder 3"/>
          <p:cNvSpPr>
            <a:spLocks noGrp="1"/>
          </p:cNvSpPr>
          <p:nvPr>
            <p:ph type="sldNum" sz="quarter" idx="12"/>
          </p:nvPr>
        </p:nvSpPr>
        <p:spPr/>
        <p:txBody>
          <a:bodyPr/>
          <a:lstStyle/>
          <a:p>
            <a:fld id="{F0C37E72-0FC0-4598-9862-3B31F6561A3B}" type="slidenum">
              <a:rPr lang="ar-AE" smtClean="0"/>
              <a:t>‹#›</a:t>
            </a:fld>
            <a:endParaRPr lang="ar-AE"/>
          </a:p>
        </p:txBody>
      </p:sp>
    </p:spTree>
    <p:extLst>
      <p:ext uri="{BB962C8B-B14F-4D97-AF65-F5344CB8AC3E}">
        <p14:creationId xmlns:p14="http://schemas.microsoft.com/office/powerpoint/2010/main" val="2440223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ar-A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5929E0-EDA8-4909-BE56-8632D21256D9}" type="datetimeFigureOut">
              <a:rPr lang="ar-AE" smtClean="0"/>
              <a:t>15/03/1446</a:t>
            </a:fld>
            <a:endParaRPr lang="ar-AE"/>
          </a:p>
        </p:txBody>
      </p:sp>
      <p:sp>
        <p:nvSpPr>
          <p:cNvPr id="6" name="Footer Placeholder 5"/>
          <p:cNvSpPr>
            <a:spLocks noGrp="1"/>
          </p:cNvSpPr>
          <p:nvPr>
            <p:ph type="ftr" sz="quarter" idx="11"/>
          </p:nvPr>
        </p:nvSpPr>
        <p:spPr/>
        <p:txBody>
          <a:bodyPr/>
          <a:lstStyle/>
          <a:p>
            <a:endParaRPr lang="ar-AE"/>
          </a:p>
        </p:txBody>
      </p:sp>
      <p:sp>
        <p:nvSpPr>
          <p:cNvPr id="7" name="Slide Number Placeholder 6"/>
          <p:cNvSpPr>
            <a:spLocks noGrp="1"/>
          </p:cNvSpPr>
          <p:nvPr>
            <p:ph type="sldNum" sz="quarter" idx="12"/>
          </p:nvPr>
        </p:nvSpPr>
        <p:spPr/>
        <p:txBody>
          <a:bodyPr/>
          <a:lstStyle/>
          <a:p>
            <a:fld id="{F0C37E72-0FC0-4598-9862-3B31F6561A3B}" type="slidenum">
              <a:rPr lang="ar-AE" smtClean="0"/>
              <a:t>‹#›</a:t>
            </a:fld>
            <a:endParaRPr lang="ar-AE"/>
          </a:p>
        </p:txBody>
      </p:sp>
    </p:spTree>
    <p:extLst>
      <p:ext uri="{BB962C8B-B14F-4D97-AF65-F5344CB8AC3E}">
        <p14:creationId xmlns:p14="http://schemas.microsoft.com/office/powerpoint/2010/main" val="1908236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A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5929E0-EDA8-4909-BE56-8632D21256D9}" type="datetimeFigureOut">
              <a:rPr lang="ar-AE" smtClean="0"/>
              <a:t>15/03/1446</a:t>
            </a:fld>
            <a:endParaRPr lang="ar-AE"/>
          </a:p>
        </p:txBody>
      </p:sp>
      <p:sp>
        <p:nvSpPr>
          <p:cNvPr id="6" name="Footer Placeholder 5"/>
          <p:cNvSpPr>
            <a:spLocks noGrp="1"/>
          </p:cNvSpPr>
          <p:nvPr>
            <p:ph type="ftr" sz="quarter" idx="11"/>
          </p:nvPr>
        </p:nvSpPr>
        <p:spPr/>
        <p:txBody>
          <a:bodyPr/>
          <a:lstStyle/>
          <a:p>
            <a:endParaRPr lang="ar-AE"/>
          </a:p>
        </p:txBody>
      </p:sp>
      <p:sp>
        <p:nvSpPr>
          <p:cNvPr id="7" name="Slide Number Placeholder 6"/>
          <p:cNvSpPr>
            <a:spLocks noGrp="1"/>
          </p:cNvSpPr>
          <p:nvPr>
            <p:ph type="sldNum" sz="quarter" idx="12"/>
          </p:nvPr>
        </p:nvSpPr>
        <p:spPr/>
        <p:txBody>
          <a:bodyPr/>
          <a:lstStyle/>
          <a:p>
            <a:fld id="{F0C37E72-0FC0-4598-9862-3B31F6561A3B}" type="slidenum">
              <a:rPr lang="ar-AE" smtClean="0"/>
              <a:t>‹#›</a:t>
            </a:fld>
            <a:endParaRPr lang="ar-AE"/>
          </a:p>
        </p:txBody>
      </p:sp>
    </p:spTree>
    <p:extLst>
      <p:ext uri="{BB962C8B-B14F-4D97-AF65-F5344CB8AC3E}">
        <p14:creationId xmlns:p14="http://schemas.microsoft.com/office/powerpoint/2010/main" val="894333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A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p:cNvSpPr>
            <a:spLocks noGrp="1"/>
          </p:cNvSpPr>
          <p:nvPr>
            <p:ph type="dt" sz="half" idx="10"/>
          </p:nvPr>
        </p:nvSpPr>
        <p:spPr/>
        <p:txBody>
          <a:bodyPr/>
          <a:lstStyle/>
          <a:p>
            <a:fld id="{2F5929E0-EDA8-4909-BE56-8632D21256D9}" type="datetimeFigureOut">
              <a:rPr lang="ar-AE" smtClean="0"/>
              <a:t>15/03/1446</a:t>
            </a:fld>
            <a:endParaRPr lang="ar-AE"/>
          </a:p>
        </p:txBody>
      </p:sp>
      <p:sp>
        <p:nvSpPr>
          <p:cNvPr id="5" name="Footer Placeholder 4"/>
          <p:cNvSpPr>
            <a:spLocks noGrp="1"/>
          </p:cNvSpPr>
          <p:nvPr>
            <p:ph type="ftr" sz="quarter" idx="11"/>
          </p:nvPr>
        </p:nvSpPr>
        <p:spPr/>
        <p:txBody>
          <a:bodyPr/>
          <a:lstStyle/>
          <a:p>
            <a:endParaRPr lang="ar-AE"/>
          </a:p>
        </p:txBody>
      </p:sp>
      <p:sp>
        <p:nvSpPr>
          <p:cNvPr id="6" name="Slide Number Placeholder 5"/>
          <p:cNvSpPr>
            <a:spLocks noGrp="1"/>
          </p:cNvSpPr>
          <p:nvPr>
            <p:ph type="sldNum" sz="quarter" idx="12"/>
          </p:nvPr>
        </p:nvSpPr>
        <p:spPr/>
        <p:txBody>
          <a:bodyPr/>
          <a:lstStyle/>
          <a:p>
            <a:fld id="{F0C37E72-0FC0-4598-9862-3B31F6561A3B}" type="slidenum">
              <a:rPr lang="ar-AE" smtClean="0"/>
              <a:t>‹#›</a:t>
            </a:fld>
            <a:endParaRPr lang="ar-AE"/>
          </a:p>
        </p:txBody>
      </p:sp>
    </p:spTree>
    <p:extLst>
      <p:ext uri="{BB962C8B-B14F-4D97-AF65-F5344CB8AC3E}">
        <p14:creationId xmlns:p14="http://schemas.microsoft.com/office/powerpoint/2010/main" val="1428147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ar-A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p:cNvSpPr>
            <a:spLocks noGrp="1"/>
          </p:cNvSpPr>
          <p:nvPr>
            <p:ph type="dt" sz="half" idx="10"/>
          </p:nvPr>
        </p:nvSpPr>
        <p:spPr/>
        <p:txBody>
          <a:bodyPr/>
          <a:lstStyle/>
          <a:p>
            <a:fld id="{2F5929E0-EDA8-4909-BE56-8632D21256D9}" type="datetimeFigureOut">
              <a:rPr lang="ar-AE" smtClean="0"/>
              <a:t>15/03/1446</a:t>
            </a:fld>
            <a:endParaRPr lang="ar-AE"/>
          </a:p>
        </p:txBody>
      </p:sp>
      <p:sp>
        <p:nvSpPr>
          <p:cNvPr id="5" name="Footer Placeholder 4"/>
          <p:cNvSpPr>
            <a:spLocks noGrp="1"/>
          </p:cNvSpPr>
          <p:nvPr>
            <p:ph type="ftr" sz="quarter" idx="11"/>
          </p:nvPr>
        </p:nvSpPr>
        <p:spPr/>
        <p:txBody>
          <a:bodyPr/>
          <a:lstStyle/>
          <a:p>
            <a:endParaRPr lang="ar-AE"/>
          </a:p>
        </p:txBody>
      </p:sp>
      <p:sp>
        <p:nvSpPr>
          <p:cNvPr id="6" name="Slide Number Placeholder 5"/>
          <p:cNvSpPr>
            <a:spLocks noGrp="1"/>
          </p:cNvSpPr>
          <p:nvPr>
            <p:ph type="sldNum" sz="quarter" idx="12"/>
          </p:nvPr>
        </p:nvSpPr>
        <p:spPr/>
        <p:txBody>
          <a:bodyPr/>
          <a:lstStyle/>
          <a:p>
            <a:fld id="{F0C37E72-0FC0-4598-9862-3B31F6561A3B}" type="slidenum">
              <a:rPr lang="ar-AE" smtClean="0"/>
              <a:t>‹#›</a:t>
            </a:fld>
            <a:endParaRPr lang="ar-AE"/>
          </a:p>
        </p:txBody>
      </p:sp>
    </p:spTree>
    <p:extLst>
      <p:ext uri="{BB962C8B-B14F-4D97-AF65-F5344CB8AC3E}">
        <p14:creationId xmlns:p14="http://schemas.microsoft.com/office/powerpoint/2010/main" val="762301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a:t>Click to edit Master title style</a:t>
            </a:r>
            <a:endParaRPr lang="ar-A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F5929E0-EDA8-4909-BE56-8632D21256D9}" type="datetimeFigureOut">
              <a:rPr lang="ar-AE" smtClean="0"/>
              <a:t>15/03/1446</a:t>
            </a:fld>
            <a:endParaRPr lang="ar-A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AE"/>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0C37E72-0FC0-4598-9862-3B31F6561A3B}" type="slidenum">
              <a:rPr lang="ar-AE" smtClean="0"/>
              <a:t>‹#›</a:t>
            </a:fld>
            <a:endParaRPr lang="ar-AE"/>
          </a:p>
        </p:txBody>
      </p:sp>
    </p:spTree>
    <p:extLst>
      <p:ext uri="{BB962C8B-B14F-4D97-AF65-F5344CB8AC3E}">
        <p14:creationId xmlns:p14="http://schemas.microsoft.com/office/powerpoint/2010/main" val="19578071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 /><Relationship Id="rId3" Type="http://schemas.openxmlformats.org/officeDocument/2006/relationships/image" Target="../media/image2.png" /><Relationship Id="rId7" Type="http://schemas.openxmlformats.org/officeDocument/2006/relationships/image" Target="../media/image6.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5.png" /><Relationship Id="rId5" Type="http://schemas.openxmlformats.org/officeDocument/2006/relationships/image" Target="../media/image4.png"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image" Target="../media/image9.pn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3" Type="http://schemas.openxmlformats.org/officeDocument/2006/relationships/hyperlink" Target="https://www.google.ae/url?sa=i&amp;rct=j&amp;q=&amp;esrc=s&amp;source=images&amp;cd=&amp;cad=rja&amp;uact=8&amp;ved=0ahUKEwid2P_hivTWAhUBfhoKHV9LAAUQjRwIBw&amp;url=http://www.al-feqh.com/%D9%81%D9%82%D8%A9_%D8%A7%D9%84%D8%B9%D8%A8%D8%A7%D8%AF%D8%A7%D8%AA_%D8%A7%D9%84%D9%85%D8%B5%D9%88%D8%B1/%D8%A7%D9%84%D8%B7%D9%87%D8%A7%D8%B1%D8%A9/%D8%B3%D9%86%D9%86_%D8%A7%D9%84%D9%81%D8%B7%D8%B1%D8%A9.aspx&amp;psig=AOvVaw2id89bTMwcFADobvo2MZd_&amp;ust=1508206902810524" TargetMode="External" /><Relationship Id="rId7" Type="http://schemas.openxmlformats.org/officeDocument/2006/relationships/image" Target="../media/image13.png" /><Relationship Id="rId2" Type="http://schemas.openxmlformats.org/officeDocument/2006/relationships/image" Target="../media/image11.png" /><Relationship Id="rId1" Type="http://schemas.openxmlformats.org/officeDocument/2006/relationships/slideLayout" Target="../slideLayouts/slideLayout7.xml" /><Relationship Id="rId6" Type="http://schemas.openxmlformats.org/officeDocument/2006/relationships/image" Target="../media/image10.png" /><Relationship Id="rId5" Type="http://schemas.openxmlformats.org/officeDocument/2006/relationships/image" Target="../media/image9.png" /><Relationship Id="rId4" Type="http://schemas.openxmlformats.org/officeDocument/2006/relationships/image" Target="../media/image12.jpeg" /></Relationships>
</file>

<file path=ppt/slides/_rels/slide5.xml.rels><?xml version="1.0" encoding="UTF-8" standalone="yes"?>
<Relationships xmlns="http://schemas.openxmlformats.org/package/2006/relationships"><Relationship Id="rId3" Type="http://schemas.openxmlformats.org/officeDocument/2006/relationships/hyperlink" Target="https://www.google.ae/url?sa=i&amp;rct=j&amp;q=&amp;esrc=s&amp;source=images&amp;cd=&amp;cad=rja&amp;uact=8&amp;ved=0ahUKEwid2P_hivTWAhUBfhoKHV9LAAUQjRwIBw&amp;url=http://www.al-feqh.com/%D9%81%D9%82%D8%A9_%D8%A7%D9%84%D8%B9%D8%A8%D8%A7%D8%AF%D8%A7%D8%AA_%D8%A7%D9%84%D9%85%D8%B5%D9%88%D8%B1/%D8%A7%D9%84%D8%B7%D9%87%D8%A7%D8%B1%D8%A9/%D8%B3%D9%86%D9%86_%D8%A7%D9%84%D9%81%D8%B7%D8%B1%D8%A9.aspx&amp;psig=AOvVaw2id89bTMwcFADobvo2MZd_&amp;ust=1508206902810524" TargetMode="External" /><Relationship Id="rId7" Type="http://schemas.openxmlformats.org/officeDocument/2006/relationships/image" Target="../media/image13.png" /><Relationship Id="rId2" Type="http://schemas.openxmlformats.org/officeDocument/2006/relationships/image" Target="../media/image11.png" /><Relationship Id="rId1" Type="http://schemas.openxmlformats.org/officeDocument/2006/relationships/slideLayout" Target="../slideLayouts/slideLayout7.xml" /><Relationship Id="rId6" Type="http://schemas.openxmlformats.org/officeDocument/2006/relationships/image" Target="../media/image10.png" /><Relationship Id="rId5" Type="http://schemas.openxmlformats.org/officeDocument/2006/relationships/image" Target="../media/image9.png" /><Relationship Id="rId4" Type="http://schemas.openxmlformats.org/officeDocument/2006/relationships/image" Target="../media/image12.jpeg" /></Relationships>
</file>

<file path=ppt/slides/_rels/slide6.xml.rels><?xml version="1.0" encoding="UTF-8" standalone="yes"?>
<Relationships xmlns="http://schemas.openxmlformats.org/package/2006/relationships"><Relationship Id="rId3" Type="http://schemas.openxmlformats.org/officeDocument/2006/relationships/image" Target="../media/image15.emf" /><Relationship Id="rId2" Type="http://schemas.openxmlformats.org/officeDocument/2006/relationships/image" Target="../media/image14.emf" /><Relationship Id="rId1" Type="http://schemas.openxmlformats.org/officeDocument/2006/relationships/slideLayout" Target="../slideLayouts/slideLayout7.xml" /><Relationship Id="rId6" Type="http://schemas.openxmlformats.org/officeDocument/2006/relationships/image" Target="../media/image17.png" /><Relationship Id="rId5" Type="http://schemas.openxmlformats.org/officeDocument/2006/relationships/image" Target="../media/image16.jpeg" /><Relationship Id="rId4" Type="http://schemas.openxmlformats.org/officeDocument/2006/relationships/image" Target="../media/image13.png" /></Relationships>
</file>

<file path=ppt/slides/_rels/slide7.xml.rels><?xml version="1.0" encoding="UTF-8" standalone="yes"?>
<Relationships xmlns="http://schemas.openxmlformats.org/package/2006/relationships"><Relationship Id="rId3" Type="http://schemas.openxmlformats.org/officeDocument/2006/relationships/image" Target="../media/image15.emf" /><Relationship Id="rId2" Type="http://schemas.openxmlformats.org/officeDocument/2006/relationships/image" Target="../media/image14.emf" /><Relationship Id="rId1" Type="http://schemas.openxmlformats.org/officeDocument/2006/relationships/slideLayout" Target="../slideLayouts/slideLayout7.xml" /><Relationship Id="rId6" Type="http://schemas.openxmlformats.org/officeDocument/2006/relationships/image" Target="../media/image20.jpeg" /><Relationship Id="rId5" Type="http://schemas.openxmlformats.org/officeDocument/2006/relationships/image" Target="../media/image19.png" /><Relationship Id="rId4" Type="http://schemas.openxmlformats.org/officeDocument/2006/relationships/image" Target="../media/image18.png" /></Relationships>
</file>

<file path=ppt/slides/_rels/slide8.xml.rels><?xml version="1.0" encoding="UTF-8" standalone="yes"?>
<Relationships xmlns="http://schemas.openxmlformats.org/package/2006/relationships"><Relationship Id="rId8" Type="http://schemas.openxmlformats.org/officeDocument/2006/relationships/image" Target="../media/image22.png" /><Relationship Id="rId3" Type="http://schemas.openxmlformats.org/officeDocument/2006/relationships/image" Target="../media/image15.emf" /><Relationship Id="rId7" Type="http://schemas.openxmlformats.org/officeDocument/2006/relationships/image" Target="../media/image12.jpeg" /><Relationship Id="rId2" Type="http://schemas.openxmlformats.org/officeDocument/2006/relationships/image" Target="../media/image14.emf" /><Relationship Id="rId1" Type="http://schemas.openxmlformats.org/officeDocument/2006/relationships/slideLayout" Target="../slideLayouts/slideLayout7.xml" /><Relationship Id="rId6" Type="http://schemas.openxmlformats.org/officeDocument/2006/relationships/hyperlink" Target="https://www.google.ae/url?sa=i&amp;rct=j&amp;q=&amp;esrc=s&amp;source=images&amp;cd=&amp;cad=rja&amp;uact=8&amp;ved=0ahUKEwid2P_hivTWAhUBfhoKHV9LAAUQjRwIBw&amp;url=http://www.al-feqh.com/%D9%81%D9%82%D8%A9_%D8%A7%D9%84%D8%B9%D8%A8%D8%A7%D8%AF%D8%A7%D8%AA_%D8%A7%D9%84%D9%85%D8%B5%D9%88%D8%B1/%D8%A7%D9%84%D8%B7%D9%87%D8%A7%D8%B1%D8%A9/%D8%B3%D9%86%D9%86_%D8%A7%D9%84%D9%81%D8%B7%D8%B1%D8%A9.aspx&amp;psig=AOvVaw2id89bTMwcFADobvo2MZd_&amp;ust=1508206902810524" TargetMode="External" /><Relationship Id="rId5" Type="http://schemas.openxmlformats.org/officeDocument/2006/relationships/image" Target="../media/image21.jpeg" /><Relationship Id="rId4" Type="http://schemas.openxmlformats.org/officeDocument/2006/relationships/hyperlink" Target="http://d2015.blogspot.com/2014/12/women-top-5-tips-before-using-razor.html" TargetMode="External" /></Relationships>
</file>

<file path=ppt/slides/_rels/slide9.xml.rels><?xml version="1.0" encoding="UTF-8" standalone="yes"?>
<Relationships xmlns="http://schemas.openxmlformats.org/package/2006/relationships"><Relationship Id="rId3" Type="http://schemas.openxmlformats.org/officeDocument/2006/relationships/image" Target="../media/image15.emf" /><Relationship Id="rId2" Type="http://schemas.openxmlformats.org/officeDocument/2006/relationships/image" Target="../media/image14.emf" /><Relationship Id="rId1" Type="http://schemas.openxmlformats.org/officeDocument/2006/relationships/slideLayout" Target="../slideLayouts/slideLayout7.xml" /><Relationship Id="rId5" Type="http://schemas.openxmlformats.org/officeDocument/2006/relationships/image" Target="../media/image23.png" /><Relationship Id="rId4" Type="http://schemas.openxmlformats.org/officeDocument/2006/relationships/image" Target="../media/image11.png" /></Relationships>
</file>

<file path=ppt/slides/_rels/slide10.xml.rels><?xml version="1.0" encoding="UTF-8" standalone="yes"?>
<Relationships xmlns="http://schemas.openxmlformats.org/package/2006/relationships"><Relationship Id="rId8" Type="http://schemas.openxmlformats.org/officeDocument/2006/relationships/image" Target="../media/image20.jpeg" /><Relationship Id="rId3" Type="http://schemas.openxmlformats.org/officeDocument/2006/relationships/image" Target="../media/image24.png" /><Relationship Id="rId7" Type="http://schemas.openxmlformats.org/officeDocument/2006/relationships/image" Target="../media/image19.png" /><Relationship Id="rId2" Type="http://schemas.openxmlformats.org/officeDocument/2006/relationships/image" Target="../media/image11.png" /><Relationship Id="rId1" Type="http://schemas.openxmlformats.org/officeDocument/2006/relationships/slideLayout" Target="../slideLayouts/slideLayout7.xml" /><Relationship Id="rId6" Type="http://schemas.openxmlformats.org/officeDocument/2006/relationships/image" Target="../media/image18.png" /><Relationship Id="rId11" Type="http://schemas.openxmlformats.org/officeDocument/2006/relationships/image" Target="../media/image26.jpeg" /><Relationship Id="rId5" Type="http://schemas.openxmlformats.org/officeDocument/2006/relationships/image" Target="../media/image25.jpeg" /><Relationship Id="rId10" Type="http://schemas.openxmlformats.org/officeDocument/2006/relationships/hyperlink" Target="http://www.google.ae/url?sa=i&amp;rct=j&amp;q=&amp;esrc=s&amp;source=images&amp;cd=&amp;cad=rja&amp;uact=8&amp;ved=0CAcQjRxqFQoTCODF8rvBzcgCFYhGFAod2zwOoA&amp;url=http://healthy-food.ws/%D9%86%D8%AA%D9%81_%D8%A7%D9%84%D8%A7%D8%A8%D8%B7_%D9%84%D9%84%D8%B1%D8%AC%D8%A7%D9%84/&amp;psig=AFQjCNHtDbor7-q0tg-sFuSKvHUXdOQVmg&amp;ust=1445308891931796" TargetMode="External" /><Relationship Id="rId4" Type="http://schemas.openxmlformats.org/officeDocument/2006/relationships/hyperlink" Target="http://d2015.blogspot.com/2014/12/women-top-5-tips-before-using-razor.html" TargetMode="External" /><Relationship Id="rId9" Type="http://schemas.openxmlformats.org/officeDocument/2006/relationships/image" Target="../media/image13.png" /></Relationships>
</file>

<file path=ppt/slides/_rels/slide11.xml.rels><?xml version="1.0" encoding="UTF-8" standalone="yes"?>
<Relationships xmlns="http://schemas.openxmlformats.org/package/2006/relationships"><Relationship Id="rId3" Type="http://schemas.openxmlformats.org/officeDocument/2006/relationships/image" Target="../media/image27.jpeg" /><Relationship Id="rId2" Type="http://schemas.openxmlformats.org/officeDocument/2006/relationships/hyperlink" Target="http://www.google.ae/url?sa=i&amp;rct=j&amp;q=&amp;esrc=s&amp;source=images&amp;cd=&amp;cad=rja&amp;uact=8&amp;ved=0CAcQjRxqFQoTCOf1-7XspcgCFQFVFAodeQAHQA&amp;url=http://www.stockunlimited.com/vector-illustration/muslim.html&amp;bvm=bv.104226188,d.d2s&amp;psig=AFQjCNFBa3mhd2k_c1j3gbdr6tl9uoixjg&amp;ust=1443739272467220" TargetMode="External" /><Relationship Id="rId1" Type="http://schemas.openxmlformats.org/officeDocument/2006/relationships/slideLayout" Target="../slideLayouts/slideLayout7.xml" /><Relationship Id="rId4" Type="http://schemas.openxmlformats.org/officeDocument/2006/relationships/image" Target="../media/image28.png" /></Relationships>
</file>

<file path=ppt/slides/_rels/slide12.xml.rels><?xml version="1.0" encoding="UTF-8" standalone="yes"?>
<Relationships xmlns="http://schemas.openxmlformats.org/package/2006/relationships"><Relationship Id="rId3" Type="http://schemas.openxmlformats.org/officeDocument/2006/relationships/image" Target="../media/image30.jpeg" /><Relationship Id="rId2" Type="http://schemas.openxmlformats.org/officeDocument/2006/relationships/image" Target="../media/image29.pn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3" Type="http://schemas.openxmlformats.org/officeDocument/2006/relationships/hyperlink" Target="https://www.google.ae/url?sa=i&amp;rct=j&amp;q=&amp;esrc=s&amp;source=images&amp;cd=&amp;cad=rja&amp;uact=8&amp;ved=0ahUKEwiSxvXeqvPWAhVDPBoKHVWsBUoQjRwIBw&amp;url=https://ar.wikihow.com/%D8%A5%D8%B7%D9%84%D8%A7%D9%82-%D8%A7%D9%84%D9%84%D8%AD%D9%8A%D8%A9&amp;psig=AOvVaw13K7dQuesWPLSdcijpG9yV&amp;ust=1508181029794137" TargetMode="External" /><Relationship Id="rId2" Type="http://schemas.openxmlformats.org/officeDocument/2006/relationships/image" Target="../media/image13.png" /><Relationship Id="rId1" Type="http://schemas.openxmlformats.org/officeDocument/2006/relationships/slideLayout" Target="../slideLayouts/slideLayout7.xml" /><Relationship Id="rId4" Type="http://schemas.openxmlformats.org/officeDocument/2006/relationships/image" Target="../media/image31.jpeg" /></Relationships>
</file>

<file path=ppt/slides/_rels/slide14.xml.rels><?xml version="1.0" encoding="UTF-8" standalone="yes"?>
<Relationships xmlns="http://schemas.openxmlformats.org/package/2006/relationships"><Relationship Id="rId3" Type="http://schemas.openxmlformats.org/officeDocument/2006/relationships/image" Target="../media/image33.emf" /><Relationship Id="rId2" Type="http://schemas.openxmlformats.org/officeDocument/2006/relationships/image" Target="../media/image32.jpeg"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3" Type="http://schemas.openxmlformats.org/officeDocument/2006/relationships/image" Target="../media/image34.jpeg" /><Relationship Id="rId7" Type="http://schemas.openxmlformats.org/officeDocument/2006/relationships/image" Target="../media/image37.png" /><Relationship Id="rId2" Type="http://schemas.openxmlformats.org/officeDocument/2006/relationships/hyperlink" Target="https://www.google.ae/url?sa=i&amp;rct=j&amp;q=&amp;esrc=s&amp;source=images&amp;cd=&amp;cad=rja&amp;uact=8&amp;ved=0ahUKEwjUi_fniPTWAhVCthoKHQ0iB-kQjRwIBw&amp;url=http://www.jbcnews.net/article/36914-%D9%86%D8%B5%D8%A7%D8%A6%D8%AD-%D9%85%D9%87%D9%85%D8%A9-%D9%8A%D8%AC%D8%A8-%D8%A7%D8%AA%D8%A8%D8%A7%D8%B9%D9%87%D8%A7-%D8%B9%D9%86%D8%AF-%D9%82%D8%B5-%D8%A7%D9%84%D8%A3%D8%B8%D8%A7%D9%81%D8%B1&amp;psig=AOvVaw3rVJFKRVBR2iAPXIDePeKr&amp;ust=1508206302414949" TargetMode="External" /><Relationship Id="rId1" Type="http://schemas.openxmlformats.org/officeDocument/2006/relationships/slideLayout" Target="../slideLayouts/slideLayout7.xml" /><Relationship Id="rId6" Type="http://schemas.openxmlformats.org/officeDocument/2006/relationships/image" Target="../media/image36.png" /><Relationship Id="rId5" Type="http://schemas.openxmlformats.org/officeDocument/2006/relationships/image" Target="../media/image35.jpeg" /><Relationship Id="rId4" Type="http://schemas.openxmlformats.org/officeDocument/2006/relationships/hyperlink" Target="https://www.google.ae/url?sa=i&amp;rct=j&amp;q=&amp;esrc=s&amp;source=images&amp;cd=&amp;cad=rja&amp;uact=8&amp;ved=0ahUKEwiR9IW9ivTWAhWC0RoKHT9iDV0QjRwIBw&amp;url=http://a-ibda3.0wn0.com/t3379-topic&amp;psig=AOvVaw3TcxKLlCPeBA2FU7zBgaWc&amp;ust=1508206823780022" TargetMode="External" /></Relationships>
</file>

<file path=ppt/slides/_rels/slide16.xml.rels><?xml version="1.0" encoding="UTF-8" standalone="yes"?>
<Relationships xmlns="http://schemas.openxmlformats.org/package/2006/relationships"><Relationship Id="rId3" Type="http://schemas.openxmlformats.org/officeDocument/2006/relationships/image" Target="../media/image26.jpeg" /><Relationship Id="rId2" Type="http://schemas.openxmlformats.org/officeDocument/2006/relationships/hyperlink" Target="http://www.google.ae/url?sa=i&amp;rct=j&amp;q=&amp;esrc=s&amp;source=images&amp;cd=&amp;cad=rja&amp;uact=8&amp;ved=0CAcQjRxqFQoTCODF8rvBzcgCFYhGFAod2zwOoA&amp;url=http://healthy-food.ws/%D9%86%D8%AA%D9%81_%D8%A7%D9%84%D8%A7%D8%A8%D8%B7_%D9%84%D9%84%D8%B1%D8%AC%D8%A7%D9%84/&amp;psig=AFQjCNHtDbor7-q0tg-sFuSKvHUXdOQVmg&amp;ust=1445308891931796" TargetMode="External" /><Relationship Id="rId1" Type="http://schemas.openxmlformats.org/officeDocument/2006/relationships/slideLayout" Target="../slideLayouts/slideLayout7.xml" /><Relationship Id="rId4" Type="http://schemas.openxmlformats.org/officeDocument/2006/relationships/image" Target="../media/image38.jpeg" /></Relationships>
</file>

<file path=ppt/slides/_rels/slide17.xml.rels><?xml version="1.0" encoding="UTF-8" standalone="yes"?>
<Relationships xmlns="http://schemas.openxmlformats.org/package/2006/relationships"><Relationship Id="rId3" Type="http://schemas.openxmlformats.org/officeDocument/2006/relationships/image" Target="../media/image39.jpeg" /><Relationship Id="rId2" Type="http://schemas.openxmlformats.org/officeDocument/2006/relationships/hyperlink" Target="http://www.google.ae/url?sa=i&amp;rct=j&amp;q=&amp;esrc=s&amp;source=images&amp;cd=&amp;cad=rja&amp;uact=8&amp;ved=0CAcQjRxqFQoTCK_r-uSkzcgCFYFyFAodq9EAcA&amp;url=http://umbur.co.uk/bathroom-tile-ideas-traditional/&amp;bvm=bv.105454873,d.d2s&amp;psig=AFQjCNE8dx451iCjuqmzuoJg2pMECkBPjg&amp;ust=1445301216154652" TargetMode="External" /><Relationship Id="rId1" Type="http://schemas.openxmlformats.org/officeDocument/2006/relationships/slideLayout" Target="../slideLayouts/slideLayout7.xml" /><Relationship Id="rId5" Type="http://schemas.openxmlformats.org/officeDocument/2006/relationships/image" Target="../media/image40.gif" /><Relationship Id="rId4" Type="http://schemas.openxmlformats.org/officeDocument/2006/relationships/hyperlink" Target="http://www.google.ae/url?sa=i&amp;rct=j&amp;q=&amp;esrc=s&amp;source=images&amp;cd=&amp;cad=rja&amp;uact=8&amp;ved=0CAcQjRxqFQoTCKuA9rzEzcgCFUo5FAodsTIB0A&amp;url=http://www.karate4arab.com/vb/showthread.php?t=27030&amp;psig=AFQjCNFG7MUJA6QyU6L4ZTeOAwF6sCC76w&amp;ust=1445309201721132" TargetMode="External" /></Relationships>
</file>

<file path=ppt/slides/_rels/slide18.xml.rels><?xml version="1.0" encoding="UTF-8" standalone="yes"?>
<Relationships xmlns="http://schemas.openxmlformats.org/package/2006/relationships"><Relationship Id="rId2" Type="http://schemas.openxmlformats.org/officeDocument/2006/relationships/image" Target="../media/image41.pn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CF4A7A3-6063-4E99-8D0F-BA5A9AF34998}"/>
              </a:ext>
            </a:extLst>
          </p:cNvPr>
          <p:cNvPicPr>
            <a:picLocks noChangeAspect="1"/>
          </p:cNvPicPr>
          <p:nvPr/>
        </p:nvPicPr>
        <p:blipFill>
          <a:blip r:embed="rId2"/>
          <a:stretch>
            <a:fillRect/>
          </a:stretch>
        </p:blipFill>
        <p:spPr>
          <a:xfrm>
            <a:off x="4303621" y="3262526"/>
            <a:ext cx="4530864" cy="3315504"/>
          </a:xfrm>
          <a:prstGeom prst="rect">
            <a:avLst/>
          </a:prstGeom>
        </p:spPr>
      </p:pic>
      <p:pic>
        <p:nvPicPr>
          <p:cNvPr id="3" name="Picture 2">
            <a:extLst>
              <a:ext uri="{FF2B5EF4-FFF2-40B4-BE49-F238E27FC236}">
                <a16:creationId xmlns:a16="http://schemas.microsoft.com/office/drawing/2014/main" id="{10398190-5FDB-4E50-A2E2-DE2F93D69437}"/>
              </a:ext>
            </a:extLst>
          </p:cNvPr>
          <p:cNvPicPr>
            <a:picLocks noChangeAspect="1"/>
          </p:cNvPicPr>
          <p:nvPr/>
        </p:nvPicPr>
        <p:blipFill>
          <a:blip r:embed="rId3"/>
          <a:stretch>
            <a:fillRect/>
          </a:stretch>
        </p:blipFill>
        <p:spPr>
          <a:xfrm>
            <a:off x="185671" y="4818879"/>
            <a:ext cx="3744416" cy="919637"/>
          </a:xfrm>
          <a:prstGeom prst="rect">
            <a:avLst/>
          </a:prstGeom>
        </p:spPr>
      </p:pic>
      <p:pic>
        <p:nvPicPr>
          <p:cNvPr id="4" name="Picture 3">
            <a:extLst>
              <a:ext uri="{FF2B5EF4-FFF2-40B4-BE49-F238E27FC236}">
                <a16:creationId xmlns:a16="http://schemas.microsoft.com/office/drawing/2014/main" id="{D4CF4140-3EE4-4C8C-9694-BBFBC9505E9B}"/>
              </a:ext>
            </a:extLst>
          </p:cNvPr>
          <p:cNvPicPr>
            <a:picLocks noChangeAspect="1"/>
          </p:cNvPicPr>
          <p:nvPr/>
        </p:nvPicPr>
        <p:blipFill>
          <a:blip r:embed="rId4"/>
          <a:stretch>
            <a:fillRect/>
          </a:stretch>
        </p:blipFill>
        <p:spPr>
          <a:xfrm>
            <a:off x="179512" y="2946671"/>
            <a:ext cx="3772540" cy="919636"/>
          </a:xfrm>
          <a:prstGeom prst="rect">
            <a:avLst/>
          </a:prstGeom>
        </p:spPr>
      </p:pic>
      <p:pic>
        <p:nvPicPr>
          <p:cNvPr id="5" name="Picture 4">
            <a:extLst>
              <a:ext uri="{FF2B5EF4-FFF2-40B4-BE49-F238E27FC236}">
                <a16:creationId xmlns:a16="http://schemas.microsoft.com/office/drawing/2014/main" id="{E6F1B19C-59B1-4650-9DBF-85E66548D935}"/>
              </a:ext>
            </a:extLst>
          </p:cNvPr>
          <p:cNvPicPr>
            <a:picLocks noChangeAspect="1"/>
          </p:cNvPicPr>
          <p:nvPr/>
        </p:nvPicPr>
        <p:blipFill>
          <a:blip r:embed="rId5"/>
          <a:stretch>
            <a:fillRect/>
          </a:stretch>
        </p:blipFill>
        <p:spPr>
          <a:xfrm>
            <a:off x="167902" y="3882775"/>
            <a:ext cx="3822582" cy="973484"/>
          </a:xfrm>
          <a:prstGeom prst="rect">
            <a:avLst/>
          </a:prstGeom>
        </p:spPr>
      </p:pic>
      <p:pic>
        <p:nvPicPr>
          <p:cNvPr id="13" name="Picture 12">
            <a:extLst>
              <a:ext uri="{FF2B5EF4-FFF2-40B4-BE49-F238E27FC236}">
                <a16:creationId xmlns:a16="http://schemas.microsoft.com/office/drawing/2014/main" id="{C593F435-FFE1-4C59-B6F0-E7C1B2A8CDAC}"/>
              </a:ext>
            </a:extLst>
          </p:cNvPr>
          <p:cNvPicPr>
            <a:picLocks noChangeAspect="1"/>
          </p:cNvPicPr>
          <p:nvPr/>
        </p:nvPicPr>
        <p:blipFill>
          <a:blip r:embed="rId6"/>
          <a:stretch>
            <a:fillRect/>
          </a:stretch>
        </p:blipFill>
        <p:spPr>
          <a:xfrm>
            <a:off x="443825" y="153952"/>
            <a:ext cx="3486261" cy="2652293"/>
          </a:xfrm>
          <a:prstGeom prst="rect">
            <a:avLst/>
          </a:prstGeom>
        </p:spPr>
      </p:pic>
      <p:pic>
        <p:nvPicPr>
          <p:cNvPr id="15" name="Picture 14">
            <a:extLst>
              <a:ext uri="{FF2B5EF4-FFF2-40B4-BE49-F238E27FC236}">
                <a16:creationId xmlns:a16="http://schemas.microsoft.com/office/drawing/2014/main" id="{22AE185F-6098-442F-9F5F-470A337D9D67}"/>
              </a:ext>
            </a:extLst>
          </p:cNvPr>
          <p:cNvPicPr>
            <a:picLocks noChangeAspect="1"/>
          </p:cNvPicPr>
          <p:nvPr/>
        </p:nvPicPr>
        <p:blipFill>
          <a:blip r:embed="rId7"/>
          <a:stretch>
            <a:fillRect/>
          </a:stretch>
        </p:blipFill>
        <p:spPr>
          <a:xfrm>
            <a:off x="107504" y="5772246"/>
            <a:ext cx="3822582" cy="918841"/>
          </a:xfrm>
          <a:prstGeom prst="rect">
            <a:avLst/>
          </a:prstGeom>
        </p:spPr>
      </p:pic>
      <p:pic>
        <p:nvPicPr>
          <p:cNvPr id="19" name="Picture 18">
            <a:extLst>
              <a:ext uri="{FF2B5EF4-FFF2-40B4-BE49-F238E27FC236}">
                <a16:creationId xmlns:a16="http://schemas.microsoft.com/office/drawing/2014/main" id="{18C8B464-8389-4AAE-9C7B-D4D53BD46AC1}"/>
              </a:ext>
            </a:extLst>
          </p:cNvPr>
          <p:cNvPicPr>
            <a:picLocks noChangeAspect="1"/>
          </p:cNvPicPr>
          <p:nvPr/>
        </p:nvPicPr>
        <p:blipFill>
          <a:blip r:embed="rId8"/>
          <a:stretch>
            <a:fillRect/>
          </a:stretch>
        </p:blipFill>
        <p:spPr>
          <a:xfrm>
            <a:off x="5652120" y="1412776"/>
            <a:ext cx="2016224" cy="1788337"/>
          </a:xfrm>
          <a:prstGeom prst="rect">
            <a:avLst/>
          </a:prstGeom>
        </p:spPr>
      </p:pic>
      <p:sp>
        <p:nvSpPr>
          <p:cNvPr id="20" name="TextBox 19">
            <a:extLst>
              <a:ext uri="{FF2B5EF4-FFF2-40B4-BE49-F238E27FC236}">
                <a16:creationId xmlns:a16="http://schemas.microsoft.com/office/drawing/2014/main" id="{6CE0EF0F-1C5B-4AC5-BBE1-1E0310339805}"/>
              </a:ext>
            </a:extLst>
          </p:cNvPr>
          <p:cNvSpPr txBox="1"/>
          <p:nvPr/>
        </p:nvSpPr>
        <p:spPr>
          <a:xfrm>
            <a:off x="5128693" y="16949"/>
            <a:ext cx="2714647" cy="830997"/>
          </a:xfrm>
          <a:prstGeom prst="rect">
            <a:avLst/>
          </a:prstGeom>
          <a:noFill/>
        </p:spPr>
        <p:txBody>
          <a:bodyPr wrap="square" rtlCol="1">
            <a:spAutoFit/>
          </a:bodyPr>
          <a:lstStyle/>
          <a:p>
            <a:r>
              <a:rPr lang="ar-AE" sz="4800" dirty="0">
                <a:solidFill>
                  <a:srgbClr val="C00000"/>
                </a:solidFill>
              </a:rPr>
              <a:t>تقويم ختامي </a:t>
            </a:r>
          </a:p>
        </p:txBody>
      </p:sp>
      <p:sp>
        <p:nvSpPr>
          <p:cNvPr id="21" name="TextBox 20">
            <a:extLst>
              <a:ext uri="{FF2B5EF4-FFF2-40B4-BE49-F238E27FC236}">
                <a16:creationId xmlns:a16="http://schemas.microsoft.com/office/drawing/2014/main" id="{F1005763-3391-4B83-925F-CD0A32D0F2B6}"/>
              </a:ext>
            </a:extLst>
          </p:cNvPr>
          <p:cNvSpPr txBox="1"/>
          <p:nvPr/>
        </p:nvSpPr>
        <p:spPr>
          <a:xfrm>
            <a:off x="4015308" y="765770"/>
            <a:ext cx="5026640" cy="523220"/>
          </a:xfrm>
          <a:prstGeom prst="rect">
            <a:avLst/>
          </a:prstGeom>
          <a:noFill/>
        </p:spPr>
        <p:txBody>
          <a:bodyPr wrap="square" rtlCol="1">
            <a:spAutoFit/>
          </a:bodyPr>
          <a:lstStyle/>
          <a:p>
            <a:r>
              <a:rPr lang="ar-AE" sz="2800" dirty="0"/>
              <a:t>ورقة عمل 3 مستويات مجموعات متجانسة </a:t>
            </a:r>
          </a:p>
        </p:txBody>
      </p:sp>
    </p:spTree>
    <p:extLst>
      <p:ext uri="{BB962C8B-B14F-4D97-AF65-F5344CB8AC3E}">
        <p14:creationId xmlns:p14="http://schemas.microsoft.com/office/powerpoint/2010/main" val="3331271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D5813F-D63F-42D6-A588-8DBD2277B940}"/>
              </a:ext>
            </a:extLst>
          </p:cNvPr>
          <p:cNvSpPr/>
          <p:nvPr/>
        </p:nvSpPr>
        <p:spPr>
          <a:xfrm>
            <a:off x="3872145" y="1398106"/>
            <a:ext cx="4948328" cy="5055230"/>
          </a:xfrm>
          <a:prstGeom prst="rect">
            <a:avLst/>
          </a:prstGeom>
          <a:solidFill>
            <a:srgbClr val="FFFFAF"/>
          </a:solidFill>
          <a:ln>
            <a:solidFill>
              <a:schemeClr val="tx1"/>
            </a:solidFill>
          </a:ln>
        </p:spPr>
        <p:txBody>
          <a:bodyPr wrap="square">
            <a:spAutoFit/>
          </a:bodyPr>
          <a:lstStyle/>
          <a:p>
            <a:pPr algn="ctr">
              <a:lnSpc>
                <a:spcPct val="107000"/>
              </a:lnSpc>
              <a:spcAft>
                <a:spcPts val="800"/>
              </a:spcAft>
            </a:pPr>
            <a:r>
              <a:rPr lang="ar-AE" sz="2800" dirty="0">
                <a:solidFill>
                  <a:srgbClr val="000000"/>
                </a:solidFill>
                <a:latin typeface="Calibri" panose="020F0502020204030204" pitchFamily="34" charset="0"/>
                <a:ea typeface="Calibri" panose="020F0502020204030204" pitchFamily="34" charset="0"/>
              </a:rPr>
              <a:t>ألتزم بسنن الفطرة اقتداء بنبينا محمد صلى الله عليه وسلم و أبتعد عن كل ما يخالف عادات مجتمعي في اللباس وشكل شعر الرأس .</a:t>
            </a:r>
            <a:endParaRPr lang="en-US" sz="2800" dirty="0">
              <a:latin typeface="Calibri" panose="020F0502020204030204" pitchFamily="34" charset="0"/>
              <a:ea typeface="Calibri" panose="020F0502020204030204" pitchFamily="34" charset="0"/>
              <a:cs typeface="Arial" panose="020B0604020202020204" pitchFamily="34" charset="0"/>
            </a:endParaRPr>
          </a:p>
          <a:p>
            <a:pPr algn="ctr"/>
            <a:r>
              <a:rPr lang="ar-AE" sz="2800" dirty="0">
                <a:latin typeface="Calibri" panose="020F0502020204030204" pitchFamily="34" charset="0"/>
                <a:ea typeface="Calibri" panose="020F0502020204030204" pitchFamily="34" charset="0"/>
              </a:rPr>
              <a:t>وأحرص على نظافة كل ما يتعلق بي جسمي وملابسي وغرفتي ومدرستي وأنظف أسناني أو أستعمل السواك باستمرار كل يوم وأحرص على تقليم أظفاري في كل أسبوع وألقي المهملات في مكانها المخصص </a:t>
            </a:r>
          </a:p>
          <a:p>
            <a:pPr algn="ctr"/>
            <a:r>
              <a:rPr lang="ar-AE" sz="2800" dirty="0">
                <a:latin typeface="Calibri" panose="020F0502020204030204" pitchFamily="34" charset="0"/>
              </a:rPr>
              <a:t>امتثالا لسنة نبينا ودليل على رقي مجتمعنا </a:t>
            </a:r>
            <a:endParaRPr lang="ar-AE" sz="2800" dirty="0"/>
          </a:p>
        </p:txBody>
      </p:sp>
      <p:sp>
        <p:nvSpPr>
          <p:cNvPr id="3" name="TextBox 2">
            <a:extLst>
              <a:ext uri="{FF2B5EF4-FFF2-40B4-BE49-F238E27FC236}">
                <a16:creationId xmlns:a16="http://schemas.microsoft.com/office/drawing/2014/main" id="{6C91831A-CC02-45EB-B572-8AEDEBA93440}"/>
              </a:ext>
            </a:extLst>
          </p:cNvPr>
          <p:cNvSpPr txBox="1"/>
          <p:nvPr/>
        </p:nvSpPr>
        <p:spPr>
          <a:xfrm>
            <a:off x="3761352" y="332656"/>
            <a:ext cx="4843096" cy="830997"/>
          </a:xfrm>
          <a:prstGeom prst="rect">
            <a:avLst/>
          </a:prstGeom>
          <a:noFill/>
        </p:spPr>
        <p:txBody>
          <a:bodyPr wrap="square" rtlCol="1">
            <a:spAutoFit/>
          </a:bodyPr>
          <a:lstStyle/>
          <a:p>
            <a:r>
              <a:rPr lang="ar-AE" sz="4800" b="1" dirty="0">
                <a:solidFill>
                  <a:srgbClr val="C00000"/>
                </a:solidFill>
              </a:rPr>
              <a:t>ما هو دورك كمواطنة ؟</a:t>
            </a:r>
          </a:p>
        </p:txBody>
      </p:sp>
      <p:pic>
        <p:nvPicPr>
          <p:cNvPr id="4" name="Picture 3">
            <a:extLst>
              <a:ext uri="{FF2B5EF4-FFF2-40B4-BE49-F238E27FC236}">
                <a16:creationId xmlns:a16="http://schemas.microsoft.com/office/drawing/2014/main" id="{8325E4A8-4BA4-4732-A59A-A01CD2ED08CF}"/>
              </a:ext>
            </a:extLst>
          </p:cNvPr>
          <p:cNvPicPr>
            <a:picLocks noChangeAspect="1"/>
          </p:cNvPicPr>
          <p:nvPr/>
        </p:nvPicPr>
        <p:blipFill rotWithShape="1">
          <a:blip r:embed="rId2"/>
          <a:srcRect t="64914" r="69577"/>
          <a:stretch/>
        </p:blipFill>
        <p:spPr>
          <a:xfrm>
            <a:off x="251520" y="1471557"/>
            <a:ext cx="3268051" cy="5125795"/>
          </a:xfrm>
          <a:prstGeom prst="rect">
            <a:avLst/>
          </a:prstGeom>
        </p:spPr>
      </p:pic>
    </p:spTree>
    <p:extLst>
      <p:ext uri="{BB962C8B-B14F-4D97-AF65-F5344CB8AC3E}">
        <p14:creationId xmlns:p14="http://schemas.microsoft.com/office/powerpoint/2010/main" val="2650220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636330-2EC4-4A74-89EC-40EC64D66720}"/>
              </a:ext>
            </a:extLst>
          </p:cNvPr>
          <p:cNvSpPr/>
          <p:nvPr/>
        </p:nvSpPr>
        <p:spPr>
          <a:xfrm>
            <a:off x="539552" y="260648"/>
            <a:ext cx="8208912" cy="633670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cxnSp>
        <p:nvCxnSpPr>
          <p:cNvPr id="5" name="Straight Connector 4">
            <a:extLst>
              <a:ext uri="{FF2B5EF4-FFF2-40B4-BE49-F238E27FC236}">
                <a16:creationId xmlns:a16="http://schemas.microsoft.com/office/drawing/2014/main" id="{9B7D0C99-6BD5-41DF-BE42-457FBCB448EE}"/>
              </a:ext>
            </a:extLst>
          </p:cNvPr>
          <p:cNvCxnSpPr>
            <a:stCxn id="2" idx="0"/>
            <a:endCxn id="2" idx="2"/>
          </p:cNvCxnSpPr>
          <p:nvPr/>
        </p:nvCxnSpPr>
        <p:spPr>
          <a:xfrm>
            <a:off x="4644008" y="260648"/>
            <a:ext cx="0" cy="633670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158C7B3-C106-40BE-882B-60694097F988}"/>
              </a:ext>
            </a:extLst>
          </p:cNvPr>
          <p:cNvCxnSpPr>
            <a:cxnSpLocks/>
          </p:cNvCxnSpPr>
          <p:nvPr/>
        </p:nvCxnSpPr>
        <p:spPr>
          <a:xfrm>
            <a:off x="539552" y="3356992"/>
            <a:ext cx="820891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07C2A62E-CF59-408A-910F-94B4ABC2D54C}"/>
              </a:ext>
            </a:extLst>
          </p:cNvPr>
          <p:cNvSpPr/>
          <p:nvPr/>
        </p:nvSpPr>
        <p:spPr>
          <a:xfrm>
            <a:off x="3275856" y="2926086"/>
            <a:ext cx="3024336" cy="934962"/>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dirty="0">
                <a:solidFill>
                  <a:srgbClr val="C00000"/>
                </a:solidFill>
              </a:rPr>
              <a:t>سنن الفطرة</a:t>
            </a:r>
            <a:endParaRPr lang="ar-AE" sz="4000" dirty="0">
              <a:solidFill>
                <a:srgbClr val="C00000"/>
              </a:solidFill>
            </a:endParaRPr>
          </a:p>
        </p:txBody>
      </p:sp>
      <p:sp>
        <p:nvSpPr>
          <p:cNvPr id="11" name="TextBox 10">
            <a:extLst>
              <a:ext uri="{FF2B5EF4-FFF2-40B4-BE49-F238E27FC236}">
                <a16:creationId xmlns:a16="http://schemas.microsoft.com/office/drawing/2014/main" id="{217AD6DF-BB56-479B-8712-E841370F4E9F}"/>
              </a:ext>
            </a:extLst>
          </p:cNvPr>
          <p:cNvSpPr txBox="1"/>
          <p:nvPr/>
        </p:nvSpPr>
        <p:spPr>
          <a:xfrm>
            <a:off x="5464851" y="540548"/>
            <a:ext cx="2520277" cy="400110"/>
          </a:xfrm>
          <a:prstGeom prst="rect">
            <a:avLst/>
          </a:prstGeom>
          <a:noFill/>
        </p:spPr>
        <p:txBody>
          <a:bodyPr wrap="square" rtlCol="1">
            <a:spAutoFit/>
          </a:bodyPr>
          <a:lstStyle/>
          <a:p>
            <a:pPr algn="ctr"/>
            <a:r>
              <a:rPr lang="ar-SA" sz="2000" b="1" dirty="0">
                <a:solidFill>
                  <a:srgbClr val="C00000"/>
                </a:solidFill>
              </a:rPr>
              <a:t>عرفي سنن الفطرة </a:t>
            </a:r>
            <a:endParaRPr lang="ar-AE" sz="2000" b="1" dirty="0">
              <a:solidFill>
                <a:srgbClr val="C00000"/>
              </a:solidFill>
            </a:endParaRPr>
          </a:p>
        </p:txBody>
      </p:sp>
      <p:sp>
        <p:nvSpPr>
          <p:cNvPr id="12" name="TextBox 11">
            <a:extLst>
              <a:ext uri="{FF2B5EF4-FFF2-40B4-BE49-F238E27FC236}">
                <a16:creationId xmlns:a16="http://schemas.microsoft.com/office/drawing/2014/main" id="{466191A3-388A-430D-A93D-B2A40D871593}"/>
              </a:ext>
            </a:extLst>
          </p:cNvPr>
          <p:cNvSpPr txBox="1"/>
          <p:nvPr/>
        </p:nvSpPr>
        <p:spPr>
          <a:xfrm>
            <a:off x="1475659" y="331701"/>
            <a:ext cx="2520277" cy="400110"/>
          </a:xfrm>
          <a:prstGeom prst="rect">
            <a:avLst/>
          </a:prstGeom>
          <a:noFill/>
        </p:spPr>
        <p:txBody>
          <a:bodyPr wrap="square" rtlCol="1">
            <a:spAutoFit/>
          </a:bodyPr>
          <a:lstStyle/>
          <a:p>
            <a:pPr algn="ctr"/>
            <a:r>
              <a:rPr lang="ar-SA" sz="2000" b="1" dirty="0">
                <a:solidFill>
                  <a:srgbClr val="C00000"/>
                </a:solidFill>
              </a:rPr>
              <a:t>ما معنى الكلمات التالية :</a:t>
            </a:r>
            <a:endParaRPr lang="ar-AE" sz="2000" b="1" dirty="0">
              <a:solidFill>
                <a:srgbClr val="C00000"/>
              </a:solidFill>
            </a:endParaRPr>
          </a:p>
        </p:txBody>
      </p:sp>
      <p:sp>
        <p:nvSpPr>
          <p:cNvPr id="13" name="Rectangle 12">
            <a:extLst>
              <a:ext uri="{FF2B5EF4-FFF2-40B4-BE49-F238E27FC236}">
                <a16:creationId xmlns:a16="http://schemas.microsoft.com/office/drawing/2014/main" id="{224E22E6-53FE-4C07-9325-614AFF612602}"/>
              </a:ext>
            </a:extLst>
          </p:cNvPr>
          <p:cNvSpPr/>
          <p:nvPr/>
        </p:nvSpPr>
        <p:spPr>
          <a:xfrm>
            <a:off x="683572" y="2390111"/>
            <a:ext cx="3925419" cy="369332"/>
          </a:xfrm>
          <a:prstGeom prst="rect">
            <a:avLst/>
          </a:prstGeom>
        </p:spPr>
        <p:txBody>
          <a:bodyPr wrap="square">
            <a:spAutoFit/>
          </a:bodyPr>
          <a:lstStyle/>
          <a:p>
            <a:r>
              <a:rPr lang="ar-AE" b="1" dirty="0">
                <a:solidFill>
                  <a:srgbClr val="C00000"/>
                </a:solidFill>
              </a:rPr>
              <a:t> انْتِقَاصُ الْمَاءِ : </a:t>
            </a:r>
            <a:r>
              <a:rPr lang="ar-AE" sz="1000" dirty="0">
                <a:solidFill>
                  <a:prstClr val="black"/>
                </a:solidFill>
              </a:rPr>
              <a:t>......................................................</a:t>
            </a:r>
            <a:endParaRPr lang="ar-AE" dirty="0">
              <a:solidFill>
                <a:srgbClr val="C00000"/>
              </a:solidFill>
            </a:endParaRPr>
          </a:p>
        </p:txBody>
      </p:sp>
      <p:sp>
        <p:nvSpPr>
          <p:cNvPr id="15" name="Rectangle 14">
            <a:extLst>
              <a:ext uri="{FF2B5EF4-FFF2-40B4-BE49-F238E27FC236}">
                <a16:creationId xmlns:a16="http://schemas.microsoft.com/office/drawing/2014/main" id="{ADFBBC1E-56B6-4B23-B29A-8BDAE82AE136}"/>
              </a:ext>
            </a:extLst>
          </p:cNvPr>
          <p:cNvSpPr/>
          <p:nvPr/>
        </p:nvSpPr>
        <p:spPr>
          <a:xfrm>
            <a:off x="771383" y="995348"/>
            <a:ext cx="3744287" cy="369332"/>
          </a:xfrm>
          <a:prstGeom prst="rect">
            <a:avLst/>
          </a:prstGeom>
        </p:spPr>
        <p:txBody>
          <a:bodyPr wrap="square">
            <a:spAutoFit/>
          </a:bodyPr>
          <a:lstStyle/>
          <a:p>
            <a:r>
              <a:rPr lang="ar-AE" b="1" dirty="0">
                <a:solidFill>
                  <a:srgbClr val="C00000"/>
                </a:solidFill>
              </a:rPr>
              <a:t>غَسْلُ الْبَرَاجِمِ :  </a:t>
            </a:r>
            <a:r>
              <a:rPr lang="ar-AE" sz="1000" dirty="0"/>
              <a:t>......................................................</a:t>
            </a:r>
            <a:endParaRPr lang="ar-AE" dirty="0"/>
          </a:p>
        </p:txBody>
      </p:sp>
      <p:sp>
        <p:nvSpPr>
          <p:cNvPr id="20" name="مستطيل 11">
            <a:extLst>
              <a:ext uri="{FF2B5EF4-FFF2-40B4-BE49-F238E27FC236}">
                <a16:creationId xmlns:a16="http://schemas.microsoft.com/office/drawing/2014/main" id="{5E879A79-8B9F-4CF9-8F10-DE4002DF19B9}"/>
              </a:ext>
            </a:extLst>
          </p:cNvPr>
          <p:cNvSpPr/>
          <p:nvPr/>
        </p:nvSpPr>
        <p:spPr>
          <a:xfrm>
            <a:off x="6372200" y="3471391"/>
            <a:ext cx="2064927" cy="523220"/>
          </a:xfrm>
          <a:prstGeom prst="rect">
            <a:avLst/>
          </a:prstGeom>
        </p:spPr>
        <p:txBody>
          <a:bodyPr wrap="square">
            <a:spAutoFit/>
          </a:bodyPr>
          <a:lstStyle/>
          <a:p>
            <a:pPr algn="ctr"/>
            <a:r>
              <a:rPr lang="ar-AE" sz="1400" b="1" dirty="0">
                <a:solidFill>
                  <a:srgbClr val="C00000"/>
                </a:solidFill>
              </a:rPr>
              <a:t>صنف</a:t>
            </a:r>
            <a:r>
              <a:rPr lang="ar-SA" sz="1400" b="1" dirty="0">
                <a:solidFill>
                  <a:srgbClr val="C00000"/>
                </a:solidFill>
              </a:rPr>
              <a:t>ي سنن الفطرة </a:t>
            </a:r>
            <a:r>
              <a:rPr lang="ar-AE" sz="1400" b="1" dirty="0">
                <a:solidFill>
                  <a:srgbClr val="C00000"/>
                </a:solidFill>
              </a:rPr>
              <a:t> على حسب مكان وجودها في الجسد ؟</a:t>
            </a:r>
          </a:p>
        </p:txBody>
      </p:sp>
      <p:sp>
        <p:nvSpPr>
          <p:cNvPr id="23" name="مستطيل 1">
            <a:extLst>
              <a:ext uri="{FF2B5EF4-FFF2-40B4-BE49-F238E27FC236}">
                <a16:creationId xmlns:a16="http://schemas.microsoft.com/office/drawing/2014/main" id="{78E2A6A2-3CB4-4279-8179-12A75AB0A0C5}"/>
              </a:ext>
            </a:extLst>
          </p:cNvPr>
          <p:cNvSpPr/>
          <p:nvPr/>
        </p:nvSpPr>
        <p:spPr>
          <a:xfrm>
            <a:off x="4921073" y="6047710"/>
            <a:ext cx="769763" cy="261610"/>
          </a:xfrm>
          <a:prstGeom prst="rect">
            <a:avLst/>
          </a:prstGeom>
          <a:ln>
            <a:solidFill>
              <a:schemeClr val="tx1"/>
            </a:solidFill>
          </a:ln>
        </p:spPr>
        <p:txBody>
          <a:bodyPr wrap="none">
            <a:spAutoFit/>
          </a:bodyPr>
          <a:lstStyle/>
          <a:p>
            <a:pPr algn="ctr"/>
            <a:r>
              <a:rPr lang="ar-AE" sz="1100" b="1" dirty="0"/>
              <a:t>قَصُّ الأَظْفَارِ </a:t>
            </a:r>
          </a:p>
        </p:txBody>
      </p:sp>
      <p:sp>
        <p:nvSpPr>
          <p:cNvPr id="24" name="مستطيل 2">
            <a:extLst>
              <a:ext uri="{FF2B5EF4-FFF2-40B4-BE49-F238E27FC236}">
                <a16:creationId xmlns:a16="http://schemas.microsoft.com/office/drawing/2014/main" id="{ECCC098C-C014-4603-9C3B-F5449A4CA1A4}"/>
              </a:ext>
            </a:extLst>
          </p:cNvPr>
          <p:cNvSpPr/>
          <p:nvPr/>
        </p:nvSpPr>
        <p:spPr>
          <a:xfrm>
            <a:off x="7522177" y="4170566"/>
            <a:ext cx="808234" cy="261610"/>
          </a:xfrm>
          <a:prstGeom prst="rect">
            <a:avLst/>
          </a:prstGeom>
          <a:ln>
            <a:solidFill>
              <a:schemeClr val="tx1"/>
            </a:solidFill>
          </a:ln>
        </p:spPr>
        <p:txBody>
          <a:bodyPr wrap="none">
            <a:spAutoFit/>
          </a:bodyPr>
          <a:lstStyle/>
          <a:p>
            <a:pPr algn="ctr"/>
            <a:r>
              <a:rPr lang="ar-AE" sz="1100" b="1" dirty="0"/>
              <a:t>غَسْلُ الْبَرَاجِمِ </a:t>
            </a:r>
          </a:p>
        </p:txBody>
      </p:sp>
      <p:sp>
        <p:nvSpPr>
          <p:cNvPr id="25" name="مستطيل 3">
            <a:extLst>
              <a:ext uri="{FF2B5EF4-FFF2-40B4-BE49-F238E27FC236}">
                <a16:creationId xmlns:a16="http://schemas.microsoft.com/office/drawing/2014/main" id="{2AE40E4C-9C00-4A24-AF6A-A43B291209EA}"/>
              </a:ext>
            </a:extLst>
          </p:cNvPr>
          <p:cNvSpPr/>
          <p:nvPr/>
        </p:nvSpPr>
        <p:spPr>
          <a:xfrm>
            <a:off x="7796302" y="4967610"/>
            <a:ext cx="657552" cy="261610"/>
          </a:xfrm>
          <a:prstGeom prst="rect">
            <a:avLst/>
          </a:prstGeom>
          <a:ln>
            <a:solidFill>
              <a:schemeClr val="tx1"/>
            </a:solidFill>
          </a:ln>
        </p:spPr>
        <p:txBody>
          <a:bodyPr wrap="none">
            <a:spAutoFit/>
          </a:bodyPr>
          <a:lstStyle/>
          <a:p>
            <a:pPr algn="ctr"/>
            <a:r>
              <a:rPr lang="ar-AE" sz="1100" b="1" dirty="0"/>
              <a:t>نَتْفُ الإِبِطِ </a:t>
            </a:r>
          </a:p>
        </p:txBody>
      </p:sp>
      <p:sp>
        <p:nvSpPr>
          <p:cNvPr id="26" name="مستطيل 4">
            <a:extLst>
              <a:ext uri="{FF2B5EF4-FFF2-40B4-BE49-F238E27FC236}">
                <a16:creationId xmlns:a16="http://schemas.microsoft.com/office/drawing/2014/main" id="{E46C4C56-7733-414E-888A-E24C2DA1CE48}"/>
              </a:ext>
            </a:extLst>
          </p:cNvPr>
          <p:cNvSpPr/>
          <p:nvPr/>
        </p:nvSpPr>
        <p:spPr>
          <a:xfrm>
            <a:off x="7784992" y="5429312"/>
            <a:ext cx="702436" cy="261610"/>
          </a:xfrm>
          <a:prstGeom prst="rect">
            <a:avLst/>
          </a:prstGeom>
          <a:ln>
            <a:solidFill>
              <a:schemeClr val="tx1"/>
            </a:solidFill>
          </a:ln>
        </p:spPr>
        <p:txBody>
          <a:bodyPr wrap="none">
            <a:spAutoFit/>
          </a:bodyPr>
          <a:lstStyle/>
          <a:p>
            <a:pPr algn="ctr"/>
            <a:r>
              <a:rPr lang="ar-AE" sz="1100" b="1" dirty="0"/>
              <a:t>حَلْقُ الْعَانَةِ </a:t>
            </a:r>
          </a:p>
        </p:txBody>
      </p:sp>
      <p:sp>
        <p:nvSpPr>
          <p:cNvPr id="27" name="مستطيل 5">
            <a:extLst>
              <a:ext uri="{FF2B5EF4-FFF2-40B4-BE49-F238E27FC236}">
                <a16:creationId xmlns:a16="http://schemas.microsoft.com/office/drawing/2014/main" id="{05848D35-D037-463C-B2C8-7CBE0BE7824D}"/>
              </a:ext>
            </a:extLst>
          </p:cNvPr>
          <p:cNvSpPr/>
          <p:nvPr/>
        </p:nvSpPr>
        <p:spPr>
          <a:xfrm>
            <a:off x="7400125" y="5917343"/>
            <a:ext cx="822661" cy="261610"/>
          </a:xfrm>
          <a:prstGeom prst="rect">
            <a:avLst/>
          </a:prstGeom>
          <a:ln>
            <a:solidFill>
              <a:schemeClr val="tx1"/>
            </a:solidFill>
          </a:ln>
        </p:spPr>
        <p:txBody>
          <a:bodyPr wrap="none">
            <a:spAutoFit/>
          </a:bodyPr>
          <a:lstStyle/>
          <a:p>
            <a:pPr algn="ctr"/>
            <a:r>
              <a:rPr lang="ar-AE" sz="1100" b="1" dirty="0"/>
              <a:t>انْتِقَاصُ الْمَاءِ </a:t>
            </a:r>
          </a:p>
        </p:txBody>
      </p:sp>
      <p:sp>
        <p:nvSpPr>
          <p:cNvPr id="28" name="مستطيل 6">
            <a:extLst>
              <a:ext uri="{FF2B5EF4-FFF2-40B4-BE49-F238E27FC236}">
                <a16:creationId xmlns:a16="http://schemas.microsoft.com/office/drawing/2014/main" id="{3E5EC5C3-C02F-4378-91F3-DF5E8788E064}"/>
              </a:ext>
            </a:extLst>
          </p:cNvPr>
          <p:cNvSpPr/>
          <p:nvPr/>
        </p:nvSpPr>
        <p:spPr>
          <a:xfrm>
            <a:off x="7590178" y="4581128"/>
            <a:ext cx="792205" cy="261610"/>
          </a:xfrm>
          <a:prstGeom prst="rect">
            <a:avLst/>
          </a:prstGeom>
          <a:ln>
            <a:solidFill>
              <a:schemeClr val="tx1"/>
            </a:solidFill>
          </a:ln>
        </p:spPr>
        <p:txBody>
          <a:bodyPr wrap="none">
            <a:spAutoFit/>
          </a:bodyPr>
          <a:lstStyle/>
          <a:p>
            <a:pPr algn="ctr"/>
            <a:r>
              <a:rPr lang="ar-AE" sz="1100" b="1" dirty="0"/>
              <a:t>قَصُّ الشَّارِبِ </a:t>
            </a:r>
          </a:p>
        </p:txBody>
      </p:sp>
      <p:sp>
        <p:nvSpPr>
          <p:cNvPr id="29" name="مستطيل 7">
            <a:extLst>
              <a:ext uri="{FF2B5EF4-FFF2-40B4-BE49-F238E27FC236}">
                <a16:creationId xmlns:a16="http://schemas.microsoft.com/office/drawing/2014/main" id="{E5C51756-191D-45B9-8968-561E25F9BEAB}"/>
              </a:ext>
            </a:extLst>
          </p:cNvPr>
          <p:cNvSpPr/>
          <p:nvPr/>
        </p:nvSpPr>
        <p:spPr>
          <a:xfrm>
            <a:off x="4977471" y="4597838"/>
            <a:ext cx="784189" cy="261610"/>
          </a:xfrm>
          <a:prstGeom prst="rect">
            <a:avLst/>
          </a:prstGeom>
          <a:ln>
            <a:solidFill>
              <a:schemeClr val="tx1"/>
            </a:solidFill>
          </a:ln>
        </p:spPr>
        <p:txBody>
          <a:bodyPr wrap="none">
            <a:spAutoFit/>
          </a:bodyPr>
          <a:lstStyle/>
          <a:p>
            <a:pPr algn="ctr"/>
            <a:r>
              <a:rPr lang="ar-AE" sz="1100" b="1" dirty="0"/>
              <a:t>إِعْفَاءُ اللِّحْيَةِ </a:t>
            </a:r>
          </a:p>
        </p:txBody>
      </p:sp>
      <p:sp>
        <p:nvSpPr>
          <p:cNvPr id="30" name="مستطيل 8">
            <a:extLst>
              <a:ext uri="{FF2B5EF4-FFF2-40B4-BE49-F238E27FC236}">
                <a16:creationId xmlns:a16="http://schemas.microsoft.com/office/drawing/2014/main" id="{3420A91A-A105-4885-AD13-5D9F8A8C9AE7}"/>
              </a:ext>
            </a:extLst>
          </p:cNvPr>
          <p:cNvSpPr/>
          <p:nvPr/>
        </p:nvSpPr>
        <p:spPr>
          <a:xfrm>
            <a:off x="4905711" y="5039598"/>
            <a:ext cx="506869" cy="261610"/>
          </a:xfrm>
          <a:prstGeom prst="rect">
            <a:avLst/>
          </a:prstGeom>
          <a:ln>
            <a:solidFill>
              <a:schemeClr val="tx1"/>
            </a:solidFill>
          </a:ln>
        </p:spPr>
        <p:txBody>
          <a:bodyPr wrap="none">
            <a:spAutoFit/>
          </a:bodyPr>
          <a:lstStyle/>
          <a:p>
            <a:pPr algn="ctr"/>
            <a:r>
              <a:rPr lang="ar-AE" sz="1100" b="1" dirty="0"/>
              <a:t>السِّوَاكُ</a:t>
            </a:r>
          </a:p>
        </p:txBody>
      </p:sp>
      <p:sp>
        <p:nvSpPr>
          <p:cNvPr id="31" name="مستطيل 9">
            <a:extLst>
              <a:ext uri="{FF2B5EF4-FFF2-40B4-BE49-F238E27FC236}">
                <a16:creationId xmlns:a16="http://schemas.microsoft.com/office/drawing/2014/main" id="{46831679-528C-4AB2-BFE4-D2510B32C1AA}"/>
              </a:ext>
            </a:extLst>
          </p:cNvPr>
          <p:cNvSpPr/>
          <p:nvPr/>
        </p:nvSpPr>
        <p:spPr>
          <a:xfrm>
            <a:off x="4833576" y="4169585"/>
            <a:ext cx="885178" cy="261610"/>
          </a:xfrm>
          <a:prstGeom prst="rect">
            <a:avLst/>
          </a:prstGeom>
          <a:ln>
            <a:solidFill>
              <a:schemeClr val="tx1"/>
            </a:solidFill>
          </a:ln>
        </p:spPr>
        <p:txBody>
          <a:bodyPr wrap="none">
            <a:spAutoFit/>
          </a:bodyPr>
          <a:lstStyle/>
          <a:p>
            <a:pPr algn="ctr"/>
            <a:r>
              <a:rPr lang="ar-AE" sz="1100" b="1" dirty="0"/>
              <a:t>اسْتِنْشَاقُ الْمَاءِ </a:t>
            </a:r>
          </a:p>
        </p:txBody>
      </p:sp>
      <p:sp>
        <p:nvSpPr>
          <p:cNvPr id="32" name="مستطيل 10">
            <a:extLst>
              <a:ext uri="{FF2B5EF4-FFF2-40B4-BE49-F238E27FC236}">
                <a16:creationId xmlns:a16="http://schemas.microsoft.com/office/drawing/2014/main" id="{35DF2909-DC1D-411F-9A24-08D4FCBC1BAD}"/>
              </a:ext>
            </a:extLst>
          </p:cNvPr>
          <p:cNvSpPr/>
          <p:nvPr/>
        </p:nvSpPr>
        <p:spPr>
          <a:xfrm>
            <a:off x="4903618" y="5471646"/>
            <a:ext cx="683199" cy="261610"/>
          </a:xfrm>
          <a:prstGeom prst="rect">
            <a:avLst/>
          </a:prstGeom>
          <a:ln>
            <a:solidFill>
              <a:schemeClr val="tx1"/>
            </a:solidFill>
          </a:ln>
        </p:spPr>
        <p:txBody>
          <a:bodyPr wrap="none">
            <a:spAutoFit/>
          </a:bodyPr>
          <a:lstStyle/>
          <a:p>
            <a:pPr algn="ctr"/>
            <a:r>
              <a:rPr lang="ar-AE" sz="1100" b="1" dirty="0"/>
              <a:t>المضْمَضَةُ </a:t>
            </a:r>
          </a:p>
        </p:txBody>
      </p:sp>
      <p:pic>
        <p:nvPicPr>
          <p:cNvPr id="33" name="Picture 5">
            <a:extLst>
              <a:ext uri="{FF2B5EF4-FFF2-40B4-BE49-F238E27FC236}">
                <a16:creationId xmlns:a16="http://schemas.microsoft.com/office/drawing/2014/main" id="{D38DFC4B-6188-45D2-AA6A-F793E6F7CE9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9010" y="4320025"/>
            <a:ext cx="551958" cy="142648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Rectangle 40">
            <a:extLst>
              <a:ext uri="{FF2B5EF4-FFF2-40B4-BE49-F238E27FC236}">
                <a16:creationId xmlns:a16="http://schemas.microsoft.com/office/drawing/2014/main" id="{BB460CF3-641C-400B-B522-A3522B83AD72}"/>
              </a:ext>
            </a:extLst>
          </p:cNvPr>
          <p:cNvSpPr/>
          <p:nvPr/>
        </p:nvSpPr>
        <p:spPr>
          <a:xfrm>
            <a:off x="6319496" y="4653136"/>
            <a:ext cx="844792" cy="1119054"/>
          </a:xfrm>
          <a:prstGeom prst="rect">
            <a:avLst/>
          </a:prstGeom>
          <a:noFill/>
          <a:ln w="9525">
            <a:prstDash val="sys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42" name="Rectangle 41">
            <a:extLst>
              <a:ext uri="{FF2B5EF4-FFF2-40B4-BE49-F238E27FC236}">
                <a16:creationId xmlns:a16="http://schemas.microsoft.com/office/drawing/2014/main" id="{94E4DF85-FEFE-4501-8090-112DE645C9B8}"/>
              </a:ext>
            </a:extLst>
          </p:cNvPr>
          <p:cNvSpPr/>
          <p:nvPr/>
        </p:nvSpPr>
        <p:spPr>
          <a:xfrm>
            <a:off x="6307964" y="4169584"/>
            <a:ext cx="844792" cy="454421"/>
          </a:xfrm>
          <a:prstGeom prst="rect">
            <a:avLst/>
          </a:prstGeom>
          <a:noFill/>
          <a:ln w="9525">
            <a:prstDash val="sys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43" name="مستطيل 11">
            <a:extLst>
              <a:ext uri="{FF2B5EF4-FFF2-40B4-BE49-F238E27FC236}">
                <a16:creationId xmlns:a16="http://schemas.microsoft.com/office/drawing/2014/main" id="{101E070F-6F16-4D5E-80AC-A0A897E639C2}"/>
              </a:ext>
            </a:extLst>
          </p:cNvPr>
          <p:cNvSpPr/>
          <p:nvPr/>
        </p:nvSpPr>
        <p:spPr>
          <a:xfrm>
            <a:off x="763540" y="3501007"/>
            <a:ext cx="2322749" cy="738664"/>
          </a:xfrm>
          <a:prstGeom prst="rect">
            <a:avLst/>
          </a:prstGeom>
        </p:spPr>
        <p:txBody>
          <a:bodyPr wrap="square">
            <a:spAutoFit/>
          </a:bodyPr>
          <a:lstStyle/>
          <a:p>
            <a:pPr algn="ctr"/>
            <a:r>
              <a:rPr lang="ar-SA" sz="1400" b="1" dirty="0">
                <a:solidFill>
                  <a:srgbClr val="C00000"/>
                </a:solidFill>
              </a:rPr>
              <a:t>تخيلي مجتمعا من الناس لا يطبقون سنن الفطرة ؟ ماذا تتوقع أن يحدث لهذا المجتمع ؟</a:t>
            </a:r>
            <a:endParaRPr lang="ar-AE" sz="1400" b="1" dirty="0">
              <a:solidFill>
                <a:srgbClr val="C00000"/>
              </a:solidFill>
            </a:endParaRPr>
          </a:p>
        </p:txBody>
      </p:sp>
      <p:pic>
        <p:nvPicPr>
          <p:cNvPr id="44" name="Picture 43">
            <a:extLst>
              <a:ext uri="{FF2B5EF4-FFF2-40B4-BE49-F238E27FC236}">
                <a16:creationId xmlns:a16="http://schemas.microsoft.com/office/drawing/2014/main" id="{49870C00-3DCD-407F-9DC8-2E9AC4E1D8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046" y="5247111"/>
            <a:ext cx="1189225" cy="931404"/>
          </a:xfrm>
          <a:prstGeom prst="rect">
            <a:avLst/>
          </a:prstGeom>
        </p:spPr>
      </p:pic>
      <p:sp>
        <p:nvSpPr>
          <p:cNvPr id="46" name="Rectangle 45">
            <a:extLst>
              <a:ext uri="{FF2B5EF4-FFF2-40B4-BE49-F238E27FC236}">
                <a16:creationId xmlns:a16="http://schemas.microsoft.com/office/drawing/2014/main" id="{7D3A48CB-4964-4546-BE69-520D1C39895C}"/>
              </a:ext>
            </a:extLst>
          </p:cNvPr>
          <p:cNvSpPr/>
          <p:nvPr/>
        </p:nvSpPr>
        <p:spPr>
          <a:xfrm>
            <a:off x="2391183" y="4379915"/>
            <a:ext cx="2089098" cy="1477328"/>
          </a:xfrm>
          <a:prstGeom prst="rect">
            <a:avLst/>
          </a:prstGeom>
        </p:spPr>
        <p:txBody>
          <a:bodyPr wrap="none">
            <a:spAutoFit/>
          </a:bodyPr>
          <a:lstStyle/>
          <a:p>
            <a:r>
              <a:rPr lang="ar-AE" sz="1000" dirty="0">
                <a:solidFill>
                  <a:prstClr val="black"/>
                </a:solidFill>
              </a:rPr>
              <a:t>.....................................................</a:t>
            </a:r>
          </a:p>
          <a:p>
            <a:r>
              <a:rPr lang="ar-AE" sz="1000" dirty="0">
                <a:solidFill>
                  <a:prstClr val="black"/>
                </a:solidFill>
              </a:rPr>
              <a:t>.</a:t>
            </a:r>
            <a:endParaRPr lang="ar-AE" dirty="0">
              <a:solidFill>
                <a:prstClr val="black"/>
              </a:solidFill>
            </a:endParaRPr>
          </a:p>
          <a:p>
            <a:r>
              <a:rPr lang="ar-AE" sz="1000" dirty="0">
                <a:solidFill>
                  <a:prstClr val="black"/>
                </a:solidFill>
              </a:rPr>
              <a:t>......................................................</a:t>
            </a:r>
            <a:endParaRPr lang="ar-AE" dirty="0">
              <a:solidFill>
                <a:prstClr val="black"/>
              </a:solidFill>
            </a:endParaRPr>
          </a:p>
          <a:p>
            <a:endParaRPr lang="ar-AE" sz="1000" dirty="0">
              <a:solidFill>
                <a:prstClr val="black"/>
              </a:solidFill>
            </a:endParaRPr>
          </a:p>
          <a:p>
            <a:r>
              <a:rPr lang="ar-AE" sz="1000" dirty="0">
                <a:solidFill>
                  <a:prstClr val="black"/>
                </a:solidFill>
              </a:rPr>
              <a:t>......................................................</a:t>
            </a:r>
            <a:endParaRPr lang="ar-AE" dirty="0">
              <a:solidFill>
                <a:prstClr val="black"/>
              </a:solidFill>
            </a:endParaRPr>
          </a:p>
          <a:p>
            <a:endParaRPr lang="ar-AE" sz="1000" dirty="0">
              <a:solidFill>
                <a:prstClr val="black"/>
              </a:solidFill>
            </a:endParaRPr>
          </a:p>
          <a:p>
            <a:r>
              <a:rPr lang="ar-AE" sz="1000" dirty="0">
                <a:solidFill>
                  <a:prstClr val="black"/>
                </a:solidFill>
              </a:rPr>
              <a:t>......................................................</a:t>
            </a:r>
            <a:endParaRPr lang="ar-AE" dirty="0">
              <a:solidFill>
                <a:prstClr val="black"/>
              </a:solidFill>
            </a:endParaRPr>
          </a:p>
          <a:p>
            <a:endParaRPr lang="ar-AE" sz="1000" dirty="0">
              <a:solidFill>
                <a:prstClr val="black"/>
              </a:solidFill>
            </a:endParaRPr>
          </a:p>
          <a:p>
            <a:r>
              <a:rPr lang="ar-AE" sz="1000" dirty="0">
                <a:solidFill>
                  <a:prstClr val="black"/>
                </a:solidFill>
              </a:rPr>
              <a:t>......................................................</a:t>
            </a:r>
            <a:endParaRPr lang="ar-AE" dirty="0"/>
          </a:p>
        </p:txBody>
      </p:sp>
      <p:sp>
        <p:nvSpPr>
          <p:cNvPr id="48" name="Rectangle 47">
            <a:extLst>
              <a:ext uri="{FF2B5EF4-FFF2-40B4-BE49-F238E27FC236}">
                <a16:creationId xmlns:a16="http://schemas.microsoft.com/office/drawing/2014/main" id="{148C9FA7-F84C-4F21-BE16-643CD2E6BE94}"/>
              </a:ext>
            </a:extLst>
          </p:cNvPr>
          <p:cNvSpPr/>
          <p:nvPr/>
        </p:nvSpPr>
        <p:spPr>
          <a:xfrm>
            <a:off x="827713" y="1737719"/>
            <a:ext cx="3744287" cy="369332"/>
          </a:xfrm>
          <a:prstGeom prst="rect">
            <a:avLst/>
          </a:prstGeom>
        </p:spPr>
        <p:txBody>
          <a:bodyPr wrap="square">
            <a:spAutoFit/>
          </a:bodyPr>
          <a:lstStyle/>
          <a:p>
            <a:r>
              <a:rPr lang="ar-AE" b="1" dirty="0">
                <a:solidFill>
                  <a:srgbClr val="C00000"/>
                </a:solidFill>
              </a:rPr>
              <a:t>وإعفاء اللحية</a:t>
            </a:r>
            <a:r>
              <a:rPr lang="ar-AE" dirty="0">
                <a:solidFill>
                  <a:srgbClr val="C00000"/>
                </a:solidFill>
              </a:rPr>
              <a:t> </a:t>
            </a:r>
            <a:r>
              <a:rPr lang="ar-AE" b="1" dirty="0">
                <a:solidFill>
                  <a:srgbClr val="C00000"/>
                </a:solidFill>
              </a:rPr>
              <a:t>: </a:t>
            </a:r>
            <a:r>
              <a:rPr lang="ar-AE" sz="1000" dirty="0">
                <a:solidFill>
                  <a:prstClr val="black"/>
                </a:solidFill>
              </a:rPr>
              <a:t>......................................................</a:t>
            </a:r>
            <a:endParaRPr lang="ar-AE" dirty="0">
              <a:solidFill>
                <a:srgbClr val="C00000"/>
              </a:solidFill>
            </a:endParaRPr>
          </a:p>
        </p:txBody>
      </p:sp>
      <p:sp>
        <p:nvSpPr>
          <p:cNvPr id="50" name="Rectangle 49">
            <a:extLst>
              <a:ext uri="{FF2B5EF4-FFF2-40B4-BE49-F238E27FC236}">
                <a16:creationId xmlns:a16="http://schemas.microsoft.com/office/drawing/2014/main" id="{F6461D07-3C84-43B8-A4B8-6C1CBC3E974E}"/>
              </a:ext>
            </a:extLst>
          </p:cNvPr>
          <p:cNvSpPr/>
          <p:nvPr/>
        </p:nvSpPr>
        <p:spPr>
          <a:xfrm>
            <a:off x="5062097" y="1298084"/>
            <a:ext cx="3242866" cy="1338828"/>
          </a:xfrm>
          <a:prstGeom prst="rect">
            <a:avLst/>
          </a:prstGeom>
        </p:spPr>
        <p:txBody>
          <a:bodyPr wrap="square">
            <a:spAutoFit/>
          </a:bodyPr>
          <a:lstStyle/>
          <a:p>
            <a:r>
              <a:rPr lang="ar-SA" dirty="0"/>
              <a:t>هي سلوكات</a:t>
            </a:r>
            <a:r>
              <a:rPr lang="ar-AE" dirty="0"/>
              <a:t>  </a:t>
            </a:r>
            <a:r>
              <a:rPr lang="ar-AE" sz="1050" dirty="0">
                <a:solidFill>
                  <a:prstClr val="black"/>
                </a:solidFill>
              </a:rPr>
              <a:t>.................................................</a:t>
            </a:r>
          </a:p>
          <a:p>
            <a:endParaRPr lang="ar-AE" sz="1050" dirty="0">
              <a:solidFill>
                <a:prstClr val="black"/>
              </a:solidFill>
            </a:endParaRPr>
          </a:p>
          <a:p>
            <a:endParaRPr lang="ar-AE" sz="1050" dirty="0">
              <a:solidFill>
                <a:prstClr val="black"/>
              </a:solidFill>
            </a:endParaRPr>
          </a:p>
          <a:p>
            <a:r>
              <a:rPr lang="ar-AE" sz="1050" dirty="0">
                <a:solidFill>
                  <a:prstClr val="black"/>
                </a:solidFill>
              </a:rPr>
              <a:t> ..................................................................................</a:t>
            </a:r>
          </a:p>
          <a:p>
            <a:endParaRPr lang="ar-AE" sz="1050" dirty="0">
              <a:solidFill>
                <a:prstClr val="black"/>
              </a:solidFill>
            </a:endParaRPr>
          </a:p>
          <a:p>
            <a:endParaRPr lang="ar-AE" sz="1050" dirty="0">
              <a:solidFill>
                <a:prstClr val="black"/>
              </a:solidFill>
            </a:endParaRPr>
          </a:p>
          <a:p>
            <a:r>
              <a:rPr lang="ar-AE" sz="1050" dirty="0">
                <a:solidFill>
                  <a:prstClr val="black"/>
                </a:solidFill>
              </a:rPr>
              <a:t>. .................................................................................</a:t>
            </a:r>
            <a:endParaRPr lang="ar-AE" sz="1050" dirty="0"/>
          </a:p>
        </p:txBody>
      </p:sp>
      <p:sp>
        <p:nvSpPr>
          <p:cNvPr id="51" name="Oval 50">
            <a:extLst>
              <a:ext uri="{FF2B5EF4-FFF2-40B4-BE49-F238E27FC236}">
                <a16:creationId xmlns:a16="http://schemas.microsoft.com/office/drawing/2014/main" id="{F82F464D-097B-4388-B94B-A45AB88AAB33}"/>
              </a:ext>
            </a:extLst>
          </p:cNvPr>
          <p:cNvSpPr/>
          <p:nvPr/>
        </p:nvSpPr>
        <p:spPr>
          <a:xfrm>
            <a:off x="4405470" y="340180"/>
            <a:ext cx="477478" cy="51884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a:solidFill>
                  <a:srgbClr val="C00000"/>
                </a:solidFill>
              </a:rPr>
              <a:t>1</a:t>
            </a:r>
            <a:endParaRPr lang="ar-AE" dirty="0">
              <a:solidFill>
                <a:srgbClr val="C00000"/>
              </a:solidFill>
            </a:endParaRPr>
          </a:p>
        </p:txBody>
      </p:sp>
    </p:spTree>
    <p:extLst>
      <p:ext uri="{BB962C8B-B14F-4D97-AF65-F5344CB8AC3E}">
        <p14:creationId xmlns:p14="http://schemas.microsoft.com/office/powerpoint/2010/main" val="1118237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636330-2EC4-4A74-89EC-40EC64D66720}"/>
              </a:ext>
            </a:extLst>
          </p:cNvPr>
          <p:cNvSpPr/>
          <p:nvPr/>
        </p:nvSpPr>
        <p:spPr>
          <a:xfrm>
            <a:off x="539552" y="260648"/>
            <a:ext cx="8208912" cy="633670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cxnSp>
        <p:nvCxnSpPr>
          <p:cNvPr id="5" name="Straight Connector 4">
            <a:extLst>
              <a:ext uri="{FF2B5EF4-FFF2-40B4-BE49-F238E27FC236}">
                <a16:creationId xmlns:a16="http://schemas.microsoft.com/office/drawing/2014/main" id="{9B7D0C99-6BD5-41DF-BE42-457FBCB448EE}"/>
              </a:ext>
            </a:extLst>
          </p:cNvPr>
          <p:cNvCxnSpPr>
            <a:stCxn id="2" idx="0"/>
            <a:endCxn id="2" idx="2"/>
          </p:cNvCxnSpPr>
          <p:nvPr/>
        </p:nvCxnSpPr>
        <p:spPr>
          <a:xfrm>
            <a:off x="4644008" y="260648"/>
            <a:ext cx="0" cy="633670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158C7B3-C106-40BE-882B-60694097F988}"/>
              </a:ext>
            </a:extLst>
          </p:cNvPr>
          <p:cNvCxnSpPr>
            <a:cxnSpLocks/>
          </p:cNvCxnSpPr>
          <p:nvPr/>
        </p:nvCxnSpPr>
        <p:spPr>
          <a:xfrm>
            <a:off x="539552" y="3356992"/>
            <a:ext cx="820891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07C2A62E-CF59-408A-910F-94B4ABC2D54C}"/>
              </a:ext>
            </a:extLst>
          </p:cNvPr>
          <p:cNvSpPr/>
          <p:nvPr/>
        </p:nvSpPr>
        <p:spPr>
          <a:xfrm>
            <a:off x="3275856" y="2981322"/>
            <a:ext cx="3024336" cy="879725"/>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dirty="0">
                <a:solidFill>
                  <a:srgbClr val="C00000"/>
                </a:solidFill>
              </a:rPr>
              <a:t>سنن الفطرة</a:t>
            </a:r>
            <a:endParaRPr lang="ar-AE" sz="4400" dirty="0">
              <a:solidFill>
                <a:srgbClr val="C00000"/>
              </a:solidFill>
            </a:endParaRPr>
          </a:p>
        </p:txBody>
      </p:sp>
      <p:sp>
        <p:nvSpPr>
          <p:cNvPr id="11" name="TextBox 10">
            <a:extLst>
              <a:ext uri="{FF2B5EF4-FFF2-40B4-BE49-F238E27FC236}">
                <a16:creationId xmlns:a16="http://schemas.microsoft.com/office/drawing/2014/main" id="{217AD6DF-BB56-479B-8712-E841370F4E9F}"/>
              </a:ext>
            </a:extLst>
          </p:cNvPr>
          <p:cNvSpPr txBox="1"/>
          <p:nvPr/>
        </p:nvSpPr>
        <p:spPr>
          <a:xfrm>
            <a:off x="5464851" y="540548"/>
            <a:ext cx="2520277" cy="400110"/>
          </a:xfrm>
          <a:prstGeom prst="rect">
            <a:avLst/>
          </a:prstGeom>
          <a:noFill/>
        </p:spPr>
        <p:txBody>
          <a:bodyPr wrap="square" rtlCol="1">
            <a:spAutoFit/>
          </a:bodyPr>
          <a:lstStyle/>
          <a:p>
            <a:pPr algn="ctr"/>
            <a:r>
              <a:rPr lang="ar-SA" sz="2000" b="1" dirty="0">
                <a:solidFill>
                  <a:srgbClr val="C00000"/>
                </a:solidFill>
              </a:rPr>
              <a:t>أكملي  تعريف سنن الفطرة </a:t>
            </a:r>
            <a:endParaRPr lang="ar-AE" sz="2000" b="1" dirty="0">
              <a:solidFill>
                <a:srgbClr val="C00000"/>
              </a:solidFill>
            </a:endParaRPr>
          </a:p>
        </p:txBody>
      </p:sp>
      <p:sp>
        <p:nvSpPr>
          <p:cNvPr id="12" name="TextBox 11">
            <a:extLst>
              <a:ext uri="{FF2B5EF4-FFF2-40B4-BE49-F238E27FC236}">
                <a16:creationId xmlns:a16="http://schemas.microsoft.com/office/drawing/2014/main" id="{466191A3-388A-430D-A93D-B2A40D871593}"/>
              </a:ext>
            </a:extLst>
          </p:cNvPr>
          <p:cNvSpPr txBox="1"/>
          <p:nvPr/>
        </p:nvSpPr>
        <p:spPr>
          <a:xfrm>
            <a:off x="1475659" y="331701"/>
            <a:ext cx="2520277" cy="400110"/>
          </a:xfrm>
          <a:prstGeom prst="rect">
            <a:avLst/>
          </a:prstGeom>
          <a:noFill/>
        </p:spPr>
        <p:txBody>
          <a:bodyPr wrap="square" rtlCol="1">
            <a:spAutoFit/>
          </a:bodyPr>
          <a:lstStyle/>
          <a:p>
            <a:pPr algn="ctr"/>
            <a:r>
              <a:rPr lang="ar-SA" sz="2000" b="1" dirty="0">
                <a:solidFill>
                  <a:srgbClr val="C00000"/>
                </a:solidFill>
              </a:rPr>
              <a:t>ما معنى الكلمات التالية :</a:t>
            </a:r>
            <a:endParaRPr lang="ar-AE" sz="2000" b="1" dirty="0">
              <a:solidFill>
                <a:srgbClr val="C00000"/>
              </a:solidFill>
            </a:endParaRPr>
          </a:p>
        </p:txBody>
      </p:sp>
      <p:sp>
        <p:nvSpPr>
          <p:cNvPr id="13" name="Rectangle 12">
            <a:extLst>
              <a:ext uri="{FF2B5EF4-FFF2-40B4-BE49-F238E27FC236}">
                <a16:creationId xmlns:a16="http://schemas.microsoft.com/office/drawing/2014/main" id="{224E22E6-53FE-4C07-9325-614AFF612602}"/>
              </a:ext>
            </a:extLst>
          </p:cNvPr>
          <p:cNvSpPr/>
          <p:nvPr/>
        </p:nvSpPr>
        <p:spPr>
          <a:xfrm>
            <a:off x="1259645" y="2416233"/>
            <a:ext cx="3349346" cy="373988"/>
          </a:xfrm>
          <a:prstGeom prst="rect">
            <a:avLst/>
          </a:prstGeom>
        </p:spPr>
        <p:txBody>
          <a:bodyPr wrap="square">
            <a:spAutoFit/>
          </a:bodyPr>
          <a:lstStyle/>
          <a:p>
            <a:r>
              <a:rPr lang="ar-AE" b="1" dirty="0">
                <a:solidFill>
                  <a:srgbClr val="C00000"/>
                </a:solidFill>
              </a:rPr>
              <a:t> انْتِقَاصُ الْمَاءِ : </a:t>
            </a:r>
            <a:r>
              <a:rPr lang="ar-AE" sz="1000" dirty="0">
                <a:solidFill>
                  <a:prstClr val="black"/>
                </a:solidFill>
              </a:rPr>
              <a:t>.....................................</a:t>
            </a:r>
            <a:endParaRPr lang="ar-AE" dirty="0">
              <a:solidFill>
                <a:srgbClr val="C00000"/>
              </a:solidFill>
            </a:endParaRPr>
          </a:p>
        </p:txBody>
      </p:sp>
      <p:pic>
        <p:nvPicPr>
          <p:cNvPr id="14" name="Picture 13">
            <a:extLst>
              <a:ext uri="{FF2B5EF4-FFF2-40B4-BE49-F238E27FC236}">
                <a16:creationId xmlns:a16="http://schemas.microsoft.com/office/drawing/2014/main" id="{244BB7AA-25E1-411E-9A98-73F5632E4998}"/>
              </a:ext>
            </a:extLst>
          </p:cNvPr>
          <p:cNvPicPr>
            <a:picLocks noChangeAspect="1"/>
          </p:cNvPicPr>
          <p:nvPr/>
        </p:nvPicPr>
        <p:blipFill>
          <a:blip r:embed="rId2"/>
          <a:stretch>
            <a:fillRect/>
          </a:stretch>
        </p:blipFill>
        <p:spPr>
          <a:xfrm>
            <a:off x="755581" y="2235206"/>
            <a:ext cx="864092" cy="818953"/>
          </a:xfrm>
          <a:prstGeom prst="rect">
            <a:avLst/>
          </a:prstGeom>
        </p:spPr>
      </p:pic>
      <p:sp>
        <p:nvSpPr>
          <p:cNvPr id="15" name="Rectangle 14">
            <a:extLst>
              <a:ext uri="{FF2B5EF4-FFF2-40B4-BE49-F238E27FC236}">
                <a16:creationId xmlns:a16="http://schemas.microsoft.com/office/drawing/2014/main" id="{ADFBBC1E-56B6-4B23-B29A-8BDAE82AE136}"/>
              </a:ext>
            </a:extLst>
          </p:cNvPr>
          <p:cNvSpPr/>
          <p:nvPr/>
        </p:nvSpPr>
        <p:spPr>
          <a:xfrm>
            <a:off x="1320874" y="1021145"/>
            <a:ext cx="3194796" cy="369332"/>
          </a:xfrm>
          <a:prstGeom prst="rect">
            <a:avLst/>
          </a:prstGeom>
        </p:spPr>
        <p:txBody>
          <a:bodyPr wrap="square">
            <a:spAutoFit/>
          </a:bodyPr>
          <a:lstStyle/>
          <a:p>
            <a:r>
              <a:rPr lang="ar-AE" b="1" dirty="0">
                <a:solidFill>
                  <a:srgbClr val="C00000"/>
                </a:solidFill>
              </a:rPr>
              <a:t>غَسْلُ الْبَرَاجِمِ :  </a:t>
            </a:r>
            <a:r>
              <a:rPr lang="ar-AE" sz="1000" dirty="0">
                <a:solidFill>
                  <a:prstClr val="black"/>
                </a:solidFill>
              </a:rPr>
              <a:t>.....................................</a:t>
            </a:r>
            <a:endParaRPr lang="ar-AE" dirty="0"/>
          </a:p>
        </p:txBody>
      </p:sp>
      <p:sp>
        <p:nvSpPr>
          <p:cNvPr id="16" name="Rectangle 15">
            <a:extLst>
              <a:ext uri="{FF2B5EF4-FFF2-40B4-BE49-F238E27FC236}">
                <a16:creationId xmlns:a16="http://schemas.microsoft.com/office/drawing/2014/main" id="{9DDA7563-5BCF-47DC-B363-1F5D94082627}"/>
              </a:ext>
            </a:extLst>
          </p:cNvPr>
          <p:cNvSpPr/>
          <p:nvPr/>
        </p:nvSpPr>
        <p:spPr>
          <a:xfrm>
            <a:off x="1269782" y="1750636"/>
            <a:ext cx="3194796" cy="369332"/>
          </a:xfrm>
          <a:prstGeom prst="rect">
            <a:avLst/>
          </a:prstGeom>
        </p:spPr>
        <p:txBody>
          <a:bodyPr wrap="square">
            <a:spAutoFit/>
          </a:bodyPr>
          <a:lstStyle/>
          <a:p>
            <a:r>
              <a:rPr lang="ar-AE" b="1" dirty="0">
                <a:solidFill>
                  <a:srgbClr val="C00000"/>
                </a:solidFill>
              </a:rPr>
              <a:t>وإعفاء اللحية</a:t>
            </a:r>
            <a:r>
              <a:rPr lang="ar-AE" dirty="0">
                <a:solidFill>
                  <a:srgbClr val="C00000"/>
                </a:solidFill>
              </a:rPr>
              <a:t> </a:t>
            </a:r>
            <a:r>
              <a:rPr lang="ar-AE" b="1" dirty="0">
                <a:solidFill>
                  <a:srgbClr val="C00000"/>
                </a:solidFill>
              </a:rPr>
              <a:t>: </a:t>
            </a:r>
            <a:r>
              <a:rPr lang="ar-AE" sz="1000" dirty="0">
                <a:solidFill>
                  <a:prstClr val="black"/>
                </a:solidFill>
              </a:rPr>
              <a:t>.....................................</a:t>
            </a:r>
            <a:endParaRPr lang="ar-AE" dirty="0">
              <a:solidFill>
                <a:srgbClr val="C00000"/>
              </a:solidFill>
            </a:endParaRPr>
          </a:p>
        </p:txBody>
      </p:sp>
      <p:pic>
        <p:nvPicPr>
          <p:cNvPr id="18" name="Picture 2" descr="نتيجة بحث الصور عن وَغَسْلُ الْبَرَاجِمِ">
            <a:hlinkClick r:id="rId3"/>
            <a:extLst>
              <a:ext uri="{FF2B5EF4-FFF2-40B4-BE49-F238E27FC236}">
                <a16:creationId xmlns:a16="http://schemas.microsoft.com/office/drawing/2014/main" id="{E86993F5-BFB3-4EA6-A688-6112B677F3F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7268" y="826988"/>
            <a:ext cx="648392" cy="5192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مستطيل 11">
            <a:extLst>
              <a:ext uri="{FF2B5EF4-FFF2-40B4-BE49-F238E27FC236}">
                <a16:creationId xmlns:a16="http://schemas.microsoft.com/office/drawing/2014/main" id="{5E879A79-8B9F-4CF9-8F10-DE4002DF19B9}"/>
              </a:ext>
            </a:extLst>
          </p:cNvPr>
          <p:cNvSpPr/>
          <p:nvPr/>
        </p:nvSpPr>
        <p:spPr>
          <a:xfrm>
            <a:off x="6372200" y="3471391"/>
            <a:ext cx="2064927" cy="523220"/>
          </a:xfrm>
          <a:prstGeom prst="rect">
            <a:avLst/>
          </a:prstGeom>
        </p:spPr>
        <p:txBody>
          <a:bodyPr wrap="square">
            <a:spAutoFit/>
          </a:bodyPr>
          <a:lstStyle/>
          <a:p>
            <a:pPr algn="ctr"/>
            <a:r>
              <a:rPr lang="ar-AE" sz="1400" b="1" dirty="0">
                <a:solidFill>
                  <a:srgbClr val="C00000"/>
                </a:solidFill>
              </a:rPr>
              <a:t>صنف</a:t>
            </a:r>
            <a:r>
              <a:rPr lang="ar-SA" sz="1400" b="1" dirty="0">
                <a:solidFill>
                  <a:srgbClr val="C00000"/>
                </a:solidFill>
              </a:rPr>
              <a:t>ي سنن الفطرة </a:t>
            </a:r>
            <a:r>
              <a:rPr lang="ar-AE" sz="1400" b="1" dirty="0">
                <a:solidFill>
                  <a:srgbClr val="C00000"/>
                </a:solidFill>
              </a:rPr>
              <a:t> على حسب مكان وجودها في الجسد ؟</a:t>
            </a:r>
          </a:p>
        </p:txBody>
      </p:sp>
      <p:sp>
        <p:nvSpPr>
          <p:cNvPr id="23" name="مستطيل 1">
            <a:extLst>
              <a:ext uri="{FF2B5EF4-FFF2-40B4-BE49-F238E27FC236}">
                <a16:creationId xmlns:a16="http://schemas.microsoft.com/office/drawing/2014/main" id="{78E2A6A2-3CB4-4279-8179-12A75AB0A0C5}"/>
              </a:ext>
            </a:extLst>
          </p:cNvPr>
          <p:cNvSpPr/>
          <p:nvPr/>
        </p:nvSpPr>
        <p:spPr>
          <a:xfrm>
            <a:off x="4921073" y="6047710"/>
            <a:ext cx="769763" cy="261610"/>
          </a:xfrm>
          <a:prstGeom prst="rect">
            <a:avLst/>
          </a:prstGeom>
          <a:ln>
            <a:solidFill>
              <a:schemeClr val="tx1"/>
            </a:solidFill>
          </a:ln>
        </p:spPr>
        <p:txBody>
          <a:bodyPr wrap="none">
            <a:spAutoFit/>
          </a:bodyPr>
          <a:lstStyle/>
          <a:p>
            <a:pPr algn="ctr"/>
            <a:r>
              <a:rPr lang="ar-AE" sz="1100" b="1" dirty="0"/>
              <a:t>قَصُّ الأَظْفَارِ </a:t>
            </a:r>
          </a:p>
        </p:txBody>
      </p:sp>
      <p:sp>
        <p:nvSpPr>
          <p:cNvPr id="24" name="مستطيل 2">
            <a:extLst>
              <a:ext uri="{FF2B5EF4-FFF2-40B4-BE49-F238E27FC236}">
                <a16:creationId xmlns:a16="http://schemas.microsoft.com/office/drawing/2014/main" id="{ECCC098C-C014-4603-9C3B-F5449A4CA1A4}"/>
              </a:ext>
            </a:extLst>
          </p:cNvPr>
          <p:cNvSpPr/>
          <p:nvPr/>
        </p:nvSpPr>
        <p:spPr>
          <a:xfrm>
            <a:off x="7522177" y="4170566"/>
            <a:ext cx="808234" cy="261610"/>
          </a:xfrm>
          <a:prstGeom prst="rect">
            <a:avLst/>
          </a:prstGeom>
          <a:ln>
            <a:solidFill>
              <a:schemeClr val="tx1"/>
            </a:solidFill>
          </a:ln>
        </p:spPr>
        <p:txBody>
          <a:bodyPr wrap="none">
            <a:spAutoFit/>
          </a:bodyPr>
          <a:lstStyle/>
          <a:p>
            <a:pPr algn="ctr"/>
            <a:r>
              <a:rPr lang="ar-AE" sz="1100" b="1" dirty="0"/>
              <a:t>غَسْلُ الْبَرَاجِمِ </a:t>
            </a:r>
          </a:p>
        </p:txBody>
      </p:sp>
      <p:sp>
        <p:nvSpPr>
          <p:cNvPr id="25" name="مستطيل 3">
            <a:extLst>
              <a:ext uri="{FF2B5EF4-FFF2-40B4-BE49-F238E27FC236}">
                <a16:creationId xmlns:a16="http://schemas.microsoft.com/office/drawing/2014/main" id="{2AE40E4C-9C00-4A24-AF6A-A43B291209EA}"/>
              </a:ext>
            </a:extLst>
          </p:cNvPr>
          <p:cNvSpPr/>
          <p:nvPr/>
        </p:nvSpPr>
        <p:spPr>
          <a:xfrm>
            <a:off x="7796302" y="4967610"/>
            <a:ext cx="657552" cy="261610"/>
          </a:xfrm>
          <a:prstGeom prst="rect">
            <a:avLst/>
          </a:prstGeom>
          <a:ln>
            <a:solidFill>
              <a:schemeClr val="tx1"/>
            </a:solidFill>
          </a:ln>
        </p:spPr>
        <p:txBody>
          <a:bodyPr wrap="none">
            <a:spAutoFit/>
          </a:bodyPr>
          <a:lstStyle/>
          <a:p>
            <a:pPr algn="ctr"/>
            <a:r>
              <a:rPr lang="ar-AE" sz="1100" b="1" dirty="0"/>
              <a:t>نَتْفُ الإِبِطِ </a:t>
            </a:r>
          </a:p>
        </p:txBody>
      </p:sp>
      <p:sp>
        <p:nvSpPr>
          <p:cNvPr id="26" name="مستطيل 4">
            <a:extLst>
              <a:ext uri="{FF2B5EF4-FFF2-40B4-BE49-F238E27FC236}">
                <a16:creationId xmlns:a16="http://schemas.microsoft.com/office/drawing/2014/main" id="{E46C4C56-7733-414E-888A-E24C2DA1CE48}"/>
              </a:ext>
            </a:extLst>
          </p:cNvPr>
          <p:cNvSpPr/>
          <p:nvPr/>
        </p:nvSpPr>
        <p:spPr>
          <a:xfrm>
            <a:off x="7784992" y="5429312"/>
            <a:ext cx="702436" cy="261610"/>
          </a:xfrm>
          <a:prstGeom prst="rect">
            <a:avLst/>
          </a:prstGeom>
          <a:ln>
            <a:solidFill>
              <a:schemeClr val="tx1"/>
            </a:solidFill>
          </a:ln>
        </p:spPr>
        <p:txBody>
          <a:bodyPr wrap="none">
            <a:spAutoFit/>
          </a:bodyPr>
          <a:lstStyle/>
          <a:p>
            <a:pPr algn="ctr"/>
            <a:r>
              <a:rPr lang="ar-AE" sz="1100" b="1" dirty="0"/>
              <a:t>حَلْقُ الْعَانَةِ </a:t>
            </a:r>
          </a:p>
        </p:txBody>
      </p:sp>
      <p:sp>
        <p:nvSpPr>
          <p:cNvPr id="27" name="مستطيل 5">
            <a:extLst>
              <a:ext uri="{FF2B5EF4-FFF2-40B4-BE49-F238E27FC236}">
                <a16:creationId xmlns:a16="http://schemas.microsoft.com/office/drawing/2014/main" id="{05848D35-D037-463C-B2C8-7CBE0BE7824D}"/>
              </a:ext>
            </a:extLst>
          </p:cNvPr>
          <p:cNvSpPr/>
          <p:nvPr/>
        </p:nvSpPr>
        <p:spPr>
          <a:xfrm>
            <a:off x="7400125" y="5917343"/>
            <a:ext cx="822661" cy="261610"/>
          </a:xfrm>
          <a:prstGeom prst="rect">
            <a:avLst/>
          </a:prstGeom>
          <a:ln>
            <a:solidFill>
              <a:schemeClr val="tx1"/>
            </a:solidFill>
          </a:ln>
        </p:spPr>
        <p:txBody>
          <a:bodyPr wrap="none">
            <a:spAutoFit/>
          </a:bodyPr>
          <a:lstStyle/>
          <a:p>
            <a:pPr algn="ctr"/>
            <a:r>
              <a:rPr lang="ar-AE" sz="1100" b="1" dirty="0"/>
              <a:t>انْتِقَاصُ الْمَاءِ </a:t>
            </a:r>
          </a:p>
        </p:txBody>
      </p:sp>
      <p:sp>
        <p:nvSpPr>
          <p:cNvPr id="28" name="مستطيل 6">
            <a:extLst>
              <a:ext uri="{FF2B5EF4-FFF2-40B4-BE49-F238E27FC236}">
                <a16:creationId xmlns:a16="http://schemas.microsoft.com/office/drawing/2014/main" id="{3E5EC5C3-C02F-4378-91F3-DF5E8788E064}"/>
              </a:ext>
            </a:extLst>
          </p:cNvPr>
          <p:cNvSpPr/>
          <p:nvPr/>
        </p:nvSpPr>
        <p:spPr>
          <a:xfrm>
            <a:off x="7590178" y="4581128"/>
            <a:ext cx="792205" cy="261610"/>
          </a:xfrm>
          <a:prstGeom prst="rect">
            <a:avLst/>
          </a:prstGeom>
          <a:ln>
            <a:solidFill>
              <a:schemeClr val="tx1"/>
            </a:solidFill>
          </a:ln>
        </p:spPr>
        <p:txBody>
          <a:bodyPr wrap="none">
            <a:spAutoFit/>
          </a:bodyPr>
          <a:lstStyle/>
          <a:p>
            <a:pPr algn="ctr"/>
            <a:r>
              <a:rPr lang="ar-AE" sz="1100" b="1" dirty="0"/>
              <a:t>قَصُّ الشَّارِبِ </a:t>
            </a:r>
          </a:p>
        </p:txBody>
      </p:sp>
      <p:sp>
        <p:nvSpPr>
          <p:cNvPr id="29" name="مستطيل 7">
            <a:extLst>
              <a:ext uri="{FF2B5EF4-FFF2-40B4-BE49-F238E27FC236}">
                <a16:creationId xmlns:a16="http://schemas.microsoft.com/office/drawing/2014/main" id="{E5C51756-191D-45B9-8968-561E25F9BEAB}"/>
              </a:ext>
            </a:extLst>
          </p:cNvPr>
          <p:cNvSpPr/>
          <p:nvPr/>
        </p:nvSpPr>
        <p:spPr>
          <a:xfrm>
            <a:off x="4977471" y="4597838"/>
            <a:ext cx="784189" cy="261610"/>
          </a:xfrm>
          <a:prstGeom prst="rect">
            <a:avLst/>
          </a:prstGeom>
          <a:ln>
            <a:solidFill>
              <a:schemeClr val="tx1"/>
            </a:solidFill>
          </a:ln>
        </p:spPr>
        <p:txBody>
          <a:bodyPr wrap="none">
            <a:spAutoFit/>
          </a:bodyPr>
          <a:lstStyle/>
          <a:p>
            <a:pPr algn="ctr"/>
            <a:r>
              <a:rPr lang="ar-AE" sz="1100" b="1" dirty="0"/>
              <a:t>إِعْفَاءُ اللِّحْيَةِ </a:t>
            </a:r>
          </a:p>
        </p:txBody>
      </p:sp>
      <p:sp>
        <p:nvSpPr>
          <p:cNvPr id="30" name="مستطيل 8">
            <a:extLst>
              <a:ext uri="{FF2B5EF4-FFF2-40B4-BE49-F238E27FC236}">
                <a16:creationId xmlns:a16="http://schemas.microsoft.com/office/drawing/2014/main" id="{3420A91A-A105-4885-AD13-5D9F8A8C9AE7}"/>
              </a:ext>
            </a:extLst>
          </p:cNvPr>
          <p:cNvSpPr/>
          <p:nvPr/>
        </p:nvSpPr>
        <p:spPr>
          <a:xfrm>
            <a:off x="4905711" y="5039598"/>
            <a:ext cx="506869" cy="261610"/>
          </a:xfrm>
          <a:prstGeom prst="rect">
            <a:avLst/>
          </a:prstGeom>
          <a:ln>
            <a:solidFill>
              <a:schemeClr val="tx1"/>
            </a:solidFill>
          </a:ln>
        </p:spPr>
        <p:txBody>
          <a:bodyPr wrap="none">
            <a:spAutoFit/>
          </a:bodyPr>
          <a:lstStyle/>
          <a:p>
            <a:pPr algn="ctr"/>
            <a:r>
              <a:rPr lang="ar-AE" sz="1100" b="1" dirty="0"/>
              <a:t>السِّوَاكُ</a:t>
            </a:r>
          </a:p>
        </p:txBody>
      </p:sp>
      <p:sp>
        <p:nvSpPr>
          <p:cNvPr id="31" name="مستطيل 9">
            <a:extLst>
              <a:ext uri="{FF2B5EF4-FFF2-40B4-BE49-F238E27FC236}">
                <a16:creationId xmlns:a16="http://schemas.microsoft.com/office/drawing/2014/main" id="{46831679-528C-4AB2-BFE4-D2510B32C1AA}"/>
              </a:ext>
            </a:extLst>
          </p:cNvPr>
          <p:cNvSpPr/>
          <p:nvPr/>
        </p:nvSpPr>
        <p:spPr>
          <a:xfrm>
            <a:off x="4833576" y="4169585"/>
            <a:ext cx="885178" cy="261610"/>
          </a:xfrm>
          <a:prstGeom prst="rect">
            <a:avLst/>
          </a:prstGeom>
          <a:ln>
            <a:solidFill>
              <a:schemeClr val="tx1"/>
            </a:solidFill>
          </a:ln>
        </p:spPr>
        <p:txBody>
          <a:bodyPr wrap="none">
            <a:spAutoFit/>
          </a:bodyPr>
          <a:lstStyle/>
          <a:p>
            <a:pPr algn="ctr"/>
            <a:r>
              <a:rPr lang="ar-AE" sz="1100" b="1" dirty="0"/>
              <a:t>اسْتِنْشَاقُ الْمَاءِ </a:t>
            </a:r>
          </a:p>
        </p:txBody>
      </p:sp>
      <p:sp>
        <p:nvSpPr>
          <p:cNvPr id="32" name="مستطيل 10">
            <a:extLst>
              <a:ext uri="{FF2B5EF4-FFF2-40B4-BE49-F238E27FC236}">
                <a16:creationId xmlns:a16="http://schemas.microsoft.com/office/drawing/2014/main" id="{35DF2909-DC1D-411F-9A24-08D4FCBC1BAD}"/>
              </a:ext>
            </a:extLst>
          </p:cNvPr>
          <p:cNvSpPr/>
          <p:nvPr/>
        </p:nvSpPr>
        <p:spPr>
          <a:xfrm>
            <a:off x="4903618" y="5471646"/>
            <a:ext cx="683199" cy="261610"/>
          </a:xfrm>
          <a:prstGeom prst="rect">
            <a:avLst/>
          </a:prstGeom>
          <a:ln>
            <a:solidFill>
              <a:schemeClr val="tx1"/>
            </a:solidFill>
          </a:ln>
        </p:spPr>
        <p:txBody>
          <a:bodyPr wrap="none">
            <a:spAutoFit/>
          </a:bodyPr>
          <a:lstStyle/>
          <a:p>
            <a:pPr algn="ctr"/>
            <a:r>
              <a:rPr lang="ar-AE" sz="1100" b="1" dirty="0"/>
              <a:t>المضْمَضَةُ </a:t>
            </a:r>
          </a:p>
        </p:txBody>
      </p:sp>
      <p:pic>
        <p:nvPicPr>
          <p:cNvPr id="33" name="Picture 5">
            <a:extLst>
              <a:ext uri="{FF2B5EF4-FFF2-40B4-BE49-F238E27FC236}">
                <a16:creationId xmlns:a16="http://schemas.microsoft.com/office/drawing/2014/main" id="{D38DFC4B-6188-45D2-AA6A-F793E6F7CE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49010" y="4320025"/>
            <a:ext cx="551958" cy="142648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Rectangle 40">
            <a:extLst>
              <a:ext uri="{FF2B5EF4-FFF2-40B4-BE49-F238E27FC236}">
                <a16:creationId xmlns:a16="http://schemas.microsoft.com/office/drawing/2014/main" id="{BB460CF3-641C-400B-B522-A3522B83AD72}"/>
              </a:ext>
            </a:extLst>
          </p:cNvPr>
          <p:cNvSpPr/>
          <p:nvPr/>
        </p:nvSpPr>
        <p:spPr>
          <a:xfrm>
            <a:off x="6319496" y="4653136"/>
            <a:ext cx="844792" cy="1119054"/>
          </a:xfrm>
          <a:prstGeom prst="rect">
            <a:avLst/>
          </a:prstGeom>
          <a:noFill/>
          <a:ln w="9525">
            <a:prstDash val="sys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42" name="Rectangle 41">
            <a:extLst>
              <a:ext uri="{FF2B5EF4-FFF2-40B4-BE49-F238E27FC236}">
                <a16:creationId xmlns:a16="http://schemas.microsoft.com/office/drawing/2014/main" id="{94E4DF85-FEFE-4501-8090-112DE645C9B8}"/>
              </a:ext>
            </a:extLst>
          </p:cNvPr>
          <p:cNvSpPr/>
          <p:nvPr/>
        </p:nvSpPr>
        <p:spPr>
          <a:xfrm>
            <a:off x="6307964" y="4169584"/>
            <a:ext cx="844792" cy="454421"/>
          </a:xfrm>
          <a:prstGeom prst="rect">
            <a:avLst/>
          </a:prstGeom>
          <a:noFill/>
          <a:ln w="9525">
            <a:prstDash val="sys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43" name="مستطيل 11">
            <a:extLst>
              <a:ext uri="{FF2B5EF4-FFF2-40B4-BE49-F238E27FC236}">
                <a16:creationId xmlns:a16="http://schemas.microsoft.com/office/drawing/2014/main" id="{101E070F-6F16-4D5E-80AC-A0A897E639C2}"/>
              </a:ext>
            </a:extLst>
          </p:cNvPr>
          <p:cNvSpPr/>
          <p:nvPr/>
        </p:nvSpPr>
        <p:spPr>
          <a:xfrm>
            <a:off x="763540" y="3501007"/>
            <a:ext cx="2322749" cy="738664"/>
          </a:xfrm>
          <a:prstGeom prst="rect">
            <a:avLst/>
          </a:prstGeom>
        </p:spPr>
        <p:txBody>
          <a:bodyPr wrap="square">
            <a:spAutoFit/>
          </a:bodyPr>
          <a:lstStyle/>
          <a:p>
            <a:pPr algn="ctr"/>
            <a:r>
              <a:rPr lang="ar-SA" sz="1400" b="1" dirty="0">
                <a:solidFill>
                  <a:srgbClr val="C00000"/>
                </a:solidFill>
              </a:rPr>
              <a:t>تحيلي مجتمعا من الناس لا يطبقون سنن الفطرة ؟ ماذا تتوقع أن يحدث لهذا المجتمع ؟</a:t>
            </a:r>
            <a:endParaRPr lang="ar-AE" sz="1400" b="1" dirty="0">
              <a:solidFill>
                <a:srgbClr val="C00000"/>
              </a:solidFill>
            </a:endParaRPr>
          </a:p>
        </p:txBody>
      </p:sp>
      <p:pic>
        <p:nvPicPr>
          <p:cNvPr id="44" name="Picture 43">
            <a:extLst>
              <a:ext uri="{FF2B5EF4-FFF2-40B4-BE49-F238E27FC236}">
                <a16:creationId xmlns:a16="http://schemas.microsoft.com/office/drawing/2014/main" id="{49870C00-3DCD-407F-9DC8-2E9AC4E1D8E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1046" y="5247111"/>
            <a:ext cx="1189225" cy="931404"/>
          </a:xfrm>
          <a:prstGeom prst="rect">
            <a:avLst/>
          </a:prstGeom>
        </p:spPr>
      </p:pic>
      <p:sp>
        <p:nvSpPr>
          <p:cNvPr id="34" name="TextBox 33">
            <a:extLst>
              <a:ext uri="{FF2B5EF4-FFF2-40B4-BE49-F238E27FC236}">
                <a16:creationId xmlns:a16="http://schemas.microsoft.com/office/drawing/2014/main" id="{4A80A5FF-AEC3-46AE-A656-7645E99DA2B3}"/>
              </a:ext>
            </a:extLst>
          </p:cNvPr>
          <p:cNvSpPr txBox="1"/>
          <p:nvPr/>
        </p:nvSpPr>
        <p:spPr>
          <a:xfrm>
            <a:off x="5083984" y="1426130"/>
            <a:ext cx="3402376" cy="646331"/>
          </a:xfrm>
          <a:prstGeom prst="rect">
            <a:avLst/>
          </a:prstGeom>
          <a:noFill/>
        </p:spPr>
        <p:txBody>
          <a:bodyPr wrap="square" rtlCol="1">
            <a:spAutoFit/>
          </a:bodyPr>
          <a:lstStyle/>
          <a:p>
            <a:pPr algn="ctr"/>
            <a:r>
              <a:rPr lang="ar-SA" dirty="0"/>
              <a:t>  هي سلوكات </a:t>
            </a:r>
            <a:r>
              <a:rPr lang="ar-AE" sz="1000" dirty="0">
                <a:solidFill>
                  <a:prstClr val="black"/>
                </a:solidFill>
              </a:rPr>
              <a:t>....................</a:t>
            </a:r>
            <a:r>
              <a:rPr lang="ar-SA" dirty="0"/>
              <a:t> </a:t>
            </a:r>
          </a:p>
          <a:p>
            <a:pPr algn="ctr"/>
            <a:r>
              <a:rPr lang="ar-SA" dirty="0"/>
              <a:t>مرتبطة </a:t>
            </a:r>
            <a:r>
              <a:rPr lang="ar-AE" sz="1000" dirty="0">
                <a:solidFill>
                  <a:prstClr val="black"/>
                </a:solidFill>
              </a:rPr>
              <a:t>....................</a:t>
            </a:r>
            <a:r>
              <a:rPr lang="ar-SA" dirty="0"/>
              <a:t> جسم الإنسان  </a:t>
            </a:r>
            <a:endParaRPr lang="ar-AE" dirty="0"/>
          </a:p>
        </p:txBody>
      </p:sp>
      <p:pic>
        <p:nvPicPr>
          <p:cNvPr id="37" name="Picture 2">
            <a:extLst>
              <a:ext uri="{FF2B5EF4-FFF2-40B4-BE49-F238E27FC236}">
                <a16:creationId xmlns:a16="http://schemas.microsoft.com/office/drawing/2014/main" id="{B1C52092-BA2C-490C-9153-8ACE5BCE318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792" r="8734" b="16420"/>
          <a:stretch/>
        </p:blipFill>
        <p:spPr bwMode="auto">
          <a:xfrm>
            <a:off x="813166" y="1448215"/>
            <a:ext cx="642170" cy="744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Isosceles Triangle 2">
            <a:extLst>
              <a:ext uri="{FF2B5EF4-FFF2-40B4-BE49-F238E27FC236}">
                <a16:creationId xmlns:a16="http://schemas.microsoft.com/office/drawing/2014/main" id="{4AD67875-CB4C-4B83-992E-16FB66729F89}"/>
              </a:ext>
            </a:extLst>
          </p:cNvPr>
          <p:cNvSpPr/>
          <p:nvPr/>
        </p:nvSpPr>
        <p:spPr>
          <a:xfrm>
            <a:off x="4329079" y="345846"/>
            <a:ext cx="648392" cy="495287"/>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a:solidFill>
                  <a:srgbClr val="C00000"/>
                </a:solidFill>
              </a:rPr>
              <a:t>2</a:t>
            </a:r>
            <a:endParaRPr lang="ar-AE" dirty="0">
              <a:solidFill>
                <a:srgbClr val="C00000"/>
              </a:solidFill>
            </a:endParaRPr>
          </a:p>
        </p:txBody>
      </p:sp>
      <p:sp>
        <p:nvSpPr>
          <p:cNvPr id="35" name="Rectangle 34">
            <a:extLst>
              <a:ext uri="{FF2B5EF4-FFF2-40B4-BE49-F238E27FC236}">
                <a16:creationId xmlns:a16="http://schemas.microsoft.com/office/drawing/2014/main" id="{675A4065-896D-4916-83A8-0C75F073DE07}"/>
              </a:ext>
            </a:extLst>
          </p:cNvPr>
          <p:cNvSpPr/>
          <p:nvPr/>
        </p:nvSpPr>
        <p:spPr>
          <a:xfrm>
            <a:off x="2391183" y="4379915"/>
            <a:ext cx="2089098" cy="1477328"/>
          </a:xfrm>
          <a:prstGeom prst="rect">
            <a:avLst/>
          </a:prstGeom>
        </p:spPr>
        <p:txBody>
          <a:bodyPr wrap="none">
            <a:spAutoFit/>
          </a:bodyPr>
          <a:lstStyle/>
          <a:p>
            <a:r>
              <a:rPr lang="ar-AE" sz="1000" dirty="0">
                <a:solidFill>
                  <a:prstClr val="black"/>
                </a:solidFill>
              </a:rPr>
              <a:t>.....................................................</a:t>
            </a:r>
          </a:p>
          <a:p>
            <a:r>
              <a:rPr lang="ar-AE" sz="1000" dirty="0">
                <a:solidFill>
                  <a:prstClr val="black"/>
                </a:solidFill>
              </a:rPr>
              <a:t>.</a:t>
            </a:r>
            <a:endParaRPr lang="ar-AE" dirty="0">
              <a:solidFill>
                <a:prstClr val="black"/>
              </a:solidFill>
            </a:endParaRPr>
          </a:p>
          <a:p>
            <a:r>
              <a:rPr lang="ar-AE" sz="1000" dirty="0">
                <a:solidFill>
                  <a:prstClr val="black"/>
                </a:solidFill>
              </a:rPr>
              <a:t>......................................................</a:t>
            </a:r>
            <a:endParaRPr lang="ar-AE" dirty="0">
              <a:solidFill>
                <a:prstClr val="black"/>
              </a:solidFill>
            </a:endParaRPr>
          </a:p>
          <a:p>
            <a:endParaRPr lang="ar-AE" sz="1000" dirty="0">
              <a:solidFill>
                <a:prstClr val="black"/>
              </a:solidFill>
            </a:endParaRPr>
          </a:p>
          <a:p>
            <a:r>
              <a:rPr lang="ar-AE" sz="1000" dirty="0">
                <a:solidFill>
                  <a:prstClr val="black"/>
                </a:solidFill>
              </a:rPr>
              <a:t>......................................................</a:t>
            </a:r>
            <a:endParaRPr lang="ar-AE" dirty="0">
              <a:solidFill>
                <a:prstClr val="black"/>
              </a:solidFill>
            </a:endParaRPr>
          </a:p>
          <a:p>
            <a:endParaRPr lang="ar-AE" sz="1000" dirty="0">
              <a:solidFill>
                <a:prstClr val="black"/>
              </a:solidFill>
            </a:endParaRPr>
          </a:p>
          <a:p>
            <a:r>
              <a:rPr lang="ar-AE" sz="1000" dirty="0">
                <a:solidFill>
                  <a:prstClr val="black"/>
                </a:solidFill>
              </a:rPr>
              <a:t>......................................................</a:t>
            </a:r>
            <a:endParaRPr lang="ar-AE" dirty="0">
              <a:solidFill>
                <a:prstClr val="black"/>
              </a:solidFill>
            </a:endParaRPr>
          </a:p>
          <a:p>
            <a:endParaRPr lang="ar-AE" sz="1000" dirty="0">
              <a:solidFill>
                <a:prstClr val="black"/>
              </a:solidFill>
            </a:endParaRPr>
          </a:p>
          <a:p>
            <a:r>
              <a:rPr lang="ar-AE" sz="1000" dirty="0">
                <a:solidFill>
                  <a:prstClr val="black"/>
                </a:solidFill>
              </a:rPr>
              <a:t>......................................................</a:t>
            </a:r>
            <a:endParaRPr lang="ar-AE" dirty="0"/>
          </a:p>
        </p:txBody>
      </p:sp>
    </p:spTree>
    <p:extLst>
      <p:ext uri="{BB962C8B-B14F-4D97-AF65-F5344CB8AC3E}">
        <p14:creationId xmlns:p14="http://schemas.microsoft.com/office/powerpoint/2010/main" val="2767651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EEF3E08-B876-40EA-8216-753421BF5FC0}"/>
              </a:ext>
            </a:extLst>
          </p:cNvPr>
          <p:cNvSpPr/>
          <p:nvPr/>
        </p:nvSpPr>
        <p:spPr>
          <a:xfrm>
            <a:off x="3347864" y="1906783"/>
            <a:ext cx="1224136" cy="10444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2" name="Rectangle: Rounded Corners 1">
            <a:extLst>
              <a:ext uri="{FF2B5EF4-FFF2-40B4-BE49-F238E27FC236}">
                <a16:creationId xmlns:a16="http://schemas.microsoft.com/office/drawing/2014/main" id="{F5636330-2EC4-4A74-89EC-40EC64D66720}"/>
              </a:ext>
            </a:extLst>
          </p:cNvPr>
          <p:cNvSpPr/>
          <p:nvPr/>
        </p:nvSpPr>
        <p:spPr>
          <a:xfrm>
            <a:off x="539552" y="260648"/>
            <a:ext cx="8208912" cy="633670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cxnSp>
        <p:nvCxnSpPr>
          <p:cNvPr id="5" name="Straight Connector 4">
            <a:extLst>
              <a:ext uri="{FF2B5EF4-FFF2-40B4-BE49-F238E27FC236}">
                <a16:creationId xmlns:a16="http://schemas.microsoft.com/office/drawing/2014/main" id="{9B7D0C99-6BD5-41DF-BE42-457FBCB448EE}"/>
              </a:ext>
            </a:extLst>
          </p:cNvPr>
          <p:cNvCxnSpPr>
            <a:stCxn id="2" idx="0"/>
            <a:endCxn id="2" idx="2"/>
          </p:cNvCxnSpPr>
          <p:nvPr/>
        </p:nvCxnSpPr>
        <p:spPr>
          <a:xfrm>
            <a:off x="4644008" y="260648"/>
            <a:ext cx="0" cy="633670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158C7B3-C106-40BE-882B-60694097F988}"/>
              </a:ext>
            </a:extLst>
          </p:cNvPr>
          <p:cNvCxnSpPr>
            <a:cxnSpLocks/>
          </p:cNvCxnSpPr>
          <p:nvPr/>
        </p:nvCxnSpPr>
        <p:spPr>
          <a:xfrm>
            <a:off x="539552" y="3356992"/>
            <a:ext cx="820891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07C2A62E-CF59-408A-910F-94B4ABC2D54C}"/>
              </a:ext>
            </a:extLst>
          </p:cNvPr>
          <p:cNvSpPr/>
          <p:nvPr/>
        </p:nvSpPr>
        <p:spPr>
          <a:xfrm>
            <a:off x="3275856" y="2996952"/>
            <a:ext cx="3024336" cy="751715"/>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a:solidFill>
                  <a:srgbClr val="C00000"/>
                </a:solidFill>
              </a:rPr>
              <a:t>سنن الفطرة</a:t>
            </a:r>
            <a:endParaRPr lang="ar-AE" sz="3600" dirty="0">
              <a:solidFill>
                <a:srgbClr val="C00000"/>
              </a:solidFill>
            </a:endParaRPr>
          </a:p>
        </p:txBody>
      </p:sp>
      <p:sp>
        <p:nvSpPr>
          <p:cNvPr id="11" name="TextBox 10">
            <a:extLst>
              <a:ext uri="{FF2B5EF4-FFF2-40B4-BE49-F238E27FC236}">
                <a16:creationId xmlns:a16="http://schemas.microsoft.com/office/drawing/2014/main" id="{217AD6DF-BB56-479B-8712-E841370F4E9F}"/>
              </a:ext>
            </a:extLst>
          </p:cNvPr>
          <p:cNvSpPr txBox="1"/>
          <p:nvPr/>
        </p:nvSpPr>
        <p:spPr>
          <a:xfrm>
            <a:off x="5464851" y="540548"/>
            <a:ext cx="2520277" cy="400110"/>
          </a:xfrm>
          <a:prstGeom prst="rect">
            <a:avLst/>
          </a:prstGeom>
          <a:noFill/>
        </p:spPr>
        <p:txBody>
          <a:bodyPr wrap="square" rtlCol="1">
            <a:spAutoFit/>
          </a:bodyPr>
          <a:lstStyle/>
          <a:p>
            <a:pPr algn="ctr"/>
            <a:r>
              <a:rPr lang="ar-SA" sz="2000" b="1" dirty="0">
                <a:solidFill>
                  <a:srgbClr val="C00000"/>
                </a:solidFill>
              </a:rPr>
              <a:t>رتبي تعريف سنن الفطرة </a:t>
            </a:r>
            <a:endParaRPr lang="ar-AE" sz="2000" b="1" dirty="0">
              <a:solidFill>
                <a:srgbClr val="C00000"/>
              </a:solidFill>
            </a:endParaRPr>
          </a:p>
        </p:txBody>
      </p:sp>
      <p:sp>
        <p:nvSpPr>
          <p:cNvPr id="12" name="TextBox 11">
            <a:extLst>
              <a:ext uri="{FF2B5EF4-FFF2-40B4-BE49-F238E27FC236}">
                <a16:creationId xmlns:a16="http://schemas.microsoft.com/office/drawing/2014/main" id="{466191A3-388A-430D-A93D-B2A40D871593}"/>
              </a:ext>
            </a:extLst>
          </p:cNvPr>
          <p:cNvSpPr txBox="1"/>
          <p:nvPr/>
        </p:nvSpPr>
        <p:spPr>
          <a:xfrm>
            <a:off x="1475659" y="331701"/>
            <a:ext cx="2520277" cy="707886"/>
          </a:xfrm>
          <a:prstGeom prst="rect">
            <a:avLst/>
          </a:prstGeom>
          <a:noFill/>
        </p:spPr>
        <p:txBody>
          <a:bodyPr wrap="square" rtlCol="1">
            <a:spAutoFit/>
          </a:bodyPr>
          <a:lstStyle/>
          <a:p>
            <a:pPr algn="ctr"/>
            <a:r>
              <a:rPr lang="ar-SA" sz="2000" b="1" dirty="0">
                <a:solidFill>
                  <a:srgbClr val="C00000"/>
                </a:solidFill>
              </a:rPr>
              <a:t>صلي الكلمات التالية بالمعنى المناسب لها  :</a:t>
            </a:r>
            <a:endParaRPr lang="ar-AE" sz="2000" b="1" dirty="0">
              <a:solidFill>
                <a:srgbClr val="C00000"/>
              </a:solidFill>
            </a:endParaRPr>
          </a:p>
        </p:txBody>
      </p:sp>
      <p:sp>
        <p:nvSpPr>
          <p:cNvPr id="13" name="Rectangle 12">
            <a:extLst>
              <a:ext uri="{FF2B5EF4-FFF2-40B4-BE49-F238E27FC236}">
                <a16:creationId xmlns:a16="http://schemas.microsoft.com/office/drawing/2014/main" id="{224E22E6-53FE-4C07-9325-614AFF612602}"/>
              </a:ext>
            </a:extLst>
          </p:cNvPr>
          <p:cNvSpPr/>
          <p:nvPr/>
        </p:nvSpPr>
        <p:spPr>
          <a:xfrm>
            <a:off x="881046" y="1137614"/>
            <a:ext cx="1094680" cy="307777"/>
          </a:xfrm>
          <a:prstGeom prst="rect">
            <a:avLst/>
          </a:prstGeom>
          <a:ln>
            <a:solidFill>
              <a:schemeClr val="accent2">
                <a:lumMod val="50000"/>
              </a:schemeClr>
            </a:solidFill>
          </a:ln>
        </p:spPr>
        <p:txBody>
          <a:bodyPr wrap="square">
            <a:spAutoFit/>
          </a:bodyPr>
          <a:lstStyle/>
          <a:p>
            <a:r>
              <a:rPr lang="ar-AE" sz="1400" b="1" dirty="0">
                <a:solidFill>
                  <a:srgbClr val="C00000"/>
                </a:solidFill>
              </a:rPr>
              <a:t> انْتِقَاصُ الْمَاءِ : </a:t>
            </a:r>
            <a:r>
              <a:rPr lang="ar-AE" sz="1400" dirty="0"/>
              <a:t> </a:t>
            </a:r>
            <a:endParaRPr lang="ar-AE" sz="1400" dirty="0">
              <a:solidFill>
                <a:srgbClr val="C00000"/>
              </a:solidFill>
            </a:endParaRPr>
          </a:p>
        </p:txBody>
      </p:sp>
      <p:pic>
        <p:nvPicPr>
          <p:cNvPr id="14" name="Picture 13">
            <a:extLst>
              <a:ext uri="{FF2B5EF4-FFF2-40B4-BE49-F238E27FC236}">
                <a16:creationId xmlns:a16="http://schemas.microsoft.com/office/drawing/2014/main" id="{244BB7AA-25E1-411E-9A98-73F5632E4998}"/>
              </a:ext>
            </a:extLst>
          </p:cNvPr>
          <p:cNvPicPr>
            <a:picLocks noChangeAspect="1"/>
          </p:cNvPicPr>
          <p:nvPr/>
        </p:nvPicPr>
        <p:blipFill>
          <a:blip r:embed="rId2"/>
          <a:stretch>
            <a:fillRect/>
          </a:stretch>
        </p:blipFill>
        <p:spPr>
          <a:xfrm>
            <a:off x="3703966" y="1991092"/>
            <a:ext cx="674525" cy="639289"/>
          </a:xfrm>
          <a:prstGeom prst="rect">
            <a:avLst/>
          </a:prstGeom>
        </p:spPr>
      </p:pic>
      <p:sp>
        <p:nvSpPr>
          <p:cNvPr id="15" name="Rectangle 14">
            <a:extLst>
              <a:ext uri="{FF2B5EF4-FFF2-40B4-BE49-F238E27FC236}">
                <a16:creationId xmlns:a16="http://schemas.microsoft.com/office/drawing/2014/main" id="{ADFBBC1E-56B6-4B23-B29A-8BDAE82AE136}"/>
              </a:ext>
            </a:extLst>
          </p:cNvPr>
          <p:cNvSpPr/>
          <p:nvPr/>
        </p:nvSpPr>
        <p:spPr>
          <a:xfrm>
            <a:off x="3347864" y="1126811"/>
            <a:ext cx="1086385" cy="307777"/>
          </a:xfrm>
          <a:prstGeom prst="rect">
            <a:avLst/>
          </a:prstGeom>
          <a:ln>
            <a:solidFill>
              <a:schemeClr val="accent2">
                <a:lumMod val="50000"/>
              </a:schemeClr>
            </a:solidFill>
          </a:ln>
        </p:spPr>
        <p:txBody>
          <a:bodyPr wrap="square">
            <a:spAutoFit/>
          </a:bodyPr>
          <a:lstStyle/>
          <a:p>
            <a:r>
              <a:rPr lang="ar-AE" sz="1400" b="1" dirty="0">
                <a:solidFill>
                  <a:srgbClr val="C00000"/>
                </a:solidFill>
              </a:rPr>
              <a:t>غَسْلُ الْبَرَاجِمِ :  </a:t>
            </a:r>
            <a:r>
              <a:rPr lang="ar-AE" sz="1400" dirty="0"/>
              <a:t> </a:t>
            </a:r>
          </a:p>
        </p:txBody>
      </p:sp>
      <p:sp>
        <p:nvSpPr>
          <p:cNvPr id="16" name="Rectangle 15">
            <a:extLst>
              <a:ext uri="{FF2B5EF4-FFF2-40B4-BE49-F238E27FC236}">
                <a16:creationId xmlns:a16="http://schemas.microsoft.com/office/drawing/2014/main" id="{9DDA7563-5BCF-47DC-B363-1F5D94082627}"/>
              </a:ext>
            </a:extLst>
          </p:cNvPr>
          <p:cNvSpPr/>
          <p:nvPr/>
        </p:nvSpPr>
        <p:spPr>
          <a:xfrm>
            <a:off x="2123728" y="1137233"/>
            <a:ext cx="1086386" cy="307777"/>
          </a:xfrm>
          <a:prstGeom prst="rect">
            <a:avLst/>
          </a:prstGeom>
          <a:ln>
            <a:solidFill>
              <a:schemeClr val="accent2">
                <a:lumMod val="50000"/>
              </a:schemeClr>
            </a:solidFill>
          </a:ln>
        </p:spPr>
        <p:txBody>
          <a:bodyPr wrap="square">
            <a:spAutoFit/>
          </a:bodyPr>
          <a:lstStyle/>
          <a:p>
            <a:r>
              <a:rPr lang="ar-AE" sz="1400" b="1" dirty="0">
                <a:solidFill>
                  <a:srgbClr val="C00000"/>
                </a:solidFill>
              </a:rPr>
              <a:t>إعفاء اللحية</a:t>
            </a:r>
            <a:endParaRPr lang="ar-AE" sz="1400" dirty="0">
              <a:solidFill>
                <a:srgbClr val="C00000"/>
              </a:solidFill>
            </a:endParaRPr>
          </a:p>
        </p:txBody>
      </p:sp>
      <p:pic>
        <p:nvPicPr>
          <p:cNvPr id="18" name="Picture 2" descr="نتيجة بحث الصور عن وَغَسْلُ الْبَرَاجِمِ">
            <a:hlinkClick r:id="rId3"/>
            <a:extLst>
              <a:ext uri="{FF2B5EF4-FFF2-40B4-BE49-F238E27FC236}">
                <a16:creationId xmlns:a16="http://schemas.microsoft.com/office/drawing/2014/main" id="{E86993F5-BFB3-4EA6-A688-6112B677F3F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79696" y="1916832"/>
            <a:ext cx="648392" cy="5192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مستطيل 11">
            <a:extLst>
              <a:ext uri="{FF2B5EF4-FFF2-40B4-BE49-F238E27FC236}">
                <a16:creationId xmlns:a16="http://schemas.microsoft.com/office/drawing/2014/main" id="{5E879A79-8B9F-4CF9-8F10-DE4002DF19B9}"/>
              </a:ext>
            </a:extLst>
          </p:cNvPr>
          <p:cNvSpPr/>
          <p:nvPr/>
        </p:nvSpPr>
        <p:spPr>
          <a:xfrm>
            <a:off x="6372200" y="3471391"/>
            <a:ext cx="2064927" cy="523220"/>
          </a:xfrm>
          <a:prstGeom prst="rect">
            <a:avLst/>
          </a:prstGeom>
        </p:spPr>
        <p:txBody>
          <a:bodyPr wrap="square">
            <a:spAutoFit/>
          </a:bodyPr>
          <a:lstStyle/>
          <a:p>
            <a:pPr algn="ctr"/>
            <a:r>
              <a:rPr lang="ar-AE" sz="1400" b="1" dirty="0">
                <a:solidFill>
                  <a:srgbClr val="C00000"/>
                </a:solidFill>
              </a:rPr>
              <a:t>صنف</a:t>
            </a:r>
            <a:r>
              <a:rPr lang="ar-SA" sz="1400" b="1" dirty="0">
                <a:solidFill>
                  <a:srgbClr val="C00000"/>
                </a:solidFill>
              </a:rPr>
              <a:t>ي سنن الفطرة </a:t>
            </a:r>
            <a:r>
              <a:rPr lang="ar-AE" sz="1400" b="1" dirty="0">
                <a:solidFill>
                  <a:srgbClr val="C00000"/>
                </a:solidFill>
              </a:rPr>
              <a:t> على حسب مكان وجودها في الجسد ؟</a:t>
            </a:r>
          </a:p>
        </p:txBody>
      </p:sp>
      <p:sp>
        <p:nvSpPr>
          <p:cNvPr id="23" name="مستطيل 1">
            <a:extLst>
              <a:ext uri="{FF2B5EF4-FFF2-40B4-BE49-F238E27FC236}">
                <a16:creationId xmlns:a16="http://schemas.microsoft.com/office/drawing/2014/main" id="{78E2A6A2-3CB4-4279-8179-12A75AB0A0C5}"/>
              </a:ext>
            </a:extLst>
          </p:cNvPr>
          <p:cNvSpPr/>
          <p:nvPr/>
        </p:nvSpPr>
        <p:spPr>
          <a:xfrm>
            <a:off x="4921073" y="6047710"/>
            <a:ext cx="769763" cy="261610"/>
          </a:xfrm>
          <a:prstGeom prst="rect">
            <a:avLst/>
          </a:prstGeom>
          <a:ln>
            <a:solidFill>
              <a:schemeClr val="tx1"/>
            </a:solidFill>
          </a:ln>
        </p:spPr>
        <p:txBody>
          <a:bodyPr wrap="none">
            <a:spAutoFit/>
          </a:bodyPr>
          <a:lstStyle/>
          <a:p>
            <a:pPr algn="ctr"/>
            <a:r>
              <a:rPr lang="ar-AE" sz="1100" b="1" dirty="0"/>
              <a:t>قَصُّ الأَظْفَارِ </a:t>
            </a:r>
          </a:p>
        </p:txBody>
      </p:sp>
      <p:sp>
        <p:nvSpPr>
          <p:cNvPr id="24" name="مستطيل 2">
            <a:extLst>
              <a:ext uri="{FF2B5EF4-FFF2-40B4-BE49-F238E27FC236}">
                <a16:creationId xmlns:a16="http://schemas.microsoft.com/office/drawing/2014/main" id="{ECCC098C-C014-4603-9C3B-F5449A4CA1A4}"/>
              </a:ext>
            </a:extLst>
          </p:cNvPr>
          <p:cNvSpPr/>
          <p:nvPr/>
        </p:nvSpPr>
        <p:spPr>
          <a:xfrm>
            <a:off x="7522177" y="4170566"/>
            <a:ext cx="808234" cy="261610"/>
          </a:xfrm>
          <a:prstGeom prst="rect">
            <a:avLst/>
          </a:prstGeom>
          <a:ln>
            <a:solidFill>
              <a:schemeClr val="tx1"/>
            </a:solidFill>
          </a:ln>
        </p:spPr>
        <p:txBody>
          <a:bodyPr wrap="none">
            <a:spAutoFit/>
          </a:bodyPr>
          <a:lstStyle/>
          <a:p>
            <a:pPr algn="ctr"/>
            <a:r>
              <a:rPr lang="ar-AE" sz="1100" b="1" dirty="0"/>
              <a:t>غَسْلُ الْبَرَاجِمِ </a:t>
            </a:r>
          </a:p>
        </p:txBody>
      </p:sp>
      <p:sp>
        <p:nvSpPr>
          <p:cNvPr id="25" name="مستطيل 3">
            <a:extLst>
              <a:ext uri="{FF2B5EF4-FFF2-40B4-BE49-F238E27FC236}">
                <a16:creationId xmlns:a16="http://schemas.microsoft.com/office/drawing/2014/main" id="{2AE40E4C-9C00-4A24-AF6A-A43B291209EA}"/>
              </a:ext>
            </a:extLst>
          </p:cNvPr>
          <p:cNvSpPr/>
          <p:nvPr/>
        </p:nvSpPr>
        <p:spPr>
          <a:xfrm>
            <a:off x="7796302" y="4967610"/>
            <a:ext cx="657552" cy="261610"/>
          </a:xfrm>
          <a:prstGeom prst="rect">
            <a:avLst/>
          </a:prstGeom>
          <a:ln>
            <a:solidFill>
              <a:schemeClr val="tx1"/>
            </a:solidFill>
          </a:ln>
        </p:spPr>
        <p:txBody>
          <a:bodyPr wrap="none">
            <a:spAutoFit/>
          </a:bodyPr>
          <a:lstStyle/>
          <a:p>
            <a:pPr algn="ctr"/>
            <a:r>
              <a:rPr lang="ar-AE" sz="1100" b="1" dirty="0"/>
              <a:t>نَتْفُ الإِبِطِ </a:t>
            </a:r>
          </a:p>
        </p:txBody>
      </p:sp>
      <p:sp>
        <p:nvSpPr>
          <p:cNvPr id="26" name="مستطيل 4">
            <a:extLst>
              <a:ext uri="{FF2B5EF4-FFF2-40B4-BE49-F238E27FC236}">
                <a16:creationId xmlns:a16="http://schemas.microsoft.com/office/drawing/2014/main" id="{E46C4C56-7733-414E-888A-E24C2DA1CE48}"/>
              </a:ext>
            </a:extLst>
          </p:cNvPr>
          <p:cNvSpPr/>
          <p:nvPr/>
        </p:nvSpPr>
        <p:spPr>
          <a:xfrm>
            <a:off x="7784992" y="5429312"/>
            <a:ext cx="702436" cy="261610"/>
          </a:xfrm>
          <a:prstGeom prst="rect">
            <a:avLst/>
          </a:prstGeom>
          <a:ln>
            <a:solidFill>
              <a:schemeClr val="tx1"/>
            </a:solidFill>
          </a:ln>
        </p:spPr>
        <p:txBody>
          <a:bodyPr wrap="none">
            <a:spAutoFit/>
          </a:bodyPr>
          <a:lstStyle/>
          <a:p>
            <a:pPr algn="ctr"/>
            <a:r>
              <a:rPr lang="ar-AE" sz="1100" b="1" dirty="0"/>
              <a:t>حَلْقُ الْعَانَةِ </a:t>
            </a:r>
          </a:p>
        </p:txBody>
      </p:sp>
      <p:sp>
        <p:nvSpPr>
          <p:cNvPr id="27" name="مستطيل 5">
            <a:extLst>
              <a:ext uri="{FF2B5EF4-FFF2-40B4-BE49-F238E27FC236}">
                <a16:creationId xmlns:a16="http://schemas.microsoft.com/office/drawing/2014/main" id="{05848D35-D037-463C-B2C8-7CBE0BE7824D}"/>
              </a:ext>
            </a:extLst>
          </p:cNvPr>
          <p:cNvSpPr/>
          <p:nvPr/>
        </p:nvSpPr>
        <p:spPr>
          <a:xfrm>
            <a:off x="7400125" y="5917343"/>
            <a:ext cx="822661" cy="261610"/>
          </a:xfrm>
          <a:prstGeom prst="rect">
            <a:avLst/>
          </a:prstGeom>
          <a:ln>
            <a:solidFill>
              <a:schemeClr val="tx1"/>
            </a:solidFill>
          </a:ln>
        </p:spPr>
        <p:txBody>
          <a:bodyPr wrap="none">
            <a:spAutoFit/>
          </a:bodyPr>
          <a:lstStyle/>
          <a:p>
            <a:pPr algn="ctr"/>
            <a:r>
              <a:rPr lang="ar-AE" sz="1100" b="1" dirty="0"/>
              <a:t>انْتِقَاصُ الْمَاءِ </a:t>
            </a:r>
          </a:p>
        </p:txBody>
      </p:sp>
      <p:sp>
        <p:nvSpPr>
          <p:cNvPr id="28" name="مستطيل 6">
            <a:extLst>
              <a:ext uri="{FF2B5EF4-FFF2-40B4-BE49-F238E27FC236}">
                <a16:creationId xmlns:a16="http://schemas.microsoft.com/office/drawing/2014/main" id="{3E5EC5C3-C02F-4378-91F3-DF5E8788E064}"/>
              </a:ext>
            </a:extLst>
          </p:cNvPr>
          <p:cNvSpPr/>
          <p:nvPr/>
        </p:nvSpPr>
        <p:spPr>
          <a:xfrm>
            <a:off x="7590178" y="4581128"/>
            <a:ext cx="792205" cy="261610"/>
          </a:xfrm>
          <a:prstGeom prst="rect">
            <a:avLst/>
          </a:prstGeom>
          <a:ln>
            <a:solidFill>
              <a:schemeClr val="tx1"/>
            </a:solidFill>
          </a:ln>
        </p:spPr>
        <p:txBody>
          <a:bodyPr wrap="none">
            <a:spAutoFit/>
          </a:bodyPr>
          <a:lstStyle/>
          <a:p>
            <a:pPr algn="ctr"/>
            <a:r>
              <a:rPr lang="ar-AE" sz="1100" b="1" dirty="0"/>
              <a:t>قَصُّ الشَّارِبِ </a:t>
            </a:r>
          </a:p>
        </p:txBody>
      </p:sp>
      <p:sp>
        <p:nvSpPr>
          <p:cNvPr id="29" name="مستطيل 7">
            <a:extLst>
              <a:ext uri="{FF2B5EF4-FFF2-40B4-BE49-F238E27FC236}">
                <a16:creationId xmlns:a16="http://schemas.microsoft.com/office/drawing/2014/main" id="{E5C51756-191D-45B9-8968-561E25F9BEAB}"/>
              </a:ext>
            </a:extLst>
          </p:cNvPr>
          <p:cNvSpPr/>
          <p:nvPr/>
        </p:nvSpPr>
        <p:spPr>
          <a:xfrm>
            <a:off x="4977471" y="4597838"/>
            <a:ext cx="784189" cy="261610"/>
          </a:xfrm>
          <a:prstGeom prst="rect">
            <a:avLst/>
          </a:prstGeom>
          <a:ln>
            <a:solidFill>
              <a:schemeClr val="tx1"/>
            </a:solidFill>
          </a:ln>
        </p:spPr>
        <p:txBody>
          <a:bodyPr wrap="none">
            <a:spAutoFit/>
          </a:bodyPr>
          <a:lstStyle/>
          <a:p>
            <a:pPr algn="ctr"/>
            <a:r>
              <a:rPr lang="ar-AE" sz="1100" b="1" dirty="0"/>
              <a:t>إِعْفَاءُ اللِّحْيَةِ </a:t>
            </a:r>
          </a:p>
        </p:txBody>
      </p:sp>
      <p:sp>
        <p:nvSpPr>
          <p:cNvPr id="30" name="مستطيل 8">
            <a:extLst>
              <a:ext uri="{FF2B5EF4-FFF2-40B4-BE49-F238E27FC236}">
                <a16:creationId xmlns:a16="http://schemas.microsoft.com/office/drawing/2014/main" id="{3420A91A-A105-4885-AD13-5D9F8A8C9AE7}"/>
              </a:ext>
            </a:extLst>
          </p:cNvPr>
          <p:cNvSpPr/>
          <p:nvPr/>
        </p:nvSpPr>
        <p:spPr>
          <a:xfrm>
            <a:off x="4905711" y="5039598"/>
            <a:ext cx="506869" cy="261610"/>
          </a:xfrm>
          <a:prstGeom prst="rect">
            <a:avLst/>
          </a:prstGeom>
          <a:ln>
            <a:solidFill>
              <a:schemeClr val="tx1"/>
            </a:solidFill>
          </a:ln>
        </p:spPr>
        <p:txBody>
          <a:bodyPr wrap="none">
            <a:spAutoFit/>
          </a:bodyPr>
          <a:lstStyle/>
          <a:p>
            <a:pPr algn="ctr"/>
            <a:r>
              <a:rPr lang="ar-AE" sz="1100" b="1" dirty="0"/>
              <a:t>السِّوَاكُ</a:t>
            </a:r>
          </a:p>
        </p:txBody>
      </p:sp>
      <p:sp>
        <p:nvSpPr>
          <p:cNvPr id="31" name="مستطيل 9">
            <a:extLst>
              <a:ext uri="{FF2B5EF4-FFF2-40B4-BE49-F238E27FC236}">
                <a16:creationId xmlns:a16="http://schemas.microsoft.com/office/drawing/2014/main" id="{46831679-528C-4AB2-BFE4-D2510B32C1AA}"/>
              </a:ext>
            </a:extLst>
          </p:cNvPr>
          <p:cNvSpPr/>
          <p:nvPr/>
        </p:nvSpPr>
        <p:spPr>
          <a:xfrm>
            <a:off x="4833576" y="4169585"/>
            <a:ext cx="885178" cy="261610"/>
          </a:xfrm>
          <a:prstGeom prst="rect">
            <a:avLst/>
          </a:prstGeom>
          <a:ln>
            <a:solidFill>
              <a:schemeClr val="tx1"/>
            </a:solidFill>
          </a:ln>
        </p:spPr>
        <p:txBody>
          <a:bodyPr wrap="none">
            <a:spAutoFit/>
          </a:bodyPr>
          <a:lstStyle/>
          <a:p>
            <a:pPr algn="ctr"/>
            <a:r>
              <a:rPr lang="ar-AE" sz="1100" b="1" dirty="0"/>
              <a:t>اسْتِنْشَاقُ الْمَاءِ </a:t>
            </a:r>
          </a:p>
        </p:txBody>
      </p:sp>
      <p:sp>
        <p:nvSpPr>
          <p:cNvPr id="32" name="مستطيل 10">
            <a:extLst>
              <a:ext uri="{FF2B5EF4-FFF2-40B4-BE49-F238E27FC236}">
                <a16:creationId xmlns:a16="http://schemas.microsoft.com/office/drawing/2014/main" id="{35DF2909-DC1D-411F-9A24-08D4FCBC1BAD}"/>
              </a:ext>
            </a:extLst>
          </p:cNvPr>
          <p:cNvSpPr/>
          <p:nvPr/>
        </p:nvSpPr>
        <p:spPr>
          <a:xfrm>
            <a:off x="4903618" y="5471646"/>
            <a:ext cx="683199" cy="261610"/>
          </a:xfrm>
          <a:prstGeom prst="rect">
            <a:avLst/>
          </a:prstGeom>
          <a:ln>
            <a:solidFill>
              <a:schemeClr val="tx1"/>
            </a:solidFill>
          </a:ln>
        </p:spPr>
        <p:txBody>
          <a:bodyPr wrap="none">
            <a:spAutoFit/>
          </a:bodyPr>
          <a:lstStyle/>
          <a:p>
            <a:pPr algn="ctr"/>
            <a:r>
              <a:rPr lang="ar-AE" sz="1100" b="1" dirty="0"/>
              <a:t>المضْمَضَةُ </a:t>
            </a:r>
          </a:p>
        </p:txBody>
      </p:sp>
      <p:pic>
        <p:nvPicPr>
          <p:cNvPr id="33" name="Picture 5">
            <a:extLst>
              <a:ext uri="{FF2B5EF4-FFF2-40B4-BE49-F238E27FC236}">
                <a16:creationId xmlns:a16="http://schemas.microsoft.com/office/drawing/2014/main" id="{D38DFC4B-6188-45D2-AA6A-F793E6F7CE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49010" y="4320025"/>
            <a:ext cx="551958" cy="142648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Rectangle 40">
            <a:extLst>
              <a:ext uri="{FF2B5EF4-FFF2-40B4-BE49-F238E27FC236}">
                <a16:creationId xmlns:a16="http://schemas.microsoft.com/office/drawing/2014/main" id="{BB460CF3-641C-400B-B522-A3522B83AD72}"/>
              </a:ext>
            </a:extLst>
          </p:cNvPr>
          <p:cNvSpPr/>
          <p:nvPr/>
        </p:nvSpPr>
        <p:spPr>
          <a:xfrm>
            <a:off x="6319496" y="4653136"/>
            <a:ext cx="844792" cy="1119054"/>
          </a:xfrm>
          <a:prstGeom prst="rect">
            <a:avLst/>
          </a:prstGeom>
          <a:noFill/>
          <a:ln w="9525">
            <a:prstDash val="sys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42" name="Rectangle 41">
            <a:extLst>
              <a:ext uri="{FF2B5EF4-FFF2-40B4-BE49-F238E27FC236}">
                <a16:creationId xmlns:a16="http://schemas.microsoft.com/office/drawing/2014/main" id="{94E4DF85-FEFE-4501-8090-112DE645C9B8}"/>
              </a:ext>
            </a:extLst>
          </p:cNvPr>
          <p:cNvSpPr/>
          <p:nvPr/>
        </p:nvSpPr>
        <p:spPr>
          <a:xfrm>
            <a:off x="6307964" y="4169584"/>
            <a:ext cx="844792" cy="454421"/>
          </a:xfrm>
          <a:prstGeom prst="rect">
            <a:avLst/>
          </a:prstGeom>
          <a:noFill/>
          <a:ln w="9525">
            <a:prstDash val="sys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43" name="مستطيل 11">
            <a:extLst>
              <a:ext uri="{FF2B5EF4-FFF2-40B4-BE49-F238E27FC236}">
                <a16:creationId xmlns:a16="http://schemas.microsoft.com/office/drawing/2014/main" id="{101E070F-6F16-4D5E-80AC-A0A897E639C2}"/>
              </a:ext>
            </a:extLst>
          </p:cNvPr>
          <p:cNvSpPr/>
          <p:nvPr/>
        </p:nvSpPr>
        <p:spPr>
          <a:xfrm>
            <a:off x="763540" y="3501007"/>
            <a:ext cx="2322749" cy="954107"/>
          </a:xfrm>
          <a:prstGeom prst="rect">
            <a:avLst/>
          </a:prstGeom>
        </p:spPr>
        <p:txBody>
          <a:bodyPr wrap="square">
            <a:spAutoFit/>
          </a:bodyPr>
          <a:lstStyle/>
          <a:p>
            <a:pPr algn="ctr"/>
            <a:r>
              <a:rPr lang="ar-SA" sz="1400" b="1" dirty="0">
                <a:solidFill>
                  <a:srgbClr val="C00000"/>
                </a:solidFill>
              </a:rPr>
              <a:t>تخيلي مجتمعا من الناس لا يطبقون سنن الفطرة ؟ ماذا تتوقع أن يحدث لهذا المجتمع ؟ لوني العبارة الصحيحة</a:t>
            </a:r>
            <a:endParaRPr lang="ar-AE" sz="1400" b="1" dirty="0">
              <a:solidFill>
                <a:srgbClr val="C00000"/>
              </a:solidFill>
            </a:endParaRPr>
          </a:p>
        </p:txBody>
      </p:sp>
      <p:pic>
        <p:nvPicPr>
          <p:cNvPr id="44" name="Picture 43">
            <a:extLst>
              <a:ext uri="{FF2B5EF4-FFF2-40B4-BE49-F238E27FC236}">
                <a16:creationId xmlns:a16="http://schemas.microsoft.com/office/drawing/2014/main" id="{49870C00-3DCD-407F-9DC8-2E9AC4E1D8E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1046" y="5247111"/>
            <a:ext cx="1189225" cy="931404"/>
          </a:xfrm>
          <a:prstGeom prst="rect">
            <a:avLst/>
          </a:prstGeom>
          <a:ln>
            <a:solidFill>
              <a:schemeClr val="tx1"/>
            </a:solidFill>
          </a:ln>
        </p:spPr>
      </p:pic>
      <p:sp>
        <p:nvSpPr>
          <p:cNvPr id="45" name="TextBox 44">
            <a:extLst>
              <a:ext uri="{FF2B5EF4-FFF2-40B4-BE49-F238E27FC236}">
                <a16:creationId xmlns:a16="http://schemas.microsoft.com/office/drawing/2014/main" id="{75FCF34E-0A8D-4E0A-BCCA-F44FE9D625A3}"/>
              </a:ext>
            </a:extLst>
          </p:cNvPr>
          <p:cNvSpPr txBox="1"/>
          <p:nvPr/>
        </p:nvSpPr>
        <p:spPr>
          <a:xfrm>
            <a:off x="5319887" y="1137233"/>
            <a:ext cx="2810204" cy="369332"/>
          </a:xfrm>
          <a:prstGeom prst="rect">
            <a:avLst/>
          </a:prstGeom>
          <a:noFill/>
          <a:ln>
            <a:solidFill>
              <a:schemeClr val="accent2">
                <a:lumMod val="50000"/>
              </a:schemeClr>
            </a:solidFill>
          </a:ln>
        </p:spPr>
        <p:txBody>
          <a:bodyPr wrap="square" rtlCol="1">
            <a:spAutoFit/>
          </a:bodyPr>
          <a:lstStyle/>
          <a:p>
            <a:pPr algn="ctr"/>
            <a:r>
              <a:rPr lang="ar-SA" dirty="0"/>
              <a:t> بنظافة –   الإنسان – دينية </a:t>
            </a:r>
            <a:endParaRPr lang="ar-AE" dirty="0"/>
          </a:p>
        </p:txBody>
      </p:sp>
      <p:sp>
        <p:nvSpPr>
          <p:cNvPr id="34" name="TextBox 33">
            <a:extLst>
              <a:ext uri="{FF2B5EF4-FFF2-40B4-BE49-F238E27FC236}">
                <a16:creationId xmlns:a16="http://schemas.microsoft.com/office/drawing/2014/main" id="{28F00D9B-ED6D-41FD-8579-A3B8719E9E85}"/>
              </a:ext>
            </a:extLst>
          </p:cNvPr>
          <p:cNvSpPr txBox="1"/>
          <p:nvPr/>
        </p:nvSpPr>
        <p:spPr>
          <a:xfrm>
            <a:off x="5263136" y="1611108"/>
            <a:ext cx="3402376" cy="923330"/>
          </a:xfrm>
          <a:prstGeom prst="rect">
            <a:avLst/>
          </a:prstGeom>
          <a:noFill/>
        </p:spPr>
        <p:txBody>
          <a:bodyPr wrap="square" rtlCol="1">
            <a:spAutoFit/>
          </a:bodyPr>
          <a:lstStyle/>
          <a:p>
            <a:pPr algn="ctr"/>
            <a:r>
              <a:rPr lang="ar-SA" dirty="0"/>
              <a:t>  هي سلوكات </a:t>
            </a:r>
            <a:r>
              <a:rPr lang="ar-AE" sz="1000" dirty="0">
                <a:solidFill>
                  <a:prstClr val="black"/>
                </a:solidFill>
              </a:rPr>
              <a:t>........................</a:t>
            </a:r>
            <a:r>
              <a:rPr lang="ar-SA" dirty="0"/>
              <a:t> </a:t>
            </a:r>
          </a:p>
          <a:p>
            <a:pPr algn="ctr"/>
            <a:r>
              <a:rPr lang="ar-SA" dirty="0"/>
              <a:t>مرتبطة بـ</a:t>
            </a:r>
            <a:r>
              <a:rPr lang="ar-AE" sz="1000" dirty="0">
                <a:solidFill>
                  <a:prstClr val="black"/>
                </a:solidFill>
              </a:rPr>
              <a:t>........................</a:t>
            </a:r>
            <a:r>
              <a:rPr lang="ar-SA" dirty="0"/>
              <a:t> </a:t>
            </a:r>
          </a:p>
          <a:p>
            <a:pPr algn="ctr"/>
            <a:r>
              <a:rPr lang="ar-SA" dirty="0"/>
              <a:t>جسم </a:t>
            </a:r>
            <a:r>
              <a:rPr lang="ar-AE" sz="1000" dirty="0">
                <a:solidFill>
                  <a:prstClr val="black"/>
                </a:solidFill>
              </a:rPr>
              <a:t>........................</a:t>
            </a:r>
            <a:r>
              <a:rPr lang="ar-SA" dirty="0"/>
              <a:t>      </a:t>
            </a:r>
            <a:endParaRPr lang="ar-AE" dirty="0"/>
          </a:p>
        </p:txBody>
      </p:sp>
      <p:sp>
        <p:nvSpPr>
          <p:cNvPr id="35" name="Rectangle 34">
            <a:extLst>
              <a:ext uri="{FF2B5EF4-FFF2-40B4-BE49-F238E27FC236}">
                <a16:creationId xmlns:a16="http://schemas.microsoft.com/office/drawing/2014/main" id="{CFC8CD9A-5A4A-4F6D-873E-8B85B70D01EE}"/>
              </a:ext>
            </a:extLst>
          </p:cNvPr>
          <p:cNvSpPr/>
          <p:nvPr/>
        </p:nvSpPr>
        <p:spPr>
          <a:xfrm>
            <a:off x="3619962" y="2617167"/>
            <a:ext cx="809837" cy="307777"/>
          </a:xfrm>
          <a:prstGeom prst="rect">
            <a:avLst/>
          </a:prstGeom>
        </p:spPr>
        <p:txBody>
          <a:bodyPr wrap="none">
            <a:spAutoFit/>
          </a:bodyPr>
          <a:lstStyle/>
          <a:p>
            <a:pPr algn="ctr"/>
            <a:r>
              <a:rPr lang="ar-AE" sz="1400" dirty="0"/>
              <a:t>الاستنجاء  </a:t>
            </a:r>
          </a:p>
        </p:txBody>
      </p:sp>
      <p:sp>
        <p:nvSpPr>
          <p:cNvPr id="36" name="Rectangle 35">
            <a:extLst>
              <a:ext uri="{FF2B5EF4-FFF2-40B4-BE49-F238E27FC236}">
                <a16:creationId xmlns:a16="http://schemas.microsoft.com/office/drawing/2014/main" id="{6FBAFBFB-A905-45C7-B770-1F92058A323C}"/>
              </a:ext>
            </a:extLst>
          </p:cNvPr>
          <p:cNvSpPr/>
          <p:nvPr/>
        </p:nvSpPr>
        <p:spPr>
          <a:xfrm>
            <a:off x="2149714" y="2492896"/>
            <a:ext cx="1126142" cy="430887"/>
          </a:xfrm>
          <a:prstGeom prst="rect">
            <a:avLst/>
          </a:prstGeom>
        </p:spPr>
        <p:txBody>
          <a:bodyPr wrap="square">
            <a:spAutoFit/>
          </a:bodyPr>
          <a:lstStyle/>
          <a:p>
            <a:pPr algn="ctr"/>
            <a:r>
              <a:rPr lang="ar-AE" sz="1100" dirty="0"/>
              <a:t>المفاصل والعقد التي في الأصابع</a:t>
            </a:r>
          </a:p>
        </p:txBody>
      </p:sp>
      <p:sp>
        <p:nvSpPr>
          <p:cNvPr id="37" name="Rectangle 36">
            <a:extLst>
              <a:ext uri="{FF2B5EF4-FFF2-40B4-BE49-F238E27FC236}">
                <a16:creationId xmlns:a16="http://schemas.microsoft.com/office/drawing/2014/main" id="{4A70FDC7-744E-490B-9408-8A05A683AEBB}"/>
              </a:ext>
            </a:extLst>
          </p:cNvPr>
          <p:cNvSpPr/>
          <p:nvPr/>
        </p:nvSpPr>
        <p:spPr>
          <a:xfrm>
            <a:off x="827584" y="2494057"/>
            <a:ext cx="961535" cy="430887"/>
          </a:xfrm>
          <a:prstGeom prst="rect">
            <a:avLst/>
          </a:prstGeom>
        </p:spPr>
        <p:txBody>
          <a:bodyPr wrap="square">
            <a:spAutoFit/>
          </a:bodyPr>
          <a:lstStyle/>
          <a:p>
            <a:pPr algn="ctr"/>
            <a:r>
              <a:rPr lang="ar-AE" sz="1100" dirty="0"/>
              <a:t>ترك شَعْر الخَدَّين والذَّقن. </a:t>
            </a:r>
          </a:p>
        </p:txBody>
      </p:sp>
      <p:pic>
        <p:nvPicPr>
          <p:cNvPr id="38" name="Picture 2">
            <a:extLst>
              <a:ext uri="{FF2B5EF4-FFF2-40B4-BE49-F238E27FC236}">
                <a16:creationId xmlns:a16="http://schemas.microsoft.com/office/drawing/2014/main" id="{8649F2C3-AD64-4C79-99B8-AAA4E435B97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792" r="8734" b="16420"/>
          <a:stretch/>
        </p:blipFill>
        <p:spPr bwMode="auto">
          <a:xfrm>
            <a:off x="1049504" y="1906784"/>
            <a:ext cx="509350" cy="590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a:extLst>
              <a:ext uri="{FF2B5EF4-FFF2-40B4-BE49-F238E27FC236}">
                <a16:creationId xmlns:a16="http://schemas.microsoft.com/office/drawing/2014/main" id="{B75AFD6B-58A9-4056-B534-9A8E57B53124}"/>
              </a:ext>
            </a:extLst>
          </p:cNvPr>
          <p:cNvSpPr/>
          <p:nvPr/>
        </p:nvSpPr>
        <p:spPr>
          <a:xfrm>
            <a:off x="4480281" y="331701"/>
            <a:ext cx="336491" cy="6089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a:solidFill>
                  <a:srgbClr val="C00000"/>
                </a:solidFill>
              </a:rPr>
              <a:t>3</a:t>
            </a:r>
            <a:endParaRPr lang="ar-AE" dirty="0">
              <a:solidFill>
                <a:srgbClr val="C00000"/>
              </a:solidFill>
            </a:endParaRPr>
          </a:p>
        </p:txBody>
      </p:sp>
      <p:sp>
        <p:nvSpPr>
          <p:cNvPr id="40" name="Rectangle 39">
            <a:extLst>
              <a:ext uri="{FF2B5EF4-FFF2-40B4-BE49-F238E27FC236}">
                <a16:creationId xmlns:a16="http://schemas.microsoft.com/office/drawing/2014/main" id="{6C95E21F-F0C8-4701-9E67-CE38E9135A92}"/>
              </a:ext>
            </a:extLst>
          </p:cNvPr>
          <p:cNvSpPr/>
          <p:nvPr/>
        </p:nvSpPr>
        <p:spPr>
          <a:xfrm>
            <a:off x="2054130" y="1824947"/>
            <a:ext cx="1224136" cy="1106364"/>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47" name="Rectangle 46">
            <a:extLst>
              <a:ext uri="{FF2B5EF4-FFF2-40B4-BE49-F238E27FC236}">
                <a16:creationId xmlns:a16="http://schemas.microsoft.com/office/drawing/2014/main" id="{397ED425-136D-46E5-8159-CE091A91FAC4}"/>
              </a:ext>
            </a:extLst>
          </p:cNvPr>
          <p:cNvSpPr/>
          <p:nvPr/>
        </p:nvSpPr>
        <p:spPr>
          <a:xfrm>
            <a:off x="3347864" y="1844824"/>
            <a:ext cx="1224136" cy="1106364"/>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48" name="Rectangle 47">
            <a:extLst>
              <a:ext uri="{FF2B5EF4-FFF2-40B4-BE49-F238E27FC236}">
                <a16:creationId xmlns:a16="http://schemas.microsoft.com/office/drawing/2014/main" id="{13FC04A0-2251-42C4-A4BC-27100FDC7122}"/>
              </a:ext>
            </a:extLst>
          </p:cNvPr>
          <p:cNvSpPr/>
          <p:nvPr/>
        </p:nvSpPr>
        <p:spPr>
          <a:xfrm>
            <a:off x="683568" y="1844824"/>
            <a:ext cx="1224136" cy="1106364"/>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4" name="TextBox 3">
            <a:extLst>
              <a:ext uri="{FF2B5EF4-FFF2-40B4-BE49-F238E27FC236}">
                <a16:creationId xmlns:a16="http://schemas.microsoft.com/office/drawing/2014/main" id="{9D00AAE2-04F7-4FD3-A6D2-A2F0CECEFDA5}"/>
              </a:ext>
            </a:extLst>
          </p:cNvPr>
          <p:cNvSpPr txBox="1"/>
          <p:nvPr/>
        </p:nvSpPr>
        <p:spPr>
          <a:xfrm>
            <a:off x="3419872" y="4169584"/>
            <a:ext cx="947072" cy="461665"/>
          </a:xfrm>
          <a:prstGeom prst="rect">
            <a:avLst/>
          </a:prstGeom>
          <a:noFill/>
          <a:ln>
            <a:solidFill>
              <a:schemeClr val="tx1"/>
            </a:solidFill>
          </a:ln>
        </p:spPr>
        <p:txBody>
          <a:bodyPr wrap="square" rtlCol="1">
            <a:spAutoFit/>
          </a:bodyPr>
          <a:lstStyle/>
          <a:p>
            <a:r>
              <a:rPr lang="ar-AE" sz="1200" dirty="0"/>
              <a:t>تنتشر فيه الأمراض</a:t>
            </a:r>
          </a:p>
        </p:txBody>
      </p:sp>
      <p:sp>
        <p:nvSpPr>
          <p:cNvPr id="49" name="TextBox 48">
            <a:extLst>
              <a:ext uri="{FF2B5EF4-FFF2-40B4-BE49-F238E27FC236}">
                <a16:creationId xmlns:a16="http://schemas.microsoft.com/office/drawing/2014/main" id="{6168613E-94EF-4FA9-AF1C-604F1C8BBCBB}"/>
              </a:ext>
            </a:extLst>
          </p:cNvPr>
          <p:cNvSpPr txBox="1"/>
          <p:nvPr/>
        </p:nvSpPr>
        <p:spPr>
          <a:xfrm>
            <a:off x="2339752" y="4321984"/>
            <a:ext cx="947072" cy="461665"/>
          </a:xfrm>
          <a:prstGeom prst="rect">
            <a:avLst/>
          </a:prstGeom>
          <a:noFill/>
          <a:ln>
            <a:solidFill>
              <a:schemeClr val="tx1"/>
            </a:solidFill>
          </a:ln>
        </p:spPr>
        <p:txBody>
          <a:bodyPr wrap="square" rtlCol="1">
            <a:spAutoFit/>
          </a:bodyPr>
          <a:lstStyle/>
          <a:p>
            <a:r>
              <a:rPr lang="ar-AE" sz="1200" dirty="0"/>
              <a:t>تقل فيه الأمراض</a:t>
            </a:r>
          </a:p>
        </p:txBody>
      </p:sp>
      <p:sp>
        <p:nvSpPr>
          <p:cNvPr id="50" name="TextBox 49">
            <a:extLst>
              <a:ext uri="{FF2B5EF4-FFF2-40B4-BE49-F238E27FC236}">
                <a16:creationId xmlns:a16="http://schemas.microsoft.com/office/drawing/2014/main" id="{241E88C1-014B-4E7D-AB32-47326F97F99D}"/>
              </a:ext>
            </a:extLst>
          </p:cNvPr>
          <p:cNvSpPr txBox="1"/>
          <p:nvPr/>
        </p:nvSpPr>
        <p:spPr>
          <a:xfrm>
            <a:off x="3480912" y="4869160"/>
            <a:ext cx="947072" cy="461665"/>
          </a:xfrm>
          <a:prstGeom prst="rect">
            <a:avLst/>
          </a:prstGeom>
          <a:noFill/>
          <a:ln>
            <a:solidFill>
              <a:schemeClr val="tx1"/>
            </a:solidFill>
          </a:ln>
        </p:spPr>
        <p:txBody>
          <a:bodyPr wrap="square" rtlCol="1">
            <a:spAutoFit/>
          </a:bodyPr>
          <a:lstStyle/>
          <a:p>
            <a:r>
              <a:rPr lang="ar-AE" sz="1200" dirty="0"/>
              <a:t>دليل على رقي المجتمع</a:t>
            </a:r>
          </a:p>
        </p:txBody>
      </p:sp>
      <p:sp>
        <p:nvSpPr>
          <p:cNvPr id="51" name="TextBox 50">
            <a:extLst>
              <a:ext uri="{FF2B5EF4-FFF2-40B4-BE49-F238E27FC236}">
                <a16:creationId xmlns:a16="http://schemas.microsoft.com/office/drawing/2014/main" id="{5BA5928D-0485-4EE3-AF9F-6CE918D33E74}"/>
              </a:ext>
            </a:extLst>
          </p:cNvPr>
          <p:cNvSpPr txBox="1"/>
          <p:nvPr/>
        </p:nvSpPr>
        <p:spPr>
          <a:xfrm>
            <a:off x="2323300" y="5086192"/>
            <a:ext cx="947072" cy="461665"/>
          </a:xfrm>
          <a:prstGeom prst="rect">
            <a:avLst/>
          </a:prstGeom>
          <a:noFill/>
          <a:ln>
            <a:solidFill>
              <a:schemeClr val="tx1"/>
            </a:solidFill>
          </a:ln>
        </p:spPr>
        <p:txBody>
          <a:bodyPr wrap="square" rtlCol="1">
            <a:spAutoFit/>
          </a:bodyPr>
          <a:lstStyle/>
          <a:p>
            <a:r>
              <a:rPr lang="ar-AE" sz="1200" dirty="0"/>
              <a:t>دليل على تخلف المجتمع</a:t>
            </a:r>
          </a:p>
        </p:txBody>
      </p:sp>
      <p:sp>
        <p:nvSpPr>
          <p:cNvPr id="53" name="TextBox 52">
            <a:extLst>
              <a:ext uri="{FF2B5EF4-FFF2-40B4-BE49-F238E27FC236}">
                <a16:creationId xmlns:a16="http://schemas.microsoft.com/office/drawing/2014/main" id="{D6E6F934-CF90-44C6-9D1F-CBDF73A540E2}"/>
              </a:ext>
            </a:extLst>
          </p:cNvPr>
          <p:cNvSpPr txBox="1"/>
          <p:nvPr/>
        </p:nvSpPr>
        <p:spPr>
          <a:xfrm>
            <a:off x="3514152" y="5548992"/>
            <a:ext cx="947072" cy="276999"/>
          </a:xfrm>
          <a:prstGeom prst="rect">
            <a:avLst/>
          </a:prstGeom>
          <a:noFill/>
          <a:ln>
            <a:solidFill>
              <a:schemeClr val="tx1"/>
            </a:solidFill>
          </a:ln>
        </p:spPr>
        <p:txBody>
          <a:bodyPr wrap="square" rtlCol="1">
            <a:spAutoFit/>
          </a:bodyPr>
          <a:lstStyle/>
          <a:p>
            <a:r>
              <a:rPr lang="ar-AE" sz="1200" dirty="0"/>
              <a:t>تآلف المجتمع</a:t>
            </a:r>
          </a:p>
        </p:txBody>
      </p:sp>
      <p:sp>
        <p:nvSpPr>
          <p:cNvPr id="54" name="TextBox 53">
            <a:extLst>
              <a:ext uri="{FF2B5EF4-FFF2-40B4-BE49-F238E27FC236}">
                <a16:creationId xmlns:a16="http://schemas.microsoft.com/office/drawing/2014/main" id="{FCD127F6-675C-4431-89C0-5E75B84D5B5B}"/>
              </a:ext>
            </a:extLst>
          </p:cNvPr>
          <p:cNvSpPr txBox="1"/>
          <p:nvPr/>
        </p:nvSpPr>
        <p:spPr>
          <a:xfrm>
            <a:off x="2494985" y="5856968"/>
            <a:ext cx="947072" cy="461665"/>
          </a:xfrm>
          <a:prstGeom prst="rect">
            <a:avLst/>
          </a:prstGeom>
          <a:noFill/>
          <a:ln>
            <a:solidFill>
              <a:schemeClr val="tx1"/>
            </a:solidFill>
          </a:ln>
        </p:spPr>
        <p:txBody>
          <a:bodyPr wrap="square" rtlCol="1">
            <a:spAutoFit/>
          </a:bodyPr>
          <a:lstStyle/>
          <a:p>
            <a:r>
              <a:rPr lang="ar-AE" sz="1200" dirty="0"/>
              <a:t> كفّ الأذى عن الناس </a:t>
            </a:r>
          </a:p>
        </p:txBody>
      </p:sp>
    </p:spTree>
    <p:extLst>
      <p:ext uri="{BB962C8B-B14F-4D97-AF65-F5344CB8AC3E}">
        <p14:creationId xmlns:p14="http://schemas.microsoft.com/office/powerpoint/2010/main" val="3646552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BCAC4C-52E8-49E9-A564-E869A68CF8B9}"/>
              </a:ext>
            </a:extLst>
          </p:cNvPr>
          <p:cNvPicPr>
            <a:picLocks noChangeAspect="1"/>
          </p:cNvPicPr>
          <p:nvPr/>
        </p:nvPicPr>
        <p:blipFill>
          <a:blip r:embed="rId2"/>
          <a:stretch>
            <a:fillRect/>
          </a:stretch>
        </p:blipFill>
        <p:spPr>
          <a:xfrm>
            <a:off x="83124" y="64495"/>
            <a:ext cx="4889775" cy="2195344"/>
          </a:xfrm>
          <a:prstGeom prst="rect">
            <a:avLst/>
          </a:prstGeom>
        </p:spPr>
      </p:pic>
      <p:pic>
        <p:nvPicPr>
          <p:cNvPr id="5" name="Picture 4">
            <a:extLst>
              <a:ext uri="{FF2B5EF4-FFF2-40B4-BE49-F238E27FC236}">
                <a16:creationId xmlns:a16="http://schemas.microsoft.com/office/drawing/2014/main" id="{F6D0B6BC-897D-47C9-A1C6-B49375A730A2}"/>
              </a:ext>
            </a:extLst>
          </p:cNvPr>
          <p:cNvPicPr>
            <a:picLocks noChangeAspect="1"/>
          </p:cNvPicPr>
          <p:nvPr/>
        </p:nvPicPr>
        <p:blipFill>
          <a:blip r:embed="rId3"/>
          <a:stretch>
            <a:fillRect/>
          </a:stretch>
        </p:blipFill>
        <p:spPr>
          <a:xfrm>
            <a:off x="4204869" y="92203"/>
            <a:ext cx="4889775" cy="2182344"/>
          </a:xfrm>
          <a:prstGeom prst="rect">
            <a:avLst/>
          </a:prstGeom>
        </p:spPr>
      </p:pic>
      <p:pic>
        <p:nvPicPr>
          <p:cNvPr id="6" name="Picture 5">
            <a:extLst>
              <a:ext uri="{FF2B5EF4-FFF2-40B4-BE49-F238E27FC236}">
                <a16:creationId xmlns:a16="http://schemas.microsoft.com/office/drawing/2014/main" id="{3D316531-9A86-41D1-8202-9703EE94A831}"/>
              </a:ext>
            </a:extLst>
          </p:cNvPr>
          <p:cNvPicPr>
            <a:picLocks noChangeAspect="1"/>
          </p:cNvPicPr>
          <p:nvPr/>
        </p:nvPicPr>
        <p:blipFill>
          <a:blip r:embed="rId2"/>
          <a:stretch>
            <a:fillRect/>
          </a:stretch>
        </p:blipFill>
        <p:spPr>
          <a:xfrm>
            <a:off x="78511" y="2341264"/>
            <a:ext cx="4889775" cy="2195344"/>
          </a:xfrm>
          <a:prstGeom prst="rect">
            <a:avLst/>
          </a:prstGeom>
        </p:spPr>
      </p:pic>
      <p:pic>
        <p:nvPicPr>
          <p:cNvPr id="7" name="Picture 6">
            <a:extLst>
              <a:ext uri="{FF2B5EF4-FFF2-40B4-BE49-F238E27FC236}">
                <a16:creationId xmlns:a16="http://schemas.microsoft.com/office/drawing/2014/main" id="{CB4D9D15-B722-4AB3-9753-4A875EEEF7C7}"/>
              </a:ext>
            </a:extLst>
          </p:cNvPr>
          <p:cNvPicPr>
            <a:picLocks noChangeAspect="1"/>
          </p:cNvPicPr>
          <p:nvPr/>
        </p:nvPicPr>
        <p:blipFill>
          <a:blip r:embed="rId3"/>
          <a:stretch>
            <a:fillRect/>
          </a:stretch>
        </p:blipFill>
        <p:spPr>
          <a:xfrm>
            <a:off x="4200256" y="2368972"/>
            <a:ext cx="4889775" cy="2182344"/>
          </a:xfrm>
          <a:prstGeom prst="rect">
            <a:avLst/>
          </a:prstGeom>
        </p:spPr>
      </p:pic>
      <p:pic>
        <p:nvPicPr>
          <p:cNvPr id="8" name="Picture 7">
            <a:extLst>
              <a:ext uri="{FF2B5EF4-FFF2-40B4-BE49-F238E27FC236}">
                <a16:creationId xmlns:a16="http://schemas.microsoft.com/office/drawing/2014/main" id="{388A6B02-ABBE-4CA6-A5B9-F6877E643E31}"/>
              </a:ext>
            </a:extLst>
          </p:cNvPr>
          <p:cNvPicPr>
            <a:picLocks noChangeAspect="1"/>
          </p:cNvPicPr>
          <p:nvPr/>
        </p:nvPicPr>
        <p:blipFill>
          <a:blip r:embed="rId2"/>
          <a:stretch>
            <a:fillRect/>
          </a:stretch>
        </p:blipFill>
        <p:spPr>
          <a:xfrm>
            <a:off x="96984" y="4576464"/>
            <a:ext cx="4889775" cy="2195344"/>
          </a:xfrm>
          <a:prstGeom prst="rect">
            <a:avLst/>
          </a:prstGeom>
        </p:spPr>
      </p:pic>
      <p:pic>
        <p:nvPicPr>
          <p:cNvPr id="9" name="Picture 8">
            <a:extLst>
              <a:ext uri="{FF2B5EF4-FFF2-40B4-BE49-F238E27FC236}">
                <a16:creationId xmlns:a16="http://schemas.microsoft.com/office/drawing/2014/main" id="{CB1FFB55-A4C6-4961-859D-F8AE7F503B36}"/>
              </a:ext>
            </a:extLst>
          </p:cNvPr>
          <p:cNvPicPr>
            <a:picLocks noChangeAspect="1"/>
          </p:cNvPicPr>
          <p:nvPr/>
        </p:nvPicPr>
        <p:blipFill>
          <a:blip r:embed="rId3"/>
          <a:stretch>
            <a:fillRect/>
          </a:stretch>
        </p:blipFill>
        <p:spPr>
          <a:xfrm>
            <a:off x="4218729" y="4604172"/>
            <a:ext cx="4889775" cy="2182344"/>
          </a:xfrm>
          <a:prstGeom prst="rect">
            <a:avLst/>
          </a:prstGeom>
        </p:spPr>
      </p:pic>
      <p:sp>
        <p:nvSpPr>
          <p:cNvPr id="10" name="Rectangle 9">
            <a:extLst>
              <a:ext uri="{FF2B5EF4-FFF2-40B4-BE49-F238E27FC236}">
                <a16:creationId xmlns:a16="http://schemas.microsoft.com/office/drawing/2014/main" id="{7C162780-F776-49EA-9D5C-6120444B9A50}"/>
              </a:ext>
            </a:extLst>
          </p:cNvPr>
          <p:cNvSpPr/>
          <p:nvPr/>
        </p:nvSpPr>
        <p:spPr>
          <a:xfrm>
            <a:off x="5752559" y="941005"/>
            <a:ext cx="2327459" cy="769441"/>
          </a:xfrm>
          <a:prstGeom prst="rect">
            <a:avLst/>
          </a:prstGeom>
        </p:spPr>
        <p:txBody>
          <a:bodyPr wrap="square">
            <a:spAutoFit/>
          </a:bodyPr>
          <a:lstStyle/>
          <a:p>
            <a:pPr algn="ctr"/>
            <a:r>
              <a:rPr lang="ar-AE" sz="4400" b="1" dirty="0">
                <a:solidFill>
                  <a:srgbClr val="C00000"/>
                </a:solidFill>
              </a:rPr>
              <a:t>  الْفِطْرَةِ :</a:t>
            </a:r>
            <a:endParaRPr lang="ar-AE" sz="4400" dirty="0">
              <a:solidFill>
                <a:srgbClr val="C00000"/>
              </a:solidFill>
            </a:endParaRPr>
          </a:p>
        </p:txBody>
      </p:sp>
      <p:sp>
        <p:nvSpPr>
          <p:cNvPr id="11" name="Rectangle 10">
            <a:extLst>
              <a:ext uri="{FF2B5EF4-FFF2-40B4-BE49-F238E27FC236}">
                <a16:creationId xmlns:a16="http://schemas.microsoft.com/office/drawing/2014/main" id="{73506C4E-1BD9-4FC4-9E61-5590DB9FE308}"/>
              </a:ext>
            </a:extLst>
          </p:cNvPr>
          <p:cNvSpPr/>
          <p:nvPr/>
        </p:nvSpPr>
        <p:spPr>
          <a:xfrm>
            <a:off x="5698258" y="2920608"/>
            <a:ext cx="2661800" cy="1446550"/>
          </a:xfrm>
          <a:prstGeom prst="rect">
            <a:avLst/>
          </a:prstGeom>
        </p:spPr>
        <p:txBody>
          <a:bodyPr wrap="square">
            <a:spAutoFit/>
          </a:bodyPr>
          <a:lstStyle/>
          <a:p>
            <a:pPr algn="ctr"/>
            <a:r>
              <a:rPr lang="ar-AE" sz="4400" b="1" dirty="0">
                <a:solidFill>
                  <a:schemeClr val="accent2">
                    <a:lumMod val="50000"/>
                  </a:schemeClr>
                </a:solidFill>
              </a:rPr>
              <a:t>قَصُّ </a:t>
            </a:r>
            <a:r>
              <a:rPr lang="ar-AE" sz="4400" b="1" dirty="0">
                <a:solidFill>
                  <a:srgbClr val="C00000"/>
                </a:solidFill>
              </a:rPr>
              <a:t>الشَّارِبِ : </a:t>
            </a:r>
            <a:endParaRPr lang="ar-AE" sz="4400" dirty="0">
              <a:solidFill>
                <a:srgbClr val="C00000"/>
              </a:solidFill>
            </a:endParaRPr>
          </a:p>
        </p:txBody>
      </p:sp>
      <p:sp>
        <p:nvSpPr>
          <p:cNvPr id="12" name="Rectangle 11">
            <a:extLst>
              <a:ext uri="{FF2B5EF4-FFF2-40B4-BE49-F238E27FC236}">
                <a16:creationId xmlns:a16="http://schemas.microsoft.com/office/drawing/2014/main" id="{E4A8A4D6-D205-4615-991D-B92647479CE1}"/>
              </a:ext>
            </a:extLst>
          </p:cNvPr>
          <p:cNvSpPr/>
          <p:nvPr/>
        </p:nvSpPr>
        <p:spPr>
          <a:xfrm>
            <a:off x="6890439" y="4959861"/>
            <a:ext cx="2143031" cy="1446550"/>
          </a:xfrm>
          <a:prstGeom prst="rect">
            <a:avLst/>
          </a:prstGeom>
        </p:spPr>
        <p:txBody>
          <a:bodyPr wrap="square">
            <a:spAutoFit/>
          </a:bodyPr>
          <a:lstStyle/>
          <a:p>
            <a:pPr algn="ctr"/>
            <a:r>
              <a:rPr lang="ar-AE" sz="4400" b="1" dirty="0">
                <a:solidFill>
                  <a:srgbClr val="C00000"/>
                </a:solidFill>
              </a:rPr>
              <a:t>وَإِعْفَاءُ اللِّحْيَةِ :</a:t>
            </a:r>
            <a:endParaRPr lang="ar-AE" sz="4400" dirty="0">
              <a:solidFill>
                <a:srgbClr val="C00000"/>
              </a:solidFill>
            </a:endParaRPr>
          </a:p>
        </p:txBody>
      </p:sp>
      <p:sp>
        <p:nvSpPr>
          <p:cNvPr id="13" name="Rectangle 12">
            <a:extLst>
              <a:ext uri="{FF2B5EF4-FFF2-40B4-BE49-F238E27FC236}">
                <a16:creationId xmlns:a16="http://schemas.microsoft.com/office/drawing/2014/main" id="{A45E076F-AF51-4880-8A6D-C242E883B835}"/>
              </a:ext>
            </a:extLst>
          </p:cNvPr>
          <p:cNvSpPr/>
          <p:nvPr/>
        </p:nvSpPr>
        <p:spPr>
          <a:xfrm>
            <a:off x="360726" y="2753633"/>
            <a:ext cx="3700536" cy="1323439"/>
          </a:xfrm>
          <a:prstGeom prst="rect">
            <a:avLst/>
          </a:prstGeom>
        </p:spPr>
        <p:txBody>
          <a:bodyPr wrap="square">
            <a:spAutoFit/>
          </a:bodyPr>
          <a:lstStyle/>
          <a:p>
            <a:pPr algn="ctr"/>
            <a:r>
              <a:rPr lang="ar-AE" sz="4000" dirty="0"/>
              <a:t>تخفيف ما طال على الشَّفة العليا من الشَّعْر</a:t>
            </a:r>
          </a:p>
        </p:txBody>
      </p:sp>
      <p:sp>
        <p:nvSpPr>
          <p:cNvPr id="14" name="Rectangle 13">
            <a:extLst>
              <a:ext uri="{FF2B5EF4-FFF2-40B4-BE49-F238E27FC236}">
                <a16:creationId xmlns:a16="http://schemas.microsoft.com/office/drawing/2014/main" id="{97C04753-3ECC-499D-8CC7-146117BB6CC7}"/>
              </a:ext>
            </a:extLst>
          </p:cNvPr>
          <p:cNvSpPr/>
          <p:nvPr/>
        </p:nvSpPr>
        <p:spPr>
          <a:xfrm>
            <a:off x="153406" y="438892"/>
            <a:ext cx="4301275" cy="1446550"/>
          </a:xfrm>
          <a:prstGeom prst="rect">
            <a:avLst/>
          </a:prstGeom>
        </p:spPr>
        <p:txBody>
          <a:bodyPr wrap="square">
            <a:spAutoFit/>
          </a:bodyPr>
          <a:lstStyle/>
          <a:p>
            <a:pPr algn="ctr"/>
            <a:r>
              <a:rPr lang="ar-AE" sz="4400" dirty="0"/>
              <a:t>الخلقة والطبع السّوي  الذي خُلِقَ النَّاسُ  عليْهَا </a:t>
            </a:r>
          </a:p>
        </p:txBody>
      </p:sp>
      <p:sp>
        <p:nvSpPr>
          <p:cNvPr id="15" name="Rectangle 14">
            <a:extLst>
              <a:ext uri="{FF2B5EF4-FFF2-40B4-BE49-F238E27FC236}">
                <a16:creationId xmlns:a16="http://schemas.microsoft.com/office/drawing/2014/main" id="{43B5EF3A-88FA-44EC-A9F1-20E188AB6222}"/>
              </a:ext>
            </a:extLst>
          </p:cNvPr>
          <p:cNvSpPr/>
          <p:nvPr/>
        </p:nvSpPr>
        <p:spPr>
          <a:xfrm>
            <a:off x="179512" y="4941168"/>
            <a:ext cx="3761228" cy="1446550"/>
          </a:xfrm>
          <a:prstGeom prst="rect">
            <a:avLst/>
          </a:prstGeom>
        </p:spPr>
        <p:txBody>
          <a:bodyPr wrap="square">
            <a:spAutoFit/>
          </a:bodyPr>
          <a:lstStyle/>
          <a:p>
            <a:pPr algn="ctr"/>
            <a:r>
              <a:rPr lang="ar-AE" sz="4400" dirty="0"/>
              <a:t>ترك شَعْر الخَدَّين والذَّقن. </a:t>
            </a:r>
          </a:p>
        </p:txBody>
      </p:sp>
      <p:pic>
        <p:nvPicPr>
          <p:cNvPr id="23" name="Picture 2">
            <a:extLst>
              <a:ext uri="{FF2B5EF4-FFF2-40B4-BE49-F238E27FC236}">
                <a16:creationId xmlns:a16="http://schemas.microsoft.com/office/drawing/2014/main" id="{C83A5888-FE3D-471A-A794-56760BC7E1E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792" r="8734" b="16420"/>
          <a:stretch/>
        </p:blipFill>
        <p:spPr bwMode="auto">
          <a:xfrm>
            <a:off x="5423694" y="4738084"/>
            <a:ext cx="1525107" cy="1766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صورة ذات صلة">
            <a:extLst>
              <a:ext uri="{FF2B5EF4-FFF2-40B4-BE49-F238E27FC236}">
                <a16:creationId xmlns:a16="http://schemas.microsoft.com/office/drawing/2014/main" id="{B4BC1131-4F14-4CC5-9E05-A2085F4A613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917" t="78214" r="68690" b="5667"/>
          <a:stretch/>
        </p:blipFill>
        <p:spPr bwMode="auto">
          <a:xfrm>
            <a:off x="6475804" y="3628494"/>
            <a:ext cx="1394807" cy="720081"/>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extLst>
              <a:ext uri="{FF2B5EF4-FFF2-40B4-BE49-F238E27FC236}">
                <a16:creationId xmlns:a16="http://schemas.microsoft.com/office/drawing/2014/main" id="{24355EBC-9A09-4D12-B628-5E7BE7482095}"/>
              </a:ext>
            </a:extLst>
          </p:cNvPr>
          <p:cNvPicPr>
            <a:picLocks noChangeAspect="1"/>
          </p:cNvPicPr>
          <p:nvPr/>
        </p:nvPicPr>
        <p:blipFill>
          <a:blip r:embed="rId6"/>
          <a:stretch>
            <a:fillRect/>
          </a:stretch>
        </p:blipFill>
        <p:spPr>
          <a:xfrm>
            <a:off x="7885487" y="138432"/>
            <a:ext cx="829276" cy="1954722"/>
          </a:xfrm>
          <a:prstGeom prst="rect">
            <a:avLst/>
          </a:prstGeom>
        </p:spPr>
      </p:pic>
    </p:spTree>
    <p:extLst>
      <p:ext uri="{BB962C8B-B14F-4D97-AF65-F5344CB8AC3E}">
        <p14:creationId xmlns:p14="http://schemas.microsoft.com/office/powerpoint/2010/main" val="3699390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BCAC4C-52E8-49E9-A564-E869A68CF8B9}"/>
              </a:ext>
            </a:extLst>
          </p:cNvPr>
          <p:cNvPicPr>
            <a:picLocks noChangeAspect="1"/>
          </p:cNvPicPr>
          <p:nvPr/>
        </p:nvPicPr>
        <p:blipFill>
          <a:blip r:embed="rId2"/>
          <a:stretch>
            <a:fillRect/>
          </a:stretch>
        </p:blipFill>
        <p:spPr>
          <a:xfrm>
            <a:off x="83124" y="64495"/>
            <a:ext cx="4889775" cy="2195344"/>
          </a:xfrm>
          <a:prstGeom prst="rect">
            <a:avLst/>
          </a:prstGeom>
        </p:spPr>
      </p:pic>
      <p:pic>
        <p:nvPicPr>
          <p:cNvPr id="5" name="Picture 4">
            <a:extLst>
              <a:ext uri="{FF2B5EF4-FFF2-40B4-BE49-F238E27FC236}">
                <a16:creationId xmlns:a16="http://schemas.microsoft.com/office/drawing/2014/main" id="{F6D0B6BC-897D-47C9-A1C6-B49375A730A2}"/>
              </a:ext>
            </a:extLst>
          </p:cNvPr>
          <p:cNvPicPr>
            <a:picLocks noChangeAspect="1"/>
          </p:cNvPicPr>
          <p:nvPr/>
        </p:nvPicPr>
        <p:blipFill>
          <a:blip r:embed="rId3"/>
          <a:stretch>
            <a:fillRect/>
          </a:stretch>
        </p:blipFill>
        <p:spPr>
          <a:xfrm>
            <a:off x="4204869" y="92203"/>
            <a:ext cx="4889775" cy="2182344"/>
          </a:xfrm>
          <a:prstGeom prst="rect">
            <a:avLst/>
          </a:prstGeom>
        </p:spPr>
      </p:pic>
      <p:pic>
        <p:nvPicPr>
          <p:cNvPr id="6" name="Picture 5">
            <a:extLst>
              <a:ext uri="{FF2B5EF4-FFF2-40B4-BE49-F238E27FC236}">
                <a16:creationId xmlns:a16="http://schemas.microsoft.com/office/drawing/2014/main" id="{3D316531-9A86-41D1-8202-9703EE94A831}"/>
              </a:ext>
            </a:extLst>
          </p:cNvPr>
          <p:cNvPicPr>
            <a:picLocks noChangeAspect="1"/>
          </p:cNvPicPr>
          <p:nvPr/>
        </p:nvPicPr>
        <p:blipFill>
          <a:blip r:embed="rId2"/>
          <a:stretch>
            <a:fillRect/>
          </a:stretch>
        </p:blipFill>
        <p:spPr>
          <a:xfrm>
            <a:off x="78511" y="2341264"/>
            <a:ext cx="4889775" cy="2195344"/>
          </a:xfrm>
          <a:prstGeom prst="rect">
            <a:avLst/>
          </a:prstGeom>
        </p:spPr>
      </p:pic>
      <p:pic>
        <p:nvPicPr>
          <p:cNvPr id="7" name="Picture 6">
            <a:extLst>
              <a:ext uri="{FF2B5EF4-FFF2-40B4-BE49-F238E27FC236}">
                <a16:creationId xmlns:a16="http://schemas.microsoft.com/office/drawing/2014/main" id="{CB4D9D15-B722-4AB3-9753-4A875EEEF7C7}"/>
              </a:ext>
            </a:extLst>
          </p:cNvPr>
          <p:cNvPicPr>
            <a:picLocks noChangeAspect="1"/>
          </p:cNvPicPr>
          <p:nvPr/>
        </p:nvPicPr>
        <p:blipFill>
          <a:blip r:embed="rId3"/>
          <a:stretch>
            <a:fillRect/>
          </a:stretch>
        </p:blipFill>
        <p:spPr>
          <a:xfrm>
            <a:off x="4200256" y="2368972"/>
            <a:ext cx="4889775" cy="2182344"/>
          </a:xfrm>
          <a:prstGeom prst="rect">
            <a:avLst/>
          </a:prstGeom>
        </p:spPr>
      </p:pic>
      <p:pic>
        <p:nvPicPr>
          <p:cNvPr id="8" name="Picture 7">
            <a:extLst>
              <a:ext uri="{FF2B5EF4-FFF2-40B4-BE49-F238E27FC236}">
                <a16:creationId xmlns:a16="http://schemas.microsoft.com/office/drawing/2014/main" id="{388A6B02-ABBE-4CA6-A5B9-F6877E643E31}"/>
              </a:ext>
            </a:extLst>
          </p:cNvPr>
          <p:cNvPicPr>
            <a:picLocks noChangeAspect="1"/>
          </p:cNvPicPr>
          <p:nvPr/>
        </p:nvPicPr>
        <p:blipFill>
          <a:blip r:embed="rId2"/>
          <a:stretch>
            <a:fillRect/>
          </a:stretch>
        </p:blipFill>
        <p:spPr>
          <a:xfrm>
            <a:off x="96984" y="4576464"/>
            <a:ext cx="4889775" cy="2195344"/>
          </a:xfrm>
          <a:prstGeom prst="rect">
            <a:avLst/>
          </a:prstGeom>
        </p:spPr>
      </p:pic>
      <p:pic>
        <p:nvPicPr>
          <p:cNvPr id="9" name="Picture 8">
            <a:extLst>
              <a:ext uri="{FF2B5EF4-FFF2-40B4-BE49-F238E27FC236}">
                <a16:creationId xmlns:a16="http://schemas.microsoft.com/office/drawing/2014/main" id="{CB1FFB55-A4C6-4961-859D-F8AE7F503B36}"/>
              </a:ext>
            </a:extLst>
          </p:cNvPr>
          <p:cNvPicPr>
            <a:picLocks noChangeAspect="1"/>
          </p:cNvPicPr>
          <p:nvPr/>
        </p:nvPicPr>
        <p:blipFill>
          <a:blip r:embed="rId3"/>
          <a:stretch>
            <a:fillRect/>
          </a:stretch>
        </p:blipFill>
        <p:spPr>
          <a:xfrm>
            <a:off x="4218729" y="4604172"/>
            <a:ext cx="4889775" cy="2182344"/>
          </a:xfrm>
          <a:prstGeom prst="rect">
            <a:avLst/>
          </a:prstGeom>
        </p:spPr>
      </p:pic>
      <p:sp>
        <p:nvSpPr>
          <p:cNvPr id="10" name="Rectangle 9">
            <a:extLst>
              <a:ext uri="{FF2B5EF4-FFF2-40B4-BE49-F238E27FC236}">
                <a16:creationId xmlns:a16="http://schemas.microsoft.com/office/drawing/2014/main" id="{7C162780-F776-49EA-9D5C-6120444B9A50}"/>
              </a:ext>
            </a:extLst>
          </p:cNvPr>
          <p:cNvSpPr/>
          <p:nvPr/>
        </p:nvSpPr>
        <p:spPr>
          <a:xfrm>
            <a:off x="6534565" y="808224"/>
            <a:ext cx="2268697" cy="769441"/>
          </a:xfrm>
          <a:prstGeom prst="rect">
            <a:avLst/>
          </a:prstGeom>
        </p:spPr>
        <p:txBody>
          <a:bodyPr wrap="square">
            <a:spAutoFit/>
          </a:bodyPr>
          <a:lstStyle/>
          <a:p>
            <a:pPr algn="ctr"/>
            <a:r>
              <a:rPr lang="ar-AE" sz="4400" b="1" dirty="0">
                <a:solidFill>
                  <a:srgbClr val="C00000"/>
                </a:solidFill>
              </a:rPr>
              <a:t>السِّوَاكُ :</a:t>
            </a:r>
            <a:endParaRPr lang="ar-AE" sz="4400" dirty="0">
              <a:solidFill>
                <a:srgbClr val="C00000"/>
              </a:solidFill>
            </a:endParaRPr>
          </a:p>
        </p:txBody>
      </p:sp>
      <p:sp>
        <p:nvSpPr>
          <p:cNvPr id="11" name="Rectangle 10">
            <a:extLst>
              <a:ext uri="{FF2B5EF4-FFF2-40B4-BE49-F238E27FC236}">
                <a16:creationId xmlns:a16="http://schemas.microsoft.com/office/drawing/2014/main" id="{73506C4E-1BD9-4FC4-9E61-5590DB9FE308}"/>
              </a:ext>
            </a:extLst>
          </p:cNvPr>
          <p:cNvSpPr/>
          <p:nvPr/>
        </p:nvSpPr>
        <p:spPr>
          <a:xfrm>
            <a:off x="6937548" y="2639821"/>
            <a:ext cx="2012693" cy="1446550"/>
          </a:xfrm>
          <a:prstGeom prst="rect">
            <a:avLst/>
          </a:prstGeom>
        </p:spPr>
        <p:txBody>
          <a:bodyPr wrap="square">
            <a:spAutoFit/>
          </a:bodyPr>
          <a:lstStyle/>
          <a:p>
            <a:pPr algn="ctr"/>
            <a:r>
              <a:rPr lang="ar-AE" sz="4400" b="1" dirty="0">
                <a:solidFill>
                  <a:srgbClr val="C00000"/>
                </a:solidFill>
              </a:rPr>
              <a:t>اسْتِنْشَاقُ الْمَاءِ : </a:t>
            </a:r>
            <a:endParaRPr lang="ar-AE" sz="4400" dirty="0">
              <a:solidFill>
                <a:srgbClr val="C00000"/>
              </a:solidFill>
            </a:endParaRPr>
          </a:p>
        </p:txBody>
      </p:sp>
      <p:sp>
        <p:nvSpPr>
          <p:cNvPr id="12" name="Rectangle 11">
            <a:extLst>
              <a:ext uri="{FF2B5EF4-FFF2-40B4-BE49-F238E27FC236}">
                <a16:creationId xmlns:a16="http://schemas.microsoft.com/office/drawing/2014/main" id="{E4A8A4D6-D205-4615-991D-B92647479CE1}"/>
              </a:ext>
            </a:extLst>
          </p:cNvPr>
          <p:cNvSpPr/>
          <p:nvPr/>
        </p:nvSpPr>
        <p:spPr>
          <a:xfrm>
            <a:off x="7049035" y="5012416"/>
            <a:ext cx="1801422" cy="1446550"/>
          </a:xfrm>
          <a:prstGeom prst="rect">
            <a:avLst/>
          </a:prstGeom>
        </p:spPr>
        <p:txBody>
          <a:bodyPr wrap="square">
            <a:spAutoFit/>
          </a:bodyPr>
          <a:lstStyle/>
          <a:p>
            <a:pPr algn="ctr"/>
            <a:r>
              <a:rPr lang="ar-AE" sz="4400" b="1" dirty="0">
                <a:solidFill>
                  <a:srgbClr val="C00000"/>
                </a:solidFill>
              </a:rPr>
              <a:t>قَصُّ الأَظْفَارِ :</a:t>
            </a:r>
            <a:endParaRPr lang="ar-AE" sz="4400" dirty="0">
              <a:solidFill>
                <a:srgbClr val="C00000"/>
              </a:solidFill>
            </a:endParaRPr>
          </a:p>
        </p:txBody>
      </p:sp>
      <p:sp>
        <p:nvSpPr>
          <p:cNvPr id="13" name="Rectangle 12">
            <a:extLst>
              <a:ext uri="{FF2B5EF4-FFF2-40B4-BE49-F238E27FC236}">
                <a16:creationId xmlns:a16="http://schemas.microsoft.com/office/drawing/2014/main" id="{A45E076F-AF51-4880-8A6D-C242E883B835}"/>
              </a:ext>
            </a:extLst>
          </p:cNvPr>
          <p:cNvSpPr/>
          <p:nvPr/>
        </p:nvSpPr>
        <p:spPr>
          <a:xfrm>
            <a:off x="550984" y="2639821"/>
            <a:ext cx="3074367" cy="1569660"/>
          </a:xfrm>
          <a:prstGeom prst="rect">
            <a:avLst/>
          </a:prstGeom>
        </p:spPr>
        <p:txBody>
          <a:bodyPr wrap="square">
            <a:spAutoFit/>
          </a:bodyPr>
          <a:lstStyle/>
          <a:p>
            <a:pPr algn="ctr" fontAlgn="ctr"/>
            <a:r>
              <a:rPr lang="ar-AE" sz="4800" dirty="0"/>
              <a:t>  إِدْخالُ الماء إلى الأَنْفِ</a:t>
            </a:r>
          </a:p>
        </p:txBody>
      </p:sp>
      <p:sp>
        <p:nvSpPr>
          <p:cNvPr id="14" name="Rectangle 13">
            <a:extLst>
              <a:ext uri="{FF2B5EF4-FFF2-40B4-BE49-F238E27FC236}">
                <a16:creationId xmlns:a16="http://schemas.microsoft.com/office/drawing/2014/main" id="{97C04753-3ECC-499D-8CC7-146117BB6CC7}"/>
              </a:ext>
            </a:extLst>
          </p:cNvPr>
          <p:cNvSpPr/>
          <p:nvPr/>
        </p:nvSpPr>
        <p:spPr>
          <a:xfrm>
            <a:off x="96983" y="429980"/>
            <a:ext cx="3873681" cy="1323439"/>
          </a:xfrm>
          <a:prstGeom prst="rect">
            <a:avLst/>
          </a:prstGeom>
        </p:spPr>
        <p:txBody>
          <a:bodyPr wrap="square">
            <a:spAutoFit/>
          </a:bodyPr>
          <a:lstStyle/>
          <a:p>
            <a:pPr algn="ctr"/>
            <a:r>
              <a:rPr lang="ar-AE" sz="4000" dirty="0"/>
              <a:t> تنظيف الأسنان</a:t>
            </a:r>
          </a:p>
          <a:p>
            <a:pPr algn="ctr"/>
            <a:r>
              <a:rPr lang="ar-AE" sz="4000" dirty="0"/>
              <a:t>بعود الأراك أو بغيرة </a:t>
            </a:r>
          </a:p>
        </p:txBody>
      </p:sp>
      <p:sp>
        <p:nvSpPr>
          <p:cNvPr id="15" name="Rectangle 14">
            <a:extLst>
              <a:ext uri="{FF2B5EF4-FFF2-40B4-BE49-F238E27FC236}">
                <a16:creationId xmlns:a16="http://schemas.microsoft.com/office/drawing/2014/main" id="{43B5EF3A-88FA-44EC-A9F1-20E188AB6222}"/>
              </a:ext>
            </a:extLst>
          </p:cNvPr>
          <p:cNvSpPr/>
          <p:nvPr/>
        </p:nvSpPr>
        <p:spPr>
          <a:xfrm>
            <a:off x="448353" y="4797152"/>
            <a:ext cx="3475575" cy="1446550"/>
          </a:xfrm>
          <a:prstGeom prst="rect">
            <a:avLst/>
          </a:prstGeom>
        </p:spPr>
        <p:txBody>
          <a:bodyPr wrap="square">
            <a:spAutoFit/>
          </a:bodyPr>
          <a:lstStyle/>
          <a:p>
            <a:pPr algn="ctr"/>
            <a:r>
              <a:rPr lang="ar-AE" sz="4400" dirty="0"/>
              <a:t>تقليم ما ينبت في أَطْرَاف الأَصَابع</a:t>
            </a:r>
          </a:p>
        </p:txBody>
      </p:sp>
      <p:pic>
        <p:nvPicPr>
          <p:cNvPr id="2" name="Picture 1">
            <a:extLst>
              <a:ext uri="{FF2B5EF4-FFF2-40B4-BE49-F238E27FC236}">
                <a16:creationId xmlns:a16="http://schemas.microsoft.com/office/drawing/2014/main" id="{71122E81-E514-4C74-BCA8-E3706CB85129}"/>
              </a:ext>
            </a:extLst>
          </p:cNvPr>
          <p:cNvPicPr>
            <a:picLocks noChangeAspect="1"/>
          </p:cNvPicPr>
          <p:nvPr/>
        </p:nvPicPr>
        <p:blipFill>
          <a:blip r:embed="rId4"/>
          <a:stretch>
            <a:fillRect/>
          </a:stretch>
        </p:blipFill>
        <p:spPr>
          <a:xfrm>
            <a:off x="5596451" y="326260"/>
            <a:ext cx="1152244" cy="1755800"/>
          </a:xfrm>
          <a:prstGeom prst="rect">
            <a:avLst/>
          </a:prstGeom>
        </p:spPr>
      </p:pic>
      <p:pic>
        <p:nvPicPr>
          <p:cNvPr id="3" name="Picture 2">
            <a:extLst>
              <a:ext uri="{FF2B5EF4-FFF2-40B4-BE49-F238E27FC236}">
                <a16:creationId xmlns:a16="http://schemas.microsoft.com/office/drawing/2014/main" id="{0A9E9506-59D5-4846-B0B8-9268E23BC19A}"/>
              </a:ext>
            </a:extLst>
          </p:cNvPr>
          <p:cNvPicPr>
            <a:picLocks noChangeAspect="1"/>
          </p:cNvPicPr>
          <p:nvPr/>
        </p:nvPicPr>
        <p:blipFill>
          <a:blip r:embed="rId5"/>
          <a:stretch>
            <a:fillRect/>
          </a:stretch>
        </p:blipFill>
        <p:spPr>
          <a:xfrm>
            <a:off x="5543191" y="2525413"/>
            <a:ext cx="1505843" cy="1798476"/>
          </a:xfrm>
          <a:prstGeom prst="rect">
            <a:avLst/>
          </a:prstGeom>
        </p:spPr>
      </p:pic>
      <p:sp>
        <p:nvSpPr>
          <p:cNvPr id="30" name="Rectangle 29">
            <a:extLst>
              <a:ext uri="{FF2B5EF4-FFF2-40B4-BE49-F238E27FC236}">
                <a16:creationId xmlns:a16="http://schemas.microsoft.com/office/drawing/2014/main" id="{3B4A35D9-E1B1-4A71-8C21-F0D9372AAC9B}"/>
              </a:ext>
            </a:extLst>
          </p:cNvPr>
          <p:cNvSpPr/>
          <p:nvPr/>
        </p:nvSpPr>
        <p:spPr>
          <a:xfrm>
            <a:off x="-6796654" y="2750235"/>
            <a:ext cx="5629344" cy="1569660"/>
          </a:xfrm>
          <a:prstGeom prst="rect">
            <a:avLst/>
          </a:prstGeom>
        </p:spPr>
        <p:txBody>
          <a:bodyPr wrap="square">
            <a:spAutoFit/>
          </a:bodyPr>
          <a:lstStyle/>
          <a:p>
            <a:r>
              <a:rPr lang="ar-AE" sz="4800" b="1" dirty="0"/>
              <a:t>أظافِرُ </a:t>
            </a:r>
            <a:r>
              <a:rPr lang="ar-AE" sz="4800" dirty="0"/>
              <a:t>و </a:t>
            </a:r>
            <a:r>
              <a:rPr lang="ar-AE" sz="4800" b="1" dirty="0"/>
              <a:t>أَظْفار </a:t>
            </a:r>
            <a:r>
              <a:rPr lang="ar-AE" sz="4800" dirty="0"/>
              <a:t>، ومفردها : </a:t>
            </a:r>
            <a:r>
              <a:rPr lang="ar-AE" sz="4800" b="1" dirty="0"/>
              <a:t>ظُفْر</a:t>
            </a:r>
            <a:endParaRPr lang="ar-AE" sz="4800" dirty="0"/>
          </a:p>
        </p:txBody>
      </p:sp>
      <p:pic>
        <p:nvPicPr>
          <p:cNvPr id="4098" name="Picture 2" descr="صورة ذات صلة">
            <a:extLst>
              <a:ext uri="{FF2B5EF4-FFF2-40B4-BE49-F238E27FC236}">
                <a16:creationId xmlns:a16="http://schemas.microsoft.com/office/drawing/2014/main" id="{43A42EE4-9BFE-42A2-8678-F39515ABA47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49006"/>
          <a:stretch/>
        </p:blipFill>
        <p:spPr bwMode="auto">
          <a:xfrm>
            <a:off x="5534657" y="4967692"/>
            <a:ext cx="1701639" cy="1629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0950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BCAC4C-52E8-49E9-A564-E869A68CF8B9}"/>
              </a:ext>
            </a:extLst>
          </p:cNvPr>
          <p:cNvPicPr>
            <a:picLocks noChangeAspect="1"/>
          </p:cNvPicPr>
          <p:nvPr/>
        </p:nvPicPr>
        <p:blipFill>
          <a:blip r:embed="rId2"/>
          <a:stretch>
            <a:fillRect/>
          </a:stretch>
        </p:blipFill>
        <p:spPr>
          <a:xfrm>
            <a:off x="83124" y="64495"/>
            <a:ext cx="4889775" cy="2195344"/>
          </a:xfrm>
          <a:prstGeom prst="rect">
            <a:avLst/>
          </a:prstGeom>
        </p:spPr>
      </p:pic>
      <p:pic>
        <p:nvPicPr>
          <p:cNvPr id="5" name="Picture 4">
            <a:extLst>
              <a:ext uri="{FF2B5EF4-FFF2-40B4-BE49-F238E27FC236}">
                <a16:creationId xmlns:a16="http://schemas.microsoft.com/office/drawing/2014/main" id="{F6D0B6BC-897D-47C9-A1C6-B49375A730A2}"/>
              </a:ext>
            </a:extLst>
          </p:cNvPr>
          <p:cNvPicPr>
            <a:picLocks noChangeAspect="1"/>
          </p:cNvPicPr>
          <p:nvPr/>
        </p:nvPicPr>
        <p:blipFill>
          <a:blip r:embed="rId3"/>
          <a:stretch>
            <a:fillRect/>
          </a:stretch>
        </p:blipFill>
        <p:spPr>
          <a:xfrm>
            <a:off x="4204869" y="92203"/>
            <a:ext cx="4889775" cy="2182344"/>
          </a:xfrm>
          <a:prstGeom prst="rect">
            <a:avLst/>
          </a:prstGeom>
        </p:spPr>
      </p:pic>
      <p:pic>
        <p:nvPicPr>
          <p:cNvPr id="6" name="Picture 5">
            <a:extLst>
              <a:ext uri="{FF2B5EF4-FFF2-40B4-BE49-F238E27FC236}">
                <a16:creationId xmlns:a16="http://schemas.microsoft.com/office/drawing/2014/main" id="{3D316531-9A86-41D1-8202-9703EE94A831}"/>
              </a:ext>
            </a:extLst>
          </p:cNvPr>
          <p:cNvPicPr>
            <a:picLocks noChangeAspect="1"/>
          </p:cNvPicPr>
          <p:nvPr/>
        </p:nvPicPr>
        <p:blipFill>
          <a:blip r:embed="rId2"/>
          <a:stretch>
            <a:fillRect/>
          </a:stretch>
        </p:blipFill>
        <p:spPr>
          <a:xfrm>
            <a:off x="78511" y="2341264"/>
            <a:ext cx="4889775" cy="2195344"/>
          </a:xfrm>
          <a:prstGeom prst="rect">
            <a:avLst/>
          </a:prstGeom>
        </p:spPr>
      </p:pic>
      <p:pic>
        <p:nvPicPr>
          <p:cNvPr id="7" name="Picture 6">
            <a:extLst>
              <a:ext uri="{FF2B5EF4-FFF2-40B4-BE49-F238E27FC236}">
                <a16:creationId xmlns:a16="http://schemas.microsoft.com/office/drawing/2014/main" id="{CB4D9D15-B722-4AB3-9753-4A875EEEF7C7}"/>
              </a:ext>
            </a:extLst>
          </p:cNvPr>
          <p:cNvPicPr>
            <a:picLocks noChangeAspect="1"/>
          </p:cNvPicPr>
          <p:nvPr/>
        </p:nvPicPr>
        <p:blipFill>
          <a:blip r:embed="rId3"/>
          <a:stretch>
            <a:fillRect/>
          </a:stretch>
        </p:blipFill>
        <p:spPr>
          <a:xfrm>
            <a:off x="4200256" y="2368972"/>
            <a:ext cx="4889775" cy="2182344"/>
          </a:xfrm>
          <a:prstGeom prst="rect">
            <a:avLst/>
          </a:prstGeom>
        </p:spPr>
      </p:pic>
      <p:pic>
        <p:nvPicPr>
          <p:cNvPr id="8" name="Picture 7">
            <a:extLst>
              <a:ext uri="{FF2B5EF4-FFF2-40B4-BE49-F238E27FC236}">
                <a16:creationId xmlns:a16="http://schemas.microsoft.com/office/drawing/2014/main" id="{388A6B02-ABBE-4CA6-A5B9-F6877E643E31}"/>
              </a:ext>
            </a:extLst>
          </p:cNvPr>
          <p:cNvPicPr>
            <a:picLocks noChangeAspect="1"/>
          </p:cNvPicPr>
          <p:nvPr/>
        </p:nvPicPr>
        <p:blipFill>
          <a:blip r:embed="rId2"/>
          <a:stretch>
            <a:fillRect/>
          </a:stretch>
        </p:blipFill>
        <p:spPr>
          <a:xfrm>
            <a:off x="96984" y="4576464"/>
            <a:ext cx="4889775" cy="2195344"/>
          </a:xfrm>
          <a:prstGeom prst="rect">
            <a:avLst/>
          </a:prstGeom>
        </p:spPr>
      </p:pic>
      <p:pic>
        <p:nvPicPr>
          <p:cNvPr id="9" name="Picture 8">
            <a:extLst>
              <a:ext uri="{FF2B5EF4-FFF2-40B4-BE49-F238E27FC236}">
                <a16:creationId xmlns:a16="http://schemas.microsoft.com/office/drawing/2014/main" id="{CB1FFB55-A4C6-4961-859D-F8AE7F503B36}"/>
              </a:ext>
            </a:extLst>
          </p:cNvPr>
          <p:cNvPicPr>
            <a:picLocks noChangeAspect="1"/>
          </p:cNvPicPr>
          <p:nvPr/>
        </p:nvPicPr>
        <p:blipFill>
          <a:blip r:embed="rId3"/>
          <a:stretch>
            <a:fillRect/>
          </a:stretch>
        </p:blipFill>
        <p:spPr>
          <a:xfrm>
            <a:off x="4218729" y="4604172"/>
            <a:ext cx="4889775" cy="2182344"/>
          </a:xfrm>
          <a:prstGeom prst="rect">
            <a:avLst/>
          </a:prstGeom>
        </p:spPr>
      </p:pic>
      <p:sp>
        <p:nvSpPr>
          <p:cNvPr id="10" name="Rectangle 9">
            <a:extLst>
              <a:ext uri="{FF2B5EF4-FFF2-40B4-BE49-F238E27FC236}">
                <a16:creationId xmlns:a16="http://schemas.microsoft.com/office/drawing/2014/main" id="{7C162780-F776-49EA-9D5C-6120444B9A50}"/>
              </a:ext>
            </a:extLst>
          </p:cNvPr>
          <p:cNvSpPr/>
          <p:nvPr/>
        </p:nvSpPr>
        <p:spPr>
          <a:xfrm>
            <a:off x="6850057" y="521655"/>
            <a:ext cx="2287047" cy="1323439"/>
          </a:xfrm>
          <a:prstGeom prst="rect">
            <a:avLst/>
          </a:prstGeom>
        </p:spPr>
        <p:txBody>
          <a:bodyPr wrap="square">
            <a:spAutoFit/>
          </a:bodyPr>
          <a:lstStyle/>
          <a:p>
            <a:pPr algn="ctr"/>
            <a:r>
              <a:rPr lang="ar-AE" sz="4000" b="1" dirty="0">
                <a:solidFill>
                  <a:srgbClr val="C00000"/>
                </a:solidFill>
              </a:rPr>
              <a:t>وَغَسْلُ الْبَرَاجِمِ :</a:t>
            </a:r>
            <a:endParaRPr lang="ar-AE" sz="4000" dirty="0">
              <a:solidFill>
                <a:srgbClr val="C00000"/>
              </a:solidFill>
            </a:endParaRPr>
          </a:p>
        </p:txBody>
      </p:sp>
      <p:sp>
        <p:nvSpPr>
          <p:cNvPr id="11" name="Rectangle 10">
            <a:extLst>
              <a:ext uri="{FF2B5EF4-FFF2-40B4-BE49-F238E27FC236}">
                <a16:creationId xmlns:a16="http://schemas.microsoft.com/office/drawing/2014/main" id="{73506C4E-1BD9-4FC4-9E61-5590DB9FE308}"/>
              </a:ext>
            </a:extLst>
          </p:cNvPr>
          <p:cNvSpPr/>
          <p:nvPr/>
        </p:nvSpPr>
        <p:spPr>
          <a:xfrm>
            <a:off x="5364088" y="3064947"/>
            <a:ext cx="3285814" cy="707886"/>
          </a:xfrm>
          <a:prstGeom prst="rect">
            <a:avLst/>
          </a:prstGeom>
        </p:spPr>
        <p:txBody>
          <a:bodyPr wrap="square">
            <a:spAutoFit/>
          </a:bodyPr>
          <a:lstStyle/>
          <a:p>
            <a:r>
              <a:rPr lang="ar-AE" sz="4000" b="1" dirty="0">
                <a:solidFill>
                  <a:srgbClr val="C00000"/>
                </a:solidFill>
              </a:rPr>
              <a:t>وَنَتْفُ الإِبِطِ : </a:t>
            </a:r>
            <a:endParaRPr lang="ar-AE" sz="4000" dirty="0">
              <a:solidFill>
                <a:srgbClr val="C00000"/>
              </a:solidFill>
            </a:endParaRPr>
          </a:p>
        </p:txBody>
      </p:sp>
      <p:sp>
        <p:nvSpPr>
          <p:cNvPr id="12" name="Rectangle 11">
            <a:extLst>
              <a:ext uri="{FF2B5EF4-FFF2-40B4-BE49-F238E27FC236}">
                <a16:creationId xmlns:a16="http://schemas.microsoft.com/office/drawing/2014/main" id="{E4A8A4D6-D205-4615-991D-B92647479CE1}"/>
              </a:ext>
            </a:extLst>
          </p:cNvPr>
          <p:cNvSpPr/>
          <p:nvPr/>
        </p:nvSpPr>
        <p:spPr>
          <a:xfrm>
            <a:off x="7159371" y="4969955"/>
            <a:ext cx="1708763" cy="1323439"/>
          </a:xfrm>
          <a:prstGeom prst="rect">
            <a:avLst/>
          </a:prstGeom>
        </p:spPr>
        <p:txBody>
          <a:bodyPr wrap="square">
            <a:spAutoFit/>
          </a:bodyPr>
          <a:lstStyle/>
          <a:p>
            <a:pPr algn="ctr"/>
            <a:r>
              <a:rPr lang="ar-AE" sz="4000" b="1" dirty="0">
                <a:solidFill>
                  <a:srgbClr val="C00000"/>
                </a:solidFill>
              </a:rPr>
              <a:t>وَحَلْقُ الْعَانَةِ :</a:t>
            </a:r>
            <a:endParaRPr lang="ar-AE" sz="4000" dirty="0">
              <a:solidFill>
                <a:srgbClr val="C00000"/>
              </a:solidFill>
            </a:endParaRPr>
          </a:p>
        </p:txBody>
      </p:sp>
      <p:sp>
        <p:nvSpPr>
          <p:cNvPr id="13" name="Rectangle 12">
            <a:extLst>
              <a:ext uri="{FF2B5EF4-FFF2-40B4-BE49-F238E27FC236}">
                <a16:creationId xmlns:a16="http://schemas.microsoft.com/office/drawing/2014/main" id="{A45E076F-AF51-4880-8A6D-C242E883B835}"/>
              </a:ext>
            </a:extLst>
          </p:cNvPr>
          <p:cNvSpPr/>
          <p:nvPr/>
        </p:nvSpPr>
        <p:spPr>
          <a:xfrm>
            <a:off x="395536" y="2798424"/>
            <a:ext cx="3508607" cy="1446550"/>
          </a:xfrm>
          <a:prstGeom prst="rect">
            <a:avLst/>
          </a:prstGeom>
        </p:spPr>
        <p:txBody>
          <a:bodyPr wrap="square">
            <a:spAutoFit/>
          </a:bodyPr>
          <a:lstStyle/>
          <a:p>
            <a:pPr algn="ctr"/>
            <a:r>
              <a:rPr lang="ar-AE" sz="4400" dirty="0"/>
              <a:t> </a:t>
            </a:r>
          </a:p>
          <a:p>
            <a:pPr algn="ctr"/>
            <a:r>
              <a:rPr lang="ar-AE" sz="4400" dirty="0"/>
              <a:t> </a:t>
            </a:r>
          </a:p>
        </p:txBody>
      </p:sp>
      <p:sp>
        <p:nvSpPr>
          <p:cNvPr id="14" name="Rectangle 13">
            <a:extLst>
              <a:ext uri="{FF2B5EF4-FFF2-40B4-BE49-F238E27FC236}">
                <a16:creationId xmlns:a16="http://schemas.microsoft.com/office/drawing/2014/main" id="{97C04753-3ECC-499D-8CC7-146117BB6CC7}"/>
              </a:ext>
            </a:extLst>
          </p:cNvPr>
          <p:cNvSpPr/>
          <p:nvPr/>
        </p:nvSpPr>
        <p:spPr>
          <a:xfrm>
            <a:off x="549721" y="361206"/>
            <a:ext cx="3200235" cy="1446550"/>
          </a:xfrm>
          <a:prstGeom prst="rect">
            <a:avLst/>
          </a:prstGeom>
        </p:spPr>
        <p:txBody>
          <a:bodyPr wrap="square">
            <a:spAutoFit/>
          </a:bodyPr>
          <a:lstStyle/>
          <a:p>
            <a:r>
              <a:rPr lang="ar-AE" sz="4400" dirty="0"/>
              <a:t>المفاصل والعقد التي في الأصابع</a:t>
            </a:r>
          </a:p>
        </p:txBody>
      </p:sp>
      <p:sp>
        <p:nvSpPr>
          <p:cNvPr id="15" name="Rectangle 14">
            <a:extLst>
              <a:ext uri="{FF2B5EF4-FFF2-40B4-BE49-F238E27FC236}">
                <a16:creationId xmlns:a16="http://schemas.microsoft.com/office/drawing/2014/main" id="{43B5EF3A-88FA-44EC-A9F1-20E188AB6222}"/>
              </a:ext>
            </a:extLst>
          </p:cNvPr>
          <p:cNvSpPr/>
          <p:nvPr/>
        </p:nvSpPr>
        <p:spPr>
          <a:xfrm>
            <a:off x="96984" y="4989070"/>
            <a:ext cx="4269444" cy="1446550"/>
          </a:xfrm>
          <a:prstGeom prst="rect">
            <a:avLst/>
          </a:prstGeom>
        </p:spPr>
        <p:txBody>
          <a:bodyPr wrap="square">
            <a:spAutoFit/>
          </a:bodyPr>
          <a:lstStyle/>
          <a:p>
            <a:pPr algn="ctr"/>
            <a:r>
              <a:rPr lang="ar-AE" sz="4400" dirty="0">
                <a:solidFill>
                  <a:srgbClr val="545454"/>
                </a:solidFill>
                <a:latin typeface="HelveticaNeue"/>
              </a:rPr>
              <a:t>الشَّعر النابت في أسفل البطن عند البلوغ</a:t>
            </a:r>
            <a:endParaRPr lang="ar-AE" sz="4400" dirty="0"/>
          </a:p>
        </p:txBody>
      </p:sp>
      <p:pic>
        <p:nvPicPr>
          <p:cNvPr id="26" name="Picture 4" descr="نتيجة بحث الصور عن شفرة حلاقة">
            <a:hlinkClick r:id="rId4"/>
            <a:extLst>
              <a:ext uri="{FF2B5EF4-FFF2-40B4-BE49-F238E27FC236}">
                <a16:creationId xmlns:a16="http://schemas.microsoft.com/office/drawing/2014/main" id="{B099120E-568F-4DA3-8C83-873CF06D15E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6200000">
            <a:off x="5842408" y="5040331"/>
            <a:ext cx="1323439" cy="12209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Picture 2" descr="نتيجة بحث الصور عن وَغَسْلُ الْبَرَاجِمِ">
            <a:hlinkClick r:id="rId6"/>
            <a:extLst>
              <a:ext uri="{FF2B5EF4-FFF2-40B4-BE49-F238E27FC236}">
                <a16:creationId xmlns:a16="http://schemas.microsoft.com/office/drawing/2014/main" id="{16F62D0A-557C-4FC9-8630-33885836DB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80112" y="707510"/>
            <a:ext cx="1534475" cy="12288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Rectangle 15">
            <a:extLst>
              <a:ext uri="{FF2B5EF4-FFF2-40B4-BE49-F238E27FC236}">
                <a16:creationId xmlns:a16="http://schemas.microsoft.com/office/drawing/2014/main" id="{0BBDEF64-D7C1-44C8-BF8E-48292EF21361}"/>
              </a:ext>
            </a:extLst>
          </p:cNvPr>
          <p:cNvSpPr/>
          <p:nvPr/>
        </p:nvSpPr>
        <p:spPr>
          <a:xfrm>
            <a:off x="395536" y="2652027"/>
            <a:ext cx="3337384" cy="1323439"/>
          </a:xfrm>
          <a:prstGeom prst="rect">
            <a:avLst/>
          </a:prstGeom>
        </p:spPr>
        <p:txBody>
          <a:bodyPr wrap="square">
            <a:spAutoFit/>
          </a:bodyPr>
          <a:lstStyle/>
          <a:p>
            <a:r>
              <a:rPr lang="ar-AE" sz="4000" dirty="0">
                <a:solidFill>
                  <a:srgbClr val="545454"/>
                </a:solidFill>
                <a:latin typeface="HelveticaNeue"/>
              </a:rPr>
              <a:t>الشَّعر النابت في منطقة الإبط  </a:t>
            </a:r>
            <a:endParaRPr lang="ar-AE" sz="4000" dirty="0"/>
          </a:p>
        </p:txBody>
      </p:sp>
      <p:pic>
        <p:nvPicPr>
          <p:cNvPr id="3" name="Picture 2">
            <a:extLst>
              <a:ext uri="{FF2B5EF4-FFF2-40B4-BE49-F238E27FC236}">
                <a16:creationId xmlns:a16="http://schemas.microsoft.com/office/drawing/2014/main" id="{D85570EF-DFBF-45BD-AE96-6ACEC92C43FC}"/>
              </a:ext>
            </a:extLst>
          </p:cNvPr>
          <p:cNvPicPr>
            <a:picLocks noChangeAspect="1"/>
          </p:cNvPicPr>
          <p:nvPr/>
        </p:nvPicPr>
        <p:blipFill>
          <a:blip r:embed="rId8"/>
          <a:stretch>
            <a:fillRect/>
          </a:stretch>
        </p:blipFill>
        <p:spPr>
          <a:xfrm>
            <a:off x="5524828" y="2455740"/>
            <a:ext cx="737680" cy="1981372"/>
          </a:xfrm>
          <a:prstGeom prst="rect">
            <a:avLst/>
          </a:prstGeom>
        </p:spPr>
      </p:pic>
    </p:spTree>
    <p:extLst>
      <p:ext uri="{BB962C8B-B14F-4D97-AF65-F5344CB8AC3E}">
        <p14:creationId xmlns:p14="http://schemas.microsoft.com/office/powerpoint/2010/main" val="3705224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BCAC4C-52E8-49E9-A564-E869A68CF8B9}"/>
              </a:ext>
            </a:extLst>
          </p:cNvPr>
          <p:cNvPicPr>
            <a:picLocks noChangeAspect="1"/>
          </p:cNvPicPr>
          <p:nvPr/>
        </p:nvPicPr>
        <p:blipFill>
          <a:blip r:embed="rId2"/>
          <a:stretch>
            <a:fillRect/>
          </a:stretch>
        </p:blipFill>
        <p:spPr>
          <a:xfrm>
            <a:off x="83124" y="64495"/>
            <a:ext cx="4889775" cy="2195344"/>
          </a:xfrm>
          <a:prstGeom prst="rect">
            <a:avLst/>
          </a:prstGeom>
        </p:spPr>
      </p:pic>
      <p:pic>
        <p:nvPicPr>
          <p:cNvPr id="5" name="Picture 4">
            <a:extLst>
              <a:ext uri="{FF2B5EF4-FFF2-40B4-BE49-F238E27FC236}">
                <a16:creationId xmlns:a16="http://schemas.microsoft.com/office/drawing/2014/main" id="{F6D0B6BC-897D-47C9-A1C6-B49375A730A2}"/>
              </a:ext>
            </a:extLst>
          </p:cNvPr>
          <p:cNvPicPr>
            <a:picLocks noChangeAspect="1"/>
          </p:cNvPicPr>
          <p:nvPr/>
        </p:nvPicPr>
        <p:blipFill>
          <a:blip r:embed="rId3"/>
          <a:stretch>
            <a:fillRect/>
          </a:stretch>
        </p:blipFill>
        <p:spPr>
          <a:xfrm>
            <a:off x="4204869" y="92203"/>
            <a:ext cx="4889775" cy="2182344"/>
          </a:xfrm>
          <a:prstGeom prst="rect">
            <a:avLst/>
          </a:prstGeom>
        </p:spPr>
      </p:pic>
      <p:pic>
        <p:nvPicPr>
          <p:cNvPr id="6" name="Picture 5">
            <a:extLst>
              <a:ext uri="{FF2B5EF4-FFF2-40B4-BE49-F238E27FC236}">
                <a16:creationId xmlns:a16="http://schemas.microsoft.com/office/drawing/2014/main" id="{3D316531-9A86-41D1-8202-9703EE94A831}"/>
              </a:ext>
            </a:extLst>
          </p:cNvPr>
          <p:cNvPicPr>
            <a:picLocks noChangeAspect="1"/>
          </p:cNvPicPr>
          <p:nvPr/>
        </p:nvPicPr>
        <p:blipFill>
          <a:blip r:embed="rId2"/>
          <a:stretch>
            <a:fillRect/>
          </a:stretch>
        </p:blipFill>
        <p:spPr>
          <a:xfrm>
            <a:off x="78511" y="2341264"/>
            <a:ext cx="4889775" cy="2195344"/>
          </a:xfrm>
          <a:prstGeom prst="rect">
            <a:avLst/>
          </a:prstGeom>
        </p:spPr>
      </p:pic>
      <p:pic>
        <p:nvPicPr>
          <p:cNvPr id="7" name="Picture 6">
            <a:extLst>
              <a:ext uri="{FF2B5EF4-FFF2-40B4-BE49-F238E27FC236}">
                <a16:creationId xmlns:a16="http://schemas.microsoft.com/office/drawing/2014/main" id="{CB4D9D15-B722-4AB3-9753-4A875EEEF7C7}"/>
              </a:ext>
            </a:extLst>
          </p:cNvPr>
          <p:cNvPicPr>
            <a:picLocks noChangeAspect="1"/>
          </p:cNvPicPr>
          <p:nvPr/>
        </p:nvPicPr>
        <p:blipFill>
          <a:blip r:embed="rId3"/>
          <a:stretch>
            <a:fillRect/>
          </a:stretch>
        </p:blipFill>
        <p:spPr>
          <a:xfrm>
            <a:off x="4200256" y="2368972"/>
            <a:ext cx="4889775" cy="2182344"/>
          </a:xfrm>
          <a:prstGeom prst="rect">
            <a:avLst/>
          </a:prstGeom>
        </p:spPr>
      </p:pic>
      <p:pic>
        <p:nvPicPr>
          <p:cNvPr id="8" name="Picture 7">
            <a:extLst>
              <a:ext uri="{FF2B5EF4-FFF2-40B4-BE49-F238E27FC236}">
                <a16:creationId xmlns:a16="http://schemas.microsoft.com/office/drawing/2014/main" id="{388A6B02-ABBE-4CA6-A5B9-F6877E643E31}"/>
              </a:ext>
            </a:extLst>
          </p:cNvPr>
          <p:cNvPicPr>
            <a:picLocks noChangeAspect="1"/>
          </p:cNvPicPr>
          <p:nvPr/>
        </p:nvPicPr>
        <p:blipFill>
          <a:blip r:embed="rId2"/>
          <a:stretch>
            <a:fillRect/>
          </a:stretch>
        </p:blipFill>
        <p:spPr>
          <a:xfrm>
            <a:off x="96984" y="4576464"/>
            <a:ext cx="4889775" cy="2195344"/>
          </a:xfrm>
          <a:prstGeom prst="rect">
            <a:avLst/>
          </a:prstGeom>
        </p:spPr>
      </p:pic>
      <p:pic>
        <p:nvPicPr>
          <p:cNvPr id="9" name="Picture 8">
            <a:extLst>
              <a:ext uri="{FF2B5EF4-FFF2-40B4-BE49-F238E27FC236}">
                <a16:creationId xmlns:a16="http://schemas.microsoft.com/office/drawing/2014/main" id="{CB1FFB55-A4C6-4961-859D-F8AE7F503B36}"/>
              </a:ext>
            </a:extLst>
          </p:cNvPr>
          <p:cNvPicPr>
            <a:picLocks noChangeAspect="1"/>
          </p:cNvPicPr>
          <p:nvPr/>
        </p:nvPicPr>
        <p:blipFill>
          <a:blip r:embed="rId3"/>
          <a:stretch>
            <a:fillRect/>
          </a:stretch>
        </p:blipFill>
        <p:spPr>
          <a:xfrm>
            <a:off x="4218729" y="4604172"/>
            <a:ext cx="4889775" cy="2182344"/>
          </a:xfrm>
          <a:prstGeom prst="rect">
            <a:avLst/>
          </a:prstGeom>
        </p:spPr>
      </p:pic>
      <p:sp>
        <p:nvSpPr>
          <p:cNvPr id="10" name="Rectangle 9">
            <a:extLst>
              <a:ext uri="{FF2B5EF4-FFF2-40B4-BE49-F238E27FC236}">
                <a16:creationId xmlns:a16="http://schemas.microsoft.com/office/drawing/2014/main" id="{7C162780-F776-49EA-9D5C-6120444B9A50}"/>
              </a:ext>
            </a:extLst>
          </p:cNvPr>
          <p:cNvSpPr/>
          <p:nvPr/>
        </p:nvSpPr>
        <p:spPr>
          <a:xfrm>
            <a:off x="7002319" y="500447"/>
            <a:ext cx="2034177" cy="1323439"/>
          </a:xfrm>
          <a:prstGeom prst="rect">
            <a:avLst/>
          </a:prstGeom>
        </p:spPr>
        <p:txBody>
          <a:bodyPr wrap="square">
            <a:spAutoFit/>
          </a:bodyPr>
          <a:lstStyle/>
          <a:p>
            <a:pPr algn="ctr"/>
            <a:r>
              <a:rPr lang="ar-AE" sz="4000" b="1" dirty="0">
                <a:solidFill>
                  <a:srgbClr val="C00000"/>
                </a:solidFill>
              </a:rPr>
              <a:t>  وَانْتِقَاصُ الْمَاءِ :</a:t>
            </a:r>
            <a:endParaRPr lang="ar-AE" sz="4000" dirty="0">
              <a:solidFill>
                <a:srgbClr val="C00000"/>
              </a:solidFill>
            </a:endParaRPr>
          </a:p>
        </p:txBody>
      </p:sp>
      <p:sp>
        <p:nvSpPr>
          <p:cNvPr id="11" name="Rectangle 10">
            <a:extLst>
              <a:ext uri="{FF2B5EF4-FFF2-40B4-BE49-F238E27FC236}">
                <a16:creationId xmlns:a16="http://schemas.microsoft.com/office/drawing/2014/main" id="{73506C4E-1BD9-4FC4-9E61-5590DB9FE308}"/>
              </a:ext>
            </a:extLst>
          </p:cNvPr>
          <p:cNvSpPr/>
          <p:nvPr/>
        </p:nvSpPr>
        <p:spPr>
          <a:xfrm>
            <a:off x="5453371" y="2775569"/>
            <a:ext cx="2187921" cy="707886"/>
          </a:xfrm>
          <a:prstGeom prst="rect">
            <a:avLst/>
          </a:prstGeom>
        </p:spPr>
        <p:txBody>
          <a:bodyPr wrap="square">
            <a:spAutoFit/>
          </a:bodyPr>
          <a:lstStyle/>
          <a:p>
            <a:r>
              <a:rPr lang="ar-AE" sz="4000" b="1" dirty="0">
                <a:solidFill>
                  <a:srgbClr val="C00000"/>
                </a:solidFill>
              </a:rPr>
              <a:t>المضْمَضَةُ : </a:t>
            </a:r>
            <a:endParaRPr lang="ar-AE" sz="4000" dirty="0">
              <a:solidFill>
                <a:srgbClr val="C00000"/>
              </a:solidFill>
            </a:endParaRPr>
          </a:p>
        </p:txBody>
      </p:sp>
      <p:sp>
        <p:nvSpPr>
          <p:cNvPr id="12" name="Rectangle 11">
            <a:extLst>
              <a:ext uri="{FF2B5EF4-FFF2-40B4-BE49-F238E27FC236}">
                <a16:creationId xmlns:a16="http://schemas.microsoft.com/office/drawing/2014/main" id="{E4A8A4D6-D205-4615-991D-B92647479CE1}"/>
              </a:ext>
            </a:extLst>
          </p:cNvPr>
          <p:cNvSpPr/>
          <p:nvPr/>
        </p:nvSpPr>
        <p:spPr>
          <a:xfrm>
            <a:off x="6547332" y="5278543"/>
            <a:ext cx="1841092" cy="1323439"/>
          </a:xfrm>
          <a:prstGeom prst="rect">
            <a:avLst/>
          </a:prstGeom>
        </p:spPr>
        <p:txBody>
          <a:bodyPr wrap="square">
            <a:spAutoFit/>
          </a:bodyPr>
          <a:lstStyle/>
          <a:p>
            <a:r>
              <a:rPr lang="ar-AE" sz="4000" b="1" dirty="0">
                <a:solidFill>
                  <a:srgbClr val="C00000"/>
                </a:solidFill>
              </a:rPr>
              <a:t>سنن الفطرة :</a:t>
            </a:r>
          </a:p>
        </p:txBody>
      </p:sp>
      <p:sp>
        <p:nvSpPr>
          <p:cNvPr id="13" name="Rectangle 12">
            <a:extLst>
              <a:ext uri="{FF2B5EF4-FFF2-40B4-BE49-F238E27FC236}">
                <a16:creationId xmlns:a16="http://schemas.microsoft.com/office/drawing/2014/main" id="{A45E076F-AF51-4880-8A6D-C242E883B835}"/>
              </a:ext>
            </a:extLst>
          </p:cNvPr>
          <p:cNvSpPr/>
          <p:nvPr/>
        </p:nvSpPr>
        <p:spPr>
          <a:xfrm>
            <a:off x="395536" y="2798424"/>
            <a:ext cx="3508607" cy="1323439"/>
          </a:xfrm>
          <a:prstGeom prst="rect">
            <a:avLst/>
          </a:prstGeom>
        </p:spPr>
        <p:txBody>
          <a:bodyPr wrap="square">
            <a:spAutoFit/>
          </a:bodyPr>
          <a:lstStyle/>
          <a:p>
            <a:pPr algn="ctr"/>
            <a:r>
              <a:rPr lang="ar-AE" sz="4000" dirty="0">
                <a:solidFill>
                  <a:srgbClr val="545454"/>
                </a:solidFill>
                <a:latin typeface="HelveticaNeue"/>
              </a:rPr>
              <a:t>إدارة الماء في جميع الفم ثم إخراجه</a:t>
            </a:r>
            <a:endParaRPr lang="ar-AE" sz="4000" dirty="0"/>
          </a:p>
        </p:txBody>
      </p:sp>
      <p:sp>
        <p:nvSpPr>
          <p:cNvPr id="14" name="Rectangle 13">
            <a:extLst>
              <a:ext uri="{FF2B5EF4-FFF2-40B4-BE49-F238E27FC236}">
                <a16:creationId xmlns:a16="http://schemas.microsoft.com/office/drawing/2014/main" id="{97C04753-3ECC-499D-8CC7-146117BB6CC7}"/>
              </a:ext>
            </a:extLst>
          </p:cNvPr>
          <p:cNvSpPr/>
          <p:nvPr/>
        </p:nvSpPr>
        <p:spPr>
          <a:xfrm>
            <a:off x="384063" y="213879"/>
            <a:ext cx="3200235" cy="1938992"/>
          </a:xfrm>
          <a:prstGeom prst="rect">
            <a:avLst/>
          </a:prstGeom>
        </p:spPr>
        <p:txBody>
          <a:bodyPr wrap="square">
            <a:spAutoFit/>
          </a:bodyPr>
          <a:lstStyle/>
          <a:p>
            <a:pPr algn="ctr"/>
            <a:r>
              <a:rPr lang="ar-AE" sz="4000" dirty="0"/>
              <a:t>الاستنجاء أي غسل مكان البول والغائط</a:t>
            </a:r>
          </a:p>
        </p:txBody>
      </p:sp>
      <p:sp>
        <p:nvSpPr>
          <p:cNvPr id="15" name="Rectangle 14">
            <a:extLst>
              <a:ext uri="{FF2B5EF4-FFF2-40B4-BE49-F238E27FC236}">
                <a16:creationId xmlns:a16="http://schemas.microsoft.com/office/drawing/2014/main" id="{43B5EF3A-88FA-44EC-A9F1-20E188AB6222}"/>
              </a:ext>
            </a:extLst>
          </p:cNvPr>
          <p:cNvSpPr/>
          <p:nvPr/>
        </p:nvSpPr>
        <p:spPr>
          <a:xfrm>
            <a:off x="104992" y="4603325"/>
            <a:ext cx="3848588" cy="2554545"/>
          </a:xfrm>
          <a:prstGeom prst="rect">
            <a:avLst/>
          </a:prstGeom>
        </p:spPr>
        <p:txBody>
          <a:bodyPr wrap="square">
            <a:spAutoFit/>
          </a:bodyPr>
          <a:lstStyle/>
          <a:p>
            <a:pPr lvl="0" algn="ctr"/>
            <a:r>
              <a:rPr lang="ar-AE" sz="3200" dirty="0">
                <a:solidFill>
                  <a:prstClr val="black"/>
                </a:solidFill>
              </a:rPr>
              <a:t>سلوكات دينية</a:t>
            </a:r>
          </a:p>
          <a:p>
            <a:pPr lvl="0" algn="ctr"/>
            <a:r>
              <a:rPr lang="ar-AE" sz="3200" dirty="0">
                <a:solidFill>
                  <a:prstClr val="black"/>
                </a:solidFill>
              </a:rPr>
              <a:t> مرتبطة </a:t>
            </a:r>
          </a:p>
          <a:p>
            <a:pPr lvl="0" algn="ctr"/>
            <a:r>
              <a:rPr lang="ar-AE" sz="3200" dirty="0">
                <a:solidFill>
                  <a:prstClr val="black"/>
                </a:solidFill>
              </a:rPr>
              <a:t>بنظافة جسم الإنسان.</a:t>
            </a:r>
          </a:p>
          <a:p>
            <a:pPr lvl="0" algn="ctr"/>
            <a:r>
              <a:rPr lang="ar-AE" sz="3200" dirty="0">
                <a:solidFill>
                  <a:prstClr val="black"/>
                </a:solidFill>
              </a:rPr>
              <a:t>( النظافة الشخصية )</a:t>
            </a:r>
          </a:p>
          <a:p>
            <a:pPr algn="ctr"/>
            <a:r>
              <a:rPr lang="ar-AE" sz="3200" dirty="0"/>
              <a:t>.</a:t>
            </a:r>
          </a:p>
        </p:txBody>
      </p:sp>
      <p:pic>
        <p:nvPicPr>
          <p:cNvPr id="2" name="Picture 1">
            <a:extLst>
              <a:ext uri="{FF2B5EF4-FFF2-40B4-BE49-F238E27FC236}">
                <a16:creationId xmlns:a16="http://schemas.microsoft.com/office/drawing/2014/main" id="{9C6529A2-A8CF-4E38-8075-21BE33170161}"/>
              </a:ext>
            </a:extLst>
          </p:cNvPr>
          <p:cNvPicPr>
            <a:picLocks noChangeAspect="1"/>
          </p:cNvPicPr>
          <p:nvPr/>
        </p:nvPicPr>
        <p:blipFill>
          <a:blip r:embed="rId4"/>
          <a:stretch>
            <a:fillRect/>
          </a:stretch>
        </p:blipFill>
        <p:spPr>
          <a:xfrm>
            <a:off x="5556088" y="414982"/>
            <a:ext cx="1536192" cy="1455943"/>
          </a:xfrm>
          <a:prstGeom prst="rect">
            <a:avLst/>
          </a:prstGeom>
        </p:spPr>
      </p:pic>
      <p:pic>
        <p:nvPicPr>
          <p:cNvPr id="16" name="Picture 15">
            <a:extLst>
              <a:ext uri="{FF2B5EF4-FFF2-40B4-BE49-F238E27FC236}">
                <a16:creationId xmlns:a16="http://schemas.microsoft.com/office/drawing/2014/main" id="{75692D8C-B858-4D19-BE78-A00BDCF03C49}"/>
              </a:ext>
            </a:extLst>
          </p:cNvPr>
          <p:cNvPicPr>
            <a:picLocks noChangeAspect="1"/>
          </p:cNvPicPr>
          <p:nvPr/>
        </p:nvPicPr>
        <p:blipFill>
          <a:blip r:embed="rId5"/>
          <a:stretch>
            <a:fillRect/>
          </a:stretch>
        </p:blipFill>
        <p:spPr>
          <a:xfrm>
            <a:off x="7683433" y="2600532"/>
            <a:ext cx="1065031" cy="1719221"/>
          </a:xfrm>
          <a:prstGeom prst="rect">
            <a:avLst/>
          </a:prstGeom>
        </p:spPr>
      </p:pic>
    </p:spTree>
    <p:extLst>
      <p:ext uri="{BB962C8B-B14F-4D97-AF65-F5344CB8AC3E}">
        <p14:creationId xmlns:p14="http://schemas.microsoft.com/office/powerpoint/2010/main" val="1591745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FC867C3-43A0-4297-9B64-C12C89CAF390}"/>
              </a:ext>
            </a:extLst>
          </p:cNvPr>
          <p:cNvSpPr/>
          <p:nvPr/>
        </p:nvSpPr>
        <p:spPr>
          <a:xfrm>
            <a:off x="323528" y="260648"/>
            <a:ext cx="8496944" cy="612068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2" name="Rectangle 1">
            <a:extLst>
              <a:ext uri="{FF2B5EF4-FFF2-40B4-BE49-F238E27FC236}">
                <a16:creationId xmlns:a16="http://schemas.microsoft.com/office/drawing/2014/main" id="{D732247C-2D83-47E5-A4DD-14D6E83EF70D}"/>
              </a:ext>
            </a:extLst>
          </p:cNvPr>
          <p:cNvSpPr/>
          <p:nvPr/>
        </p:nvSpPr>
        <p:spPr>
          <a:xfrm>
            <a:off x="683568" y="566388"/>
            <a:ext cx="7920626" cy="5509200"/>
          </a:xfrm>
          <a:prstGeom prst="rect">
            <a:avLst/>
          </a:prstGeom>
          <a:noFill/>
        </p:spPr>
        <p:txBody>
          <a:bodyPr wrap="square">
            <a:spAutoFit/>
          </a:bodyPr>
          <a:lstStyle/>
          <a:p>
            <a:pPr lvl="0" algn="ctr"/>
            <a:r>
              <a:rPr lang="ar-AE" sz="8800" b="1" dirty="0">
                <a:solidFill>
                  <a:srgbClr val="C00000"/>
                </a:solidFill>
              </a:rPr>
              <a:t>سنن الفطرة : </a:t>
            </a:r>
          </a:p>
          <a:p>
            <a:pPr lvl="0" algn="ctr"/>
            <a:r>
              <a:rPr lang="ar-AE" sz="6600" dirty="0">
                <a:solidFill>
                  <a:prstClr val="black"/>
                </a:solidFill>
              </a:rPr>
              <a:t>سلوكات دينية</a:t>
            </a:r>
          </a:p>
          <a:p>
            <a:pPr lvl="0" algn="ctr"/>
            <a:r>
              <a:rPr lang="ar-AE" sz="6600" dirty="0">
                <a:solidFill>
                  <a:prstClr val="black"/>
                </a:solidFill>
              </a:rPr>
              <a:t> مرتبطة </a:t>
            </a:r>
          </a:p>
          <a:p>
            <a:pPr lvl="0" algn="ctr"/>
            <a:r>
              <a:rPr lang="ar-AE" sz="6600" dirty="0">
                <a:solidFill>
                  <a:prstClr val="black"/>
                </a:solidFill>
              </a:rPr>
              <a:t>بنظافة جسم الإنسان .</a:t>
            </a:r>
          </a:p>
          <a:p>
            <a:pPr lvl="0" algn="ctr"/>
            <a:r>
              <a:rPr lang="ar-AE" sz="6600" dirty="0">
                <a:solidFill>
                  <a:prstClr val="black"/>
                </a:solidFill>
              </a:rPr>
              <a:t>( النظافة الشخصية )</a:t>
            </a:r>
          </a:p>
        </p:txBody>
      </p:sp>
      <p:pic>
        <p:nvPicPr>
          <p:cNvPr id="8" name="Picture 7">
            <a:extLst>
              <a:ext uri="{FF2B5EF4-FFF2-40B4-BE49-F238E27FC236}">
                <a16:creationId xmlns:a16="http://schemas.microsoft.com/office/drawing/2014/main" id="{6484B3C9-896B-4E83-842B-3C598108A70F}"/>
              </a:ext>
            </a:extLst>
          </p:cNvPr>
          <p:cNvPicPr>
            <a:picLocks noChangeAspect="1"/>
          </p:cNvPicPr>
          <p:nvPr/>
        </p:nvPicPr>
        <p:blipFill>
          <a:blip r:embed="rId2"/>
          <a:stretch>
            <a:fillRect/>
          </a:stretch>
        </p:blipFill>
        <p:spPr>
          <a:xfrm>
            <a:off x="591663" y="3413824"/>
            <a:ext cx="1151874" cy="1091701"/>
          </a:xfrm>
          <a:prstGeom prst="rect">
            <a:avLst/>
          </a:prstGeom>
        </p:spPr>
      </p:pic>
      <p:pic>
        <p:nvPicPr>
          <p:cNvPr id="9" name="Picture 8">
            <a:extLst>
              <a:ext uri="{FF2B5EF4-FFF2-40B4-BE49-F238E27FC236}">
                <a16:creationId xmlns:a16="http://schemas.microsoft.com/office/drawing/2014/main" id="{5A550444-FA86-4C5D-A06C-BBE435A939A1}"/>
              </a:ext>
            </a:extLst>
          </p:cNvPr>
          <p:cNvPicPr>
            <a:picLocks noChangeAspect="1"/>
          </p:cNvPicPr>
          <p:nvPr/>
        </p:nvPicPr>
        <p:blipFill>
          <a:blip r:embed="rId3"/>
          <a:stretch>
            <a:fillRect/>
          </a:stretch>
        </p:blipFill>
        <p:spPr>
          <a:xfrm flipH="1">
            <a:off x="622170" y="4768969"/>
            <a:ext cx="1087580" cy="1163980"/>
          </a:xfrm>
          <a:prstGeom prst="rect">
            <a:avLst/>
          </a:prstGeom>
        </p:spPr>
      </p:pic>
      <p:pic>
        <p:nvPicPr>
          <p:cNvPr id="10" name="Picture 4" descr="نتيجة بحث الصور عن شفرة حلاقة">
            <a:hlinkClick r:id="rId4"/>
            <a:extLst>
              <a:ext uri="{FF2B5EF4-FFF2-40B4-BE49-F238E27FC236}">
                <a16:creationId xmlns:a16="http://schemas.microsoft.com/office/drawing/2014/main" id="{4D6C7EDB-11B2-4EC9-8EE8-4E38E3D6F04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6200000">
            <a:off x="614907" y="2132942"/>
            <a:ext cx="1014433" cy="9358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DC9A5BEB-451A-41BC-81FE-CE55B0E1E454}"/>
              </a:ext>
            </a:extLst>
          </p:cNvPr>
          <p:cNvPicPr>
            <a:picLocks noChangeAspect="1"/>
          </p:cNvPicPr>
          <p:nvPr/>
        </p:nvPicPr>
        <p:blipFill>
          <a:blip r:embed="rId6"/>
          <a:stretch>
            <a:fillRect/>
          </a:stretch>
        </p:blipFill>
        <p:spPr>
          <a:xfrm>
            <a:off x="6406806" y="2628695"/>
            <a:ext cx="882788" cy="1345201"/>
          </a:xfrm>
          <a:prstGeom prst="rect">
            <a:avLst/>
          </a:prstGeom>
        </p:spPr>
      </p:pic>
      <p:pic>
        <p:nvPicPr>
          <p:cNvPr id="13" name="Picture 12">
            <a:extLst>
              <a:ext uri="{FF2B5EF4-FFF2-40B4-BE49-F238E27FC236}">
                <a16:creationId xmlns:a16="http://schemas.microsoft.com/office/drawing/2014/main" id="{4889CC75-B9CD-4B33-A3EC-CCFA874B3A41}"/>
              </a:ext>
            </a:extLst>
          </p:cNvPr>
          <p:cNvPicPr>
            <a:picLocks noChangeAspect="1"/>
          </p:cNvPicPr>
          <p:nvPr/>
        </p:nvPicPr>
        <p:blipFill>
          <a:blip r:embed="rId7"/>
          <a:stretch>
            <a:fillRect/>
          </a:stretch>
        </p:blipFill>
        <p:spPr>
          <a:xfrm>
            <a:off x="7674307" y="2874496"/>
            <a:ext cx="882788" cy="1054342"/>
          </a:xfrm>
          <a:prstGeom prst="rect">
            <a:avLst/>
          </a:prstGeom>
        </p:spPr>
      </p:pic>
      <p:pic>
        <p:nvPicPr>
          <p:cNvPr id="14" name="Picture 2" descr="صورة ذات صلة">
            <a:extLst>
              <a:ext uri="{FF2B5EF4-FFF2-40B4-BE49-F238E27FC236}">
                <a16:creationId xmlns:a16="http://schemas.microsoft.com/office/drawing/2014/main" id="{4112CEBE-3BF2-4EF7-A04E-BB4D1DED13D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49006"/>
          <a:stretch/>
        </p:blipFill>
        <p:spPr bwMode="auto">
          <a:xfrm>
            <a:off x="7668020" y="4763584"/>
            <a:ext cx="997572" cy="9553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F8A479E0-19F2-4A6C-A7DB-5D2D2564EF9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7792" r="8734" b="16420"/>
          <a:stretch/>
        </p:blipFill>
        <p:spPr bwMode="auto">
          <a:xfrm>
            <a:off x="7345809" y="666640"/>
            <a:ext cx="1211286" cy="1403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a:extLst>
              <a:ext uri="{FF2B5EF4-FFF2-40B4-BE49-F238E27FC236}">
                <a16:creationId xmlns:a16="http://schemas.microsoft.com/office/drawing/2014/main" id="{6E62E740-1D68-4AB4-8937-CE3FFCA8FEBE}"/>
              </a:ext>
            </a:extLst>
          </p:cNvPr>
          <p:cNvPicPr>
            <a:picLocks noChangeAspect="1"/>
          </p:cNvPicPr>
          <p:nvPr/>
        </p:nvPicPr>
        <p:blipFill>
          <a:blip r:embed="rId3"/>
          <a:stretch>
            <a:fillRect/>
          </a:stretch>
        </p:blipFill>
        <p:spPr>
          <a:xfrm>
            <a:off x="654198" y="748587"/>
            <a:ext cx="1316850" cy="1103472"/>
          </a:xfrm>
          <a:prstGeom prst="rect">
            <a:avLst/>
          </a:prstGeom>
        </p:spPr>
      </p:pic>
      <p:pic>
        <p:nvPicPr>
          <p:cNvPr id="19" name="Picture 2" descr="http://healthy-food.ws/wp-content/uploads/2015/08/puberty-armpit-120x120.jpg">
            <a:hlinkClick r:id="rId10"/>
            <a:extLst>
              <a:ext uri="{FF2B5EF4-FFF2-40B4-BE49-F238E27FC236}">
                <a16:creationId xmlns:a16="http://schemas.microsoft.com/office/drawing/2014/main" id="{BA848258-8732-45C0-8C21-41C437223035}"/>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70397" b="20304"/>
          <a:stretch/>
        </p:blipFill>
        <p:spPr bwMode="auto">
          <a:xfrm>
            <a:off x="1977881" y="1861965"/>
            <a:ext cx="638944" cy="1720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4274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FC867C3-43A0-4297-9B64-C12C89CAF390}"/>
              </a:ext>
            </a:extLst>
          </p:cNvPr>
          <p:cNvSpPr/>
          <p:nvPr/>
        </p:nvSpPr>
        <p:spPr>
          <a:xfrm>
            <a:off x="323528" y="260648"/>
            <a:ext cx="8496944" cy="612068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2" name="Rectangle 1">
            <a:extLst>
              <a:ext uri="{FF2B5EF4-FFF2-40B4-BE49-F238E27FC236}">
                <a16:creationId xmlns:a16="http://schemas.microsoft.com/office/drawing/2014/main" id="{D732247C-2D83-47E5-A4DD-14D6E83EF70D}"/>
              </a:ext>
            </a:extLst>
          </p:cNvPr>
          <p:cNvSpPr/>
          <p:nvPr/>
        </p:nvSpPr>
        <p:spPr>
          <a:xfrm>
            <a:off x="611687" y="304522"/>
            <a:ext cx="7920626" cy="2462213"/>
          </a:xfrm>
          <a:prstGeom prst="rect">
            <a:avLst/>
          </a:prstGeom>
          <a:noFill/>
        </p:spPr>
        <p:txBody>
          <a:bodyPr wrap="square">
            <a:spAutoFit/>
          </a:bodyPr>
          <a:lstStyle/>
          <a:p>
            <a:pPr lvl="0" algn="ctr"/>
            <a:r>
              <a:rPr lang="ar-AE" sz="8800" b="1" dirty="0">
                <a:solidFill>
                  <a:srgbClr val="C00000"/>
                </a:solidFill>
              </a:rPr>
              <a:t>دليل الفطرة : </a:t>
            </a:r>
          </a:p>
          <a:p>
            <a:pPr lvl="0" algn="ctr"/>
            <a:r>
              <a:rPr lang="ar-AE" sz="6600" dirty="0">
                <a:solidFill>
                  <a:prstClr val="black"/>
                </a:solidFill>
              </a:rPr>
              <a:t> </a:t>
            </a:r>
          </a:p>
        </p:txBody>
      </p:sp>
      <p:pic>
        <p:nvPicPr>
          <p:cNvPr id="17" name="Picture 4" descr="http://images.cdn2.stockunlimited.net/clipart/silhouette-of-a-man-praying_1253820.jpg">
            <a:hlinkClick r:id="rId2"/>
            <a:extLst>
              <a:ext uri="{FF2B5EF4-FFF2-40B4-BE49-F238E27FC236}">
                <a16:creationId xmlns:a16="http://schemas.microsoft.com/office/drawing/2014/main" id="{BD83FDBE-FF22-427E-BA00-336F1A8091D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221" t="9185" b="9279"/>
          <a:stretch/>
        </p:blipFill>
        <p:spPr bwMode="auto">
          <a:xfrm flipH="1">
            <a:off x="5580112" y="3810022"/>
            <a:ext cx="2592288" cy="2464062"/>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E1C51DC7-E2DC-4183-A895-CAD263018082}"/>
              </a:ext>
            </a:extLst>
          </p:cNvPr>
          <p:cNvSpPr txBox="1"/>
          <p:nvPr/>
        </p:nvSpPr>
        <p:spPr>
          <a:xfrm>
            <a:off x="467544" y="1823430"/>
            <a:ext cx="8352928" cy="2308324"/>
          </a:xfrm>
          <a:prstGeom prst="rect">
            <a:avLst/>
          </a:prstGeom>
          <a:noFill/>
        </p:spPr>
        <p:txBody>
          <a:bodyPr wrap="square" rtlCol="1">
            <a:spAutoFit/>
          </a:bodyPr>
          <a:lstStyle/>
          <a:p>
            <a:pPr algn="ctr"/>
            <a:r>
              <a:rPr lang="ar-AE" sz="4800" b="1" dirty="0">
                <a:solidFill>
                  <a:srgbClr val="2E3917"/>
                </a:solidFill>
              </a:rPr>
              <a:t>هي اسـتعداد غريزي غرس في ذريــة آدم </a:t>
            </a:r>
          </a:p>
          <a:p>
            <a:pPr algn="ctr"/>
            <a:r>
              <a:rPr lang="ar-AE" sz="4800" b="1" dirty="0">
                <a:solidFill>
                  <a:srgbClr val="2E3917"/>
                </a:solidFill>
              </a:rPr>
              <a:t>لمعرفة الخالق وتوحيده </a:t>
            </a:r>
          </a:p>
          <a:p>
            <a:pPr algn="ctr"/>
            <a:r>
              <a:rPr lang="ar-AE" sz="4800" b="1" dirty="0">
                <a:solidFill>
                  <a:srgbClr val="2E3917"/>
                </a:solidFill>
              </a:rPr>
              <a:t>و التوجه إليه بالعبادة .</a:t>
            </a:r>
          </a:p>
        </p:txBody>
      </p:sp>
      <p:pic>
        <p:nvPicPr>
          <p:cNvPr id="4" name="Picture 3">
            <a:extLst>
              <a:ext uri="{FF2B5EF4-FFF2-40B4-BE49-F238E27FC236}">
                <a16:creationId xmlns:a16="http://schemas.microsoft.com/office/drawing/2014/main" id="{730741BF-5F9E-42E0-81B9-27A88982B774}"/>
              </a:ext>
            </a:extLst>
          </p:cNvPr>
          <p:cNvPicPr>
            <a:picLocks noChangeAspect="1"/>
          </p:cNvPicPr>
          <p:nvPr/>
        </p:nvPicPr>
        <p:blipFill>
          <a:blip r:embed="rId4"/>
          <a:stretch>
            <a:fillRect/>
          </a:stretch>
        </p:blipFill>
        <p:spPr>
          <a:xfrm>
            <a:off x="467544" y="3451617"/>
            <a:ext cx="1707028" cy="2462997"/>
          </a:xfrm>
          <a:prstGeom prst="rect">
            <a:avLst/>
          </a:prstGeom>
        </p:spPr>
      </p:pic>
    </p:spTree>
    <p:extLst>
      <p:ext uri="{BB962C8B-B14F-4D97-AF65-F5344CB8AC3E}">
        <p14:creationId xmlns:p14="http://schemas.microsoft.com/office/powerpoint/2010/main" val="1779253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D19134-9546-479D-AB63-BC2312498BE6}"/>
              </a:ext>
            </a:extLst>
          </p:cNvPr>
          <p:cNvPicPr>
            <a:picLocks noChangeAspect="1"/>
          </p:cNvPicPr>
          <p:nvPr/>
        </p:nvPicPr>
        <p:blipFill>
          <a:blip r:embed="rId2"/>
          <a:stretch>
            <a:fillRect/>
          </a:stretch>
        </p:blipFill>
        <p:spPr>
          <a:xfrm>
            <a:off x="1043608" y="2420888"/>
            <a:ext cx="6912768" cy="4298962"/>
          </a:xfrm>
          <a:prstGeom prst="rect">
            <a:avLst/>
          </a:prstGeom>
        </p:spPr>
      </p:pic>
      <p:sp>
        <p:nvSpPr>
          <p:cNvPr id="15" name="مربع نص 1">
            <a:extLst>
              <a:ext uri="{FF2B5EF4-FFF2-40B4-BE49-F238E27FC236}">
                <a16:creationId xmlns:a16="http://schemas.microsoft.com/office/drawing/2014/main" id="{F49510E3-2100-417E-889D-5F739F94BB11}"/>
              </a:ext>
            </a:extLst>
          </p:cNvPr>
          <p:cNvSpPr txBox="1"/>
          <p:nvPr/>
        </p:nvSpPr>
        <p:spPr>
          <a:xfrm>
            <a:off x="3995936" y="44624"/>
            <a:ext cx="4572508" cy="646331"/>
          </a:xfrm>
          <a:prstGeom prst="rect">
            <a:avLst/>
          </a:prstGeom>
          <a:noFill/>
        </p:spPr>
        <p:txBody>
          <a:bodyPr wrap="square" rtlCol="1">
            <a:spAutoFit/>
          </a:bodyPr>
          <a:lstStyle/>
          <a:p>
            <a:pPr algn="ctr"/>
            <a:r>
              <a:rPr lang="ar-SA" sz="3600" b="1" dirty="0">
                <a:solidFill>
                  <a:srgbClr val="C00000"/>
                </a:solidFill>
              </a:rPr>
              <a:t>نشاط صفي للمجموعات</a:t>
            </a:r>
          </a:p>
        </p:txBody>
      </p:sp>
      <p:sp>
        <p:nvSpPr>
          <p:cNvPr id="16" name="Rectangle: Rounded Corners 15">
            <a:extLst>
              <a:ext uri="{FF2B5EF4-FFF2-40B4-BE49-F238E27FC236}">
                <a16:creationId xmlns:a16="http://schemas.microsoft.com/office/drawing/2014/main" id="{25993FE0-70EC-4804-8D4B-9FB4582A21EF}"/>
              </a:ext>
            </a:extLst>
          </p:cNvPr>
          <p:cNvSpPr/>
          <p:nvPr/>
        </p:nvSpPr>
        <p:spPr>
          <a:xfrm>
            <a:off x="2483768" y="764704"/>
            <a:ext cx="5904656" cy="1440160"/>
          </a:xfrm>
          <a:prstGeom prst="roundRect">
            <a:avLst/>
          </a:prstGeom>
          <a:solidFill>
            <a:schemeClr val="accent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dirty="0"/>
              <a:t>الشروط :</a:t>
            </a:r>
          </a:p>
          <a:p>
            <a:pPr algn="ctr"/>
            <a:r>
              <a:rPr lang="ar-SA" sz="2000" dirty="0"/>
              <a:t>1-  بعد توزيع البطاقات كل مجموعة تشرح نقطة أو نقطتين </a:t>
            </a:r>
          </a:p>
          <a:p>
            <a:pPr algn="ctr"/>
            <a:r>
              <a:rPr lang="ar-SA" sz="2000" dirty="0"/>
              <a:t>بشكل مختصر وواضح </a:t>
            </a:r>
          </a:p>
        </p:txBody>
      </p:sp>
      <p:pic>
        <p:nvPicPr>
          <p:cNvPr id="17" name="Picture 2" descr="نتيجة بحث الصور عن ‪3 minutes timer‬‏">
            <a:extLst>
              <a:ext uri="{FF2B5EF4-FFF2-40B4-BE49-F238E27FC236}">
                <a16:creationId xmlns:a16="http://schemas.microsoft.com/office/drawing/2014/main" id="{ACB96214-4CA0-4A2B-9871-E6577FEC7C4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325" t="87" r="22737" b="-87"/>
          <a:stretch/>
        </p:blipFill>
        <p:spPr bwMode="auto">
          <a:xfrm>
            <a:off x="545957" y="578891"/>
            <a:ext cx="1737300" cy="1811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482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426B9410-CB40-4EF5-8218-2E68BD68B3AC}"/>
              </a:ext>
            </a:extLst>
          </p:cNvPr>
          <p:cNvSpPr/>
          <p:nvPr/>
        </p:nvSpPr>
        <p:spPr>
          <a:xfrm>
            <a:off x="4634144" y="127059"/>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2" name="TextBox 1">
            <a:extLst>
              <a:ext uri="{FF2B5EF4-FFF2-40B4-BE49-F238E27FC236}">
                <a16:creationId xmlns:a16="http://schemas.microsoft.com/office/drawing/2014/main" id="{136B071A-9D48-4695-851F-7F9FD1F71E6A}"/>
              </a:ext>
            </a:extLst>
          </p:cNvPr>
          <p:cNvSpPr txBox="1"/>
          <p:nvPr/>
        </p:nvSpPr>
        <p:spPr>
          <a:xfrm>
            <a:off x="4799861" y="356764"/>
            <a:ext cx="4092619" cy="1815882"/>
          </a:xfrm>
          <a:prstGeom prst="rect">
            <a:avLst/>
          </a:prstGeom>
          <a:noFill/>
        </p:spPr>
        <p:txBody>
          <a:bodyPr wrap="square" rtlCol="1">
            <a:spAutoFit/>
          </a:bodyPr>
          <a:lstStyle/>
          <a:p>
            <a:pPr algn="ctr"/>
            <a:r>
              <a:rPr lang="ar-AE" sz="1600" b="1" dirty="0">
                <a:solidFill>
                  <a:schemeClr val="accent2">
                    <a:lumMod val="50000"/>
                  </a:schemeClr>
                </a:solidFill>
              </a:rPr>
              <a:t>قَصُّ الشَّارِبِ :</a:t>
            </a:r>
          </a:p>
          <a:p>
            <a:pPr algn="ctr"/>
            <a:r>
              <a:rPr lang="ar-AE" sz="1600" dirty="0"/>
              <a:t>تخفيف ما طال على الشَّفة العليا من الشَّعْر وفيه جمال ونظافة</a:t>
            </a:r>
          </a:p>
          <a:p>
            <a:pPr algn="ctr"/>
            <a:r>
              <a:rPr lang="ar-AE" sz="1600" dirty="0"/>
              <a:t>واقتداء بحبيبنا محمد صلى الله عليه وسلم . </a:t>
            </a:r>
          </a:p>
          <a:p>
            <a:pPr algn="ctr"/>
            <a:r>
              <a:rPr lang="ar-AE" sz="1600" b="1" dirty="0"/>
              <a:t>ومن الناحية الطبية فإن الشوارب إذا ما طالت ثلوثت بالطعام والشراب وأصبح منظرها مدعاة للسخرية </a:t>
            </a:r>
          </a:p>
          <a:p>
            <a:pPr algn="ctr"/>
            <a:r>
              <a:rPr lang="ar-AE" sz="1600" b="1" dirty="0"/>
              <a:t>وقد تكون سبباً في نقل الجراثيم </a:t>
            </a:r>
            <a:endParaRPr lang="ar-AE" sz="1600" dirty="0"/>
          </a:p>
          <a:p>
            <a:pPr algn="ctr"/>
            <a:endParaRPr lang="ar-AE" sz="1600" dirty="0"/>
          </a:p>
        </p:txBody>
      </p:sp>
      <p:sp>
        <p:nvSpPr>
          <p:cNvPr id="3" name="مستطيل 1">
            <a:extLst>
              <a:ext uri="{FF2B5EF4-FFF2-40B4-BE49-F238E27FC236}">
                <a16:creationId xmlns:a16="http://schemas.microsoft.com/office/drawing/2014/main" id="{E7EA498F-2C01-4A04-BF24-F4E6DE662664}"/>
              </a:ext>
            </a:extLst>
          </p:cNvPr>
          <p:cNvSpPr/>
          <p:nvPr/>
        </p:nvSpPr>
        <p:spPr>
          <a:xfrm>
            <a:off x="323528" y="233654"/>
            <a:ext cx="3960439" cy="1477328"/>
          </a:xfrm>
          <a:prstGeom prst="rect">
            <a:avLst/>
          </a:prstGeom>
        </p:spPr>
        <p:txBody>
          <a:bodyPr wrap="square">
            <a:spAutoFit/>
          </a:bodyPr>
          <a:lstStyle/>
          <a:p>
            <a:pPr algn="ctr"/>
            <a:r>
              <a:rPr lang="ar-AE" b="1" dirty="0">
                <a:solidFill>
                  <a:schemeClr val="accent2">
                    <a:lumMod val="50000"/>
                  </a:schemeClr>
                </a:solidFill>
              </a:rPr>
              <a:t>وَإِعْفَاءُ اللِّحْيَةِ ،</a:t>
            </a:r>
          </a:p>
          <a:p>
            <a:pPr algn="ctr"/>
            <a:r>
              <a:rPr lang="ar-AE" dirty="0"/>
              <a:t>ترك شَعْر الخَدَّين والذَّقن اقتداء بحبيبنا محمد صلى الله عليه وسلم . فحلقها مخالف للسنة </a:t>
            </a:r>
          </a:p>
          <a:p>
            <a:pPr algn="ctr"/>
            <a:r>
              <a:rPr lang="ar-AE" dirty="0">
                <a:solidFill>
                  <a:srgbClr val="333333"/>
                </a:solidFill>
              </a:rPr>
              <a:t>يجوز الأخذ من اللّحية ما يزيد عن مقدار قبضة اليد فقط  ل</a:t>
            </a:r>
            <a:r>
              <a:rPr lang="ar-AE" dirty="0">
                <a:solidFill>
                  <a:schemeClr val="accent2">
                    <a:lumMod val="50000"/>
                  </a:schemeClr>
                </a:solidFill>
              </a:rPr>
              <a:t>أن في حلقها تشبه بالنساء وبالكفار </a:t>
            </a:r>
            <a:endParaRPr lang="ar-AE" dirty="0"/>
          </a:p>
        </p:txBody>
      </p:sp>
      <p:pic>
        <p:nvPicPr>
          <p:cNvPr id="5" name="Picture 2">
            <a:extLst>
              <a:ext uri="{FF2B5EF4-FFF2-40B4-BE49-F238E27FC236}">
                <a16:creationId xmlns:a16="http://schemas.microsoft.com/office/drawing/2014/main" id="{4DC1503B-9739-4511-8E26-C385578149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792" r="8734" b="16420"/>
          <a:stretch/>
        </p:blipFill>
        <p:spPr bwMode="auto">
          <a:xfrm>
            <a:off x="1619672" y="1821555"/>
            <a:ext cx="1211286" cy="1403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نتيجة بحث الصور عن قَصُّ الشَّارِبِ ، وَإِعْفَاءُ اللِّحْيَةِ ،">
            <a:hlinkClick r:id="rId3"/>
            <a:extLst>
              <a:ext uri="{FF2B5EF4-FFF2-40B4-BE49-F238E27FC236}">
                <a16:creationId xmlns:a16="http://schemas.microsoft.com/office/drawing/2014/main" id="{30871CA9-D654-4355-B77B-C9238AEF647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329" t="25168" r="20276" b="-1929"/>
          <a:stretch/>
        </p:blipFill>
        <p:spPr bwMode="auto">
          <a:xfrm>
            <a:off x="6170468" y="2100638"/>
            <a:ext cx="1656184" cy="11474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Rounded Corners 10">
            <a:extLst>
              <a:ext uri="{FF2B5EF4-FFF2-40B4-BE49-F238E27FC236}">
                <a16:creationId xmlns:a16="http://schemas.microsoft.com/office/drawing/2014/main" id="{B9EE48A5-3B8B-4D95-A1D2-1B5CC9C9CBAF}"/>
              </a:ext>
            </a:extLst>
          </p:cNvPr>
          <p:cNvSpPr/>
          <p:nvPr/>
        </p:nvSpPr>
        <p:spPr>
          <a:xfrm>
            <a:off x="4634144" y="3496644"/>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12" name="TextBox 11">
            <a:extLst>
              <a:ext uri="{FF2B5EF4-FFF2-40B4-BE49-F238E27FC236}">
                <a16:creationId xmlns:a16="http://schemas.microsoft.com/office/drawing/2014/main" id="{3FACBBDC-0988-454D-8568-8AB637A0B813}"/>
              </a:ext>
            </a:extLst>
          </p:cNvPr>
          <p:cNvSpPr txBox="1"/>
          <p:nvPr/>
        </p:nvSpPr>
        <p:spPr>
          <a:xfrm>
            <a:off x="4799861" y="3726349"/>
            <a:ext cx="4092619" cy="1815882"/>
          </a:xfrm>
          <a:prstGeom prst="rect">
            <a:avLst/>
          </a:prstGeom>
          <a:noFill/>
        </p:spPr>
        <p:txBody>
          <a:bodyPr wrap="square" rtlCol="1">
            <a:spAutoFit/>
          </a:bodyPr>
          <a:lstStyle/>
          <a:p>
            <a:pPr algn="ctr"/>
            <a:r>
              <a:rPr lang="ar-AE" sz="1600" b="1" dirty="0">
                <a:solidFill>
                  <a:schemeClr val="accent2">
                    <a:lumMod val="50000"/>
                  </a:schemeClr>
                </a:solidFill>
              </a:rPr>
              <a:t>قَصُّ الشَّارِبِ :</a:t>
            </a:r>
          </a:p>
          <a:p>
            <a:pPr algn="ctr"/>
            <a:r>
              <a:rPr lang="ar-AE" sz="1600" dirty="0"/>
              <a:t>تخفيف ما طال على الشَّفة العليا من الشَّعْر وفيه جمال ونظافة</a:t>
            </a:r>
          </a:p>
          <a:p>
            <a:pPr algn="ctr"/>
            <a:r>
              <a:rPr lang="ar-AE" sz="1600" dirty="0"/>
              <a:t>واقتداء بحبيبنا محمد صلى الله عليه وسلم . </a:t>
            </a:r>
          </a:p>
          <a:p>
            <a:pPr algn="ctr"/>
            <a:r>
              <a:rPr lang="ar-AE" sz="1600" b="1" dirty="0"/>
              <a:t>ومن الناحية الطبية فإن الشوارب إذا ما طالت ثلوثت بالطعام والشراب وأصبح منظرها مدعاة للسخرية </a:t>
            </a:r>
          </a:p>
          <a:p>
            <a:pPr algn="ctr"/>
            <a:r>
              <a:rPr lang="ar-AE" sz="1600" b="1" dirty="0"/>
              <a:t>وقد تكون سبباً في نقل الجراثيم </a:t>
            </a:r>
            <a:endParaRPr lang="ar-AE" sz="1600" dirty="0"/>
          </a:p>
          <a:p>
            <a:pPr algn="ctr"/>
            <a:endParaRPr lang="ar-AE" sz="1600" dirty="0"/>
          </a:p>
        </p:txBody>
      </p:sp>
      <p:pic>
        <p:nvPicPr>
          <p:cNvPr id="13" name="Picture 2" descr="نتيجة بحث الصور عن قَصُّ الشَّارِبِ ، وَإِعْفَاءُ اللِّحْيَةِ ،">
            <a:hlinkClick r:id="rId3"/>
            <a:extLst>
              <a:ext uri="{FF2B5EF4-FFF2-40B4-BE49-F238E27FC236}">
                <a16:creationId xmlns:a16="http://schemas.microsoft.com/office/drawing/2014/main" id="{B5A3377C-CE86-46E6-9602-97CE4851901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329" t="25168" r="20276" b="-1929"/>
          <a:stretch/>
        </p:blipFill>
        <p:spPr bwMode="auto">
          <a:xfrm>
            <a:off x="6170468" y="5470223"/>
            <a:ext cx="1656184" cy="11474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Rounded Corners 13">
            <a:extLst>
              <a:ext uri="{FF2B5EF4-FFF2-40B4-BE49-F238E27FC236}">
                <a16:creationId xmlns:a16="http://schemas.microsoft.com/office/drawing/2014/main" id="{303B90E8-E77E-4E65-A294-F457B72D53C6}"/>
              </a:ext>
            </a:extLst>
          </p:cNvPr>
          <p:cNvSpPr/>
          <p:nvPr/>
        </p:nvSpPr>
        <p:spPr>
          <a:xfrm>
            <a:off x="197754" y="105594"/>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15" name="مستطيل 1">
            <a:extLst>
              <a:ext uri="{FF2B5EF4-FFF2-40B4-BE49-F238E27FC236}">
                <a16:creationId xmlns:a16="http://schemas.microsoft.com/office/drawing/2014/main" id="{67DC8311-5D59-4033-9296-9389E2E7CB4D}"/>
              </a:ext>
            </a:extLst>
          </p:cNvPr>
          <p:cNvSpPr/>
          <p:nvPr/>
        </p:nvSpPr>
        <p:spPr>
          <a:xfrm>
            <a:off x="305286" y="3639495"/>
            <a:ext cx="3960439" cy="1477328"/>
          </a:xfrm>
          <a:prstGeom prst="rect">
            <a:avLst/>
          </a:prstGeom>
        </p:spPr>
        <p:txBody>
          <a:bodyPr wrap="square">
            <a:spAutoFit/>
          </a:bodyPr>
          <a:lstStyle/>
          <a:p>
            <a:pPr algn="ctr"/>
            <a:r>
              <a:rPr lang="ar-AE" b="1" dirty="0">
                <a:solidFill>
                  <a:schemeClr val="accent2">
                    <a:lumMod val="50000"/>
                  </a:schemeClr>
                </a:solidFill>
              </a:rPr>
              <a:t>وَإِعْفَاءُ اللِّحْيَةِ ،</a:t>
            </a:r>
          </a:p>
          <a:p>
            <a:pPr algn="ctr"/>
            <a:r>
              <a:rPr lang="ar-AE" dirty="0"/>
              <a:t>ترك شَعْر الخَدَّين والذَّقن اقتداء بحبيبنا محمد صلى الله عليه وسلم . فحلقها مخالف للسنة </a:t>
            </a:r>
          </a:p>
          <a:p>
            <a:pPr algn="ctr"/>
            <a:r>
              <a:rPr lang="ar-AE" dirty="0">
                <a:solidFill>
                  <a:srgbClr val="333333"/>
                </a:solidFill>
              </a:rPr>
              <a:t>يجوز الأخذ من اللّحية ما يزيد عن مقدار قبضة اليد فقط  ل</a:t>
            </a:r>
            <a:r>
              <a:rPr lang="ar-AE" dirty="0">
                <a:solidFill>
                  <a:schemeClr val="accent2">
                    <a:lumMod val="50000"/>
                  </a:schemeClr>
                </a:solidFill>
              </a:rPr>
              <a:t>أن في حلقها تشبه بالنساء وبالكفار </a:t>
            </a:r>
            <a:endParaRPr lang="ar-AE" dirty="0"/>
          </a:p>
        </p:txBody>
      </p:sp>
      <p:pic>
        <p:nvPicPr>
          <p:cNvPr id="16" name="Picture 2">
            <a:extLst>
              <a:ext uri="{FF2B5EF4-FFF2-40B4-BE49-F238E27FC236}">
                <a16:creationId xmlns:a16="http://schemas.microsoft.com/office/drawing/2014/main" id="{6A6505A4-26AD-4E22-AE2A-A819309E19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792" r="8734" b="16420"/>
          <a:stretch/>
        </p:blipFill>
        <p:spPr bwMode="auto">
          <a:xfrm>
            <a:off x="1601430" y="5227396"/>
            <a:ext cx="1211286" cy="1403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Rounded Corners 16">
            <a:extLst>
              <a:ext uri="{FF2B5EF4-FFF2-40B4-BE49-F238E27FC236}">
                <a16:creationId xmlns:a16="http://schemas.microsoft.com/office/drawing/2014/main" id="{F7B4A3C9-114F-40D6-B1BE-C6344D4E5C8E}"/>
              </a:ext>
            </a:extLst>
          </p:cNvPr>
          <p:cNvSpPr/>
          <p:nvPr/>
        </p:nvSpPr>
        <p:spPr>
          <a:xfrm>
            <a:off x="179512" y="3511435"/>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Tree>
    <p:extLst>
      <p:ext uri="{BB962C8B-B14F-4D97-AF65-F5344CB8AC3E}">
        <p14:creationId xmlns:p14="http://schemas.microsoft.com/office/powerpoint/2010/main" val="135204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D9F732D4-25B7-427D-8049-6ABC45AD56E8}"/>
              </a:ext>
            </a:extLst>
          </p:cNvPr>
          <p:cNvSpPr/>
          <p:nvPr/>
        </p:nvSpPr>
        <p:spPr>
          <a:xfrm>
            <a:off x="4860032" y="3588692"/>
            <a:ext cx="3816424" cy="2000548"/>
          </a:xfrm>
          <a:prstGeom prst="rect">
            <a:avLst/>
          </a:prstGeom>
        </p:spPr>
        <p:txBody>
          <a:bodyPr wrap="square">
            <a:spAutoFit/>
          </a:bodyPr>
          <a:lstStyle/>
          <a:p>
            <a:r>
              <a:rPr lang="ar-AE" b="1" dirty="0">
                <a:solidFill>
                  <a:schemeClr val="accent2">
                    <a:lumMod val="50000"/>
                  </a:schemeClr>
                </a:solidFill>
              </a:rPr>
              <a:t>وَالسِّوَاكُ</a:t>
            </a:r>
            <a:r>
              <a:rPr lang="ar-AE" sz="2000" b="1" dirty="0">
                <a:solidFill>
                  <a:schemeClr val="accent2">
                    <a:lumMod val="50000"/>
                  </a:schemeClr>
                </a:solidFill>
              </a:rPr>
              <a:t>   : </a:t>
            </a:r>
            <a:r>
              <a:rPr lang="ar-AE" sz="1400" dirty="0"/>
              <a:t>قطعة خشبية تؤخذ من جذور شجر الأراك</a:t>
            </a:r>
          </a:p>
          <a:p>
            <a:pPr algn="ctr"/>
            <a:r>
              <a:rPr lang="ar-AE" sz="1400" dirty="0">
                <a:solidFill>
                  <a:srgbClr val="000000"/>
                </a:solidFill>
                <a:latin typeface="Helvetica Neue"/>
              </a:rPr>
              <a:t>قال النبي صلى الله عليه وسلم : </a:t>
            </a:r>
          </a:p>
          <a:p>
            <a:pPr algn="ctr"/>
            <a:r>
              <a:rPr lang="ar-AE" dirty="0">
                <a:solidFill>
                  <a:srgbClr val="000000"/>
                </a:solidFill>
                <a:latin typeface="Helvetica Neue"/>
              </a:rPr>
              <a:t>«لولا أن اشق على أمتي لأمرتهم بالسواك عند كل وضوء»</a:t>
            </a:r>
          </a:p>
          <a:p>
            <a:pPr algn="ctr"/>
            <a:r>
              <a:rPr lang="ar-AE" dirty="0">
                <a:solidFill>
                  <a:srgbClr val="000000"/>
                </a:solidFill>
                <a:latin typeface="Helvetica Neue"/>
              </a:rPr>
              <a:t>وفيه فائدة للأسنان واللثة وتخلص من الجراثيم والرائحة الكريهة </a:t>
            </a:r>
            <a:endParaRPr lang="ar-AE" dirty="0"/>
          </a:p>
          <a:p>
            <a:endParaRPr lang="ar-SA" dirty="0"/>
          </a:p>
        </p:txBody>
      </p:sp>
      <p:pic>
        <p:nvPicPr>
          <p:cNvPr id="3" name="Picture 4" descr="صورة ذات صلة">
            <a:extLst>
              <a:ext uri="{FF2B5EF4-FFF2-40B4-BE49-F238E27FC236}">
                <a16:creationId xmlns:a16="http://schemas.microsoft.com/office/drawing/2014/main" id="{AFFFE406-0C15-4360-B9F2-8AF85F169CF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5" t="4641" r="2750" b="24801"/>
          <a:stretch/>
        </p:blipFill>
        <p:spPr bwMode="auto">
          <a:xfrm>
            <a:off x="5652120" y="5373216"/>
            <a:ext cx="2160240" cy="11977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Rounded Corners 3">
            <a:extLst>
              <a:ext uri="{FF2B5EF4-FFF2-40B4-BE49-F238E27FC236}">
                <a16:creationId xmlns:a16="http://schemas.microsoft.com/office/drawing/2014/main" id="{95B84D71-58BB-4404-83F6-84A3630EF3AF}"/>
              </a:ext>
            </a:extLst>
          </p:cNvPr>
          <p:cNvSpPr/>
          <p:nvPr/>
        </p:nvSpPr>
        <p:spPr>
          <a:xfrm>
            <a:off x="4634144" y="3496644"/>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5" name="مستطيل 1">
            <a:extLst>
              <a:ext uri="{FF2B5EF4-FFF2-40B4-BE49-F238E27FC236}">
                <a16:creationId xmlns:a16="http://schemas.microsoft.com/office/drawing/2014/main" id="{82FDB44C-5AB1-4B59-8042-D1F89BD64BE5}"/>
              </a:ext>
            </a:extLst>
          </p:cNvPr>
          <p:cNvSpPr/>
          <p:nvPr/>
        </p:nvSpPr>
        <p:spPr>
          <a:xfrm>
            <a:off x="4869896" y="147099"/>
            <a:ext cx="3816424" cy="2000548"/>
          </a:xfrm>
          <a:prstGeom prst="rect">
            <a:avLst/>
          </a:prstGeom>
        </p:spPr>
        <p:txBody>
          <a:bodyPr wrap="square">
            <a:spAutoFit/>
          </a:bodyPr>
          <a:lstStyle/>
          <a:p>
            <a:r>
              <a:rPr lang="ar-AE" b="1" dirty="0">
                <a:solidFill>
                  <a:schemeClr val="accent2">
                    <a:lumMod val="50000"/>
                  </a:schemeClr>
                </a:solidFill>
              </a:rPr>
              <a:t>وَالسِّوَاكُ</a:t>
            </a:r>
            <a:r>
              <a:rPr lang="ar-AE" sz="2000" b="1" dirty="0">
                <a:solidFill>
                  <a:schemeClr val="accent2">
                    <a:lumMod val="50000"/>
                  </a:schemeClr>
                </a:solidFill>
              </a:rPr>
              <a:t>   : </a:t>
            </a:r>
            <a:r>
              <a:rPr lang="ar-AE" sz="1400" dirty="0"/>
              <a:t>قطعة خشبية تؤخذ من جذور شجر الأراك</a:t>
            </a:r>
          </a:p>
          <a:p>
            <a:pPr algn="ctr"/>
            <a:r>
              <a:rPr lang="ar-AE" sz="1400" dirty="0">
                <a:solidFill>
                  <a:srgbClr val="000000"/>
                </a:solidFill>
                <a:latin typeface="Helvetica Neue"/>
              </a:rPr>
              <a:t>قال النبي صلى الله عليه وسلم : </a:t>
            </a:r>
          </a:p>
          <a:p>
            <a:pPr algn="ctr"/>
            <a:r>
              <a:rPr lang="ar-AE" dirty="0">
                <a:solidFill>
                  <a:srgbClr val="000000"/>
                </a:solidFill>
                <a:latin typeface="Helvetica Neue"/>
              </a:rPr>
              <a:t>«لولا أن اشق على أمتي لأمرتهم بالسواك عند كل وضوء»</a:t>
            </a:r>
          </a:p>
          <a:p>
            <a:pPr algn="ctr"/>
            <a:r>
              <a:rPr lang="ar-AE" dirty="0">
                <a:solidFill>
                  <a:srgbClr val="000000"/>
                </a:solidFill>
                <a:latin typeface="Helvetica Neue"/>
              </a:rPr>
              <a:t>وفيه فائدة للأسنان واللثة وتخلص من الجراثيم والرائحة الكريهة </a:t>
            </a:r>
            <a:endParaRPr lang="ar-AE" dirty="0"/>
          </a:p>
          <a:p>
            <a:endParaRPr lang="ar-SA" dirty="0"/>
          </a:p>
        </p:txBody>
      </p:sp>
      <p:pic>
        <p:nvPicPr>
          <p:cNvPr id="6" name="Picture 4" descr="صورة ذات صلة">
            <a:extLst>
              <a:ext uri="{FF2B5EF4-FFF2-40B4-BE49-F238E27FC236}">
                <a16:creationId xmlns:a16="http://schemas.microsoft.com/office/drawing/2014/main" id="{7B6A8298-B3FD-49AC-B54E-CD153B65D75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5" t="4641" r="2750" b="24801"/>
          <a:stretch/>
        </p:blipFill>
        <p:spPr bwMode="auto">
          <a:xfrm>
            <a:off x="5661984" y="1931623"/>
            <a:ext cx="2160240" cy="11977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Rounded Corners 6">
            <a:extLst>
              <a:ext uri="{FF2B5EF4-FFF2-40B4-BE49-F238E27FC236}">
                <a16:creationId xmlns:a16="http://schemas.microsoft.com/office/drawing/2014/main" id="{634B7C62-7D44-409F-84FB-F5767CA44057}"/>
              </a:ext>
            </a:extLst>
          </p:cNvPr>
          <p:cNvSpPr/>
          <p:nvPr/>
        </p:nvSpPr>
        <p:spPr>
          <a:xfrm>
            <a:off x="4644008" y="55051"/>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8" name="Rectangle: Rounded Corners 7">
            <a:extLst>
              <a:ext uri="{FF2B5EF4-FFF2-40B4-BE49-F238E27FC236}">
                <a16:creationId xmlns:a16="http://schemas.microsoft.com/office/drawing/2014/main" id="{3F77961C-31B4-461B-BBC1-EF18992FF7A5}"/>
              </a:ext>
            </a:extLst>
          </p:cNvPr>
          <p:cNvSpPr/>
          <p:nvPr/>
        </p:nvSpPr>
        <p:spPr>
          <a:xfrm>
            <a:off x="107504" y="44624"/>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9" name="مستطيل 1">
            <a:extLst>
              <a:ext uri="{FF2B5EF4-FFF2-40B4-BE49-F238E27FC236}">
                <a16:creationId xmlns:a16="http://schemas.microsoft.com/office/drawing/2014/main" id="{3965C1D8-AF56-456C-AAD8-FA7CB432780A}"/>
              </a:ext>
            </a:extLst>
          </p:cNvPr>
          <p:cNvSpPr/>
          <p:nvPr/>
        </p:nvSpPr>
        <p:spPr>
          <a:xfrm>
            <a:off x="2575732" y="144383"/>
            <a:ext cx="1422185" cy="338554"/>
          </a:xfrm>
          <a:prstGeom prst="rect">
            <a:avLst/>
          </a:prstGeom>
        </p:spPr>
        <p:txBody>
          <a:bodyPr wrap="none">
            <a:spAutoFit/>
          </a:bodyPr>
          <a:lstStyle/>
          <a:p>
            <a:r>
              <a:rPr lang="ar-AE" sz="1600" b="1" dirty="0">
                <a:solidFill>
                  <a:srgbClr val="C00000"/>
                </a:solidFill>
              </a:rPr>
              <a:t>وَاسْتِنْشَاقُ الْمَاءِ : </a:t>
            </a:r>
            <a:endParaRPr lang="ar-SA" sz="1600" dirty="0">
              <a:solidFill>
                <a:srgbClr val="C00000"/>
              </a:solidFill>
            </a:endParaRPr>
          </a:p>
        </p:txBody>
      </p:sp>
      <p:sp>
        <p:nvSpPr>
          <p:cNvPr id="10" name="مستطيل 2">
            <a:extLst>
              <a:ext uri="{FF2B5EF4-FFF2-40B4-BE49-F238E27FC236}">
                <a16:creationId xmlns:a16="http://schemas.microsoft.com/office/drawing/2014/main" id="{4F4672EB-C0D2-4645-8EF9-9A3D0B5C78F8}"/>
              </a:ext>
            </a:extLst>
          </p:cNvPr>
          <p:cNvSpPr/>
          <p:nvPr/>
        </p:nvSpPr>
        <p:spPr>
          <a:xfrm>
            <a:off x="398105" y="139192"/>
            <a:ext cx="2453479" cy="338554"/>
          </a:xfrm>
          <a:prstGeom prst="rect">
            <a:avLst/>
          </a:prstGeom>
        </p:spPr>
        <p:txBody>
          <a:bodyPr wrap="square">
            <a:spAutoFit/>
          </a:bodyPr>
          <a:lstStyle/>
          <a:p>
            <a:pPr>
              <a:defRPr/>
            </a:pPr>
            <a:r>
              <a:rPr lang="ar-AE" sz="1600" b="1" dirty="0"/>
              <a:t> </a:t>
            </a:r>
            <a:r>
              <a:rPr lang="ar-SA" sz="1600" b="1" dirty="0"/>
              <a:t>أي </a:t>
            </a:r>
            <a:r>
              <a:rPr lang="ar-AE" sz="1600" b="1" dirty="0"/>
              <a:t>إِدْخالُ الماء إلى الأَنْفِ</a:t>
            </a:r>
          </a:p>
        </p:txBody>
      </p:sp>
      <p:sp>
        <p:nvSpPr>
          <p:cNvPr id="11" name="Rectangle 10">
            <a:extLst>
              <a:ext uri="{FF2B5EF4-FFF2-40B4-BE49-F238E27FC236}">
                <a16:creationId xmlns:a16="http://schemas.microsoft.com/office/drawing/2014/main" id="{11E1B8D0-D16A-49C8-8862-A1419945A43C}"/>
              </a:ext>
            </a:extLst>
          </p:cNvPr>
          <p:cNvSpPr/>
          <p:nvPr/>
        </p:nvSpPr>
        <p:spPr>
          <a:xfrm>
            <a:off x="270175" y="544493"/>
            <a:ext cx="4013793" cy="1477328"/>
          </a:xfrm>
          <a:prstGeom prst="rect">
            <a:avLst/>
          </a:prstGeom>
        </p:spPr>
        <p:txBody>
          <a:bodyPr wrap="square">
            <a:spAutoFit/>
          </a:bodyPr>
          <a:lstStyle/>
          <a:p>
            <a:pPr algn="justLow"/>
            <a:r>
              <a:rPr lang="ar-AE" dirty="0"/>
              <a:t>تتجمع في الأنف كميات كبيرة من الجراثيم والميكروبات التي تسبب العديد من الأمراض .</a:t>
            </a:r>
          </a:p>
          <a:p>
            <a:pPr algn="justLow"/>
            <a:r>
              <a:rPr lang="ar-AE" dirty="0"/>
              <a:t>وأثبت العلم الحديث أن الذين يتوضئون باستمرار قد ظهر الأنف عند غالبيتهم نظيفا طاهرا خاليا من الميكروبات .   </a:t>
            </a:r>
          </a:p>
        </p:txBody>
      </p:sp>
      <p:pic>
        <p:nvPicPr>
          <p:cNvPr id="12" name="Picture 11">
            <a:extLst>
              <a:ext uri="{FF2B5EF4-FFF2-40B4-BE49-F238E27FC236}">
                <a16:creationId xmlns:a16="http://schemas.microsoft.com/office/drawing/2014/main" id="{EF395E0D-4C24-4761-9FE0-61D9D309383B}"/>
              </a:ext>
            </a:extLst>
          </p:cNvPr>
          <p:cNvPicPr>
            <a:picLocks noChangeAspect="1"/>
          </p:cNvPicPr>
          <p:nvPr/>
        </p:nvPicPr>
        <p:blipFill>
          <a:blip r:embed="rId3"/>
          <a:stretch>
            <a:fillRect/>
          </a:stretch>
        </p:blipFill>
        <p:spPr>
          <a:xfrm>
            <a:off x="1321776" y="1714176"/>
            <a:ext cx="1501210" cy="1509129"/>
          </a:xfrm>
          <a:prstGeom prst="rect">
            <a:avLst/>
          </a:prstGeom>
        </p:spPr>
      </p:pic>
      <p:sp>
        <p:nvSpPr>
          <p:cNvPr id="13" name="Rectangle: Rounded Corners 12">
            <a:extLst>
              <a:ext uri="{FF2B5EF4-FFF2-40B4-BE49-F238E27FC236}">
                <a16:creationId xmlns:a16="http://schemas.microsoft.com/office/drawing/2014/main" id="{81134E7F-AD22-4947-9D7F-0FDA77337D12}"/>
              </a:ext>
            </a:extLst>
          </p:cNvPr>
          <p:cNvSpPr/>
          <p:nvPr/>
        </p:nvSpPr>
        <p:spPr>
          <a:xfrm>
            <a:off x="73985" y="3487017"/>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14" name="مستطيل 1">
            <a:extLst>
              <a:ext uri="{FF2B5EF4-FFF2-40B4-BE49-F238E27FC236}">
                <a16:creationId xmlns:a16="http://schemas.microsoft.com/office/drawing/2014/main" id="{822DDB9A-9AE4-42D9-B961-E8453F0FDE5E}"/>
              </a:ext>
            </a:extLst>
          </p:cNvPr>
          <p:cNvSpPr/>
          <p:nvPr/>
        </p:nvSpPr>
        <p:spPr>
          <a:xfrm>
            <a:off x="2542213" y="3586776"/>
            <a:ext cx="1422185" cy="338554"/>
          </a:xfrm>
          <a:prstGeom prst="rect">
            <a:avLst/>
          </a:prstGeom>
        </p:spPr>
        <p:txBody>
          <a:bodyPr wrap="none">
            <a:spAutoFit/>
          </a:bodyPr>
          <a:lstStyle/>
          <a:p>
            <a:r>
              <a:rPr lang="ar-AE" sz="1600" b="1" dirty="0">
                <a:solidFill>
                  <a:srgbClr val="C00000"/>
                </a:solidFill>
              </a:rPr>
              <a:t>وَاسْتِنْشَاقُ الْمَاءِ : </a:t>
            </a:r>
            <a:endParaRPr lang="ar-SA" sz="1600" dirty="0">
              <a:solidFill>
                <a:srgbClr val="C00000"/>
              </a:solidFill>
            </a:endParaRPr>
          </a:p>
        </p:txBody>
      </p:sp>
      <p:sp>
        <p:nvSpPr>
          <p:cNvPr id="15" name="مستطيل 2">
            <a:extLst>
              <a:ext uri="{FF2B5EF4-FFF2-40B4-BE49-F238E27FC236}">
                <a16:creationId xmlns:a16="http://schemas.microsoft.com/office/drawing/2014/main" id="{0115B8E3-AF31-4774-BD01-1E8E59D43781}"/>
              </a:ext>
            </a:extLst>
          </p:cNvPr>
          <p:cNvSpPr/>
          <p:nvPr/>
        </p:nvSpPr>
        <p:spPr>
          <a:xfrm>
            <a:off x="364586" y="3581585"/>
            <a:ext cx="2453479" cy="338554"/>
          </a:xfrm>
          <a:prstGeom prst="rect">
            <a:avLst/>
          </a:prstGeom>
        </p:spPr>
        <p:txBody>
          <a:bodyPr wrap="square">
            <a:spAutoFit/>
          </a:bodyPr>
          <a:lstStyle/>
          <a:p>
            <a:pPr>
              <a:defRPr/>
            </a:pPr>
            <a:r>
              <a:rPr lang="ar-AE" sz="1600" b="1" dirty="0"/>
              <a:t> </a:t>
            </a:r>
            <a:r>
              <a:rPr lang="ar-SA" sz="1600" b="1" dirty="0"/>
              <a:t>أي </a:t>
            </a:r>
            <a:r>
              <a:rPr lang="ar-AE" sz="1600" b="1" dirty="0"/>
              <a:t>إِدْخالُ الماء إلى الأَنْفِ</a:t>
            </a:r>
          </a:p>
        </p:txBody>
      </p:sp>
      <p:sp>
        <p:nvSpPr>
          <p:cNvPr id="16" name="Rectangle 15">
            <a:extLst>
              <a:ext uri="{FF2B5EF4-FFF2-40B4-BE49-F238E27FC236}">
                <a16:creationId xmlns:a16="http://schemas.microsoft.com/office/drawing/2014/main" id="{A6636666-A164-4FD8-9BB1-85A5FC479663}"/>
              </a:ext>
            </a:extLst>
          </p:cNvPr>
          <p:cNvSpPr/>
          <p:nvPr/>
        </p:nvSpPr>
        <p:spPr>
          <a:xfrm>
            <a:off x="236656" y="3986886"/>
            <a:ext cx="4013793" cy="1477328"/>
          </a:xfrm>
          <a:prstGeom prst="rect">
            <a:avLst/>
          </a:prstGeom>
        </p:spPr>
        <p:txBody>
          <a:bodyPr wrap="square">
            <a:spAutoFit/>
          </a:bodyPr>
          <a:lstStyle/>
          <a:p>
            <a:pPr algn="justLow"/>
            <a:r>
              <a:rPr lang="ar-AE" dirty="0"/>
              <a:t>تتجمع في الأنف كميات كبيرة من الجراثيم والميكروبات التي تسبب العديد من الأمراض .</a:t>
            </a:r>
          </a:p>
          <a:p>
            <a:pPr algn="justLow"/>
            <a:r>
              <a:rPr lang="ar-AE" dirty="0"/>
              <a:t>وأثبت العلم الحديث أن الذين يتوضئون باستمرار قد ظهر الأنف عند غالبيتهم نظيفا طاهرا خاليا من الميكروبات .   </a:t>
            </a:r>
          </a:p>
        </p:txBody>
      </p:sp>
      <p:pic>
        <p:nvPicPr>
          <p:cNvPr id="17" name="Picture 16">
            <a:extLst>
              <a:ext uri="{FF2B5EF4-FFF2-40B4-BE49-F238E27FC236}">
                <a16:creationId xmlns:a16="http://schemas.microsoft.com/office/drawing/2014/main" id="{1D6B7535-D0EE-4DAE-9E3B-77D3BB3668DA}"/>
              </a:ext>
            </a:extLst>
          </p:cNvPr>
          <p:cNvPicPr>
            <a:picLocks noChangeAspect="1"/>
          </p:cNvPicPr>
          <p:nvPr/>
        </p:nvPicPr>
        <p:blipFill>
          <a:blip r:embed="rId3"/>
          <a:stretch>
            <a:fillRect/>
          </a:stretch>
        </p:blipFill>
        <p:spPr>
          <a:xfrm>
            <a:off x="1288257" y="5156569"/>
            <a:ext cx="1501210" cy="1509129"/>
          </a:xfrm>
          <a:prstGeom prst="rect">
            <a:avLst/>
          </a:prstGeom>
        </p:spPr>
      </p:pic>
    </p:spTree>
    <p:extLst>
      <p:ext uri="{BB962C8B-B14F-4D97-AF65-F5344CB8AC3E}">
        <p14:creationId xmlns:p14="http://schemas.microsoft.com/office/powerpoint/2010/main" val="1003418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75096B01-E258-4E9F-8B1A-D6E9AFA982AF}"/>
              </a:ext>
            </a:extLst>
          </p:cNvPr>
          <p:cNvSpPr/>
          <p:nvPr/>
        </p:nvSpPr>
        <p:spPr>
          <a:xfrm>
            <a:off x="6198212" y="3632330"/>
            <a:ext cx="1513556" cy="461665"/>
          </a:xfrm>
          <a:prstGeom prst="rect">
            <a:avLst/>
          </a:prstGeom>
        </p:spPr>
        <p:txBody>
          <a:bodyPr wrap="none">
            <a:spAutoFit/>
          </a:bodyPr>
          <a:lstStyle/>
          <a:p>
            <a:r>
              <a:rPr lang="ar-AE" sz="2400" b="1" dirty="0">
                <a:solidFill>
                  <a:schemeClr val="accent2">
                    <a:lumMod val="50000"/>
                  </a:schemeClr>
                </a:solidFill>
              </a:rPr>
              <a:t>وَقَصُّ الأَظْفَارِ</a:t>
            </a:r>
            <a:endParaRPr lang="ar-SA" sz="2400" dirty="0"/>
          </a:p>
        </p:txBody>
      </p:sp>
      <p:pic>
        <p:nvPicPr>
          <p:cNvPr id="3" name="Picture 4" descr="صورة ذات صلة">
            <a:hlinkClick r:id="rId2"/>
            <a:extLst>
              <a:ext uri="{FF2B5EF4-FFF2-40B4-BE49-F238E27FC236}">
                <a16:creationId xmlns:a16="http://schemas.microsoft.com/office/drawing/2014/main" id="{567D6851-C96F-46DD-B7A5-0D6DB80E419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210" r="27013" b="12772"/>
          <a:stretch/>
        </p:blipFill>
        <p:spPr bwMode="auto">
          <a:xfrm>
            <a:off x="7135704" y="5698042"/>
            <a:ext cx="1152128" cy="9921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8" descr="صورة ذات صلة">
            <a:hlinkClick r:id="rId4"/>
            <a:extLst>
              <a:ext uri="{FF2B5EF4-FFF2-40B4-BE49-F238E27FC236}">
                <a16:creationId xmlns:a16="http://schemas.microsoft.com/office/drawing/2014/main" id="{D05B6C38-B9AE-4280-8CB0-ECBB92A8078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763" t="6625" r="5936" b="14783"/>
          <a:stretch/>
        </p:blipFill>
        <p:spPr bwMode="auto">
          <a:xfrm>
            <a:off x="5299181" y="5670724"/>
            <a:ext cx="1404475" cy="10194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4">
            <a:extLst>
              <a:ext uri="{FF2B5EF4-FFF2-40B4-BE49-F238E27FC236}">
                <a16:creationId xmlns:a16="http://schemas.microsoft.com/office/drawing/2014/main" id="{51222264-CEE3-45D3-AC72-533A53F9F742}"/>
              </a:ext>
            </a:extLst>
          </p:cNvPr>
          <p:cNvSpPr/>
          <p:nvPr/>
        </p:nvSpPr>
        <p:spPr>
          <a:xfrm>
            <a:off x="4903456" y="4019855"/>
            <a:ext cx="4032448" cy="1600438"/>
          </a:xfrm>
          <a:prstGeom prst="rect">
            <a:avLst/>
          </a:prstGeom>
        </p:spPr>
        <p:txBody>
          <a:bodyPr wrap="square">
            <a:spAutoFit/>
          </a:bodyPr>
          <a:lstStyle/>
          <a:p>
            <a:r>
              <a:rPr lang="ar-AE" sz="1400" dirty="0"/>
              <a:t>الأظافر الطويلة </a:t>
            </a:r>
          </a:p>
          <a:p>
            <a:r>
              <a:rPr lang="ar-AE" sz="1400" dirty="0"/>
              <a:t>1- قد تمنع</a:t>
            </a:r>
            <a:r>
              <a:rPr lang="ar-AE" sz="1400" b="1" dirty="0"/>
              <a:t> وصول ماء الوضوء </a:t>
            </a:r>
            <a:r>
              <a:rPr lang="ar-AE" sz="1400" dirty="0"/>
              <a:t>إلى مقدم الأصابع،</a:t>
            </a:r>
          </a:p>
          <a:p>
            <a:r>
              <a:rPr lang="ar-AE" sz="1400" dirty="0"/>
              <a:t>2-  و فيها تشبه و تقليد لأهل الكفر و الضلال،  </a:t>
            </a:r>
          </a:p>
          <a:p>
            <a:r>
              <a:rPr lang="ar-AE" sz="1400" dirty="0"/>
              <a:t>3- وفيها أيضاً تشبه بالحيوانات ذوات المخالب،</a:t>
            </a:r>
          </a:p>
          <a:p>
            <a:r>
              <a:rPr lang="ar-AE" sz="1400" dirty="0"/>
              <a:t>4- وتؤكد الأبحاث الطبية أن الأظافر الطويلة لا يمكن أن نعقم ما تحتها ولا بد أن تعلق بها الجراثيم مهما تكرر غسلها لذا توصي  لأطباء بقص أظافرهم دوماً لكي لا تنتقل الجراثيم إلى المرضى .</a:t>
            </a:r>
          </a:p>
        </p:txBody>
      </p:sp>
      <p:sp>
        <p:nvSpPr>
          <p:cNvPr id="6" name="Rectangle: Rounded Corners 5">
            <a:extLst>
              <a:ext uri="{FF2B5EF4-FFF2-40B4-BE49-F238E27FC236}">
                <a16:creationId xmlns:a16="http://schemas.microsoft.com/office/drawing/2014/main" id="{AD28AF0E-EB73-4B23-93BC-DB06FDC5D42F}"/>
              </a:ext>
            </a:extLst>
          </p:cNvPr>
          <p:cNvSpPr/>
          <p:nvPr/>
        </p:nvSpPr>
        <p:spPr>
          <a:xfrm>
            <a:off x="4749576" y="3583443"/>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7" name="مستطيل 1">
            <a:extLst>
              <a:ext uri="{FF2B5EF4-FFF2-40B4-BE49-F238E27FC236}">
                <a16:creationId xmlns:a16="http://schemas.microsoft.com/office/drawing/2014/main" id="{B96DECF9-08B9-4721-BB72-7BC4984690C0}"/>
              </a:ext>
            </a:extLst>
          </p:cNvPr>
          <p:cNvSpPr/>
          <p:nvPr/>
        </p:nvSpPr>
        <p:spPr>
          <a:xfrm>
            <a:off x="6198212" y="103938"/>
            <a:ext cx="1513556" cy="461665"/>
          </a:xfrm>
          <a:prstGeom prst="rect">
            <a:avLst/>
          </a:prstGeom>
        </p:spPr>
        <p:txBody>
          <a:bodyPr wrap="none">
            <a:spAutoFit/>
          </a:bodyPr>
          <a:lstStyle/>
          <a:p>
            <a:r>
              <a:rPr lang="ar-AE" sz="2400" b="1" dirty="0">
                <a:solidFill>
                  <a:schemeClr val="accent2">
                    <a:lumMod val="50000"/>
                  </a:schemeClr>
                </a:solidFill>
              </a:rPr>
              <a:t>وَقَصُّ الأَظْفَارِ</a:t>
            </a:r>
            <a:endParaRPr lang="ar-SA" sz="2400" dirty="0"/>
          </a:p>
        </p:txBody>
      </p:sp>
      <p:pic>
        <p:nvPicPr>
          <p:cNvPr id="8" name="Picture 4" descr="صورة ذات صلة">
            <a:hlinkClick r:id="rId2"/>
            <a:extLst>
              <a:ext uri="{FF2B5EF4-FFF2-40B4-BE49-F238E27FC236}">
                <a16:creationId xmlns:a16="http://schemas.microsoft.com/office/drawing/2014/main" id="{CF381223-F1C0-4B93-A0E9-659299B13C5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210" r="27013" b="12772"/>
          <a:stretch/>
        </p:blipFill>
        <p:spPr bwMode="auto">
          <a:xfrm>
            <a:off x="7135704" y="2169650"/>
            <a:ext cx="1152128" cy="9921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صورة ذات صلة">
            <a:hlinkClick r:id="rId4"/>
            <a:extLst>
              <a:ext uri="{FF2B5EF4-FFF2-40B4-BE49-F238E27FC236}">
                <a16:creationId xmlns:a16="http://schemas.microsoft.com/office/drawing/2014/main" id="{80BD91E3-7872-4BDB-AF7B-0F336479B02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763" t="6625" r="5936" b="14783"/>
          <a:stretch/>
        </p:blipFill>
        <p:spPr bwMode="auto">
          <a:xfrm>
            <a:off x="5299181" y="2142332"/>
            <a:ext cx="1404475" cy="10194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Rectangle 9">
            <a:extLst>
              <a:ext uri="{FF2B5EF4-FFF2-40B4-BE49-F238E27FC236}">
                <a16:creationId xmlns:a16="http://schemas.microsoft.com/office/drawing/2014/main" id="{6BB7F12E-A74D-465A-9FDB-CF5CBF7C1DEB}"/>
              </a:ext>
            </a:extLst>
          </p:cNvPr>
          <p:cNvSpPr/>
          <p:nvPr/>
        </p:nvSpPr>
        <p:spPr>
          <a:xfrm>
            <a:off x="4903456" y="491463"/>
            <a:ext cx="4032448" cy="1600438"/>
          </a:xfrm>
          <a:prstGeom prst="rect">
            <a:avLst/>
          </a:prstGeom>
        </p:spPr>
        <p:txBody>
          <a:bodyPr wrap="square">
            <a:spAutoFit/>
          </a:bodyPr>
          <a:lstStyle/>
          <a:p>
            <a:r>
              <a:rPr lang="ar-AE" sz="1400" dirty="0"/>
              <a:t>الأظافر الطويلة </a:t>
            </a:r>
          </a:p>
          <a:p>
            <a:r>
              <a:rPr lang="ar-AE" sz="1400" dirty="0"/>
              <a:t>1- قد تمنع</a:t>
            </a:r>
            <a:r>
              <a:rPr lang="ar-AE" sz="1400" b="1" dirty="0"/>
              <a:t> وصول ماء الوضوء </a:t>
            </a:r>
            <a:r>
              <a:rPr lang="ar-AE" sz="1400" dirty="0"/>
              <a:t>إلى مقدم الأصابع،</a:t>
            </a:r>
          </a:p>
          <a:p>
            <a:r>
              <a:rPr lang="ar-AE" sz="1400" dirty="0"/>
              <a:t>2-  و فيها تشبه و تقليد لأهل الكفر و الضلال،  </a:t>
            </a:r>
          </a:p>
          <a:p>
            <a:r>
              <a:rPr lang="ar-AE" sz="1400" dirty="0"/>
              <a:t>3- وفيها أيضاً تشبه بالحيوانات ذوات المخالب،</a:t>
            </a:r>
          </a:p>
          <a:p>
            <a:r>
              <a:rPr lang="ar-AE" sz="1400" dirty="0"/>
              <a:t>4- وتؤكد الأبحاث الطبية أن الأظافر الطويلة لا يمكن أن نعقم ما تحتها ولا بد أن تعلق بها الجراثيم مهما تكرر غسلها لذا توصي  لأطباء بقص أظافرهم دوماً لكي لا تنتقل الجراثيم إلى المرضى .</a:t>
            </a:r>
          </a:p>
        </p:txBody>
      </p:sp>
      <p:sp>
        <p:nvSpPr>
          <p:cNvPr id="11" name="Rectangle: Rounded Corners 10">
            <a:extLst>
              <a:ext uri="{FF2B5EF4-FFF2-40B4-BE49-F238E27FC236}">
                <a16:creationId xmlns:a16="http://schemas.microsoft.com/office/drawing/2014/main" id="{2A621FD8-BE8E-40F6-BC2A-D65E798A4F92}"/>
              </a:ext>
            </a:extLst>
          </p:cNvPr>
          <p:cNvSpPr/>
          <p:nvPr/>
        </p:nvSpPr>
        <p:spPr>
          <a:xfrm>
            <a:off x="4749576" y="55051"/>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12" name="Rectangle: Rounded Corners 11">
            <a:extLst>
              <a:ext uri="{FF2B5EF4-FFF2-40B4-BE49-F238E27FC236}">
                <a16:creationId xmlns:a16="http://schemas.microsoft.com/office/drawing/2014/main" id="{DB337563-901A-4A81-B15F-8C9F6251E466}"/>
              </a:ext>
            </a:extLst>
          </p:cNvPr>
          <p:cNvSpPr/>
          <p:nvPr/>
        </p:nvSpPr>
        <p:spPr>
          <a:xfrm>
            <a:off x="107504" y="3573016"/>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13" name="مستطيل 2">
            <a:extLst>
              <a:ext uri="{FF2B5EF4-FFF2-40B4-BE49-F238E27FC236}">
                <a16:creationId xmlns:a16="http://schemas.microsoft.com/office/drawing/2014/main" id="{1FF9875C-111C-4AA2-8EDB-65156B001814}"/>
              </a:ext>
            </a:extLst>
          </p:cNvPr>
          <p:cNvSpPr/>
          <p:nvPr/>
        </p:nvSpPr>
        <p:spPr>
          <a:xfrm>
            <a:off x="381983" y="4925486"/>
            <a:ext cx="3829977" cy="1600438"/>
          </a:xfrm>
          <a:prstGeom prst="rect">
            <a:avLst/>
          </a:prstGeom>
        </p:spPr>
        <p:txBody>
          <a:bodyPr wrap="square">
            <a:spAutoFit/>
          </a:bodyPr>
          <a:lstStyle/>
          <a:p>
            <a:r>
              <a:rPr lang="ar-AE" sz="1400" b="1" dirty="0">
                <a:solidFill>
                  <a:schemeClr val="accent2">
                    <a:lumMod val="50000"/>
                  </a:schemeClr>
                </a:solidFill>
              </a:rPr>
              <a:t>البراجم </a:t>
            </a:r>
            <a:r>
              <a:rPr lang="ar-AE" sz="1400" b="1" dirty="0"/>
              <a:t>هي المفاصل والعقد التي تكون في   الأصابع   ،</a:t>
            </a:r>
            <a:r>
              <a:rPr lang="ar-SA" sz="1400" b="1" dirty="0"/>
              <a:t> </a:t>
            </a:r>
            <a:r>
              <a:rPr lang="ar-AE" sz="1400" b="1" dirty="0"/>
              <a:t> والتي يجتمع فيها الوسخ .</a:t>
            </a:r>
          </a:p>
          <a:p>
            <a:r>
              <a:rPr lang="ar-AE" sz="1400" b="1" dirty="0"/>
              <a:t>وقال بعضهم: </a:t>
            </a:r>
          </a:p>
          <a:p>
            <a:r>
              <a:rPr lang="ar-AE" sz="1400" b="1" dirty="0"/>
              <a:t>ويلحق بالبراجم ما يجتمع من الوسخ </a:t>
            </a:r>
          </a:p>
          <a:p>
            <a:r>
              <a:rPr lang="ar-AE" sz="1400" b="1" dirty="0"/>
              <a:t>في معاطف الأذن وقعر الصماخ .</a:t>
            </a:r>
          </a:p>
          <a:p>
            <a:r>
              <a:rPr lang="ar-AE" sz="1400" dirty="0"/>
              <a:t>ويؤدي غسل هذه البراجم المستمر أثناء عملية الوضوء المتكررة، إلى إزالة ملايين الجراثيم التي تعيش في هذه الأماكن</a:t>
            </a:r>
          </a:p>
        </p:txBody>
      </p:sp>
      <p:pic>
        <p:nvPicPr>
          <p:cNvPr id="14" name="Picture 13">
            <a:extLst>
              <a:ext uri="{FF2B5EF4-FFF2-40B4-BE49-F238E27FC236}">
                <a16:creationId xmlns:a16="http://schemas.microsoft.com/office/drawing/2014/main" id="{38893B07-A9F2-44C7-8A3D-C2C3204EBBE3}"/>
              </a:ext>
            </a:extLst>
          </p:cNvPr>
          <p:cNvPicPr>
            <a:picLocks noChangeAspect="1"/>
          </p:cNvPicPr>
          <p:nvPr/>
        </p:nvPicPr>
        <p:blipFill>
          <a:blip r:embed="rId6"/>
          <a:stretch>
            <a:fillRect/>
          </a:stretch>
        </p:blipFill>
        <p:spPr>
          <a:xfrm>
            <a:off x="351219" y="3738713"/>
            <a:ext cx="1011406" cy="1129240"/>
          </a:xfrm>
          <a:prstGeom prst="rect">
            <a:avLst/>
          </a:prstGeom>
        </p:spPr>
      </p:pic>
      <p:pic>
        <p:nvPicPr>
          <p:cNvPr id="15" name="Picture 14">
            <a:extLst>
              <a:ext uri="{FF2B5EF4-FFF2-40B4-BE49-F238E27FC236}">
                <a16:creationId xmlns:a16="http://schemas.microsoft.com/office/drawing/2014/main" id="{1DDBB473-368A-42B6-B6BB-28B5AEC86F0C}"/>
              </a:ext>
            </a:extLst>
          </p:cNvPr>
          <p:cNvPicPr>
            <a:picLocks noChangeAspect="1"/>
          </p:cNvPicPr>
          <p:nvPr/>
        </p:nvPicPr>
        <p:blipFill>
          <a:blip r:embed="rId7"/>
          <a:stretch>
            <a:fillRect/>
          </a:stretch>
        </p:blipFill>
        <p:spPr>
          <a:xfrm>
            <a:off x="1678917" y="3715776"/>
            <a:ext cx="1144094" cy="929938"/>
          </a:xfrm>
          <a:prstGeom prst="rect">
            <a:avLst/>
          </a:prstGeom>
        </p:spPr>
      </p:pic>
      <p:sp>
        <p:nvSpPr>
          <p:cNvPr id="16" name="Rectangle 15">
            <a:extLst>
              <a:ext uri="{FF2B5EF4-FFF2-40B4-BE49-F238E27FC236}">
                <a16:creationId xmlns:a16="http://schemas.microsoft.com/office/drawing/2014/main" id="{86C99A93-0049-493A-B5B7-2BB33281E41D}"/>
              </a:ext>
            </a:extLst>
          </p:cNvPr>
          <p:cNvSpPr/>
          <p:nvPr/>
        </p:nvSpPr>
        <p:spPr>
          <a:xfrm>
            <a:off x="2719230" y="3996079"/>
            <a:ext cx="1499128" cy="369332"/>
          </a:xfrm>
          <a:prstGeom prst="rect">
            <a:avLst/>
          </a:prstGeom>
        </p:spPr>
        <p:txBody>
          <a:bodyPr wrap="none">
            <a:spAutoFit/>
          </a:bodyPr>
          <a:lstStyle/>
          <a:p>
            <a:r>
              <a:rPr lang="ar-AE" b="1" dirty="0">
                <a:solidFill>
                  <a:schemeClr val="accent2">
                    <a:lumMod val="50000"/>
                  </a:schemeClr>
                </a:solidFill>
              </a:rPr>
              <a:t>وَغَسْلُ الْبَرَاجِمِ </a:t>
            </a:r>
            <a:r>
              <a:rPr lang="ar-AE" dirty="0">
                <a:solidFill>
                  <a:schemeClr val="accent2">
                    <a:lumMod val="50000"/>
                  </a:schemeClr>
                </a:solidFill>
              </a:rPr>
              <a:t> : </a:t>
            </a:r>
          </a:p>
        </p:txBody>
      </p:sp>
      <p:sp>
        <p:nvSpPr>
          <p:cNvPr id="17" name="Rectangle: Rounded Corners 16">
            <a:extLst>
              <a:ext uri="{FF2B5EF4-FFF2-40B4-BE49-F238E27FC236}">
                <a16:creationId xmlns:a16="http://schemas.microsoft.com/office/drawing/2014/main" id="{C1808811-0272-4C38-A8D0-41E27EC2A9CF}"/>
              </a:ext>
            </a:extLst>
          </p:cNvPr>
          <p:cNvSpPr/>
          <p:nvPr/>
        </p:nvSpPr>
        <p:spPr>
          <a:xfrm>
            <a:off x="107504" y="101535"/>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18" name="مستطيل 2">
            <a:extLst>
              <a:ext uri="{FF2B5EF4-FFF2-40B4-BE49-F238E27FC236}">
                <a16:creationId xmlns:a16="http://schemas.microsoft.com/office/drawing/2014/main" id="{0BE6FAB0-7718-4B77-8081-0F3BBDA14560}"/>
              </a:ext>
            </a:extLst>
          </p:cNvPr>
          <p:cNvSpPr/>
          <p:nvPr/>
        </p:nvSpPr>
        <p:spPr>
          <a:xfrm>
            <a:off x="381983" y="1454005"/>
            <a:ext cx="3829977" cy="1600438"/>
          </a:xfrm>
          <a:prstGeom prst="rect">
            <a:avLst/>
          </a:prstGeom>
        </p:spPr>
        <p:txBody>
          <a:bodyPr wrap="square">
            <a:spAutoFit/>
          </a:bodyPr>
          <a:lstStyle/>
          <a:p>
            <a:r>
              <a:rPr lang="ar-AE" sz="1400" b="1" dirty="0">
                <a:solidFill>
                  <a:schemeClr val="accent2">
                    <a:lumMod val="50000"/>
                  </a:schemeClr>
                </a:solidFill>
              </a:rPr>
              <a:t>البراجم </a:t>
            </a:r>
            <a:r>
              <a:rPr lang="ar-AE" sz="1400" b="1" dirty="0"/>
              <a:t>هي المفاصل والعقد التي تكون في   الأصابع   ،</a:t>
            </a:r>
            <a:r>
              <a:rPr lang="ar-SA" sz="1400" b="1" dirty="0"/>
              <a:t> </a:t>
            </a:r>
            <a:r>
              <a:rPr lang="ar-AE" sz="1400" b="1" dirty="0"/>
              <a:t> والتي يجتمع فيها الوسخ .</a:t>
            </a:r>
          </a:p>
          <a:p>
            <a:r>
              <a:rPr lang="ar-AE" sz="1400" b="1" dirty="0"/>
              <a:t>وقال بعضهم: </a:t>
            </a:r>
          </a:p>
          <a:p>
            <a:r>
              <a:rPr lang="ar-AE" sz="1400" b="1" dirty="0"/>
              <a:t>ويلحق بالبراجم ما يجتمع من الوسخ </a:t>
            </a:r>
          </a:p>
          <a:p>
            <a:r>
              <a:rPr lang="ar-AE" sz="1400" b="1" dirty="0"/>
              <a:t>في معاطف الأذن وقعر الصماخ .</a:t>
            </a:r>
          </a:p>
          <a:p>
            <a:r>
              <a:rPr lang="ar-AE" sz="1400" dirty="0"/>
              <a:t>ويؤدي غسل هذه البراجم المستمر أثناء عملية الوضوء المتكررة، إلى إزالة ملايين الجراثيم التي تعيش في هذه الأماكن</a:t>
            </a:r>
          </a:p>
        </p:txBody>
      </p:sp>
      <p:pic>
        <p:nvPicPr>
          <p:cNvPr id="19" name="Picture 18">
            <a:extLst>
              <a:ext uri="{FF2B5EF4-FFF2-40B4-BE49-F238E27FC236}">
                <a16:creationId xmlns:a16="http://schemas.microsoft.com/office/drawing/2014/main" id="{6F4660E9-407F-465D-990B-CF667D9E2DDE}"/>
              </a:ext>
            </a:extLst>
          </p:cNvPr>
          <p:cNvPicPr>
            <a:picLocks noChangeAspect="1"/>
          </p:cNvPicPr>
          <p:nvPr/>
        </p:nvPicPr>
        <p:blipFill>
          <a:blip r:embed="rId6"/>
          <a:stretch>
            <a:fillRect/>
          </a:stretch>
        </p:blipFill>
        <p:spPr>
          <a:xfrm>
            <a:off x="351219" y="267232"/>
            <a:ext cx="1011406" cy="1129240"/>
          </a:xfrm>
          <a:prstGeom prst="rect">
            <a:avLst/>
          </a:prstGeom>
        </p:spPr>
      </p:pic>
      <p:pic>
        <p:nvPicPr>
          <p:cNvPr id="20" name="Picture 19">
            <a:extLst>
              <a:ext uri="{FF2B5EF4-FFF2-40B4-BE49-F238E27FC236}">
                <a16:creationId xmlns:a16="http://schemas.microsoft.com/office/drawing/2014/main" id="{282B857C-35B5-45BA-A095-37BDEA98806C}"/>
              </a:ext>
            </a:extLst>
          </p:cNvPr>
          <p:cNvPicPr>
            <a:picLocks noChangeAspect="1"/>
          </p:cNvPicPr>
          <p:nvPr/>
        </p:nvPicPr>
        <p:blipFill>
          <a:blip r:embed="rId7"/>
          <a:stretch>
            <a:fillRect/>
          </a:stretch>
        </p:blipFill>
        <p:spPr>
          <a:xfrm>
            <a:off x="1678917" y="244295"/>
            <a:ext cx="1144094" cy="929938"/>
          </a:xfrm>
          <a:prstGeom prst="rect">
            <a:avLst/>
          </a:prstGeom>
        </p:spPr>
      </p:pic>
      <p:sp>
        <p:nvSpPr>
          <p:cNvPr id="21" name="Rectangle 20">
            <a:extLst>
              <a:ext uri="{FF2B5EF4-FFF2-40B4-BE49-F238E27FC236}">
                <a16:creationId xmlns:a16="http://schemas.microsoft.com/office/drawing/2014/main" id="{9BD11746-CB50-4B8D-8F5A-77C7ECC1710B}"/>
              </a:ext>
            </a:extLst>
          </p:cNvPr>
          <p:cNvSpPr/>
          <p:nvPr/>
        </p:nvSpPr>
        <p:spPr>
          <a:xfrm>
            <a:off x="2719230" y="524598"/>
            <a:ext cx="1499128" cy="369332"/>
          </a:xfrm>
          <a:prstGeom prst="rect">
            <a:avLst/>
          </a:prstGeom>
        </p:spPr>
        <p:txBody>
          <a:bodyPr wrap="none">
            <a:spAutoFit/>
          </a:bodyPr>
          <a:lstStyle/>
          <a:p>
            <a:r>
              <a:rPr lang="ar-AE" b="1" dirty="0">
                <a:solidFill>
                  <a:schemeClr val="accent2">
                    <a:lumMod val="50000"/>
                  </a:schemeClr>
                </a:solidFill>
              </a:rPr>
              <a:t>وَغَسْلُ الْبَرَاجِمِ </a:t>
            </a:r>
            <a:r>
              <a:rPr lang="ar-AE" dirty="0">
                <a:solidFill>
                  <a:schemeClr val="accent2">
                    <a:lumMod val="50000"/>
                  </a:schemeClr>
                </a:solidFill>
              </a:rPr>
              <a:t> : </a:t>
            </a:r>
          </a:p>
        </p:txBody>
      </p:sp>
    </p:spTree>
    <p:extLst>
      <p:ext uri="{BB962C8B-B14F-4D97-AF65-F5344CB8AC3E}">
        <p14:creationId xmlns:p14="http://schemas.microsoft.com/office/powerpoint/2010/main" val="3553417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198A4761-F5AA-497C-8290-F15B34CE29F4}"/>
              </a:ext>
            </a:extLst>
          </p:cNvPr>
          <p:cNvSpPr/>
          <p:nvPr/>
        </p:nvSpPr>
        <p:spPr>
          <a:xfrm>
            <a:off x="5016609" y="3782334"/>
            <a:ext cx="2343911" cy="646331"/>
          </a:xfrm>
          <a:prstGeom prst="rect">
            <a:avLst/>
          </a:prstGeom>
        </p:spPr>
        <p:txBody>
          <a:bodyPr wrap="none">
            <a:spAutoFit/>
          </a:bodyPr>
          <a:lstStyle/>
          <a:p>
            <a:r>
              <a:rPr lang="ar-AE" sz="3600" b="1" dirty="0">
                <a:solidFill>
                  <a:schemeClr val="accent2">
                    <a:lumMod val="50000"/>
                  </a:schemeClr>
                </a:solidFill>
              </a:rPr>
              <a:t>وَنَتْفُ الإِبِطِ ،  </a:t>
            </a:r>
            <a:endParaRPr lang="ar-SA" sz="3600" dirty="0"/>
          </a:p>
        </p:txBody>
      </p:sp>
      <p:pic>
        <p:nvPicPr>
          <p:cNvPr id="3" name="Picture 2" descr="http://healthy-food.ws/wp-content/uploads/2015/08/puberty-armpit-120x120.jpg">
            <a:hlinkClick r:id="rId2"/>
            <a:extLst>
              <a:ext uri="{FF2B5EF4-FFF2-40B4-BE49-F238E27FC236}">
                <a16:creationId xmlns:a16="http://schemas.microsoft.com/office/drawing/2014/main" id="{C94791D7-AA14-4910-8569-B5F7C214BC6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0397" b="20304"/>
          <a:stretch/>
        </p:blipFill>
        <p:spPr bwMode="auto">
          <a:xfrm>
            <a:off x="7881299" y="3861048"/>
            <a:ext cx="860267" cy="17484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7F7E1E2-F44A-40D5-9909-67AE1BC23C5B}"/>
              </a:ext>
            </a:extLst>
          </p:cNvPr>
          <p:cNvSpPr/>
          <p:nvPr/>
        </p:nvSpPr>
        <p:spPr>
          <a:xfrm>
            <a:off x="1331640" y="4222829"/>
            <a:ext cx="2826735" cy="646331"/>
          </a:xfrm>
          <a:prstGeom prst="rect">
            <a:avLst/>
          </a:prstGeom>
        </p:spPr>
        <p:txBody>
          <a:bodyPr wrap="square">
            <a:spAutoFit/>
          </a:bodyPr>
          <a:lstStyle/>
          <a:p>
            <a:pPr algn="ctr"/>
            <a:r>
              <a:rPr lang="ar-AE" dirty="0">
                <a:solidFill>
                  <a:srgbClr val="545454"/>
                </a:solidFill>
                <a:latin typeface="HelveticaNeue"/>
              </a:rPr>
              <a:t>العانة : الشَّعر النابت في أسفل البطن في المناطق الحساسة  .</a:t>
            </a:r>
            <a:endParaRPr lang="ar-AE" dirty="0"/>
          </a:p>
        </p:txBody>
      </p:sp>
      <p:sp>
        <p:nvSpPr>
          <p:cNvPr id="6" name="Rectangle 5">
            <a:extLst>
              <a:ext uri="{FF2B5EF4-FFF2-40B4-BE49-F238E27FC236}">
                <a16:creationId xmlns:a16="http://schemas.microsoft.com/office/drawing/2014/main" id="{7E4FF906-B812-4A85-AA60-030825E34CE3}"/>
              </a:ext>
            </a:extLst>
          </p:cNvPr>
          <p:cNvSpPr/>
          <p:nvPr/>
        </p:nvSpPr>
        <p:spPr>
          <a:xfrm>
            <a:off x="2792295" y="3782334"/>
            <a:ext cx="1366080" cy="461665"/>
          </a:xfrm>
          <a:prstGeom prst="rect">
            <a:avLst/>
          </a:prstGeom>
        </p:spPr>
        <p:txBody>
          <a:bodyPr wrap="none">
            <a:spAutoFit/>
          </a:bodyPr>
          <a:lstStyle/>
          <a:p>
            <a:r>
              <a:rPr lang="ar-AE" sz="2400" b="1" dirty="0">
                <a:solidFill>
                  <a:srgbClr val="C0504D">
                    <a:lumMod val="50000"/>
                  </a:srgbClr>
                </a:solidFill>
              </a:rPr>
              <a:t>وَحَلْقُ الْعَانَةِ</a:t>
            </a:r>
            <a:endParaRPr lang="ar-AE" sz="2400" dirty="0"/>
          </a:p>
        </p:txBody>
      </p:sp>
      <p:sp>
        <p:nvSpPr>
          <p:cNvPr id="8" name="Rectangle: Rounded Corners 7">
            <a:extLst>
              <a:ext uri="{FF2B5EF4-FFF2-40B4-BE49-F238E27FC236}">
                <a16:creationId xmlns:a16="http://schemas.microsoft.com/office/drawing/2014/main" id="{D28424D1-2E80-4CE9-BE28-08DCFC24F852}"/>
              </a:ext>
            </a:extLst>
          </p:cNvPr>
          <p:cNvSpPr/>
          <p:nvPr/>
        </p:nvSpPr>
        <p:spPr>
          <a:xfrm>
            <a:off x="4749576" y="3583443"/>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9" name="Rectangle: Rounded Corners 8">
            <a:extLst>
              <a:ext uri="{FF2B5EF4-FFF2-40B4-BE49-F238E27FC236}">
                <a16:creationId xmlns:a16="http://schemas.microsoft.com/office/drawing/2014/main" id="{8E045FE7-8BDF-4693-8F89-09F39754C3D2}"/>
              </a:ext>
            </a:extLst>
          </p:cNvPr>
          <p:cNvSpPr/>
          <p:nvPr/>
        </p:nvSpPr>
        <p:spPr>
          <a:xfrm>
            <a:off x="107504" y="3573016"/>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pic>
        <p:nvPicPr>
          <p:cNvPr id="13314" name="Picture 2" descr="صورة ذات صلة">
            <a:extLst>
              <a:ext uri="{FF2B5EF4-FFF2-40B4-BE49-F238E27FC236}">
                <a16:creationId xmlns:a16="http://schemas.microsoft.com/office/drawing/2014/main" id="{D2836D59-84DA-4A62-8330-94A5C6F70BB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1657"/>
          <a:stretch/>
        </p:blipFill>
        <p:spPr bwMode="auto">
          <a:xfrm>
            <a:off x="336668" y="3770475"/>
            <a:ext cx="1121271" cy="87843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25B295E1-9BEB-471F-B89F-CCD110625B77}"/>
              </a:ext>
            </a:extLst>
          </p:cNvPr>
          <p:cNvSpPr/>
          <p:nvPr/>
        </p:nvSpPr>
        <p:spPr>
          <a:xfrm>
            <a:off x="375321" y="5027692"/>
            <a:ext cx="3836639" cy="1569660"/>
          </a:xfrm>
          <a:prstGeom prst="rect">
            <a:avLst/>
          </a:prstGeom>
        </p:spPr>
        <p:txBody>
          <a:bodyPr wrap="square">
            <a:spAutoFit/>
          </a:bodyPr>
          <a:lstStyle/>
          <a:p>
            <a:r>
              <a:rPr lang="ar-AE" sz="1600" dirty="0"/>
              <a:t>عندما ينمو الشعر تفرز الغدد العرقية    مادة  ذات رائحة خاصة إذا تراكمت معها الأوساخ والغبار أصبح لها رائحة كريهة </a:t>
            </a:r>
          </a:p>
          <a:p>
            <a:r>
              <a:rPr lang="ar-AE" sz="1600" dirty="0"/>
              <a:t>لذلك من السنة نتف هذا الشعر ليخفف من هذه الرائحة ، ويخفف من الإصابة بالعديد من الأمراض التي تصيب تلك المنطقة  وبالنسبة للعانة الأفضل الحلق .</a:t>
            </a:r>
          </a:p>
        </p:txBody>
      </p:sp>
      <p:sp>
        <p:nvSpPr>
          <p:cNvPr id="18" name="Rectangle 17">
            <a:extLst>
              <a:ext uri="{FF2B5EF4-FFF2-40B4-BE49-F238E27FC236}">
                <a16:creationId xmlns:a16="http://schemas.microsoft.com/office/drawing/2014/main" id="{F9D4A681-BA3B-4D85-8223-F0223047E4B5}"/>
              </a:ext>
            </a:extLst>
          </p:cNvPr>
          <p:cNvSpPr/>
          <p:nvPr/>
        </p:nvSpPr>
        <p:spPr>
          <a:xfrm>
            <a:off x="1331640" y="838453"/>
            <a:ext cx="2826735" cy="646331"/>
          </a:xfrm>
          <a:prstGeom prst="rect">
            <a:avLst/>
          </a:prstGeom>
        </p:spPr>
        <p:txBody>
          <a:bodyPr wrap="square">
            <a:spAutoFit/>
          </a:bodyPr>
          <a:lstStyle/>
          <a:p>
            <a:pPr algn="ctr"/>
            <a:r>
              <a:rPr lang="ar-AE" dirty="0">
                <a:solidFill>
                  <a:srgbClr val="545454"/>
                </a:solidFill>
                <a:latin typeface="HelveticaNeue"/>
              </a:rPr>
              <a:t>العانة : الشَّعر النابت في أسفل البطن في المناطق الحساسة  .</a:t>
            </a:r>
            <a:endParaRPr lang="ar-AE" dirty="0"/>
          </a:p>
        </p:txBody>
      </p:sp>
      <p:sp>
        <p:nvSpPr>
          <p:cNvPr id="19" name="Rectangle 18">
            <a:extLst>
              <a:ext uri="{FF2B5EF4-FFF2-40B4-BE49-F238E27FC236}">
                <a16:creationId xmlns:a16="http://schemas.microsoft.com/office/drawing/2014/main" id="{5FF2FD32-F09D-46AA-B0D1-D11EC8C6F3B2}"/>
              </a:ext>
            </a:extLst>
          </p:cNvPr>
          <p:cNvSpPr/>
          <p:nvPr/>
        </p:nvSpPr>
        <p:spPr>
          <a:xfrm>
            <a:off x="2792295" y="397958"/>
            <a:ext cx="1366080" cy="461665"/>
          </a:xfrm>
          <a:prstGeom prst="rect">
            <a:avLst/>
          </a:prstGeom>
        </p:spPr>
        <p:txBody>
          <a:bodyPr wrap="none">
            <a:spAutoFit/>
          </a:bodyPr>
          <a:lstStyle/>
          <a:p>
            <a:r>
              <a:rPr lang="ar-AE" sz="2400" b="1" dirty="0">
                <a:solidFill>
                  <a:srgbClr val="C0504D">
                    <a:lumMod val="50000"/>
                  </a:srgbClr>
                </a:solidFill>
              </a:rPr>
              <a:t>وَحَلْقُ الْعَانَةِ</a:t>
            </a:r>
            <a:endParaRPr lang="ar-AE" sz="2400" dirty="0"/>
          </a:p>
        </p:txBody>
      </p:sp>
      <p:sp>
        <p:nvSpPr>
          <p:cNvPr id="20" name="Rectangle: Rounded Corners 19">
            <a:extLst>
              <a:ext uri="{FF2B5EF4-FFF2-40B4-BE49-F238E27FC236}">
                <a16:creationId xmlns:a16="http://schemas.microsoft.com/office/drawing/2014/main" id="{C8621BCF-E33E-4700-8095-BF5E5D0BA4BC}"/>
              </a:ext>
            </a:extLst>
          </p:cNvPr>
          <p:cNvSpPr/>
          <p:nvPr/>
        </p:nvSpPr>
        <p:spPr>
          <a:xfrm>
            <a:off x="107504" y="188640"/>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pic>
        <p:nvPicPr>
          <p:cNvPr id="21" name="Picture 2" descr="صورة ذات صلة">
            <a:extLst>
              <a:ext uri="{FF2B5EF4-FFF2-40B4-BE49-F238E27FC236}">
                <a16:creationId xmlns:a16="http://schemas.microsoft.com/office/drawing/2014/main" id="{1CCC143F-A633-49DF-BA2F-D709D3F5537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1657"/>
          <a:stretch/>
        </p:blipFill>
        <p:spPr bwMode="auto">
          <a:xfrm>
            <a:off x="336668" y="386099"/>
            <a:ext cx="1121271" cy="878437"/>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B48E38A7-0202-4E0A-BF83-7AB0AA620495}"/>
              </a:ext>
            </a:extLst>
          </p:cNvPr>
          <p:cNvSpPr/>
          <p:nvPr/>
        </p:nvSpPr>
        <p:spPr>
          <a:xfrm>
            <a:off x="375321" y="1643316"/>
            <a:ext cx="3836639" cy="1569660"/>
          </a:xfrm>
          <a:prstGeom prst="rect">
            <a:avLst/>
          </a:prstGeom>
        </p:spPr>
        <p:txBody>
          <a:bodyPr wrap="square">
            <a:spAutoFit/>
          </a:bodyPr>
          <a:lstStyle/>
          <a:p>
            <a:r>
              <a:rPr lang="ar-AE" sz="1600" dirty="0"/>
              <a:t>عندما ينمو الشعر تفرز الغدد العرقية    مادة  ذات رائحة خاصة إذا تراكمت معها الأوساخ والغبار أصبح لها رائحة كريهة </a:t>
            </a:r>
          </a:p>
          <a:p>
            <a:r>
              <a:rPr lang="ar-AE" sz="1600" dirty="0"/>
              <a:t>لذلك من السنة نتف هذا الشعر ليخفف من هذه الرائحة ، ويخفف من الإصابة بالعديد من الأمراض التي تصيب تلك المنطقة  وبالنسبة للعانة الأفضل الحلق .</a:t>
            </a:r>
          </a:p>
        </p:txBody>
      </p:sp>
      <p:sp>
        <p:nvSpPr>
          <p:cNvPr id="11" name="Rectangle 10">
            <a:extLst>
              <a:ext uri="{FF2B5EF4-FFF2-40B4-BE49-F238E27FC236}">
                <a16:creationId xmlns:a16="http://schemas.microsoft.com/office/drawing/2014/main" id="{AFC7B82F-18AE-4077-94D1-9F3A396C7CF9}"/>
              </a:ext>
            </a:extLst>
          </p:cNvPr>
          <p:cNvSpPr/>
          <p:nvPr/>
        </p:nvSpPr>
        <p:spPr>
          <a:xfrm>
            <a:off x="5016609" y="4658360"/>
            <a:ext cx="2509538" cy="1200329"/>
          </a:xfrm>
          <a:prstGeom prst="rect">
            <a:avLst/>
          </a:prstGeom>
        </p:spPr>
        <p:txBody>
          <a:bodyPr wrap="square">
            <a:spAutoFit/>
          </a:bodyPr>
          <a:lstStyle/>
          <a:p>
            <a:r>
              <a:rPr lang="ar-AE" dirty="0">
                <a:solidFill>
                  <a:srgbClr val="545454"/>
                </a:solidFill>
                <a:latin typeface="HelveticaNeue"/>
              </a:rPr>
              <a:t>أي نتف الشَّعر النابت في منطقة الإبط  لأن في إزالته تخفيف من رائحة العرق الكريهة التي تؤذي الناس والملائكة </a:t>
            </a:r>
            <a:endParaRPr lang="ar-AE" dirty="0"/>
          </a:p>
        </p:txBody>
      </p:sp>
      <p:sp>
        <p:nvSpPr>
          <p:cNvPr id="24" name="مستطيل 1">
            <a:extLst>
              <a:ext uri="{FF2B5EF4-FFF2-40B4-BE49-F238E27FC236}">
                <a16:creationId xmlns:a16="http://schemas.microsoft.com/office/drawing/2014/main" id="{B8FB86A5-CDF2-412E-B010-39327ABDE3C8}"/>
              </a:ext>
            </a:extLst>
          </p:cNvPr>
          <p:cNvSpPr/>
          <p:nvPr/>
        </p:nvSpPr>
        <p:spPr>
          <a:xfrm>
            <a:off x="5016609" y="387531"/>
            <a:ext cx="2343911" cy="646331"/>
          </a:xfrm>
          <a:prstGeom prst="rect">
            <a:avLst/>
          </a:prstGeom>
        </p:spPr>
        <p:txBody>
          <a:bodyPr wrap="none">
            <a:spAutoFit/>
          </a:bodyPr>
          <a:lstStyle/>
          <a:p>
            <a:r>
              <a:rPr lang="ar-AE" sz="3600" b="1" dirty="0">
                <a:solidFill>
                  <a:schemeClr val="accent2">
                    <a:lumMod val="50000"/>
                  </a:schemeClr>
                </a:solidFill>
              </a:rPr>
              <a:t>وَنَتْفُ الإِبِطِ ،  </a:t>
            </a:r>
            <a:endParaRPr lang="ar-SA" sz="3600" dirty="0"/>
          </a:p>
        </p:txBody>
      </p:sp>
      <p:pic>
        <p:nvPicPr>
          <p:cNvPr id="25" name="Picture 24" descr="http://healthy-food.ws/wp-content/uploads/2015/08/puberty-armpit-120x120.jpg">
            <a:hlinkClick r:id="rId2"/>
            <a:extLst>
              <a:ext uri="{FF2B5EF4-FFF2-40B4-BE49-F238E27FC236}">
                <a16:creationId xmlns:a16="http://schemas.microsoft.com/office/drawing/2014/main" id="{F5327F3F-B48B-46C5-8E06-ED4D8D1E082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0397" b="20304"/>
          <a:stretch/>
        </p:blipFill>
        <p:spPr bwMode="auto">
          <a:xfrm>
            <a:off x="7881299" y="466245"/>
            <a:ext cx="860267" cy="17484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6" name="Rectangle: Rounded Corners 25">
            <a:extLst>
              <a:ext uri="{FF2B5EF4-FFF2-40B4-BE49-F238E27FC236}">
                <a16:creationId xmlns:a16="http://schemas.microsoft.com/office/drawing/2014/main" id="{5042FC9B-757E-47F1-95D3-3D09E84C5FF0}"/>
              </a:ext>
            </a:extLst>
          </p:cNvPr>
          <p:cNvSpPr/>
          <p:nvPr/>
        </p:nvSpPr>
        <p:spPr>
          <a:xfrm>
            <a:off x="4749576" y="188640"/>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27" name="Rectangle 26">
            <a:extLst>
              <a:ext uri="{FF2B5EF4-FFF2-40B4-BE49-F238E27FC236}">
                <a16:creationId xmlns:a16="http://schemas.microsoft.com/office/drawing/2014/main" id="{69D7E39C-20FE-45FA-B8C7-C198B8C72EFC}"/>
              </a:ext>
            </a:extLst>
          </p:cNvPr>
          <p:cNvSpPr/>
          <p:nvPr/>
        </p:nvSpPr>
        <p:spPr>
          <a:xfrm>
            <a:off x="5016609" y="1263557"/>
            <a:ext cx="2509538" cy="1200329"/>
          </a:xfrm>
          <a:prstGeom prst="rect">
            <a:avLst/>
          </a:prstGeom>
        </p:spPr>
        <p:txBody>
          <a:bodyPr wrap="square">
            <a:spAutoFit/>
          </a:bodyPr>
          <a:lstStyle/>
          <a:p>
            <a:r>
              <a:rPr lang="ar-AE" dirty="0">
                <a:solidFill>
                  <a:srgbClr val="545454"/>
                </a:solidFill>
                <a:latin typeface="HelveticaNeue"/>
              </a:rPr>
              <a:t>أي نتف الشَّعر النابت في منطقة الإبط  لأن في إزالته تخفيف من رائحة العرق الكريهة التي تؤذي الناس والملائكة </a:t>
            </a:r>
            <a:endParaRPr lang="ar-AE" dirty="0"/>
          </a:p>
        </p:txBody>
      </p:sp>
    </p:spTree>
    <p:extLst>
      <p:ext uri="{BB962C8B-B14F-4D97-AF65-F5344CB8AC3E}">
        <p14:creationId xmlns:p14="http://schemas.microsoft.com/office/powerpoint/2010/main" val="2174067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2">
            <a:extLst>
              <a:ext uri="{FF2B5EF4-FFF2-40B4-BE49-F238E27FC236}">
                <a16:creationId xmlns:a16="http://schemas.microsoft.com/office/drawing/2014/main" id="{906AB1D1-37A1-4119-A171-3F395A86C76C}"/>
              </a:ext>
            </a:extLst>
          </p:cNvPr>
          <p:cNvSpPr/>
          <p:nvPr/>
        </p:nvSpPr>
        <p:spPr>
          <a:xfrm>
            <a:off x="6516216" y="3841884"/>
            <a:ext cx="1968808" cy="523220"/>
          </a:xfrm>
          <a:prstGeom prst="rect">
            <a:avLst/>
          </a:prstGeom>
        </p:spPr>
        <p:txBody>
          <a:bodyPr wrap="none">
            <a:spAutoFit/>
          </a:bodyPr>
          <a:lstStyle/>
          <a:p>
            <a:r>
              <a:rPr lang="ar-AE" sz="2800" b="1" dirty="0">
                <a:solidFill>
                  <a:schemeClr val="accent2">
                    <a:lumMod val="50000"/>
                  </a:schemeClr>
                </a:solidFill>
              </a:rPr>
              <a:t>وَانْتِقَاصُ الْمَاءِ </a:t>
            </a:r>
            <a:endParaRPr lang="ar-SA" sz="2800" dirty="0"/>
          </a:p>
        </p:txBody>
      </p:sp>
      <p:pic>
        <p:nvPicPr>
          <p:cNvPr id="3" name="Picture 8" descr="http://umbur.co.uk/wp-content/uploads/2015/07/bathroom-mirror-clipart-vtfakjqfl.jpg">
            <a:hlinkClick r:id="rId2"/>
            <a:extLst>
              <a:ext uri="{FF2B5EF4-FFF2-40B4-BE49-F238E27FC236}">
                <a16:creationId xmlns:a16="http://schemas.microsoft.com/office/drawing/2014/main" id="{D3C62E45-0452-4DAE-89B2-82DB20C169A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3900242"/>
            <a:ext cx="1368152" cy="129179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4" name="مستطيل 4">
            <a:extLst>
              <a:ext uri="{FF2B5EF4-FFF2-40B4-BE49-F238E27FC236}">
                <a16:creationId xmlns:a16="http://schemas.microsoft.com/office/drawing/2014/main" id="{C79B98B2-0B6E-4E48-95CA-D6E829064FC9}"/>
              </a:ext>
            </a:extLst>
          </p:cNvPr>
          <p:cNvSpPr/>
          <p:nvPr/>
        </p:nvSpPr>
        <p:spPr>
          <a:xfrm>
            <a:off x="6300192" y="4398203"/>
            <a:ext cx="2664296" cy="646331"/>
          </a:xfrm>
          <a:prstGeom prst="rect">
            <a:avLst/>
          </a:prstGeom>
        </p:spPr>
        <p:txBody>
          <a:bodyPr wrap="square">
            <a:spAutoFit/>
          </a:bodyPr>
          <a:lstStyle/>
          <a:p>
            <a:pPr algn="ctr"/>
            <a:r>
              <a:rPr lang="ar-AE" b="1" dirty="0"/>
              <a:t>الاستنجاء </a:t>
            </a:r>
          </a:p>
          <a:p>
            <a:pPr algn="ctr"/>
            <a:r>
              <a:rPr lang="ar-AE" b="1" dirty="0"/>
              <a:t>أي غسل مكان البول والغائط</a:t>
            </a:r>
            <a:endParaRPr lang="ar-SA" dirty="0"/>
          </a:p>
        </p:txBody>
      </p:sp>
      <p:sp>
        <p:nvSpPr>
          <p:cNvPr id="5" name="Rectangle 4">
            <a:extLst>
              <a:ext uri="{FF2B5EF4-FFF2-40B4-BE49-F238E27FC236}">
                <a16:creationId xmlns:a16="http://schemas.microsoft.com/office/drawing/2014/main" id="{C0DE83F5-8BB3-4AF6-9484-4A92E921AA0B}"/>
              </a:ext>
            </a:extLst>
          </p:cNvPr>
          <p:cNvSpPr/>
          <p:nvPr/>
        </p:nvSpPr>
        <p:spPr>
          <a:xfrm>
            <a:off x="5076056" y="5264040"/>
            <a:ext cx="3601946" cy="1477328"/>
          </a:xfrm>
          <a:prstGeom prst="rect">
            <a:avLst/>
          </a:prstGeom>
        </p:spPr>
        <p:txBody>
          <a:bodyPr wrap="square">
            <a:spAutoFit/>
          </a:bodyPr>
          <a:lstStyle/>
          <a:p>
            <a:r>
              <a:rPr lang="ar-AE" dirty="0"/>
              <a:t>يحمل ما يخرج من السبيلين أعداداً هائلة من السموم والجراثيم، التي تضر الجسم ، ولهذا شرع الإسلام غسل أماكن خروج الفضلات  وتنقيتها مما علق بها من أذى.</a:t>
            </a:r>
            <a:br>
              <a:rPr lang="ar-AE" dirty="0"/>
            </a:br>
            <a:endParaRPr lang="ar-AE" dirty="0"/>
          </a:p>
        </p:txBody>
      </p:sp>
      <p:sp>
        <p:nvSpPr>
          <p:cNvPr id="6" name="Rectangle: Rounded Corners 5">
            <a:extLst>
              <a:ext uri="{FF2B5EF4-FFF2-40B4-BE49-F238E27FC236}">
                <a16:creationId xmlns:a16="http://schemas.microsoft.com/office/drawing/2014/main" id="{D417A94B-BFCA-4193-9090-706C7A300DBD}"/>
              </a:ext>
            </a:extLst>
          </p:cNvPr>
          <p:cNvSpPr/>
          <p:nvPr/>
        </p:nvSpPr>
        <p:spPr>
          <a:xfrm>
            <a:off x="4749576" y="3583443"/>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7" name="مستطيل 2">
            <a:extLst>
              <a:ext uri="{FF2B5EF4-FFF2-40B4-BE49-F238E27FC236}">
                <a16:creationId xmlns:a16="http://schemas.microsoft.com/office/drawing/2014/main" id="{A75D4013-2494-4222-BC4C-DA7008D0BBAC}"/>
              </a:ext>
            </a:extLst>
          </p:cNvPr>
          <p:cNvSpPr/>
          <p:nvPr/>
        </p:nvSpPr>
        <p:spPr>
          <a:xfrm>
            <a:off x="6516216" y="385500"/>
            <a:ext cx="1968808" cy="523220"/>
          </a:xfrm>
          <a:prstGeom prst="rect">
            <a:avLst/>
          </a:prstGeom>
        </p:spPr>
        <p:txBody>
          <a:bodyPr wrap="none">
            <a:spAutoFit/>
          </a:bodyPr>
          <a:lstStyle/>
          <a:p>
            <a:r>
              <a:rPr lang="ar-AE" sz="2800" b="1" dirty="0">
                <a:solidFill>
                  <a:schemeClr val="accent2">
                    <a:lumMod val="50000"/>
                  </a:schemeClr>
                </a:solidFill>
              </a:rPr>
              <a:t>وَانْتِقَاصُ الْمَاءِ </a:t>
            </a:r>
            <a:endParaRPr lang="ar-SA" sz="2800" dirty="0"/>
          </a:p>
        </p:txBody>
      </p:sp>
      <p:pic>
        <p:nvPicPr>
          <p:cNvPr id="8" name="Picture 8" descr="http://umbur.co.uk/wp-content/uploads/2015/07/bathroom-mirror-clipart-vtfakjqfl.jpg">
            <a:hlinkClick r:id="rId2"/>
            <a:extLst>
              <a:ext uri="{FF2B5EF4-FFF2-40B4-BE49-F238E27FC236}">
                <a16:creationId xmlns:a16="http://schemas.microsoft.com/office/drawing/2014/main" id="{0E88EE93-E0FD-4684-8C28-4675127231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443858"/>
            <a:ext cx="1368152" cy="129179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9" name="مستطيل 4">
            <a:extLst>
              <a:ext uri="{FF2B5EF4-FFF2-40B4-BE49-F238E27FC236}">
                <a16:creationId xmlns:a16="http://schemas.microsoft.com/office/drawing/2014/main" id="{68C80FCF-0B36-4140-A0EC-5926762DEF02}"/>
              </a:ext>
            </a:extLst>
          </p:cNvPr>
          <p:cNvSpPr/>
          <p:nvPr/>
        </p:nvSpPr>
        <p:spPr>
          <a:xfrm>
            <a:off x="6300192" y="941819"/>
            <a:ext cx="2664296" cy="646331"/>
          </a:xfrm>
          <a:prstGeom prst="rect">
            <a:avLst/>
          </a:prstGeom>
        </p:spPr>
        <p:txBody>
          <a:bodyPr wrap="square">
            <a:spAutoFit/>
          </a:bodyPr>
          <a:lstStyle/>
          <a:p>
            <a:pPr algn="ctr"/>
            <a:r>
              <a:rPr lang="ar-AE" b="1" dirty="0"/>
              <a:t>الاستنجاء </a:t>
            </a:r>
          </a:p>
          <a:p>
            <a:pPr algn="ctr"/>
            <a:r>
              <a:rPr lang="ar-AE" b="1" dirty="0"/>
              <a:t>أي غسل مكان البول والغائط</a:t>
            </a:r>
            <a:endParaRPr lang="ar-SA" dirty="0"/>
          </a:p>
        </p:txBody>
      </p:sp>
      <p:sp>
        <p:nvSpPr>
          <p:cNvPr id="10" name="Rectangle 9">
            <a:extLst>
              <a:ext uri="{FF2B5EF4-FFF2-40B4-BE49-F238E27FC236}">
                <a16:creationId xmlns:a16="http://schemas.microsoft.com/office/drawing/2014/main" id="{42FD0899-AC2E-49F4-848B-62FA068875C4}"/>
              </a:ext>
            </a:extLst>
          </p:cNvPr>
          <p:cNvSpPr/>
          <p:nvPr/>
        </p:nvSpPr>
        <p:spPr>
          <a:xfrm>
            <a:off x="5076056" y="1807656"/>
            <a:ext cx="3601946" cy="1477328"/>
          </a:xfrm>
          <a:prstGeom prst="rect">
            <a:avLst/>
          </a:prstGeom>
        </p:spPr>
        <p:txBody>
          <a:bodyPr wrap="square">
            <a:spAutoFit/>
          </a:bodyPr>
          <a:lstStyle/>
          <a:p>
            <a:r>
              <a:rPr lang="ar-AE" dirty="0"/>
              <a:t>يحمل ما يخرج من السبيلين أعداداً هائلة من السموم والجراثيم، التي تضر الجسم ، ولهذا شرع الإسلام غسل أماكن خروج الفضلات  وتنقيتها مما علق بها من أذى.</a:t>
            </a:r>
            <a:br>
              <a:rPr lang="ar-AE" dirty="0"/>
            </a:br>
            <a:endParaRPr lang="ar-AE" dirty="0"/>
          </a:p>
        </p:txBody>
      </p:sp>
      <p:sp>
        <p:nvSpPr>
          <p:cNvPr id="11" name="Rectangle: Rounded Corners 10">
            <a:extLst>
              <a:ext uri="{FF2B5EF4-FFF2-40B4-BE49-F238E27FC236}">
                <a16:creationId xmlns:a16="http://schemas.microsoft.com/office/drawing/2014/main" id="{A587FCA5-5A66-4F62-AE9D-3DC350FA88E9}"/>
              </a:ext>
            </a:extLst>
          </p:cNvPr>
          <p:cNvSpPr/>
          <p:nvPr/>
        </p:nvSpPr>
        <p:spPr>
          <a:xfrm>
            <a:off x="4749576" y="127059"/>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12" name="Rectangle: Rounded Corners 11">
            <a:extLst>
              <a:ext uri="{FF2B5EF4-FFF2-40B4-BE49-F238E27FC236}">
                <a16:creationId xmlns:a16="http://schemas.microsoft.com/office/drawing/2014/main" id="{02EEE79C-77E4-4B02-95B8-63E14A6BFD82}"/>
              </a:ext>
            </a:extLst>
          </p:cNvPr>
          <p:cNvSpPr/>
          <p:nvPr/>
        </p:nvSpPr>
        <p:spPr>
          <a:xfrm>
            <a:off x="179512" y="116632"/>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13" name="مستطيل 1">
            <a:extLst>
              <a:ext uri="{FF2B5EF4-FFF2-40B4-BE49-F238E27FC236}">
                <a16:creationId xmlns:a16="http://schemas.microsoft.com/office/drawing/2014/main" id="{9ED91C8C-7692-401A-90B5-A84C9D628515}"/>
              </a:ext>
            </a:extLst>
          </p:cNvPr>
          <p:cNvSpPr/>
          <p:nvPr/>
        </p:nvSpPr>
        <p:spPr>
          <a:xfrm>
            <a:off x="851884" y="679914"/>
            <a:ext cx="1511952" cy="523220"/>
          </a:xfrm>
          <a:prstGeom prst="rect">
            <a:avLst/>
          </a:prstGeom>
        </p:spPr>
        <p:txBody>
          <a:bodyPr wrap="none">
            <a:spAutoFit/>
          </a:bodyPr>
          <a:lstStyle/>
          <a:p>
            <a:r>
              <a:rPr lang="ar-AE" sz="2800" b="1" dirty="0">
                <a:solidFill>
                  <a:schemeClr val="accent2">
                    <a:lumMod val="50000"/>
                  </a:schemeClr>
                </a:solidFill>
              </a:rPr>
              <a:t>والمضْمَضَةُ</a:t>
            </a:r>
            <a:endParaRPr lang="ar-SA" dirty="0"/>
          </a:p>
        </p:txBody>
      </p:sp>
      <p:pic>
        <p:nvPicPr>
          <p:cNvPr id="14" name="Picture 4" descr="http://www.emasjid.net/corner_youth/wuodu_tymum/pics/wdou_02.gif">
            <a:hlinkClick r:id="rId4"/>
            <a:extLst>
              <a:ext uri="{FF2B5EF4-FFF2-40B4-BE49-F238E27FC236}">
                <a16:creationId xmlns:a16="http://schemas.microsoft.com/office/drawing/2014/main" id="{39779808-7E5E-4DA1-8EBC-6DDB67B7CD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3848" y="343394"/>
            <a:ext cx="974179" cy="104237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028E980F-D36C-47D4-A1A4-2043B8693631}"/>
              </a:ext>
            </a:extLst>
          </p:cNvPr>
          <p:cNvSpPr/>
          <p:nvPr/>
        </p:nvSpPr>
        <p:spPr>
          <a:xfrm>
            <a:off x="536701" y="1546932"/>
            <a:ext cx="3462085" cy="369332"/>
          </a:xfrm>
          <a:prstGeom prst="rect">
            <a:avLst/>
          </a:prstGeom>
        </p:spPr>
        <p:txBody>
          <a:bodyPr wrap="square">
            <a:spAutoFit/>
          </a:bodyPr>
          <a:lstStyle/>
          <a:p>
            <a:pPr algn="ctr"/>
            <a:r>
              <a:rPr lang="ar-AE" dirty="0">
                <a:solidFill>
                  <a:srgbClr val="545454"/>
                </a:solidFill>
                <a:latin typeface="HelveticaNeue"/>
              </a:rPr>
              <a:t>وهي تحريك  الماء في جميع الفم ثم إخراجه . </a:t>
            </a:r>
            <a:endParaRPr lang="ar-AE" dirty="0"/>
          </a:p>
        </p:txBody>
      </p:sp>
      <p:sp>
        <p:nvSpPr>
          <p:cNvPr id="16" name="Rectangle 15">
            <a:extLst>
              <a:ext uri="{FF2B5EF4-FFF2-40B4-BE49-F238E27FC236}">
                <a16:creationId xmlns:a16="http://schemas.microsoft.com/office/drawing/2014/main" id="{B648444C-59AD-4A55-AA50-34541C92B2D4}"/>
              </a:ext>
            </a:extLst>
          </p:cNvPr>
          <p:cNvSpPr/>
          <p:nvPr/>
        </p:nvSpPr>
        <p:spPr>
          <a:xfrm>
            <a:off x="497358" y="1844824"/>
            <a:ext cx="3642593" cy="1323439"/>
          </a:xfrm>
          <a:prstGeom prst="rect">
            <a:avLst/>
          </a:prstGeom>
        </p:spPr>
        <p:txBody>
          <a:bodyPr wrap="square">
            <a:spAutoFit/>
          </a:bodyPr>
          <a:lstStyle/>
          <a:p>
            <a:pPr algn="justLow"/>
            <a:endParaRPr lang="ar-AE" sz="1600" dirty="0"/>
          </a:p>
          <a:p>
            <a:pPr algn="justLow"/>
            <a:r>
              <a:rPr lang="ar-AE" sz="1600" dirty="0"/>
              <a:t>أيضا تراكم البقايا الطعامية في الفم يجعلها عرضة للتخمر وتصبح مكان مناسب لتكاثر الجراثيم مما قد يسبب التهابات في اللثة ووتسوس الأسنان  ، والرائحة الكريهة .</a:t>
            </a:r>
          </a:p>
        </p:txBody>
      </p:sp>
      <p:sp>
        <p:nvSpPr>
          <p:cNvPr id="17" name="Rectangle: Rounded Corners 16">
            <a:extLst>
              <a:ext uri="{FF2B5EF4-FFF2-40B4-BE49-F238E27FC236}">
                <a16:creationId xmlns:a16="http://schemas.microsoft.com/office/drawing/2014/main" id="{C23751A4-AFCE-48F1-8E2B-637733C0B3D5}"/>
              </a:ext>
            </a:extLst>
          </p:cNvPr>
          <p:cNvSpPr/>
          <p:nvPr/>
        </p:nvSpPr>
        <p:spPr>
          <a:xfrm>
            <a:off x="179512" y="3583443"/>
            <a:ext cx="4286920" cy="32299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18" name="مستطيل 1">
            <a:extLst>
              <a:ext uri="{FF2B5EF4-FFF2-40B4-BE49-F238E27FC236}">
                <a16:creationId xmlns:a16="http://schemas.microsoft.com/office/drawing/2014/main" id="{3DA31742-4004-49FB-BD76-711C45C49F49}"/>
              </a:ext>
            </a:extLst>
          </p:cNvPr>
          <p:cNvSpPr/>
          <p:nvPr/>
        </p:nvSpPr>
        <p:spPr>
          <a:xfrm>
            <a:off x="851884" y="4146725"/>
            <a:ext cx="1511952" cy="523220"/>
          </a:xfrm>
          <a:prstGeom prst="rect">
            <a:avLst/>
          </a:prstGeom>
        </p:spPr>
        <p:txBody>
          <a:bodyPr wrap="none">
            <a:spAutoFit/>
          </a:bodyPr>
          <a:lstStyle/>
          <a:p>
            <a:r>
              <a:rPr lang="ar-AE" sz="2800" b="1" dirty="0">
                <a:solidFill>
                  <a:schemeClr val="accent2">
                    <a:lumMod val="50000"/>
                  </a:schemeClr>
                </a:solidFill>
              </a:rPr>
              <a:t>والمضْمَضَةُ</a:t>
            </a:r>
            <a:endParaRPr lang="ar-SA" dirty="0"/>
          </a:p>
        </p:txBody>
      </p:sp>
      <p:pic>
        <p:nvPicPr>
          <p:cNvPr id="19" name="Picture 4" descr="http://www.emasjid.net/corner_youth/wuodu_tymum/pics/wdou_02.gif">
            <a:hlinkClick r:id="rId4"/>
            <a:extLst>
              <a:ext uri="{FF2B5EF4-FFF2-40B4-BE49-F238E27FC236}">
                <a16:creationId xmlns:a16="http://schemas.microsoft.com/office/drawing/2014/main" id="{949FCD2A-528C-46E6-98A6-49B19A92C4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3848" y="3810205"/>
            <a:ext cx="974179" cy="1042372"/>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9894951E-1432-47CA-9E4A-4749338849AD}"/>
              </a:ext>
            </a:extLst>
          </p:cNvPr>
          <p:cNvSpPr/>
          <p:nvPr/>
        </p:nvSpPr>
        <p:spPr>
          <a:xfrm>
            <a:off x="536701" y="5013743"/>
            <a:ext cx="3462085" cy="369332"/>
          </a:xfrm>
          <a:prstGeom prst="rect">
            <a:avLst/>
          </a:prstGeom>
        </p:spPr>
        <p:txBody>
          <a:bodyPr wrap="square">
            <a:spAutoFit/>
          </a:bodyPr>
          <a:lstStyle/>
          <a:p>
            <a:pPr algn="ctr"/>
            <a:r>
              <a:rPr lang="ar-AE" dirty="0">
                <a:solidFill>
                  <a:srgbClr val="545454"/>
                </a:solidFill>
                <a:latin typeface="HelveticaNeue"/>
              </a:rPr>
              <a:t>وهي تحريك  الماء في جميع الفم ثم إخراجه . </a:t>
            </a:r>
            <a:endParaRPr lang="ar-AE" dirty="0"/>
          </a:p>
        </p:txBody>
      </p:sp>
      <p:sp>
        <p:nvSpPr>
          <p:cNvPr id="21" name="Rectangle 20">
            <a:extLst>
              <a:ext uri="{FF2B5EF4-FFF2-40B4-BE49-F238E27FC236}">
                <a16:creationId xmlns:a16="http://schemas.microsoft.com/office/drawing/2014/main" id="{06C92E78-CAA0-4E28-B50A-4D0D08F92DE2}"/>
              </a:ext>
            </a:extLst>
          </p:cNvPr>
          <p:cNvSpPr/>
          <p:nvPr/>
        </p:nvSpPr>
        <p:spPr>
          <a:xfrm>
            <a:off x="497358" y="5311635"/>
            <a:ext cx="3642593" cy="1323439"/>
          </a:xfrm>
          <a:prstGeom prst="rect">
            <a:avLst/>
          </a:prstGeom>
        </p:spPr>
        <p:txBody>
          <a:bodyPr wrap="square">
            <a:spAutoFit/>
          </a:bodyPr>
          <a:lstStyle/>
          <a:p>
            <a:pPr algn="justLow"/>
            <a:endParaRPr lang="ar-AE" sz="1600" dirty="0"/>
          </a:p>
          <a:p>
            <a:pPr algn="justLow"/>
            <a:r>
              <a:rPr lang="ar-AE" sz="1600" dirty="0"/>
              <a:t>أيضا تراكم البقايا الطعامية في الفم يجعلها عرضة للتخمر وتصبح مكان مناسب لتكاثر الجراثيم مما قد يسبب التهابات في اللثة ووتسوس الأسنان  ، والرائحة الكريهة .</a:t>
            </a:r>
          </a:p>
        </p:txBody>
      </p:sp>
    </p:spTree>
    <p:extLst>
      <p:ext uri="{BB962C8B-B14F-4D97-AF65-F5344CB8AC3E}">
        <p14:creationId xmlns:p14="http://schemas.microsoft.com/office/powerpoint/2010/main" val="803195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1834" y="5779712"/>
            <a:ext cx="1486304" cy="461665"/>
          </a:xfrm>
          <a:prstGeom prst="rect">
            <a:avLst/>
          </a:prstGeom>
          <a:ln>
            <a:solidFill>
              <a:schemeClr val="tx1"/>
            </a:solidFill>
          </a:ln>
        </p:spPr>
        <p:txBody>
          <a:bodyPr wrap="none">
            <a:spAutoFit/>
          </a:bodyPr>
          <a:lstStyle/>
          <a:p>
            <a:pPr algn="ctr"/>
            <a:r>
              <a:rPr lang="ar-AE" sz="2400" b="1" dirty="0"/>
              <a:t>قَصُّ الأَظْفَارِ </a:t>
            </a:r>
          </a:p>
        </p:txBody>
      </p:sp>
      <p:sp>
        <p:nvSpPr>
          <p:cNvPr id="3" name="مستطيل 2"/>
          <p:cNvSpPr/>
          <p:nvPr/>
        </p:nvSpPr>
        <p:spPr>
          <a:xfrm>
            <a:off x="7278449" y="1259411"/>
            <a:ext cx="1544012" cy="461665"/>
          </a:xfrm>
          <a:prstGeom prst="rect">
            <a:avLst/>
          </a:prstGeom>
          <a:ln>
            <a:solidFill>
              <a:schemeClr val="tx1"/>
            </a:solidFill>
          </a:ln>
        </p:spPr>
        <p:txBody>
          <a:bodyPr wrap="none">
            <a:spAutoFit/>
          </a:bodyPr>
          <a:lstStyle/>
          <a:p>
            <a:pPr algn="ctr"/>
            <a:r>
              <a:rPr lang="ar-AE" sz="2400" b="1" dirty="0"/>
              <a:t>غَسْلُ الْبَرَاجِمِ </a:t>
            </a:r>
          </a:p>
        </p:txBody>
      </p:sp>
      <p:sp>
        <p:nvSpPr>
          <p:cNvPr id="4" name="مستطيل 3"/>
          <p:cNvSpPr/>
          <p:nvPr/>
        </p:nvSpPr>
        <p:spPr>
          <a:xfrm>
            <a:off x="7632723" y="3734125"/>
            <a:ext cx="1233030" cy="461665"/>
          </a:xfrm>
          <a:prstGeom prst="rect">
            <a:avLst/>
          </a:prstGeom>
          <a:ln>
            <a:solidFill>
              <a:schemeClr val="tx1"/>
            </a:solidFill>
          </a:ln>
        </p:spPr>
        <p:txBody>
          <a:bodyPr wrap="none">
            <a:spAutoFit/>
          </a:bodyPr>
          <a:lstStyle/>
          <a:p>
            <a:pPr algn="ctr"/>
            <a:r>
              <a:rPr lang="ar-AE" sz="2400" b="1" dirty="0"/>
              <a:t>نَتْفُ الإِبِطِ </a:t>
            </a:r>
          </a:p>
        </p:txBody>
      </p:sp>
      <p:sp>
        <p:nvSpPr>
          <p:cNvPr id="5" name="مستطيل 4"/>
          <p:cNvSpPr/>
          <p:nvPr/>
        </p:nvSpPr>
        <p:spPr>
          <a:xfrm>
            <a:off x="7547751" y="4987075"/>
            <a:ext cx="1311578" cy="461665"/>
          </a:xfrm>
          <a:prstGeom prst="rect">
            <a:avLst/>
          </a:prstGeom>
          <a:ln>
            <a:solidFill>
              <a:schemeClr val="tx1"/>
            </a:solidFill>
          </a:ln>
        </p:spPr>
        <p:txBody>
          <a:bodyPr wrap="none">
            <a:spAutoFit/>
          </a:bodyPr>
          <a:lstStyle/>
          <a:p>
            <a:pPr algn="ctr"/>
            <a:r>
              <a:rPr lang="ar-AE" sz="2400" b="1" dirty="0"/>
              <a:t>حَلْقُ الْعَانَةِ </a:t>
            </a:r>
          </a:p>
        </p:txBody>
      </p:sp>
      <p:sp>
        <p:nvSpPr>
          <p:cNvPr id="6" name="مستطيل 5"/>
          <p:cNvSpPr/>
          <p:nvPr/>
        </p:nvSpPr>
        <p:spPr>
          <a:xfrm>
            <a:off x="7417908" y="6010544"/>
            <a:ext cx="1571264" cy="461665"/>
          </a:xfrm>
          <a:prstGeom prst="rect">
            <a:avLst/>
          </a:prstGeom>
          <a:ln>
            <a:solidFill>
              <a:schemeClr val="tx1"/>
            </a:solidFill>
          </a:ln>
        </p:spPr>
        <p:txBody>
          <a:bodyPr wrap="none">
            <a:spAutoFit/>
          </a:bodyPr>
          <a:lstStyle/>
          <a:p>
            <a:pPr algn="ctr"/>
            <a:r>
              <a:rPr lang="ar-AE" sz="2400" b="1" dirty="0"/>
              <a:t>انْتِقَاصُ الْمَاءِ </a:t>
            </a:r>
          </a:p>
        </p:txBody>
      </p:sp>
      <p:sp>
        <p:nvSpPr>
          <p:cNvPr id="7" name="مستطيل 6"/>
          <p:cNvSpPr/>
          <p:nvPr/>
        </p:nvSpPr>
        <p:spPr>
          <a:xfrm>
            <a:off x="7358609" y="2452652"/>
            <a:ext cx="1507144" cy="461665"/>
          </a:xfrm>
          <a:prstGeom prst="rect">
            <a:avLst/>
          </a:prstGeom>
          <a:ln>
            <a:solidFill>
              <a:schemeClr val="tx1"/>
            </a:solidFill>
          </a:ln>
        </p:spPr>
        <p:txBody>
          <a:bodyPr wrap="none">
            <a:spAutoFit/>
          </a:bodyPr>
          <a:lstStyle/>
          <a:p>
            <a:pPr algn="ctr"/>
            <a:r>
              <a:rPr lang="ar-AE" sz="2400" b="1" dirty="0"/>
              <a:t>قَصُّ الشَّارِبِ </a:t>
            </a:r>
          </a:p>
        </p:txBody>
      </p:sp>
      <p:sp>
        <p:nvSpPr>
          <p:cNvPr id="8" name="مستطيل 7"/>
          <p:cNvSpPr/>
          <p:nvPr/>
        </p:nvSpPr>
        <p:spPr>
          <a:xfrm>
            <a:off x="272780" y="2210380"/>
            <a:ext cx="1489510" cy="461665"/>
          </a:xfrm>
          <a:prstGeom prst="rect">
            <a:avLst/>
          </a:prstGeom>
          <a:ln>
            <a:solidFill>
              <a:schemeClr val="tx1"/>
            </a:solidFill>
          </a:ln>
        </p:spPr>
        <p:txBody>
          <a:bodyPr wrap="none">
            <a:spAutoFit/>
          </a:bodyPr>
          <a:lstStyle/>
          <a:p>
            <a:pPr algn="ctr"/>
            <a:r>
              <a:rPr lang="ar-AE" sz="2400" b="1" dirty="0"/>
              <a:t>إِعْفَاءُ اللِّحْيَةِ </a:t>
            </a:r>
          </a:p>
        </p:txBody>
      </p:sp>
      <p:sp>
        <p:nvSpPr>
          <p:cNvPr id="9" name="مستطيل 8"/>
          <p:cNvSpPr/>
          <p:nvPr/>
        </p:nvSpPr>
        <p:spPr>
          <a:xfrm>
            <a:off x="281834" y="3503293"/>
            <a:ext cx="885179" cy="461665"/>
          </a:xfrm>
          <a:prstGeom prst="rect">
            <a:avLst/>
          </a:prstGeom>
          <a:ln>
            <a:solidFill>
              <a:schemeClr val="tx1"/>
            </a:solidFill>
          </a:ln>
        </p:spPr>
        <p:txBody>
          <a:bodyPr wrap="none">
            <a:spAutoFit/>
          </a:bodyPr>
          <a:lstStyle/>
          <a:p>
            <a:pPr algn="ctr"/>
            <a:r>
              <a:rPr lang="ar-AE" sz="2400" b="1" dirty="0"/>
              <a:t>السِّوَاكُ</a:t>
            </a:r>
          </a:p>
        </p:txBody>
      </p:sp>
      <p:sp>
        <p:nvSpPr>
          <p:cNvPr id="10" name="مستطيل 9"/>
          <p:cNvSpPr/>
          <p:nvPr/>
        </p:nvSpPr>
        <p:spPr>
          <a:xfrm>
            <a:off x="241023" y="1145540"/>
            <a:ext cx="1709122" cy="461665"/>
          </a:xfrm>
          <a:prstGeom prst="rect">
            <a:avLst/>
          </a:prstGeom>
          <a:ln>
            <a:solidFill>
              <a:schemeClr val="tx1"/>
            </a:solidFill>
          </a:ln>
        </p:spPr>
        <p:txBody>
          <a:bodyPr wrap="none">
            <a:spAutoFit/>
          </a:bodyPr>
          <a:lstStyle/>
          <a:p>
            <a:pPr algn="ctr"/>
            <a:r>
              <a:rPr lang="ar-AE" sz="2400" b="1" dirty="0"/>
              <a:t>اسْتِنْشَاقُ الْمَاءِ </a:t>
            </a:r>
          </a:p>
        </p:txBody>
      </p:sp>
      <p:sp>
        <p:nvSpPr>
          <p:cNvPr id="11" name="مستطيل 10"/>
          <p:cNvSpPr/>
          <p:nvPr/>
        </p:nvSpPr>
        <p:spPr>
          <a:xfrm>
            <a:off x="301564" y="4756243"/>
            <a:ext cx="1276311" cy="461665"/>
          </a:xfrm>
          <a:prstGeom prst="rect">
            <a:avLst/>
          </a:prstGeom>
          <a:ln>
            <a:solidFill>
              <a:schemeClr val="tx1"/>
            </a:solidFill>
          </a:ln>
        </p:spPr>
        <p:txBody>
          <a:bodyPr wrap="none">
            <a:spAutoFit/>
          </a:bodyPr>
          <a:lstStyle/>
          <a:p>
            <a:pPr algn="ctr"/>
            <a:r>
              <a:rPr lang="ar-AE" sz="2400" b="1" dirty="0"/>
              <a:t>المضْمَضَةُ </a:t>
            </a:r>
          </a:p>
        </p:txBody>
      </p:sp>
      <p:sp>
        <p:nvSpPr>
          <p:cNvPr id="12" name="مستطيل 11"/>
          <p:cNvSpPr/>
          <p:nvPr/>
        </p:nvSpPr>
        <p:spPr>
          <a:xfrm>
            <a:off x="1095584" y="-37451"/>
            <a:ext cx="6832319" cy="954107"/>
          </a:xfrm>
          <a:prstGeom prst="rect">
            <a:avLst/>
          </a:prstGeom>
        </p:spPr>
        <p:txBody>
          <a:bodyPr wrap="none">
            <a:spAutoFit/>
          </a:bodyPr>
          <a:lstStyle/>
          <a:p>
            <a:pPr algn="ctr"/>
            <a:r>
              <a:rPr lang="ar-AE" sz="2800" b="1" dirty="0">
                <a:solidFill>
                  <a:srgbClr val="C00000"/>
                </a:solidFill>
              </a:rPr>
              <a:t>نشاط صفي :</a:t>
            </a:r>
          </a:p>
          <a:p>
            <a:pPr algn="ctr"/>
            <a:r>
              <a:rPr lang="ar-AE" sz="2800" b="1" dirty="0">
                <a:solidFill>
                  <a:srgbClr val="C00000"/>
                </a:solidFill>
              </a:rPr>
              <a:t>صنف</a:t>
            </a:r>
            <a:r>
              <a:rPr lang="ar-SA" sz="2800" b="1" dirty="0">
                <a:solidFill>
                  <a:srgbClr val="C00000"/>
                </a:solidFill>
              </a:rPr>
              <a:t>ي سنن الفطرة </a:t>
            </a:r>
            <a:r>
              <a:rPr lang="ar-AE" sz="2800" b="1" dirty="0">
                <a:solidFill>
                  <a:srgbClr val="C00000"/>
                </a:solidFill>
              </a:rPr>
              <a:t> على حسب مكان وجودها في الجسد ؟</a:t>
            </a:r>
          </a:p>
        </p:txBody>
      </p:sp>
      <p:pic>
        <p:nvPicPr>
          <p:cNvPr id="61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4159" y="1145540"/>
            <a:ext cx="2200275" cy="568642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4042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8626</TotalTime>
  <Words>1426</Words>
  <Application>Microsoft Office PowerPoint</Application>
  <PresentationFormat>On-screen Show (4:3)</PresentationFormat>
  <Paragraphs>245</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سُنَنُ الفِطْرةِ</dc:title>
  <dc:creator>sony</dc:creator>
  <cp:lastModifiedBy>asifhammoud1978@gmail.com</cp:lastModifiedBy>
  <cp:revision>247</cp:revision>
  <dcterms:created xsi:type="dcterms:W3CDTF">2015-10-17T10:20:29Z</dcterms:created>
  <dcterms:modified xsi:type="dcterms:W3CDTF">2024-09-18T16:26:50Z</dcterms:modified>
</cp:coreProperties>
</file>