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9" r:id="rId1"/>
  </p:sldMasterIdLst>
  <p:notesMasterIdLst>
    <p:notesMasterId r:id="rId6"/>
  </p:notesMasterIdLst>
  <p:sldIdLst>
    <p:sldId id="2391" r:id="rId2"/>
    <p:sldId id="2388" r:id="rId3"/>
    <p:sldId id="2389" r:id="rId4"/>
    <p:sldId id="2390" r:id="rId5"/>
  </p:sldIdLst>
  <p:sldSz cx="14630400" cy="8229600"/>
  <p:notesSz cx="9144000" cy="6858000"/>
  <p:defaultTextStyle>
    <a:defPPr>
      <a:defRPr lang="en-US"/>
    </a:defPPr>
    <a:lvl1pPr marL="0" algn="l" defTabSz="457159" rtl="0" eaLnBrk="1" latinLnBrk="0" hangingPunct="1">
      <a:defRPr sz="1800" kern="1200">
        <a:solidFill>
          <a:schemeClr val="tx1"/>
        </a:solidFill>
        <a:latin typeface="+mn-lt"/>
        <a:ea typeface="+mn-ea"/>
        <a:cs typeface="+mn-cs"/>
      </a:defRPr>
    </a:lvl1pPr>
    <a:lvl2pPr marL="457159" algn="l" defTabSz="457159" rtl="0" eaLnBrk="1" latinLnBrk="0" hangingPunct="1">
      <a:defRPr sz="1800" kern="1200">
        <a:solidFill>
          <a:schemeClr val="tx1"/>
        </a:solidFill>
        <a:latin typeface="+mn-lt"/>
        <a:ea typeface="+mn-ea"/>
        <a:cs typeface="+mn-cs"/>
      </a:defRPr>
    </a:lvl2pPr>
    <a:lvl3pPr marL="914318" algn="l" defTabSz="457159" rtl="0" eaLnBrk="1" latinLnBrk="0" hangingPunct="1">
      <a:defRPr sz="1800" kern="1200">
        <a:solidFill>
          <a:schemeClr val="tx1"/>
        </a:solidFill>
        <a:latin typeface="+mn-lt"/>
        <a:ea typeface="+mn-ea"/>
        <a:cs typeface="+mn-cs"/>
      </a:defRPr>
    </a:lvl3pPr>
    <a:lvl4pPr marL="1371477" algn="l" defTabSz="457159" rtl="0" eaLnBrk="1" latinLnBrk="0" hangingPunct="1">
      <a:defRPr sz="1800" kern="1200">
        <a:solidFill>
          <a:schemeClr val="tx1"/>
        </a:solidFill>
        <a:latin typeface="+mn-lt"/>
        <a:ea typeface="+mn-ea"/>
        <a:cs typeface="+mn-cs"/>
      </a:defRPr>
    </a:lvl4pPr>
    <a:lvl5pPr marL="1828636" algn="l" defTabSz="457159" rtl="0" eaLnBrk="1" latinLnBrk="0" hangingPunct="1">
      <a:defRPr sz="1800" kern="1200">
        <a:solidFill>
          <a:schemeClr val="tx1"/>
        </a:solidFill>
        <a:latin typeface="+mn-lt"/>
        <a:ea typeface="+mn-ea"/>
        <a:cs typeface="+mn-cs"/>
      </a:defRPr>
    </a:lvl5pPr>
    <a:lvl6pPr marL="2285795" algn="l" defTabSz="457159" rtl="0" eaLnBrk="1" latinLnBrk="0" hangingPunct="1">
      <a:defRPr sz="1800" kern="1200">
        <a:solidFill>
          <a:schemeClr val="tx1"/>
        </a:solidFill>
        <a:latin typeface="+mn-lt"/>
        <a:ea typeface="+mn-ea"/>
        <a:cs typeface="+mn-cs"/>
      </a:defRPr>
    </a:lvl6pPr>
    <a:lvl7pPr marL="2742954" algn="l" defTabSz="457159" rtl="0" eaLnBrk="1" latinLnBrk="0" hangingPunct="1">
      <a:defRPr sz="1800" kern="1200">
        <a:solidFill>
          <a:schemeClr val="tx1"/>
        </a:solidFill>
        <a:latin typeface="+mn-lt"/>
        <a:ea typeface="+mn-ea"/>
        <a:cs typeface="+mn-cs"/>
      </a:defRPr>
    </a:lvl7pPr>
    <a:lvl8pPr marL="3200114" algn="l" defTabSz="457159" rtl="0" eaLnBrk="1" latinLnBrk="0" hangingPunct="1">
      <a:defRPr sz="1800" kern="1200">
        <a:solidFill>
          <a:schemeClr val="tx1"/>
        </a:solidFill>
        <a:latin typeface="+mn-lt"/>
        <a:ea typeface="+mn-ea"/>
        <a:cs typeface="+mn-cs"/>
      </a:defRPr>
    </a:lvl8pPr>
    <a:lvl9pPr marL="3657272" algn="l" defTabSz="45715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DB"/>
    <a:srgbClr val="FDA5E0"/>
    <a:srgbClr val="FB6994"/>
    <a:srgbClr val="E6E4B6"/>
    <a:srgbClr val="D6C098"/>
    <a:srgbClr val="EAE8B8"/>
    <a:srgbClr val="E3D691"/>
    <a:srgbClr val="DDD78D"/>
    <a:srgbClr val="67441E"/>
    <a:srgbClr val="ECF5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93333" autoAdjust="0"/>
  </p:normalViewPr>
  <p:slideViewPr>
    <p:cSldViewPr snapToGrid="0">
      <p:cViewPr varScale="1">
        <p:scale>
          <a:sx n="51" d="100"/>
          <a:sy n="51" d="100"/>
        </p:scale>
        <p:origin x="1140" y="84"/>
      </p:cViewPr>
      <p:guideLst>
        <p:guide orient="horz" pos="2592"/>
        <p:guide pos="4608"/>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CF87C675-421A-4860-8EEC-73FFB067420A}" type="datetimeFigureOut">
              <a:rPr lang="en-US" smtClean="0"/>
              <a:t>3/22/2026</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2F6C639-E61D-4428-871A-2861095988B1}" type="slidenum">
              <a:rPr lang="en-US" smtClean="0"/>
              <a:t>‹#›</a:t>
            </a:fld>
            <a:endParaRPr lang="en-US"/>
          </a:p>
        </p:txBody>
      </p:sp>
    </p:spTree>
    <p:extLst>
      <p:ext uri="{BB962C8B-B14F-4D97-AF65-F5344CB8AC3E}">
        <p14:creationId xmlns:p14="http://schemas.microsoft.com/office/powerpoint/2010/main" val="2845686333"/>
      </p:ext>
    </p:extLst>
  </p:cSld>
  <p:clrMap bg1="lt1" tx1="dk1" bg2="lt2" tx2="dk2" accent1="accent1" accent2="accent2" accent3="accent3" accent4="accent4" accent5="accent5" accent6="accent6" hlink="hlink" folHlink="folHlink"/>
  <p:notesStyle>
    <a:lvl1pPr marL="0" algn="l" defTabSz="877517" rtl="0" eaLnBrk="1" latinLnBrk="0" hangingPunct="1">
      <a:defRPr sz="1152" kern="1200">
        <a:solidFill>
          <a:schemeClr val="tx1"/>
        </a:solidFill>
        <a:latin typeface="+mn-lt"/>
        <a:ea typeface="+mn-ea"/>
        <a:cs typeface="+mn-cs"/>
      </a:defRPr>
    </a:lvl1pPr>
    <a:lvl2pPr marL="438758" algn="l" defTabSz="877517" rtl="0" eaLnBrk="1" latinLnBrk="0" hangingPunct="1">
      <a:defRPr sz="1152" kern="1200">
        <a:solidFill>
          <a:schemeClr val="tx1"/>
        </a:solidFill>
        <a:latin typeface="+mn-lt"/>
        <a:ea typeface="+mn-ea"/>
        <a:cs typeface="+mn-cs"/>
      </a:defRPr>
    </a:lvl2pPr>
    <a:lvl3pPr marL="877517" algn="l" defTabSz="877517" rtl="0" eaLnBrk="1" latinLnBrk="0" hangingPunct="1">
      <a:defRPr sz="1152" kern="1200">
        <a:solidFill>
          <a:schemeClr val="tx1"/>
        </a:solidFill>
        <a:latin typeface="+mn-lt"/>
        <a:ea typeface="+mn-ea"/>
        <a:cs typeface="+mn-cs"/>
      </a:defRPr>
    </a:lvl3pPr>
    <a:lvl4pPr marL="1316274" algn="l" defTabSz="877517" rtl="0" eaLnBrk="1" latinLnBrk="0" hangingPunct="1">
      <a:defRPr sz="1152" kern="1200">
        <a:solidFill>
          <a:schemeClr val="tx1"/>
        </a:solidFill>
        <a:latin typeface="+mn-lt"/>
        <a:ea typeface="+mn-ea"/>
        <a:cs typeface="+mn-cs"/>
      </a:defRPr>
    </a:lvl4pPr>
    <a:lvl5pPr marL="1755033" algn="l" defTabSz="877517" rtl="0" eaLnBrk="1" latinLnBrk="0" hangingPunct="1">
      <a:defRPr sz="1152" kern="1200">
        <a:solidFill>
          <a:schemeClr val="tx1"/>
        </a:solidFill>
        <a:latin typeface="+mn-lt"/>
        <a:ea typeface="+mn-ea"/>
        <a:cs typeface="+mn-cs"/>
      </a:defRPr>
    </a:lvl5pPr>
    <a:lvl6pPr marL="2193790" algn="l" defTabSz="877517" rtl="0" eaLnBrk="1" latinLnBrk="0" hangingPunct="1">
      <a:defRPr sz="1152" kern="1200">
        <a:solidFill>
          <a:schemeClr val="tx1"/>
        </a:solidFill>
        <a:latin typeface="+mn-lt"/>
        <a:ea typeface="+mn-ea"/>
        <a:cs typeface="+mn-cs"/>
      </a:defRPr>
    </a:lvl6pPr>
    <a:lvl7pPr marL="2632548" algn="l" defTabSz="877517" rtl="0" eaLnBrk="1" latinLnBrk="0" hangingPunct="1">
      <a:defRPr sz="1152" kern="1200">
        <a:solidFill>
          <a:schemeClr val="tx1"/>
        </a:solidFill>
        <a:latin typeface="+mn-lt"/>
        <a:ea typeface="+mn-ea"/>
        <a:cs typeface="+mn-cs"/>
      </a:defRPr>
    </a:lvl7pPr>
    <a:lvl8pPr marL="3071307" algn="l" defTabSz="877517" rtl="0" eaLnBrk="1" latinLnBrk="0" hangingPunct="1">
      <a:defRPr sz="1152" kern="1200">
        <a:solidFill>
          <a:schemeClr val="tx1"/>
        </a:solidFill>
        <a:latin typeface="+mn-lt"/>
        <a:ea typeface="+mn-ea"/>
        <a:cs typeface="+mn-cs"/>
      </a:defRPr>
    </a:lvl8pPr>
    <a:lvl9pPr marL="3510065" algn="l" defTabSz="877517" rtl="0" eaLnBrk="1" latinLnBrk="0" hangingPunct="1">
      <a:defRPr sz="115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2400" b="1" i="0" dirty="0">
                <a:solidFill>
                  <a:srgbClr val="002060"/>
                </a:solidFill>
                <a:effectLst>
                  <a:outerShdw blurRad="38100" dist="38100" dir="2700000" algn="tl">
                    <a:srgbClr val="000000">
                      <a:alpha val="43137"/>
                    </a:srgbClr>
                  </a:outerShdw>
                </a:effectLst>
                <a:cs typeface="+mn-cs"/>
              </a:rPr>
              <a:t>إعداد الأستاذ \ محمد العمري</a:t>
            </a:r>
            <a:endParaRPr lang="ar-AE" sz="2400" b="1" i="0" dirty="0">
              <a:solidFill>
                <a:srgbClr val="002060"/>
              </a:solidFill>
              <a:effectLst>
                <a:outerShdw blurRad="38100" dist="38100" dir="2700000" algn="tl">
                  <a:srgbClr val="000000">
                    <a:alpha val="43137"/>
                  </a:srgbClr>
                </a:outerShdw>
              </a:effectLst>
              <a:cs typeface="+mn-cs"/>
            </a:endParaRPr>
          </a:p>
        </p:txBody>
      </p:sp>
      <p:sp>
        <p:nvSpPr>
          <p:cNvPr id="4" name="Slide Number Placeholder 3"/>
          <p:cNvSpPr>
            <a:spLocks noGrp="1"/>
          </p:cNvSpPr>
          <p:nvPr>
            <p:ph type="sldNum" sz="quarter" idx="5"/>
          </p:nvPr>
        </p:nvSpPr>
        <p:spPr/>
        <p:txBody>
          <a:bodyPr/>
          <a:lstStyle/>
          <a:p>
            <a:fld id="{42F6C639-E61D-4428-871A-2861095988B1}" type="slidenum">
              <a:rPr lang="en-US" smtClean="0"/>
              <a:t>4</a:t>
            </a:fld>
            <a:endParaRPr lang="en-US"/>
          </a:p>
        </p:txBody>
      </p:sp>
    </p:spTree>
    <p:extLst>
      <p:ext uri="{BB962C8B-B14F-4D97-AF65-F5344CB8AC3E}">
        <p14:creationId xmlns:p14="http://schemas.microsoft.com/office/powerpoint/2010/main" val="364550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4268420" y="757124"/>
            <a:ext cx="6282690" cy="6275070"/>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294227" y="1318065"/>
            <a:ext cx="12382102" cy="5273986"/>
          </a:xfrm>
        </p:spPr>
        <p:txBody>
          <a:bodyPr anchor="ctr">
            <a:noAutofit/>
          </a:bodyPr>
          <a:lstStyle>
            <a:lvl1pPr algn="ctr">
              <a:defRPr sz="12000" spc="960" baseline="0"/>
            </a:lvl1pPr>
          </a:lstStyle>
          <a:p>
            <a:r>
              <a:rPr lang="en-US"/>
              <a:t>Click to edit Master title style</a:t>
            </a:r>
            <a:endParaRPr lang="en-US" dirty="0"/>
          </a:p>
        </p:txBody>
      </p:sp>
      <p:sp>
        <p:nvSpPr>
          <p:cNvPr id="3" name="Subtitle 2"/>
          <p:cNvSpPr>
            <a:spLocks noGrp="1"/>
          </p:cNvSpPr>
          <p:nvPr>
            <p:ph type="subTitle" idx="1"/>
          </p:nvPr>
        </p:nvSpPr>
        <p:spPr>
          <a:xfrm>
            <a:off x="2658054" y="7175036"/>
            <a:ext cx="9654448" cy="890735"/>
          </a:xfrm>
        </p:spPr>
        <p:txBody>
          <a:bodyPr anchor="t">
            <a:normAutofit/>
          </a:bodyPr>
          <a:lstStyle>
            <a:lvl1pPr marL="0" indent="0" algn="ctr">
              <a:lnSpc>
                <a:spcPct val="100000"/>
              </a:lnSpc>
              <a:buNone/>
              <a:defRPr sz="2400" b="1" i="0" cap="all" spc="480" baseline="0">
                <a:solidFill>
                  <a:schemeClr val="tx2"/>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a:xfrm>
            <a:off x="1294228" y="7650815"/>
            <a:ext cx="2795666" cy="418154"/>
          </a:xfrm>
        </p:spPr>
        <p:txBody>
          <a:bodyPr/>
          <a:lstStyle>
            <a:lvl1pPr>
              <a:defRPr baseline="0">
                <a:solidFill>
                  <a:schemeClr val="accent1">
                    <a:lumMod val="50000"/>
                  </a:schemeClr>
                </a:solidFill>
              </a:defRPr>
            </a:lvl1pPr>
          </a:lstStyle>
          <a:p>
            <a:fld id="{CE6ABD51-ABF9-4721-920A-B7B36FB23B51}" type="datetimeFigureOut">
              <a:rPr lang="en-US" smtClean="0"/>
              <a:t>3/22/2026</a:t>
            </a:fld>
            <a:endParaRPr lang="en-US"/>
          </a:p>
        </p:txBody>
      </p:sp>
      <p:sp>
        <p:nvSpPr>
          <p:cNvPr id="5" name="Footer Placeholder 4"/>
          <p:cNvSpPr>
            <a:spLocks noGrp="1"/>
          </p:cNvSpPr>
          <p:nvPr>
            <p:ph type="ftr" sz="quarter" idx="11"/>
          </p:nvPr>
        </p:nvSpPr>
        <p:spPr>
          <a:xfrm>
            <a:off x="5016398" y="7650815"/>
            <a:ext cx="4937760" cy="414955"/>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10880662" y="7650815"/>
            <a:ext cx="2795668" cy="414955"/>
          </a:xfrm>
        </p:spPr>
        <p:txBody>
          <a:bodyPr/>
          <a:lstStyle>
            <a:lvl1pPr>
              <a:defRPr baseline="0">
                <a:solidFill>
                  <a:schemeClr val="accent1">
                    <a:lumMod val="50000"/>
                  </a:schemeClr>
                </a:solidFill>
              </a:defRPr>
            </a:lvl1pPr>
          </a:lstStyle>
          <a:p>
            <a:fld id="{765C64B4-744E-4C81-B301-DF849E1119D1}" type="slidenum">
              <a:rPr lang="en-US" smtClean="0"/>
              <a:t>‹#›</a:t>
            </a:fld>
            <a:endParaRPr lang="en-US"/>
          </a:p>
        </p:txBody>
      </p:sp>
      <p:sp>
        <p:nvSpPr>
          <p:cNvPr id="13" name="Rectangle 12" title="left edge border"/>
          <p:cNvSpPr/>
          <p:nvPr/>
        </p:nvSpPr>
        <p:spPr>
          <a:xfrm>
            <a:off x="0" y="0"/>
            <a:ext cx="340157"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718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6ABD51-ABF9-4721-920A-B7B36FB23B51}" type="datetimeFigureOut">
              <a:rPr lang="en-US" smtClean="0"/>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C64B4-744E-4C81-B301-DF849E1119D1}" type="slidenum">
              <a:rPr lang="en-US" smtClean="0"/>
              <a:t>‹#›</a:t>
            </a:fld>
            <a:endParaRPr lang="en-US"/>
          </a:p>
        </p:txBody>
      </p:sp>
    </p:spTree>
    <p:extLst>
      <p:ext uri="{BB962C8B-B14F-4D97-AF65-F5344CB8AC3E}">
        <p14:creationId xmlns:p14="http://schemas.microsoft.com/office/powerpoint/2010/main" val="96453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079585" y="458863"/>
            <a:ext cx="1790558" cy="672048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458863"/>
            <a:ext cx="10071102" cy="67204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6ABD51-ABF9-4721-920A-B7B36FB23B51}" type="datetimeFigureOut">
              <a:rPr lang="en-US" smtClean="0"/>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C64B4-744E-4C81-B301-DF849E1119D1}" type="slidenum">
              <a:rPr lang="en-US" smtClean="0"/>
              <a:t>‹#›</a:t>
            </a:fld>
            <a:endParaRPr lang="en-US"/>
          </a:p>
        </p:txBody>
      </p:sp>
    </p:spTree>
    <p:extLst>
      <p:ext uri="{BB962C8B-B14F-4D97-AF65-F5344CB8AC3E}">
        <p14:creationId xmlns:p14="http://schemas.microsoft.com/office/powerpoint/2010/main" val="393022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6ABD51-ABF9-4721-920A-B7B36FB23B51}" type="datetimeFigureOut">
              <a:rPr lang="en-US" smtClean="0"/>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C64B4-744E-4C81-B301-DF849E1119D1}" type="slidenum">
              <a:rPr lang="en-US" smtClean="0"/>
              <a:t>‹#›</a:t>
            </a:fld>
            <a:endParaRPr lang="en-US"/>
          </a:p>
        </p:txBody>
      </p:sp>
    </p:spTree>
    <p:extLst>
      <p:ext uri="{BB962C8B-B14F-4D97-AF65-F5344CB8AC3E}">
        <p14:creationId xmlns:p14="http://schemas.microsoft.com/office/powerpoint/2010/main" val="399866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1516" y="1288666"/>
            <a:ext cx="9824485" cy="4877552"/>
          </a:xfrm>
        </p:spPr>
        <p:txBody>
          <a:bodyPr anchor="b">
            <a:normAutofit/>
          </a:bodyPr>
          <a:lstStyle>
            <a:lvl1pPr>
              <a:defRPr sz="10080" spc="96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91516" y="6191738"/>
            <a:ext cx="8420986" cy="1141362"/>
          </a:xfrm>
        </p:spPr>
        <p:txBody>
          <a:bodyPr>
            <a:normAutofit/>
          </a:bodyPr>
          <a:lstStyle>
            <a:lvl1pPr marL="0" indent="0">
              <a:lnSpc>
                <a:spcPct val="100000"/>
              </a:lnSpc>
              <a:buNone/>
              <a:defRPr sz="2400" b="1" i="0" cap="all" spc="480" baseline="0">
                <a:solidFill>
                  <a:schemeClr val="accent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883856" y="7650815"/>
            <a:ext cx="1792736" cy="418154"/>
          </a:xfrm>
        </p:spPr>
        <p:txBody>
          <a:bodyPr/>
          <a:lstStyle>
            <a:lvl1pPr>
              <a:defRPr baseline="0">
                <a:solidFill>
                  <a:schemeClr val="tx2"/>
                </a:solidFill>
              </a:defRPr>
            </a:lvl1pPr>
          </a:lstStyle>
          <a:p>
            <a:fld id="{CE6ABD51-ABF9-4721-920A-B7B36FB23B51}" type="datetimeFigureOut">
              <a:rPr lang="en-US" smtClean="0"/>
              <a:t>3/22/2026</a:t>
            </a:fld>
            <a:endParaRPr lang="en-US"/>
          </a:p>
        </p:txBody>
      </p:sp>
      <p:sp>
        <p:nvSpPr>
          <p:cNvPr id="5" name="Footer Placeholder 4"/>
          <p:cNvSpPr>
            <a:spLocks noGrp="1"/>
          </p:cNvSpPr>
          <p:nvPr>
            <p:ph type="ftr" sz="quarter" idx="11"/>
          </p:nvPr>
        </p:nvSpPr>
        <p:spPr>
          <a:xfrm>
            <a:off x="6334877" y="7650815"/>
            <a:ext cx="4937760" cy="414955"/>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1930921" y="7650815"/>
            <a:ext cx="1785079" cy="414955"/>
          </a:xfrm>
        </p:spPr>
        <p:txBody>
          <a:bodyPr/>
          <a:lstStyle>
            <a:lvl1pPr>
              <a:defRPr baseline="0">
                <a:solidFill>
                  <a:schemeClr val="tx2"/>
                </a:solidFill>
              </a:defRPr>
            </a:lvl1pPr>
          </a:lstStyle>
          <a:p>
            <a:fld id="{765C64B4-744E-4C81-B301-DF849E1119D1}" type="slidenum">
              <a:rPr lang="en-US" smtClean="0"/>
              <a:t>‹#›</a:t>
            </a:fld>
            <a:endParaRPr lang="en-US"/>
          </a:p>
        </p:txBody>
      </p:sp>
      <p:grpSp>
        <p:nvGrpSpPr>
          <p:cNvPr id="7" name="Group 6" title="left scallop shape"/>
          <p:cNvGrpSpPr/>
          <p:nvPr/>
        </p:nvGrpSpPr>
        <p:grpSpPr>
          <a:xfrm>
            <a:off x="0" y="0"/>
            <a:ext cx="3377566" cy="82296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3826573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2743200"/>
            <a:ext cx="57607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977355" y="2743200"/>
            <a:ext cx="57607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6ABD51-ABF9-4721-920A-B7B36FB23B51}" type="datetimeFigureOut">
              <a:rPr lang="en-US" smtClean="0"/>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C64B4-744E-4C81-B301-DF849E1119D1}" type="slidenum">
              <a:rPr lang="en-US" smtClean="0"/>
              <a:t>‹#›</a:t>
            </a:fld>
            <a:endParaRPr lang="en-US"/>
          </a:p>
        </p:txBody>
      </p:sp>
    </p:spTree>
    <p:extLst>
      <p:ext uri="{BB962C8B-B14F-4D97-AF65-F5344CB8AC3E}">
        <p14:creationId xmlns:p14="http://schemas.microsoft.com/office/powerpoint/2010/main" val="8151276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3274" y="457201"/>
            <a:ext cx="12207240" cy="17922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02014" y="2639560"/>
            <a:ext cx="5760720" cy="759035"/>
          </a:xfrm>
        </p:spPr>
        <p:txBody>
          <a:bodyPr anchor="b">
            <a:noAutofit/>
          </a:bodyPr>
          <a:lstStyle>
            <a:lvl1pPr marL="0" indent="0">
              <a:lnSpc>
                <a:spcPct val="100000"/>
              </a:lnSpc>
              <a:buNone/>
              <a:defRPr sz="2280" b="1" cap="all" spc="240" baseline="0">
                <a:solidFill>
                  <a:schemeClr val="tx2"/>
                </a:solidFill>
              </a:defRPr>
            </a:lvl1pPr>
            <a:lvl2pPr marL="548640" indent="0">
              <a:buNone/>
              <a:defRPr sz="228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508760" y="3490922"/>
            <a:ext cx="5760720" cy="3595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960637" y="2639560"/>
            <a:ext cx="5760720" cy="759035"/>
          </a:xfrm>
        </p:spPr>
        <p:txBody>
          <a:bodyPr anchor="b">
            <a:noAutofit/>
          </a:bodyPr>
          <a:lstStyle>
            <a:lvl1pPr marL="0" indent="0">
              <a:lnSpc>
                <a:spcPct val="100000"/>
              </a:lnSpc>
              <a:buNone/>
              <a:defRPr sz="2280" b="1" cap="all" spc="240" baseline="0">
                <a:solidFill>
                  <a:schemeClr val="tx2"/>
                </a:solidFill>
              </a:defRPr>
            </a:lvl1pPr>
            <a:lvl2pPr marL="548640" indent="0">
              <a:buNone/>
              <a:defRPr sz="228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960637" y="3490922"/>
            <a:ext cx="5760720" cy="3595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6ABD51-ABF9-4721-920A-B7B36FB23B51}" type="datetimeFigureOut">
              <a:rPr lang="en-US" smtClean="0"/>
              <a:t>3/22/2026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5C64B4-744E-4C81-B301-DF849E1119D1}" type="slidenum">
              <a:rPr lang="en-US" smtClean="0"/>
              <a:t>‹#›</a:t>
            </a:fld>
            <a:endParaRPr lang="en-US"/>
          </a:p>
        </p:txBody>
      </p:sp>
    </p:spTree>
    <p:extLst>
      <p:ext uri="{BB962C8B-B14F-4D97-AF65-F5344CB8AC3E}">
        <p14:creationId xmlns:p14="http://schemas.microsoft.com/office/powerpoint/2010/main" val="310651603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6ABD51-ABF9-4721-920A-B7B36FB23B51}" type="datetimeFigureOut">
              <a:rPr lang="en-US" smtClean="0"/>
              <a:t>3/22/2026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5C64B4-744E-4C81-B301-DF849E1119D1}" type="slidenum">
              <a:rPr lang="en-US" smtClean="0"/>
              <a:t>‹#›</a:t>
            </a:fld>
            <a:endParaRPr lang="en-US"/>
          </a:p>
        </p:txBody>
      </p:sp>
    </p:spTree>
    <p:extLst>
      <p:ext uri="{BB962C8B-B14F-4D97-AF65-F5344CB8AC3E}">
        <p14:creationId xmlns:p14="http://schemas.microsoft.com/office/powerpoint/2010/main" val="356691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6ABD51-ABF9-4721-920A-B7B36FB23B51}" type="datetimeFigureOut">
              <a:rPr lang="en-US" smtClean="0"/>
              <a:t>3/22/2026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5C64B4-744E-4C81-B301-DF849E1119D1}" type="slidenum">
              <a:rPr lang="en-US" smtClean="0"/>
              <a:t>‹#›</a:t>
            </a:fld>
            <a:endParaRPr lang="en-US"/>
          </a:p>
        </p:txBody>
      </p:sp>
    </p:spTree>
    <p:extLst>
      <p:ext uri="{BB962C8B-B14F-4D97-AF65-F5344CB8AC3E}">
        <p14:creationId xmlns:p14="http://schemas.microsoft.com/office/powerpoint/2010/main" val="1575824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8867774" y="0"/>
            <a:ext cx="5762626" cy="82296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10005461" y="548640"/>
            <a:ext cx="3710538" cy="1436005"/>
          </a:xfrm>
        </p:spPr>
        <p:txBody>
          <a:bodyPr anchor="b">
            <a:normAutofit/>
          </a:bodyPr>
          <a:lstStyle>
            <a:lvl1pPr>
              <a:lnSpc>
                <a:spcPct val="100000"/>
              </a:lnSpc>
              <a:defRPr sz="2280" b="1" i="0" cap="all" spc="36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918061" y="1104452"/>
            <a:ext cx="7390102" cy="5982149"/>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05463" y="2089603"/>
            <a:ext cx="3710538" cy="4996997"/>
          </a:xfrm>
        </p:spPr>
        <p:txBody>
          <a:bodyPr/>
          <a:lstStyle>
            <a:lvl1pPr marL="0" indent="0">
              <a:lnSpc>
                <a:spcPct val="120000"/>
              </a:lnSpc>
              <a:spcBef>
                <a:spcPts val="1440"/>
              </a:spcBef>
              <a:buNone/>
              <a:defRPr sz="1920" baseline="0">
                <a:solidFill>
                  <a:schemeClr val="bg2"/>
                </a:solidFill>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a:xfrm>
            <a:off x="918062" y="7650815"/>
            <a:ext cx="1480026" cy="418154"/>
          </a:xfrm>
        </p:spPr>
        <p:txBody>
          <a:bodyPr/>
          <a:lstStyle/>
          <a:p>
            <a:fld id="{CE6ABD51-ABF9-4721-920A-B7B36FB23B51}" type="datetimeFigureOut">
              <a:rPr lang="en-US" smtClean="0"/>
              <a:t>3/22/2026</a:t>
            </a:fld>
            <a:endParaRPr lang="en-US"/>
          </a:p>
        </p:txBody>
      </p:sp>
      <p:sp>
        <p:nvSpPr>
          <p:cNvPr id="6" name="Footer Placeholder 5"/>
          <p:cNvSpPr>
            <a:spLocks noGrp="1"/>
          </p:cNvSpPr>
          <p:nvPr>
            <p:ph type="ftr" sz="quarter" idx="11"/>
          </p:nvPr>
        </p:nvSpPr>
        <p:spPr>
          <a:xfrm>
            <a:off x="2524345" y="7650815"/>
            <a:ext cx="4178615" cy="414955"/>
          </a:xfrm>
        </p:spPr>
        <p:txBody>
          <a:bodyPr/>
          <a:lstStyle/>
          <a:p>
            <a:endParaRPr lang="en-US"/>
          </a:p>
        </p:txBody>
      </p:sp>
      <p:sp>
        <p:nvSpPr>
          <p:cNvPr id="7" name="Slide Number Placeholder 6"/>
          <p:cNvSpPr>
            <a:spLocks noGrp="1"/>
          </p:cNvSpPr>
          <p:nvPr>
            <p:ph type="sldNum" sz="quarter" idx="12"/>
          </p:nvPr>
        </p:nvSpPr>
        <p:spPr>
          <a:xfrm>
            <a:off x="6829217" y="7650815"/>
            <a:ext cx="1478947" cy="414955"/>
          </a:xfrm>
        </p:spPr>
        <p:txBody>
          <a:bodyPr/>
          <a:lstStyle/>
          <a:p>
            <a:fld id="{765C64B4-744E-4C81-B301-DF849E1119D1}" type="slidenum">
              <a:rPr lang="en-US" smtClean="0"/>
              <a:t>‹#›</a:t>
            </a:fld>
            <a:endParaRPr lang="en-US"/>
          </a:p>
        </p:txBody>
      </p:sp>
      <p:sp>
        <p:nvSpPr>
          <p:cNvPr id="8" name="Rectangle 7" title="left edge border"/>
          <p:cNvSpPr/>
          <p:nvPr/>
        </p:nvSpPr>
        <p:spPr>
          <a:xfrm>
            <a:off x="0" y="0"/>
            <a:ext cx="340157" cy="822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4835909"/>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40157" y="1"/>
            <a:ext cx="8826702" cy="8229599"/>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11" name="Freeform 11" title="right scallop background shape"/>
          <p:cNvSpPr/>
          <p:nvPr/>
        </p:nvSpPr>
        <p:spPr bwMode="auto">
          <a:xfrm>
            <a:off x="8867774" y="0"/>
            <a:ext cx="5762626" cy="82296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340157" cy="822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005460" y="548640"/>
            <a:ext cx="3710540" cy="1436004"/>
          </a:xfrm>
        </p:spPr>
        <p:txBody>
          <a:bodyPr anchor="b">
            <a:normAutofit/>
          </a:bodyPr>
          <a:lstStyle>
            <a:lvl1pPr>
              <a:lnSpc>
                <a:spcPct val="100000"/>
              </a:lnSpc>
              <a:defRPr sz="2280" b="1" i="0" spc="36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10005460" y="2089603"/>
            <a:ext cx="3710540" cy="4996997"/>
          </a:xfrm>
        </p:spPr>
        <p:txBody>
          <a:bodyPr/>
          <a:lstStyle>
            <a:lvl1pPr marL="0" indent="0">
              <a:lnSpc>
                <a:spcPct val="120000"/>
              </a:lnSpc>
              <a:spcBef>
                <a:spcPts val="1440"/>
              </a:spcBef>
              <a:buNone/>
              <a:defRPr sz="1920" baseline="0">
                <a:solidFill>
                  <a:schemeClr val="bg2"/>
                </a:solidFill>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a:xfrm>
            <a:off x="919140" y="7650815"/>
            <a:ext cx="1478947" cy="418154"/>
          </a:xfrm>
        </p:spPr>
        <p:txBody>
          <a:bodyPr/>
          <a:lstStyle/>
          <a:p>
            <a:fld id="{CE6ABD51-ABF9-4721-920A-B7B36FB23B51}" type="datetimeFigureOut">
              <a:rPr lang="en-US" smtClean="0"/>
              <a:t>3/22/2026</a:t>
            </a:fld>
            <a:endParaRPr lang="en-US"/>
          </a:p>
        </p:txBody>
      </p:sp>
      <p:sp>
        <p:nvSpPr>
          <p:cNvPr id="6" name="Footer Placeholder 5"/>
          <p:cNvSpPr>
            <a:spLocks noGrp="1"/>
          </p:cNvSpPr>
          <p:nvPr>
            <p:ph type="ftr" sz="quarter" idx="11"/>
          </p:nvPr>
        </p:nvSpPr>
        <p:spPr>
          <a:xfrm>
            <a:off x="2524345" y="7650815"/>
            <a:ext cx="4178614" cy="414955"/>
          </a:xfrm>
        </p:spPr>
        <p:txBody>
          <a:bodyPr/>
          <a:lstStyle/>
          <a:p>
            <a:endParaRPr lang="en-US"/>
          </a:p>
        </p:txBody>
      </p:sp>
      <p:sp>
        <p:nvSpPr>
          <p:cNvPr id="7" name="Slide Number Placeholder 6"/>
          <p:cNvSpPr>
            <a:spLocks noGrp="1"/>
          </p:cNvSpPr>
          <p:nvPr>
            <p:ph type="sldNum" sz="quarter" idx="12"/>
          </p:nvPr>
        </p:nvSpPr>
        <p:spPr>
          <a:xfrm>
            <a:off x="6825082" y="7650815"/>
            <a:ext cx="1481328" cy="414955"/>
          </a:xfrm>
        </p:spPr>
        <p:txBody>
          <a:bodyPr/>
          <a:lstStyle/>
          <a:p>
            <a:fld id="{765C64B4-744E-4C81-B301-DF849E1119D1}" type="slidenum">
              <a:rPr lang="en-US" smtClean="0"/>
              <a:t>‹#›</a:t>
            </a:fld>
            <a:endParaRPr lang="en-US"/>
          </a:p>
        </p:txBody>
      </p:sp>
    </p:spTree>
    <p:extLst>
      <p:ext uri="{BB962C8B-B14F-4D97-AF65-F5344CB8AC3E}">
        <p14:creationId xmlns:p14="http://schemas.microsoft.com/office/powerpoint/2010/main" val="395789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2014" y="458862"/>
            <a:ext cx="12213986" cy="17905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502014" y="2743202"/>
            <a:ext cx="12213986" cy="4312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2014" y="7650815"/>
            <a:ext cx="2795666" cy="418154"/>
          </a:xfrm>
          <a:prstGeom prst="rect">
            <a:avLst/>
          </a:prstGeom>
        </p:spPr>
        <p:txBody>
          <a:bodyPr vert="horz" lIns="91440" tIns="45720" rIns="91440" bIns="45720" rtlCol="0" anchor="ctr"/>
          <a:lstStyle>
            <a:lvl1pPr algn="l">
              <a:defRPr sz="1440">
                <a:solidFill>
                  <a:schemeClr val="tx1">
                    <a:lumMod val="65000"/>
                    <a:lumOff val="35000"/>
                  </a:schemeClr>
                </a:solidFill>
              </a:defRPr>
            </a:lvl1pPr>
          </a:lstStyle>
          <a:p>
            <a:fld id="{87C88E31-9B8A-4001-84E0-778AE56E9614}" type="datetimeFigureOut">
              <a:rPr lang="en-US" smtClean="0"/>
              <a:t>3/22/2026</a:t>
            </a:fld>
            <a:endParaRPr lang="en-US"/>
          </a:p>
        </p:txBody>
      </p:sp>
      <p:sp>
        <p:nvSpPr>
          <p:cNvPr id="5" name="Footer Placeholder 4"/>
          <p:cNvSpPr>
            <a:spLocks noGrp="1"/>
          </p:cNvSpPr>
          <p:nvPr>
            <p:ph type="ftr" sz="quarter" idx="3"/>
          </p:nvPr>
        </p:nvSpPr>
        <p:spPr>
          <a:xfrm>
            <a:off x="4846320" y="7650815"/>
            <a:ext cx="4937760" cy="414955"/>
          </a:xfrm>
          <a:prstGeom prst="rect">
            <a:avLst/>
          </a:prstGeom>
        </p:spPr>
        <p:txBody>
          <a:bodyPr vert="horz" lIns="91440" tIns="45720" rIns="91440" bIns="45720" rtlCol="0" anchor="ctr"/>
          <a:lstStyle>
            <a:lvl1pPr algn="ctr">
              <a:defRPr sz="144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332722" y="7650815"/>
            <a:ext cx="3383279" cy="414955"/>
          </a:xfrm>
          <a:prstGeom prst="rect">
            <a:avLst/>
          </a:prstGeom>
        </p:spPr>
        <p:txBody>
          <a:bodyPr vert="horz" lIns="91440" tIns="45720" rIns="91440" bIns="45720" rtlCol="0" anchor="ctr"/>
          <a:lstStyle>
            <a:lvl1pPr algn="r">
              <a:defRPr sz="1440">
                <a:solidFill>
                  <a:schemeClr val="tx1">
                    <a:lumMod val="65000"/>
                    <a:lumOff val="35000"/>
                  </a:schemeClr>
                </a:solidFill>
              </a:defRPr>
            </a:lvl1pPr>
          </a:lstStyle>
          <a:p>
            <a:fld id="{82F378E8-543A-4B37-BF35-36E8B801D29D}" type="slidenum">
              <a:rPr lang="en-US" smtClean="0"/>
              <a:t>‹#›</a:t>
            </a:fld>
            <a:endParaRPr lang="en-US"/>
          </a:p>
        </p:txBody>
      </p:sp>
      <p:sp>
        <p:nvSpPr>
          <p:cNvPr id="11" name="Freeform 6" title="Left scallop edge"/>
          <p:cNvSpPr/>
          <p:nvPr/>
        </p:nvSpPr>
        <p:spPr bwMode="auto">
          <a:xfrm>
            <a:off x="1" y="0"/>
            <a:ext cx="1062990" cy="82296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4290243" y="0"/>
            <a:ext cx="340157" cy="822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2884786"/>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1097280" rtl="0" eaLnBrk="1" latinLnBrk="0" hangingPunct="1">
        <a:lnSpc>
          <a:spcPct val="90000"/>
        </a:lnSpc>
        <a:spcBef>
          <a:spcPct val="0"/>
        </a:spcBef>
        <a:buNone/>
        <a:defRPr sz="6120" kern="1200" cap="all" spc="240" baseline="0">
          <a:solidFill>
            <a:schemeClr val="tx2"/>
          </a:solidFill>
          <a:latin typeface="+mj-lt"/>
          <a:ea typeface="+mj-ea"/>
          <a:cs typeface="+mj-cs"/>
        </a:defRPr>
      </a:lvl1pPr>
    </p:titleStyle>
    <p:bodyStyle>
      <a:lvl1pPr marL="274320" indent="-274320" algn="l" defTabSz="1097280" rtl="0" eaLnBrk="1" latinLnBrk="0" hangingPunct="1">
        <a:lnSpc>
          <a:spcPct val="110000"/>
        </a:lnSpc>
        <a:spcBef>
          <a:spcPts val="840"/>
        </a:spcBef>
        <a:buClr>
          <a:schemeClr val="tx2"/>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822960" indent="-274320" algn="l" defTabSz="1097280" rtl="0" eaLnBrk="1" latinLnBrk="0" hangingPunct="1">
        <a:lnSpc>
          <a:spcPct val="110000"/>
        </a:lnSpc>
        <a:spcBef>
          <a:spcPts val="840"/>
        </a:spcBef>
        <a:buClr>
          <a:schemeClr val="tx2"/>
        </a:buClr>
        <a:buFont typeface="Gill Sans MT" panose="020B0502020104020203" pitchFamily="34" charset="0"/>
        <a:buChar char="–"/>
        <a:defRPr sz="2160" kern="1200">
          <a:solidFill>
            <a:schemeClr val="tx1">
              <a:lumMod val="65000"/>
              <a:lumOff val="35000"/>
            </a:schemeClr>
          </a:solidFill>
          <a:latin typeface="+mn-lt"/>
          <a:ea typeface="+mn-ea"/>
          <a:cs typeface="+mn-cs"/>
        </a:defRPr>
      </a:lvl2pPr>
      <a:lvl3pPr marL="1371600" indent="-274320" algn="l" defTabSz="1097280" rtl="0" eaLnBrk="1" latinLnBrk="0" hangingPunct="1">
        <a:lnSpc>
          <a:spcPct val="110000"/>
        </a:lnSpc>
        <a:spcBef>
          <a:spcPts val="840"/>
        </a:spcBef>
        <a:buClr>
          <a:schemeClr val="tx2"/>
        </a:buClr>
        <a:buFont typeface="Arial" panose="020B0604020202020204" pitchFamily="34" charset="0"/>
        <a:buChar char="•"/>
        <a:defRPr sz="1920" kern="1200">
          <a:solidFill>
            <a:schemeClr val="tx1">
              <a:lumMod val="65000"/>
              <a:lumOff val="35000"/>
            </a:schemeClr>
          </a:solidFill>
          <a:latin typeface="+mn-lt"/>
          <a:ea typeface="+mn-ea"/>
          <a:cs typeface="+mn-cs"/>
        </a:defRPr>
      </a:lvl3pPr>
      <a:lvl4pPr marL="1920240" indent="-274320" algn="l" defTabSz="1097280" rtl="0" eaLnBrk="1" latinLnBrk="0" hangingPunct="1">
        <a:lnSpc>
          <a:spcPct val="110000"/>
        </a:lnSpc>
        <a:spcBef>
          <a:spcPts val="840"/>
        </a:spcBef>
        <a:buClr>
          <a:schemeClr val="tx2"/>
        </a:buClr>
        <a:buFont typeface="Gill Sans MT" panose="020B0502020104020203" pitchFamily="34" charset="0"/>
        <a:buChar char="–"/>
        <a:defRPr sz="1680" kern="1200">
          <a:solidFill>
            <a:schemeClr val="tx1">
              <a:lumMod val="65000"/>
              <a:lumOff val="35000"/>
            </a:schemeClr>
          </a:solidFill>
          <a:latin typeface="+mn-lt"/>
          <a:ea typeface="+mn-ea"/>
          <a:cs typeface="+mn-cs"/>
        </a:defRPr>
      </a:lvl4pPr>
      <a:lvl5pPr marL="2468880" indent="-274320" algn="l" defTabSz="1097280" rtl="0" eaLnBrk="1" latinLnBrk="0" hangingPunct="1">
        <a:lnSpc>
          <a:spcPct val="110000"/>
        </a:lnSpc>
        <a:spcBef>
          <a:spcPts val="840"/>
        </a:spcBef>
        <a:buClr>
          <a:schemeClr val="tx2"/>
        </a:buClr>
        <a:buFont typeface="Arial" panose="020B0604020202020204" pitchFamily="34" charset="0"/>
        <a:buChar char="•"/>
        <a:defRPr sz="1680" kern="1200">
          <a:solidFill>
            <a:schemeClr val="tx1">
              <a:lumMod val="65000"/>
              <a:lumOff val="35000"/>
            </a:schemeClr>
          </a:solidFill>
          <a:latin typeface="+mn-lt"/>
          <a:ea typeface="+mn-ea"/>
          <a:cs typeface="+mn-cs"/>
        </a:defRPr>
      </a:lvl5pPr>
      <a:lvl6pPr marL="3017520" indent="-274320" algn="l" defTabSz="1097280" rtl="0" eaLnBrk="1" latinLnBrk="0" hangingPunct="1">
        <a:lnSpc>
          <a:spcPct val="110000"/>
        </a:lnSpc>
        <a:spcBef>
          <a:spcPts val="840"/>
        </a:spcBef>
        <a:buClr>
          <a:schemeClr val="tx2"/>
        </a:buClr>
        <a:buFont typeface="Gill Sans MT" panose="020B0502020104020203" pitchFamily="34" charset="0"/>
        <a:buChar char="–"/>
        <a:defRPr sz="1680" kern="1200">
          <a:solidFill>
            <a:schemeClr val="tx1">
              <a:lumMod val="65000"/>
              <a:lumOff val="35000"/>
            </a:schemeClr>
          </a:solidFill>
          <a:latin typeface="+mn-lt"/>
          <a:ea typeface="+mn-ea"/>
          <a:cs typeface="+mn-cs"/>
        </a:defRPr>
      </a:lvl6pPr>
      <a:lvl7pPr marL="3566160" indent="-274320" algn="l" defTabSz="1097280" rtl="0" eaLnBrk="1" latinLnBrk="0" hangingPunct="1">
        <a:lnSpc>
          <a:spcPct val="110000"/>
        </a:lnSpc>
        <a:spcBef>
          <a:spcPts val="840"/>
        </a:spcBef>
        <a:buClr>
          <a:schemeClr val="tx2"/>
        </a:buClr>
        <a:buFont typeface="Arial" panose="020B0604020202020204" pitchFamily="34" charset="0"/>
        <a:buChar char="•"/>
        <a:defRPr sz="1680" kern="1200">
          <a:solidFill>
            <a:schemeClr val="tx1">
              <a:lumMod val="65000"/>
              <a:lumOff val="35000"/>
            </a:schemeClr>
          </a:solidFill>
          <a:latin typeface="+mn-lt"/>
          <a:ea typeface="+mn-ea"/>
          <a:cs typeface="+mn-cs"/>
        </a:defRPr>
      </a:lvl7pPr>
      <a:lvl8pPr marL="4114800" indent="-274320" algn="l" defTabSz="1097280" rtl="0" eaLnBrk="1" latinLnBrk="0" hangingPunct="1">
        <a:lnSpc>
          <a:spcPct val="110000"/>
        </a:lnSpc>
        <a:spcBef>
          <a:spcPts val="840"/>
        </a:spcBef>
        <a:buClr>
          <a:schemeClr val="tx2"/>
        </a:buClr>
        <a:buFont typeface="Gill Sans MT" panose="020B0502020104020203" pitchFamily="34" charset="0"/>
        <a:buChar char="–"/>
        <a:defRPr sz="1680" kern="1200" baseline="0">
          <a:solidFill>
            <a:schemeClr val="tx1">
              <a:lumMod val="65000"/>
              <a:lumOff val="35000"/>
            </a:schemeClr>
          </a:solidFill>
          <a:latin typeface="+mn-lt"/>
          <a:ea typeface="+mn-ea"/>
          <a:cs typeface="+mn-cs"/>
        </a:defRPr>
      </a:lvl8pPr>
      <a:lvl9pPr marL="4663440" indent="-274320" algn="l" defTabSz="1097280" rtl="0" eaLnBrk="1" latinLnBrk="0" hangingPunct="1">
        <a:lnSpc>
          <a:spcPct val="110000"/>
        </a:lnSpc>
        <a:spcBef>
          <a:spcPts val="840"/>
        </a:spcBef>
        <a:buClr>
          <a:schemeClr val="tx2"/>
        </a:buClr>
        <a:buFont typeface="Arial" panose="020B0604020202020204" pitchFamily="34" charset="0"/>
        <a:buChar char="•"/>
        <a:defRPr sz="1680" kern="1200" baseline="0">
          <a:solidFill>
            <a:schemeClr val="tx1">
              <a:lumMod val="65000"/>
              <a:lumOff val="35000"/>
            </a:schemeClr>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CC7FF8-AE14-4AD7-BF52-7A5E618B015E}"/>
              </a:ext>
            </a:extLst>
          </p:cNvPr>
          <p:cNvSpPr>
            <a:spLocks noChangeArrowheads="1"/>
          </p:cNvSpPr>
          <p:nvPr/>
        </p:nvSpPr>
        <p:spPr bwMode="auto">
          <a:xfrm>
            <a:off x="2102831" y="6953937"/>
            <a:ext cx="4544237" cy="769441"/>
          </a:xfrm>
          <a:prstGeom prst="rect">
            <a:avLst/>
          </a:prstGeom>
          <a:solidFill>
            <a:srgbClr val="FDA5E0"/>
          </a:solidFill>
          <a:ln w="38100">
            <a:solidFill>
              <a:schemeClr val="tx1"/>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159" rtl="1" eaLnBrk="0" fontAlgn="base" latinLnBrk="0" hangingPunct="0">
              <a:lnSpc>
                <a:spcPct val="100000"/>
              </a:lnSpc>
              <a:spcBef>
                <a:spcPct val="0"/>
              </a:spcBef>
              <a:spcAft>
                <a:spcPct val="0"/>
              </a:spcAft>
              <a:buClrTx/>
              <a:buSzTx/>
              <a:buFontTx/>
              <a:buNone/>
              <a:tabLst/>
              <a:defRPr/>
            </a:pPr>
            <a:r>
              <a:rPr kumimoji="0" lang="ar-AE" sz="4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النُّصوصِ وَفْقَ </a:t>
            </a:r>
            <a:r>
              <a:rPr kumimoji="0" lang="ar-AE" sz="44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التَّنسيقِ</a:t>
            </a:r>
            <a:endParaRPr kumimoji="0" lang="ar-AE" sz="4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2" name="Title 1">
            <a:extLst>
              <a:ext uri="{FF2B5EF4-FFF2-40B4-BE49-F238E27FC236}">
                <a16:creationId xmlns:a16="http://schemas.microsoft.com/office/drawing/2014/main" id="{4AAAA375-72E5-4CE8-8AAE-B1A7ACF9CEA6}"/>
              </a:ext>
            </a:extLst>
          </p:cNvPr>
          <p:cNvSpPr>
            <a:spLocks noGrp="1"/>
          </p:cNvSpPr>
          <p:nvPr>
            <p:ph type="title"/>
          </p:nvPr>
        </p:nvSpPr>
        <p:spPr>
          <a:xfrm>
            <a:off x="4952391" y="180539"/>
            <a:ext cx="4974986" cy="836538"/>
          </a:xfrm>
          <a:custGeom>
            <a:avLst/>
            <a:gdLst>
              <a:gd name="connsiteX0" fmla="*/ 0 w 4974986"/>
              <a:gd name="connsiteY0" fmla="*/ 0 h 836538"/>
              <a:gd name="connsiteX1" fmla="*/ 453277 w 4974986"/>
              <a:gd name="connsiteY1" fmla="*/ 0 h 836538"/>
              <a:gd name="connsiteX2" fmla="*/ 856803 w 4974986"/>
              <a:gd name="connsiteY2" fmla="*/ 0 h 836538"/>
              <a:gd name="connsiteX3" fmla="*/ 1359830 w 4974986"/>
              <a:gd name="connsiteY3" fmla="*/ 0 h 836538"/>
              <a:gd name="connsiteX4" fmla="*/ 1813106 w 4974986"/>
              <a:gd name="connsiteY4" fmla="*/ 0 h 836538"/>
              <a:gd name="connsiteX5" fmla="*/ 2465382 w 4974986"/>
              <a:gd name="connsiteY5" fmla="*/ 0 h 836538"/>
              <a:gd name="connsiteX6" fmla="*/ 3067908 w 4974986"/>
              <a:gd name="connsiteY6" fmla="*/ 0 h 836538"/>
              <a:gd name="connsiteX7" fmla="*/ 3570934 w 4974986"/>
              <a:gd name="connsiteY7" fmla="*/ 0 h 836538"/>
              <a:gd name="connsiteX8" fmla="*/ 4123711 w 4974986"/>
              <a:gd name="connsiteY8" fmla="*/ 0 h 836538"/>
              <a:gd name="connsiteX9" fmla="*/ 4974986 w 4974986"/>
              <a:gd name="connsiteY9" fmla="*/ 0 h 836538"/>
              <a:gd name="connsiteX10" fmla="*/ 4974986 w 4974986"/>
              <a:gd name="connsiteY10" fmla="*/ 426634 h 836538"/>
              <a:gd name="connsiteX11" fmla="*/ 4974986 w 4974986"/>
              <a:gd name="connsiteY11" fmla="*/ 836538 h 836538"/>
              <a:gd name="connsiteX12" fmla="*/ 4372460 w 4974986"/>
              <a:gd name="connsiteY12" fmla="*/ 836538 h 836538"/>
              <a:gd name="connsiteX13" fmla="*/ 3919183 w 4974986"/>
              <a:gd name="connsiteY13" fmla="*/ 836538 h 836538"/>
              <a:gd name="connsiteX14" fmla="*/ 3316657 w 4974986"/>
              <a:gd name="connsiteY14" fmla="*/ 836538 h 836538"/>
              <a:gd name="connsiteX15" fmla="*/ 2714131 w 4974986"/>
              <a:gd name="connsiteY15" fmla="*/ 836538 h 836538"/>
              <a:gd name="connsiteX16" fmla="*/ 2161355 w 4974986"/>
              <a:gd name="connsiteY16" fmla="*/ 836538 h 836538"/>
              <a:gd name="connsiteX17" fmla="*/ 1658329 w 4974986"/>
              <a:gd name="connsiteY17" fmla="*/ 836538 h 836538"/>
              <a:gd name="connsiteX18" fmla="*/ 1155302 w 4974986"/>
              <a:gd name="connsiteY18" fmla="*/ 836538 h 836538"/>
              <a:gd name="connsiteX19" fmla="*/ 751776 w 4974986"/>
              <a:gd name="connsiteY19" fmla="*/ 836538 h 836538"/>
              <a:gd name="connsiteX20" fmla="*/ 0 w 4974986"/>
              <a:gd name="connsiteY20" fmla="*/ 836538 h 836538"/>
              <a:gd name="connsiteX21" fmla="*/ 0 w 4974986"/>
              <a:gd name="connsiteY21" fmla="*/ 435000 h 836538"/>
              <a:gd name="connsiteX22" fmla="*/ 0 w 4974986"/>
              <a:gd name="connsiteY22" fmla="*/ 0 h 8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74986" h="836538" fill="none" extrusionOk="0">
                <a:moveTo>
                  <a:pt x="0" y="0"/>
                </a:moveTo>
                <a:cubicBezTo>
                  <a:pt x="125503" y="-15899"/>
                  <a:pt x="276005" y="33695"/>
                  <a:pt x="453277" y="0"/>
                </a:cubicBezTo>
                <a:cubicBezTo>
                  <a:pt x="630549" y="-33695"/>
                  <a:pt x="656510" y="22219"/>
                  <a:pt x="856803" y="0"/>
                </a:cubicBezTo>
                <a:cubicBezTo>
                  <a:pt x="1057096" y="-22219"/>
                  <a:pt x="1173468" y="36218"/>
                  <a:pt x="1359830" y="0"/>
                </a:cubicBezTo>
                <a:cubicBezTo>
                  <a:pt x="1546192" y="-36218"/>
                  <a:pt x="1590503" y="47739"/>
                  <a:pt x="1813106" y="0"/>
                </a:cubicBezTo>
                <a:cubicBezTo>
                  <a:pt x="2035709" y="-47739"/>
                  <a:pt x="2233862" y="23543"/>
                  <a:pt x="2465382" y="0"/>
                </a:cubicBezTo>
                <a:cubicBezTo>
                  <a:pt x="2696902" y="-23543"/>
                  <a:pt x="2787656" y="1358"/>
                  <a:pt x="3067908" y="0"/>
                </a:cubicBezTo>
                <a:cubicBezTo>
                  <a:pt x="3348160" y="-1358"/>
                  <a:pt x="3330812" y="35035"/>
                  <a:pt x="3570934" y="0"/>
                </a:cubicBezTo>
                <a:cubicBezTo>
                  <a:pt x="3811056" y="-35035"/>
                  <a:pt x="3943386" y="10079"/>
                  <a:pt x="4123711" y="0"/>
                </a:cubicBezTo>
                <a:cubicBezTo>
                  <a:pt x="4304036" y="-10079"/>
                  <a:pt x="4777194" y="93733"/>
                  <a:pt x="4974986" y="0"/>
                </a:cubicBezTo>
                <a:cubicBezTo>
                  <a:pt x="4999670" y="171221"/>
                  <a:pt x="4959499" y="234652"/>
                  <a:pt x="4974986" y="426634"/>
                </a:cubicBezTo>
                <a:cubicBezTo>
                  <a:pt x="4990473" y="618616"/>
                  <a:pt x="4945146" y="644305"/>
                  <a:pt x="4974986" y="836538"/>
                </a:cubicBezTo>
                <a:cubicBezTo>
                  <a:pt x="4822947" y="875964"/>
                  <a:pt x="4499856" y="816760"/>
                  <a:pt x="4372460" y="836538"/>
                </a:cubicBezTo>
                <a:cubicBezTo>
                  <a:pt x="4245064" y="856316"/>
                  <a:pt x="4030100" y="816857"/>
                  <a:pt x="3919183" y="836538"/>
                </a:cubicBezTo>
                <a:cubicBezTo>
                  <a:pt x="3808266" y="856219"/>
                  <a:pt x="3610021" y="805295"/>
                  <a:pt x="3316657" y="836538"/>
                </a:cubicBezTo>
                <a:cubicBezTo>
                  <a:pt x="3023293" y="867781"/>
                  <a:pt x="2880576" y="830243"/>
                  <a:pt x="2714131" y="836538"/>
                </a:cubicBezTo>
                <a:cubicBezTo>
                  <a:pt x="2547686" y="842833"/>
                  <a:pt x="2310061" y="773580"/>
                  <a:pt x="2161355" y="836538"/>
                </a:cubicBezTo>
                <a:cubicBezTo>
                  <a:pt x="2012649" y="899496"/>
                  <a:pt x="1863334" y="776503"/>
                  <a:pt x="1658329" y="836538"/>
                </a:cubicBezTo>
                <a:cubicBezTo>
                  <a:pt x="1453324" y="896573"/>
                  <a:pt x="1268377" y="834853"/>
                  <a:pt x="1155302" y="836538"/>
                </a:cubicBezTo>
                <a:cubicBezTo>
                  <a:pt x="1042227" y="838223"/>
                  <a:pt x="894355" y="834780"/>
                  <a:pt x="751776" y="836538"/>
                </a:cubicBezTo>
                <a:cubicBezTo>
                  <a:pt x="609197" y="838296"/>
                  <a:pt x="283062" y="794364"/>
                  <a:pt x="0" y="836538"/>
                </a:cubicBezTo>
                <a:cubicBezTo>
                  <a:pt x="-19628" y="705361"/>
                  <a:pt x="46343" y="629999"/>
                  <a:pt x="0" y="435000"/>
                </a:cubicBezTo>
                <a:cubicBezTo>
                  <a:pt x="-46343" y="240001"/>
                  <a:pt x="33875" y="99166"/>
                  <a:pt x="0" y="0"/>
                </a:cubicBezTo>
                <a:close/>
              </a:path>
              <a:path w="4974986" h="836538" stroke="0" extrusionOk="0">
                <a:moveTo>
                  <a:pt x="0" y="0"/>
                </a:moveTo>
                <a:cubicBezTo>
                  <a:pt x="197294" y="-41828"/>
                  <a:pt x="436812" y="48009"/>
                  <a:pt x="652276" y="0"/>
                </a:cubicBezTo>
                <a:cubicBezTo>
                  <a:pt x="867740" y="-48009"/>
                  <a:pt x="938548" y="10971"/>
                  <a:pt x="1155302" y="0"/>
                </a:cubicBezTo>
                <a:cubicBezTo>
                  <a:pt x="1372056" y="-10971"/>
                  <a:pt x="1449074" y="43777"/>
                  <a:pt x="1708079" y="0"/>
                </a:cubicBezTo>
                <a:cubicBezTo>
                  <a:pt x="1967084" y="-43777"/>
                  <a:pt x="2012706" y="15315"/>
                  <a:pt x="2111605" y="0"/>
                </a:cubicBezTo>
                <a:cubicBezTo>
                  <a:pt x="2210504" y="-15315"/>
                  <a:pt x="2441710" y="38174"/>
                  <a:pt x="2714131" y="0"/>
                </a:cubicBezTo>
                <a:cubicBezTo>
                  <a:pt x="2986552" y="-38174"/>
                  <a:pt x="3047573" y="59948"/>
                  <a:pt x="3217158" y="0"/>
                </a:cubicBezTo>
                <a:cubicBezTo>
                  <a:pt x="3386743" y="-59948"/>
                  <a:pt x="3502886" y="33398"/>
                  <a:pt x="3620684" y="0"/>
                </a:cubicBezTo>
                <a:cubicBezTo>
                  <a:pt x="3738482" y="-33398"/>
                  <a:pt x="3985620" y="32003"/>
                  <a:pt x="4223210" y="0"/>
                </a:cubicBezTo>
                <a:cubicBezTo>
                  <a:pt x="4460800" y="-32003"/>
                  <a:pt x="4754985" y="23037"/>
                  <a:pt x="4974986" y="0"/>
                </a:cubicBezTo>
                <a:cubicBezTo>
                  <a:pt x="5003203" y="172290"/>
                  <a:pt x="4966057" y="333344"/>
                  <a:pt x="4974986" y="418269"/>
                </a:cubicBezTo>
                <a:cubicBezTo>
                  <a:pt x="4983915" y="503194"/>
                  <a:pt x="4951867" y="704942"/>
                  <a:pt x="4974986" y="836538"/>
                </a:cubicBezTo>
                <a:cubicBezTo>
                  <a:pt x="4854642" y="888563"/>
                  <a:pt x="4654901" y="822125"/>
                  <a:pt x="4521709" y="836538"/>
                </a:cubicBezTo>
                <a:cubicBezTo>
                  <a:pt x="4388517" y="850951"/>
                  <a:pt x="4253268" y="820795"/>
                  <a:pt x="4068433" y="836538"/>
                </a:cubicBezTo>
                <a:cubicBezTo>
                  <a:pt x="3883598" y="852281"/>
                  <a:pt x="3760877" y="811713"/>
                  <a:pt x="3465907" y="836538"/>
                </a:cubicBezTo>
                <a:cubicBezTo>
                  <a:pt x="3170937" y="861363"/>
                  <a:pt x="3221306" y="830647"/>
                  <a:pt x="3012630" y="836538"/>
                </a:cubicBezTo>
                <a:cubicBezTo>
                  <a:pt x="2803954" y="842429"/>
                  <a:pt x="2705485" y="834118"/>
                  <a:pt x="2609104" y="836538"/>
                </a:cubicBezTo>
                <a:cubicBezTo>
                  <a:pt x="2512723" y="838958"/>
                  <a:pt x="2336751" y="821916"/>
                  <a:pt x="2155827" y="836538"/>
                </a:cubicBezTo>
                <a:cubicBezTo>
                  <a:pt x="1974903" y="851160"/>
                  <a:pt x="1733291" y="774423"/>
                  <a:pt x="1553301" y="836538"/>
                </a:cubicBezTo>
                <a:cubicBezTo>
                  <a:pt x="1373311" y="898653"/>
                  <a:pt x="1122658" y="824271"/>
                  <a:pt x="950775" y="836538"/>
                </a:cubicBezTo>
                <a:cubicBezTo>
                  <a:pt x="778892" y="848805"/>
                  <a:pt x="271860" y="792128"/>
                  <a:pt x="0" y="836538"/>
                </a:cubicBezTo>
                <a:cubicBezTo>
                  <a:pt x="-30818" y="660171"/>
                  <a:pt x="12770" y="570891"/>
                  <a:pt x="0" y="435000"/>
                </a:cubicBezTo>
                <a:cubicBezTo>
                  <a:pt x="-12770" y="299109"/>
                  <a:pt x="40637" y="124934"/>
                  <a:pt x="0" y="0"/>
                </a:cubicBezTo>
                <a:close/>
              </a:path>
            </a:pathLst>
          </a:custGeom>
          <a:solidFill>
            <a:schemeClr val="tx2">
              <a:lumMod val="25000"/>
              <a:lumOff val="75000"/>
            </a:schemeClr>
          </a:solidFill>
          <a:ln>
            <a:solidFill>
              <a:schemeClr val="tx1"/>
            </a:solidFill>
            <a:extLst>
              <a:ext uri="{C807C97D-BFC1-408E-A445-0C87EB9F89A2}">
                <ask:lineSketchStyleProps xmlns:ask="http://schemas.microsoft.com/office/drawing/2018/sketchyshapes" sd="3077608183">
                  <ask:type>
                    <ask:lineSketchScribble/>
                  </ask:type>
                </ask:lineSketchStyleProps>
              </a:ext>
            </a:extLst>
          </a:ln>
        </p:spPr>
        <p:txBody>
          <a:bodyPr>
            <a:normAutofit fontScale="90000"/>
          </a:bodyPr>
          <a:lstStyle/>
          <a:p>
            <a:pPr algn="ctr"/>
            <a:r>
              <a:rPr lang="ar-AE" dirty="0">
                <a:latin typeface="Andalus" panose="02020603050405020304" pitchFamily="18" charset="-78"/>
                <a:cs typeface="Andalus" panose="02020603050405020304" pitchFamily="18" charset="-78"/>
              </a:rPr>
              <a:t>النصوص حولنا</a:t>
            </a:r>
            <a:endParaRPr lang="en-US" dirty="0">
              <a:latin typeface="Andalus" panose="02020603050405020304" pitchFamily="18" charset="-78"/>
              <a:cs typeface="Andalus" panose="02020603050405020304" pitchFamily="18" charset="-78"/>
            </a:endParaRPr>
          </a:p>
        </p:txBody>
      </p:sp>
      <p:sp>
        <p:nvSpPr>
          <p:cNvPr id="4" name="Rectangle 3">
            <a:extLst>
              <a:ext uri="{FF2B5EF4-FFF2-40B4-BE49-F238E27FC236}">
                <a16:creationId xmlns:a16="http://schemas.microsoft.com/office/drawing/2014/main" id="{B9DA5D8C-CB27-4B52-B1FE-1CDE63B78058}"/>
              </a:ext>
            </a:extLst>
          </p:cNvPr>
          <p:cNvSpPr/>
          <p:nvPr/>
        </p:nvSpPr>
        <p:spPr>
          <a:xfrm>
            <a:off x="1401498" y="1595905"/>
            <a:ext cx="12377091" cy="3046988"/>
          </a:xfrm>
          <a:prstGeom prst="rect">
            <a:avLst/>
          </a:prstGeom>
        </p:spPr>
        <p:txBody>
          <a:bodyPr wrap="square">
            <a:spAutoFit/>
          </a:bodyPr>
          <a:lstStyle/>
          <a:p>
            <a:pPr algn="r"/>
            <a:r>
              <a:rPr lang="ar-AE" sz="3200" b="1" dirty="0">
                <a:solidFill>
                  <a:srgbClr val="00B050"/>
                </a:solidFill>
                <a:latin typeface="DroidArabicKufi-Regular"/>
              </a:rPr>
              <a:t>تعريف النص الأدبي: </a:t>
            </a:r>
          </a:p>
          <a:p>
            <a:pPr algn="r"/>
            <a:r>
              <a:rPr lang="ar-AE" sz="3200" b="1" dirty="0">
                <a:solidFill>
                  <a:srgbClr val="0070C0"/>
                </a:solidFill>
                <a:latin typeface="DroidArabicKufi-Regular"/>
              </a:rPr>
              <a:t>هو بناء معرفيّ أساسه المعرفة والثقافة، وهو المتن الذي يعبّر فيه الكاتب عن مشاعره، وعواطفه، وآرائه في شتّى المواضيع</a:t>
            </a:r>
            <a:r>
              <a:rPr lang="ar-AE" sz="3200" b="1" dirty="0">
                <a:solidFill>
                  <a:srgbClr val="333333"/>
                </a:solidFill>
                <a:latin typeface="DroidArabicKufi-Regular"/>
              </a:rPr>
              <a:t>. </a:t>
            </a:r>
          </a:p>
          <a:p>
            <a:pPr algn="r"/>
            <a:r>
              <a:rPr lang="ar-AE" sz="3200" b="1" dirty="0">
                <a:solidFill>
                  <a:schemeClr val="accent5">
                    <a:lumMod val="75000"/>
                  </a:schemeClr>
                </a:solidFill>
                <a:latin typeface="DroidArabicKufi-Regular"/>
              </a:rPr>
              <a:t>لكي يُوصل كاتب النص فكرته أو شعوره أو رأيه لا بدّ أن يعتمد نوعًا من أنواع النصوص حيث يساعد هذا النوع الأدبي على التعبير عن فكرة الكاتب بوضوح </a:t>
            </a:r>
          </a:p>
          <a:p>
            <a:pPr algn="r"/>
            <a:r>
              <a:rPr lang="ar-AE" sz="3200" b="1" dirty="0">
                <a:solidFill>
                  <a:srgbClr val="FF0000"/>
                </a:solidFill>
                <a:latin typeface="DroidArabicKufi-Regular"/>
              </a:rPr>
              <a:t>الهدف: </a:t>
            </a:r>
            <a:r>
              <a:rPr lang="ar-AE" sz="3200" b="1" dirty="0">
                <a:solidFill>
                  <a:srgbClr val="00B0F0"/>
                </a:solidFill>
                <a:latin typeface="DroidArabicKufi-Regular"/>
              </a:rPr>
              <a:t>العام لكاتب النص هو الذي يجعل القارئ يحدّد نوع النص الذي اختاره الكاتب </a:t>
            </a:r>
            <a:r>
              <a:rPr lang="ar-AE" sz="3200" b="1" u="sng" dirty="0">
                <a:solidFill>
                  <a:srgbClr val="FFC000"/>
                </a:solidFill>
                <a:latin typeface="DroidArabicKufi-Regular"/>
              </a:rPr>
              <a:t>لإيصال فكرته</a:t>
            </a:r>
            <a:r>
              <a:rPr lang="ar-AE" sz="3200" b="1" dirty="0">
                <a:solidFill>
                  <a:srgbClr val="00B0F0"/>
                </a:solidFill>
                <a:latin typeface="DroidArabicKufi-Regular"/>
              </a:rPr>
              <a:t>.</a:t>
            </a:r>
            <a:endParaRPr lang="en-US" sz="3200" b="1" dirty="0">
              <a:solidFill>
                <a:srgbClr val="00B0F0"/>
              </a:solidFill>
            </a:endParaRPr>
          </a:p>
        </p:txBody>
      </p:sp>
      <p:sp>
        <p:nvSpPr>
          <p:cNvPr id="5" name="مربع نص 5">
            <a:extLst>
              <a:ext uri="{FF2B5EF4-FFF2-40B4-BE49-F238E27FC236}">
                <a16:creationId xmlns:a16="http://schemas.microsoft.com/office/drawing/2014/main" id="{BFDACCEB-C442-4CB4-B50D-B0523BC627E4}"/>
              </a:ext>
            </a:extLst>
          </p:cNvPr>
          <p:cNvSpPr txBox="1"/>
          <p:nvPr/>
        </p:nvSpPr>
        <p:spPr>
          <a:xfrm>
            <a:off x="2351498" y="4877446"/>
            <a:ext cx="10270302" cy="904863"/>
          </a:xfrm>
          <a:prstGeom prst="rect">
            <a:avLst/>
          </a:prstGeom>
          <a:solidFill>
            <a:srgbClr val="F0EDB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ctr" defTabSz="548640">
              <a:defRPr/>
            </a:pPr>
            <a:r>
              <a:rPr lang="ar-AE" sz="5280" b="1" dirty="0">
                <a:ln w="0"/>
                <a:solidFill>
                  <a:prstClr val="black"/>
                </a:solidFill>
                <a:effectLst>
                  <a:outerShdw blurRad="38100" dist="19050" dir="2700000" algn="tl" rotWithShape="0">
                    <a:srgbClr val="549E39">
                      <a:alpha val="40000"/>
                    </a:srgbClr>
                  </a:outerShdw>
                </a:effectLst>
                <a:latin typeface="Arial" panose="020B0604020202020204" pitchFamily="34" charset="0"/>
              </a:rPr>
              <a:t> تصنيفات النصوص الأدبية</a:t>
            </a:r>
            <a:endParaRPr lang="ar-AE" sz="5760" b="1" dirty="0">
              <a:ln w="0"/>
              <a:solidFill>
                <a:srgbClr val="FF0000"/>
              </a:solidFill>
              <a:effectLst>
                <a:outerShdw blurRad="38100" dist="19050" dir="2700000" algn="tl" rotWithShape="0">
                  <a:srgbClr val="549E39">
                    <a:alpha val="40000"/>
                  </a:srgbClr>
                </a:outerShdw>
              </a:effectLst>
              <a:latin typeface="Aldhabi" panose="01000000000000000000" pitchFamily="2" charset="-78"/>
              <a:cs typeface="Arial" panose="020B0604020202020204" pitchFamily="34" charset="0"/>
            </a:endParaRPr>
          </a:p>
        </p:txBody>
      </p:sp>
      <p:sp>
        <p:nvSpPr>
          <p:cNvPr id="6" name="Rectangle 5">
            <a:extLst>
              <a:ext uri="{FF2B5EF4-FFF2-40B4-BE49-F238E27FC236}">
                <a16:creationId xmlns:a16="http://schemas.microsoft.com/office/drawing/2014/main" id="{12E440EB-B6B6-4A20-9102-663F5080373C}"/>
              </a:ext>
            </a:extLst>
          </p:cNvPr>
          <p:cNvSpPr>
            <a:spLocks noChangeArrowheads="1"/>
          </p:cNvSpPr>
          <p:nvPr/>
        </p:nvSpPr>
        <p:spPr bwMode="auto">
          <a:xfrm>
            <a:off x="8257203" y="6059994"/>
            <a:ext cx="4093664" cy="769441"/>
          </a:xfrm>
          <a:prstGeom prst="rect">
            <a:avLst/>
          </a:prstGeom>
          <a:solidFill>
            <a:srgbClr val="FDA5E0"/>
          </a:solidFill>
          <a:ln w="38100">
            <a:solidFill>
              <a:schemeClr val="tx1"/>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en-US" sz="4400" b="1" i="0" u="none" strike="noStrike" cap="none" normalizeH="0" baseline="0" dirty="0">
                <a:ln>
                  <a:noFill/>
                </a:ln>
                <a:solidFill>
                  <a:srgbClr val="444444"/>
                </a:solidFill>
                <a:effectLst/>
                <a:latin typeface="Miriam" panose="020B0604020202020204" pitchFamily="34" charset="-79"/>
                <a:cs typeface="Arial" panose="020B0604020202020204" pitchFamily="34" charset="0"/>
              </a:rPr>
              <a:t>النُّصوصِ وَفْقَ </a:t>
            </a:r>
            <a:r>
              <a:rPr kumimoji="0" lang="ar-SA" altLang="en-US" sz="4400" b="1" i="0" u="none" strike="noStrike" cap="none" normalizeH="0" baseline="0" dirty="0">
                <a:ln>
                  <a:noFill/>
                </a:ln>
                <a:solidFill>
                  <a:srgbClr val="FF0000"/>
                </a:solidFill>
                <a:effectLst/>
                <a:latin typeface="Miriam" panose="020B0604020202020204" pitchFamily="34" charset="-79"/>
                <a:cs typeface="Arial" panose="020B0604020202020204" pitchFamily="34" charset="0"/>
              </a:rPr>
              <a:t>النَّوعِ</a:t>
            </a:r>
            <a:endParaRPr kumimoji="0" lang="en-US" altLang="en-US" sz="3600" b="1" i="0" u="none" strike="noStrike" cap="none" normalizeH="0" baseline="0" dirty="0">
              <a:ln>
                <a:noFill/>
              </a:ln>
              <a:solidFill>
                <a:schemeClr val="tx1"/>
              </a:solidFill>
              <a:effectLst/>
              <a:latin typeface="Miriam" panose="020B0604020202020204" pitchFamily="34" charset="-79"/>
              <a:cs typeface="Miriam" panose="020B0604020202020204" pitchFamily="34" charset="-79"/>
            </a:endParaRPr>
          </a:p>
        </p:txBody>
      </p:sp>
      <p:sp>
        <p:nvSpPr>
          <p:cNvPr id="7" name="Rectangle 6">
            <a:extLst>
              <a:ext uri="{FF2B5EF4-FFF2-40B4-BE49-F238E27FC236}">
                <a16:creationId xmlns:a16="http://schemas.microsoft.com/office/drawing/2014/main" id="{299271C2-A15C-46DC-A8A9-8A8292C3F5C4}"/>
              </a:ext>
            </a:extLst>
          </p:cNvPr>
          <p:cNvSpPr>
            <a:spLocks noChangeArrowheads="1"/>
          </p:cNvSpPr>
          <p:nvPr/>
        </p:nvSpPr>
        <p:spPr bwMode="auto">
          <a:xfrm>
            <a:off x="2540001" y="6037063"/>
            <a:ext cx="3870004" cy="769441"/>
          </a:xfrm>
          <a:prstGeom prst="rect">
            <a:avLst/>
          </a:prstGeom>
          <a:solidFill>
            <a:srgbClr val="FDA5E0"/>
          </a:solidFill>
          <a:ln w="6350">
            <a:solidFill>
              <a:schemeClr val="tx1"/>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rtl="1"/>
            <a:r>
              <a:rPr lang="ar-AE" sz="4400" b="1" i="0" dirty="0">
                <a:solidFill>
                  <a:srgbClr val="444444"/>
                </a:solidFill>
                <a:effectLst/>
                <a:latin typeface="abdo"/>
              </a:rPr>
              <a:t>النُّصوصِ وَفْقَ </a:t>
            </a:r>
            <a:r>
              <a:rPr lang="ar-AE" sz="4400" b="1" i="0" dirty="0">
                <a:solidFill>
                  <a:srgbClr val="D81A1A"/>
                </a:solidFill>
                <a:effectLst/>
                <a:latin typeface="abdo"/>
              </a:rPr>
              <a:t>الغرضِ</a:t>
            </a:r>
            <a:endParaRPr lang="ar-AE" sz="4400" b="0" i="0" dirty="0">
              <a:solidFill>
                <a:srgbClr val="444444"/>
              </a:solidFill>
              <a:effectLst/>
              <a:latin typeface="abdo"/>
            </a:endParaRPr>
          </a:p>
        </p:txBody>
      </p:sp>
      <p:sp>
        <p:nvSpPr>
          <p:cNvPr id="8" name="Rectangle 7">
            <a:extLst>
              <a:ext uri="{FF2B5EF4-FFF2-40B4-BE49-F238E27FC236}">
                <a16:creationId xmlns:a16="http://schemas.microsoft.com/office/drawing/2014/main" id="{A2D909B1-9CE0-4E93-BAE3-9332D53CDD3E}"/>
              </a:ext>
            </a:extLst>
          </p:cNvPr>
          <p:cNvSpPr>
            <a:spLocks noChangeArrowheads="1"/>
          </p:cNvSpPr>
          <p:nvPr/>
        </p:nvSpPr>
        <p:spPr bwMode="auto">
          <a:xfrm>
            <a:off x="8099124" y="7004735"/>
            <a:ext cx="4370274" cy="769441"/>
          </a:xfrm>
          <a:prstGeom prst="rect">
            <a:avLst/>
          </a:prstGeom>
          <a:solidFill>
            <a:srgbClr val="FDA5E0"/>
          </a:solidFill>
          <a:ln w="38100">
            <a:solidFill>
              <a:schemeClr val="tx1"/>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159" rtl="1" eaLnBrk="0" fontAlgn="base" latinLnBrk="0" hangingPunct="0">
              <a:lnSpc>
                <a:spcPct val="100000"/>
              </a:lnSpc>
              <a:spcBef>
                <a:spcPct val="0"/>
              </a:spcBef>
              <a:spcAft>
                <a:spcPct val="0"/>
              </a:spcAft>
              <a:buClrTx/>
              <a:buSzTx/>
              <a:buFontTx/>
              <a:buNone/>
              <a:tabLst/>
              <a:defRPr/>
            </a:pPr>
            <a:r>
              <a:rPr kumimoji="0" lang="ar-AE" sz="4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النُّصوصِ وَفْقَ </a:t>
            </a:r>
            <a:r>
              <a:rPr kumimoji="0" lang="ar-AE" sz="44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القالَبِ</a:t>
            </a:r>
            <a:endParaRPr kumimoji="0" lang="ar-AE" sz="4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pic>
        <p:nvPicPr>
          <p:cNvPr id="9" name="Picture 2" descr="خريطة ذهنية فارغة - Kharita Blog">
            <a:extLst>
              <a:ext uri="{FF2B5EF4-FFF2-40B4-BE49-F238E27FC236}">
                <a16:creationId xmlns:a16="http://schemas.microsoft.com/office/drawing/2014/main" id="{E9F10E35-DA0B-41D1-8785-9006D8021167}"/>
              </a:ext>
            </a:extLst>
          </p:cNvPr>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05989" y="6541510"/>
            <a:ext cx="1400864" cy="13946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خريطة ذهنية فارغة - Kharita Blog">
            <a:extLst>
              <a:ext uri="{FF2B5EF4-FFF2-40B4-BE49-F238E27FC236}">
                <a16:creationId xmlns:a16="http://schemas.microsoft.com/office/drawing/2014/main" id="{CDA7747F-1A38-4425-9440-1291CE714A38}"/>
              </a:ext>
            </a:extLst>
          </p:cNvPr>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12773721" y="6731210"/>
            <a:ext cx="1210322" cy="12049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3E41F2F-CB64-4C22-9594-976ADE75F6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0800000">
            <a:off x="269449" y="5264625"/>
            <a:ext cx="2078595" cy="1402743"/>
          </a:xfrm>
          <a:prstGeom prst="rect">
            <a:avLst/>
          </a:prstGeom>
          <a:ln>
            <a:noFill/>
          </a:ln>
          <a:effectLst>
            <a:outerShdw blurRad="292100" dist="139700" dir="2700000" algn="tl" rotWithShape="0">
              <a:srgbClr val="333333">
                <a:alpha val="65000"/>
              </a:srgbClr>
            </a:outerShdw>
          </a:effectLst>
        </p:spPr>
      </p:pic>
      <p:pic>
        <p:nvPicPr>
          <p:cNvPr id="13" name="Picture 2" descr="بسيطة خريطة ذهنية فارغة">
            <a:extLst>
              <a:ext uri="{FF2B5EF4-FFF2-40B4-BE49-F238E27FC236}">
                <a16:creationId xmlns:a16="http://schemas.microsoft.com/office/drawing/2014/main" id="{B75E8CC4-3EF9-4FBE-8825-CC191A6A72DB}"/>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485067" y="5657431"/>
            <a:ext cx="1821582" cy="13147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8092B48-2A66-494B-9EC8-7F541CF8FE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9933" y="0"/>
            <a:ext cx="1713400" cy="1690643"/>
          </a:xfrm>
          <a:prstGeom prst="rect">
            <a:avLst/>
          </a:prstGeom>
        </p:spPr>
      </p:pic>
      <p:pic>
        <p:nvPicPr>
          <p:cNvPr id="14" name="Picture 13">
            <a:extLst>
              <a:ext uri="{FF2B5EF4-FFF2-40B4-BE49-F238E27FC236}">
                <a16:creationId xmlns:a16="http://schemas.microsoft.com/office/drawing/2014/main" id="{960B2248-BD05-C0DD-D936-09E415471E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44612" y="91497"/>
            <a:ext cx="2916813" cy="1642349"/>
          </a:xfrm>
          <a:prstGeom prst="rect">
            <a:avLst/>
          </a:prstGeom>
        </p:spPr>
      </p:pic>
      <p:pic>
        <p:nvPicPr>
          <p:cNvPr id="16" name="Picture 15">
            <a:extLst>
              <a:ext uri="{FF2B5EF4-FFF2-40B4-BE49-F238E27FC236}">
                <a16:creationId xmlns:a16="http://schemas.microsoft.com/office/drawing/2014/main" id="{7FDC3C2B-22AC-86CA-8002-F17F8B1BC8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4035" y="56755"/>
            <a:ext cx="2540001" cy="1400307"/>
          </a:xfrm>
          <a:prstGeom prst="rect">
            <a:avLst/>
          </a:prstGeom>
        </p:spPr>
      </p:pic>
    </p:spTree>
    <p:extLst>
      <p:ext uri="{BB962C8B-B14F-4D97-AF65-F5344CB8AC3E}">
        <p14:creationId xmlns:p14="http://schemas.microsoft.com/office/powerpoint/2010/main" val="3211163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par>
                                <p:cTn id="41" presetID="53" presetClass="entr" presetSubtype="16"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par>
                                <p:cTn id="65" presetID="53" presetClass="entr" presetSubtype="16"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4" grpId="0"/>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بسيطة خريطة ذهنية فارغة">
            <a:extLst>
              <a:ext uri="{FF2B5EF4-FFF2-40B4-BE49-F238E27FC236}">
                <a16:creationId xmlns:a16="http://schemas.microsoft.com/office/drawing/2014/main" id="{35A77BB9-A64F-43EA-8BF8-444761AAD4A9}"/>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094956" y="-68639"/>
            <a:ext cx="11286916" cy="81462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369CC7B-4D0F-443A-9B25-387F885190A7}"/>
              </a:ext>
            </a:extLst>
          </p:cNvPr>
          <p:cNvSpPr>
            <a:spLocks noChangeArrowheads="1"/>
          </p:cNvSpPr>
          <p:nvPr/>
        </p:nvSpPr>
        <p:spPr bwMode="auto">
          <a:xfrm>
            <a:off x="9905694" y="747792"/>
            <a:ext cx="3595415" cy="646331"/>
          </a:xfrm>
          <a:prstGeom prst="rect">
            <a:avLst/>
          </a:prstGeom>
          <a:solidFill>
            <a:srgbClr val="FDA5E0"/>
          </a:solidFill>
          <a:ln w="38100">
            <a:solidFill>
              <a:schemeClr val="tx1"/>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en-US" sz="3600" b="1" i="0" u="none" strike="noStrike" cap="none" normalizeH="0" baseline="0" dirty="0">
                <a:ln>
                  <a:noFill/>
                </a:ln>
                <a:solidFill>
                  <a:srgbClr val="444444"/>
                </a:solidFill>
                <a:effectLst/>
                <a:latin typeface="Miriam" panose="020B0604020202020204" pitchFamily="34" charset="-79"/>
                <a:cs typeface="Arial" panose="020B0604020202020204" pitchFamily="34" charset="0"/>
              </a:rPr>
              <a:t>النُّصوصِ وَفْقَ </a:t>
            </a:r>
            <a:r>
              <a:rPr kumimoji="0" lang="ar-SA" altLang="en-US" sz="3600" b="1" i="0" u="none" strike="noStrike" cap="none" normalizeH="0" baseline="0" dirty="0">
                <a:ln>
                  <a:noFill/>
                </a:ln>
                <a:solidFill>
                  <a:srgbClr val="FF0000"/>
                </a:solidFill>
                <a:effectLst/>
                <a:latin typeface="Miriam" panose="020B0604020202020204" pitchFamily="34" charset="-79"/>
                <a:cs typeface="Arial" panose="020B0604020202020204" pitchFamily="34" charset="0"/>
              </a:rPr>
              <a:t>النَّوعِ</a:t>
            </a:r>
            <a:endParaRPr kumimoji="0" lang="en-US" altLang="en-US" sz="2800" b="1" i="0" u="none" strike="noStrike" cap="none" normalizeH="0" baseline="0" dirty="0">
              <a:ln>
                <a:noFill/>
              </a:ln>
              <a:solidFill>
                <a:schemeClr val="tx1"/>
              </a:solidFill>
              <a:effectLst/>
              <a:latin typeface="Miriam" panose="020B0604020202020204" pitchFamily="34" charset="-79"/>
              <a:cs typeface="Miriam" panose="020B0604020202020204" pitchFamily="34" charset="-79"/>
            </a:endParaRPr>
          </a:p>
        </p:txBody>
      </p:sp>
      <p:sp>
        <p:nvSpPr>
          <p:cNvPr id="9" name="مربع نص 5">
            <a:extLst>
              <a:ext uri="{FF2B5EF4-FFF2-40B4-BE49-F238E27FC236}">
                <a16:creationId xmlns:a16="http://schemas.microsoft.com/office/drawing/2014/main" id="{3C3AE9C4-9586-47AA-A147-C05DF146C7DD}"/>
              </a:ext>
            </a:extLst>
          </p:cNvPr>
          <p:cNvSpPr txBox="1"/>
          <p:nvPr/>
        </p:nvSpPr>
        <p:spPr>
          <a:xfrm>
            <a:off x="9590382" y="1728417"/>
            <a:ext cx="4140680" cy="1200329"/>
          </a:xfrm>
          <a:prstGeom prst="rect">
            <a:avLst/>
          </a:prstGeom>
          <a:solidFill>
            <a:srgbClr val="EDEAB9"/>
          </a:solidFill>
          <a:ln w="38100">
            <a:noFill/>
          </a:ln>
        </p:spPr>
        <p:txBody>
          <a:bodyPr wrap="square">
            <a:spAutoFit/>
          </a:bodyPr>
          <a:lstStyle/>
          <a:p>
            <a:pPr algn="r" rtl="1"/>
            <a:r>
              <a:rPr lang="ar-AE" sz="2400" b="1" i="0" dirty="0">
                <a:solidFill>
                  <a:srgbClr val="FF0000"/>
                </a:solidFill>
                <a:effectLst/>
                <a:latin typeface="abdo"/>
              </a:rPr>
              <a:t>النُّصوصُ السَّرديَّـةُ : </a:t>
            </a:r>
            <a:r>
              <a:rPr lang="ar-AE" sz="2400" b="1" i="0" dirty="0">
                <a:solidFill>
                  <a:srgbClr val="444444"/>
                </a:solidFill>
                <a:effectLst/>
                <a:latin typeface="abdo"/>
              </a:rPr>
              <a:t>هي نصوصٌ </a:t>
            </a:r>
            <a:r>
              <a:rPr lang="ar-AE" sz="2400" b="1" i="0" dirty="0">
                <a:solidFill>
                  <a:srgbClr val="D81A1A"/>
                </a:solidFill>
                <a:effectLst/>
                <a:latin typeface="abdo"/>
              </a:rPr>
              <a:t>تقومُ على الحكايـةِ، وَتظهرُ فيها الشَّخصيَّاتُ، وَالأحداثُ، وعناصرُ أخرى كالزَّمانِ والمكانِ. </a:t>
            </a:r>
            <a:endParaRPr lang="ar-AE" sz="2400" b="0" i="0" dirty="0">
              <a:solidFill>
                <a:srgbClr val="444444"/>
              </a:solidFill>
              <a:effectLst/>
              <a:latin typeface="abdo"/>
            </a:endParaRPr>
          </a:p>
        </p:txBody>
      </p:sp>
      <p:sp>
        <p:nvSpPr>
          <p:cNvPr id="10" name="مربع نص 7">
            <a:extLst>
              <a:ext uri="{FF2B5EF4-FFF2-40B4-BE49-F238E27FC236}">
                <a16:creationId xmlns:a16="http://schemas.microsoft.com/office/drawing/2014/main" id="{F0C382FD-6681-44D9-B081-3CDC6E6017AE}"/>
              </a:ext>
            </a:extLst>
          </p:cNvPr>
          <p:cNvSpPr txBox="1"/>
          <p:nvPr/>
        </p:nvSpPr>
        <p:spPr>
          <a:xfrm>
            <a:off x="1059133" y="5237813"/>
            <a:ext cx="4827313" cy="1569660"/>
          </a:xfrm>
          <a:prstGeom prst="rect">
            <a:avLst/>
          </a:prstGeom>
          <a:solidFill>
            <a:srgbClr val="F1D4A2"/>
          </a:solidFill>
          <a:ln w="38100">
            <a:noFill/>
          </a:ln>
        </p:spPr>
        <p:txBody>
          <a:bodyPr wrap="square">
            <a:spAutoFit/>
          </a:bodyPr>
          <a:lstStyle/>
          <a:p>
            <a:pPr algn="r" rtl="1"/>
            <a:r>
              <a:rPr lang="ar-AE" sz="2400" b="1" i="0" dirty="0">
                <a:solidFill>
                  <a:srgbClr val="FF0000"/>
                </a:solidFill>
                <a:effectLst/>
                <a:latin typeface="abdo"/>
              </a:rPr>
              <a:t>النُّصوصُ الإقناعيَّـةُ : </a:t>
            </a:r>
            <a:r>
              <a:rPr lang="ar-AE" sz="2400" b="1" i="0" dirty="0">
                <a:solidFill>
                  <a:srgbClr val="444444"/>
                </a:solidFill>
                <a:effectLst/>
                <a:latin typeface="abdo"/>
              </a:rPr>
              <a:t>هي  نصوصٌ </a:t>
            </a:r>
            <a:r>
              <a:rPr lang="ar-AE" sz="2400" b="1" i="0" dirty="0">
                <a:solidFill>
                  <a:srgbClr val="D81A1A"/>
                </a:solidFill>
                <a:effectLst/>
                <a:latin typeface="abdo"/>
              </a:rPr>
              <a:t>تهدِفُ إلى التَّأثيرِ في القارئِ وَإقناعِـهِ بوجهـةِ نظرٍ معيَّنـةٍ في موضوعٍ ما</a:t>
            </a:r>
            <a:r>
              <a:rPr lang="ar-AE" sz="2400" b="1" i="0" dirty="0">
                <a:solidFill>
                  <a:srgbClr val="444444"/>
                </a:solidFill>
                <a:effectLst/>
                <a:latin typeface="abdo"/>
              </a:rPr>
              <a:t>، وَتستخدِمُ الأدلَّـةَ العقليَّـةَ وَالمنطقيَّـةَ وَالعلميَّـةَ وَالأرقامَ وَالإحصاءاتِ.</a:t>
            </a:r>
            <a:endParaRPr lang="ar-AE" sz="2400" b="1" i="0" dirty="0">
              <a:solidFill>
                <a:srgbClr val="FF0000"/>
              </a:solidFill>
              <a:effectLst/>
              <a:latin typeface="abdo"/>
            </a:endParaRPr>
          </a:p>
        </p:txBody>
      </p:sp>
      <p:sp>
        <p:nvSpPr>
          <p:cNvPr id="11" name="مربع نص 9">
            <a:extLst>
              <a:ext uri="{FF2B5EF4-FFF2-40B4-BE49-F238E27FC236}">
                <a16:creationId xmlns:a16="http://schemas.microsoft.com/office/drawing/2014/main" id="{43AB753D-C7E4-4413-949B-7071073EFE08}"/>
              </a:ext>
            </a:extLst>
          </p:cNvPr>
          <p:cNvSpPr txBox="1"/>
          <p:nvPr/>
        </p:nvSpPr>
        <p:spPr>
          <a:xfrm>
            <a:off x="9217849" y="4664859"/>
            <a:ext cx="4827314" cy="1569660"/>
          </a:xfrm>
          <a:prstGeom prst="rect">
            <a:avLst/>
          </a:prstGeom>
          <a:solidFill>
            <a:srgbClr val="ECF491"/>
          </a:solidFill>
          <a:ln w="38100">
            <a:noFill/>
          </a:ln>
        </p:spPr>
        <p:txBody>
          <a:bodyPr wrap="square">
            <a:spAutoFit/>
          </a:bodyPr>
          <a:lstStyle/>
          <a:p>
            <a:pPr algn="r" rtl="1"/>
            <a:r>
              <a:rPr lang="ar-AE" sz="2400" b="1" i="0" dirty="0">
                <a:solidFill>
                  <a:srgbClr val="FF0000"/>
                </a:solidFill>
                <a:effectLst/>
                <a:latin typeface="abdo"/>
              </a:rPr>
              <a:t>النُّصوصُ المعلوماتيَّـةُ : </a:t>
            </a:r>
            <a:r>
              <a:rPr lang="ar-AE" sz="2400" b="1" i="0" dirty="0">
                <a:solidFill>
                  <a:srgbClr val="444444"/>
                </a:solidFill>
                <a:effectLst/>
                <a:latin typeface="abdo"/>
              </a:rPr>
              <a:t>هي نصوصٌ يَعرِضُ فيها الكاتبُ</a:t>
            </a:r>
            <a:r>
              <a:rPr lang="ar-AE" sz="2400" b="1" i="0" dirty="0">
                <a:solidFill>
                  <a:srgbClr val="D81A1A"/>
                </a:solidFill>
                <a:effectLst/>
                <a:latin typeface="abdo"/>
              </a:rPr>
              <a:t> الأخبارَ والمعلوماتِ</a:t>
            </a:r>
            <a:r>
              <a:rPr lang="ar-AE" sz="2400" b="1" i="0" dirty="0">
                <a:solidFill>
                  <a:srgbClr val="444444"/>
                </a:solidFill>
                <a:effectLst/>
                <a:latin typeface="abdo"/>
              </a:rPr>
              <a:t> بشكلٍ حِياديٍّ، كما تكثُرُ فيها الشُّروحاتُ والتَّفسيراتُ الحِياديَّـةُ، فهي تُجيبُكَ عنْ أسئلـةِ: ماذا؟ كيفَ؟ متى؟ أين؟ لماذا؟ .</a:t>
            </a:r>
            <a:endParaRPr lang="ar-AE" sz="2400" b="0" i="0" dirty="0">
              <a:solidFill>
                <a:srgbClr val="444444"/>
              </a:solidFill>
              <a:effectLst/>
              <a:latin typeface="abdo"/>
            </a:endParaRPr>
          </a:p>
        </p:txBody>
      </p:sp>
      <p:sp>
        <p:nvSpPr>
          <p:cNvPr id="12" name="مربع نص 11">
            <a:extLst>
              <a:ext uri="{FF2B5EF4-FFF2-40B4-BE49-F238E27FC236}">
                <a16:creationId xmlns:a16="http://schemas.microsoft.com/office/drawing/2014/main" id="{E434ED97-3FB9-4DD9-A4F7-1EC2AABF5C92}"/>
              </a:ext>
            </a:extLst>
          </p:cNvPr>
          <p:cNvSpPr txBox="1"/>
          <p:nvPr/>
        </p:nvSpPr>
        <p:spPr>
          <a:xfrm>
            <a:off x="954514" y="1791459"/>
            <a:ext cx="5609265" cy="1200329"/>
          </a:xfrm>
          <a:prstGeom prst="rect">
            <a:avLst/>
          </a:prstGeom>
          <a:solidFill>
            <a:srgbClr val="F1EA93"/>
          </a:solidFill>
          <a:ln w="38100">
            <a:noFill/>
          </a:ln>
        </p:spPr>
        <p:txBody>
          <a:bodyPr wrap="square">
            <a:spAutoFit/>
          </a:bodyPr>
          <a:lstStyle/>
          <a:p>
            <a:pPr algn="r" rtl="1"/>
            <a:r>
              <a:rPr lang="ar-AE" sz="2400" b="1" i="0" dirty="0">
                <a:solidFill>
                  <a:srgbClr val="FF0000"/>
                </a:solidFill>
                <a:effectLst/>
                <a:latin typeface="abdo"/>
              </a:rPr>
              <a:t>النُّصوصُ الوظيفيَّـةُ : </a:t>
            </a:r>
            <a:r>
              <a:rPr lang="ar-AE" sz="2400" b="1" i="0" dirty="0">
                <a:solidFill>
                  <a:srgbClr val="444444"/>
                </a:solidFill>
                <a:effectLst/>
                <a:latin typeface="abdo"/>
              </a:rPr>
              <a:t>هي نصوصٌ يتِمُّ فيها </a:t>
            </a:r>
            <a:r>
              <a:rPr lang="ar-AE" sz="2400" b="1" i="0" dirty="0">
                <a:solidFill>
                  <a:srgbClr val="D81A1A"/>
                </a:solidFill>
                <a:effectLst/>
                <a:latin typeface="abdo"/>
              </a:rPr>
              <a:t>تبادلُ المعلوماتِ بينَ المُرسِلِ وَالمستقبلِ</a:t>
            </a:r>
            <a:r>
              <a:rPr lang="ar-AE" sz="2400" b="1" i="0" dirty="0">
                <a:solidFill>
                  <a:srgbClr val="444444"/>
                </a:solidFill>
                <a:effectLst/>
                <a:latin typeface="abdo"/>
              </a:rPr>
              <a:t>، مثلُ: </a:t>
            </a:r>
            <a:r>
              <a:rPr lang="ar-AE" sz="2400" b="1" i="0" dirty="0">
                <a:solidFill>
                  <a:srgbClr val="00B056"/>
                </a:solidFill>
                <a:effectLst/>
                <a:latin typeface="abdo"/>
              </a:rPr>
              <a:t>البرقيَّاتِ</a:t>
            </a:r>
            <a:r>
              <a:rPr lang="ar-AE" sz="2400" b="1" i="0" dirty="0">
                <a:solidFill>
                  <a:srgbClr val="444444"/>
                </a:solidFill>
                <a:effectLst/>
                <a:latin typeface="abdo"/>
              </a:rPr>
              <a:t>، </a:t>
            </a:r>
            <a:r>
              <a:rPr lang="ar-AE" sz="2400" b="1" i="0" dirty="0">
                <a:solidFill>
                  <a:srgbClr val="00B056"/>
                </a:solidFill>
                <a:effectLst/>
                <a:latin typeface="abdo"/>
              </a:rPr>
              <a:t>وَالرَّسائلِ الشَّخصيـةِ</a:t>
            </a:r>
            <a:r>
              <a:rPr lang="ar-AE" sz="2400" b="1" i="0" dirty="0">
                <a:solidFill>
                  <a:srgbClr val="444444"/>
                </a:solidFill>
                <a:effectLst/>
                <a:latin typeface="abdo"/>
              </a:rPr>
              <a:t>، </a:t>
            </a:r>
            <a:r>
              <a:rPr lang="ar-AE" sz="2400" b="1" i="0" dirty="0">
                <a:solidFill>
                  <a:srgbClr val="00B056"/>
                </a:solidFill>
                <a:effectLst/>
                <a:latin typeface="abdo"/>
              </a:rPr>
              <a:t>وَالسِّيرةِ الذَّاتيَّـةِ</a:t>
            </a:r>
            <a:r>
              <a:rPr lang="ar-AE" sz="2400" b="1" i="0" dirty="0">
                <a:solidFill>
                  <a:srgbClr val="444444"/>
                </a:solidFill>
                <a:effectLst/>
                <a:latin typeface="abdo"/>
              </a:rPr>
              <a:t>، </a:t>
            </a:r>
            <a:r>
              <a:rPr lang="ar-AE" sz="2400" b="1" i="0" dirty="0">
                <a:solidFill>
                  <a:srgbClr val="00B056"/>
                </a:solidFill>
                <a:effectLst/>
                <a:latin typeface="abdo"/>
              </a:rPr>
              <a:t>وَالتَّقاريرِ</a:t>
            </a:r>
            <a:r>
              <a:rPr lang="ar-AE" sz="2400" b="1" i="0" dirty="0">
                <a:solidFill>
                  <a:srgbClr val="444444"/>
                </a:solidFill>
                <a:effectLst/>
                <a:latin typeface="abdo"/>
              </a:rPr>
              <a:t>، </a:t>
            </a:r>
            <a:r>
              <a:rPr lang="ar-AE" sz="2400" b="1" i="0" dirty="0">
                <a:solidFill>
                  <a:srgbClr val="00B056"/>
                </a:solidFill>
                <a:effectLst/>
                <a:latin typeface="abdo"/>
              </a:rPr>
              <a:t>وَالإعلاناتِ</a:t>
            </a:r>
            <a:r>
              <a:rPr lang="ar-AE" sz="2400" b="1" i="0" dirty="0">
                <a:solidFill>
                  <a:srgbClr val="444444"/>
                </a:solidFill>
                <a:effectLst/>
                <a:latin typeface="abdo"/>
              </a:rPr>
              <a:t>.</a:t>
            </a:r>
            <a:endParaRPr lang="ar-AE" sz="2400" b="0" i="0" dirty="0">
              <a:solidFill>
                <a:srgbClr val="444444"/>
              </a:solidFill>
              <a:effectLst/>
              <a:latin typeface="abdo"/>
            </a:endParaRPr>
          </a:p>
        </p:txBody>
      </p:sp>
      <p:sp>
        <p:nvSpPr>
          <p:cNvPr id="13" name="مربع نص 13">
            <a:extLst>
              <a:ext uri="{FF2B5EF4-FFF2-40B4-BE49-F238E27FC236}">
                <a16:creationId xmlns:a16="http://schemas.microsoft.com/office/drawing/2014/main" id="{AFCC6DF7-C488-4098-B02F-97FE63EA62F8}"/>
              </a:ext>
            </a:extLst>
          </p:cNvPr>
          <p:cNvSpPr txBox="1"/>
          <p:nvPr/>
        </p:nvSpPr>
        <p:spPr>
          <a:xfrm>
            <a:off x="5837469" y="6240829"/>
            <a:ext cx="3962463" cy="1938992"/>
          </a:xfrm>
          <a:prstGeom prst="rect">
            <a:avLst/>
          </a:prstGeom>
          <a:solidFill>
            <a:srgbClr val="EFF7C9"/>
          </a:solidFill>
          <a:ln w="38100">
            <a:noFill/>
          </a:ln>
        </p:spPr>
        <p:txBody>
          <a:bodyPr wrap="square">
            <a:spAutoFit/>
          </a:bodyPr>
          <a:lstStyle/>
          <a:p>
            <a:pPr algn="r" rtl="1"/>
            <a:r>
              <a:rPr lang="ar-AE" sz="2400" b="1" i="0" dirty="0">
                <a:solidFill>
                  <a:srgbClr val="FF0000"/>
                </a:solidFill>
                <a:effectLst/>
                <a:latin typeface="abdo"/>
              </a:rPr>
              <a:t>النُّصوصُ الوصفيَّـةُ : </a:t>
            </a:r>
            <a:r>
              <a:rPr lang="ar-AE" sz="2400" b="1" i="0" dirty="0">
                <a:solidFill>
                  <a:srgbClr val="444444"/>
                </a:solidFill>
                <a:effectLst/>
                <a:latin typeface="abdo"/>
              </a:rPr>
              <a:t>هي  نصوصٌ تهتمُّ </a:t>
            </a:r>
            <a:r>
              <a:rPr lang="ar-AE" sz="2400" b="1" i="0" dirty="0">
                <a:solidFill>
                  <a:srgbClr val="2B00E0"/>
                </a:solidFill>
                <a:effectLst/>
                <a:latin typeface="abdo"/>
              </a:rPr>
              <a:t>بوصفِ </a:t>
            </a:r>
            <a:r>
              <a:rPr lang="ar-AE" sz="2400" b="1" i="0" dirty="0">
                <a:solidFill>
                  <a:srgbClr val="D81A1A"/>
                </a:solidFill>
                <a:effectLst/>
                <a:latin typeface="abdo"/>
              </a:rPr>
              <a:t>الأشخاصِ</a:t>
            </a:r>
            <a:r>
              <a:rPr lang="ar-AE" sz="2400" b="1" i="0" dirty="0">
                <a:solidFill>
                  <a:srgbClr val="444444"/>
                </a:solidFill>
                <a:effectLst/>
                <a:latin typeface="abdo"/>
              </a:rPr>
              <a:t> أوِ </a:t>
            </a:r>
            <a:r>
              <a:rPr lang="ar-AE" sz="2400" b="1" i="0" dirty="0">
                <a:solidFill>
                  <a:srgbClr val="D81A1A"/>
                </a:solidFill>
                <a:effectLst/>
                <a:latin typeface="abdo"/>
              </a:rPr>
              <a:t>المشاهدِ</a:t>
            </a:r>
            <a:r>
              <a:rPr lang="ar-AE" sz="2400" b="1" i="0" dirty="0">
                <a:solidFill>
                  <a:srgbClr val="444444"/>
                </a:solidFill>
                <a:effectLst/>
                <a:latin typeface="abdo"/>
              </a:rPr>
              <a:t> أوِ </a:t>
            </a:r>
            <a:r>
              <a:rPr lang="ar-AE" sz="2400" b="1" i="0" dirty="0">
                <a:solidFill>
                  <a:srgbClr val="D81A1A"/>
                </a:solidFill>
                <a:effectLst/>
                <a:latin typeface="abdo"/>
              </a:rPr>
              <a:t>الأماكنِ</a:t>
            </a:r>
            <a:r>
              <a:rPr lang="ar-AE" sz="2400" b="1" i="0" dirty="0">
                <a:solidFill>
                  <a:srgbClr val="444444"/>
                </a:solidFill>
                <a:effectLst/>
                <a:latin typeface="abdo"/>
              </a:rPr>
              <a:t> بلغـةٍ مجازيَّـةٍ، وقد تكونُ جُزءًا منْ </a:t>
            </a:r>
            <a:r>
              <a:rPr lang="ar-AE" sz="2400" b="1" i="0" dirty="0">
                <a:solidFill>
                  <a:srgbClr val="00B056"/>
                </a:solidFill>
                <a:effectLst/>
                <a:latin typeface="abdo"/>
              </a:rPr>
              <a:t>قِصَّـةٍ</a:t>
            </a:r>
            <a:r>
              <a:rPr lang="ar-AE" sz="2400" b="1" i="0" dirty="0">
                <a:solidFill>
                  <a:srgbClr val="444444"/>
                </a:solidFill>
                <a:effectLst/>
                <a:latin typeface="abdo"/>
              </a:rPr>
              <a:t> أو </a:t>
            </a:r>
            <a:r>
              <a:rPr lang="ar-AE" sz="2400" b="1" i="0" dirty="0">
                <a:solidFill>
                  <a:srgbClr val="00B056"/>
                </a:solidFill>
                <a:effectLst/>
                <a:latin typeface="abdo"/>
              </a:rPr>
              <a:t>رِوايـةٍ</a:t>
            </a:r>
            <a:r>
              <a:rPr lang="ar-AE" sz="2400" b="1" i="0" dirty="0">
                <a:solidFill>
                  <a:srgbClr val="444444"/>
                </a:solidFill>
                <a:effectLst/>
                <a:latin typeface="abdo"/>
              </a:rPr>
              <a:t> أو </a:t>
            </a:r>
            <a:r>
              <a:rPr lang="ar-AE" sz="2400" b="1" i="0" dirty="0">
                <a:solidFill>
                  <a:srgbClr val="00B056"/>
                </a:solidFill>
                <a:effectLst/>
                <a:latin typeface="abdo"/>
              </a:rPr>
              <a:t>نصٍّ معلوماتيٍّ</a:t>
            </a:r>
            <a:r>
              <a:rPr lang="ar-AE" sz="2400" b="1" i="0" dirty="0">
                <a:solidFill>
                  <a:srgbClr val="444444"/>
                </a:solidFill>
                <a:effectLst/>
                <a:latin typeface="abdo"/>
              </a:rPr>
              <a:t> يَصفُ النَّباتاتِ الطَّبيعيَّـةَ مثلًا .</a:t>
            </a:r>
            <a:endParaRPr lang="en-US" sz="2400" b="1" dirty="0">
              <a:solidFill>
                <a:srgbClr val="FF0000"/>
              </a:solidFill>
            </a:endParaRPr>
          </a:p>
        </p:txBody>
      </p:sp>
      <p:sp>
        <p:nvSpPr>
          <p:cNvPr id="14" name="مربع نص 15">
            <a:extLst>
              <a:ext uri="{FF2B5EF4-FFF2-40B4-BE49-F238E27FC236}">
                <a16:creationId xmlns:a16="http://schemas.microsoft.com/office/drawing/2014/main" id="{E554F705-7D17-4CF5-AEB1-B5E3FF55DD87}"/>
              </a:ext>
            </a:extLst>
          </p:cNvPr>
          <p:cNvSpPr txBox="1"/>
          <p:nvPr/>
        </p:nvSpPr>
        <p:spPr>
          <a:xfrm>
            <a:off x="4032088" y="364573"/>
            <a:ext cx="5429637" cy="1200329"/>
          </a:xfrm>
          <a:prstGeom prst="rect">
            <a:avLst/>
          </a:prstGeom>
          <a:solidFill>
            <a:srgbClr val="F1E297"/>
          </a:solidFill>
          <a:ln w="38100">
            <a:noFill/>
          </a:ln>
        </p:spPr>
        <p:txBody>
          <a:bodyPr wrap="square">
            <a:spAutoFit/>
          </a:bodyPr>
          <a:lstStyle/>
          <a:p>
            <a:pPr algn="r" rtl="1"/>
            <a:r>
              <a:rPr lang="ar-AE" sz="2400" b="1" i="0" dirty="0">
                <a:solidFill>
                  <a:srgbClr val="FF0000"/>
                </a:solidFill>
                <a:effectLst/>
                <a:latin typeface="abdo"/>
              </a:rPr>
              <a:t>النُّصوصُ الإرشاديَّـةُ : </a:t>
            </a:r>
            <a:r>
              <a:rPr lang="ar-AE" sz="2400" b="1" i="0" dirty="0">
                <a:solidFill>
                  <a:srgbClr val="444444"/>
                </a:solidFill>
                <a:effectLst/>
                <a:latin typeface="abdo"/>
              </a:rPr>
              <a:t>هي نصوصٌ</a:t>
            </a:r>
            <a:r>
              <a:rPr lang="ar-AE" sz="2400" b="1" i="0" dirty="0">
                <a:solidFill>
                  <a:srgbClr val="D81A1A"/>
                </a:solidFill>
                <a:effectLst/>
                <a:latin typeface="abdo"/>
              </a:rPr>
              <a:t> تقدِّمُ إرشاداتٍ مرتَّبـةً وَمُتسلسِلَـةً لكيفيَّـةِ تنفيذِ أو إجراءِ عملٍ ما</a:t>
            </a:r>
            <a:r>
              <a:rPr lang="ar-AE" sz="2400" b="1" i="0" dirty="0">
                <a:solidFill>
                  <a:srgbClr val="444444"/>
                </a:solidFill>
                <a:effectLst/>
                <a:latin typeface="abdo"/>
              </a:rPr>
              <a:t>، تخلو مِنَ الصُّورِ الفنِّيَّـةِ وَالتَّشبيهاتِ، كما تخلو من لغـةِ  الرَّمزِ والمجازِ.</a:t>
            </a:r>
            <a:endParaRPr lang="ar-AE" sz="2400" b="0" i="0" dirty="0">
              <a:solidFill>
                <a:srgbClr val="444444"/>
              </a:solidFill>
              <a:effectLst/>
              <a:latin typeface="abdo"/>
            </a:endParaRPr>
          </a:p>
        </p:txBody>
      </p:sp>
      <p:pic>
        <p:nvPicPr>
          <p:cNvPr id="2" name="Picture 1">
            <a:extLst>
              <a:ext uri="{FF2B5EF4-FFF2-40B4-BE49-F238E27FC236}">
                <a16:creationId xmlns:a16="http://schemas.microsoft.com/office/drawing/2014/main" id="{D01AFA88-F7F6-E961-0CB5-F8BD6F33A1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5162" y="6677267"/>
            <a:ext cx="2540001" cy="1400307"/>
          </a:xfrm>
          <a:prstGeom prst="rect">
            <a:avLst/>
          </a:prstGeom>
        </p:spPr>
      </p:pic>
    </p:spTree>
    <p:extLst>
      <p:ext uri="{BB962C8B-B14F-4D97-AF65-F5344CB8AC3E}">
        <p14:creationId xmlns:p14="http://schemas.microsoft.com/office/powerpoint/2010/main" val="2020871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80">
                                          <p:stCondLst>
                                            <p:cond delay="0"/>
                                          </p:stCondLst>
                                        </p:cTn>
                                        <p:tgtEl>
                                          <p:spTgt spid="11"/>
                                        </p:tgtEl>
                                      </p:cBhvr>
                                    </p:animEffect>
                                    <p:anim calcmode="lin" valueType="num">
                                      <p:cBhvr>
                                        <p:cTn id="3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9" dur="26">
                                          <p:stCondLst>
                                            <p:cond delay="650"/>
                                          </p:stCondLst>
                                        </p:cTn>
                                        <p:tgtEl>
                                          <p:spTgt spid="11"/>
                                        </p:tgtEl>
                                      </p:cBhvr>
                                      <p:to x="100000" y="60000"/>
                                    </p:animScale>
                                    <p:animScale>
                                      <p:cBhvr>
                                        <p:cTn id="40" dur="166" decel="50000">
                                          <p:stCondLst>
                                            <p:cond delay="676"/>
                                          </p:stCondLst>
                                        </p:cTn>
                                        <p:tgtEl>
                                          <p:spTgt spid="11"/>
                                        </p:tgtEl>
                                      </p:cBhvr>
                                      <p:to x="100000" y="100000"/>
                                    </p:animScale>
                                    <p:animScale>
                                      <p:cBhvr>
                                        <p:cTn id="41" dur="26">
                                          <p:stCondLst>
                                            <p:cond delay="1312"/>
                                          </p:stCondLst>
                                        </p:cTn>
                                        <p:tgtEl>
                                          <p:spTgt spid="11"/>
                                        </p:tgtEl>
                                      </p:cBhvr>
                                      <p:to x="100000" y="80000"/>
                                    </p:animScale>
                                    <p:animScale>
                                      <p:cBhvr>
                                        <p:cTn id="42" dur="166" decel="50000">
                                          <p:stCondLst>
                                            <p:cond delay="1338"/>
                                          </p:stCondLst>
                                        </p:cTn>
                                        <p:tgtEl>
                                          <p:spTgt spid="11"/>
                                        </p:tgtEl>
                                      </p:cBhvr>
                                      <p:to x="100000" y="100000"/>
                                    </p:animScale>
                                    <p:animScale>
                                      <p:cBhvr>
                                        <p:cTn id="43" dur="26">
                                          <p:stCondLst>
                                            <p:cond delay="1642"/>
                                          </p:stCondLst>
                                        </p:cTn>
                                        <p:tgtEl>
                                          <p:spTgt spid="11"/>
                                        </p:tgtEl>
                                      </p:cBhvr>
                                      <p:to x="100000" y="90000"/>
                                    </p:animScale>
                                    <p:animScale>
                                      <p:cBhvr>
                                        <p:cTn id="44" dur="166" decel="50000">
                                          <p:stCondLst>
                                            <p:cond delay="1668"/>
                                          </p:stCondLst>
                                        </p:cTn>
                                        <p:tgtEl>
                                          <p:spTgt spid="11"/>
                                        </p:tgtEl>
                                      </p:cBhvr>
                                      <p:to x="100000" y="100000"/>
                                    </p:animScale>
                                    <p:animScale>
                                      <p:cBhvr>
                                        <p:cTn id="45" dur="26">
                                          <p:stCondLst>
                                            <p:cond delay="1808"/>
                                          </p:stCondLst>
                                        </p:cTn>
                                        <p:tgtEl>
                                          <p:spTgt spid="11"/>
                                        </p:tgtEl>
                                      </p:cBhvr>
                                      <p:to x="100000" y="95000"/>
                                    </p:animScale>
                                    <p:animScale>
                                      <p:cBhvr>
                                        <p:cTn id="46" dur="166" decel="50000">
                                          <p:stCondLst>
                                            <p:cond delay="1834"/>
                                          </p:stCondLst>
                                        </p:cTn>
                                        <p:tgtEl>
                                          <p:spTgt spid="11"/>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80">
                                          <p:stCondLst>
                                            <p:cond delay="0"/>
                                          </p:stCondLst>
                                        </p:cTn>
                                        <p:tgtEl>
                                          <p:spTgt spid="13"/>
                                        </p:tgtEl>
                                      </p:cBhvr>
                                    </p:animEffect>
                                    <p:anim calcmode="lin" valueType="num">
                                      <p:cBhvr>
                                        <p:cTn id="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7" dur="26">
                                          <p:stCondLst>
                                            <p:cond delay="650"/>
                                          </p:stCondLst>
                                        </p:cTn>
                                        <p:tgtEl>
                                          <p:spTgt spid="13"/>
                                        </p:tgtEl>
                                      </p:cBhvr>
                                      <p:to x="100000" y="60000"/>
                                    </p:animScale>
                                    <p:animScale>
                                      <p:cBhvr>
                                        <p:cTn id="58" dur="166" decel="50000">
                                          <p:stCondLst>
                                            <p:cond delay="676"/>
                                          </p:stCondLst>
                                        </p:cTn>
                                        <p:tgtEl>
                                          <p:spTgt spid="13"/>
                                        </p:tgtEl>
                                      </p:cBhvr>
                                      <p:to x="100000" y="100000"/>
                                    </p:animScale>
                                    <p:animScale>
                                      <p:cBhvr>
                                        <p:cTn id="59" dur="26">
                                          <p:stCondLst>
                                            <p:cond delay="1312"/>
                                          </p:stCondLst>
                                        </p:cTn>
                                        <p:tgtEl>
                                          <p:spTgt spid="13"/>
                                        </p:tgtEl>
                                      </p:cBhvr>
                                      <p:to x="100000" y="80000"/>
                                    </p:animScale>
                                    <p:animScale>
                                      <p:cBhvr>
                                        <p:cTn id="60" dur="166" decel="50000">
                                          <p:stCondLst>
                                            <p:cond delay="1338"/>
                                          </p:stCondLst>
                                        </p:cTn>
                                        <p:tgtEl>
                                          <p:spTgt spid="13"/>
                                        </p:tgtEl>
                                      </p:cBhvr>
                                      <p:to x="100000" y="100000"/>
                                    </p:animScale>
                                    <p:animScale>
                                      <p:cBhvr>
                                        <p:cTn id="61" dur="26">
                                          <p:stCondLst>
                                            <p:cond delay="1642"/>
                                          </p:stCondLst>
                                        </p:cTn>
                                        <p:tgtEl>
                                          <p:spTgt spid="13"/>
                                        </p:tgtEl>
                                      </p:cBhvr>
                                      <p:to x="100000" y="90000"/>
                                    </p:animScale>
                                    <p:animScale>
                                      <p:cBhvr>
                                        <p:cTn id="62" dur="166" decel="50000">
                                          <p:stCondLst>
                                            <p:cond delay="1668"/>
                                          </p:stCondLst>
                                        </p:cTn>
                                        <p:tgtEl>
                                          <p:spTgt spid="13"/>
                                        </p:tgtEl>
                                      </p:cBhvr>
                                      <p:to x="100000" y="100000"/>
                                    </p:animScale>
                                    <p:animScale>
                                      <p:cBhvr>
                                        <p:cTn id="63" dur="26">
                                          <p:stCondLst>
                                            <p:cond delay="1808"/>
                                          </p:stCondLst>
                                        </p:cTn>
                                        <p:tgtEl>
                                          <p:spTgt spid="13"/>
                                        </p:tgtEl>
                                      </p:cBhvr>
                                      <p:to x="100000" y="95000"/>
                                    </p:animScale>
                                    <p:animScale>
                                      <p:cBhvr>
                                        <p:cTn id="64" dur="166" decel="50000">
                                          <p:stCondLst>
                                            <p:cond delay="1834"/>
                                          </p:stCondLst>
                                        </p:cTn>
                                        <p:tgtEl>
                                          <p:spTgt spid="13"/>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down)">
                                      <p:cBhvr>
                                        <p:cTn id="69" dur="580">
                                          <p:stCondLst>
                                            <p:cond delay="0"/>
                                          </p:stCondLst>
                                        </p:cTn>
                                        <p:tgtEl>
                                          <p:spTgt spid="10"/>
                                        </p:tgtEl>
                                      </p:cBhvr>
                                    </p:animEffect>
                                    <p:anim calcmode="lin" valueType="num">
                                      <p:cBhvr>
                                        <p:cTn id="7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5" dur="26">
                                          <p:stCondLst>
                                            <p:cond delay="650"/>
                                          </p:stCondLst>
                                        </p:cTn>
                                        <p:tgtEl>
                                          <p:spTgt spid="10"/>
                                        </p:tgtEl>
                                      </p:cBhvr>
                                      <p:to x="100000" y="60000"/>
                                    </p:animScale>
                                    <p:animScale>
                                      <p:cBhvr>
                                        <p:cTn id="76" dur="166" decel="50000">
                                          <p:stCondLst>
                                            <p:cond delay="676"/>
                                          </p:stCondLst>
                                        </p:cTn>
                                        <p:tgtEl>
                                          <p:spTgt spid="10"/>
                                        </p:tgtEl>
                                      </p:cBhvr>
                                      <p:to x="100000" y="100000"/>
                                    </p:animScale>
                                    <p:animScale>
                                      <p:cBhvr>
                                        <p:cTn id="77" dur="26">
                                          <p:stCondLst>
                                            <p:cond delay="1312"/>
                                          </p:stCondLst>
                                        </p:cTn>
                                        <p:tgtEl>
                                          <p:spTgt spid="10"/>
                                        </p:tgtEl>
                                      </p:cBhvr>
                                      <p:to x="100000" y="80000"/>
                                    </p:animScale>
                                    <p:animScale>
                                      <p:cBhvr>
                                        <p:cTn id="78" dur="166" decel="50000">
                                          <p:stCondLst>
                                            <p:cond delay="1338"/>
                                          </p:stCondLst>
                                        </p:cTn>
                                        <p:tgtEl>
                                          <p:spTgt spid="10"/>
                                        </p:tgtEl>
                                      </p:cBhvr>
                                      <p:to x="100000" y="100000"/>
                                    </p:animScale>
                                    <p:animScale>
                                      <p:cBhvr>
                                        <p:cTn id="79" dur="26">
                                          <p:stCondLst>
                                            <p:cond delay="1642"/>
                                          </p:stCondLst>
                                        </p:cTn>
                                        <p:tgtEl>
                                          <p:spTgt spid="10"/>
                                        </p:tgtEl>
                                      </p:cBhvr>
                                      <p:to x="100000" y="90000"/>
                                    </p:animScale>
                                    <p:animScale>
                                      <p:cBhvr>
                                        <p:cTn id="80" dur="166" decel="50000">
                                          <p:stCondLst>
                                            <p:cond delay="1668"/>
                                          </p:stCondLst>
                                        </p:cTn>
                                        <p:tgtEl>
                                          <p:spTgt spid="10"/>
                                        </p:tgtEl>
                                      </p:cBhvr>
                                      <p:to x="100000" y="100000"/>
                                    </p:animScale>
                                    <p:animScale>
                                      <p:cBhvr>
                                        <p:cTn id="81" dur="26">
                                          <p:stCondLst>
                                            <p:cond delay="1808"/>
                                          </p:stCondLst>
                                        </p:cTn>
                                        <p:tgtEl>
                                          <p:spTgt spid="10"/>
                                        </p:tgtEl>
                                      </p:cBhvr>
                                      <p:to x="100000" y="95000"/>
                                    </p:animScale>
                                    <p:animScale>
                                      <p:cBhvr>
                                        <p:cTn id="82" dur="166" decel="50000">
                                          <p:stCondLst>
                                            <p:cond delay="1834"/>
                                          </p:stCondLst>
                                        </p:cTn>
                                        <p:tgtEl>
                                          <p:spTgt spid="10"/>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580">
                                          <p:stCondLst>
                                            <p:cond delay="0"/>
                                          </p:stCondLst>
                                        </p:cTn>
                                        <p:tgtEl>
                                          <p:spTgt spid="12"/>
                                        </p:tgtEl>
                                      </p:cBhvr>
                                    </p:animEffect>
                                    <p:anim calcmode="lin" valueType="num">
                                      <p:cBhvr>
                                        <p:cTn id="8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3" dur="26">
                                          <p:stCondLst>
                                            <p:cond delay="650"/>
                                          </p:stCondLst>
                                        </p:cTn>
                                        <p:tgtEl>
                                          <p:spTgt spid="12"/>
                                        </p:tgtEl>
                                      </p:cBhvr>
                                      <p:to x="100000" y="60000"/>
                                    </p:animScale>
                                    <p:animScale>
                                      <p:cBhvr>
                                        <p:cTn id="94" dur="166" decel="50000">
                                          <p:stCondLst>
                                            <p:cond delay="676"/>
                                          </p:stCondLst>
                                        </p:cTn>
                                        <p:tgtEl>
                                          <p:spTgt spid="12"/>
                                        </p:tgtEl>
                                      </p:cBhvr>
                                      <p:to x="100000" y="100000"/>
                                    </p:animScale>
                                    <p:animScale>
                                      <p:cBhvr>
                                        <p:cTn id="95" dur="26">
                                          <p:stCondLst>
                                            <p:cond delay="1312"/>
                                          </p:stCondLst>
                                        </p:cTn>
                                        <p:tgtEl>
                                          <p:spTgt spid="12"/>
                                        </p:tgtEl>
                                      </p:cBhvr>
                                      <p:to x="100000" y="80000"/>
                                    </p:animScale>
                                    <p:animScale>
                                      <p:cBhvr>
                                        <p:cTn id="96" dur="166" decel="50000">
                                          <p:stCondLst>
                                            <p:cond delay="1338"/>
                                          </p:stCondLst>
                                        </p:cTn>
                                        <p:tgtEl>
                                          <p:spTgt spid="12"/>
                                        </p:tgtEl>
                                      </p:cBhvr>
                                      <p:to x="100000" y="100000"/>
                                    </p:animScale>
                                    <p:animScale>
                                      <p:cBhvr>
                                        <p:cTn id="97" dur="26">
                                          <p:stCondLst>
                                            <p:cond delay="1642"/>
                                          </p:stCondLst>
                                        </p:cTn>
                                        <p:tgtEl>
                                          <p:spTgt spid="12"/>
                                        </p:tgtEl>
                                      </p:cBhvr>
                                      <p:to x="100000" y="90000"/>
                                    </p:animScale>
                                    <p:animScale>
                                      <p:cBhvr>
                                        <p:cTn id="98" dur="166" decel="50000">
                                          <p:stCondLst>
                                            <p:cond delay="1668"/>
                                          </p:stCondLst>
                                        </p:cTn>
                                        <p:tgtEl>
                                          <p:spTgt spid="12"/>
                                        </p:tgtEl>
                                      </p:cBhvr>
                                      <p:to x="100000" y="100000"/>
                                    </p:animScale>
                                    <p:animScale>
                                      <p:cBhvr>
                                        <p:cTn id="99" dur="26">
                                          <p:stCondLst>
                                            <p:cond delay="1808"/>
                                          </p:stCondLst>
                                        </p:cTn>
                                        <p:tgtEl>
                                          <p:spTgt spid="12"/>
                                        </p:tgtEl>
                                      </p:cBhvr>
                                      <p:to x="100000" y="95000"/>
                                    </p:animScale>
                                    <p:animScale>
                                      <p:cBhvr>
                                        <p:cTn id="100" dur="166" decel="50000">
                                          <p:stCondLst>
                                            <p:cond delay="1834"/>
                                          </p:stCondLst>
                                        </p:cTn>
                                        <p:tgtEl>
                                          <p:spTgt spid="12"/>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wipe(down)">
                                      <p:cBhvr>
                                        <p:cTn id="105" dur="580">
                                          <p:stCondLst>
                                            <p:cond delay="0"/>
                                          </p:stCondLst>
                                        </p:cTn>
                                        <p:tgtEl>
                                          <p:spTgt spid="14"/>
                                        </p:tgtEl>
                                      </p:cBhvr>
                                    </p:animEffect>
                                    <p:anim calcmode="lin" valueType="num">
                                      <p:cBhvr>
                                        <p:cTn id="10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1" dur="26">
                                          <p:stCondLst>
                                            <p:cond delay="650"/>
                                          </p:stCondLst>
                                        </p:cTn>
                                        <p:tgtEl>
                                          <p:spTgt spid="14"/>
                                        </p:tgtEl>
                                      </p:cBhvr>
                                      <p:to x="100000" y="60000"/>
                                    </p:animScale>
                                    <p:animScale>
                                      <p:cBhvr>
                                        <p:cTn id="112" dur="166" decel="50000">
                                          <p:stCondLst>
                                            <p:cond delay="676"/>
                                          </p:stCondLst>
                                        </p:cTn>
                                        <p:tgtEl>
                                          <p:spTgt spid="14"/>
                                        </p:tgtEl>
                                      </p:cBhvr>
                                      <p:to x="100000" y="100000"/>
                                    </p:animScale>
                                    <p:animScale>
                                      <p:cBhvr>
                                        <p:cTn id="113" dur="26">
                                          <p:stCondLst>
                                            <p:cond delay="1312"/>
                                          </p:stCondLst>
                                        </p:cTn>
                                        <p:tgtEl>
                                          <p:spTgt spid="14"/>
                                        </p:tgtEl>
                                      </p:cBhvr>
                                      <p:to x="100000" y="80000"/>
                                    </p:animScale>
                                    <p:animScale>
                                      <p:cBhvr>
                                        <p:cTn id="114" dur="166" decel="50000">
                                          <p:stCondLst>
                                            <p:cond delay="1338"/>
                                          </p:stCondLst>
                                        </p:cTn>
                                        <p:tgtEl>
                                          <p:spTgt spid="14"/>
                                        </p:tgtEl>
                                      </p:cBhvr>
                                      <p:to x="100000" y="100000"/>
                                    </p:animScale>
                                    <p:animScale>
                                      <p:cBhvr>
                                        <p:cTn id="115" dur="26">
                                          <p:stCondLst>
                                            <p:cond delay="1642"/>
                                          </p:stCondLst>
                                        </p:cTn>
                                        <p:tgtEl>
                                          <p:spTgt spid="14"/>
                                        </p:tgtEl>
                                      </p:cBhvr>
                                      <p:to x="100000" y="90000"/>
                                    </p:animScale>
                                    <p:animScale>
                                      <p:cBhvr>
                                        <p:cTn id="116" dur="166" decel="50000">
                                          <p:stCondLst>
                                            <p:cond delay="1668"/>
                                          </p:stCondLst>
                                        </p:cTn>
                                        <p:tgtEl>
                                          <p:spTgt spid="14"/>
                                        </p:tgtEl>
                                      </p:cBhvr>
                                      <p:to x="100000" y="100000"/>
                                    </p:animScale>
                                    <p:animScale>
                                      <p:cBhvr>
                                        <p:cTn id="117" dur="26">
                                          <p:stCondLst>
                                            <p:cond delay="1808"/>
                                          </p:stCondLst>
                                        </p:cTn>
                                        <p:tgtEl>
                                          <p:spTgt spid="14"/>
                                        </p:tgtEl>
                                      </p:cBhvr>
                                      <p:to x="100000" y="95000"/>
                                    </p:animScale>
                                    <p:animScale>
                                      <p:cBhvr>
                                        <p:cTn id="11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BB700C-50A5-4087-9537-15D929DD7E39}"/>
              </a:ext>
            </a:extLst>
          </p:cNvPr>
          <p:cNvSpPr>
            <a:spLocks noChangeArrowheads="1"/>
          </p:cNvSpPr>
          <p:nvPr/>
        </p:nvSpPr>
        <p:spPr bwMode="auto">
          <a:xfrm>
            <a:off x="10211398" y="751142"/>
            <a:ext cx="3604044" cy="707886"/>
          </a:xfrm>
          <a:prstGeom prst="rect">
            <a:avLst/>
          </a:prstGeom>
          <a:solidFill>
            <a:srgbClr val="FDA5E0"/>
          </a:solidFill>
          <a:ln w="6350">
            <a:solidFill>
              <a:schemeClr val="tx1"/>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rtl="1"/>
            <a:r>
              <a:rPr lang="ar-AE" sz="4000" b="1" i="0" dirty="0">
                <a:solidFill>
                  <a:srgbClr val="444444"/>
                </a:solidFill>
                <a:effectLst/>
                <a:latin typeface="abdo"/>
              </a:rPr>
              <a:t>النُّصوصِ وَفْقَ </a:t>
            </a:r>
            <a:r>
              <a:rPr lang="ar-AE" sz="4000" b="1" i="0" dirty="0">
                <a:solidFill>
                  <a:srgbClr val="D81A1A"/>
                </a:solidFill>
                <a:effectLst/>
                <a:latin typeface="abdo"/>
              </a:rPr>
              <a:t>الغرضِ</a:t>
            </a:r>
            <a:endParaRPr lang="ar-AE" sz="4000" b="0" i="0" dirty="0">
              <a:solidFill>
                <a:srgbClr val="444444"/>
              </a:solidFill>
              <a:effectLst/>
              <a:latin typeface="abdo"/>
            </a:endParaRPr>
          </a:p>
        </p:txBody>
      </p:sp>
      <p:pic>
        <p:nvPicPr>
          <p:cNvPr id="5" name="Picture 4">
            <a:extLst>
              <a:ext uri="{FF2B5EF4-FFF2-40B4-BE49-F238E27FC236}">
                <a16:creationId xmlns:a16="http://schemas.microsoft.com/office/drawing/2014/main" id="{958C3268-9068-4F64-90D7-A28DC6FD7F2F}"/>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10800000">
            <a:off x="3298808" y="1709930"/>
            <a:ext cx="7527317" cy="5079824"/>
          </a:xfrm>
          <a:prstGeom prst="rect">
            <a:avLst/>
          </a:prstGeom>
          <a:ln>
            <a:noFill/>
          </a:ln>
          <a:effectLst>
            <a:outerShdw blurRad="292100" dist="139700" dir="2700000" algn="tl" rotWithShape="0">
              <a:srgbClr val="333333">
                <a:alpha val="65000"/>
              </a:srgbClr>
            </a:outerShdw>
          </a:effectLst>
        </p:spPr>
      </p:pic>
      <p:sp>
        <p:nvSpPr>
          <p:cNvPr id="7" name="مربع نص 5">
            <a:extLst>
              <a:ext uri="{FF2B5EF4-FFF2-40B4-BE49-F238E27FC236}">
                <a16:creationId xmlns:a16="http://schemas.microsoft.com/office/drawing/2014/main" id="{B988CF6F-FBF5-4566-A087-E0DF2607F144}"/>
              </a:ext>
            </a:extLst>
          </p:cNvPr>
          <p:cNvSpPr txBox="1"/>
          <p:nvPr/>
        </p:nvSpPr>
        <p:spPr>
          <a:xfrm>
            <a:off x="10143666" y="5682041"/>
            <a:ext cx="4140680" cy="2308324"/>
          </a:xfrm>
          <a:prstGeom prst="rect">
            <a:avLst/>
          </a:prstGeom>
          <a:noFill/>
          <a:ln w="38100">
            <a:solidFill>
              <a:schemeClr val="tx1"/>
            </a:solidFill>
          </a:ln>
        </p:spPr>
        <p:txBody>
          <a:bodyPr wrap="square">
            <a:spAutoFit/>
          </a:bodyPr>
          <a:lstStyle/>
          <a:p>
            <a:pPr algn="r" rtl="1"/>
            <a:r>
              <a:rPr kumimoji="0" lang="ar-AE" sz="24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الأغراضُ العامَّـةُ : </a:t>
            </a:r>
            <a:r>
              <a:rPr lang="ar-AE" sz="2400" b="1" i="0" dirty="0">
                <a:solidFill>
                  <a:srgbClr val="444444"/>
                </a:solidFill>
                <a:effectLst/>
                <a:latin typeface="abdo"/>
              </a:rPr>
              <a:t>هيَ نصوصٌ</a:t>
            </a:r>
            <a:r>
              <a:rPr lang="ar-AE" sz="2400" b="1" i="0" dirty="0">
                <a:solidFill>
                  <a:srgbClr val="D81A1A"/>
                </a:solidFill>
                <a:effectLst/>
                <a:latin typeface="abdo"/>
              </a:rPr>
              <a:t> تتعلَّقُ بالاهتماماتِ العامَّـةِ</a:t>
            </a:r>
            <a:r>
              <a:rPr lang="ar-AE" sz="2400" b="1" i="0" dirty="0">
                <a:solidFill>
                  <a:srgbClr val="444444"/>
                </a:solidFill>
                <a:effectLst/>
                <a:latin typeface="abdo"/>
              </a:rPr>
              <a:t>، وَأنشطـةِ المجتمعِ المتنوِّعـةِ، وَالعلاقاتِ الاجتماعيَّـةِ، مثلُ: </a:t>
            </a:r>
            <a:r>
              <a:rPr lang="ar-AE" sz="2400" b="1" i="0" dirty="0">
                <a:solidFill>
                  <a:srgbClr val="00B056"/>
                </a:solidFill>
                <a:effectLst/>
                <a:latin typeface="abdo"/>
              </a:rPr>
              <a:t>الوثائقِ الرَّسميَّـةِ</a:t>
            </a:r>
            <a:r>
              <a:rPr lang="ar-AE" sz="2400" b="1" i="0" dirty="0">
                <a:solidFill>
                  <a:srgbClr val="444444"/>
                </a:solidFill>
                <a:effectLst/>
                <a:latin typeface="abdo"/>
              </a:rPr>
              <a:t>، </a:t>
            </a:r>
            <a:r>
              <a:rPr lang="ar-AE" sz="2400" b="1" i="0" dirty="0">
                <a:solidFill>
                  <a:srgbClr val="00B056"/>
                </a:solidFill>
                <a:effectLst/>
                <a:latin typeface="abdo"/>
              </a:rPr>
              <a:t>وَالأحداثِ العامَّـةِ في المجتمعِ وَالعالمِ</a:t>
            </a:r>
            <a:r>
              <a:rPr lang="ar-AE" sz="2400" b="1" i="0" dirty="0">
                <a:solidFill>
                  <a:srgbClr val="444444"/>
                </a:solidFill>
                <a:effectLst/>
                <a:latin typeface="abdo"/>
              </a:rPr>
              <a:t>، </a:t>
            </a:r>
            <a:r>
              <a:rPr lang="ar-AE" sz="2400" b="1" i="0" dirty="0">
                <a:solidFill>
                  <a:srgbClr val="00B056"/>
                </a:solidFill>
                <a:effectLst/>
                <a:latin typeface="abdo"/>
              </a:rPr>
              <a:t>وَالإعلاناتِ المُتنوِّعـةِ</a:t>
            </a:r>
            <a:r>
              <a:rPr lang="ar-AE" sz="2400" b="1" i="0" dirty="0">
                <a:solidFill>
                  <a:srgbClr val="444444"/>
                </a:solidFill>
                <a:effectLst/>
                <a:latin typeface="abdo"/>
              </a:rPr>
              <a:t>، </a:t>
            </a:r>
            <a:r>
              <a:rPr lang="ar-AE" sz="2400" b="1" i="0" dirty="0">
                <a:solidFill>
                  <a:srgbClr val="00B056"/>
                </a:solidFill>
                <a:effectLst/>
                <a:latin typeface="abdo"/>
              </a:rPr>
              <a:t>وَالمُدوَّناتِ المختلفـةِ</a:t>
            </a:r>
            <a:r>
              <a:rPr lang="ar-AE" sz="2400" b="1" i="0" dirty="0">
                <a:solidFill>
                  <a:srgbClr val="444444"/>
                </a:solidFill>
                <a:effectLst/>
                <a:latin typeface="abdo"/>
              </a:rPr>
              <a:t>.</a:t>
            </a:r>
          </a:p>
        </p:txBody>
      </p:sp>
      <p:sp>
        <p:nvSpPr>
          <p:cNvPr id="8" name="مربع نص 7">
            <a:extLst>
              <a:ext uri="{FF2B5EF4-FFF2-40B4-BE49-F238E27FC236}">
                <a16:creationId xmlns:a16="http://schemas.microsoft.com/office/drawing/2014/main" id="{B8802BB5-459E-4361-A77C-1107023351EE}"/>
              </a:ext>
            </a:extLst>
          </p:cNvPr>
          <p:cNvSpPr txBox="1"/>
          <p:nvPr/>
        </p:nvSpPr>
        <p:spPr>
          <a:xfrm>
            <a:off x="953196" y="300098"/>
            <a:ext cx="3832984" cy="2308324"/>
          </a:xfrm>
          <a:prstGeom prst="rect">
            <a:avLst/>
          </a:prstGeom>
          <a:noFill/>
          <a:ln w="38100">
            <a:solidFill>
              <a:schemeClr val="tx1"/>
            </a:solidFill>
          </a:ln>
        </p:spPr>
        <p:txBody>
          <a:bodyPr wrap="square">
            <a:spAutoFit/>
          </a:bodyPr>
          <a:lstStyle/>
          <a:p>
            <a:pPr algn="r" rtl="1"/>
            <a:r>
              <a:rPr lang="ar-AE" sz="2400" b="1" i="0" dirty="0">
                <a:solidFill>
                  <a:srgbClr val="FF0000"/>
                </a:solidFill>
                <a:effectLst/>
                <a:latin typeface="abdo"/>
              </a:rPr>
              <a:t>الأغراضُ المِهَنيَّـةُ : </a:t>
            </a:r>
            <a:r>
              <a:rPr lang="ar-AE" sz="2400" b="1" i="0" dirty="0">
                <a:solidFill>
                  <a:srgbClr val="D81A1A"/>
                </a:solidFill>
                <a:effectLst/>
                <a:latin typeface="abdo"/>
              </a:rPr>
              <a:t>ترتبطُ ببيئـةِ العملِ، والمِهنِ المختلفـةِ، وتنطوي على إنجازِ بعضِ المهامِّ الفوريَّـةِ</a:t>
            </a:r>
            <a:r>
              <a:rPr lang="ar-AE" sz="2400" b="1" i="0" dirty="0">
                <a:solidFill>
                  <a:srgbClr val="444444"/>
                </a:solidFill>
                <a:effectLst/>
                <a:latin typeface="abdo"/>
              </a:rPr>
              <a:t>، منْ أمثلتِها: </a:t>
            </a:r>
            <a:r>
              <a:rPr lang="ar-AE" sz="2400" b="1" i="0" dirty="0">
                <a:solidFill>
                  <a:srgbClr val="00B056"/>
                </a:solidFill>
                <a:effectLst/>
                <a:latin typeface="abdo"/>
              </a:rPr>
              <a:t>البحثُ عن وظيفـةٍ، والتَّعْميماتُ المرتبطـةُ بجهـةِ العملِ، والإرشاداتُ الصَّادرةُ من إدارةِ المِهنِ المختلفـةِ للموظَّفين.</a:t>
            </a:r>
            <a:endParaRPr kumimoji="0" lang="ar-AE" sz="24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endParaRPr>
          </a:p>
        </p:txBody>
      </p:sp>
      <p:sp>
        <p:nvSpPr>
          <p:cNvPr id="10" name="مربع نص 11">
            <a:extLst>
              <a:ext uri="{FF2B5EF4-FFF2-40B4-BE49-F238E27FC236}">
                <a16:creationId xmlns:a16="http://schemas.microsoft.com/office/drawing/2014/main" id="{D205A3C6-EF1F-4934-930F-3D7AF78A6303}"/>
              </a:ext>
            </a:extLst>
          </p:cNvPr>
          <p:cNvSpPr txBox="1"/>
          <p:nvPr/>
        </p:nvSpPr>
        <p:spPr>
          <a:xfrm>
            <a:off x="2214644" y="5630852"/>
            <a:ext cx="3832984" cy="2308324"/>
          </a:xfrm>
          <a:prstGeom prst="rect">
            <a:avLst/>
          </a:prstGeom>
          <a:noFill/>
          <a:ln w="38100">
            <a:solidFill>
              <a:schemeClr val="tx1"/>
            </a:solidFill>
          </a:ln>
        </p:spPr>
        <p:txBody>
          <a:bodyPr wrap="square">
            <a:spAutoFit/>
          </a:bodyPr>
          <a:lstStyle/>
          <a:p>
            <a:pPr algn="r" rtl="1"/>
            <a:r>
              <a:rPr kumimoji="0" lang="ar-AE" sz="24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الأغراضُ التَّربويَّـةُ : </a:t>
            </a:r>
            <a:r>
              <a:rPr lang="ar-AE" sz="2400" b="1" i="0" dirty="0">
                <a:solidFill>
                  <a:srgbClr val="D81A1A"/>
                </a:solidFill>
                <a:effectLst/>
                <a:latin typeface="abdo"/>
              </a:rPr>
              <a:t>الهدفُ منْ هذهِ النُّصوصِ التَّعليمُ وَنقلُ المعرفـةِ</a:t>
            </a:r>
            <a:r>
              <a:rPr lang="ar-AE" sz="2400" b="1" i="0" dirty="0">
                <a:solidFill>
                  <a:srgbClr val="444444"/>
                </a:solidFill>
                <a:effectLst/>
                <a:latin typeface="abdo"/>
              </a:rPr>
              <a:t>، مثلُ:</a:t>
            </a:r>
            <a:r>
              <a:rPr lang="ar-AE" sz="2400" b="1" i="0" dirty="0">
                <a:solidFill>
                  <a:srgbClr val="00B056"/>
                </a:solidFill>
                <a:effectLst/>
                <a:latin typeface="abdo"/>
              </a:rPr>
              <a:t> النُّصوصِ المقرَّرةِ على الطُّلَّابِ في المدارسِ وَالجامعاتِ المطبوعـةِ وَالرَّقْميَّـةِ، وَفي الغالبِ تتمُّ هذهِ العمليَّـةُ داخلَ بيئـةِ الجامعـةِ وَالمدرسـةِ</a:t>
            </a:r>
            <a:r>
              <a:rPr lang="ar-AE" sz="2400" b="1" i="0" dirty="0">
                <a:solidFill>
                  <a:srgbClr val="444444"/>
                </a:solidFill>
                <a:effectLst/>
                <a:latin typeface="abdo"/>
              </a:rPr>
              <a:t>.</a:t>
            </a:r>
            <a:endParaRPr lang="ar-AE" sz="2400" b="0" i="0" dirty="0">
              <a:solidFill>
                <a:srgbClr val="444444"/>
              </a:solidFill>
              <a:effectLst/>
              <a:latin typeface="abdo"/>
            </a:endParaRPr>
          </a:p>
        </p:txBody>
      </p:sp>
      <p:sp>
        <p:nvSpPr>
          <p:cNvPr id="9" name="مربع نص 9">
            <a:extLst>
              <a:ext uri="{FF2B5EF4-FFF2-40B4-BE49-F238E27FC236}">
                <a16:creationId xmlns:a16="http://schemas.microsoft.com/office/drawing/2014/main" id="{E19599A3-2038-4156-B049-E828350B7072}"/>
              </a:ext>
            </a:extLst>
          </p:cNvPr>
          <p:cNvSpPr txBox="1"/>
          <p:nvPr/>
        </p:nvSpPr>
        <p:spPr>
          <a:xfrm>
            <a:off x="9144351" y="1683741"/>
            <a:ext cx="5021708" cy="1569660"/>
          </a:xfrm>
          <a:prstGeom prst="rect">
            <a:avLst/>
          </a:prstGeom>
          <a:noFill/>
          <a:ln w="38100">
            <a:solidFill>
              <a:schemeClr val="tx1"/>
            </a:solidFill>
          </a:ln>
        </p:spPr>
        <p:txBody>
          <a:bodyPr wrap="square">
            <a:spAutoFit/>
          </a:bodyPr>
          <a:lstStyle/>
          <a:p>
            <a:pPr algn="r" rtl="1"/>
            <a:r>
              <a:rPr lang="ar-AE" sz="2400" b="1" i="0" dirty="0">
                <a:solidFill>
                  <a:srgbClr val="FF0000"/>
                </a:solidFill>
                <a:effectLst/>
                <a:latin typeface="abdo"/>
              </a:rPr>
              <a:t>الأغراضُ الشَّخصيَّـةُ : </a:t>
            </a:r>
            <a:r>
              <a:rPr lang="ar-AE" sz="2400" b="1" i="0" dirty="0">
                <a:solidFill>
                  <a:srgbClr val="444444"/>
                </a:solidFill>
                <a:effectLst/>
                <a:latin typeface="abdo"/>
              </a:rPr>
              <a:t>هيَ النُّصوصُ  الَّتي </a:t>
            </a:r>
            <a:r>
              <a:rPr lang="ar-AE" sz="2400" b="1" i="0" dirty="0">
                <a:solidFill>
                  <a:srgbClr val="D81A1A"/>
                </a:solidFill>
                <a:effectLst/>
                <a:latin typeface="abdo"/>
              </a:rPr>
              <a:t>تلبِّي حاجـةَ القارئِ الشَّخصيَّـةَ</a:t>
            </a:r>
            <a:r>
              <a:rPr lang="ar-AE" sz="2400" b="1" i="0" dirty="0">
                <a:solidFill>
                  <a:srgbClr val="444444"/>
                </a:solidFill>
                <a:effectLst/>
                <a:latin typeface="abdo"/>
              </a:rPr>
              <a:t>، وَتنمِّي إمكاناتِـهِ الذَّاتيَّـةَ وَمتطلَّباتِـهِ، مثلُ: </a:t>
            </a:r>
            <a:r>
              <a:rPr lang="ar-AE" sz="2400" b="1" i="0" dirty="0">
                <a:solidFill>
                  <a:srgbClr val="00B056"/>
                </a:solidFill>
                <a:effectLst/>
                <a:latin typeface="abdo"/>
              </a:rPr>
              <a:t>الرَّسائلِ الشَّخصيَّـةِ</a:t>
            </a:r>
            <a:r>
              <a:rPr lang="ar-AE" sz="2400" b="1" i="0" dirty="0">
                <a:solidFill>
                  <a:srgbClr val="444444"/>
                </a:solidFill>
                <a:effectLst/>
                <a:latin typeface="abdo"/>
              </a:rPr>
              <a:t>، </a:t>
            </a:r>
            <a:r>
              <a:rPr lang="ar-AE" sz="2400" b="1" i="0" dirty="0">
                <a:solidFill>
                  <a:srgbClr val="00B056"/>
                </a:solidFill>
                <a:effectLst/>
                <a:latin typeface="abdo"/>
              </a:rPr>
              <a:t>وَالرِّوايـةِ وَالسِّيرةِ وَالنُّصوصِ الإعلاميَّـةِ</a:t>
            </a:r>
            <a:r>
              <a:rPr lang="ar-AE" sz="2400" b="1" i="0" dirty="0">
                <a:solidFill>
                  <a:srgbClr val="444444"/>
                </a:solidFill>
                <a:effectLst/>
                <a:latin typeface="abdo"/>
              </a:rPr>
              <a:t>.</a:t>
            </a:r>
            <a:endParaRPr lang="ar-AE" sz="2400" b="0" i="0" dirty="0">
              <a:solidFill>
                <a:srgbClr val="444444"/>
              </a:solidFill>
              <a:effectLst/>
              <a:latin typeface="abdo"/>
            </a:endParaRPr>
          </a:p>
        </p:txBody>
      </p:sp>
      <p:pic>
        <p:nvPicPr>
          <p:cNvPr id="4" name="Picture 3">
            <a:extLst>
              <a:ext uri="{FF2B5EF4-FFF2-40B4-BE49-F238E27FC236}">
                <a16:creationId xmlns:a16="http://schemas.microsoft.com/office/drawing/2014/main" id="{B7AB6ABB-F07D-50B5-711F-FD19684DF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528" y="6313824"/>
            <a:ext cx="1733371" cy="1733371"/>
          </a:xfrm>
          <a:prstGeom prst="rect">
            <a:avLst/>
          </a:prstGeom>
        </p:spPr>
      </p:pic>
      <p:pic>
        <p:nvPicPr>
          <p:cNvPr id="2" name="Picture 1">
            <a:extLst>
              <a:ext uri="{FF2B5EF4-FFF2-40B4-BE49-F238E27FC236}">
                <a16:creationId xmlns:a16="http://schemas.microsoft.com/office/drawing/2014/main" id="{97038E04-29D4-0267-90EC-E8BCE47C67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350" y="153514"/>
            <a:ext cx="2540001" cy="1400307"/>
          </a:xfrm>
          <a:prstGeom prst="rect">
            <a:avLst/>
          </a:prstGeom>
        </p:spPr>
      </p:pic>
    </p:spTree>
    <p:extLst>
      <p:ext uri="{BB962C8B-B14F-4D97-AF65-F5344CB8AC3E}">
        <p14:creationId xmlns:p14="http://schemas.microsoft.com/office/powerpoint/2010/main" val="3842635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80">
                                          <p:stCondLst>
                                            <p:cond delay="0"/>
                                          </p:stCondLst>
                                        </p:cTn>
                                        <p:tgtEl>
                                          <p:spTgt spid="10"/>
                                        </p:tgtEl>
                                      </p:cBhvr>
                                    </p:animEffect>
                                    <p:anim calcmode="lin" valueType="num">
                                      <p:cBhvr>
                                        <p:cTn id="5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7" dur="26">
                                          <p:stCondLst>
                                            <p:cond delay="650"/>
                                          </p:stCondLst>
                                        </p:cTn>
                                        <p:tgtEl>
                                          <p:spTgt spid="10"/>
                                        </p:tgtEl>
                                      </p:cBhvr>
                                      <p:to x="100000" y="60000"/>
                                    </p:animScale>
                                    <p:animScale>
                                      <p:cBhvr>
                                        <p:cTn id="58" dur="166" decel="50000">
                                          <p:stCondLst>
                                            <p:cond delay="676"/>
                                          </p:stCondLst>
                                        </p:cTn>
                                        <p:tgtEl>
                                          <p:spTgt spid="10"/>
                                        </p:tgtEl>
                                      </p:cBhvr>
                                      <p:to x="100000" y="100000"/>
                                    </p:animScale>
                                    <p:animScale>
                                      <p:cBhvr>
                                        <p:cTn id="59" dur="26">
                                          <p:stCondLst>
                                            <p:cond delay="1312"/>
                                          </p:stCondLst>
                                        </p:cTn>
                                        <p:tgtEl>
                                          <p:spTgt spid="10"/>
                                        </p:tgtEl>
                                      </p:cBhvr>
                                      <p:to x="100000" y="80000"/>
                                    </p:animScale>
                                    <p:animScale>
                                      <p:cBhvr>
                                        <p:cTn id="60" dur="166" decel="50000">
                                          <p:stCondLst>
                                            <p:cond delay="1338"/>
                                          </p:stCondLst>
                                        </p:cTn>
                                        <p:tgtEl>
                                          <p:spTgt spid="10"/>
                                        </p:tgtEl>
                                      </p:cBhvr>
                                      <p:to x="100000" y="100000"/>
                                    </p:animScale>
                                    <p:animScale>
                                      <p:cBhvr>
                                        <p:cTn id="61" dur="26">
                                          <p:stCondLst>
                                            <p:cond delay="1642"/>
                                          </p:stCondLst>
                                        </p:cTn>
                                        <p:tgtEl>
                                          <p:spTgt spid="10"/>
                                        </p:tgtEl>
                                      </p:cBhvr>
                                      <p:to x="100000" y="90000"/>
                                    </p:animScale>
                                    <p:animScale>
                                      <p:cBhvr>
                                        <p:cTn id="62" dur="166" decel="50000">
                                          <p:stCondLst>
                                            <p:cond delay="1668"/>
                                          </p:stCondLst>
                                        </p:cTn>
                                        <p:tgtEl>
                                          <p:spTgt spid="10"/>
                                        </p:tgtEl>
                                      </p:cBhvr>
                                      <p:to x="100000" y="100000"/>
                                    </p:animScale>
                                    <p:animScale>
                                      <p:cBhvr>
                                        <p:cTn id="63" dur="26">
                                          <p:stCondLst>
                                            <p:cond delay="1808"/>
                                          </p:stCondLst>
                                        </p:cTn>
                                        <p:tgtEl>
                                          <p:spTgt spid="10"/>
                                        </p:tgtEl>
                                      </p:cBhvr>
                                      <p:to x="100000" y="95000"/>
                                    </p:animScale>
                                    <p:animScale>
                                      <p:cBhvr>
                                        <p:cTn id="64" dur="166" decel="50000">
                                          <p:stCondLst>
                                            <p:cond delay="1834"/>
                                          </p:stCondLst>
                                        </p:cTn>
                                        <p:tgtEl>
                                          <p:spTgt spid="10"/>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80">
                                          <p:stCondLst>
                                            <p:cond delay="0"/>
                                          </p:stCondLst>
                                        </p:cTn>
                                        <p:tgtEl>
                                          <p:spTgt spid="8"/>
                                        </p:tgtEl>
                                      </p:cBhvr>
                                    </p:animEffect>
                                    <p:anim calcmode="lin" valueType="num">
                                      <p:cBhvr>
                                        <p:cTn id="7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5" dur="26">
                                          <p:stCondLst>
                                            <p:cond delay="650"/>
                                          </p:stCondLst>
                                        </p:cTn>
                                        <p:tgtEl>
                                          <p:spTgt spid="8"/>
                                        </p:tgtEl>
                                      </p:cBhvr>
                                      <p:to x="100000" y="60000"/>
                                    </p:animScale>
                                    <p:animScale>
                                      <p:cBhvr>
                                        <p:cTn id="76" dur="166" decel="50000">
                                          <p:stCondLst>
                                            <p:cond delay="676"/>
                                          </p:stCondLst>
                                        </p:cTn>
                                        <p:tgtEl>
                                          <p:spTgt spid="8"/>
                                        </p:tgtEl>
                                      </p:cBhvr>
                                      <p:to x="100000" y="100000"/>
                                    </p:animScale>
                                    <p:animScale>
                                      <p:cBhvr>
                                        <p:cTn id="77" dur="26">
                                          <p:stCondLst>
                                            <p:cond delay="1312"/>
                                          </p:stCondLst>
                                        </p:cTn>
                                        <p:tgtEl>
                                          <p:spTgt spid="8"/>
                                        </p:tgtEl>
                                      </p:cBhvr>
                                      <p:to x="100000" y="80000"/>
                                    </p:animScale>
                                    <p:animScale>
                                      <p:cBhvr>
                                        <p:cTn id="78" dur="166" decel="50000">
                                          <p:stCondLst>
                                            <p:cond delay="1338"/>
                                          </p:stCondLst>
                                        </p:cTn>
                                        <p:tgtEl>
                                          <p:spTgt spid="8"/>
                                        </p:tgtEl>
                                      </p:cBhvr>
                                      <p:to x="100000" y="100000"/>
                                    </p:animScale>
                                    <p:animScale>
                                      <p:cBhvr>
                                        <p:cTn id="79" dur="26">
                                          <p:stCondLst>
                                            <p:cond delay="1642"/>
                                          </p:stCondLst>
                                        </p:cTn>
                                        <p:tgtEl>
                                          <p:spTgt spid="8"/>
                                        </p:tgtEl>
                                      </p:cBhvr>
                                      <p:to x="100000" y="90000"/>
                                    </p:animScale>
                                    <p:animScale>
                                      <p:cBhvr>
                                        <p:cTn id="80" dur="166" decel="50000">
                                          <p:stCondLst>
                                            <p:cond delay="1668"/>
                                          </p:stCondLst>
                                        </p:cTn>
                                        <p:tgtEl>
                                          <p:spTgt spid="8"/>
                                        </p:tgtEl>
                                      </p:cBhvr>
                                      <p:to x="100000" y="100000"/>
                                    </p:animScale>
                                    <p:animScale>
                                      <p:cBhvr>
                                        <p:cTn id="81" dur="26">
                                          <p:stCondLst>
                                            <p:cond delay="1808"/>
                                          </p:stCondLst>
                                        </p:cTn>
                                        <p:tgtEl>
                                          <p:spTgt spid="8"/>
                                        </p:tgtEl>
                                      </p:cBhvr>
                                      <p:to x="100000" y="95000"/>
                                    </p:animScale>
                                    <p:animScale>
                                      <p:cBhvr>
                                        <p:cTn id="8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خريطة ذهنية فارغة - Kharita Blog">
            <a:extLst>
              <a:ext uri="{FF2B5EF4-FFF2-40B4-BE49-F238E27FC236}">
                <a16:creationId xmlns:a16="http://schemas.microsoft.com/office/drawing/2014/main" id="{F09DE99D-D38E-47BF-9002-1AB6C3002647}"/>
              </a:ext>
            </a:extLst>
          </p:cNvPr>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9975011" y="4615675"/>
            <a:ext cx="3243531" cy="32292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خريطة ذهنية فارغة - Kharita Blog">
            <a:extLst>
              <a:ext uri="{FF2B5EF4-FFF2-40B4-BE49-F238E27FC236}">
                <a16:creationId xmlns:a16="http://schemas.microsoft.com/office/drawing/2014/main" id="{C0DD79F5-2390-4F17-A2FC-A1794E6478A3}"/>
              </a:ext>
            </a:extLst>
          </p:cNvPr>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92956" y="4558770"/>
            <a:ext cx="3243531" cy="32292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1810ED9-1F76-4EF0-BDA5-5111E25CB1BB}"/>
              </a:ext>
            </a:extLst>
          </p:cNvPr>
          <p:cNvSpPr>
            <a:spLocks noChangeArrowheads="1"/>
          </p:cNvSpPr>
          <p:nvPr/>
        </p:nvSpPr>
        <p:spPr bwMode="auto">
          <a:xfrm>
            <a:off x="8759115" y="7460159"/>
            <a:ext cx="5675324" cy="769441"/>
          </a:xfrm>
          <a:prstGeom prst="rect">
            <a:avLst/>
          </a:prstGeom>
          <a:solidFill>
            <a:srgbClr val="FDA5E0"/>
          </a:solidFill>
          <a:ln w="38100">
            <a:solidFill>
              <a:schemeClr val="tx1"/>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159" rtl="1" eaLnBrk="0" fontAlgn="base" latinLnBrk="0" hangingPunct="0">
              <a:lnSpc>
                <a:spcPct val="100000"/>
              </a:lnSpc>
              <a:spcBef>
                <a:spcPct val="0"/>
              </a:spcBef>
              <a:spcAft>
                <a:spcPct val="0"/>
              </a:spcAft>
              <a:buClrTx/>
              <a:buSzTx/>
              <a:buFontTx/>
              <a:buNone/>
              <a:tabLst/>
              <a:defRPr/>
            </a:pPr>
            <a:r>
              <a:rPr kumimoji="0" lang="ar-AE" sz="4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النُّصوصِ وَفْقَ </a:t>
            </a:r>
            <a:r>
              <a:rPr kumimoji="0" lang="ar-AE" sz="44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القالَبِ</a:t>
            </a:r>
            <a:endParaRPr kumimoji="0" lang="ar-AE" sz="4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7" name="Rectangle 6">
            <a:extLst>
              <a:ext uri="{FF2B5EF4-FFF2-40B4-BE49-F238E27FC236}">
                <a16:creationId xmlns:a16="http://schemas.microsoft.com/office/drawing/2014/main" id="{0EDF0883-1C0D-4A71-BC3B-208DFD68FCF1}"/>
              </a:ext>
            </a:extLst>
          </p:cNvPr>
          <p:cNvSpPr>
            <a:spLocks noChangeArrowheads="1"/>
          </p:cNvSpPr>
          <p:nvPr/>
        </p:nvSpPr>
        <p:spPr bwMode="auto">
          <a:xfrm>
            <a:off x="1553314" y="7460159"/>
            <a:ext cx="6204146" cy="769441"/>
          </a:xfrm>
          <a:prstGeom prst="rect">
            <a:avLst/>
          </a:prstGeom>
          <a:solidFill>
            <a:srgbClr val="FDA5E0"/>
          </a:solidFill>
          <a:ln w="38100">
            <a:solidFill>
              <a:schemeClr val="tx1"/>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159" rtl="1" eaLnBrk="0" fontAlgn="base" latinLnBrk="0" hangingPunct="0">
              <a:lnSpc>
                <a:spcPct val="100000"/>
              </a:lnSpc>
              <a:spcBef>
                <a:spcPct val="0"/>
              </a:spcBef>
              <a:spcAft>
                <a:spcPct val="0"/>
              </a:spcAft>
              <a:buClrTx/>
              <a:buSzTx/>
              <a:buFontTx/>
              <a:buNone/>
              <a:tabLst/>
              <a:defRPr/>
            </a:pPr>
            <a:r>
              <a:rPr kumimoji="0" lang="ar-AE" sz="4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النُّصوصِ وَفْقَ </a:t>
            </a:r>
            <a:r>
              <a:rPr kumimoji="0" lang="ar-AE" sz="44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التَّنسيقِ</a:t>
            </a:r>
            <a:endParaRPr kumimoji="0" lang="ar-AE" sz="4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9" name="مربع نص 7">
            <a:extLst>
              <a:ext uri="{FF2B5EF4-FFF2-40B4-BE49-F238E27FC236}">
                <a16:creationId xmlns:a16="http://schemas.microsoft.com/office/drawing/2014/main" id="{D29537B4-8B57-4E0A-987A-B3EF79C7F430}"/>
              </a:ext>
            </a:extLst>
          </p:cNvPr>
          <p:cNvSpPr txBox="1"/>
          <p:nvPr/>
        </p:nvSpPr>
        <p:spPr>
          <a:xfrm>
            <a:off x="9587905" y="3310586"/>
            <a:ext cx="4434834" cy="1015663"/>
          </a:xfrm>
          <a:prstGeom prst="rect">
            <a:avLst/>
          </a:prstGeom>
          <a:solidFill>
            <a:srgbClr val="F1D4A2"/>
          </a:solidFill>
          <a:ln w="38100">
            <a:solidFill>
              <a:schemeClr val="tx1"/>
            </a:solidFill>
          </a:ln>
        </p:spPr>
        <p:txBody>
          <a:bodyPr wrap="square">
            <a:spAutoFit/>
          </a:bodyPr>
          <a:lstStyle/>
          <a:p>
            <a:pPr algn="r" rtl="1"/>
            <a:r>
              <a:rPr kumimoji="0" lang="ar-AE" sz="20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القالَبُ المطبوعُ (الورقيُّ) : </a:t>
            </a:r>
            <a:r>
              <a:rPr lang="ar-AE" sz="2000" b="1" i="0" dirty="0">
                <a:solidFill>
                  <a:srgbClr val="444444"/>
                </a:solidFill>
                <a:effectLst/>
                <a:latin typeface="abdo"/>
              </a:rPr>
              <a:t>وهو أنْ يكونَ النَّصُّ في قَالَبٍ مَطْبُوعٍ وَرَقِيَّا، فِي </a:t>
            </a:r>
            <a:r>
              <a:rPr lang="ar-AE" sz="2000" b="1" i="0" dirty="0">
                <a:solidFill>
                  <a:srgbClr val="00B056"/>
                </a:solidFill>
                <a:effectLst/>
                <a:latin typeface="abdo"/>
              </a:rPr>
              <a:t>أوراقٍ  منفصِلـةٍ</a:t>
            </a:r>
            <a:r>
              <a:rPr lang="ar-AE" sz="2000" b="1" i="0" dirty="0">
                <a:solidFill>
                  <a:srgbClr val="444444"/>
                </a:solidFill>
                <a:effectLst/>
                <a:latin typeface="abdo"/>
              </a:rPr>
              <a:t>، أو </a:t>
            </a:r>
            <a:r>
              <a:rPr lang="ar-AE" sz="2000" b="1" i="0" dirty="0">
                <a:solidFill>
                  <a:srgbClr val="00B056"/>
                </a:solidFill>
                <a:effectLst/>
                <a:latin typeface="abdo"/>
              </a:rPr>
              <a:t>مُلصَقاتٍ دِعائيَّـةٍ</a:t>
            </a:r>
            <a:r>
              <a:rPr lang="ar-AE" sz="2000" b="1" i="0" dirty="0">
                <a:solidFill>
                  <a:srgbClr val="444444"/>
                </a:solidFill>
                <a:effectLst/>
                <a:latin typeface="abdo"/>
              </a:rPr>
              <a:t>، أو </a:t>
            </a:r>
            <a:r>
              <a:rPr lang="ar-AE" sz="2000" b="1" i="0" dirty="0">
                <a:solidFill>
                  <a:srgbClr val="00B056"/>
                </a:solidFill>
                <a:effectLst/>
                <a:latin typeface="abdo"/>
              </a:rPr>
              <a:t>مُقْتَطَفَاتٍ مِنَ </a:t>
            </a:r>
            <a:r>
              <a:rPr lang="ar-AE" sz="2000" b="1" i="0" dirty="0">
                <a:solidFill>
                  <a:srgbClr val="2B00E0"/>
                </a:solidFill>
                <a:effectLst/>
                <a:latin typeface="abdo"/>
              </a:rPr>
              <a:t>المَجَّلَّاتِ</a:t>
            </a:r>
            <a:r>
              <a:rPr lang="ar-AE" sz="2000" b="1" i="0" dirty="0">
                <a:solidFill>
                  <a:srgbClr val="00B056"/>
                </a:solidFill>
                <a:effectLst/>
                <a:latin typeface="abdo"/>
              </a:rPr>
              <a:t> </a:t>
            </a:r>
            <a:r>
              <a:rPr lang="ar-AE" sz="2000" b="1" i="0" dirty="0">
                <a:solidFill>
                  <a:srgbClr val="444444"/>
                </a:solidFill>
                <a:effectLst/>
                <a:latin typeface="abdo"/>
              </a:rPr>
              <a:t>أو</a:t>
            </a:r>
            <a:r>
              <a:rPr lang="ar-AE" sz="2000" b="1" i="0" dirty="0">
                <a:solidFill>
                  <a:srgbClr val="00B056"/>
                </a:solidFill>
                <a:effectLst/>
                <a:latin typeface="abdo"/>
              </a:rPr>
              <a:t> </a:t>
            </a:r>
            <a:r>
              <a:rPr lang="ar-AE" sz="2000" b="1" i="0" dirty="0">
                <a:solidFill>
                  <a:srgbClr val="2B00E0"/>
                </a:solidFill>
                <a:effectLst/>
                <a:latin typeface="abdo"/>
              </a:rPr>
              <a:t>الكُتُبِ</a:t>
            </a:r>
            <a:r>
              <a:rPr lang="ar-AE" sz="2000" b="1" i="0" dirty="0">
                <a:solidFill>
                  <a:srgbClr val="444444"/>
                </a:solidFill>
                <a:effectLst/>
                <a:latin typeface="abdo"/>
              </a:rPr>
              <a:t>.</a:t>
            </a:r>
            <a:endParaRPr kumimoji="0" lang="ar-AE" sz="20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endParaRPr>
          </a:p>
        </p:txBody>
      </p:sp>
      <p:sp>
        <p:nvSpPr>
          <p:cNvPr id="10" name="مربع نص 9">
            <a:extLst>
              <a:ext uri="{FF2B5EF4-FFF2-40B4-BE49-F238E27FC236}">
                <a16:creationId xmlns:a16="http://schemas.microsoft.com/office/drawing/2014/main" id="{263D9EA5-42ED-480F-9675-D79BFE9A767E}"/>
              </a:ext>
            </a:extLst>
          </p:cNvPr>
          <p:cNvSpPr txBox="1"/>
          <p:nvPr/>
        </p:nvSpPr>
        <p:spPr>
          <a:xfrm>
            <a:off x="9487853" y="944173"/>
            <a:ext cx="4434834" cy="1015663"/>
          </a:xfrm>
          <a:prstGeom prst="rect">
            <a:avLst/>
          </a:prstGeom>
          <a:solidFill>
            <a:srgbClr val="ECF491"/>
          </a:solidFill>
          <a:ln w="38100">
            <a:solidFill>
              <a:schemeClr val="tx1"/>
            </a:solidFill>
          </a:ln>
        </p:spPr>
        <p:txBody>
          <a:bodyPr wrap="square">
            <a:spAutoFit/>
          </a:bodyPr>
          <a:lstStyle/>
          <a:p>
            <a:pPr algn="r" rtl="1"/>
            <a:r>
              <a:rPr kumimoji="0" lang="ar-AE" sz="20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القالَبُ الإلكْتُرُونيُّ (الرَّقْميُّ) : </a:t>
            </a:r>
            <a:r>
              <a:rPr lang="ar-AE" sz="2000" b="1" i="0" dirty="0">
                <a:solidFill>
                  <a:srgbClr val="444444"/>
                </a:solidFill>
                <a:effectLst/>
                <a:latin typeface="abdo"/>
              </a:rPr>
              <a:t> وهو أنْ يكونَ النَّصُّ في قَالَبٍ إلكْتُرُونيٍّ، وَهُوَ ذاتُهُ النَّصُّ الرَّقْمِيُّ فِي شَاشَاتِ </a:t>
            </a:r>
            <a:r>
              <a:rPr lang="ar-AE" sz="2000" b="1" i="0" dirty="0">
                <a:solidFill>
                  <a:srgbClr val="2B00E0"/>
                </a:solidFill>
                <a:effectLst/>
                <a:latin typeface="abdo"/>
              </a:rPr>
              <a:t>الحَاسِبِ الآلِيِّ،</a:t>
            </a:r>
            <a:r>
              <a:rPr lang="ar-AE" sz="2000" b="1" i="0" dirty="0">
                <a:solidFill>
                  <a:srgbClr val="444444"/>
                </a:solidFill>
                <a:effectLst/>
                <a:latin typeface="abdo"/>
              </a:rPr>
              <a:t> أو </a:t>
            </a:r>
            <a:r>
              <a:rPr lang="ar-AE" sz="2000" b="1" i="0" dirty="0">
                <a:solidFill>
                  <a:srgbClr val="2B00E0"/>
                </a:solidFill>
                <a:effectLst/>
                <a:latin typeface="abdo"/>
              </a:rPr>
              <a:t>الهَاتِفِ المَحْمُولِ</a:t>
            </a:r>
            <a:r>
              <a:rPr lang="ar-AE" sz="2000" b="1" i="0" dirty="0">
                <a:solidFill>
                  <a:srgbClr val="444444"/>
                </a:solidFill>
                <a:effectLst/>
                <a:latin typeface="abdo"/>
              </a:rPr>
              <a:t>.</a:t>
            </a:r>
            <a:endParaRPr lang="ar-AE" sz="2000" b="0" i="0" dirty="0">
              <a:solidFill>
                <a:srgbClr val="444444"/>
              </a:solidFill>
              <a:effectLst/>
              <a:latin typeface="abdo"/>
            </a:endParaRPr>
          </a:p>
        </p:txBody>
      </p:sp>
      <p:sp>
        <p:nvSpPr>
          <p:cNvPr id="11" name="مربع نص 7">
            <a:extLst>
              <a:ext uri="{FF2B5EF4-FFF2-40B4-BE49-F238E27FC236}">
                <a16:creationId xmlns:a16="http://schemas.microsoft.com/office/drawing/2014/main" id="{00FC9B7F-C84D-4C5A-B724-FC04788E2958}"/>
              </a:ext>
            </a:extLst>
          </p:cNvPr>
          <p:cNvSpPr txBox="1"/>
          <p:nvPr/>
        </p:nvSpPr>
        <p:spPr>
          <a:xfrm>
            <a:off x="5136247" y="2630034"/>
            <a:ext cx="3579043" cy="2185214"/>
          </a:xfrm>
          <a:prstGeom prst="rect">
            <a:avLst/>
          </a:prstGeom>
          <a:solidFill>
            <a:srgbClr val="F1D4A2"/>
          </a:solidFill>
          <a:ln w="38100">
            <a:solidFill>
              <a:schemeClr val="tx1"/>
            </a:solidFill>
          </a:ln>
        </p:spPr>
        <p:txBody>
          <a:bodyPr wrap="square">
            <a:spAutoFit/>
          </a:bodyPr>
          <a:lstStyle/>
          <a:p>
            <a:pPr marL="0" marR="0" lvl="0" indent="0" algn="r" defTabSz="457159" rtl="1" eaLnBrk="1" fontAlgn="auto" latinLnBrk="0" hangingPunct="1">
              <a:lnSpc>
                <a:spcPct val="100000"/>
              </a:lnSpc>
              <a:spcBef>
                <a:spcPts val="0"/>
              </a:spcBef>
              <a:spcAft>
                <a:spcPts val="0"/>
              </a:spcAft>
              <a:buClrTx/>
              <a:buSzTx/>
              <a:buFontTx/>
              <a:buNone/>
              <a:tabLst/>
              <a:defRPr/>
            </a:pPr>
            <a:r>
              <a:rPr lang="ar-AE" sz="1700" b="1" i="0" dirty="0">
                <a:solidFill>
                  <a:srgbClr val="FF0000"/>
                </a:solidFill>
                <a:effectLst/>
                <a:latin typeface="abdo"/>
              </a:rPr>
              <a:t>النُّصوصُ الممتدَّةُ : </a:t>
            </a:r>
          </a:p>
          <a:p>
            <a:pPr marL="0" marR="0" lvl="0" indent="0" algn="r" defTabSz="457159" rtl="1" eaLnBrk="1" fontAlgn="auto" latinLnBrk="0" hangingPunct="1">
              <a:lnSpc>
                <a:spcPct val="100000"/>
              </a:lnSpc>
              <a:spcBef>
                <a:spcPts val="0"/>
              </a:spcBef>
              <a:spcAft>
                <a:spcPts val="0"/>
              </a:spcAft>
              <a:buClrTx/>
              <a:buSzTx/>
              <a:buFontTx/>
              <a:buNone/>
              <a:tabLst/>
              <a:defRPr/>
            </a:pPr>
            <a:r>
              <a:rPr lang="ar-AE" sz="1700" b="1" i="0" dirty="0">
                <a:solidFill>
                  <a:srgbClr val="444444"/>
                </a:solidFill>
                <a:effectLst/>
                <a:latin typeface="abdo"/>
              </a:rPr>
              <a:t>هيَ نصوصٌ مكوَّنـةٌ من جملٍ وَفِقْراتٍ مترابطـةٍ داخليًّا منْ خلالِ الأفكارِ المطروحـةِ فيها، وَخارجيًّا منْ خلالِ أدواتِ الرَّبطِ المستخدمـةِ لربطِ الجملِ وَالأفكارِ، وَهيَ نصوصٌ متماسِكـةُ البِنْيَـةِ، وَيظهرُ فيها التَّنظيمُ وَالتَّرابطُ وَالَّتتابعُ وَالاتِّساقُ، وَكأنَّها وَحدةٌ واحدةٌ، وَمنْ أمثلـةِ ذلكَ: نصوصُ المقالاتِ، وَالقِصصُ، وَالتَّقاريرُ الصَّحفيَّـةُ. </a:t>
            </a:r>
            <a:br>
              <a:rPr lang="ar-AE" sz="1700" b="1" dirty="0"/>
            </a:br>
            <a:endParaRPr kumimoji="0" lang="ar-AE" sz="1700" b="1" i="0" u="none" strike="noStrike" kern="1200" cap="none" spc="0" normalizeH="0" baseline="0" noProof="0" dirty="0">
              <a:ln>
                <a:noFill/>
              </a:ln>
              <a:solidFill>
                <a:srgbClr val="FF0000"/>
              </a:solidFill>
              <a:effectLst/>
              <a:uLnTx/>
              <a:uFillTx/>
              <a:latin typeface="abdo"/>
              <a:cs typeface="Arial" panose="020B0604020202020204" pitchFamily="34" charset="0"/>
            </a:endParaRPr>
          </a:p>
        </p:txBody>
      </p:sp>
      <p:sp>
        <p:nvSpPr>
          <p:cNvPr id="12" name="مربع نص 9">
            <a:extLst>
              <a:ext uri="{FF2B5EF4-FFF2-40B4-BE49-F238E27FC236}">
                <a16:creationId xmlns:a16="http://schemas.microsoft.com/office/drawing/2014/main" id="{DF819D74-B4BC-446C-8463-4BBFF204EAD2}"/>
              </a:ext>
            </a:extLst>
          </p:cNvPr>
          <p:cNvSpPr txBox="1"/>
          <p:nvPr/>
        </p:nvSpPr>
        <p:spPr>
          <a:xfrm>
            <a:off x="1713299" y="2712111"/>
            <a:ext cx="3243531" cy="2031325"/>
          </a:xfrm>
          <a:prstGeom prst="rect">
            <a:avLst/>
          </a:prstGeom>
          <a:solidFill>
            <a:srgbClr val="ECF491"/>
          </a:solidFill>
          <a:ln w="38100">
            <a:solidFill>
              <a:schemeClr val="tx1"/>
            </a:solidFill>
          </a:ln>
        </p:spPr>
        <p:txBody>
          <a:bodyPr wrap="square">
            <a:spAutoFit/>
          </a:bodyPr>
          <a:lstStyle/>
          <a:p>
            <a:pPr algn="r"/>
            <a:r>
              <a:rPr kumimoji="0" lang="ar-AE"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النُّصوصُ غيرُ الممتدَّةِ : </a:t>
            </a:r>
            <a:r>
              <a:rPr lang="ar-AE" b="1" i="0" dirty="0">
                <a:solidFill>
                  <a:srgbClr val="D81A1A"/>
                </a:solidFill>
                <a:effectLst/>
                <a:latin typeface="abdo"/>
              </a:rPr>
              <a:t>هيَ نصوصٌ مكوَّنَـةٌ مِنْ جُملٍ بسيطـةٍ وَقائمـةٍ واحدةٍ أو مجموعـةِ قوائمَ</a:t>
            </a:r>
            <a:r>
              <a:rPr lang="ar-AE" b="1" i="0" dirty="0">
                <a:solidFill>
                  <a:srgbClr val="444444"/>
                </a:solidFill>
                <a:effectLst/>
                <a:latin typeface="abdo"/>
              </a:rPr>
              <a:t>، وَلا يوجدُ بينَها ترابطٌ كالَّذي يظهرُ في النُّصوصِ الممتدَّةِ، وَتتمثَّلُ النُّصوصُ غيرُ الممتدَّةِ في</a:t>
            </a:r>
            <a:r>
              <a:rPr lang="ar-AE" b="1" i="0" dirty="0">
                <a:solidFill>
                  <a:srgbClr val="2B00E0"/>
                </a:solidFill>
                <a:effectLst/>
                <a:latin typeface="abdo"/>
              </a:rPr>
              <a:t> الجداوِلِ</a:t>
            </a:r>
            <a:r>
              <a:rPr lang="ar-AE" b="1" i="0" dirty="0">
                <a:solidFill>
                  <a:srgbClr val="444444"/>
                </a:solidFill>
                <a:effectLst/>
                <a:latin typeface="abdo"/>
              </a:rPr>
              <a:t> وَ</a:t>
            </a:r>
            <a:r>
              <a:rPr lang="ar-AE" b="1" i="0" dirty="0">
                <a:solidFill>
                  <a:srgbClr val="2B00E0"/>
                </a:solidFill>
                <a:effectLst/>
                <a:latin typeface="abdo"/>
              </a:rPr>
              <a:t>المخطَّطاتِ</a:t>
            </a:r>
            <a:r>
              <a:rPr lang="ar-AE" b="1" i="0" dirty="0">
                <a:solidFill>
                  <a:srgbClr val="444444"/>
                </a:solidFill>
                <a:effectLst/>
                <a:latin typeface="abdo"/>
              </a:rPr>
              <a:t> وَ</a:t>
            </a:r>
            <a:r>
              <a:rPr lang="ar-AE" b="1" i="0" dirty="0">
                <a:solidFill>
                  <a:srgbClr val="2B00E0"/>
                </a:solidFill>
                <a:effectLst/>
                <a:latin typeface="abdo"/>
              </a:rPr>
              <a:t>الإعلاناتِ</a:t>
            </a:r>
            <a:r>
              <a:rPr lang="ar-AE" b="1" i="0" dirty="0">
                <a:solidFill>
                  <a:srgbClr val="444444"/>
                </a:solidFill>
                <a:effectLst/>
                <a:latin typeface="abdo"/>
              </a:rPr>
              <a:t>، وَ</a:t>
            </a:r>
            <a:r>
              <a:rPr lang="ar-AE" b="1" i="0" dirty="0">
                <a:solidFill>
                  <a:srgbClr val="2B00E0"/>
                </a:solidFill>
                <a:effectLst/>
                <a:latin typeface="abdo"/>
              </a:rPr>
              <a:t>كُتيِّباتِ التَّعليماتِ</a:t>
            </a:r>
            <a:r>
              <a:rPr lang="ar-AE" b="1" i="0" dirty="0">
                <a:solidFill>
                  <a:srgbClr val="444444"/>
                </a:solidFill>
                <a:effectLst/>
                <a:latin typeface="abdo"/>
              </a:rPr>
              <a:t>، وَ</a:t>
            </a:r>
            <a:r>
              <a:rPr lang="ar-AE" b="1" i="0" dirty="0">
                <a:solidFill>
                  <a:srgbClr val="2B00E0"/>
                </a:solidFill>
                <a:effectLst/>
                <a:latin typeface="abdo"/>
              </a:rPr>
              <a:t>الفهارِسِ</a:t>
            </a:r>
            <a:r>
              <a:rPr lang="ar-AE" b="1" i="0" dirty="0">
                <a:solidFill>
                  <a:srgbClr val="444444"/>
                </a:solidFill>
                <a:effectLst/>
                <a:latin typeface="abdo"/>
              </a:rPr>
              <a:t> وَ</a:t>
            </a:r>
            <a:r>
              <a:rPr lang="ar-AE" b="1" i="0" dirty="0">
                <a:solidFill>
                  <a:srgbClr val="2B00E0"/>
                </a:solidFill>
                <a:effectLst/>
                <a:latin typeface="abdo"/>
              </a:rPr>
              <a:t>الاستماراتِ</a:t>
            </a:r>
            <a:r>
              <a:rPr lang="ar-AE" b="1" i="0" dirty="0">
                <a:solidFill>
                  <a:srgbClr val="444444"/>
                </a:solidFill>
                <a:effectLst/>
                <a:latin typeface="abdo"/>
              </a:rPr>
              <a:t>، وَ</a:t>
            </a:r>
            <a:r>
              <a:rPr lang="ar-AE" b="1" i="0" dirty="0">
                <a:solidFill>
                  <a:srgbClr val="2B00E0"/>
                </a:solidFill>
                <a:effectLst/>
                <a:latin typeface="abdo"/>
              </a:rPr>
              <a:t>الرُّسومِ البيانيَّـةِ </a:t>
            </a:r>
            <a:r>
              <a:rPr lang="ar-AE" b="1" i="0" dirty="0">
                <a:solidFill>
                  <a:srgbClr val="444444"/>
                </a:solidFill>
                <a:effectLst/>
                <a:latin typeface="abdo"/>
              </a:rPr>
              <a:t>وَ</a:t>
            </a:r>
            <a:r>
              <a:rPr lang="ar-AE" b="1" i="0" dirty="0">
                <a:solidFill>
                  <a:srgbClr val="2B00E0"/>
                </a:solidFill>
                <a:effectLst/>
                <a:latin typeface="abdo"/>
              </a:rPr>
              <a:t>الخرائطِ</a:t>
            </a:r>
            <a:r>
              <a:rPr lang="ar-AE" b="1" i="0" dirty="0">
                <a:solidFill>
                  <a:srgbClr val="444444"/>
                </a:solidFill>
                <a:effectLst/>
                <a:latin typeface="abdo"/>
              </a:rPr>
              <a:t>. </a:t>
            </a:r>
            <a:endParaRPr lang="ar-AE" b="0" i="0" dirty="0">
              <a:solidFill>
                <a:srgbClr val="444444"/>
              </a:solidFill>
              <a:effectLst/>
              <a:latin typeface="abdo"/>
            </a:endParaRPr>
          </a:p>
        </p:txBody>
      </p:sp>
      <p:sp>
        <p:nvSpPr>
          <p:cNvPr id="13" name="مربع نص 12">
            <a:extLst>
              <a:ext uri="{FF2B5EF4-FFF2-40B4-BE49-F238E27FC236}">
                <a16:creationId xmlns:a16="http://schemas.microsoft.com/office/drawing/2014/main" id="{44A87780-2FAE-4AA6-946C-C3CDE753D13A}"/>
              </a:ext>
            </a:extLst>
          </p:cNvPr>
          <p:cNvSpPr txBox="1"/>
          <p:nvPr/>
        </p:nvSpPr>
        <p:spPr>
          <a:xfrm>
            <a:off x="5048365" y="422084"/>
            <a:ext cx="3690638" cy="2031325"/>
          </a:xfrm>
          <a:prstGeom prst="rect">
            <a:avLst/>
          </a:prstGeom>
          <a:solidFill>
            <a:schemeClr val="tx2">
              <a:lumMod val="25000"/>
              <a:lumOff val="75000"/>
            </a:schemeClr>
          </a:solidFill>
          <a:ln w="38100">
            <a:solidFill>
              <a:schemeClr val="tx1"/>
            </a:solidFill>
          </a:ln>
        </p:spPr>
        <p:txBody>
          <a:bodyPr wrap="square">
            <a:spAutoFit/>
          </a:bodyPr>
          <a:lstStyle/>
          <a:p>
            <a:pPr algn="r"/>
            <a:r>
              <a:rPr lang="ar-AE" b="1" i="0" dirty="0">
                <a:solidFill>
                  <a:srgbClr val="D81A1A"/>
                </a:solidFill>
                <a:effectLst/>
                <a:latin typeface="abdo"/>
              </a:rPr>
              <a:t>النُّصوصُ المُرَكَّبَـةُ : </a:t>
            </a:r>
            <a:r>
              <a:rPr lang="ar-AE" b="1" i="0" dirty="0">
                <a:solidFill>
                  <a:srgbClr val="444444"/>
                </a:solidFill>
                <a:effectLst/>
                <a:latin typeface="abdo"/>
              </a:rPr>
              <a:t>وهي نصوصٌ تدمُجُ بينَ النُّصوصِ الممتدَّةِ وَغيرِ الممتدَّةِ، فهي تتكوَّنُ من نصٍّ سرديٍّ أو معلوماتيٍّ أو وصفيٍّ، يتضمَّنُـهُ توضيحٌ برسمٍ بيانيٍّ أو صورةٍ توضيحيَّـةٍ أو جداولَ، وَهذا الشَّكلُ شائعٌ في المجلَّاتِ وَالتَّقاريرِ وَمواقعِ المنتدياتِ حيثُ يوظِّفُ الكاتبُ مجموعـةً واسعـةً منَ الرُّسوماتِ وَالأشكالِ لتوصيلِ المعلوماتِ.</a:t>
            </a:r>
            <a:endParaRPr lang="en-US" b="1" dirty="0"/>
          </a:p>
        </p:txBody>
      </p:sp>
      <p:sp>
        <p:nvSpPr>
          <p:cNvPr id="14" name="مربع نص 14">
            <a:extLst>
              <a:ext uri="{FF2B5EF4-FFF2-40B4-BE49-F238E27FC236}">
                <a16:creationId xmlns:a16="http://schemas.microsoft.com/office/drawing/2014/main" id="{ACC72DAA-BA49-4313-A99D-C7AAEACBC0F9}"/>
              </a:ext>
            </a:extLst>
          </p:cNvPr>
          <p:cNvSpPr txBox="1"/>
          <p:nvPr/>
        </p:nvSpPr>
        <p:spPr>
          <a:xfrm>
            <a:off x="1643457" y="456260"/>
            <a:ext cx="3243532" cy="1938992"/>
          </a:xfrm>
          <a:prstGeom prst="rect">
            <a:avLst/>
          </a:prstGeom>
          <a:solidFill>
            <a:srgbClr val="FFFDDB"/>
          </a:solidFill>
          <a:ln w="38100">
            <a:solidFill>
              <a:schemeClr val="tx1"/>
            </a:solidFill>
          </a:ln>
        </p:spPr>
        <p:txBody>
          <a:bodyPr wrap="square">
            <a:spAutoFit/>
          </a:bodyPr>
          <a:lstStyle/>
          <a:p>
            <a:pPr algn="r">
              <a:buFont typeface="Arial" panose="020B0604020202020204" pitchFamily="34" charset="0"/>
              <a:buChar char="•"/>
            </a:pPr>
            <a:r>
              <a:rPr lang="ar-AE" sz="2000" b="1" i="0" dirty="0">
                <a:solidFill>
                  <a:srgbClr val="D81A1A"/>
                </a:solidFill>
                <a:effectLst/>
                <a:latin typeface="abdo"/>
              </a:rPr>
              <a:t>النُّصوصُ المُتعدِّدَةُ : </a:t>
            </a:r>
            <a:r>
              <a:rPr lang="ar-AE" sz="2000" b="1" i="0" dirty="0">
                <a:solidFill>
                  <a:srgbClr val="444444"/>
                </a:solidFill>
                <a:effectLst/>
                <a:latin typeface="abdo"/>
              </a:rPr>
              <a:t>هيَ نصوصٌ جُمِعتْ من أكثرَ مِنْ مصدرٍ، وَتتناولُ قضيَّـةً معيَّنـةً وَتعرضُ آراءً متعدِّدةً حولَها، أو تسرُدُ مجموعـةً مِنَ النَّصائحِ المتعدِّدةِ في موضوعٍ واحدٍ، وَمِنْ أمثلتِها: </a:t>
            </a:r>
            <a:r>
              <a:rPr lang="ar-AE" sz="2000" b="1" i="0" dirty="0">
                <a:solidFill>
                  <a:srgbClr val="2A90DE"/>
                </a:solidFill>
                <a:effectLst/>
                <a:latin typeface="abdo"/>
              </a:rPr>
              <a:t>النُّصوصُ الإقناعيَّـةُ</a:t>
            </a:r>
            <a:r>
              <a:rPr lang="ar-AE" sz="2000" b="1" i="0" dirty="0">
                <a:solidFill>
                  <a:srgbClr val="444444"/>
                </a:solidFill>
                <a:effectLst/>
                <a:latin typeface="abdo"/>
              </a:rPr>
              <a:t>، وَ</a:t>
            </a:r>
            <a:r>
              <a:rPr lang="ar-AE" sz="2000" b="1" i="0" dirty="0">
                <a:solidFill>
                  <a:srgbClr val="2A90DE"/>
                </a:solidFill>
                <a:effectLst/>
                <a:latin typeface="abdo"/>
              </a:rPr>
              <a:t>النُّصوصُ الإجرائيَّـةُ</a:t>
            </a:r>
            <a:r>
              <a:rPr lang="ar-AE" sz="2000" b="1" i="0" dirty="0">
                <a:solidFill>
                  <a:srgbClr val="444444"/>
                </a:solidFill>
                <a:effectLst/>
                <a:latin typeface="abdo"/>
              </a:rPr>
              <a:t> </a:t>
            </a:r>
            <a:r>
              <a:rPr lang="ar-AE" sz="2000" b="1" i="0" dirty="0">
                <a:solidFill>
                  <a:srgbClr val="2A90DE"/>
                </a:solidFill>
                <a:effectLst/>
                <a:latin typeface="abdo"/>
              </a:rPr>
              <a:t>الإرشاديَّـةُ</a:t>
            </a:r>
            <a:r>
              <a:rPr lang="ar-AE" sz="2000" b="1" i="0" dirty="0">
                <a:solidFill>
                  <a:srgbClr val="444444"/>
                </a:solidFill>
                <a:effectLst/>
                <a:latin typeface="abdo"/>
              </a:rPr>
              <a:t>.</a:t>
            </a:r>
            <a:endParaRPr lang="en-US" sz="2000" b="1" dirty="0"/>
          </a:p>
        </p:txBody>
      </p:sp>
      <p:pic>
        <p:nvPicPr>
          <p:cNvPr id="15" name="Picture 14">
            <a:extLst>
              <a:ext uri="{FF2B5EF4-FFF2-40B4-BE49-F238E27FC236}">
                <a16:creationId xmlns:a16="http://schemas.microsoft.com/office/drawing/2014/main" id="{FB76E873-D2C5-442F-8BDE-702A41BB86D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3462532" y="2426569"/>
            <a:ext cx="1600200" cy="2038350"/>
          </a:xfrm>
          <a:prstGeom prst="rect">
            <a:avLst/>
          </a:prstGeom>
        </p:spPr>
      </p:pic>
      <p:pic>
        <p:nvPicPr>
          <p:cNvPr id="17" name="Picture 16">
            <a:extLst>
              <a:ext uri="{FF2B5EF4-FFF2-40B4-BE49-F238E27FC236}">
                <a16:creationId xmlns:a16="http://schemas.microsoft.com/office/drawing/2014/main" id="{6035D28B-267C-45BC-AEB5-77E55869283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3415687" y="-115913"/>
            <a:ext cx="1600200" cy="2038350"/>
          </a:xfrm>
          <a:prstGeom prst="rect">
            <a:avLst/>
          </a:prstGeom>
        </p:spPr>
      </p:pic>
      <p:pic>
        <p:nvPicPr>
          <p:cNvPr id="18" name="Picture 17">
            <a:extLst>
              <a:ext uri="{FF2B5EF4-FFF2-40B4-BE49-F238E27FC236}">
                <a16:creationId xmlns:a16="http://schemas.microsoft.com/office/drawing/2014/main" id="{38670BB6-CCA8-48AB-8399-F08A7799D4A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81024" y="-213672"/>
            <a:ext cx="1600200" cy="2038350"/>
          </a:xfrm>
          <a:prstGeom prst="rect">
            <a:avLst/>
          </a:prstGeom>
        </p:spPr>
      </p:pic>
      <p:pic>
        <p:nvPicPr>
          <p:cNvPr id="19" name="Picture 18">
            <a:extLst>
              <a:ext uri="{FF2B5EF4-FFF2-40B4-BE49-F238E27FC236}">
                <a16:creationId xmlns:a16="http://schemas.microsoft.com/office/drawing/2014/main" id="{3DE44329-4128-4D33-9E08-16230831BA0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587908" y="2536489"/>
            <a:ext cx="1600200" cy="2038350"/>
          </a:xfrm>
          <a:prstGeom prst="rect">
            <a:avLst/>
          </a:prstGeom>
        </p:spPr>
      </p:pic>
      <p:pic>
        <p:nvPicPr>
          <p:cNvPr id="20" name="Picture 19">
            <a:extLst>
              <a:ext uri="{FF2B5EF4-FFF2-40B4-BE49-F238E27FC236}">
                <a16:creationId xmlns:a16="http://schemas.microsoft.com/office/drawing/2014/main" id="{74B4B906-3571-429C-B7D3-11C69D17F2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4836" y="-213672"/>
            <a:ext cx="1600200" cy="2038350"/>
          </a:xfrm>
          <a:prstGeom prst="rect">
            <a:avLst/>
          </a:prstGeom>
        </p:spPr>
      </p:pic>
      <p:pic>
        <p:nvPicPr>
          <p:cNvPr id="21" name="Picture 20">
            <a:extLst>
              <a:ext uri="{FF2B5EF4-FFF2-40B4-BE49-F238E27FC236}">
                <a16:creationId xmlns:a16="http://schemas.microsoft.com/office/drawing/2014/main" id="{7746B82D-6EA7-49D6-8C18-9E952010040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03102" y="2453409"/>
            <a:ext cx="1600200" cy="2038350"/>
          </a:xfrm>
          <a:prstGeom prst="rect">
            <a:avLst/>
          </a:prstGeom>
        </p:spPr>
      </p:pic>
      <p:pic>
        <p:nvPicPr>
          <p:cNvPr id="2" name="Picture 1">
            <a:extLst>
              <a:ext uri="{FF2B5EF4-FFF2-40B4-BE49-F238E27FC236}">
                <a16:creationId xmlns:a16="http://schemas.microsoft.com/office/drawing/2014/main" id="{0721650C-AC9B-7C81-3EA1-8CB786E5D1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1023" y="5448649"/>
            <a:ext cx="2540001" cy="1400307"/>
          </a:xfrm>
          <a:prstGeom prst="rect">
            <a:avLst/>
          </a:prstGeom>
        </p:spPr>
      </p:pic>
    </p:spTree>
    <p:extLst>
      <p:ext uri="{BB962C8B-B14F-4D97-AF65-F5344CB8AC3E}">
        <p14:creationId xmlns:p14="http://schemas.microsoft.com/office/powerpoint/2010/main" val="39171582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8991</TotalTime>
  <Words>654</Words>
  <Application>Microsoft Office PowerPoint</Application>
  <PresentationFormat>Custom</PresentationFormat>
  <Paragraphs>33</Paragraphs>
  <Slides>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abdo</vt:lpstr>
      <vt:lpstr>Aldhabi</vt:lpstr>
      <vt:lpstr>Andalus</vt:lpstr>
      <vt:lpstr>Arial</vt:lpstr>
      <vt:lpstr>Calibri</vt:lpstr>
      <vt:lpstr>DroidArabicKufi-Regular</vt:lpstr>
      <vt:lpstr>Gill Sans MT</vt:lpstr>
      <vt:lpstr>Impact</vt:lpstr>
      <vt:lpstr>Miriam</vt:lpstr>
      <vt:lpstr>Badge</vt:lpstr>
      <vt:lpstr>النصوص حولنا</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عائشة الظاهري</dc:creator>
  <cp:lastModifiedBy>MOHAMED MAHMOUD ABDELNABY ALY HASSAN</cp:lastModifiedBy>
  <cp:revision>1626</cp:revision>
  <dcterms:created xsi:type="dcterms:W3CDTF">2020-04-01T15:38:05Z</dcterms:created>
  <dcterms:modified xsi:type="dcterms:W3CDTF">2026-03-22T11:22:33Z</dcterms:modified>
</cp:coreProperties>
</file>