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sldIdLst>
    <p:sldId id="298" r:id="rId2"/>
    <p:sldId id="275" r:id="rId3"/>
    <p:sldId id="327" r:id="rId4"/>
    <p:sldId id="276" r:id="rId5"/>
    <p:sldId id="2490" r:id="rId6"/>
    <p:sldId id="338" r:id="rId7"/>
    <p:sldId id="2479" r:id="rId8"/>
    <p:sldId id="2476" r:id="rId9"/>
    <p:sldId id="2483" r:id="rId10"/>
    <p:sldId id="2481" r:id="rId11"/>
    <p:sldId id="2487" r:id="rId12"/>
    <p:sldId id="2488" r:id="rId13"/>
    <p:sldId id="2482" r:id="rId14"/>
    <p:sldId id="2489" r:id="rId15"/>
    <p:sldId id="2486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9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presProps" Target="presProp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10" Type="http://schemas.openxmlformats.org/officeDocument/2006/relationships/slide" Target="slides/slide9.xml" /><Relationship Id="rId19" Type="http://schemas.openxmlformats.org/officeDocument/2006/relationships/theme" Target="theme/theme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65B74-6BDE-4CD8-8036-48A85E41C6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6815F4-8B57-406D-8A22-0BD5028B00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D7B0B2-D00E-49AB-94CB-41622A891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9/19/2024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06B8D2-2DC4-4DFB-AE42-41F209813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81E7BC-46BB-4672-8106-9F9D6AFF8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801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13E36-9935-4718-B82C-7391B1126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7E380B-0171-4C79-BBB5-69ABAEDBD6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C321C6-158F-4B35-84CF-DA74C238DC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9/19/2024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C6A227-AF5E-4FB9-BC27-5A00EC42D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7E3EC3-ED31-4241-A005-158BBBF1D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361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A7179-0B60-46B1-934A-EAF5DC5AF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6D4899-1F49-45DC-A5EA-BD9F227229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70A61-F81F-449C-BBF3-716A512441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9/19/2024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CA4FBD-D5F2-4EA8-90E9-B37E2F275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5B5104-8DD8-465D-88DE-CBC7EB08C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000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0F851-A914-40E1-BC28-6E9AB0C8E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A14E86-6736-4866-9CFF-DBEEE8A059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E8F135-EF74-4082-8F7C-D81F8123E4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C82BB6-E16A-4D55-BD72-2FFACE967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9/19/2024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D856B1-76FF-4749-B25E-97A1BC230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9D4B91-8FA1-4B35-B069-EB00D8599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6907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45941-4B9E-458E-B7C3-E153B99B0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4A2334-5297-4A03-9314-549C33CEEA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A943D8-E1BC-4D4C-9292-5E73BAFA09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071A4E-E925-4ABB-9CE4-2186499ECD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C344817-05D9-490D-A722-FC5012C2D9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ECD69A8-FC7F-4355-9563-15104F439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9/19/2024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0A7D42-7D34-4111-AFAC-5D2279212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7BC22DD-4D22-4DE6-BC22-39E3C9165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01707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7A847-8DC3-44C4-A735-098BFD87B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826669-8A30-4FDC-8148-366A665B5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9/19/2024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06F61C-1441-49F2-9B6A-71388D674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9BAE24-8161-482D-AD41-14E99CA48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702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00F0598-5FF3-4D80-84E2-FB525799A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9/19/2024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1DA8E2-02E8-4F2F-8E2C-FBED65029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A01999-E9D2-4495-A630-F8A28941E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4140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E9AF6-2EE8-4FFC-BA18-7D337C731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6DA01E-6071-4828-8E54-3A2044DA71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D8462D-ED33-4779-8859-EA0B659A51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D8474F-83EA-4A2E-AD65-0CA903BFE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9/19/2024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1CAECA-E543-496E-BBC3-9B4BF0C2D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A0C22B-7C39-4DDC-9E3F-FBD6F6D5E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4684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A70D4-C5BC-49B4-ABE0-7E8CF1C97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E8DFDCE-560A-426E-88F2-C8D69C2982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34FC97-45BF-4D5E-9CA6-7B6A817B2F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ABDFB6-BC7C-461C-9BC7-A3A83F27A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9/19/2024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77DD40-9978-4E03-9B46-FAA071D14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23FD07-3DA9-4EB6-A36E-1C300EF8C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5865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9CA6C-F023-4B06-85FE-B4FF51053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8A818D-FABD-4E69-A9E2-DADFEF2600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B7926C-7E43-4872-B458-320EF8FA2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9/19/2024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477B73-BFD0-41BF-9BC2-493AF6E38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E54432-C339-4AFB-B1E9-BFD98E537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901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312B218-8EB0-4A38-8C82-EDEFBF2B26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CE2A1D-4757-4B55-9C03-AFC8D067D4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5AF23D-4F64-46FD-B026-E7908CF7A4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9/19/2024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16D7EC-901F-47D8-B669-84E124904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83FB66-2298-46E7-9F02-FA395A982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9818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8830D83-4669-4D5F-BDA7-A70C2A4641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3DCADD-17DE-40D8-ABCA-67B633C8D7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A7C773-4E60-4AB1-A051-9F4D17172B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smtClean="0"/>
              <a:pPr/>
              <a:t>9/19/2024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0DCC7A-80E3-4A40-82A4-7E9B3AA1E2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03EB16-5CD1-482B-847D-F717A418FD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766878-3199-4EAB-94E7-2D6D11070E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2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 /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2.jpeg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7.png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1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10.png" /><Relationship Id="rId4" Type="http://schemas.openxmlformats.org/officeDocument/2006/relationships/image" Target="../media/image9.pn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 /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13.png" /><Relationship Id="rId4" Type="http://schemas.openxmlformats.org/officeDocument/2006/relationships/image" Target="../media/image12.png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 /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1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 /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1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 /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1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 /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1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 /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1.xm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 /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1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 /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A2AE5250-4D2E-4CEA-8981-DFA0B428FDC6}"/>
              </a:ext>
            </a:extLst>
          </p:cNvPr>
          <p:cNvSpPr txBox="1"/>
          <p:nvPr/>
        </p:nvSpPr>
        <p:spPr>
          <a:xfrm>
            <a:off x="22527" y="18200"/>
            <a:ext cx="10708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1600" b="1" dirty="0">
                <a:solidFill>
                  <a:srgbClr val="FF0000"/>
                </a:solidFill>
              </a:rPr>
              <a:t>أنتم متميزون</a:t>
            </a:r>
            <a:endParaRPr lang="en-US" sz="1600" b="1" dirty="0">
              <a:solidFill>
                <a:srgbClr val="FF0000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3202A18-0099-476A-A943-23171880E47B}"/>
              </a:ext>
            </a:extLst>
          </p:cNvPr>
          <p:cNvSpPr txBox="1"/>
          <p:nvPr/>
        </p:nvSpPr>
        <p:spPr>
          <a:xfrm>
            <a:off x="11157995" y="26809"/>
            <a:ext cx="11729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1600" b="1" dirty="0"/>
              <a:t>أنتم رائعون </a:t>
            </a:r>
            <a:endParaRPr lang="en-US" sz="1600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D3CE65A-DE72-4EC9-A4B8-964BCEA6A3FF}"/>
              </a:ext>
            </a:extLst>
          </p:cNvPr>
          <p:cNvSpPr txBox="1"/>
          <p:nvPr/>
        </p:nvSpPr>
        <p:spPr>
          <a:xfrm>
            <a:off x="-23153" y="6477699"/>
            <a:ext cx="12131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1600" b="1" dirty="0">
                <a:solidFill>
                  <a:srgbClr val="00B050"/>
                </a:solidFill>
              </a:rPr>
              <a:t>أنتم مبدعون</a:t>
            </a:r>
            <a:r>
              <a:rPr lang="ar-AE" sz="1600" b="1" dirty="0"/>
              <a:t> </a:t>
            </a:r>
            <a:endParaRPr lang="en-US" sz="16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46029E9-CC14-41DA-92C4-3BF31C608ADB}"/>
              </a:ext>
            </a:extLst>
          </p:cNvPr>
          <p:cNvSpPr txBox="1"/>
          <p:nvPr/>
        </p:nvSpPr>
        <p:spPr>
          <a:xfrm>
            <a:off x="11065397" y="6461779"/>
            <a:ext cx="12654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1600" b="1" dirty="0">
                <a:solidFill>
                  <a:srgbClr val="0070C0"/>
                </a:solidFill>
              </a:rPr>
              <a:t>أنتم مجتهدون </a:t>
            </a:r>
            <a:endParaRPr lang="en-US" sz="1600" b="1" dirty="0">
              <a:solidFill>
                <a:srgbClr val="0070C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F0BD640-F4F5-47EF-878E-A5DCA7966EF6}"/>
              </a:ext>
            </a:extLst>
          </p:cNvPr>
          <p:cNvSpPr/>
          <p:nvPr/>
        </p:nvSpPr>
        <p:spPr>
          <a:xfrm>
            <a:off x="3183270" y="78710"/>
            <a:ext cx="539048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AE" sz="36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بطاقة ترحيب </a:t>
            </a:r>
            <a:endParaRPr lang="en-US" sz="36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4FC7CD9-0CAA-43C2-BF2A-5CD0852B2391}"/>
              </a:ext>
            </a:extLst>
          </p:cNvPr>
          <p:cNvSpPr/>
          <p:nvPr/>
        </p:nvSpPr>
        <p:spPr>
          <a:xfrm>
            <a:off x="1983104" y="851557"/>
            <a:ext cx="827111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AE" sz="28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السلام عليكم ورحمة الله وبركاته </a:t>
            </a:r>
            <a:endParaRPr lang="en-US" sz="28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06BA809-ACD5-46CD-8796-F9D1A22EC9E1}"/>
              </a:ext>
            </a:extLst>
          </p:cNvPr>
          <p:cNvSpPr/>
          <p:nvPr/>
        </p:nvSpPr>
        <p:spPr>
          <a:xfrm>
            <a:off x="745564" y="1738508"/>
            <a:ext cx="5894065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AE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حياكم الله في درس اليوم </a:t>
            </a:r>
            <a:endParaRPr lang="en-US" sz="4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028" name="Picture 4" descr="بطاقات ترحيب">
            <a:extLst>
              <a:ext uri="{FF2B5EF4-FFF2-40B4-BE49-F238E27FC236}">
                <a16:creationId xmlns:a16="http://schemas.microsoft.com/office/drawing/2014/main" id="{FBD8E5DB-2A12-486E-88E7-18C5C762E2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2885" y="1811044"/>
            <a:ext cx="4690972" cy="3847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2197AE5-1CC8-4245-9891-FA2EF7B4D84E}"/>
              </a:ext>
            </a:extLst>
          </p:cNvPr>
          <p:cNvSpPr/>
          <p:nvPr/>
        </p:nvSpPr>
        <p:spPr>
          <a:xfrm>
            <a:off x="816438" y="4713912"/>
            <a:ext cx="582319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AE" sz="4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بكم تستمر عملية التعليم </a:t>
            </a:r>
            <a:endParaRPr lang="en-US" sz="48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3C832D5-6BF6-47D7-AC45-A9CA8F10CCF4}"/>
              </a:ext>
            </a:extLst>
          </p:cNvPr>
          <p:cNvSpPr/>
          <p:nvPr/>
        </p:nvSpPr>
        <p:spPr>
          <a:xfrm>
            <a:off x="1441918" y="3040958"/>
            <a:ext cx="4608924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 rtl="1"/>
            <a:r>
              <a:rPr lang="ar-AE" sz="4800" b="1" dirty="0">
                <a:ln/>
                <a:solidFill>
                  <a:schemeClr val="accent4"/>
                </a:solidFill>
              </a:rPr>
              <a:t>انتم نجوم هذا اللقاء </a:t>
            </a:r>
            <a:endParaRPr lang="en-US" sz="4800" b="1" dirty="0">
              <a:ln/>
              <a:solidFill>
                <a:schemeClr val="accent4"/>
              </a:solidFill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D5677BA-20ED-4035-9AE2-CCFD67A854EC}"/>
              </a:ext>
            </a:extLst>
          </p:cNvPr>
          <p:cNvGrpSpPr/>
          <p:nvPr/>
        </p:nvGrpSpPr>
        <p:grpSpPr>
          <a:xfrm>
            <a:off x="947171" y="309551"/>
            <a:ext cx="1026723" cy="1026723"/>
            <a:chOff x="947171" y="309551"/>
            <a:chExt cx="1026723" cy="1026723"/>
          </a:xfrm>
        </p:grpSpPr>
        <p:pic>
          <p:nvPicPr>
            <p:cNvPr id="30" name="Picture 4" descr="الساعة Png تحميل مجاني - وجه الساعة ساعة منبه قصاصة فنية ، - عدد ...">
              <a:extLst>
                <a:ext uri="{FF2B5EF4-FFF2-40B4-BE49-F238E27FC236}">
                  <a16:creationId xmlns:a16="http://schemas.microsoft.com/office/drawing/2014/main" id="{90AA0A1E-85B3-4E83-A4E0-0DF5363BF3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7171" y="309551"/>
              <a:ext cx="1026723" cy="10267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AB4E222-872C-4D6E-802D-5549EE5D150A}"/>
                </a:ext>
              </a:extLst>
            </p:cNvPr>
            <p:cNvSpPr txBox="1"/>
            <p:nvPr/>
          </p:nvSpPr>
          <p:spPr>
            <a:xfrm>
              <a:off x="1018867" y="658930"/>
              <a:ext cx="88333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AE" sz="1400" b="1" dirty="0">
                  <a:solidFill>
                    <a:srgbClr val="FF0000"/>
                  </a:solidFill>
                </a:rPr>
                <a:t>نصف دقيقة</a:t>
              </a:r>
              <a:endParaRPr lang="en-US" sz="1200" dirty="0"/>
            </a:p>
          </p:txBody>
        </p: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EB20E3F9-970B-4152-A48F-B1F2B5FDE039}"/>
              </a:ext>
            </a:extLst>
          </p:cNvPr>
          <p:cNvSpPr/>
          <p:nvPr/>
        </p:nvSpPr>
        <p:spPr>
          <a:xfrm>
            <a:off x="74234" y="70704"/>
            <a:ext cx="12038744" cy="6713709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69FF7B5-125B-4669-B8FA-3CF599C9422B}"/>
              </a:ext>
            </a:extLst>
          </p:cNvPr>
          <p:cNvSpPr/>
          <p:nvPr/>
        </p:nvSpPr>
        <p:spPr>
          <a:xfrm>
            <a:off x="5421071" y="6507316"/>
            <a:ext cx="32624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AE" sz="2000" b="1" dirty="0">
                <a:solidFill>
                  <a:srgbClr val="00B05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المشاركة في الحصة دليل على حضورك </a:t>
            </a:r>
          </a:p>
        </p:txBody>
      </p:sp>
    </p:spTree>
    <p:extLst>
      <p:ext uri="{BB962C8B-B14F-4D97-AF65-F5344CB8AC3E}">
        <p14:creationId xmlns:p14="http://schemas.microsoft.com/office/powerpoint/2010/main" val="3323400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924D50A-C814-4D16-8D23-4E03014D31F6}"/>
              </a:ext>
            </a:extLst>
          </p:cNvPr>
          <p:cNvSpPr/>
          <p:nvPr/>
        </p:nvSpPr>
        <p:spPr>
          <a:xfrm>
            <a:off x="1196487" y="54211"/>
            <a:ext cx="7957253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AE" sz="28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بسم الله الرحمن الرحيم </a:t>
            </a:r>
            <a:endParaRPr lang="en-US" sz="28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D9B352C9-3FD8-40DF-98A9-6A2E17BC4D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7628118"/>
              </p:ext>
            </p:extLst>
          </p:nvPr>
        </p:nvGraphicFramePr>
        <p:xfrm>
          <a:off x="414919" y="1262608"/>
          <a:ext cx="11161962" cy="1104272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894592">
                  <a:extLst>
                    <a:ext uri="{9D8B030D-6E8A-4147-A177-3AD203B41FA5}">
                      <a16:colId xmlns:a16="http://schemas.microsoft.com/office/drawing/2014/main" val="938757563"/>
                    </a:ext>
                  </a:extLst>
                </a:gridCol>
                <a:gridCol w="1027289">
                  <a:extLst>
                    <a:ext uri="{9D8B030D-6E8A-4147-A177-3AD203B41FA5}">
                      <a16:colId xmlns:a16="http://schemas.microsoft.com/office/drawing/2014/main" val="3277403735"/>
                    </a:ext>
                  </a:extLst>
                </a:gridCol>
                <a:gridCol w="4036560">
                  <a:extLst>
                    <a:ext uri="{9D8B030D-6E8A-4147-A177-3AD203B41FA5}">
                      <a16:colId xmlns:a16="http://schemas.microsoft.com/office/drawing/2014/main" val="2799695568"/>
                    </a:ext>
                  </a:extLst>
                </a:gridCol>
                <a:gridCol w="1709507">
                  <a:extLst>
                    <a:ext uri="{9D8B030D-6E8A-4147-A177-3AD203B41FA5}">
                      <a16:colId xmlns:a16="http://schemas.microsoft.com/office/drawing/2014/main" val="2847200442"/>
                    </a:ext>
                  </a:extLst>
                </a:gridCol>
                <a:gridCol w="2275830">
                  <a:extLst>
                    <a:ext uri="{9D8B030D-6E8A-4147-A177-3AD203B41FA5}">
                      <a16:colId xmlns:a16="http://schemas.microsoft.com/office/drawing/2014/main" val="3666608378"/>
                    </a:ext>
                  </a:extLst>
                </a:gridCol>
                <a:gridCol w="1218184">
                  <a:extLst>
                    <a:ext uri="{9D8B030D-6E8A-4147-A177-3AD203B41FA5}">
                      <a16:colId xmlns:a16="http://schemas.microsoft.com/office/drawing/2014/main" val="2765200587"/>
                    </a:ext>
                  </a:extLst>
                </a:gridCol>
              </a:tblGrid>
              <a:tr h="6261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ysClr val="windowText" lastClr="000000"/>
                          </a:solidFill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3</a:t>
                      </a:r>
                      <a:endParaRPr lang="en-US" sz="2000" b="1" dirty="0">
                        <a:solidFill>
                          <a:sysClr val="windowText" lastClr="000000"/>
                        </a:solidFill>
                        <a:effectLst/>
                        <a:latin typeface="Sakkal Majalla" panose="02000000000000000000" pitchFamily="2" charset="-78"/>
                        <a:ea typeface="Calibri" panose="020F0502020204030204" pitchFamily="34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400" b="1" dirty="0">
                          <a:solidFill>
                            <a:schemeClr val="tx1"/>
                          </a:solidFill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الحصة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Sakkal Majalla" panose="02000000000000000000" pitchFamily="2" charset="-78"/>
                        <a:ea typeface="Calibri" panose="020F0502020204030204" pitchFamily="34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 b="1" dirty="0">
                          <a:solidFill>
                            <a:sysClr val="windowText" lastClr="000000"/>
                          </a:solidFill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التصرف في المواقف المؤذية 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400" b="1" dirty="0">
                          <a:solidFill>
                            <a:schemeClr val="tx1"/>
                          </a:solidFill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عنوان الدرس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Sakkal Majalla" panose="02000000000000000000" pitchFamily="2" charset="-78"/>
                        <a:ea typeface="Calibri" panose="020F0502020204030204" pitchFamily="34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400" b="1" dirty="0">
                          <a:solidFill>
                            <a:sysClr val="windowText" lastClr="000000"/>
                          </a:solidFill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التربية الأخلاقية </a:t>
                      </a:r>
                      <a:endParaRPr lang="en-US" sz="2000" b="1" dirty="0">
                        <a:solidFill>
                          <a:sysClr val="windowText" lastClr="000000"/>
                        </a:solidFill>
                        <a:effectLst/>
                        <a:latin typeface="Sakkal Majalla" panose="02000000000000000000" pitchFamily="2" charset="-78"/>
                        <a:ea typeface="Calibri" panose="020F0502020204030204" pitchFamily="34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400" b="1" dirty="0">
                          <a:solidFill>
                            <a:schemeClr val="tx1"/>
                          </a:solidFill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المادة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Sakkal Majalla" panose="02000000000000000000" pitchFamily="2" charset="-78"/>
                        <a:ea typeface="Calibri" panose="020F0502020204030204" pitchFamily="34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8703929"/>
                  </a:ext>
                </a:extLst>
              </a:tr>
              <a:tr h="4781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ysClr val="windowText" lastClr="000000"/>
                          </a:solidFill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7</a:t>
                      </a:r>
                      <a:endParaRPr lang="en-US" sz="2400" b="1" dirty="0">
                        <a:solidFill>
                          <a:sysClr val="windowText" lastClr="000000"/>
                        </a:solidFill>
                        <a:effectLst/>
                        <a:latin typeface="Sakkal Majalla" panose="02000000000000000000" pitchFamily="2" charset="-78"/>
                        <a:ea typeface="Calibri" panose="020F0502020204030204" pitchFamily="34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400" b="1" dirty="0"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الصف</a:t>
                      </a:r>
                      <a:endParaRPr lang="en-US" sz="2400" b="1" dirty="0">
                        <a:effectLst/>
                        <a:latin typeface="Sakkal Majalla" panose="02000000000000000000" pitchFamily="2" charset="-78"/>
                        <a:ea typeface="Calibri" panose="020F0502020204030204" pitchFamily="34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ysClr val="windowText" lastClr="000000"/>
                          </a:solidFill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18</a:t>
                      </a:r>
                      <a:r>
                        <a:rPr lang="ar-AE" sz="2400" b="1" dirty="0">
                          <a:solidFill>
                            <a:sysClr val="windowText" lastClr="000000"/>
                          </a:solidFill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/</a:t>
                      </a:r>
                      <a:r>
                        <a:rPr lang="en-US" sz="2400" b="1" dirty="0">
                          <a:solidFill>
                            <a:sysClr val="windowText" lastClr="000000"/>
                          </a:solidFill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10</a:t>
                      </a:r>
                      <a:r>
                        <a:rPr lang="ar-AE" sz="2400" b="1" dirty="0">
                          <a:solidFill>
                            <a:sysClr val="windowText" lastClr="000000"/>
                          </a:solidFill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/</a:t>
                      </a:r>
                      <a:r>
                        <a:rPr lang="en-US" sz="2400" b="1" dirty="0">
                          <a:solidFill>
                            <a:sysClr val="windowText" lastClr="000000"/>
                          </a:solidFill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2020</a:t>
                      </a:r>
                      <a:r>
                        <a:rPr lang="ar-AE" sz="2400" b="1" dirty="0">
                          <a:solidFill>
                            <a:sysClr val="windowText" lastClr="000000"/>
                          </a:solidFill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الأحد  -       </a:t>
                      </a:r>
                      <a:endParaRPr lang="en-US" sz="2400" b="1" dirty="0">
                        <a:solidFill>
                          <a:sysClr val="windowText" lastClr="000000"/>
                        </a:solidFill>
                        <a:effectLst/>
                        <a:latin typeface="Sakkal Majalla" panose="02000000000000000000" pitchFamily="2" charset="-78"/>
                        <a:ea typeface="Calibri" panose="020F0502020204030204" pitchFamily="34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400" b="1" dirty="0"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اليوم والتاريخ</a:t>
                      </a:r>
                      <a:endParaRPr lang="en-US" sz="2400" b="1" dirty="0">
                        <a:effectLst/>
                        <a:latin typeface="Sakkal Majalla" panose="02000000000000000000" pitchFamily="2" charset="-78"/>
                        <a:ea typeface="Calibri" panose="020F0502020204030204" pitchFamily="34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400" b="1" dirty="0">
                          <a:solidFill>
                            <a:sysClr val="windowText" lastClr="000000"/>
                          </a:solidFill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الثانية </a:t>
                      </a:r>
                      <a:endParaRPr lang="en-US" sz="2400" b="1" dirty="0">
                        <a:solidFill>
                          <a:sysClr val="windowText" lastClr="000000"/>
                        </a:solidFill>
                        <a:effectLst/>
                        <a:latin typeface="Sakkal Majalla" panose="02000000000000000000" pitchFamily="2" charset="-78"/>
                        <a:ea typeface="Calibri" panose="020F0502020204030204" pitchFamily="34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400" b="1" dirty="0"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الوحدة</a:t>
                      </a:r>
                      <a:endParaRPr lang="en-US" sz="2400" b="1" dirty="0">
                        <a:effectLst/>
                        <a:latin typeface="Sakkal Majalla" panose="02000000000000000000" pitchFamily="2" charset="-78"/>
                        <a:ea typeface="Calibri" panose="020F0502020204030204" pitchFamily="34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6947493"/>
                  </a:ext>
                </a:extLst>
              </a:tr>
            </a:tbl>
          </a:graphicData>
        </a:graphic>
      </p:graphicFrame>
      <p:sp>
        <p:nvSpPr>
          <p:cNvPr id="33" name="Rectangle 32">
            <a:extLst>
              <a:ext uri="{FF2B5EF4-FFF2-40B4-BE49-F238E27FC236}">
                <a16:creationId xmlns:a16="http://schemas.microsoft.com/office/drawing/2014/main" id="{9DA9DED0-A8F1-4001-8C2C-D0FE1507EDE7}"/>
              </a:ext>
            </a:extLst>
          </p:cNvPr>
          <p:cNvSpPr/>
          <p:nvPr/>
        </p:nvSpPr>
        <p:spPr>
          <a:xfrm>
            <a:off x="7858496" y="87390"/>
            <a:ext cx="3832953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ct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000" b="1" kern="1200" dirty="0">
                <a:solidFill>
                  <a:srgbClr val="00000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دولة الإمارات العربية المتحدة</a:t>
            </a:r>
            <a:endParaRPr lang="en-US" sz="2000" b="1" dirty="0">
              <a:effectLst/>
              <a:latin typeface="Sakkal Majalla" panose="02000000000000000000" pitchFamily="2" charset="-78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marL="0" marR="0" algn="ct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000" b="1" kern="1200" dirty="0">
                <a:solidFill>
                  <a:srgbClr val="00000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</a:t>
            </a:r>
            <a:endParaRPr lang="ar-AE" sz="2000" b="1" kern="1200" dirty="0">
              <a:solidFill>
                <a:srgbClr val="000000"/>
              </a:solidFill>
              <a:effectLst/>
              <a:latin typeface="Sakkal Majalla" panose="02000000000000000000" pitchFamily="2" charset="-78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marL="0" marR="0" algn="ct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AE" sz="2000" b="1" dirty="0">
                <a:solidFill>
                  <a:srgbClr val="00000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مدرسة أبو كرية للتعليم الأساسي والثانوي </a:t>
            </a:r>
            <a:endParaRPr lang="en-US" sz="2000" b="1" dirty="0">
              <a:effectLst/>
              <a:latin typeface="Sakkal Majalla" panose="02000000000000000000" pitchFamily="2" charset="-78"/>
              <a:ea typeface="Calibri" panose="020F0502020204030204" pitchFamily="34" charset="0"/>
              <a:cs typeface="Sakkal Majalla" panose="02000000000000000000" pitchFamily="2" charset="-78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4B7665A-72B6-4524-9E38-720CCA0546CF}"/>
              </a:ext>
            </a:extLst>
          </p:cNvPr>
          <p:cNvSpPr/>
          <p:nvPr/>
        </p:nvSpPr>
        <p:spPr>
          <a:xfrm>
            <a:off x="3293072" y="3827778"/>
            <a:ext cx="539048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AE" sz="36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قواعد حصة التعلم عن بعد </a:t>
            </a:r>
            <a:endParaRPr lang="en-US" sz="36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49" name="Google Shape;89;p13">
            <a:extLst>
              <a:ext uri="{FF2B5EF4-FFF2-40B4-BE49-F238E27FC236}">
                <a16:creationId xmlns:a16="http://schemas.microsoft.com/office/drawing/2014/main" id="{D05B2A7D-2CFD-4067-B04F-7B320B0BE67E}"/>
              </a:ext>
            </a:extLst>
          </p:cNvPr>
          <p:cNvSpPr/>
          <p:nvPr/>
        </p:nvSpPr>
        <p:spPr>
          <a:xfrm>
            <a:off x="3316337" y="677907"/>
            <a:ext cx="4446293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 rtl="1"/>
            <a:r>
              <a:rPr lang="ar-AE" sz="28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إعداد درس التعلم عن بعد  </a:t>
            </a:r>
            <a:endParaRPr lang="en-US" sz="28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" name="Thought Bubble: Cloud 1">
            <a:extLst>
              <a:ext uri="{FF2B5EF4-FFF2-40B4-BE49-F238E27FC236}">
                <a16:creationId xmlns:a16="http://schemas.microsoft.com/office/drawing/2014/main" id="{CE0EEB41-6A27-4E6A-BC79-C315BF3399E3}"/>
              </a:ext>
            </a:extLst>
          </p:cNvPr>
          <p:cNvSpPr/>
          <p:nvPr/>
        </p:nvSpPr>
        <p:spPr>
          <a:xfrm>
            <a:off x="336962" y="2413882"/>
            <a:ext cx="2979375" cy="1381789"/>
          </a:xfrm>
          <a:prstGeom prst="cloudCallout">
            <a:avLst>
              <a:gd name="adj1" fmla="val 78802"/>
              <a:gd name="adj2" fmla="val 5578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AE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عدم مقاطعة الحصة أو عرقلة الدرس  </a:t>
            </a:r>
            <a:endParaRPr lang="en-US" sz="2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9" name="Thought Bubble: Cloud 28">
            <a:extLst>
              <a:ext uri="{FF2B5EF4-FFF2-40B4-BE49-F238E27FC236}">
                <a16:creationId xmlns:a16="http://schemas.microsoft.com/office/drawing/2014/main" id="{F7B051C0-620E-46B9-AA9B-77D0324FDEFA}"/>
              </a:ext>
            </a:extLst>
          </p:cNvPr>
          <p:cNvSpPr/>
          <p:nvPr/>
        </p:nvSpPr>
        <p:spPr>
          <a:xfrm>
            <a:off x="4316270" y="2402350"/>
            <a:ext cx="3120695" cy="1025208"/>
          </a:xfrm>
          <a:prstGeom prst="cloudCallout">
            <a:avLst>
              <a:gd name="adj1" fmla="val -6517"/>
              <a:gd name="adj2" fmla="val 72841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التفاعل الإيجابي</a:t>
            </a:r>
          </a:p>
          <a:p>
            <a:pPr algn="ctr"/>
            <a:r>
              <a:rPr lang="ar-AE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بين الطلاب والمعلم  </a:t>
            </a:r>
            <a:endParaRPr lang="en-US" sz="2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0" name="Thought Bubble: Cloud 29">
            <a:extLst>
              <a:ext uri="{FF2B5EF4-FFF2-40B4-BE49-F238E27FC236}">
                <a16:creationId xmlns:a16="http://schemas.microsoft.com/office/drawing/2014/main" id="{36CDB6CA-BEF0-44F3-8AEE-2439FBDC3987}"/>
              </a:ext>
            </a:extLst>
          </p:cNvPr>
          <p:cNvSpPr/>
          <p:nvPr/>
        </p:nvSpPr>
        <p:spPr>
          <a:xfrm>
            <a:off x="8214624" y="2501705"/>
            <a:ext cx="3120695" cy="1025208"/>
          </a:xfrm>
          <a:prstGeom prst="cloudCallout">
            <a:avLst>
              <a:gd name="adj1" fmla="val -64270"/>
              <a:gd name="adj2" fmla="val 58622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الالتزام بالوقت في الحضور والانصراف </a:t>
            </a:r>
          </a:p>
        </p:txBody>
      </p:sp>
      <p:sp>
        <p:nvSpPr>
          <p:cNvPr id="32" name="Thought Bubble: Cloud 31">
            <a:extLst>
              <a:ext uri="{FF2B5EF4-FFF2-40B4-BE49-F238E27FC236}">
                <a16:creationId xmlns:a16="http://schemas.microsoft.com/office/drawing/2014/main" id="{A6BB300A-33E2-4BA6-A053-0D85F45F33BA}"/>
              </a:ext>
            </a:extLst>
          </p:cNvPr>
          <p:cNvSpPr/>
          <p:nvPr/>
        </p:nvSpPr>
        <p:spPr>
          <a:xfrm>
            <a:off x="9082346" y="3908179"/>
            <a:ext cx="2846533" cy="1246706"/>
          </a:xfrm>
          <a:prstGeom prst="cloudCallout">
            <a:avLst>
              <a:gd name="adj1" fmla="val -96977"/>
              <a:gd name="adj2" fmla="val -27486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ممنوع الكتابة على الدردشة الا عندما يطلب المعلم ذلك </a:t>
            </a:r>
          </a:p>
        </p:txBody>
      </p:sp>
      <p:sp>
        <p:nvSpPr>
          <p:cNvPr id="34" name="Thought Bubble: Cloud 33">
            <a:extLst>
              <a:ext uri="{FF2B5EF4-FFF2-40B4-BE49-F238E27FC236}">
                <a16:creationId xmlns:a16="http://schemas.microsoft.com/office/drawing/2014/main" id="{34CF0A51-6FBA-467C-A1D7-EF728C8187FB}"/>
              </a:ext>
            </a:extLst>
          </p:cNvPr>
          <p:cNvSpPr/>
          <p:nvPr/>
        </p:nvSpPr>
        <p:spPr>
          <a:xfrm>
            <a:off x="2519841" y="5061296"/>
            <a:ext cx="3086835" cy="1323007"/>
          </a:xfrm>
          <a:prstGeom prst="cloudCallout">
            <a:avLst>
              <a:gd name="adj1" fmla="val 31069"/>
              <a:gd name="adj2" fmla="val -97868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AE" sz="2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استخدام الأجهزة بطريقة تناسب العملية التعليمية </a:t>
            </a:r>
            <a:endParaRPr lang="en-US" sz="20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5" name="Thought Bubble: Cloud 34">
            <a:extLst>
              <a:ext uri="{FF2B5EF4-FFF2-40B4-BE49-F238E27FC236}">
                <a16:creationId xmlns:a16="http://schemas.microsoft.com/office/drawing/2014/main" id="{5C21ABC5-B848-4305-B0B2-BDE298B6CA42}"/>
              </a:ext>
            </a:extLst>
          </p:cNvPr>
          <p:cNvSpPr/>
          <p:nvPr/>
        </p:nvSpPr>
        <p:spPr>
          <a:xfrm>
            <a:off x="336962" y="4256471"/>
            <a:ext cx="2562718" cy="1025208"/>
          </a:xfrm>
          <a:prstGeom prst="cloudCallout">
            <a:avLst>
              <a:gd name="adj1" fmla="val 91382"/>
              <a:gd name="adj2" fmla="val -6547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AE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احترام الزملاء في الحصة </a:t>
            </a:r>
            <a:endParaRPr lang="en-US" sz="2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6" name="Thought Bubble: Cloud 35">
            <a:extLst>
              <a:ext uri="{FF2B5EF4-FFF2-40B4-BE49-F238E27FC236}">
                <a16:creationId xmlns:a16="http://schemas.microsoft.com/office/drawing/2014/main" id="{AA1EDAB4-A4C7-4F6D-BDC3-B4FBD3A883E2}"/>
              </a:ext>
            </a:extLst>
          </p:cNvPr>
          <p:cNvSpPr/>
          <p:nvPr/>
        </p:nvSpPr>
        <p:spPr>
          <a:xfrm>
            <a:off x="6585326" y="5276272"/>
            <a:ext cx="2575900" cy="1025208"/>
          </a:xfrm>
          <a:prstGeom prst="cloudCallout">
            <a:avLst>
              <a:gd name="adj1" fmla="val -53880"/>
              <a:gd name="adj2" fmla="val -137522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AE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عدم الأكل أثناء الحصة </a:t>
            </a:r>
            <a:endParaRPr lang="en-US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972BF83-CF35-40A0-8CB0-1B6D9CF212C8}"/>
              </a:ext>
            </a:extLst>
          </p:cNvPr>
          <p:cNvSpPr txBox="1"/>
          <p:nvPr/>
        </p:nvSpPr>
        <p:spPr>
          <a:xfrm>
            <a:off x="-23153" y="6477699"/>
            <a:ext cx="12131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1600" b="1" dirty="0">
                <a:solidFill>
                  <a:srgbClr val="00B050"/>
                </a:solidFill>
              </a:rPr>
              <a:t>أنتم مبدعون</a:t>
            </a:r>
            <a:r>
              <a:rPr lang="ar-AE" sz="1600" b="1" dirty="0"/>
              <a:t> </a:t>
            </a:r>
            <a:endParaRPr lang="en-US" sz="1600" b="1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D0183A5F-DB9B-4222-A242-346E05BEE91F}"/>
              </a:ext>
            </a:extLst>
          </p:cNvPr>
          <p:cNvSpPr txBox="1"/>
          <p:nvPr/>
        </p:nvSpPr>
        <p:spPr>
          <a:xfrm>
            <a:off x="11065397" y="6461779"/>
            <a:ext cx="12654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1600" b="1" dirty="0">
                <a:solidFill>
                  <a:srgbClr val="0070C0"/>
                </a:solidFill>
              </a:rPr>
              <a:t>أنتم مجتهدون </a:t>
            </a:r>
            <a:endParaRPr lang="en-US" sz="1600" b="1" dirty="0">
              <a:solidFill>
                <a:srgbClr val="0070C0"/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C998D7F-7035-435A-A9BC-9EFB11AA1561}"/>
              </a:ext>
            </a:extLst>
          </p:cNvPr>
          <p:cNvSpPr/>
          <p:nvPr/>
        </p:nvSpPr>
        <p:spPr>
          <a:xfrm>
            <a:off x="74234" y="70704"/>
            <a:ext cx="12038744" cy="6713709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15E3CA11-9666-4371-AC28-BBD75C21F4E6}"/>
              </a:ext>
            </a:extLst>
          </p:cNvPr>
          <p:cNvSpPr/>
          <p:nvPr/>
        </p:nvSpPr>
        <p:spPr>
          <a:xfrm>
            <a:off x="5421071" y="6507316"/>
            <a:ext cx="32624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AE" sz="2000" b="1" dirty="0">
                <a:solidFill>
                  <a:srgbClr val="00B05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المشاركة في الحصة دليل على حضورك </a:t>
            </a:r>
          </a:p>
        </p:txBody>
      </p:sp>
    </p:spTree>
    <p:extLst>
      <p:ext uri="{BB962C8B-B14F-4D97-AF65-F5344CB8AC3E}">
        <p14:creationId xmlns:p14="http://schemas.microsoft.com/office/powerpoint/2010/main" val="2271864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3" grpId="0"/>
      <p:bldP spid="40" grpId="0"/>
      <p:bldP spid="49" grpId="0"/>
      <p:bldP spid="2" grpId="0" animBg="1"/>
      <p:bldP spid="29" grpId="0" animBg="1"/>
      <p:bldP spid="30" grpId="0" animBg="1"/>
      <p:bldP spid="32" grpId="0" animBg="1"/>
      <p:bldP spid="34" grpId="0" animBg="1"/>
      <p:bldP spid="35" grpId="0" animBg="1"/>
      <p:bldP spid="36" grpId="0" animBg="1"/>
      <p:bldP spid="5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F0BD640-F4F5-47EF-878E-A5DCA7966EF6}"/>
              </a:ext>
            </a:extLst>
          </p:cNvPr>
          <p:cNvSpPr/>
          <p:nvPr/>
        </p:nvSpPr>
        <p:spPr>
          <a:xfrm>
            <a:off x="2765778" y="78710"/>
            <a:ext cx="580798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AE" sz="36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سياسة التواصل</a:t>
            </a:r>
            <a:r>
              <a:rPr lang="en-US" sz="36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</a:t>
            </a:r>
            <a:r>
              <a:rPr lang="ar-AE" sz="36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في التعلم عن بعد</a:t>
            </a:r>
            <a:r>
              <a:rPr lang="ar-AE" sz="36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</a:t>
            </a:r>
            <a:r>
              <a:rPr lang="ar-AE" sz="36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</a:t>
            </a:r>
            <a:endParaRPr lang="en-US" sz="36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06BA809-ACD5-46CD-8796-F9D1A22EC9E1}"/>
              </a:ext>
            </a:extLst>
          </p:cNvPr>
          <p:cNvSpPr/>
          <p:nvPr/>
        </p:nvSpPr>
        <p:spPr>
          <a:xfrm>
            <a:off x="1424425" y="831789"/>
            <a:ext cx="915127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AE" sz="4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سيكون التواصل في الحصة عن طريق </a:t>
            </a:r>
            <a:endParaRPr lang="en-US" sz="4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4558DFD-FC97-4C93-9046-7B312202825E}"/>
              </a:ext>
            </a:extLst>
          </p:cNvPr>
          <p:cNvSpPr/>
          <p:nvPr/>
        </p:nvSpPr>
        <p:spPr>
          <a:xfrm>
            <a:off x="7966998" y="2138897"/>
            <a:ext cx="3092094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AE" sz="36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الميكروفون </a:t>
            </a:r>
            <a:endParaRPr lang="en-US" sz="36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C442F8B-7FB9-48DA-A68F-75066AA7A59B}"/>
              </a:ext>
            </a:extLst>
          </p:cNvPr>
          <p:cNvSpPr/>
          <p:nvPr/>
        </p:nvSpPr>
        <p:spPr>
          <a:xfrm>
            <a:off x="3642088" y="2113984"/>
            <a:ext cx="302436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AE" sz="36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الدردشة </a:t>
            </a:r>
            <a:endParaRPr lang="en-US" sz="36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1026" name="Picture 2" descr="نتيجة بحث الصور عن صورة ميكروفون">
            <a:extLst>
              <a:ext uri="{FF2B5EF4-FFF2-40B4-BE49-F238E27FC236}">
                <a16:creationId xmlns:a16="http://schemas.microsoft.com/office/drawing/2014/main" id="{DD7F85B2-DFB0-4805-99D8-898B100AD7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7733" y="1841838"/>
            <a:ext cx="1190625" cy="119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 descr="دردشة على الانترنت, أيقونات الكمبيوتر, المحادثة صورة بابوا نيو غينيا">
            <a:extLst>
              <a:ext uri="{FF2B5EF4-FFF2-40B4-BE49-F238E27FC236}">
                <a16:creationId xmlns:a16="http://schemas.microsoft.com/office/drawing/2014/main" id="{563CE86A-33BF-43DB-A9F6-D5C274CBC4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2942" y="1605596"/>
            <a:ext cx="1646433" cy="1646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EE34358D-3A1F-41D5-83F7-6432AFBB1AF2}"/>
              </a:ext>
            </a:extLst>
          </p:cNvPr>
          <p:cNvSpPr/>
          <p:nvPr/>
        </p:nvSpPr>
        <p:spPr>
          <a:xfrm>
            <a:off x="1424425" y="3471595"/>
            <a:ext cx="915127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AE" sz="4000" b="1" dirty="0">
                <a:ln w="22225">
                  <a:solidFill>
                    <a:schemeClr val="accent2"/>
                  </a:solidFill>
                  <a:prstDash val="solid"/>
                </a:ln>
              </a:rPr>
              <a:t>منصات التعلم التي سوف نستخدمها </a:t>
            </a:r>
            <a:endParaRPr lang="en-US" sz="4000" b="1" dirty="0">
              <a:ln w="22225">
                <a:solidFill>
                  <a:schemeClr val="accent2"/>
                </a:solidFill>
                <a:prstDash val="solid"/>
              </a:ln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70FF785-42C6-403F-A69F-277015B92780}"/>
              </a:ext>
            </a:extLst>
          </p:cNvPr>
          <p:cNvSpPr/>
          <p:nvPr/>
        </p:nvSpPr>
        <p:spPr>
          <a:xfrm>
            <a:off x="7101224" y="4726945"/>
            <a:ext cx="434347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AE" sz="36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للتقييم الختامي    </a:t>
            </a:r>
            <a:r>
              <a:rPr lang="en-US" sz="36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LMS</a:t>
            </a:r>
            <a:endParaRPr lang="en-US" sz="36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884DAA7-DB00-4AA8-A0B4-E56D3F67872F}"/>
              </a:ext>
            </a:extLst>
          </p:cNvPr>
          <p:cNvSpPr/>
          <p:nvPr/>
        </p:nvSpPr>
        <p:spPr>
          <a:xfrm>
            <a:off x="1317586" y="4835615"/>
            <a:ext cx="454028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AE" sz="36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للتعلم والتواصل   </a:t>
            </a:r>
            <a:r>
              <a:rPr lang="en-US" sz="36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TEAMS </a:t>
            </a:r>
            <a:endParaRPr lang="en-US" sz="36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BFF2A45-3606-44E6-8930-212C6B4148F6}"/>
              </a:ext>
            </a:extLst>
          </p:cNvPr>
          <p:cNvGrpSpPr/>
          <p:nvPr/>
        </p:nvGrpSpPr>
        <p:grpSpPr>
          <a:xfrm>
            <a:off x="947171" y="309551"/>
            <a:ext cx="1026723" cy="1026723"/>
            <a:chOff x="947171" y="309551"/>
            <a:chExt cx="1026723" cy="1026723"/>
          </a:xfrm>
        </p:grpSpPr>
        <p:pic>
          <p:nvPicPr>
            <p:cNvPr id="35" name="Picture 4" descr="الساعة Png تحميل مجاني - وجه الساعة ساعة منبه قصاصة فنية ، - عدد ...">
              <a:extLst>
                <a:ext uri="{FF2B5EF4-FFF2-40B4-BE49-F238E27FC236}">
                  <a16:creationId xmlns:a16="http://schemas.microsoft.com/office/drawing/2014/main" id="{4A67B2C1-9854-4609-B3E2-FAFAF9D515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7171" y="309551"/>
              <a:ext cx="1026723" cy="10267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5585547-A096-40D0-8DC8-AF9EFE6A5CB5}"/>
                </a:ext>
              </a:extLst>
            </p:cNvPr>
            <p:cNvSpPr txBox="1"/>
            <p:nvPr/>
          </p:nvSpPr>
          <p:spPr>
            <a:xfrm>
              <a:off x="1317586" y="599894"/>
              <a:ext cx="59743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FF0000"/>
                  </a:solidFill>
                </a:rPr>
                <a:t>1</a:t>
              </a:r>
              <a:endParaRPr lang="en-US" dirty="0"/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4A974C73-AB62-4A6D-8F5E-7C942AFB2487}"/>
              </a:ext>
            </a:extLst>
          </p:cNvPr>
          <p:cNvSpPr txBox="1"/>
          <p:nvPr/>
        </p:nvSpPr>
        <p:spPr>
          <a:xfrm>
            <a:off x="-23153" y="6477699"/>
            <a:ext cx="12131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1600" b="1" dirty="0">
                <a:solidFill>
                  <a:srgbClr val="00B050"/>
                </a:solidFill>
              </a:rPr>
              <a:t>أنتم مبدعون</a:t>
            </a:r>
            <a:r>
              <a:rPr lang="ar-AE" sz="1600" b="1" dirty="0"/>
              <a:t> </a:t>
            </a:r>
            <a:endParaRPr lang="en-US" sz="1600" b="1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0AEA374-4131-4607-94AD-FD9D83398CA0}"/>
              </a:ext>
            </a:extLst>
          </p:cNvPr>
          <p:cNvSpPr txBox="1"/>
          <p:nvPr/>
        </p:nvSpPr>
        <p:spPr>
          <a:xfrm>
            <a:off x="11065397" y="6461779"/>
            <a:ext cx="12654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1600" b="1" dirty="0">
                <a:solidFill>
                  <a:srgbClr val="0070C0"/>
                </a:solidFill>
              </a:rPr>
              <a:t>أنتم مجتهدون </a:t>
            </a:r>
            <a:endParaRPr lang="en-US" sz="1600" b="1" dirty="0">
              <a:solidFill>
                <a:srgbClr val="0070C0"/>
              </a:solidFill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4E6A7BB-3B56-48DF-8328-9DBE31E6D0DB}"/>
              </a:ext>
            </a:extLst>
          </p:cNvPr>
          <p:cNvSpPr/>
          <p:nvPr/>
        </p:nvSpPr>
        <p:spPr>
          <a:xfrm>
            <a:off x="74234" y="70704"/>
            <a:ext cx="12038744" cy="6713709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0223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090F6F31-3AB6-407B-9C23-FC071B35D1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0763826"/>
              </p:ext>
            </p:extLst>
          </p:nvPr>
        </p:nvGraphicFramePr>
        <p:xfrm>
          <a:off x="273547" y="1115751"/>
          <a:ext cx="11695895" cy="788925"/>
        </p:xfrm>
        <a:graphic>
          <a:graphicData uri="http://schemas.openxmlformats.org/drawingml/2006/table">
            <a:tbl>
              <a:tblPr firstRow="1" firstCol="1" bandRow="1"/>
              <a:tblGrid>
                <a:gridCol w="1919160">
                  <a:extLst>
                    <a:ext uri="{9D8B030D-6E8A-4147-A177-3AD203B41FA5}">
                      <a16:colId xmlns:a16="http://schemas.microsoft.com/office/drawing/2014/main" val="1288607813"/>
                    </a:ext>
                  </a:extLst>
                </a:gridCol>
                <a:gridCol w="644331">
                  <a:extLst>
                    <a:ext uri="{9D8B030D-6E8A-4147-A177-3AD203B41FA5}">
                      <a16:colId xmlns:a16="http://schemas.microsoft.com/office/drawing/2014/main" val="3642934333"/>
                    </a:ext>
                  </a:extLst>
                </a:gridCol>
                <a:gridCol w="5868195">
                  <a:extLst>
                    <a:ext uri="{9D8B030D-6E8A-4147-A177-3AD203B41FA5}">
                      <a16:colId xmlns:a16="http://schemas.microsoft.com/office/drawing/2014/main" val="1539642025"/>
                    </a:ext>
                  </a:extLst>
                </a:gridCol>
                <a:gridCol w="941993">
                  <a:extLst>
                    <a:ext uri="{9D8B030D-6E8A-4147-A177-3AD203B41FA5}">
                      <a16:colId xmlns:a16="http://schemas.microsoft.com/office/drawing/2014/main" val="435166258"/>
                    </a:ext>
                  </a:extLst>
                </a:gridCol>
                <a:gridCol w="945040">
                  <a:extLst>
                    <a:ext uri="{9D8B030D-6E8A-4147-A177-3AD203B41FA5}">
                      <a16:colId xmlns:a16="http://schemas.microsoft.com/office/drawing/2014/main" val="2681303078"/>
                    </a:ext>
                  </a:extLst>
                </a:gridCol>
                <a:gridCol w="1377176">
                  <a:extLst>
                    <a:ext uri="{9D8B030D-6E8A-4147-A177-3AD203B41FA5}">
                      <a16:colId xmlns:a16="http://schemas.microsoft.com/office/drawing/2014/main" val="1833410302"/>
                    </a:ext>
                  </a:extLst>
                </a:gridCol>
              </a:tblGrid>
              <a:tr h="818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AE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الثالثة 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الحصة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التصرف في المواقف  المؤذية 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عنوان الدرس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AE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2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الوحدة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6465038"/>
                  </a:ext>
                </a:extLst>
              </a:tr>
              <a:tr h="22828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5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الزمن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التهيئة الحافزة 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7703321"/>
                  </a:ext>
                </a:extLst>
              </a:tr>
              <a:tr h="22828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Sakkal Majalla" panose="02000000000000000000" pitchFamily="2" charset="-78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18</a:t>
                      </a:r>
                      <a:r>
                        <a:rPr lang="ar-AE" sz="1600" b="1" dirty="0">
                          <a:effectLst/>
                          <a:latin typeface="Sakkal Majalla" panose="02000000000000000000" pitchFamily="2" charset="-78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en-US" sz="1600" b="1" dirty="0">
                          <a:effectLst/>
                          <a:latin typeface="Sakkal Majalla" panose="02000000000000000000" pitchFamily="2" charset="-78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  </a:t>
                      </a:r>
                      <a:r>
                        <a:rPr lang="ar-AE" sz="1600" b="1" dirty="0">
                          <a:effectLst/>
                          <a:latin typeface="Sakkal Majalla" panose="02000000000000000000" pitchFamily="2" charset="-78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en-US" sz="1600" b="1" dirty="0">
                          <a:effectLst/>
                          <a:latin typeface="Sakkal Majalla" panose="02000000000000000000" pitchFamily="2" charset="-78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2020  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التاريخ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AE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النيران – سيارة الإسعاف – السلامة 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المفاهيم الجديدة 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7452924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2EBADBD8-6160-4208-B78C-A334873A55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5374655"/>
              </p:ext>
            </p:extLst>
          </p:nvPr>
        </p:nvGraphicFramePr>
        <p:xfrm>
          <a:off x="273547" y="552681"/>
          <a:ext cx="4601529" cy="509905"/>
        </p:xfrm>
        <a:graphic>
          <a:graphicData uri="http://schemas.openxmlformats.org/drawingml/2006/table">
            <a:tbl>
              <a:tblPr firstRow="1" firstCol="1" bandRow="1"/>
              <a:tblGrid>
                <a:gridCol w="1349958">
                  <a:extLst>
                    <a:ext uri="{9D8B030D-6E8A-4147-A177-3AD203B41FA5}">
                      <a16:colId xmlns:a16="http://schemas.microsoft.com/office/drawing/2014/main" val="2154513250"/>
                    </a:ext>
                  </a:extLst>
                </a:gridCol>
                <a:gridCol w="1932736">
                  <a:extLst>
                    <a:ext uri="{9D8B030D-6E8A-4147-A177-3AD203B41FA5}">
                      <a16:colId xmlns:a16="http://schemas.microsoft.com/office/drawing/2014/main" val="1514102784"/>
                    </a:ext>
                  </a:extLst>
                </a:gridCol>
                <a:gridCol w="1318835">
                  <a:extLst>
                    <a:ext uri="{9D8B030D-6E8A-4147-A177-3AD203B41FA5}">
                      <a16:colId xmlns:a16="http://schemas.microsoft.com/office/drawing/2014/main" val="715700991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المعلم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المادة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الصف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3503412"/>
                  </a:ext>
                </a:extLst>
              </a:tr>
              <a:tr h="2813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ضيف الله الزربه</a:t>
                      </a:r>
                      <a:endParaRPr lang="en-US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AE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التربية الأخلاقية 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AE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9171145"/>
                  </a:ext>
                </a:extLst>
              </a:tr>
            </a:tbl>
          </a:graphicData>
        </a:graphic>
      </p:graphicFrame>
      <p:sp>
        <p:nvSpPr>
          <p:cNvPr id="24" name="Rectangle 23">
            <a:extLst>
              <a:ext uri="{FF2B5EF4-FFF2-40B4-BE49-F238E27FC236}">
                <a16:creationId xmlns:a16="http://schemas.microsoft.com/office/drawing/2014/main" id="{21FF8BCC-B8CC-4ECF-8E48-7822498F138F}"/>
              </a:ext>
            </a:extLst>
          </p:cNvPr>
          <p:cNvSpPr/>
          <p:nvPr/>
        </p:nvSpPr>
        <p:spPr>
          <a:xfrm>
            <a:off x="2486070" y="68658"/>
            <a:ext cx="6210300" cy="4095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AE" b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خطة تفاعلية  - التعلم عن بعد -  الفصل الدراسي الأول    </a:t>
            </a:r>
            <a:r>
              <a:rPr lang="en-US" b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2020</a:t>
            </a:r>
            <a:r>
              <a:rPr lang="ar-AE" b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US" b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2021</a:t>
            </a:r>
            <a:endParaRPr lang="en-US" sz="12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A314F87-894D-4058-88A6-C0FB26F04AE7}"/>
              </a:ext>
            </a:extLst>
          </p:cNvPr>
          <p:cNvSpPr/>
          <p:nvPr/>
        </p:nvSpPr>
        <p:spPr>
          <a:xfrm>
            <a:off x="8975409" y="129644"/>
            <a:ext cx="3230582" cy="7989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/>
            <a:r>
              <a:rPr lang="ar-SA" sz="1600" b="1" dirty="0"/>
              <a:t>وزارة التربية والتعليم</a:t>
            </a:r>
            <a:endParaRPr lang="en-US" sz="1600" dirty="0"/>
          </a:p>
          <a:p>
            <a:pPr algn="ctr"/>
            <a:r>
              <a:rPr lang="ar-SA" sz="1600" b="1" dirty="0"/>
              <a:t>مكتب العين التعليمي </a:t>
            </a:r>
            <a:endParaRPr lang="en-US" sz="1600" dirty="0"/>
          </a:p>
          <a:p>
            <a:pPr algn="ctr"/>
            <a:r>
              <a:rPr lang="ar-SA" sz="1600" b="1" dirty="0"/>
              <a:t>مدرسة أبو</a:t>
            </a:r>
            <a:r>
              <a:rPr lang="ar-AE" sz="1600" b="1" dirty="0"/>
              <a:t> </a:t>
            </a:r>
            <a:r>
              <a:rPr lang="ar-SA" sz="1600" b="1" dirty="0"/>
              <a:t>كرية للتعليم الأساسي والثانوي </a:t>
            </a:r>
            <a:endParaRPr lang="en-US" sz="16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DF4D153-ACFD-4193-9290-123D4F3791F9}"/>
              </a:ext>
            </a:extLst>
          </p:cNvPr>
          <p:cNvSpPr/>
          <p:nvPr/>
        </p:nvSpPr>
        <p:spPr>
          <a:xfrm>
            <a:off x="74234" y="70704"/>
            <a:ext cx="12038744" cy="6713709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Table 5">
            <a:extLst>
              <a:ext uri="{FF2B5EF4-FFF2-40B4-BE49-F238E27FC236}">
                <a16:creationId xmlns:a16="http://schemas.microsoft.com/office/drawing/2014/main" id="{C5CAB90B-D7DB-4439-AC1D-586DD95F48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7455896"/>
              </p:ext>
            </p:extLst>
          </p:nvPr>
        </p:nvGraphicFramePr>
        <p:xfrm>
          <a:off x="169332" y="1973665"/>
          <a:ext cx="11943645" cy="488689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8065">
                  <a:extLst>
                    <a:ext uri="{9D8B030D-6E8A-4147-A177-3AD203B41FA5}">
                      <a16:colId xmlns:a16="http://schemas.microsoft.com/office/drawing/2014/main" val="2222212307"/>
                    </a:ext>
                  </a:extLst>
                </a:gridCol>
                <a:gridCol w="3022101">
                  <a:extLst>
                    <a:ext uri="{9D8B030D-6E8A-4147-A177-3AD203B41FA5}">
                      <a16:colId xmlns:a16="http://schemas.microsoft.com/office/drawing/2014/main" val="2590541179"/>
                    </a:ext>
                  </a:extLst>
                </a:gridCol>
                <a:gridCol w="3931005">
                  <a:extLst>
                    <a:ext uri="{9D8B030D-6E8A-4147-A177-3AD203B41FA5}">
                      <a16:colId xmlns:a16="http://schemas.microsoft.com/office/drawing/2014/main" val="4197527018"/>
                    </a:ext>
                  </a:extLst>
                </a:gridCol>
                <a:gridCol w="1442883">
                  <a:extLst>
                    <a:ext uri="{9D8B030D-6E8A-4147-A177-3AD203B41FA5}">
                      <a16:colId xmlns:a16="http://schemas.microsoft.com/office/drawing/2014/main" val="2750613423"/>
                    </a:ext>
                  </a:extLst>
                </a:gridCol>
                <a:gridCol w="2979591">
                  <a:extLst>
                    <a:ext uri="{9D8B030D-6E8A-4147-A177-3AD203B41FA5}">
                      <a16:colId xmlns:a16="http://schemas.microsoft.com/office/drawing/2014/main" val="465450074"/>
                    </a:ext>
                  </a:extLst>
                </a:gridCol>
              </a:tblGrid>
              <a:tr h="273085"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400" b="1" dirty="0">
                          <a:solidFill>
                            <a:srgbClr val="000000"/>
                          </a:solidFill>
                          <a:effectLst/>
                          <a:latin typeface="Simplified Arabic" panose="02020603050405020304" pitchFamily="18" charset="-78"/>
                          <a:ea typeface="Calibri" panose="020F0502020204030204" pitchFamily="34" charset="0"/>
                          <a:cs typeface="Simplified Arabic" panose="02020603050405020304" pitchFamily="18" charset="-78"/>
                        </a:rPr>
                        <a:t>عملية التعليم والتعلم</a:t>
                      </a:r>
                      <a:endParaRPr lang="en-US" sz="1100" dirty="0">
                        <a:effectLst/>
                        <a:latin typeface="Simplified Arabic" panose="02020603050405020304" pitchFamily="18" charset="-78"/>
                        <a:ea typeface="Calibri" panose="020F0502020204030204" pitchFamily="34" charset="0"/>
                        <a:cs typeface="Simplified Arabic" panose="02020603050405020304" pitchFamily="18" charset="-78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dirty="0">
                        <a:effectLst/>
                        <a:latin typeface="Simplified Arabic" panose="02020603050405020304" pitchFamily="18" charset="-78"/>
                        <a:ea typeface="Calibri" panose="020F0502020204030204" pitchFamily="34" charset="0"/>
                        <a:cs typeface="Simplified Arabic" panose="02020603050405020304" pitchFamily="18" charset="-78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7403306"/>
                  </a:ext>
                </a:extLst>
              </a:tr>
              <a:tr h="245777">
                <a:tc>
                  <a:txBody>
                    <a:bodyPr/>
                    <a:lstStyle/>
                    <a:p>
                      <a:pPr algn="ctr"/>
                      <a:r>
                        <a:rPr lang="ar-AE" sz="1200" b="1" dirty="0"/>
                        <a:t>الزمن </a:t>
                      </a:r>
                      <a:endParaRPr lang="en-US" sz="1200" b="1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200" b="1" dirty="0"/>
                        <a:t>التقييم </a:t>
                      </a:r>
                      <a:endParaRPr lang="en-US" sz="1200" b="1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200" b="1" dirty="0"/>
                        <a:t>الوسائل والأساليب والأنشطة  </a:t>
                      </a:r>
                      <a:endParaRPr lang="en-US" sz="1200" b="1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200" b="1" dirty="0"/>
                        <a:t>طرق التدريس </a:t>
                      </a:r>
                      <a:endParaRPr lang="en-US" sz="1200" b="1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200" b="1" dirty="0"/>
                        <a:t>نواتج التعلم </a:t>
                      </a:r>
                      <a:endParaRPr lang="en-US" sz="1200" b="1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1266893"/>
                  </a:ext>
                </a:extLst>
              </a:tr>
              <a:tr h="464245"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/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AE" sz="1600" b="1" dirty="0"/>
                        <a:t>مجموعة أسئلة على الشريحة رقم 1</a:t>
                      </a:r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AE" sz="1400" b="1" i="0" u="none" strike="noStrike" kern="1200" cap="none" dirty="0">
                          <a:solidFill>
                            <a:schemeClr val="dk1"/>
                          </a:solidFill>
                          <a:effectLst/>
                          <a:latin typeface="Simplified Arabic" panose="02020603050405020304" pitchFamily="18" charset="-78"/>
                          <a:cs typeface="Simplified Arabic" panose="02020603050405020304" pitchFamily="18" charset="-78"/>
                        </a:rPr>
                        <a:t>عرض مجموعة من النصوص والصور ويستنبط الطلاب تعريف المفاهيم منها بالحوار والمناقشة </a:t>
                      </a:r>
                      <a:endParaRPr lang="en-US" sz="1400" b="1" i="0" u="none" strike="noStrike" kern="1200" cap="none" dirty="0">
                        <a:solidFill>
                          <a:schemeClr val="dk1"/>
                        </a:solidFill>
                        <a:effectLst/>
                        <a:latin typeface="Simplified Arabic" panose="02020603050405020304" pitchFamily="18" charset="-78"/>
                        <a:cs typeface="Simplified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400" b="1" i="0" u="none" strike="noStrike" kern="1200" cap="none" dirty="0">
                          <a:solidFill>
                            <a:schemeClr val="dk1"/>
                          </a:solidFill>
                          <a:effectLst/>
                          <a:latin typeface="Simplified Arabic" panose="02020603050405020304" pitchFamily="18" charset="-78"/>
                          <a:cs typeface="Simplified Arabic" panose="02020603050405020304" pitchFamily="18" charset="-78"/>
                        </a:rPr>
                        <a:t>الاستنباط </a:t>
                      </a:r>
                      <a:endParaRPr lang="en-US" sz="1400" b="1" i="0" u="none" strike="noStrike" kern="1200" cap="none" dirty="0">
                        <a:solidFill>
                          <a:schemeClr val="dk1"/>
                        </a:solidFill>
                        <a:effectLst/>
                        <a:latin typeface="Simplified Arabic" panose="02020603050405020304" pitchFamily="18" charset="-78"/>
                        <a:cs typeface="Simplified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AE" sz="1400" b="1" dirty="0">
                          <a:solidFill>
                            <a:srgbClr val="FF0000"/>
                          </a:solidFill>
                        </a:rPr>
                        <a:t>يفسر المفاهيم والمصطلحات الواردة في الدرس .</a:t>
                      </a:r>
                      <a:br>
                        <a:rPr lang="ar-AE" sz="1400" b="1" dirty="0">
                          <a:solidFill>
                            <a:srgbClr val="FF0000"/>
                          </a:solidFill>
                        </a:rPr>
                      </a:br>
                      <a:endParaRPr lang="en-US" sz="1400" b="1" i="0" u="none" strike="noStrike" kern="1200" cap="none" dirty="0">
                        <a:solidFill>
                          <a:schemeClr val="dk1"/>
                        </a:solidFill>
                        <a:effectLst/>
                        <a:latin typeface="Simplified Arabic" panose="02020603050405020304" pitchFamily="18" charset="-78"/>
                        <a:cs typeface="Simplified Arabic" panose="02020603050405020304" pitchFamily="18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42812164"/>
                  </a:ext>
                </a:extLst>
              </a:tr>
              <a:tr h="655405"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AE" sz="1600" b="1" dirty="0"/>
                        <a:t>مجموعة أسئلة على الشريحة رقم 2</a:t>
                      </a:r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AE" sz="1400" b="1" i="0" u="none" strike="noStrike" kern="1200" cap="none" dirty="0">
                          <a:solidFill>
                            <a:schemeClr val="dk1"/>
                          </a:solidFill>
                          <a:effectLst/>
                          <a:latin typeface="Simplified Arabic" panose="02020603050405020304" pitchFamily="18" charset="-78"/>
                          <a:cs typeface="Simplified Arabic" panose="02020603050405020304" pitchFamily="18" charset="-78"/>
                        </a:rPr>
                        <a:t>يقرأ الطلاب النص المرافق ويستنجوا أرقام الطوارئ المناسبة  </a:t>
                      </a:r>
                      <a:endParaRPr lang="en-US" sz="1400" b="1" i="0" u="none" strike="noStrike" kern="1200" cap="none" dirty="0">
                        <a:solidFill>
                          <a:schemeClr val="dk1"/>
                        </a:solidFill>
                        <a:effectLst/>
                        <a:latin typeface="Simplified Arabic" panose="02020603050405020304" pitchFamily="18" charset="-78"/>
                        <a:cs typeface="Simplified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400" b="1" i="0" u="none" strike="noStrike" kern="1200" cap="none" dirty="0">
                          <a:solidFill>
                            <a:schemeClr val="dk1"/>
                          </a:solidFill>
                          <a:effectLst/>
                          <a:latin typeface="Simplified Arabic" panose="02020603050405020304" pitchFamily="18" charset="-78"/>
                          <a:cs typeface="Simplified Arabic" panose="02020603050405020304" pitchFamily="18" charset="-78"/>
                        </a:rPr>
                        <a:t>الاستنتاج من النصوص </a:t>
                      </a:r>
                      <a:endParaRPr lang="en-US" sz="1400" b="1" i="0" u="none" strike="noStrike" kern="1200" cap="none" dirty="0">
                        <a:solidFill>
                          <a:schemeClr val="dk1"/>
                        </a:solidFill>
                        <a:effectLst/>
                        <a:latin typeface="Simplified Arabic" panose="02020603050405020304" pitchFamily="18" charset="-78"/>
                        <a:cs typeface="Simplified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400" b="1" dirty="0">
                          <a:solidFill>
                            <a:srgbClr val="0070C0"/>
                          </a:solidFill>
                        </a:rPr>
                        <a:t>يستنتج  من خلال النص أهمية التدريب على الإسعافات الأولية </a:t>
                      </a:r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77710850"/>
                  </a:ext>
                </a:extLst>
              </a:tr>
              <a:tr h="464245"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/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AE" sz="1600" b="1" dirty="0"/>
                        <a:t>مجموعة أسئلة على الشريحة رقم 3</a:t>
                      </a:r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AE" sz="1400" b="1" i="0" u="none" strike="noStrike" kern="1200" cap="none" dirty="0">
                          <a:solidFill>
                            <a:schemeClr val="dk1"/>
                          </a:solidFill>
                          <a:effectLst/>
                          <a:latin typeface="Simplified Arabic" panose="02020603050405020304" pitchFamily="18" charset="-78"/>
                          <a:cs typeface="Simplified Arabic" panose="02020603050405020304" pitchFamily="18" charset="-78"/>
                        </a:rPr>
                        <a:t>عرض مجموعة من الحالات ويستنتج الطلاب الجهة المسؤولة عن ذلك </a:t>
                      </a:r>
                      <a:endParaRPr lang="en-US" sz="1400" b="1" i="0" u="none" strike="noStrike" kern="1200" cap="none" dirty="0">
                        <a:solidFill>
                          <a:schemeClr val="dk1"/>
                        </a:solidFill>
                        <a:effectLst/>
                        <a:latin typeface="Simplified Arabic" panose="02020603050405020304" pitchFamily="18" charset="-78"/>
                        <a:cs typeface="Simplified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400" b="1" i="0" u="none" strike="noStrike" kern="1200" cap="none" dirty="0">
                          <a:solidFill>
                            <a:schemeClr val="dk1"/>
                          </a:solidFill>
                          <a:effectLst/>
                          <a:latin typeface="Simplified Arabic" panose="02020603050405020304" pitchFamily="18" charset="-78"/>
                          <a:cs typeface="Simplified Arabic" panose="02020603050405020304" pitchFamily="18" charset="-78"/>
                        </a:rPr>
                        <a:t>فكر ناقش شارك</a:t>
                      </a:r>
                      <a:endParaRPr lang="en-US" sz="1400" b="1" i="0" u="none" strike="noStrike" kern="1200" cap="none" dirty="0">
                        <a:solidFill>
                          <a:schemeClr val="dk1"/>
                        </a:solidFill>
                        <a:effectLst/>
                        <a:latin typeface="Simplified Arabic" panose="02020603050405020304" pitchFamily="18" charset="-78"/>
                        <a:cs typeface="Simplified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AE" sz="1400" b="1" dirty="0">
                          <a:solidFill>
                            <a:srgbClr val="002060"/>
                          </a:solidFill>
                        </a:rPr>
                        <a:t>أن يستنتج الطلاب من خلال الصور خدمة الطوارئ المناسبة لهذه الحالات</a:t>
                      </a:r>
                      <a:endParaRPr lang="ar-AE" sz="1400" b="1" i="0" u="none" strike="noStrike" kern="1200" cap="none" dirty="0">
                        <a:solidFill>
                          <a:schemeClr val="dk1"/>
                        </a:solidFill>
                        <a:effectLst/>
                        <a:latin typeface="Simplified Arabic" panose="02020603050405020304" pitchFamily="18" charset="-78"/>
                        <a:cs typeface="Simplified Arabic" panose="02020603050405020304" pitchFamily="18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48178424"/>
                  </a:ext>
                </a:extLst>
              </a:tr>
              <a:tr h="655405"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/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AE" sz="1600" b="1" dirty="0"/>
                        <a:t>مجموعة أسئلة على الشريحة رقم 4</a:t>
                      </a:r>
                      <a:endParaRPr lang="en-US" sz="1600" b="1" dirty="0"/>
                    </a:p>
                    <a:p>
                      <a:pPr algn="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400" b="1" i="0" u="none" strike="noStrike" kern="1200" cap="none" dirty="0">
                          <a:solidFill>
                            <a:schemeClr val="dk1"/>
                          </a:solidFill>
                          <a:effectLst/>
                          <a:latin typeface="Simplified Arabic" panose="02020603050405020304" pitchFamily="18" charset="-78"/>
                          <a:cs typeface="Simplified Arabic" panose="02020603050405020304" pitchFamily="18" charset="-78"/>
                        </a:rPr>
                        <a:t>يقرأ الطلاب النص ويتوصلوا إلى أسباب الحرائق عن طريق المناقشة </a:t>
                      </a:r>
                      <a:endParaRPr lang="en-US" sz="1400" b="1" i="0" u="none" strike="noStrike" kern="1200" cap="none" dirty="0">
                        <a:solidFill>
                          <a:schemeClr val="dk1"/>
                        </a:solidFill>
                        <a:effectLst/>
                        <a:latin typeface="Simplified Arabic" panose="02020603050405020304" pitchFamily="18" charset="-78"/>
                        <a:cs typeface="Simplified Arabic" panose="02020603050405020304" pitchFamily="18" charset="-78"/>
                      </a:endParaRPr>
                    </a:p>
                    <a:p>
                      <a:pPr algn="r"/>
                      <a:endParaRPr lang="en-US" sz="1400" b="1" i="0" u="none" strike="noStrike" kern="1200" cap="none" dirty="0">
                        <a:solidFill>
                          <a:schemeClr val="dk1"/>
                        </a:solidFill>
                        <a:effectLst/>
                        <a:latin typeface="Simplified Arabic" panose="02020603050405020304" pitchFamily="18" charset="-78"/>
                        <a:cs typeface="Simplified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400" b="1" i="0" u="none" strike="noStrike" kern="1200" cap="none" dirty="0">
                          <a:solidFill>
                            <a:schemeClr val="dk1"/>
                          </a:solidFill>
                          <a:effectLst/>
                          <a:latin typeface="Simplified Arabic" panose="02020603050405020304" pitchFamily="18" charset="-78"/>
                          <a:cs typeface="Simplified Arabic" panose="02020603050405020304" pitchFamily="18" charset="-78"/>
                        </a:rPr>
                        <a:t>تحليل النصوص </a:t>
                      </a:r>
                      <a:endParaRPr lang="en-US" sz="1400" b="1" i="0" u="none" strike="noStrike" kern="1200" cap="none" dirty="0">
                        <a:solidFill>
                          <a:schemeClr val="dk1"/>
                        </a:solidFill>
                        <a:effectLst/>
                        <a:latin typeface="Simplified Arabic" panose="02020603050405020304" pitchFamily="18" charset="-78"/>
                        <a:cs typeface="Simplified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AE" sz="1400" b="1" dirty="0">
                          <a:solidFill>
                            <a:srgbClr val="C00000"/>
                          </a:solidFill>
                        </a:rPr>
                        <a:t>يتعرف الطلاب على أسباب الحرائق وكيف يتصرف في حالة وقوع حريق  من خلال قراءة النص</a:t>
                      </a:r>
                      <a:endParaRPr lang="en-US" sz="1400" b="1" i="0" u="none" strike="noStrike" kern="1200" cap="none" dirty="0">
                        <a:solidFill>
                          <a:schemeClr val="dk1"/>
                        </a:solidFill>
                        <a:effectLst/>
                        <a:latin typeface="Simplified Arabic" panose="02020603050405020304" pitchFamily="18" charset="-78"/>
                        <a:cs typeface="Simplified Arabic" panose="02020603050405020304" pitchFamily="18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33719918"/>
                  </a:ext>
                </a:extLst>
              </a:tr>
              <a:tr h="464245"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AE" sz="1600" b="1" dirty="0"/>
                        <a:t>مجموعة أسئلة على الشريحة رقم 5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400" b="1" i="0" u="none" strike="noStrike" kern="1200" cap="none" dirty="0">
                          <a:solidFill>
                            <a:schemeClr val="dk1"/>
                          </a:solidFill>
                          <a:effectLst/>
                          <a:latin typeface="Simplified Arabic" panose="02020603050405020304" pitchFamily="18" charset="-78"/>
                          <a:cs typeface="Simplified Arabic" panose="02020603050405020304" pitchFamily="18" charset="-78"/>
                        </a:rPr>
                        <a:t>عرض مجموعة من الرسوم البيانية والأشكال ويستنتج منها الطلاب المعلومات والتعميمات والحقائق </a:t>
                      </a:r>
                      <a:endParaRPr lang="en-US" sz="1400" b="1" i="0" u="none" strike="noStrike" kern="1200" cap="none" dirty="0">
                        <a:solidFill>
                          <a:schemeClr val="dk1"/>
                        </a:solidFill>
                        <a:effectLst/>
                        <a:latin typeface="Simplified Arabic" panose="02020603050405020304" pitchFamily="18" charset="-78"/>
                        <a:cs typeface="Simplified Arabic" panose="02020603050405020304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400" b="1" i="0" u="none" strike="noStrike" kern="1200" cap="none" dirty="0">
                          <a:solidFill>
                            <a:schemeClr val="dk1"/>
                          </a:solidFill>
                          <a:effectLst/>
                          <a:latin typeface="Simplified Arabic" panose="02020603050405020304" pitchFamily="18" charset="-78"/>
                          <a:cs typeface="Simplified Arabic" panose="02020603050405020304" pitchFamily="18" charset="-78"/>
                        </a:rPr>
                        <a:t>تحليل الرسوم والأشكال </a:t>
                      </a:r>
                      <a:endParaRPr lang="en-US" sz="1400" b="1" i="0" u="none" strike="noStrike" kern="1200" cap="none" dirty="0">
                        <a:solidFill>
                          <a:schemeClr val="dk1"/>
                        </a:solidFill>
                        <a:effectLst/>
                        <a:latin typeface="Simplified Arabic" panose="02020603050405020304" pitchFamily="18" charset="-78"/>
                        <a:cs typeface="Simplified Arabic" panose="02020603050405020304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AE" sz="1400" b="1" dirty="0">
                          <a:solidFill>
                            <a:srgbClr val="00B050"/>
                          </a:solidFill>
                        </a:rPr>
                        <a:t>يحلل الرسوم البيانية ويستخرج الحقائق والمعلومات والتعميمات منها</a:t>
                      </a:r>
                      <a:endParaRPr lang="ar-AE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0821990"/>
                  </a:ext>
                </a:extLst>
              </a:tr>
              <a:tr h="300394">
                <a:tc gridSpan="4"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التواصل -  الابداع   -  تكنولوجيا المعلومات –  التعاون 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en-US" sz="1200" b="1" i="0" u="none" strike="noStrike" kern="1200" cap="none" dirty="0">
                        <a:solidFill>
                          <a:schemeClr val="dk1"/>
                        </a:solidFill>
                        <a:effectLst/>
                        <a:latin typeface="Simplified Arabic" panose="02020603050405020304" pitchFamily="18" charset="-78"/>
                        <a:cs typeface="Simplified Arabic" panose="02020603050405020304" pitchFamily="18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i="0" u="none" strike="noStrike" kern="1200" cap="none" dirty="0">
                        <a:solidFill>
                          <a:schemeClr val="dk1"/>
                        </a:solidFill>
                        <a:effectLst/>
                        <a:latin typeface="Simplified Arabic" panose="02020603050405020304" pitchFamily="18" charset="-78"/>
                        <a:cs typeface="Simplified Arabic" panose="02020603050405020304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مهارات القرن الواحد و العشرين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6481733"/>
                  </a:ext>
                </a:extLst>
              </a:tr>
              <a:tr h="300394">
                <a:tc gridSpan="4"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600" b="1" dirty="0">
                          <a:solidFill>
                            <a:srgbClr val="FF0000"/>
                          </a:solidFill>
                        </a:rPr>
                        <a:t>السلامة - الأمن  - الوقاية </a:t>
                      </a:r>
                      <a:endParaRPr lang="en-US" sz="1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en-US" sz="1200" b="1" i="0" u="none" strike="noStrike" kern="1200" cap="none" dirty="0">
                        <a:solidFill>
                          <a:schemeClr val="dk1"/>
                        </a:solidFill>
                        <a:effectLst/>
                        <a:latin typeface="Simplified Arabic" panose="02020603050405020304" pitchFamily="18" charset="-78"/>
                        <a:cs typeface="Simplified Arabic" panose="02020603050405020304" pitchFamily="18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i="0" u="none" strike="noStrike" kern="1200" cap="none" dirty="0">
                        <a:solidFill>
                          <a:schemeClr val="dk1"/>
                        </a:solidFill>
                        <a:effectLst/>
                        <a:latin typeface="Simplified Arabic" panose="02020603050405020304" pitchFamily="18" charset="-78"/>
                        <a:cs typeface="Simplified Arabic" panose="02020603050405020304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المواطنة  - المسؤولية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6362067"/>
                  </a:ext>
                </a:extLst>
              </a:tr>
              <a:tr h="300394">
                <a:tc gridSpan="4">
                  <a:txBody>
                    <a:bodyPr/>
                    <a:lstStyle/>
                    <a:p>
                      <a:pPr algn="r" rtl="1"/>
                      <a:r>
                        <a:rPr lang="ar-AE" sz="1600" b="1" dirty="0">
                          <a:solidFill>
                            <a:schemeClr val="tx1"/>
                          </a:solidFill>
                        </a:rPr>
                        <a:t>حل الأنشطة على بوابة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 LMS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en-US" sz="1200" b="1" i="0" u="none" strike="noStrike" kern="1200" cap="none" dirty="0">
                        <a:solidFill>
                          <a:schemeClr val="dk1"/>
                        </a:solidFill>
                        <a:effectLst/>
                        <a:latin typeface="Simplified Arabic" panose="02020603050405020304" pitchFamily="18" charset="-78"/>
                        <a:cs typeface="Simplified Arabic" panose="02020603050405020304" pitchFamily="18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i="0" u="none" strike="noStrike" kern="1200" cap="none" dirty="0">
                        <a:solidFill>
                          <a:schemeClr val="dk1"/>
                        </a:solidFill>
                        <a:effectLst/>
                        <a:latin typeface="Simplified Arabic" panose="02020603050405020304" pitchFamily="18" charset="-78"/>
                        <a:cs typeface="Simplified Arabic" panose="02020603050405020304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الانشطة  اللاصفية  - التكليفات 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798869"/>
                  </a:ext>
                </a:extLst>
              </a:tr>
              <a:tr h="330052">
                <a:tc gridSpan="4">
                  <a:txBody>
                    <a:bodyPr/>
                    <a:lstStyle/>
                    <a:p>
                      <a:pPr algn="r"/>
                      <a:endParaRPr lang="en-US" sz="12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en-US" sz="12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AE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روابط مساندة للحصة 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12998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01558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>
            <a:extLst>
              <a:ext uri="{FF2B5EF4-FFF2-40B4-BE49-F238E27FC236}">
                <a16:creationId xmlns:a16="http://schemas.microsoft.com/office/drawing/2014/main" id="{F9605C09-7097-4847-AC93-D1B901F08871}"/>
              </a:ext>
            </a:extLst>
          </p:cNvPr>
          <p:cNvSpPr txBox="1"/>
          <p:nvPr/>
        </p:nvSpPr>
        <p:spPr>
          <a:xfrm>
            <a:off x="-23153" y="6477699"/>
            <a:ext cx="12131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1600" b="1" dirty="0">
                <a:solidFill>
                  <a:srgbClr val="00B050"/>
                </a:solidFill>
              </a:rPr>
              <a:t>أنتم مبدعون</a:t>
            </a:r>
            <a:r>
              <a:rPr lang="ar-AE" sz="1600" b="1" dirty="0"/>
              <a:t> </a:t>
            </a:r>
            <a:endParaRPr lang="en-US" sz="1600" b="1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CCFD753-5ABD-4BA9-863D-A2D8D2462E7F}"/>
              </a:ext>
            </a:extLst>
          </p:cNvPr>
          <p:cNvSpPr txBox="1"/>
          <p:nvPr/>
        </p:nvSpPr>
        <p:spPr>
          <a:xfrm>
            <a:off x="11065397" y="6461779"/>
            <a:ext cx="12654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1600" b="1" dirty="0">
                <a:solidFill>
                  <a:srgbClr val="0070C0"/>
                </a:solidFill>
              </a:rPr>
              <a:t>أنتم مجتهدون </a:t>
            </a:r>
            <a:endParaRPr lang="en-US" sz="1600" b="1" dirty="0">
              <a:solidFill>
                <a:srgbClr val="0070C0"/>
              </a:solidFill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E7E354D-2901-4564-924B-3B3A011BA49D}"/>
              </a:ext>
            </a:extLst>
          </p:cNvPr>
          <p:cNvSpPr/>
          <p:nvPr/>
        </p:nvSpPr>
        <p:spPr>
          <a:xfrm>
            <a:off x="74234" y="70704"/>
            <a:ext cx="12038744" cy="6713709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28BF535C-ABA5-4DDA-9B0F-D6D23B66B125}"/>
              </a:ext>
            </a:extLst>
          </p:cNvPr>
          <p:cNvSpPr/>
          <p:nvPr/>
        </p:nvSpPr>
        <p:spPr>
          <a:xfrm>
            <a:off x="5421071" y="6507316"/>
            <a:ext cx="32624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AE" sz="2000" b="1" dirty="0">
                <a:solidFill>
                  <a:srgbClr val="00B05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المشاركة في الحصة دليل على حضورك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FD61F6-F968-4D0A-A06C-84A64C85B0A7}"/>
              </a:ext>
            </a:extLst>
          </p:cNvPr>
          <p:cNvSpPr/>
          <p:nvPr/>
        </p:nvSpPr>
        <p:spPr>
          <a:xfrm>
            <a:off x="4089318" y="236012"/>
            <a:ext cx="34321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AE" sz="32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أوسمة الحصة </a:t>
            </a:r>
            <a:endParaRPr lang="ar-AE" sz="40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3AFE0D4-AF2C-4F25-AA32-A892F73462C2}"/>
              </a:ext>
            </a:extLst>
          </p:cNvPr>
          <p:cNvSpPr/>
          <p:nvPr/>
        </p:nvSpPr>
        <p:spPr>
          <a:xfrm>
            <a:off x="1940663" y="6397596"/>
            <a:ext cx="32624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AE" sz="20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إعداد المعلم : ضيف الله الزربة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F8A1C8E-C1E9-4138-84E7-FDCE7075F6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1922" y="882591"/>
            <a:ext cx="3486224" cy="41468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61DB0D7-A2A2-439B-B1EB-5864510C43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9919" y="882590"/>
            <a:ext cx="3804085" cy="414686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C0212D9-A2A0-41DB-AEE1-C17F644C93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061" y="882589"/>
            <a:ext cx="3804086" cy="41468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533646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45254DFA-C349-47BC-BF87-94A201F6D9AB}"/>
              </a:ext>
            </a:extLst>
          </p:cNvPr>
          <p:cNvGrpSpPr/>
          <p:nvPr/>
        </p:nvGrpSpPr>
        <p:grpSpPr>
          <a:xfrm>
            <a:off x="1433689" y="133954"/>
            <a:ext cx="9358714" cy="609581"/>
            <a:chOff x="3292363" y="174848"/>
            <a:chExt cx="5427927" cy="609581"/>
          </a:xfrm>
          <a:solidFill>
            <a:schemeClr val="accent2"/>
          </a:solidFill>
        </p:grpSpPr>
        <p:sp>
          <p:nvSpPr>
            <p:cNvPr id="5" name="Ribbon: Tilted Down 4">
              <a:extLst>
                <a:ext uri="{FF2B5EF4-FFF2-40B4-BE49-F238E27FC236}">
                  <a16:creationId xmlns:a16="http://schemas.microsoft.com/office/drawing/2014/main" id="{53ABA9D1-B4DE-4576-B39E-ED6CC13B5C5E}"/>
                </a:ext>
              </a:extLst>
            </p:cNvPr>
            <p:cNvSpPr/>
            <p:nvPr/>
          </p:nvSpPr>
          <p:spPr>
            <a:xfrm>
              <a:off x="3292363" y="174848"/>
              <a:ext cx="5427927" cy="595663"/>
            </a:xfrm>
            <a:prstGeom prst="ribbon">
              <a:avLst/>
            </a:prstGeom>
            <a:grp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3B86EE7-0C25-4859-A139-E940DCF24C29}"/>
                </a:ext>
              </a:extLst>
            </p:cNvPr>
            <p:cNvSpPr txBox="1"/>
            <p:nvPr/>
          </p:nvSpPr>
          <p:spPr>
            <a:xfrm>
              <a:off x="4659213" y="322764"/>
              <a:ext cx="2663336" cy="461665"/>
            </a:xfrm>
            <a:prstGeom prst="rect">
              <a:avLst/>
            </a:prstGeom>
            <a:grpFill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ar-AE" sz="2400" b="1" dirty="0"/>
                <a:t>متطلبات الحصة ومجرياتها </a:t>
              </a: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E98C78B3-09D8-4F56-83E8-5EB2EEDAB9DF}"/>
              </a:ext>
            </a:extLst>
          </p:cNvPr>
          <p:cNvSpPr/>
          <p:nvPr/>
        </p:nvSpPr>
        <p:spPr>
          <a:xfrm>
            <a:off x="825804" y="2095735"/>
            <a:ext cx="104597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endParaRPr lang="ar-AE" sz="3200" b="1" dirty="0">
              <a:solidFill>
                <a:srgbClr val="292828"/>
              </a:solidFill>
              <a:latin typeface="Droid Arabic Kufi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A36D9CB-29F1-4516-90A1-356A6DC7903F}"/>
              </a:ext>
            </a:extLst>
          </p:cNvPr>
          <p:cNvGrpSpPr/>
          <p:nvPr/>
        </p:nvGrpSpPr>
        <p:grpSpPr>
          <a:xfrm>
            <a:off x="312443" y="5542844"/>
            <a:ext cx="1121246" cy="934855"/>
            <a:chOff x="947171" y="309551"/>
            <a:chExt cx="1026723" cy="1026723"/>
          </a:xfrm>
        </p:grpSpPr>
        <p:pic>
          <p:nvPicPr>
            <p:cNvPr id="17" name="Picture 4" descr="الساعة Png تحميل مجاني - وجه الساعة ساعة منبه قصاصة فنية ، - عدد ...">
              <a:extLst>
                <a:ext uri="{FF2B5EF4-FFF2-40B4-BE49-F238E27FC236}">
                  <a16:creationId xmlns:a16="http://schemas.microsoft.com/office/drawing/2014/main" id="{34841662-5501-4C2E-9780-4D2016D8D5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7171" y="309551"/>
              <a:ext cx="1026723" cy="10267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49981D5-3E45-44E7-87CE-F04CC72FC5A8}"/>
                </a:ext>
              </a:extLst>
            </p:cNvPr>
            <p:cNvSpPr txBox="1"/>
            <p:nvPr/>
          </p:nvSpPr>
          <p:spPr>
            <a:xfrm>
              <a:off x="1255529" y="605560"/>
              <a:ext cx="718365" cy="439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FF0000"/>
                  </a:solidFill>
                </a:rPr>
                <a:t>2</a:t>
              </a:r>
              <a:endParaRPr lang="en-US" dirty="0"/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A44974EF-41B9-47AC-B1AD-5B4A2D7A524B}"/>
              </a:ext>
            </a:extLst>
          </p:cNvPr>
          <p:cNvSpPr txBox="1"/>
          <p:nvPr/>
        </p:nvSpPr>
        <p:spPr>
          <a:xfrm>
            <a:off x="-23153" y="6477699"/>
            <a:ext cx="12131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1600" b="1" dirty="0">
                <a:solidFill>
                  <a:srgbClr val="00B050"/>
                </a:solidFill>
              </a:rPr>
              <a:t>أنتم مبدعون</a:t>
            </a:r>
            <a:r>
              <a:rPr lang="ar-AE" sz="1600" b="1" dirty="0"/>
              <a:t> </a:t>
            </a:r>
            <a:endParaRPr lang="en-US" sz="1600" b="1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03EFCA1-43A6-4F7E-B3C0-173CB17B79A0}"/>
              </a:ext>
            </a:extLst>
          </p:cNvPr>
          <p:cNvSpPr txBox="1"/>
          <p:nvPr/>
        </p:nvSpPr>
        <p:spPr>
          <a:xfrm>
            <a:off x="11065397" y="6461779"/>
            <a:ext cx="12654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1600" b="1" dirty="0">
                <a:solidFill>
                  <a:srgbClr val="0070C0"/>
                </a:solidFill>
              </a:rPr>
              <a:t>أنتم مجتهدون </a:t>
            </a:r>
            <a:endParaRPr lang="en-US" sz="1600" b="1" dirty="0">
              <a:solidFill>
                <a:srgbClr val="0070C0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D3113EE-6929-4F08-B9EB-D6453303704B}"/>
              </a:ext>
            </a:extLst>
          </p:cNvPr>
          <p:cNvSpPr/>
          <p:nvPr/>
        </p:nvSpPr>
        <p:spPr>
          <a:xfrm>
            <a:off x="74234" y="70704"/>
            <a:ext cx="12038744" cy="6713709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D76CBC9-8CBA-4B6C-941D-CC4244C5CA07}"/>
              </a:ext>
            </a:extLst>
          </p:cNvPr>
          <p:cNvSpPr/>
          <p:nvPr/>
        </p:nvSpPr>
        <p:spPr>
          <a:xfrm>
            <a:off x="5421071" y="6507316"/>
            <a:ext cx="32624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AE" sz="2000" b="1" dirty="0">
                <a:solidFill>
                  <a:srgbClr val="00B05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المشاركة في الحصة دليل على حضورك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9B20A3A-0931-49F3-859D-25C4BE07E40A}"/>
              </a:ext>
            </a:extLst>
          </p:cNvPr>
          <p:cNvSpPr/>
          <p:nvPr/>
        </p:nvSpPr>
        <p:spPr>
          <a:xfrm>
            <a:off x="192220" y="1874408"/>
            <a:ext cx="4897735" cy="101438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ar-AE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   العصف الذهني  - الاستنباط - الاستنتاج  فكر ناقش شارك – تحليل الأشكال والرسوم   </a:t>
            </a:r>
            <a:endParaRPr lang="en-US" sz="28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2322E58-F73B-4EDE-B7AA-16D479013FD8}"/>
              </a:ext>
            </a:extLst>
          </p:cNvPr>
          <p:cNvSpPr/>
          <p:nvPr/>
        </p:nvSpPr>
        <p:spPr>
          <a:xfrm>
            <a:off x="163247" y="4063767"/>
            <a:ext cx="4779814" cy="1119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ar-AE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الحرائق  –   سيارة الإسعاف السلامة  </a:t>
            </a:r>
            <a:endParaRPr lang="en-US" sz="32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5A1FFE5-B664-4E8F-865D-E4C3AF7F3F39}"/>
              </a:ext>
            </a:extLst>
          </p:cNvPr>
          <p:cNvSpPr/>
          <p:nvPr/>
        </p:nvSpPr>
        <p:spPr>
          <a:xfrm>
            <a:off x="5203153" y="1699316"/>
            <a:ext cx="6796627" cy="440120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AE" sz="2800" b="1" dirty="0"/>
              <a:t>*-</a:t>
            </a:r>
            <a:r>
              <a:rPr lang="ar-AE" dirty="0"/>
              <a:t>  </a:t>
            </a:r>
            <a:r>
              <a:rPr lang="ar-AE" sz="2800" b="1" dirty="0">
                <a:solidFill>
                  <a:srgbClr val="FF0000"/>
                </a:solidFill>
              </a:rPr>
              <a:t>يفسر المفاهيم والمصطلحات الواردة في الدرس .</a:t>
            </a:r>
          </a:p>
          <a:p>
            <a:pPr algn="r" rtl="1"/>
            <a:r>
              <a:rPr lang="ar-AE" sz="2800" b="1" dirty="0">
                <a:solidFill>
                  <a:schemeClr val="accent2"/>
                </a:solidFill>
              </a:rPr>
              <a:t>*- </a:t>
            </a:r>
            <a:r>
              <a:rPr lang="ar-AE" sz="2800" b="1" dirty="0">
                <a:solidFill>
                  <a:srgbClr val="0070C0"/>
                </a:solidFill>
              </a:rPr>
              <a:t>يستنتج  من خلال النص أهمية التدريب على الإسعافات الأولية </a:t>
            </a:r>
            <a:endParaRPr lang="en-US" sz="2800" dirty="0"/>
          </a:p>
          <a:p>
            <a:pPr algn="r" rtl="1"/>
            <a:r>
              <a:rPr lang="ar-AE" sz="2800" b="1" dirty="0">
                <a:solidFill>
                  <a:srgbClr val="FF0000"/>
                </a:solidFill>
              </a:rPr>
              <a:t>*- </a:t>
            </a:r>
            <a:r>
              <a:rPr lang="ar-AE" sz="2800" b="1" dirty="0">
                <a:solidFill>
                  <a:srgbClr val="002060"/>
                </a:solidFill>
              </a:rPr>
              <a:t>أن يستنتج الطلاب من خلال الصور خدمة الطوارئ المناسبة لهذه الحالات</a:t>
            </a:r>
          </a:p>
          <a:p>
            <a:pPr algn="r" rtl="1"/>
            <a:r>
              <a:rPr lang="ar-AE" sz="2800" b="1" dirty="0">
                <a:solidFill>
                  <a:srgbClr val="0070C0"/>
                </a:solidFill>
              </a:rPr>
              <a:t>*- </a:t>
            </a:r>
            <a:r>
              <a:rPr lang="ar-AE" sz="2800" b="1" dirty="0">
                <a:solidFill>
                  <a:srgbClr val="C00000"/>
                </a:solidFill>
              </a:rPr>
              <a:t>يتعرف الطلاب على أسباب الحرائق وكيف يتصرف في حالة وقوع حريق  من خلال قراءة النص</a:t>
            </a:r>
          </a:p>
          <a:p>
            <a:pPr algn="r" rtl="1"/>
            <a:r>
              <a:rPr lang="ar-AE" sz="2800" b="1" dirty="0">
                <a:solidFill>
                  <a:srgbClr val="00B050"/>
                </a:solidFill>
              </a:rPr>
              <a:t>*- يحلل الرسوم البيانية ويستخرج الحقائق والمعلومات والتعميمات منها</a:t>
            </a:r>
            <a:br>
              <a:rPr lang="ar-AE" sz="2800" b="1" dirty="0">
                <a:solidFill>
                  <a:srgbClr val="FF0000"/>
                </a:solidFill>
              </a:rPr>
            </a:br>
            <a:endParaRPr lang="ar-AE" sz="2800" b="1" dirty="0">
              <a:solidFill>
                <a:schemeClr val="tx1"/>
              </a:solidFill>
              <a:latin typeface="abdo"/>
            </a:endParaRPr>
          </a:p>
        </p:txBody>
      </p:sp>
      <p:sp>
        <p:nvSpPr>
          <p:cNvPr id="3" name="Callout: Down Arrow 2">
            <a:extLst>
              <a:ext uri="{FF2B5EF4-FFF2-40B4-BE49-F238E27FC236}">
                <a16:creationId xmlns:a16="http://schemas.microsoft.com/office/drawing/2014/main" id="{A72A562C-A382-44A4-A380-E2D8F11673B6}"/>
              </a:ext>
            </a:extLst>
          </p:cNvPr>
          <p:cNvSpPr/>
          <p:nvPr/>
        </p:nvSpPr>
        <p:spPr>
          <a:xfrm>
            <a:off x="74234" y="950609"/>
            <a:ext cx="4868827" cy="854422"/>
          </a:xfrm>
          <a:prstGeom prst="downArrowCallou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400" b="1" dirty="0"/>
              <a:t>استراتيجيات التدريس </a:t>
            </a:r>
            <a:endParaRPr lang="en-US" sz="2400" b="1" dirty="0"/>
          </a:p>
        </p:txBody>
      </p:sp>
      <p:sp>
        <p:nvSpPr>
          <p:cNvPr id="24" name="Callout: Down Arrow 23">
            <a:extLst>
              <a:ext uri="{FF2B5EF4-FFF2-40B4-BE49-F238E27FC236}">
                <a16:creationId xmlns:a16="http://schemas.microsoft.com/office/drawing/2014/main" id="{71913A9E-0BC9-4F91-92F3-15981FE933EF}"/>
              </a:ext>
            </a:extLst>
          </p:cNvPr>
          <p:cNvSpPr/>
          <p:nvPr/>
        </p:nvSpPr>
        <p:spPr>
          <a:xfrm>
            <a:off x="163248" y="3154010"/>
            <a:ext cx="4779814" cy="854422"/>
          </a:xfrm>
          <a:prstGeom prst="downArrowCallou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400" b="1" dirty="0"/>
              <a:t>المفاهيم والمصطلحات </a:t>
            </a:r>
            <a:endParaRPr lang="en-US" sz="2400" b="1" dirty="0"/>
          </a:p>
        </p:txBody>
      </p:sp>
      <p:sp>
        <p:nvSpPr>
          <p:cNvPr id="26" name="Callout: Down Arrow 25">
            <a:extLst>
              <a:ext uri="{FF2B5EF4-FFF2-40B4-BE49-F238E27FC236}">
                <a16:creationId xmlns:a16="http://schemas.microsoft.com/office/drawing/2014/main" id="{70675F32-4EEB-41B1-ACD8-13A2CA66B95E}"/>
              </a:ext>
            </a:extLst>
          </p:cNvPr>
          <p:cNvSpPr/>
          <p:nvPr/>
        </p:nvSpPr>
        <p:spPr>
          <a:xfrm>
            <a:off x="5421071" y="882383"/>
            <a:ext cx="6630416" cy="854422"/>
          </a:xfrm>
          <a:prstGeom prst="downArrowCallou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400" b="1" dirty="0"/>
              <a:t>نواتج التعلم </a:t>
            </a:r>
            <a:endParaRPr lang="en-US" sz="2400" b="1" dirty="0"/>
          </a:p>
        </p:txBody>
      </p:sp>
      <p:sp>
        <p:nvSpPr>
          <p:cNvPr id="8" name="Callout: Left Arrow 7">
            <a:extLst>
              <a:ext uri="{FF2B5EF4-FFF2-40B4-BE49-F238E27FC236}">
                <a16:creationId xmlns:a16="http://schemas.microsoft.com/office/drawing/2014/main" id="{617E241A-DC9F-4F03-AF0D-50FC63DAEADE}"/>
              </a:ext>
            </a:extLst>
          </p:cNvPr>
          <p:cNvSpPr/>
          <p:nvPr/>
        </p:nvSpPr>
        <p:spPr>
          <a:xfrm>
            <a:off x="8527764" y="5680981"/>
            <a:ext cx="3472016" cy="744502"/>
          </a:xfrm>
          <a:prstGeom prst="leftArrowCallou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000" b="1" dirty="0"/>
              <a:t>القيم والمواطنة الصالحة </a:t>
            </a:r>
            <a:endParaRPr lang="en-US" sz="2000" b="1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E186F1C-2AEC-4D4C-A42B-0BAC737F168B}"/>
              </a:ext>
            </a:extLst>
          </p:cNvPr>
          <p:cNvSpPr/>
          <p:nvPr/>
        </p:nvSpPr>
        <p:spPr>
          <a:xfrm>
            <a:off x="1770435" y="5820118"/>
            <a:ext cx="6757329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ar-AE" sz="2800" b="1" dirty="0">
                <a:solidFill>
                  <a:srgbClr val="FF0000"/>
                </a:solidFill>
              </a:rPr>
              <a:t>السلامة  – الأمن  – الوقاية    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AC3330F-CBAB-4DD6-9BB4-1637AD762FBB}"/>
              </a:ext>
            </a:extLst>
          </p:cNvPr>
          <p:cNvSpPr/>
          <p:nvPr/>
        </p:nvSpPr>
        <p:spPr>
          <a:xfrm>
            <a:off x="1940663" y="6397596"/>
            <a:ext cx="32624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AE" sz="20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إعداد المعلم : ضيف الله الزربة </a:t>
            </a:r>
          </a:p>
        </p:txBody>
      </p:sp>
    </p:spTree>
    <p:extLst>
      <p:ext uri="{BB962C8B-B14F-4D97-AF65-F5344CB8AC3E}">
        <p14:creationId xmlns:p14="http://schemas.microsoft.com/office/powerpoint/2010/main" val="23315047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>
            <a:extLst>
              <a:ext uri="{FF2B5EF4-FFF2-40B4-BE49-F238E27FC236}">
                <a16:creationId xmlns:a16="http://schemas.microsoft.com/office/drawing/2014/main" id="{F9605C09-7097-4847-AC93-D1B901F08871}"/>
              </a:ext>
            </a:extLst>
          </p:cNvPr>
          <p:cNvSpPr txBox="1"/>
          <p:nvPr/>
        </p:nvSpPr>
        <p:spPr>
          <a:xfrm>
            <a:off x="-23153" y="6477699"/>
            <a:ext cx="12131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1600" b="1" dirty="0">
                <a:solidFill>
                  <a:srgbClr val="00B050"/>
                </a:solidFill>
              </a:rPr>
              <a:t>أنتم مبدعون</a:t>
            </a:r>
            <a:r>
              <a:rPr lang="ar-AE" sz="1600" b="1" dirty="0"/>
              <a:t> </a:t>
            </a:r>
            <a:endParaRPr lang="en-US" sz="1600" b="1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CCFD753-5ABD-4BA9-863D-A2D8D2462E7F}"/>
              </a:ext>
            </a:extLst>
          </p:cNvPr>
          <p:cNvSpPr txBox="1"/>
          <p:nvPr/>
        </p:nvSpPr>
        <p:spPr>
          <a:xfrm>
            <a:off x="11065397" y="6461779"/>
            <a:ext cx="12654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1600" b="1" dirty="0">
                <a:solidFill>
                  <a:srgbClr val="0070C0"/>
                </a:solidFill>
              </a:rPr>
              <a:t>أنتم مجتهدون </a:t>
            </a:r>
            <a:endParaRPr lang="en-US" sz="1600" b="1" dirty="0">
              <a:solidFill>
                <a:srgbClr val="0070C0"/>
              </a:solidFill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E7E354D-2901-4564-924B-3B3A011BA49D}"/>
              </a:ext>
            </a:extLst>
          </p:cNvPr>
          <p:cNvSpPr/>
          <p:nvPr/>
        </p:nvSpPr>
        <p:spPr>
          <a:xfrm>
            <a:off x="74234" y="70704"/>
            <a:ext cx="12038744" cy="6713709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28BF535C-ABA5-4DDA-9B0F-D6D23B66B125}"/>
              </a:ext>
            </a:extLst>
          </p:cNvPr>
          <p:cNvSpPr/>
          <p:nvPr/>
        </p:nvSpPr>
        <p:spPr>
          <a:xfrm>
            <a:off x="5421071" y="6507316"/>
            <a:ext cx="32624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AE" sz="2000" b="1" dirty="0">
                <a:solidFill>
                  <a:srgbClr val="00B05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المشاركة في الحصة دليل على حضورك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FD61F6-F968-4D0A-A06C-84A64C85B0A7}"/>
              </a:ext>
            </a:extLst>
          </p:cNvPr>
          <p:cNvSpPr/>
          <p:nvPr/>
        </p:nvSpPr>
        <p:spPr>
          <a:xfrm>
            <a:off x="3489677" y="474551"/>
            <a:ext cx="603845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AE" sz="32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عزيزي الطالب ماذا تشاهد في هذه الصور </a:t>
            </a:r>
            <a:endParaRPr lang="ar-AE" sz="40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1E5EFFC-BA41-4C49-901C-1C65393EF845}"/>
              </a:ext>
            </a:extLst>
          </p:cNvPr>
          <p:cNvGrpSpPr/>
          <p:nvPr/>
        </p:nvGrpSpPr>
        <p:grpSpPr>
          <a:xfrm>
            <a:off x="215607" y="96641"/>
            <a:ext cx="11835999" cy="408588"/>
            <a:chOff x="178001" y="180148"/>
            <a:chExt cx="11835999" cy="408588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361C635C-3D5F-4DAC-A491-F8394CF765C6}"/>
                </a:ext>
              </a:extLst>
            </p:cNvPr>
            <p:cNvSpPr/>
            <p:nvPr/>
          </p:nvSpPr>
          <p:spPr>
            <a:xfrm>
              <a:off x="2522072" y="180148"/>
              <a:ext cx="7898452" cy="408588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endParaRPr lang="ar-AE" dirty="0"/>
            </a:p>
            <a:p>
              <a:pPr algn="r"/>
              <a:r>
                <a:rPr lang="ar-AE" sz="2400" b="1" dirty="0">
                  <a:solidFill>
                    <a:srgbClr val="FF0000"/>
                  </a:solidFill>
                </a:rPr>
                <a:t>التهيئة الحافزة  : </a:t>
              </a:r>
              <a:r>
                <a:rPr lang="ar-AE" sz="2400" b="1" dirty="0">
                  <a:solidFill>
                    <a:srgbClr val="0070C0"/>
                  </a:solidFill>
                </a:rPr>
                <a:t> : يستمطر الأفكار حول الحالات المؤذية </a:t>
              </a:r>
              <a:endParaRPr lang="en-US" sz="2400" b="1" dirty="0">
                <a:solidFill>
                  <a:srgbClr val="0070C0"/>
                </a:solidFill>
              </a:endParaRPr>
            </a:p>
            <a:p>
              <a:pPr algn="ctr"/>
              <a:endParaRPr lang="en-US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8FECB33-F15B-4767-BC94-995314DBA032}"/>
                </a:ext>
              </a:extLst>
            </p:cNvPr>
            <p:cNvSpPr/>
            <p:nvPr/>
          </p:nvSpPr>
          <p:spPr>
            <a:xfrm>
              <a:off x="10469217" y="219504"/>
              <a:ext cx="1544783" cy="33855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2000" b="1" dirty="0"/>
                <a:t>خط سير الدرس </a:t>
              </a:r>
              <a:endParaRPr lang="en-US" sz="2000" b="1" dirty="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9C8820A-4B78-49B5-B0A6-CBA4CBFA3E57}"/>
                </a:ext>
              </a:extLst>
            </p:cNvPr>
            <p:cNvSpPr/>
            <p:nvPr/>
          </p:nvSpPr>
          <p:spPr>
            <a:xfrm>
              <a:off x="178001" y="210745"/>
              <a:ext cx="2282700" cy="33855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ar-AE" sz="1600" b="1" dirty="0"/>
                <a:t>الاستراتيجية :  عصف ذهني </a:t>
              </a:r>
              <a:endParaRPr lang="en-US" sz="2000" b="1" dirty="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5A14A1A-25F2-4FD8-99F1-FD97AB3D564C}"/>
              </a:ext>
            </a:extLst>
          </p:cNvPr>
          <p:cNvGrpSpPr/>
          <p:nvPr/>
        </p:nvGrpSpPr>
        <p:grpSpPr>
          <a:xfrm>
            <a:off x="11265628" y="5777948"/>
            <a:ext cx="782818" cy="729368"/>
            <a:chOff x="947171" y="309551"/>
            <a:chExt cx="1026723" cy="1026723"/>
          </a:xfrm>
        </p:grpSpPr>
        <p:pic>
          <p:nvPicPr>
            <p:cNvPr id="19" name="Picture 4" descr="الساعة Png تحميل مجاني - وجه الساعة ساعة منبه قصاصة فنية ، - عدد ...">
              <a:extLst>
                <a:ext uri="{FF2B5EF4-FFF2-40B4-BE49-F238E27FC236}">
                  <a16:creationId xmlns:a16="http://schemas.microsoft.com/office/drawing/2014/main" id="{3B207825-692C-4D77-8CCE-5BE527F30D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7171" y="309551"/>
              <a:ext cx="1026723" cy="10267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C68DDAB-B2C6-4A9D-B0F5-1C861DEBD8F4}"/>
                </a:ext>
              </a:extLst>
            </p:cNvPr>
            <p:cNvSpPr txBox="1"/>
            <p:nvPr/>
          </p:nvSpPr>
          <p:spPr>
            <a:xfrm>
              <a:off x="1317585" y="599894"/>
              <a:ext cx="597439" cy="5632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FF0000"/>
                  </a:solidFill>
                </a:rPr>
                <a:t>5</a:t>
              </a:r>
              <a:endParaRPr lang="en-US" dirty="0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A3AFE0D4-AF2C-4F25-AA32-A892F73462C2}"/>
              </a:ext>
            </a:extLst>
          </p:cNvPr>
          <p:cNvSpPr/>
          <p:nvPr/>
        </p:nvSpPr>
        <p:spPr>
          <a:xfrm>
            <a:off x="1940663" y="6397596"/>
            <a:ext cx="32624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AE" sz="20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إعداد المعلم : ضيف الله الزربة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D94ECAA-5288-494C-B315-A56B12B2D1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607" y="1326306"/>
            <a:ext cx="4078098" cy="25955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12ACC8D-CE7B-4B1B-846C-BFC71402EF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4429" y="1303092"/>
            <a:ext cx="3896122" cy="2595562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A1EA1C3-6E72-41D3-BA25-949DED2F6EAC}"/>
              </a:ext>
            </a:extLst>
          </p:cNvPr>
          <p:cNvSpPr/>
          <p:nvPr/>
        </p:nvSpPr>
        <p:spPr>
          <a:xfrm>
            <a:off x="2104792" y="4970133"/>
            <a:ext cx="79776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AE" sz="32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هل لديك تجربة عن موقف  مؤذي حدث معك وكيف تصرفت  </a:t>
            </a:r>
            <a:endParaRPr lang="ar-AE" sz="40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2C4ECF7-6ADE-445B-BFE7-F6006576BB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1276" y="1346177"/>
            <a:ext cx="3405117" cy="25093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2A7C109C-88CD-49F4-A476-9AF6A720F0FE}"/>
              </a:ext>
            </a:extLst>
          </p:cNvPr>
          <p:cNvSpPr/>
          <p:nvPr/>
        </p:nvSpPr>
        <p:spPr>
          <a:xfrm>
            <a:off x="1091954" y="4112591"/>
            <a:ext cx="79776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AE" sz="32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ما نطلق على هذه الحالات -----------------</a:t>
            </a:r>
            <a:endParaRPr lang="ar-AE" sz="40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408278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B89F1BF8-59EA-48CC-A4ED-250606A042BF}"/>
              </a:ext>
            </a:extLst>
          </p:cNvPr>
          <p:cNvSpPr/>
          <p:nvPr/>
        </p:nvSpPr>
        <p:spPr>
          <a:xfrm>
            <a:off x="4613792" y="6431966"/>
            <a:ext cx="32624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AE" sz="2000" b="1" dirty="0">
                <a:solidFill>
                  <a:srgbClr val="00B05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المشاركة في الحصة دليل على حضورك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5C37157-DF4B-41A9-88C3-641272C67EF5}"/>
              </a:ext>
            </a:extLst>
          </p:cNvPr>
          <p:cNvSpPr txBox="1"/>
          <p:nvPr/>
        </p:nvSpPr>
        <p:spPr>
          <a:xfrm>
            <a:off x="83551" y="6469691"/>
            <a:ext cx="10708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1600" b="1" dirty="0">
                <a:solidFill>
                  <a:srgbClr val="FF0000"/>
                </a:solidFill>
              </a:rPr>
              <a:t>أنتم متميزون</a:t>
            </a:r>
            <a:endParaRPr lang="en-US" sz="1600" b="1" dirty="0">
              <a:solidFill>
                <a:srgbClr val="FF0000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781BB36-34DA-433A-BA85-E10A6BC4BA57}"/>
              </a:ext>
            </a:extLst>
          </p:cNvPr>
          <p:cNvSpPr txBox="1"/>
          <p:nvPr/>
        </p:nvSpPr>
        <p:spPr>
          <a:xfrm>
            <a:off x="11037464" y="6410745"/>
            <a:ext cx="11729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1600" b="1" dirty="0"/>
              <a:t>أنتم رائعون </a:t>
            </a:r>
            <a:endParaRPr lang="en-US" sz="1600" b="1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EC2CB1C-9A17-4C7C-BA33-6F0FB808EC2F}"/>
              </a:ext>
            </a:extLst>
          </p:cNvPr>
          <p:cNvSpPr/>
          <p:nvPr/>
        </p:nvSpPr>
        <p:spPr>
          <a:xfrm>
            <a:off x="74234" y="70704"/>
            <a:ext cx="12038744" cy="6713709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6612FB6-5ED2-4393-8A72-0650E911C5B5}"/>
              </a:ext>
            </a:extLst>
          </p:cNvPr>
          <p:cNvGrpSpPr/>
          <p:nvPr/>
        </p:nvGrpSpPr>
        <p:grpSpPr>
          <a:xfrm>
            <a:off x="207952" y="869504"/>
            <a:ext cx="6327407" cy="1204615"/>
            <a:chOff x="191854" y="1069130"/>
            <a:chExt cx="7037879" cy="1204615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1B02F1F4-D83D-4EF2-813E-D6D2F51F9096}"/>
                </a:ext>
              </a:extLst>
            </p:cNvPr>
            <p:cNvGrpSpPr/>
            <p:nvPr/>
          </p:nvGrpSpPr>
          <p:grpSpPr>
            <a:xfrm>
              <a:off x="191854" y="1069130"/>
              <a:ext cx="3407143" cy="1204615"/>
              <a:chOff x="134476" y="4402750"/>
              <a:chExt cx="3353451" cy="1385677"/>
            </a:xfrm>
          </p:grpSpPr>
          <p:sp>
            <p:nvSpPr>
              <p:cNvPr id="9" name="Arrow: Left 8">
                <a:extLst>
                  <a:ext uri="{FF2B5EF4-FFF2-40B4-BE49-F238E27FC236}">
                    <a16:creationId xmlns:a16="http://schemas.microsoft.com/office/drawing/2014/main" id="{DA8F7D4B-C02A-41EE-B70E-E4F276377BFF}"/>
                  </a:ext>
                </a:extLst>
              </p:cNvPr>
              <p:cNvSpPr/>
              <p:nvPr/>
            </p:nvSpPr>
            <p:spPr>
              <a:xfrm>
                <a:off x="3048000" y="4814052"/>
                <a:ext cx="439927" cy="475862"/>
              </a:xfrm>
              <a:prstGeom prst="lef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AFCB2D85-BDA4-48DE-AE87-DFD076060D11}"/>
                  </a:ext>
                </a:extLst>
              </p:cNvPr>
              <p:cNvSpPr/>
              <p:nvPr/>
            </p:nvSpPr>
            <p:spPr>
              <a:xfrm>
                <a:off x="134476" y="4402750"/>
                <a:ext cx="2878362" cy="1385677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ar-AE" sz="2400" b="1" dirty="0">
                    <a:solidFill>
                      <a:srgbClr val="FF0000"/>
                    </a:solidFill>
                  </a:rPr>
                  <a:t>ما المقصود بالنيران؟</a:t>
                </a:r>
                <a:endParaRPr lang="ar-AE" sz="2400" b="1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ar-AE" sz="2400" b="1" dirty="0">
                    <a:solidFill>
                      <a:schemeClr val="tx1"/>
                    </a:solidFill>
                  </a:rPr>
                  <a:t>--------------------- </a:t>
                </a:r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8" name="Arrow: Left 27">
              <a:extLst>
                <a:ext uri="{FF2B5EF4-FFF2-40B4-BE49-F238E27FC236}">
                  <a16:creationId xmlns:a16="http://schemas.microsoft.com/office/drawing/2014/main" id="{9BF427E9-9E05-40D2-A5DC-7A2F96654F8C}"/>
                </a:ext>
              </a:extLst>
            </p:cNvPr>
            <p:cNvSpPr/>
            <p:nvPr/>
          </p:nvSpPr>
          <p:spPr>
            <a:xfrm>
              <a:off x="6755759" y="1425591"/>
              <a:ext cx="473974" cy="662432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C498800-15C0-41F5-8237-21D67E2DD616}"/>
              </a:ext>
            </a:extLst>
          </p:cNvPr>
          <p:cNvGrpSpPr/>
          <p:nvPr/>
        </p:nvGrpSpPr>
        <p:grpSpPr>
          <a:xfrm>
            <a:off x="215607" y="4483689"/>
            <a:ext cx="6330805" cy="1066159"/>
            <a:chOff x="555852" y="4736801"/>
            <a:chExt cx="7599822" cy="1320663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2C8A8049-F046-45D1-9394-77DDD676461F}"/>
                </a:ext>
              </a:extLst>
            </p:cNvPr>
            <p:cNvGrpSpPr/>
            <p:nvPr/>
          </p:nvGrpSpPr>
          <p:grpSpPr>
            <a:xfrm>
              <a:off x="555852" y="4736801"/>
              <a:ext cx="3754820" cy="1320663"/>
              <a:chOff x="624233" y="4784884"/>
              <a:chExt cx="3754820" cy="1422767"/>
            </a:xfrm>
          </p:grpSpPr>
          <p:sp>
            <p:nvSpPr>
              <p:cNvPr id="26" name="Arrow: Left 25">
                <a:extLst>
                  <a:ext uri="{FF2B5EF4-FFF2-40B4-BE49-F238E27FC236}">
                    <a16:creationId xmlns:a16="http://schemas.microsoft.com/office/drawing/2014/main" id="{F04FFEF5-C7FE-4450-B266-B1E48673C8C9}"/>
                  </a:ext>
                </a:extLst>
              </p:cNvPr>
              <p:cNvSpPr/>
              <p:nvPr/>
            </p:nvSpPr>
            <p:spPr>
              <a:xfrm>
                <a:off x="3701665" y="5160296"/>
                <a:ext cx="677388" cy="476598"/>
              </a:xfrm>
              <a:prstGeom prst="lef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: Rounded Corners 26">
                <a:extLst>
                  <a:ext uri="{FF2B5EF4-FFF2-40B4-BE49-F238E27FC236}">
                    <a16:creationId xmlns:a16="http://schemas.microsoft.com/office/drawing/2014/main" id="{88506367-E723-44E1-B5FF-98AC4DBFF5EC}"/>
                  </a:ext>
                </a:extLst>
              </p:cNvPr>
              <p:cNvSpPr/>
              <p:nvPr/>
            </p:nvSpPr>
            <p:spPr>
              <a:xfrm>
                <a:off x="624233" y="4784884"/>
                <a:ext cx="2980280" cy="1422767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ar-AE" sz="2400" b="1" dirty="0">
                    <a:solidFill>
                      <a:srgbClr val="FF0000"/>
                    </a:solidFill>
                  </a:rPr>
                  <a:t>عبر عن  السلامة بجملة   </a:t>
                </a:r>
                <a:endParaRPr lang="ar-AE" sz="2400" b="1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ar-AE" sz="2400" b="1" dirty="0">
                    <a:solidFill>
                      <a:schemeClr val="tx1"/>
                    </a:solidFill>
                  </a:rPr>
                  <a:t>------------------</a:t>
                </a:r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9" name="Arrow: Left 28">
              <a:extLst>
                <a:ext uri="{FF2B5EF4-FFF2-40B4-BE49-F238E27FC236}">
                  <a16:creationId xmlns:a16="http://schemas.microsoft.com/office/drawing/2014/main" id="{523FA338-76AF-4EF7-83E9-AAD7142F4252}"/>
                </a:ext>
              </a:extLst>
            </p:cNvPr>
            <p:cNvSpPr/>
            <p:nvPr/>
          </p:nvSpPr>
          <p:spPr>
            <a:xfrm>
              <a:off x="7488543" y="5042381"/>
              <a:ext cx="667131" cy="809810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8DB1C11-87F9-4261-9A62-0EC0F147486D}"/>
              </a:ext>
            </a:extLst>
          </p:cNvPr>
          <p:cNvGrpSpPr/>
          <p:nvPr/>
        </p:nvGrpSpPr>
        <p:grpSpPr>
          <a:xfrm>
            <a:off x="161297" y="2631523"/>
            <a:ext cx="6526240" cy="1294759"/>
            <a:chOff x="227579" y="2775515"/>
            <a:chExt cx="6526240" cy="1311950"/>
          </a:xfrm>
        </p:grpSpPr>
        <p:sp>
          <p:nvSpPr>
            <p:cNvPr id="30" name="Arrow: Left 29">
              <a:extLst>
                <a:ext uri="{FF2B5EF4-FFF2-40B4-BE49-F238E27FC236}">
                  <a16:creationId xmlns:a16="http://schemas.microsoft.com/office/drawing/2014/main" id="{9460E54B-3329-40A4-A52B-B1CADED04CD1}"/>
                </a:ext>
              </a:extLst>
            </p:cNvPr>
            <p:cNvSpPr/>
            <p:nvPr/>
          </p:nvSpPr>
          <p:spPr>
            <a:xfrm>
              <a:off x="6279846" y="3010831"/>
              <a:ext cx="473973" cy="662432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28735E41-F704-49E2-BA89-F27D45595A8E}"/>
                </a:ext>
              </a:extLst>
            </p:cNvPr>
            <p:cNvGrpSpPr/>
            <p:nvPr/>
          </p:nvGrpSpPr>
          <p:grpSpPr>
            <a:xfrm>
              <a:off x="227579" y="2775515"/>
              <a:ext cx="3352187" cy="1311950"/>
              <a:chOff x="55171" y="4565102"/>
              <a:chExt cx="3553751" cy="1413382"/>
            </a:xfrm>
          </p:grpSpPr>
          <p:sp>
            <p:nvSpPr>
              <p:cNvPr id="32" name="Arrow: Left 31">
                <a:extLst>
                  <a:ext uri="{FF2B5EF4-FFF2-40B4-BE49-F238E27FC236}">
                    <a16:creationId xmlns:a16="http://schemas.microsoft.com/office/drawing/2014/main" id="{91F615FB-0A37-4F9E-8210-0F0875099E4F}"/>
                  </a:ext>
                </a:extLst>
              </p:cNvPr>
              <p:cNvSpPr/>
              <p:nvPr/>
            </p:nvSpPr>
            <p:spPr>
              <a:xfrm>
                <a:off x="3032313" y="4913656"/>
                <a:ext cx="576609" cy="476598"/>
              </a:xfrm>
              <a:prstGeom prst="lef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Rectangle: Rounded Corners 37">
                <a:extLst>
                  <a:ext uri="{FF2B5EF4-FFF2-40B4-BE49-F238E27FC236}">
                    <a16:creationId xmlns:a16="http://schemas.microsoft.com/office/drawing/2014/main" id="{6D5F9C97-29AB-4DE1-88DF-817BCE92EB10}"/>
                  </a:ext>
                </a:extLst>
              </p:cNvPr>
              <p:cNvSpPr/>
              <p:nvPr/>
            </p:nvSpPr>
            <p:spPr>
              <a:xfrm>
                <a:off x="55171" y="4565102"/>
                <a:ext cx="2992829" cy="1413382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rtl="1"/>
                <a:r>
                  <a:rPr lang="ar-AE" sz="2400" b="1" dirty="0">
                    <a:solidFill>
                      <a:srgbClr val="FF0000"/>
                    </a:solidFill>
                  </a:rPr>
                  <a:t>ما هي سيارة الإسعاف   ؟</a:t>
                </a:r>
              </a:p>
              <a:p>
                <a:pPr algn="ctr"/>
                <a:r>
                  <a:rPr lang="ar-AE" sz="2400" b="1" dirty="0">
                    <a:solidFill>
                      <a:schemeClr val="tx1"/>
                    </a:solidFill>
                  </a:rPr>
                  <a:t>----------------------- </a:t>
                </a:r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E7BB61AC-76DB-4E7E-B4EC-C003C4806B7F}"/>
              </a:ext>
            </a:extLst>
          </p:cNvPr>
          <p:cNvGrpSpPr/>
          <p:nvPr/>
        </p:nvGrpSpPr>
        <p:grpSpPr>
          <a:xfrm>
            <a:off x="215607" y="96641"/>
            <a:ext cx="11835999" cy="408588"/>
            <a:chOff x="178001" y="180148"/>
            <a:chExt cx="11835999" cy="408588"/>
          </a:xfrm>
        </p:grpSpPr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72BBF848-1742-4F56-82D1-CE5ECA0557EC}"/>
                </a:ext>
              </a:extLst>
            </p:cNvPr>
            <p:cNvSpPr/>
            <p:nvPr/>
          </p:nvSpPr>
          <p:spPr>
            <a:xfrm>
              <a:off x="2522072" y="180148"/>
              <a:ext cx="7898452" cy="408588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endParaRPr lang="ar-AE" dirty="0"/>
            </a:p>
            <a:p>
              <a:pPr algn="r"/>
              <a:r>
                <a:rPr lang="ar-AE" sz="1600" b="1" dirty="0">
                  <a:solidFill>
                    <a:srgbClr val="FF0000"/>
                  </a:solidFill>
                </a:rPr>
                <a:t>المخرج التعليمي 1</a:t>
              </a:r>
              <a:r>
                <a:rPr lang="ar-AE" sz="1600" b="1" dirty="0">
                  <a:solidFill>
                    <a:srgbClr val="0070C0"/>
                  </a:solidFill>
                </a:rPr>
                <a:t> :يفسر المفاهيم والمصطلحات الواردة في الدرس .  - النيران – سيارات الإسعاف  – السلامة   </a:t>
              </a:r>
              <a:endParaRPr lang="en-US" sz="1600" b="1" dirty="0">
                <a:solidFill>
                  <a:srgbClr val="0070C0"/>
                </a:solidFill>
              </a:endParaRPr>
            </a:p>
            <a:p>
              <a:pPr algn="ctr"/>
              <a:endParaRPr lang="en-US" dirty="0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3C86800A-6048-4B74-99E6-0B5D13E1446F}"/>
                </a:ext>
              </a:extLst>
            </p:cNvPr>
            <p:cNvSpPr/>
            <p:nvPr/>
          </p:nvSpPr>
          <p:spPr>
            <a:xfrm>
              <a:off x="10469217" y="219504"/>
              <a:ext cx="1544783" cy="33855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2000" b="1" dirty="0"/>
                <a:t>خط سير الدرس </a:t>
              </a:r>
              <a:endParaRPr lang="en-US" sz="2000" b="1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6FE01903-56B3-4D42-BD19-F724A0252B9A}"/>
                </a:ext>
              </a:extLst>
            </p:cNvPr>
            <p:cNvSpPr/>
            <p:nvPr/>
          </p:nvSpPr>
          <p:spPr>
            <a:xfrm>
              <a:off x="178001" y="210745"/>
              <a:ext cx="2282700" cy="33855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ar-AE" b="1" dirty="0"/>
                <a:t>الاستراتيجية :  الاستنباط </a:t>
              </a:r>
              <a:r>
                <a:rPr lang="ar-AE" sz="2400" b="1" dirty="0"/>
                <a:t> </a:t>
              </a:r>
              <a:endParaRPr lang="en-US" sz="2400" b="1" dirty="0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4BA37AB-46C6-4ADD-A1F5-79C0E540246D}"/>
              </a:ext>
            </a:extLst>
          </p:cNvPr>
          <p:cNvGrpSpPr/>
          <p:nvPr/>
        </p:nvGrpSpPr>
        <p:grpSpPr>
          <a:xfrm>
            <a:off x="2941776" y="5960866"/>
            <a:ext cx="782818" cy="729368"/>
            <a:chOff x="947171" y="309551"/>
            <a:chExt cx="1026723" cy="1026723"/>
          </a:xfrm>
        </p:grpSpPr>
        <p:pic>
          <p:nvPicPr>
            <p:cNvPr id="36" name="Picture 4" descr="الساعة Png تحميل مجاني - وجه الساعة ساعة منبه قصاصة فنية ، - عدد ...">
              <a:extLst>
                <a:ext uri="{FF2B5EF4-FFF2-40B4-BE49-F238E27FC236}">
                  <a16:creationId xmlns:a16="http://schemas.microsoft.com/office/drawing/2014/main" id="{A9393B77-E307-4AD5-B361-7A4F305B8BA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7171" y="309551"/>
              <a:ext cx="1026723" cy="10267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2A5D841-2424-4D33-A97B-DFDF621C9BBD}"/>
                </a:ext>
              </a:extLst>
            </p:cNvPr>
            <p:cNvSpPr txBox="1"/>
            <p:nvPr/>
          </p:nvSpPr>
          <p:spPr>
            <a:xfrm>
              <a:off x="1317585" y="599894"/>
              <a:ext cx="597439" cy="5632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AE" sz="2000" b="1" dirty="0">
                  <a:solidFill>
                    <a:srgbClr val="FF0000"/>
                  </a:solidFill>
                </a:rPr>
                <a:t>6</a:t>
              </a:r>
              <a:endParaRPr lang="en-US" dirty="0"/>
            </a:p>
          </p:txBody>
        </p:sp>
      </p:grpSp>
      <p:sp>
        <p:nvSpPr>
          <p:cNvPr id="45" name="Rectangle 44">
            <a:extLst>
              <a:ext uri="{FF2B5EF4-FFF2-40B4-BE49-F238E27FC236}">
                <a16:creationId xmlns:a16="http://schemas.microsoft.com/office/drawing/2014/main" id="{954CA569-ED74-4147-AD03-8A62208D8203}"/>
              </a:ext>
            </a:extLst>
          </p:cNvPr>
          <p:cNvSpPr/>
          <p:nvPr/>
        </p:nvSpPr>
        <p:spPr>
          <a:xfrm>
            <a:off x="7774974" y="6398959"/>
            <a:ext cx="32624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AE" sz="20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إعداد المعلم : ضيف الله الزربة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8BCA453-AD96-4FF5-8C1B-E7B67058EB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7843" y="1007520"/>
            <a:ext cx="2369213" cy="129391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2C107D1-7C32-4B57-8824-009265F215FC}"/>
              </a:ext>
            </a:extLst>
          </p:cNvPr>
          <p:cNvSpPr/>
          <p:nvPr/>
        </p:nvSpPr>
        <p:spPr>
          <a:xfrm>
            <a:off x="6687534" y="1361994"/>
            <a:ext cx="5317801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/>
            <a:r>
              <a:rPr lang="ar-AE" dirty="0">
                <a:solidFill>
                  <a:srgbClr val="202122"/>
                </a:solidFill>
                <a:latin typeface="Arial" panose="020B0604020202020204" pitchFamily="34" charset="0"/>
              </a:rPr>
              <a:t>  </a:t>
            </a:r>
            <a:r>
              <a:rPr lang="ar-AE" sz="2400" b="1" dirty="0">
                <a:solidFill>
                  <a:srgbClr val="202122"/>
                </a:solidFill>
                <a:latin typeface="Arial" panose="020B0604020202020204" pitchFamily="34" charset="0"/>
              </a:rPr>
              <a:t>الحرارة    -   الناتجان -   واللهب -  عن الاحتراق</a:t>
            </a:r>
            <a:endParaRPr lang="en-US" sz="28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6AD7F1-BD37-42D8-990C-31D53E2E5B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5019" y="2608403"/>
            <a:ext cx="2435538" cy="122675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A5BEB5F-3836-4715-AC4D-1938D67A885B}"/>
              </a:ext>
            </a:extLst>
          </p:cNvPr>
          <p:cNvSpPr/>
          <p:nvPr/>
        </p:nvSpPr>
        <p:spPr>
          <a:xfrm>
            <a:off x="6741354" y="2959799"/>
            <a:ext cx="5210159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ar-AE" sz="2400" b="1" dirty="0"/>
              <a:t>سيارة – من المستشفى  - تقل – المرضى – أو إليه</a:t>
            </a:r>
            <a:endParaRPr lang="en-US" sz="24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46F180-DF4A-40B0-897C-18C85338B5F9}"/>
              </a:ext>
            </a:extLst>
          </p:cNvPr>
          <p:cNvSpPr/>
          <p:nvPr/>
        </p:nvSpPr>
        <p:spPr>
          <a:xfrm>
            <a:off x="6535360" y="4822704"/>
            <a:ext cx="5469976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ar-AE" sz="2000" b="1" dirty="0">
                <a:solidFill>
                  <a:srgbClr val="4D5156"/>
                </a:solidFill>
                <a:latin typeface="Noto Naskh Arabic UI"/>
              </a:rPr>
              <a:t>المخاطر أو الحوادث أو الإصابة أو الموت  – تجنب  - وقوع  </a:t>
            </a:r>
            <a:endParaRPr lang="en-US" sz="2000" b="1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9442007E-4802-463F-A67B-8F78AB79CA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4143" y="4384387"/>
            <a:ext cx="2369213" cy="122675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9" name="Callout: Down Arrow 38">
            <a:extLst>
              <a:ext uri="{FF2B5EF4-FFF2-40B4-BE49-F238E27FC236}">
                <a16:creationId xmlns:a16="http://schemas.microsoft.com/office/drawing/2014/main" id="{F1681E46-28AD-4CD1-8870-AAD4B3E5458C}"/>
              </a:ext>
            </a:extLst>
          </p:cNvPr>
          <p:cNvSpPr/>
          <p:nvPr/>
        </p:nvSpPr>
        <p:spPr>
          <a:xfrm>
            <a:off x="4009442" y="594524"/>
            <a:ext cx="7898452" cy="429254"/>
          </a:xfrm>
          <a:prstGeom prst="downArrowCallou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000" b="1" dirty="0"/>
              <a:t>عزيزي الطالب : كون جمل من الكلمات التالية واستعن بالصور لتصل إلى معنى المفهوم 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2803571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B89F1BF8-59EA-48CC-A4ED-250606A042BF}"/>
              </a:ext>
            </a:extLst>
          </p:cNvPr>
          <p:cNvSpPr/>
          <p:nvPr/>
        </p:nvSpPr>
        <p:spPr>
          <a:xfrm>
            <a:off x="4613792" y="6431966"/>
            <a:ext cx="32624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AE" sz="2000" b="1" dirty="0">
                <a:solidFill>
                  <a:srgbClr val="00B05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المشاركة في الحصة دليل على حضورك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D8C1036-4783-4F83-B039-A9E184153C7B}"/>
              </a:ext>
            </a:extLst>
          </p:cNvPr>
          <p:cNvSpPr txBox="1"/>
          <p:nvPr/>
        </p:nvSpPr>
        <p:spPr>
          <a:xfrm>
            <a:off x="-23153" y="6477699"/>
            <a:ext cx="12131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1600" b="1" dirty="0">
                <a:solidFill>
                  <a:srgbClr val="00B050"/>
                </a:solidFill>
              </a:rPr>
              <a:t>أنتم مبدعون</a:t>
            </a:r>
            <a:r>
              <a:rPr lang="ar-AE" sz="1600" b="1" dirty="0"/>
              <a:t> </a:t>
            </a:r>
            <a:endParaRPr lang="en-US" sz="1600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92F4A40-A35A-4D6F-AE18-61A8F684CA1D}"/>
              </a:ext>
            </a:extLst>
          </p:cNvPr>
          <p:cNvSpPr txBox="1"/>
          <p:nvPr/>
        </p:nvSpPr>
        <p:spPr>
          <a:xfrm>
            <a:off x="11065397" y="6461779"/>
            <a:ext cx="12654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1600" b="1" dirty="0">
                <a:solidFill>
                  <a:srgbClr val="0070C0"/>
                </a:solidFill>
              </a:rPr>
              <a:t>أنتم مجتهدون </a:t>
            </a:r>
            <a:endParaRPr lang="en-US" sz="1600" b="1" dirty="0">
              <a:solidFill>
                <a:srgbClr val="0070C0"/>
              </a:solidFill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EC2CB1C-9A17-4C7C-BA33-6F0FB808EC2F}"/>
              </a:ext>
            </a:extLst>
          </p:cNvPr>
          <p:cNvSpPr/>
          <p:nvPr/>
        </p:nvSpPr>
        <p:spPr>
          <a:xfrm>
            <a:off x="74234" y="70704"/>
            <a:ext cx="12038744" cy="6713709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lowchart: Alternate Process 1">
            <a:extLst>
              <a:ext uri="{FF2B5EF4-FFF2-40B4-BE49-F238E27FC236}">
                <a16:creationId xmlns:a16="http://schemas.microsoft.com/office/drawing/2014/main" id="{58BEC4DB-5E42-455C-B7D8-03A4DF5834D3}"/>
              </a:ext>
            </a:extLst>
          </p:cNvPr>
          <p:cNvSpPr/>
          <p:nvPr/>
        </p:nvSpPr>
        <p:spPr>
          <a:xfrm>
            <a:off x="148658" y="662610"/>
            <a:ext cx="4563737" cy="338554"/>
          </a:xfrm>
          <a:prstGeom prst="flowChartAlternateProcess">
            <a:avLst/>
          </a:prstGeom>
          <a:ln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rgbClr val="FF0000"/>
                </a:solidFill>
              </a:rPr>
              <a:t>ركن الحوار والمناقشة 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C513237-D36D-4B66-8891-1536FF06C13C}"/>
              </a:ext>
            </a:extLst>
          </p:cNvPr>
          <p:cNvGrpSpPr/>
          <p:nvPr/>
        </p:nvGrpSpPr>
        <p:grpSpPr>
          <a:xfrm>
            <a:off x="215606" y="90786"/>
            <a:ext cx="11836000" cy="411457"/>
            <a:chOff x="178000" y="174293"/>
            <a:chExt cx="11836000" cy="411457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F86D48A3-B239-4D14-A151-67EC5F0E4B17}"/>
                </a:ext>
              </a:extLst>
            </p:cNvPr>
            <p:cNvSpPr/>
            <p:nvPr/>
          </p:nvSpPr>
          <p:spPr>
            <a:xfrm>
              <a:off x="3182671" y="174293"/>
              <a:ext cx="7286545" cy="411457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endParaRPr lang="ar-AE" dirty="0"/>
            </a:p>
            <a:p>
              <a:pPr algn="ctr" rtl="1"/>
              <a:r>
                <a:rPr lang="ar-AE" b="1" dirty="0">
                  <a:solidFill>
                    <a:schemeClr val="accent2"/>
                  </a:solidFill>
                </a:rPr>
                <a:t>المخرج التعليمي </a:t>
              </a:r>
              <a:r>
                <a:rPr lang="en-US" b="1" dirty="0">
                  <a:solidFill>
                    <a:schemeClr val="accent2"/>
                  </a:solidFill>
                </a:rPr>
                <a:t>2</a:t>
              </a:r>
              <a:r>
                <a:rPr lang="ar-AE" dirty="0"/>
                <a:t> :</a:t>
              </a:r>
              <a:r>
                <a:rPr lang="ar-AE" b="1" dirty="0">
                  <a:solidFill>
                    <a:srgbClr val="0070C0"/>
                  </a:solidFill>
                </a:rPr>
                <a:t>يستنتج  من خلال النص أهمية التدريب على الإسعافات الأولية .</a:t>
              </a:r>
              <a:endParaRPr lang="en-US" dirty="0"/>
            </a:p>
            <a:p>
              <a:pPr algn="ctr"/>
              <a:endParaRPr lang="en-US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D679901-8DD1-48D4-8C0E-B8380EEDD296}"/>
                </a:ext>
              </a:extLst>
            </p:cNvPr>
            <p:cNvSpPr/>
            <p:nvPr/>
          </p:nvSpPr>
          <p:spPr>
            <a:xfrm>
              <a:off x="10469217" y="219504"/>
              <a:ext cx="1544783" cy="33855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2000" b="1" dirty="0"/>
                <a:t>خط سير الدرس </a:t>
              </a:r>
              <a:endParaRPr lang="en-US" sz="2000" b="1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B592DF2-D3CB-4C33-951A-72AE96780E44}"/>
                </a:ext>
              </a:extLst>
            </p:cNvPr>
            <p:cNvSpPr/>
            <p:nvPr/>
          </p:nvSpPr>
          <p:spPr>
            <a:xfrm>
              <a:off x="178000" y="210745"/>
              <a:ext cx="2938900" cy="33855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ar-AE" sz="1600" b="1" dirty="0"/>
                <a:t>الاستراتيجية :  الاستنتاج من النصوص  </a:t>
              </a:r>
              <a:endParaRPr lang="en-US" sz="2000" b="1" dirty="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473A74A-09F0-43BB-A7EF-260E6EF8F5E1}"/>
              </a:ext>
            </a:extLst>
          </p:cNvPr>
          <p:cNvGrpSpPr/>
          <p:nvPr/>
        </p:nvGrpSpPr>
        <p:grpSpPr>
          <a:xfrm>
            <a:off x="4004465" y="6037846"/>
            <a:ext cx="782818" cy="729368"/>
            <a:chOff x="947171" y="309551"/>
            <a:chExt cx="1026723" cy="1026723"/>
          </a:xfrm>
        </p:grpSpPr>
        <p:pic>
          <p:nvPicPr>
            <p:cNvPr id="17" name="Picture 4" descr="الساعة Png تحميل مجاني - وجه الساعة ساعة منبه قصاصة فنية ، - عدد ...">
              <a:extLst>
                <a:ext uri="{FF2B5EF4-FFF2-40B4-BE49-F238E27FC236}">
                  <a16:creationId xmlns:a16="http://schemas.microsoft.com/office/drawing/2014/main" id="{023AD4BE-D29C-472E-8131-750D00FF55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7171" y="309551"/>
              <a:ext cx="1026723" cy="10267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100F33F-C25C-4A5D-AF37-02500046C3A4}"/>
                </a:ext>
              </a:extLst>
            </p:cNvPr>
            <p:cNvSpPr txBox="1"/>
            <p:nvPr/>
          </p:nvSpPr>
          <p:spPr>
            <a:xfrm>
              <a:off x="1317585" y="599894"/>
              <a:ext cx="597439" cy="5632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AE" sz="2000" b="1" dirty="0">
                  <a:solidFill>
                    <a:srgbClr val="FF0000"/>
                  </a:solidFill>
                </a:rPr>
                <a:t>6</a:t>
              </a:r>
              <a:endParaRPr lang="en-US" dirty="0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CA1E031C-949D-4FAA-91B6-B2C6E45A7AAD}"/>
              </a:ext>
            </a:extLst>
          </p:cNvPr>
          <p:cNvSpPr/>
          <p:nvPr/>
        </p:nvSpPr>
        <p:spPr>
          <a:xfrm>
            <a:off x="979999" y="6408135"/>
            <a:ext cx="32624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AE" sz="20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إعداد المعلم : ضيف الله الزربة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F9B3552-6D6E-40D5-BB0B-39EF4BDFE0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9688" y="922315"/>
            <a:ext cx="7091918" cy="55156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3BDB83B-35F8-4AFA-8BFF-36786960AF1B}"/>
              </a:ext>
            </a:extLst>
          </p:cNvPr>
          <p:cNvSpPr/>
          <p:nvPr/>
        </p:nvSpPr>
        <p:spPr>
          <a:xfrm>
            <a:off x="148658" y="1363231"/>
            <a:ext cx="4638625" cy="72936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2400" b="1" dirty="0"/>
              <a:t>1- لماذا وصف الكاتب كريم بالشجاع ؟ </a:t>
            </a:r>
            <a:endParaRPr lang="en-US" sz="2400" b="1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8403CC8-81FA-4609-AA7E-453B86ABB210}"/>
              </a:ext>
            </a:extLst>
          </p:cNvPr>
          <p:cNvSpPr/>
          <p:nvPr/>
        </p:nvSpPr>
        <p:spPr>
          <a:xfrm>
            <a:off x="148658" y="2261989"/>
            <a:ext cx="4638625" cy="72936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2400" b="1" dirty="0"/>
              <a:t>2- كيف عرف كريم أنه أمام حالة طبية طارئة ؟ </a:t>
            </a:r>
            <a:endParaRPr lang="en-US" sz="2400" b="1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784C1B7-3502-43A1-9205-53E1CA542F0A}"/>
              </a:ext>
            </a:extLst>
          </p:cNvPr>
          <p:cNvSpPr/>
          <p:nvPr/>
        </p:nvSpPr>
        <p:spPr>
          <a:xfrm>
            <a:off x="186293" y="3137276"/>
            <a:ext cx="4600990" cy="72936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2400" b="1" dirty="0"/>
              <a:t>3- لو كنت مكان كريم هل كنت تعرف أنها حالة طارئة ؟ </a:t>
            </a:r>
            <a:endParaRPr lang="en-US" sz="2400" b="1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25DEB88-3D4C-4D3C-93DA-E7F1DF0CA144}"/>
              </a:ext>
            </a:extLst>
          </p:cNvPr>
          <p:cNvSpPr/>
          <p:nvPr/>
        </p:nvSpPr>
        <p:spPr>
          <a:xfrm>
            <a:off x="215606" y="3999484"/>
            <a:ext cx="4600990" cy="62323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2400" b="1" dirty="0"/>
              <a:t>4 - لماذا يقول كريم انه ليس بطلا ؟ </a:t>
            </a:r>
            <a:endParaRPr lang="en-US" sz="2400" b="1" dirty="0"/>
          </a:p>
        </p:txBody>
      </p:sp>
      <p:sp>
        <p:nvSpPr>
          <p:cNvPr id="26" name="Arrow: Left 25">
            <a:extLst>
              <a:ext uri="{FF2B5EF4-FFF2-40B4-BE49-F238E27FC236}">
                <a16:creationId xmlns:a16="http://schemas.microsoft.com/office/drawing/2014/main" id="{63DA0AE7-6ABE-4DE4-AC4C-D84485BBF488}"/>
              </a:ext>
            </a:extLst>
          </p:cNvPr>
          <p:cNvSpPr/>
          <p:nvPr/>
        </p:nvSpPr>
        <p:spPr>
          <a:xfrm>
            <a:off x="4816596" y="1644327"/>
            <a:ext cx="216459" cy="25250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Arrow: Left 26">
            <a:extLst>
              <a:ext uri="{FF2B5EF4-FFF2-40B4-BE49-F238E27FC236}">
                <a16:creationId xmlns:a16="http://schemas.microsoft.com/office/drawing/2014/main" id="{E8B57765-E99D-41CD-B0AA-164CE9EAEA9F}"/>
              </a:ext>
            </a:extLst>
          </p:cNvPr>
          <p:cNvSpPr/>
          <p:nvPr/>
        </p:nvSpPr>
        <p:spPr>
          <a:xfrm>
            <a:off x="4810178" y="3518319"/>
            <a:ext cx="216459" cy="25250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Arrow: Left 27">
            <a:extLst>
              <a:ext uri="{FF2B5EF4-FFF2-40B4-BE49-F238E27FC236}">
                <a16:creationId xmlns:a16="http://schemas.microsoft.com/office/drawing/2014/main" id="{D462B914-6BAB-4BF5-B9A5-B8E58E13E8BF}"/>
              </a:ext>
            </a:extLst>
          </p:cNvPr>
          <p:cNvSpPr/>
          <p:nvPr/>
        </p:nvSpPr>
        <p:spPr>
          <a:xfrm>
            <a:off x="4766770" y="2525068"/>
            <a:ext cx="216459" cy="25250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Arrow: Left 28">
            <a:extLst>
              <a:ext uri="{FF2B5EF4-FFF2-40B4-BE49-F238E27FC236}">
                <a16:creationId xmlns:a16="http://schemas.microsoft.com/office/drawing/2014/main" id="{1E9A1EB7-3EC0-4429-9D32-04A86F8179C9}"/>
              </a:ext>
            </a:extLst>
          </p:cNvPr>
          <p:cNvSpPr/>
          <p:nvPr/>
        </p:nvSpPr>
        <p:spPr>
          <a:xfrm>
            <a:off x="4763579" y="4257883"/>
            <a:ext cx="237502" cy="21882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C5FC1F8-6598-418B-9ED5-9246DA8278BB}"/>
              </a:ext>
            </a:extLst>
          </p:cNvPr>
          <p:cNvSpPr/>
          <p:nvPr/>
        </p:nvSpPr>
        <p:spPr>
          <a:xfrm>
            <a:off x="186293" y="4946898"/>
            <a:ext cx="4604742" cy="62323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400" b="1" dirty="0"/>
              <a:t>5- من وجهة نظرك ماذا كان يمكن أن يحدث لو لم يكن يعرف كريم رقم خدمة  الطوارئ؟ </a:t>
            </a:r>
            <a:endParaRPr lang="en-US" sz="2400" b="1" dirty="0"/>
          </a:p>
        </p:txBody>
      </p:sp>
      <p:sp>
        <p:nvSpPr>
          <p:cNvPr id="31" name="Arrow: Left 30">
            <a:extLst>
              <a:ext uri="{FF2B5EF4-FFF2-40B4-BE49-F238E27FC236}">
                <a16:creationId xmlns:a16="http://schemas.microsoft.com/office/drawing/2014/main" id="{42725A6F-2913-431B-AEA4-E723629626A7}"/>
              </a:ext>
            </a:extLst>
          </p:cNvPr>
          <p:cNvSpPr/>
          <p:nvPr/>
        </p:nvSpPr>
        <p:spPr>
          <a:xfrm flipV="1">
            <a:off x="4716451" y="5130501"/>
            <a:ext cx="234973" cy="24793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Callout: Down Arrow 31">
            <a:extLst>
              <a:ext uri="{FF2B5EF4-FFF2-40B4-BE49-F238E27FC236}">
                <a16:creationId xmlns:a16="http://schemas.microsoft.com/office/drawing/2014/main" id="{CB5E7D50-817C-498A-8BB4-DB257F351D92}"/>
              </a:ext>
            </a:extLst>
          </p:cNvPr>
          <p:cNvSpPr/>
          <p:nvPr/>
        </p:nvSpPr>
        <p:spPr>
          <a:xfrm>
            <a:off x="5033055" y="569681"/>
            <a:ext cx="7045105" cy="338554"/>
          </a:xfrm>
          <a:prstGeom prst="downArrowCallou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000" b="1" dirty="0"/>
              <a:t>عزيزي الطالب : اقرأ النص التالي ثم فكر في أسئلة ركن الحوار والمناقشة 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3982055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B89F1BF8-59EA-48CC-A4ED-250606A042BF}"/>
              </a:ext>
            </a:extLst>
          </p:cNvPr>
          <p:cNvSpPr/>
          <p:nvPr/>
        </p:nvSpPr>
        <p:spPr>
          <a:xfrm>
            <a:off x="4613792" y="6431966"/>
            <a:ext cx="32624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AE" sz="2000" b="1" dirty="0">
                <a:solidFill>
                  <a:srgbClr val="00B05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المشاركة في الحصة دليل على حضورك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D8C1036-4783-4F83-B039-A9E184153C7B}"/>
              </a:ext>
            </a:extLst>
          </p:cNvPr>
          <p:cNvSpPr txBox="1"/>
          <p:nvPr/>
        </p:nvSpPr>
        <p:spPr>
          <a:xfrm>
            <a:off x="-23153" y="6477699"/>
            <a:ext cx="12131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1600" b="1" dirty="0">
                <a:solidFill>
                  <a:srgbClr val="00B050"/>
                </a:solidFill>
              </a:rPr>
              <a:t>أنتم مبدعون</a:t>
            </a:r>
            <a:r>
              <a:rPr lang="ar-AE" sz="1600" b="1" dirty="0"/>
              <a:t> </a:t>
            </a:r>
            <a:endParaRPr lang="en-US" sz="1600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92F4A40-A35A-4D6F-AE18-61A8F684CA1D}"/>
              </a:ext>
            </a:extLst>
          </p:cNvPr>
          <p:cNvSpPr txBox="1"/>
          <p:nvPr/>
        </p:nvSpPr>
        <p:spPr>
          <a:xfrm>
            <a:off x="11065397" y="6461779"/>
            <a:ext cx="12654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1600" b="1" dirty="0">
                <a:solidFill>
                  <a:srgbClr val="0070C0"/>
                </a:solidFill>
              </a:rPr>
              <a:t>أنتم مجتهدون </a:t>
            </a:r>
            <a:endParaRPr lang="en-US" sz="1600" b="1" dirty="0">
              <a:solidFill>
                <a:srgbClr val="0070C0"/>
              </a:solidFill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EC2CB1C-9A17-4C7C-BA33-6F0FB808EC2F}"/>
              </a:ext>
            </a:extLst>
          </p:cNvPr>
          <p:cNvSpPr/>
          <p:nvPr/>
        </p:nvSpPr>
        <p:spPr>
          <a:xfrm>
            <a:off x="74234" y="70704"/>
            <a:ext cx="12038744" cy="6713709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8812CDF-F376-48C8-9C77-55C1A2D835DA}"/>
              </a:ext>
            </a:extLst>
          </p:cNvPr>
          <p:cNvGrpSpPr/>
          <p:nvPr/>
        </p:nvGrpSpPr>
        <p:grpSpPr>
          <a:xfrm>
            <a:off x="2768853" y="78019"/>
            <a:ext cx="9246547" cy="411457"/>
            <a:chOff x="2767453" y="174293"/>
            <a:chExt cx="9246547" cy="411457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493B6ACB-5BA5-4D58-A47A-A708FAA09552}"/>
                </a:ext>
              </a:extLst>
            </p:cNvPr>
            <p:cNvSpPr/>
            <p:nvPr/>
          </p:nvSpPr>
          <p:spPr>
            <a:xfrm>
              <a:off x="2767453" y="174293"/>
              <a:ext cx="7701763" cy="411457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 rtl="1"/>
              <a:r>
                <a:rPr lang="ar-AE" b="1" dirty="0">
                  <a:solidFill>
                    <a:srgbClr val="FF0000"/>
                  </a:solidFill>
                </a:rPr>
                <a:t>المخرج التعليمي رقم</a:t>
              </a:r>
              <a:r>
                <a:rPr lang="en-US" b="1" dirty="0">
                  <a:solidFill>
                    <a:srgbClr val="FF0000"/>
                  </a:solidFill>
                </a:rPr>
                <a:t>3</a:t>
              </a:r>
              <a:r>
                <a:rPr lang="ar-AE" b="1" dirty="0">
                  <a:solidFill>
                    <a:srgbClr val="FF0000"/>
                  </a:solidFill>
                </a:rPr>
                <a:t> : أن يستنتج الطلاب من خلال الصور خدمة الطوارئ المناسبة لهذه الحالات </a:t>
              </a:r>
              <a:r>
                <a:rPr lang="en-US" b="1" dirty="0">
                  <a:solidFill>
                    <a:srgbClr val="FF0000"/>
                  </a:solidFill>
                </a:rPr>
                <a:t> </a:t>
              </a:r>
              <a:endParaRPr lang="ar-AE" b="1" dirty="0">
                <a:solidFill>
                  <a:srgbClr val="FF0000"/>
                </a:solidFill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FB97917-1F26-447E-BB27-BD9FFE37AFD3}"/>
                </a:ext>
              </a:extLst>
            </p:cNvPr>
            <p:cNvSpPr/>
            <p:nvPr/>
          </p:nvSpPr>
          <p:spPr>
            <a:xfrm>
              <a:off x="10469217" y="219504"/>
              <a:ext cx="1544783" cy="33855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2000" b="1" dirty="0"/>
                <a:t>خط سير الدرس </a:t>
              </a:r>
              <a:endParaRPr lang="en-US" sz="2000" b="1" dirty="0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15DD6C44-329B-4DF5-B4CD-B4098F93C375}"/>
              </a:ext>
            </a:extLst>
          </p:cNvPr>
          <p:cNvSpPr/>
          <p:nvPr/>
        </p:nvSpPr>
        <p:spPr>
          <a:xfrm>
            <a:off x="3667418" y="70438"/>
            <a:ext cx="515431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000" b="1" dirty="0">
                <a:solidFill>
                  <a:srgbClr val="0070C0"/>
                </a:solidFill>
              </a:rPr>
              <a:t>  </a:t>
            </a:r>
            <a:endParaRPr lang="en-US" sz="2000" dirty="0">
              <a:solidFill>
                <a:srgbClr val="0070C0"/>
              </a:solidFill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25D0443-2CB4-4BCD-B671-A6AF540C0BFE}"/>
              </a:ext>
            </a:extLst>
          </p:cNvPr>
          <p:cNvGrpSpPr/>
          <p:nvPr/>
        </p:nvGrpSpPr>
        <p:grpSpPr>
          <a:xfrm>
            <a:off x="307159" y="5593165"/>
            <a:ext cx="871371" cy="648815"/>
            <a:chOff x="947171" y="309551"/>
            <a:chExt cx="1026723" cy="1026723"/>
          </a:xfrm>
        </p:grpSpPr>
        <p:pic>
          <p:nvPicPr>
            <p:cNvPr id="30" name="Picture 4" descr="الساعة Png تحميل مجاني - وجه الساعة ساعة منبه قصاصة فنية ، - عدد ...">
              <a:extLst>
                <a:ext uri="{FF2B5EF4-FFF2-40B4-BE49-F238E27FC236}">
                  <a16:creationId xmlns:a16="http://schemas.microsoft.com/office/drawing/2014/main" id="{4C005D4C-DB3E-451A-8D4E-62D9D84FB4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7171" y="309551"/>
              <a:ext cx="1026723" cy="10267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6D6F5FD-64D7-42AC-A4AC-DA4ECB7A3BCD}"/>
                </a:ext>
              </a:extLst>
            </p:cNvPr>
            <p:cNvSpPr txBox="1"/>
            <p:nvPr/>
          </p:nvSpPr>
          <p:spPr>
            <a:xfrm>
              <a:off x="1317585" y="599894"/>
              <a:ext cx="597439" cy="6331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FF0000"/>
                  </a:solidFill>
                </a:rPr>
                <a:t>4</a:t>
              </a:r>
              <a:endParaRPr lang="en-US" dirty="0"/>
            </a:p>
          </p:txBody>
        </p: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8F74CF53-DCB4-4CA3-B5DC-862576DCB552}"/>
              </a:ext>
            </a:extLst>
          </p:cNvPr>
          <p:cNvSpPr/>
          <p:nvPr/>
        </p:nvSpPr>
        <p:spPr>
          <a:xfrm>
            <a:off x="1552826" y="6437990"/>
            <a:ext cx="32624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AE" sz="20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إعداد المعلم : ضيف الله الزربة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F02F8D8-22DD-494C-B6D5-44D40ACE6B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310" y="1234642"/>
            <a:ext cx="11628067" cy="40861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3" name="Callout: Down Arrow 32">
            <a:extLst>
              <a:ext uri="{FF2B5EF4-FFF2-40B4-BE49-F238E27FC236}">
                <a16:creationId xmlns:a16="http://schemas.microsoft.com/office/drawing/2014/main" id="{7A4981A9-CF6C-4FB8-8629-CB2B4A1116A0}"/>
              </a:ext>
            </a:extLst>
          </p:cNvPr>
          <p:cNvSpPr/>
          <p:nvPr/>
        </p:nvSpPr>
        <p:spPr>
          <a:xfrm>
            <a:off x="274322" y="575408"/>
            <a:ext cx="11843187" cy="641438"/>
          </a:xfrm>
          <a:prstGeom prst="downArrowCallou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000" b="1" dirty="0"/>
              <a:t>عزيزي الطالب : انظر إلى الصور  التالية ثم اذكر خدمة الطوارئ المناسبة لكل حالة </a:t>
            </a:r>
            <a:endParaRPr lang="en-US" sz="2000" b="1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8F7F68E-EBDE-4EF3-8639-1E7C0550623D}"/>
              </a:ext>
            </a:extLst>
          </p:cNvPr>
          <p:cNvGrpSpPr/>
          <p:nvPr/>
        </p:nvGrpSpPr>
        <p:grpSpPr>
          <a:xfrm>
            <a:off x="1662909" y="5445396"/>
            <a:ext cx="10349691" cy="944357"/>
            <a:chOff x="1662909" y="5126538"/>
            <a:chExt cx="10349691" cy="944357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3285B92-E781-4F65-B699-FE3018B6B0F6}"/>
                </a:ext>
              </a:extLst>
            </p:cNvPr>
            <p:cNvSpPr txBox="1"/>
            <p:nvPr/>
          </p:nvSpPr>
          <p:spPr>
            <a:xfrm>
              <a:off x="9749850" y="5336813"/>
              <a:ext cx="2262750" cy="46166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ar-AE" sz="2400" b="1" dirty="0">
                  <a:solidFill>
                    <a:srgbClr val="FF0000"/>
                  </a:solidFill>
                </a:rPr>
                <a:t>كلمات مفتاحية </a:t>
              </a:r>
              <a:endParaRPr lang="en-US" sz="2400" b="1" dirty="0">
                <a:solidFill>
                  <a:srgbClr val="FF0000"/>
                </a:solidFill>
              </a:endParaRP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0131BFD3-79F5-40D1-A008-CE2E4E8D0E21}"/>
                </a:ext>
              </a:extLst>
            </p:cNvPr>
            <p:cNvGrpSpPr/>
            <p:nvPr/>
          </p:nvGrpSpPr>
          <p:grpSpPr>
            <a:xfrm>
              <a:off x="1662909" y="5126538"/>
              <a:ext cx="8086941" cy="944357"/>
              <a:chOff x="2126735" y="5835624"/>
              <a:chExt cx="7935731" cy="944357"/>
            </a:xfrm>
          </p:grpSpPr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BCF4D27C-84C5-42C2-BECB-4A07E18A1A4F}"/>
                  </a:ext>
                </a:extLst>
              </p:cNvPr>
              <p:cNvSpPr/>
              <p:nvPr/>
            </p:nvSpPr>
            <p:spPr>
              <a:xfrm>
                <a:off x="2126735" y="5835624"/>
                <a:ext cx="7935731" cy="944357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  <a:p>
                <a:pPr algn="ctr"/>
                <a:endParaRPr lang="en-US" dirty="0"/>
              </a:p>
              <a:p>
                <a:pPr algn="ctr"/>
                <a:endParaRPr lang="en-US" dirty="0"/>
              </a:p>
              <a:p>
                <a:pPr algn="ctr"/>
                <a:endParaRPr lang="en-US" dirty="0"/>
              </a:p>
              <a:p>
                <a:pPr algn="ctr"/>
                <a:endParaRPr lang="en-US" dirty="0"/>
              </a:p>
              <a:p>
                <a:pPr algn="ctr"/>
                <a:endParaRPr lang="en-US" dirty="0"/>
              </a:p>
              <a:p>
                <a:pPr algn="ctr"/>
                <a:endParaRPr lang="en-US" dirty="0"/>
              </a:p>
              <a:p>
                <a:pPr algn="ctr"/>
                <a:endParaRPr lang="en-US" dirty="0"/>
              </a:p>
              <a:p>
                <a:pPr algn="ctr"/>
                <a:endParaRPr lang="en-US" dirty="0"/>
              </a:p>
              <a:p>
                <a:pPr algn="ctr"/>
                <a:endParaRPr lang="en-US" dirty="0"/>
              </a:p>
              <a:p>
                <a:pPr algn="ctr"/>
                <a:endParaRPr lang="en-US" dirty="0"/>
              </a:p>
              <a:p>
                <a:pPr algn="ctr"/>
                <a:endParaRPr lang="en-US" dirty="0"/>
              </a:p>
              <a:p>
                <a:pPr algn="ctr"/>
                <a:endParaRPr lang="en-US" dirty="0"/>
              </a:p>
              <a:p>
                <a:pPr algn="ctr"/>
                <a:endParaRPr lang="en-US" dirty="0"/>
              </a:p>
              <a:p>
                <a:pPr algn="ctr"/>
                <a:endParaRPr lang="en-US" dirty="0"/>
              </a:p>
              <a:p>
                <a:pPr algn="ctr"/>
                <a:endParaRPr lang="en-US" dirty="0"/>
              </a:p>
              <a:p>
                <a:pPr algn="ctr"/>
                <a:endParaRPr lang="en-US" dirty="0"/>
              </a:p>
              <a:p>
                <a:pPr algn="ctr"/>
                <a:endParaRPr lang="en-US" dirty="0"/>
              </a:p>
              <a:p>
                <a:pPr algn="ctr"/>
                <a:endParaRPr lang="en-US" dirty="0"/>
              </a:p>
              <a:p>
                <a:pPr algn="ctr"/>
                <a:endParaRPr lang="en-US" dirty="0"/>
              </a:p>
              <a:p>
                <a:pPr algn="ctr"/>
                <a:endParaRPr lang="en-US" dirty="0"/>
              </a:p>
              <a:p>
                <a:pPr algn="ctr"/>
                <a:endParaRPr lang="en-US" dirty="0"/>
              </a:p>
              <a:p>
                <a:pPr algn="ctr"/>
                <a:endParaRPr lang="en-US" dirty="0"/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04DD986C-D9FD-411C-8EA2-E1C8BCBC6333}"/>
                  </a:ext>
                </a:extLst>
              </p:cNvPr>
              <p:cNvSpPr txBox="1"/>
              <p:nvPr/>
            </p:nvSpPr>
            <p:spPr>
              <a:xfrm>
                <a:off x="8718858" y="6022677"/>
                <a:ext cx="112643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AE" sz="2400" b="1" dirty="0"/>
                  <a:t>الطوارئ </a:t>
                </a:r>
                <a:endParaRPr lang="en-US" sz="2400" b="1" dirty="0"/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244B2911-8F71-4B5F-8077-8A4F13CBD953}"/>
                  </a:ext>
                </a:extLst>
              </p:cNvPr>
              <p:cNvSpPr txBox="1"/>
              <p:nvPr/>
            </p:nvSpPr>
            <p:spPr>
              <a:xfrm>
                <a:off x="7441213" y="6022677"/>
                <a:ext cx="112643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/>
                  <a:t>998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97BF4640-E9C7-4DDA-8734-33D9312563EF}"/>
                  </a:ext>
                </a:extLst>
              </p:cNvPr>
              <p:cNvSpPr txBox="1"/>
              <p:nvPr/>
            </p:nvSpPr>
            <p:spPr>
              <a:xfrm>
                <a:off x="4982577" y="6076969"/>
                <a:ext cx="191222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AE" sz="2400" b="1" dirty="0"/>
                  <a:t>مكافحة الحريق </a:t>
                </a:r>
                <a:endParaRPr lang="en-US" sz="2400" b="1" dirty="0"/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1A96E2BA-6168-4A4A-9C67-2206725DF513}"/>
                  </a:ext>
                </a:extLst>
              </p:cNvPr>
              <p:cNvSpPr txBox="1"/>
              <p:nvPr/>
            </p:nvSpPr>
            <p:spPr>
              <a:xfrm>
                <a:off x="2791459" y="6049163"/>
                <a:ext cx="112643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/>
                  <a:t>997</a:t>
                </a:r>
              </a:p>
            </p:txBody>
          </p:sp>
        </p:grpSp>
      </p:grpSp>
      <p:sp>
        <p:nvSpPr>
          <p:cNvPr id="48" name="Rectangle 47">
            <a:extLst>
              <a:ext uri="{FF2B5EF4-FFF2-40B4-BE49-F238E27FC236}">
                <a16:creationId xmlns:a16="http://schemas.microsoft.com/office/drawing/2014/main" id="{84CB5B71-AC61-47AE-A95D-DB99AC831845}"/>
              </a:ext>
            </a:extLst>
          </p:cNvPr>
          <p:cNvSpPr/>
          <p:nvPr/>
        </p:nvSpPr>
        <p:spPr>
          <a:xfrm>
            <a:off x="179400" y="114471"/>
            <a:ext cx="2589452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/>
              <a:t>الاستراتيجية : فكر – ناقش – شارك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2241316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B89F1BF8-59EA-48CC-A4ED-250606A042BF}"/>
              </a:ext>
            </a:extLst>
          </p:cNvPr>
          <p:cNvSpPr/>
          <p:nvPr/>
        </p:nvSpPr>
        <p:spPr>
          <a:xfrm>
            <a:off x="4988489" y="6416143"/>
            <a:ext cx="32624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AE" sz="2000" b="1" dirty="0">
                <a:solidFill>
                  <a:srgbClr val="00B05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المشاركة في الحصة دليل على حضورك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D8C1036-4783-4F83-B039-A9E184153C7B}"/>
              </a:ext>
            </a:extLst>
          </p:cNvPr>
          <p:cNvSpPr txBox="1"/>
          <p:nvPr/>
        </p:nvSpPr>
        <p:spPr>
          <a:xfrm>
            <a:off x="-23153" y="6477699"/>
            <a:ext cx="12131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1600" b="1" dirty="0">
                <a:solidFill>
                  <a:srgbClr val="00B050"/>
                </a:solidFill>
              </a:rPr>
              <a:t>أنتم مبدعون</a:t>
            </a:r>
            <a:r>
              <a:rPr lang="ar-AE" sz="1600" b="1" dirty="0"/>
              <a:t> </a:t>
            </a:r>
            <a:endParaRPr lang="en-US" sz="1600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92F4A40-A35A-4D6F-AE18-61A8F684CA1D}"/>
              </a:ext>
            </a:extLst>
          </p:cNvPr>
          <p:cNvSpPr txBox="1"/>
          <p:nvPr/>
        </p:nvSpPr>
        <p:spPr>
          <a:xfrm>
            <a:off x="11065397" y="6461779"/>
            <a:ext cx="12654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1600" b="1" dirty="0">
                <a:solidFill>
                  <a:srgbClr val="0070C0"/>
                </a:solidFill>
              </a:rPr>
              <a:t>أنتم مجتهدون </a:t>
            </a:r>
            <a:endParaRPr lang="en-US" sz="1600" b="1" dirty="0">
              <a:solidFill>
                <a:srgbClr val="0070C0"/>
              </a:solidFill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EC2CB1C-9A17-4C7C-BA33-6F0FB808EC2F}"/>
              </a:ext>
            </a:extLst>
          </p:cNvPr>
          <p:cNvSpPr/>
          <p:nvPr/>
        </p:nvSpPr>
        <p:spPr>
          <a:xfrm>
            <a:off x="74234" y="70704"/>
            <a:ext cx="12038744" cy="6713709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8812CDF-F376-48C8-9C77-55C1A2D835DA}"/>
              </a:ext>
            </a:extLst>
          </p:cNvPr>
          <p:cNvGrpSpPr/>
          <p:nvPr/>
        </p:nvGrpSpPr>
        <p:grpSpPr>
          <a:xfrm>
            <a:off x="2768853" y="78019"/>
            <a:ext cx="9246547" cy="411457"/>
            <a:chOff x="2767453" y="174293"/>
            <a:chExt cx="9246547" cy="411457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493B6ACB-5BA5-4D58-A47A-A708FAA09552}"/>
                </a:ext>
              </a:extLst>
            </p:cNvPr>
            <p:cNvSpPr/>
            <p:nvPr/>
          </p:nvSpPr>
          <p:spPr>
            <a:xfrm>
              <a:off x="2767453" y="174293"/>
              <a:ext cx="7701763" cy="411457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 rtl="1"/>
              <a:r>
                <a:rPr lang="ar-AE" b="1" dirty="0">
                  <a:solidFill>
                    <a:srgbClr val="FF0000"/>
                  </a:solidFill>
                </a:rPr>
                <a:t>المخرج التعليمي رقم</a:t>
              </a:r>
              <a:r>
                <a:rPr lang="en-US" b="1" dirty="0">
                  <a:solidFill>
                    <a:srgbClr val="FF0000"/>
                  </a:solidFill>
                </a:rPr>
                <a:t>3</a:t>
              </a:r>
              <a:r>
                <a:rPr lang="ar-AE" b="1" dirty="0">
                  <a:solidFill>
                    <a:srgbClr val="FF0000"/>
                  </a:solidFill>
                </a:rPr>
                <a:t> : أن يستنتج الطلاب من خلال الصور خدمة الطوارئ المناسبة لهذه الحالات </a:t>
              </a:r>
              <a:r>
                <a:rPr lang="en-US" b="1" dirty="0">
                  <a:solidFill>
                    <a:srgbClr val="FF0000"/>
                  </a:solidFill>
                </a:rPr>
                <a:t> </a:t>
              </a:r>
              <a:endParaRPr lang="ar-AE" b="1" dirty="0">
                <a:solidFill>
                  <a:srgbClr val="FF0000"/>
                </a:solidFill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FB97917-1F26-447E-BB27-BD9FFE37AFD3}"/>
                </a:ext>
              </a:extLst>
            </p:cNvPr>
            <p:cNvSpPr/>
            <p:nvPr/>
          </p:nvSpPr>
          <p:spPr>
            <a:xfrm>
              <a:off x="10469217" y="219504"/>
              <a:ext cx="1544783" cy="33855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2000" b="1" dirty="0"/>
                <a:t>خط سير الدرس </a:t>
              </a:r>
              <a:endParaRPr lang="en-US" sz="2000" b="1" dirty="0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15DD6C44-329B-4DF5-B4CD-B4098F93C375}"/>
              </a:ext>
            </a:extLst>
          </p:cNvPr>
          <p:cNvSpPr/>
          <p:nvPr/>
        </p:nvSpPr>
        <p:spPr>
          <a:xfrm>
            <a:off x="3667418" y="70438"/>
            <a:ext cx="515431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000" b="1" dirty="0">
                <a:solidFill>
                  <a:srgbClr val="0070C0"/>
                </a:solidFill>
              </a:rPr>
              <a:t>  </a:t>
            </a:r>
            <a:endParaRPr lang="en-US" sz="2000" dirty="0">
              <a:solidFill>
                <a:srgbClr val="0070C0"/>
              </a:solidFill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25D0443-2CB4-4BCD-B671-A6AF540C0BFE}"/>
              </a:ext>
            </a:extLst>
          </p:cNvPr>
          <p:cNvGrpSpPr/>
          <p:nvPr/>
        </p:nvGrpSpPr>
        <p:grpSpPr>
          <a:xfrm>
            <a:off x="124049" y="4954915"/>
            <a:ext cx="871371" cy="648815"/>
            <a:chOff x="947171" y="309551"/>
            <a:chExt cx="1026723" cy="1026723"/>
          </a:xfrm>
        </p:grpSpPr>
        <p:pic>
          <p:nvPicPr>
            <p:cNvPr id="30" name="Picture 4" descr="الساعة Png تحميل مجاني - وجه الساعة ساعة منبه قصاصة فنية ، - عدد ...">
              <a:extLst>
                <a:ext uri="{FF2B5EF4-FFF2-40B4-BE49-F238E27FC236}">
                  <a16:creationId xmlns:a16="http://schemas.microsoft.com/office/drawing/2014/main" id="{4C005D4C-DB3E-451A-8D4E-62D9D84FB4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7171" y="309551"/>
              <a:ext cx="1026723" cy="10267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6D6F5FD-64D7-42AC-A4AC-DA4ECB7A3BCD}"/>
                </a:ext>
              </a:extLst>
            </p:cNvPr>
            <p:cNvSpPr txBox="1"/>
            <p:nvPr/>
          </p:nvSpPr>
          <p:spPr>
            <a:xfrm>
              <a:off x="1317585" y="599894"/>
              <a:ext cx="597439" cy="6331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FF0000"/>
                  </a:solidFill>
                </a:rPr>
                <a:t>4</a:t>
              </a:r>
              <a:endParaRPr lang="en-US" dirty="0"/>
            </a:p>
          </p:txBody>
        </p: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8F74CF53-DCB4-4CA3-B5DC-862576DCB552}"/>
              </a:ext>
            </a:extLst>
          </p:cNvPr>
          <p:cNvSpPr/>
          <p:nvPr/>
        </p:nvSpPr>
        <p:spPr>
          <a:xfrm>
            <a:off x="1552826" y="6437990"/>
            <a:ext cx="32624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AE" sz="20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إعداد المعلم : ضيف الله الزربة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1685378-FC5D-4CA9-BFBB-68A7CBC320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606" y="1073938"/>
            <a:ext cx="11836000" cy="390887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Callout: Down Arrow 18">
            <a:extLst>
              <a:ext uri="{FF2B5EF4-FFF2-40B4-BE49-F238E27FC236}">
                <a16:creationId xmlns:a16="http://schemas.microsoft.com/office/drawing/2014/main" id="{D9D6911C-1664-46F6-B38F-829349ED766A}"/>
              </a:ext>
            </a:extLst>
          </p:cNvPr>
          <p:cNvSpPr/>
          <p:nvPr/>
        </p:nvSpPr>
        <p:spPr>
          <a:xfrm>
            <a:off x="186587" y="575184"/>
            <a:ext cx="11843187" cy="464562"/>
          </a:xfrm>
          <a:prstGeom prst="downArrowCallou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000" b="1" dirty="0"/>
              <a:t>عزيزي الطالب : انظر إلى الصور  التالية ثم اذكر خدمة الطوارئ المناسبة لكل حالة </a:t>
            </a:r>
            <a:endParaRPr lang="en-US" sz="20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70C30BB-A52B-40B3-B485-50B2D1CDF241}"/>
              </a:ext>
            </a:extLst>
          </p:cNvPr>
          <p:cNvSpPr txBox="1"/>
          <p:nvPr/>
        </p:nvSpPr>
        <p:spPr>
          <a:xfrm>
            <a:off x="10062216" y="5425278"/>
            <a:ext cx="1949389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AE" sz="2400" b="1" dirty="0">
                <a:solidFill>
                  <a:srgbClr val="FF0000"/>
                </a:solidFill>
              </a:rPr>
              <a:t>كلمات مفتاحية 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BE541F2-6543-4014-A61F-07D3B29D687B}"/>
              </a:ext>
            </a:extLst>
          </p:cNvPr>
          <p:cNvSpPr/>
          <p:nvPr/>
        </p:nvSpPr>
        <p:spPr>
          <a:xfrm>
            <a:off x="2125740" y="5238225"/>
            <a:ext cx="7935731" cy="94435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E8E3A74-5B5D-469C-B239-DC2448929AD8}"/>
              </a:ext>
            </a:extLst>
          </p:cNvPr>
          <p:cNvSpPr txBox="1"/>
          <p:nvPr/>
        </p:nvSpPr>
        <p:spPr>
          <a:xfrm>
            <a:off x="7509007" y="5458793"/>
            <a:ext cx="11264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400" b="1" dirty="0"/>
              <a:t>الشرطة  </a:t>
            </a:r>
            <a:endParaRPr lang="en-US" sz="24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518AE6F-84D8-428B-929F-CB19698F735B}"/>
              </a:ext>
            </a:extLst>
          </p:cNvPr>
          <p:cNvSpPr txBox="1"/>
          <p:nvPr/>
        </p:nvSpPr>
        <p:spPr>
          <a:xfrm>
            <a:off x="4254156" y="5457724"/>
            <a:ext cx="11264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999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E3F9470-B86A-447F-952A-E79432D1B673}"/>
              </a:ext>
            </a:extLst>
          </p:cNvPr>
          <p:cNvSpPr/>
          <p:nvPr/>
        </p:nvSpPr>
        <p:spPr>
          <a:xfrm>
            <a:off x="179400" y="114471"/>
            <a:ext cx="2589452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/>
              <a:t>الاستراتيجية : فكر – ناقش – شارك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0835109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B89F1BF8-59EA-48CC-A4ED-250606A042BF}"/>
              </a:ext>
            </a:extLst>
          </p:cNvPr>
          <p:cNvSpPr/>
          <p:nvPr/>
        </p:nvSpPr>
        <p:spPr>
          <a:xfrm>
            <a:off x="4613792" y="6431966"/>
            <a:ext cx="32624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AE" sz="2000" b="1" dirty="0">
                <a:solidFill>
                  <a:srgbClr val="00B05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المشاركة في الحصة دليل على حضورك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D8C1036-4783-4F83-B039-A9E184153C7B}"/>
              </a:ext>
            </a:extLst>
          </p:cNvPr>
          <p:cNvSpPr txBox="1"/>
          <p:nvPr/>
        </p:nvSpPr>
        <p:spPr>
          <a:xfrm>
            <a:off x="-23153" y="6477699"/>
            <a:ext cx="12131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1600" b="1" dirty="0">
                <a:solidFill>
                  <a:srgbClr val="00B050"/>
                </a:solidFill>
              </a:rPr>
              <a:t>أنتم مبدعون</a:t>
            </a:r>
            <a:r>
              <a:rPr lang="ar-AE" sz="1600" b="1" dirty="0"/>
              <a:t> </a:t>
            </a:r>
            <a:endParaRPr lang="en-US" sz="1600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92F4A40-A35A-4D6F-AE18-61A8F684CA1D}"/>
              </a:ext>
            </a:extLst>
          </p:cNvPr>
          <p:cNvSpPr txBox="1"/>
          <p:nvPr/>
        </p:nvSpPr>
        <p:spPr>
          <a:xfrm>
            <a:off x="11065397" y="6461779"/>
            <a:ext cx="12654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1600" b="1" dirty="0">
                <a:solidFill>
                  <a:srgbClr val="0070C0"/>
                </a:solidFill>
              </a:rPr>
              <a:t>أنتم مجتهدون </a:t>
            </a:r>
            <a:endParaRPr lang="en-US" sz="1600" b="1" dirty="0">
              <a:solidFill>
                <a:srgbClr val="0070C0"/>
              </a:solidFill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EC2CB1C-9A17-4C7C-BA33-6F0FB808EC2F}"/>
              </a:ext>
            </a:extLst>
          </p:cNvPr>
          <p:cNvSpPr/>
          <p:nvPr/>
        </p:nvSpPr>
        <p:spPr>
          <a:xfrm>
            <a:off x="74234" y="70704"/>
            <a:ext cx="12038744" cy="6713709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8812CDF-F376-48C8-9C77-55C1A2D835DA}"/>
              </a:ext>
            </a:extLst>
          </p:cNvPr>
          <p:cNvGrpSpPr/>
          <p:nvPr/>
        </p:nvGrpSpPr>
        <p:grpSpPr>
          <a:xfrm>
            <a:off x="179400" y="78019"/>
            <a:ext cx="11836000" cy="411457"/>
            <a:chOff x="178000" y="174293"/>
            <a:chExt cx="11836000" cy="411457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493B6ACB-5BA5-4D58-A47A-A708FAA09552}"/>
                </a:ext>
              </a:extLst>
            </p:cNvPr>
            <p:cNvSpPr/>
            <p:nvPr/>
          </p:nvSpPr>
          <p:spPr>
            <a:xfrm>
              <a:off x="2767453" y="174293"/>
              <a:ext cx="7701763" cy="411457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 rtl="1"/>
              <a:r>
                <a:rPr lang="ar-AE" b="1" dirty="0">
                  <a:solidFill>
                    <a:srgbClr val="FF0000"/>
                  </a:solidFill>
                </a:rPr>
                <a:t>المخرج التعليمي رقم</a:t>
              </a:r>
              <a:r>
                <a:rPr lang="en-US" b="1" dirty="0">
                  <a:solidFill>
                    <a:srgbClr val="FF0000"/>
                  </a:solidFill>
                </a:rPr>
                <a:t>3</a:t>
              </a:r>
              <a:r>
                <a:rPr lang="ar-AE" b="1" dirty="0">
                  <a:solidFill>
                    <a:srgbClr val="FF0000"/>
                  </a:solidFill>
                </a:rPr>
                <a:t> : أن يستنتج الطلاب من خلال الصور خدمة الطوارئ المناسبة لهذه الحالات </a:t>
              </a:r>
              <a:r>
                <a:rPr lang="en-US" b="1" dirty="0">
                  <a:solidFill>
                    <a:srgbClr val="FF0000"/>
                  </a:solidFill>
                </a:rPr>
                <a:t> </a:t>
              </a:r>
              <a:endParaRPr lang="ar-AE" b="1" dirty="0">
                <a:solidFill>
                  <a:srgbClr val="FF0000"/>
                </a:solidFill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FB97917-1F26-447E-BB27-BD9FFE37AFD3}"/>
                </a:ext>
              </a:extLst>
            </p:cNvPr>
            <p:cNvSpPr/>
            <p:nvPr/>
          </p:nvSpPr>
          <p:spPr>
            <a:xfrm>
              <a:off x="10469217" y="219504"/>
              <a:ext cx="1544783" cy="33855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2000" b="1" dirty="0"/>
                <a:t>خط سير الدرس </a:t>
              </a:r>
              <a:endParaRPr lang="en-US" sz="2000" b="1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6234D7D-2F20-4884-ABF4-5BE73A8E05F6}"/>
                </a:ext>
              </a:extLst>
            </p:cNvPr>
            <p:cNvSpPr/>
            <p:nvPr/>
          </p:nvSpPr>
          <p:spPr>
            <a:xfrm>
              <a:off x="178000" y="210745"/>
              <a:ext cx="2589452" cy="33855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ar-AE" sz="1400" b="1" dirty="0"/>
                <a:t>الاستراتيجية : فكر – ناقش – شارك </a:t>
              </a:r>
              <a:endParaRPr lang="en-US" b="1" dirty="0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15DD6C44-329B-4DF5-B4CD-B4098F93C375}"/>
              </a:ext>
            </a:extLst>
          </p:cNvPr>
          <p:cNvSpPr/>
          <p:nvPr/>
        </p:nvSpPr>
        <p:spPr>
          <a:xfrm>
            <a:off x="3667418" y="70438"/>
            <a:ext cx="515431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000" b="1" dirty="0">
                <a:solidFill>
                  <a:srgbClr val="0070C0"/>
                </a:solidFill>
              </a:rPr>
              <a:t>  </a:t>
            </a:r>
            <a:endParaRPr lang="en-US" sz="2000" dirty="0">
              <a:solidFill>
                <a:srgbClr val="0070C0"/>
              </a:solidFill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25D0443-2CB4-4BCD-B671-A6AF540C0BFE}"/>
              </a:ext>
            </a:extLst>
          </p:cNvPr>
          <p:cNvGrpSpPr/>
          <p:nvPr/>
        </p:nvGrpSpPr>
        <p:grpSpPr>
          <a:xfrm>
            <a:off x="259040" y="5362200"/>
            <a:ext cx="871371" cy="648815"/>
            <a:chOff x="947171" y="309551"/>
            <a:chExt cx="1026723" cy="1026723"/>
          </a:xfrm>
        </p:grpSpPr>
        <p:pic>
          <p:nvPicPr>
            <p:cNvPr id="30" name="Picture 4" descr="الساعة Png تحميل مجاني - وجه الساعة ساعة منبه قصاصة فنية ، - عدد ...">
              <a:extLst>
                <a:ext uri="{FF2B5EF4-FFF2-40B4-BE49-F238E27FC236}">
                  <a16:creationId xmlns:a16="http://schemas.microsoft.com/office/drawing/2014/main" id="{4C005D4C-DB3E-451A-8D4E-62D9D84FB4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7171" y="309551"/>
              <a:ext cx="1026723" cy="10267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6D6F5FD-64D7-42AC-A4AC-DA4ECB7A3BCD}"/>
                </a:ext>
              </a:extLst>
            </p:cNvPr>
            <p:cNvSpPr txBox="1"/>
            <p:nvPr/>
          </p:nvSpPr>
          <p:spPr>
            <a:xfrm>
              <a:off x="1317585" y="599894"/>
              <a:ext cx="597439" cy="6331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FF0000"/>
                  </a:solidFill>
                </a:rPr>
                <a:t>4</a:t>
              </a:r>
              <a:endParaRPr lang="en-US" dirty="0"/>
            </a:p>
          </p:txBody>
        </p: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8F74CF53-DCB4-4CA3-B5DC-862576DCB552}"/>
              </a:ext>
            </a:extLst>
          </p:cNvPr>
          <p:cNvSpPr/>
          <p:nvPr/>
        </p:nvSpPr>
        <p:spPr>
          <a:xfrm>
            <a:off x="1552826" y="6437990"/>
            <a:ext cx="32624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AE" sz="20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إعداد المعلم : ضيف الله الزربة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5D5CE4D-0EAB-4A23-90BB-F96083B7700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020"/>
          <a:stretch/>
        </p:blipFill>
        <p:spPr>
          <a:xfrm>
            <a:off x="229364" y="1193810"/>
            <a:ext cx="11793224" cy="39663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1" name="Callout: Down Arrow 20">
            <a:extLst>
              <a:ext uri="{FF2B5EF4-FFF2-40B4-BE49-F238E27FC236}">
                <a16:creationId xmlns:a16="http://schemas.microsoft.com/office/drawing/2014/main" id="{6102FF5A-E078-4855-9109-D30A0D12927E}"/>
              </a:ext>
            </a:extLst>
          </p:cNvPr>
          <p:cNvSpPr/>
          <p:nvPr/>
        </p:nvSpPr>
        <p:spPr>
          <a:xfrm>
            <a:off x="229364" y="642668"/>
            <a:ext cx="11843187" cy="464562"/>
          </a:xfrm>
          <a:prstGeom prst="downArrowCallou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000" b="1" dirty="0"/>
              <a:t>عزيزي الطالب : انظر إلى الصور  التالية ثم اذكر خدمة الطوارئ المناسبة لكل حالة </a:t>
            </a:r>
            <a:endParaRPr lang="en-US" sz="2000" b="1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8970951-F979-463A-8A44-35117F39EE58}"/>
              </a:ext>
            </a:extLst>
          </p:cNvPr>
          <p:cNvGrpSpPr/>
          <p:nvPr/>
        </p:nvGrpSpPr>
        <p:grpSpPr>
          <a:xfrm>
            <a:off x="1315218" y="5268723"/>
            <a:ext cx="10707370" cy="944357"/>
            <a:chOff x="1662909" y="5126538"/>
            <a:chExt cx="10349691" cy="944357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D3C2979-0B51-48C1-94D8-D82C2B68F03A}"/>
                </a:ext>
              </a:extLst>
            </p:cNvPr>
            <p:cNvSpPr txBox="1"/>
            <p:nvPr/>
          </p:nvSpPr>
          <p:spPr>
            <a:xfrm>
              <a:off x="9749850" y="5336813"/>
              <a:ext cx="2262750" cy="46166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ar-AE" sz="2400" b="1" dirty="0">
                  <a:solidFill>
                    <a:srgbClr val="FF0000"/>
                  </a:solidFill>
                </a:rPr>
                <a:t>كلمات مفتاحية </a:t>
              </a:r>
              <a:endParaRPr lang="en-US" sz="2400" b="1" dirty="0">
                <a:solidFill>
                  <a:srgbClr val="FF0000"/>
                </a:solidFill>
              </a:endParaRPr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0296C978-110D-47BF-8535-91697ECDABDC}"/>
                </a:ext>
              </a:extLst>
            </p:cNvPr>
            <p:cNvGrpSpPr/>
            <p:nvPr/>
          </p:nvGrpSpPr>
          <p:grpSpPr>
            <a:xfrm>
              <a:off x="1662909" y="5126538"/>
              <a:ext cx="8086941" cy="944357"/>
              <a:chOff x="2126735" y="5835624"/>
              <a:chExt cx="7935731" cy="944357"/>
            </a:xfrm>
          </p:grpSpPr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5456B723-B42D-4878-BB3E-ED62617EF52D}"/>
                  </a:ext>
                </a:extLst>
              </p:cNvPr>
              <p:cNvSpPr/>
              <p:nvPr/>
            </p:nvSpPr>
            <p:spPr>
              <a:xfrm>
                <a:off x="2126735" y="5835624"/>
                <a:ext cx="7935731" cy="944357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  <a:p>
                <a:pPr algn="ctr"/>
                <a:endParaRPr lang="en-US" dirty="0"/>
              </a:p>
              <a:p>
                <a:pPr algn="ctr"/>
                <a:endParaRPr lang="en-US" dirty="0"/>
              </a:p>
              <a:p>
                <a:pPr algn="ctr"/>
                <a:endParaRPr lang="en-US" dirty="0"/>
              </a:p>
              <a:p>
                <a:pPr algn="ctr"/>
                <a:endParaRPr lang="en-US" dirty="0"/>
              </a:p>
              <a:p>
                <a:pPr algn="ctr"/>
                <a:endParaRPr lang="en-US" dirty="0"/>
              </a:p>
              <a:p>
                <a:pPr algn="ctr"/>
                <a:endParaRPr lang="en-US" dirty="0"/>
              </a:p>
              <a:p>
                <a:pPr algn="ctr"/>
                <a:endParaRPr lang="en-US" dirty="0"/>
              </a:p>
              <a:p>
                <a:pPr algn="ctr"/>
                <a:endParaRPr lang="en-US" dirty="0"/>
              </a:p>
              <a:p>
                <a:pPr algn="ctr"/>
                <a:endParaRPr lang="en-US" dirty="0"/>
              </a:p>
              <a:p>
                <a:pPr algn="ctr"/>
                <a:endParaRPr lang="en-US" dirty="0"/>
              </a:p>
              <a:p>
                <a:pPr algn="ctr"/>
                <a:endParaRPr lang="en-US" dirty="0"/>
              </a:p>
              <a:p>
                <a:pPr algn="ctr"/>
                <a:endParaRPr lang="en-US" dirty="0"/>
              </a:p>
              <a:p>
                <a:pPr algn="ctr"/>
                <a:endParaRPr lang="en-US" dirty="0"/>
              </a:p>
              <a:p>
                <a:pPr algn="ctr"/>
                <a:endParaRPr lang="en-US" dirty="0"/>
              </a:p>
              <a:p>
                <a:pPr algn="ctr"/>
                <a:endParaRPr lang="en-US" dirty="0"/>
              </a:p>
              <a:p>
                <a:pPr algn="ctr"/>
                <a:endParaRPr lang="en-US" dirty="0"/>
              </a:p>
              <a:p>
                <a:pPr algn="ctr"/>
                <a:endParaRPr lang="en-US" dirty="0"/>
              </a:p>
              <a:p>
                <a:pPr algn="ctr"/>
                <a:endParaRPr lang="en-US" dirty="0"/>
              </a:p>
              <a:p>
                <a:pPr algn="ctr"/>
                <a:endParaRPr lang="en-US" dirty="0"/>
              </a:p>
              <a:p>
                <a:pPr algn="ctr"/>
                <a:endParaRPr lang="en-US" dirty="0"/>
              </a:p>
              <a:p>
                <a:pPr algn="ctr"/>
                <a:endParaRPr lang="en-US" dirty="0"/>
              </a:p>
              <a:p>
                <a:pPr algn="ctr"/>
                <a:endParaRPr lang="en-US" dirty="0"/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33481A1-9C50-4D96-BE7E-4A86D114D4BB}"/>
                  </a:ext>
                </a:extLst>
              </p:cNvPr>
              <p:cNvSpPr txBox="1"/>
              <p:nvPr/>
            </p:nvSpPr>
            <p:spPr>
              <a:xfrm>
                <a:off x="8718858" y="6022677"/>
                <a:ext cx="112643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AE" sz="2400" b="1" dirty="0"/>
                  <a:t>الطوارئ </a:t>
                </a:r>
                <a:endParaRPr lang="en-US" sz="2400" b="1" dirty="0"/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FC1FB219-759E-4AA1-8416-0D4364DF2672}"/>
                  </a:ext>
                </a:extLst>
              </p:cNvPr>
              <p:cNvSpPr txBox="1"/>
              <p:nvPr/>
            </p:nvSpPr>
            <p:spPr>
              <a:xfrm>
                <a:off x="7441213" y="6022677"/>
                <a:ext cx="112643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/>
                  <a:t>998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F7E5332-1B6F-48FE-9DBF-3FFC679F9A77}"/>
                  </a:ext>
                </a:extLst>
              </p:cNvPr>
              <p:cNvSpPr txBox="1"/>
              <p:nvPr/>
            </p:nvSpPr>
            <p:spPr>
              <a:xfrm>
                <a:off x="4982577" y="6076969"/>
                <a:ext cx="191222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AE" sz="2400" b="1" dirty="0"/>
                  <a:t>مكافحة الحريق </a:t>
                </a:r>
                <a:endParaRPr lang="en-US" sz="2400" b="1" dirty="0"/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6A71F7FD-22DB-4F98-89EA-601302188B36}"/>
                  </a:ext>
                </a:extLst>
              </p:cNvPr>
              <p:cNvSpPr txBox="1"/>
              <p:nvPr/>
            </p:nvSpPr>
            <p:spPr>
              <a:xfrm>
                <a:off x="2791459" y="6049163"/>
                <a:ext cx="112643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/>
                  <a:t>997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854022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B89F1BF8-59EA-48CC-A4ED-250606A042BF}"/>
              </a:ext>
            </a:extLst>
          </p:cNvPr>
          <p:cNvSpPr/>
          <p:nvPr/>
        </p:nvSpPr>
        <p:spPr>
          <a:xfrm>
            <a:off x="4613792" y="6431966"/>
            <a:ext cx="32624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AE" sz="2000" b="1" dirty="0">
                <a:solidFill>
                  <a:srgbClr val="00B05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المشاركة في الحصة دليل على حضورك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D8C1036-4783-4F83-B039-A9E184153C7B}"/>
              </a:ext>
            </a:extLst>
          </p:cNvPr>
          <p:cNvSpPr txBox="1"/>
          <p:nvPr/>
        </p:nvSpPr>
        <p:spPr>
          <a:xfrm>
            <a:off x="-23153" y="6477699"/>
            <a:ext cx="12131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1600" b="1" dirty="0">
                <a:solidFill>
                  <a:srgbClr val="00B050"/>
                </a:solidFill>
              </a:rPr>
              <a:t>أنتم مبدعون</a:t>
            </a:r>
            <a:r>
              <a:rPr lang="ar-AE" sz="1600" b="1" dirty="0"/>
              <a:t> </a:t>
            </a:r>
            <a:endParaRPr lang="en-US" sz="1600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92F4A40-A35A-4D6F-AE18-61A8F684CA1D}"/>
              </a:ext>
            </a:extLst>
          </p:cNvPr>
          <p:cNvSpPr txBox="1"/>
          <p:nvPr/>
        </p:nvSpPr>
        <p:spPr>
          <a:xfrm>
            <a:off x="11065397" y="6461779"/>
            <a:ext cx="12654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1600" b="1" dirty="0">
                <a:solidFill>
                  <a:srgbClr val="0070C0"/>
                </a:solidFill>
              </a:rPr>
              <a:t>أنتم مجتهدون </a:t>
            </a:r>
            <a:endParaRPr lang="en-US" sz="1600" b="1" dirty="0">
              <a:solidFill>
                <a:srgbClr val="0070C0"/>
              </a:solidFill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EC2CB1C-9A17-4C7C-BA33-6F0FB808EC2F}"/>
              </a:ext>
            </a:extLst>
          </p:cNvPr>
          <p:cNvSpPr/>
          <p:nvPr/>
        </p:nvSpPr>
        <p:spPr>
          <a:xfrm>
            <a:off x="74234" y="70704"/>
            <a:ext cx="12038744" cy="6713709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D0A4429-28BC-442F-ABDC-64449C1F9DE3}"/>
              </a:ext>
            </a:extLst>
          </p:cNvPr>
          <p:cNvGrpSpPr/>
          <p:nvPr/>
        </p:nvGrpSpPr>
        <p:grpSpPr>
          <a:xfrm>
            <a:off x="113471" y="90786"/>
            <a:ext cx="11938135" cy="411457"/>
            <a:chOff x="75865" y="174293"/>
            <a:chExt cx="11938135" cy="411457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C0260B3F-7692-48AD-99E8-528CCD40217B}"/>
                </a:ext>
              </a:extLst>
            </p:cNvPr>
            <p:cNvSpPr/>
            <p:nvPr/>
          </p:nvSpPr>
          <p:spPr>
            <a:xfrm>
              <a:off x="3074247" y="174293"/>
              <a:ext cx="7394969" cy="411457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endParaRPr lang="ar-AE" dirty="0"/>
            </a:p>
            <a:p>
              <a:pPr algn="r" rtl="1"/>
              <a:r>
                <a:rPr lang="ar-AE" b="1" dirty="0">
                  <a:solidFill>
                    <a:srgbClr val="FF0000"/>
                  </a:solidFill>
                </a:rPr>
                <a:t>المخرج التعليمي </a:t>
              </a:r>
              <a:r>
                <a:rPr lang="en-US" b="1" dirty="0">
                  <a:solidFill>
                    <a:srgbClr val="FF0000"/>
                  </a:solidFill>
                </a:rPr>
                <a:t>4</a:t>
              </a:r>
              <a:r>
                <a:rPr lang="ar-AE" dirty="0"/>
                <a:t> :</a:t>
              </a:r>
              <a:r>
                <a:rPr lang="ar-AE" sz="1400" b="1" dirty="0">
                  <a:solidFill>
                    <a:srgbClr val="0070C0"/>
                  </a:solidFill>
                </a:rPr>
                <a:t>يتعرف الطلاب على أسباب الحرائق وكيف يتصرف في حالة وقوع حريق  من خلال قراءة النص  </a:t>
              </a:r>
              <a:br>
                <a:rPr lang="ar-AE" sz="2000" b="1" dirty="0">
                  <a:solidFill>
                    <a:srgbClr val="0070C0"/>
                  </a:solidFill>
                </a:rPr>
              </a:br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9404500-C42A-4BE2-B341-1F99DDC2BB0E}"/>
                </a:ext>
              </a:extLst>
            </p:cNvPr>
            <p:cNvSpPr/>
            <p:nvPr/>
          </p:nvSpPr>
          <p:spPr>
            <a:xfrm>
              <a:off x="10469217" y="219504"/>
              <a:ext cx="1544783" cy="33855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2000" b="1" dirty="0"/>
                <a:t>خط سير الدرس </a:t>
              </a:r>
              <a:endParaRPr lang="en-US" sz="2000" b="1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31CA829-D36C-4BDE-B55A-486AA91338FC}"/>
                </a:ext>
              </a:extLst>
            </p:cNvPr>
            <p:cNvSpPr/>
            <p:nvPr/>
          </p:nvSpPr>
          <p:spPr>
            <a:xfrm>
              <a:off x="75865" y="210744"/>
              <a:ext cx="2958168" cy="33855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ar-AE" sz="1600" b="1" dirty="0"/>
                <a:t>الاستراتيجية :  تحليل وتفسير النصوص </a:t>
              </a:r>
              <a:endParaRPr lang="en-US" sz="2000" b="1" dirty="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2FE76A0-90F7-41E7-9FB6-D18199032CEB}"/>
              </a:ext>
            </a:extLst>
          </p:cNvPr>
          <p:cNvGrpSpPr/>
          <p:nvPr/>
        </p:nvGrpSpPr>
        <p:grpSpPr>
          <a:xfrm>
            <a:off x="1424677" y="5809925"/>
            <a:ext cx="782818" cy="646572"/>
            <a:chOff x="947171" y="309551"/>
            <a:chExt cx="1026723" cy="1026723"/>
          </a:xfrm>
        </p:grpSpPr>
        <p:pic>
          <p:nvPicPr>
            <p:cNvPr id="27" name="Picture 4" descr="الساعة Png تحميل مجاني - وجه الساعة ساعة منبه قصاصة فنية ، - عدد ...">
              <a:extLst>
                <a:ext uri="{FF2B5EF4-FFF2-40B4-BE49-F238E27FC236}">
                  <a16:creationId xmlns:a16="http://schemas.microsoft.com/office/drawing/2014/main" id="{0294E9BB-119A-438F-9951-21B3437A79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7171" y="309551"/>
              <a:ext cx="1026723" cy="10267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D994F35-356E-43D9-8F43-0745C15F515E}"/>
                </a:ext>
              </a:extLst>
            </p:cNvPr>
            <p:cNvSpPr txBox="1"/>
            <p:nvPr/>
          </p:nvSpPr>
          <p:spPr>
            <a:xfrm>
              <a:off x="1317585" y="599895"/>
              <a:ext cx="597439" cy="6353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FF0000"/>
                  </a:solidFill>
                </a:rPr>
                <a:t>6</a:t>
              </a:r>
              <a:endParaRPr lang="en-US" dirty="0"/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046FEE93-24D1-4617-BD62-3F91E6EC5218}"/>
              </a:ext>
            </a:extLst>
          </p:cNvPr>
          <p:cNvSpPr/>
          <p:nvPr/>
        </p:nvSpPr>
        <p:spPr>
          <a:xfrm>
            <a:off x="1618747" y="6464276"/>
            <a:ext cx="32624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AE" sz="20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إعداد المعلم : ضيف الله الزربة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CAAF75-B647-420B-8A90-569D01757A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1853" y="940448"/>
            <a:ext cx="8939753" cy="54115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464DEDF3-953A-4010-947E-AD7C5ACAE69C}"/>
              </a:ext>
            </a:extLst>
          </p:cNvPr>
          <p:cNvSpPr/>
          <p:nvPr/>
        </p:nvSpPr>
        <p:spPr>
          <a:xfrm>
            <a:off x="148659" y="1206285"/>
            <a:ext cx="2754293" cy="72936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2000" b="1" dirty="0"/>
              <a:t>1- ما هي عوامل التي تساعد على اشتعال النار  </a:t>
            </a:r>
            <a:endParaRPr lang="en-US" sz="2000" b="1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5C01983-A10E-4144-ABD2-94C28401935E}"/>
              </a:ext>
            </a:extLst>
          </p:cNvPr>
          <p:cNvSpPr/>
          <p:nvPr/>
        </p:nvSpPr>
        <p:spPr>
          <a:xfrm>
            <a:off x="148659" y="2782152"/>
            <a:ext cx="2730634" cy="11632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2000" b="1" dirty="0"/>
              <a:t>2- </a:t>
            </a:r>
            <a:r>
              <a:rPr lang="ar-AE" sz="2400" b="1" dirty="0"/>
              <a:t>لماذا لا يجب عليك ألا تركض عند اشتعال النار في ملابسك ؟ </a:t>
            </a:r>
            <a:endParaRPr lang="en-US" sz="2000" b="1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773F505-1831-4B03-B1F8-2E98C94C7DD7}"/>
              </a:ext>
            </a:extLst>
          </p:cNvPr>
          <p:cNvSpPr/>
          <p:nvPr/>
        </p:nvSpPr>
        <p:spPr>
          <a:xfrm>
            <a:off x="136196" y="4252014"/>
            <a:ext cx="2730634" cy="11632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2400" b="1" dirty="0"/>
              <a:t>3- </a:t>
            </a:r>
            <a:r>
              <a:rPr lang="ar-AE" sz="2000" b="1" dirty="0"/>
              <a:t>لماذا يحترق منزل خشبي أسرع من منزل مصنوع من الحجارة </a:t>
            </a:r>
            <a:endParaRPr lang="en-US" sz="2400" b="1" dirty="0"/>
          </a:p>
        </p:txBody>
      </p:sp>
      <p:sp>
        <p:nvSpPr>
          <p:cNvPr id="34" name="Arrow: Left 33">
            <a:extLst>
              <a:ext uri="{FF2B5EF4-FFF2-40B4-BE49-F238E27FC236}">
                <a16:creationId xmlns:a16="http://schemas.microsoft.com/office/drawing/2014/main" id="{00802765-B1FF-428E-9B9D-CC5A2247836F}"/>
              </a:ext>
            </a:extLst>
          </p:cNvPr>
          <p:cNvSpPr/>
          <p:nvPr/>
        </p:nvSpPr>
        <p:spPr>
          <a:xfrm>
            <a:off x="2951786" y="1474515"/>
            <a:ext cx="119853" cy="25250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Arrow: Left 37">
            <a:extLst>
              <a:ext uri="{FF2B5EF4-FFF2-40B4-BE49-F238E27FC236}">
                <a16:creationId xmlns:a16="http://schemas.microsoft.com/office/drawing/2014/main" id="{95F90C0B-AAB6-47F6-B57B-AA7E9002943B}"/>
              </a:ext>
            </a:extLst>
          </p:cNvPr>
          <p:cNvSpPr/>
          <p:nvPr/>
        </p:nvSpPr>
        <p:spPr>
          <a:xfrm>
            <a:off x="2945368" y="3348507"/>
            <a:ext cx="119853" cy="25250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Arrow: Left 40">
            <a:extLst>
              <a:ext uri="{FF2B5EF4-FFF2-40B4-BE49-F238E27FC236}">
                <a16:creationId xmlns:a16="http://schemas.microsoft.com/office/drawing/2014/main" id="{A4A71390-2582-4DA7-8E5D-518A0E953AD8}"/>
              </a:ext>
            </a:extLst>
          </p:cNvPr>
          <p:cNvSpPr/>
          <p:nvPr/>
        </p:nvSpPr>
        <p:spPr>
          <a:xfrm flipV="1">
            <a:off x="2899760" y="4746478"/>
            <a:ext cx="130105" cy="24793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lowchart: Alternate Process 41">
            <a:extLst>
              <a:ext uri="{FF2B5EF4-FFF2-40B4-BE49-F238E27FC236}">
                <a16:creationId xmlns:a16="http://schemas.microsoft.com/office/drawing/2014/main" id="{C67F0519-8551-4419-8515-59EB91A9546D}"/>
              </a:ext>
            </a:extLst>
          </p:cNvPr>
          <p:cNvSpPr/>
          <p:nvPr/>
        </p:nvSpPr>
        <p:spPr>
          <a:xfrm>
            <a:off x="148659" y="662610"/>
            <a:ext cx="2796710" cy="338554"/>
          </a:xfrm>
          <a:prstGeom prst="flowChartAlternateProcess">
            <a:avLst/>
          </a:prstGeom>
          <a:ln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rgbClr val="FF0000"/>
                </a:solidFill>
              </a:rPr>
              <a:t>ركن الحوار والمناقشة </a:t>
            </a:r>
          </a:p>
        </p:txBody>
      </p:sp>
      <p:sp>
        <p:nvSpPr>
          <p:cNvPr id="43" name="Callout: Down Arrow 42">
            <a:extLst>
              <a:ext uri="{FF2B5EF4-FFF2-40B4-BE49-F238E27FC236}">
                <a16:creationId xmlns:a16="http://schemas.microsoft.com/office/drawing/2014/main" id="{EE4E3ED6-CC86-4660-A23F-88DFEE792620}"/>
              </a:ext>
            </a:extLst>
          </p:cNvPr>
          <p:cNvSpPr/>
          <p:nvPr/>
        </p:nvSpPr>
        <p:spPr>
          <a:xfrm>
            <a:off x="3190392" y="536602"/>
            <a:ext cx="8852949" cy="464562"/>
          </a:xfrm>
          <a:prstGeom prst="downArrowCallou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000" b="1" dirty="0"/>
              <a:t>عزيزي الطالب : اقرأ النص التالي للتعرف على أسباب الحريق ثم فكر في أسئلة ركن الحوار والمناقشة 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2602187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B89F1BF8-59EA-48CC-A4ED-250606A042BF}"/>
              </a:ext>
            </a:extLst>
          </p:cNvPr>
          <p:cNvSpPr/>
          <p:nvPr/>
        </p:nvSpPr>
        <p:spPr>
          <a:xfrm>
            <a:off x="4613792" y="6431966"/>
            <a:ext cx="32624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AE" sz="2000" b="1" dirty="0">
                <a:solidFill>
                  <a:srgbClr val="00B05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المشاركة في الحصة دليل على حضورك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D8C1036-4783-4F83-B039-A9E184153C7B}"/>
              </a:ext>
            </a:extLst>
          </p:cNvPr>
          <p:cNvSpPr txBox="1"/>
          <p:nvPr/>
        </p:nvSpPr>
        <p:spPr>
          <a:xfrm>
            <a:off x="-23153" y="6477699"/>
            <a:ext cx="12131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1600" b="1" dirty="0">
                <a:solidFill>
                  <a:srgbClr val="00B050"/>
                </a:solidFill>
              </a:rPr>
              <a:t>أنتم مبدعون</a:t>
            </a:r>
            <a:r>
              <a:rPr lang="ar-AE" sz="1600" b="1" dirty="0"/>
              <a:t> </a:t>
            </a:r>
            <a:endParaRPr lang="en-US" sz="1600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92F4A40-A35A-4D6F-AE18-61A8F684CA1D}"/>
              </a:ext>
            </a:extLst>
          </p:cNvPr>
          <p:cNvSpPr txBox="1"/>
          <p:nvPr/>
        </p:nvSpPr>
        <p:spPr>
          <a:xfrm>
            <a:off x="11065397" y="6461779"/>
            <a:ext cx="12654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1600" b="1" dirty="0">
                <a:solidFill>
                  <a:srgbClr val="0070C0"/>
                </a:solidFill>
              </a:rPr>
              <a:t>أنتم مجتهدون </a:t>
            </a:r>
            <a:endParaRPr lang="en-US" sz="1600" b="1" dirty="0">
              <a:solidFill>
                <a:srgbClr val="0070C0"/>
              </a:solidFill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EC2CB1C-9A17-4C7C-BA33-6F0FB808EC2F}"/>
              </a:ext>
            </a:extLst>
          </p:cNvPr>
          <p:cNvSpPr/>
          <p:nvPr/>
        </p:nvSpPr>
        <p:spPr>
          <a:xfrm>
            <a:off x="74234" y="70704"/>
            <a:ext cx="12038744" cy="6713709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D0A4429-28BC-442F-ABDC-64449C1F9DE3}"/>
              </a:ext>
            </a:extLst>
          </p:cNvPr>
          <p:cNvGrpSpPr/>
          <p:nvPr/>
        </p:nvGrpSpPr>
        <p:grpSpPr>
          <a:xfrm>
            <a:off x="174843" y="70704"/>
            <a:ext cx="11938135" cy="411457"/>
            <a:chOff x="75865" y="174293"/>
            <a:chExt cx="11938135" cy="411457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C0260B3F-7692-48AD-99E8-528CCD40217B}"/>
                </a:ext>
              </a:extLst>
            </p:cNvPr>
            <p:cNvSpPr/>
            <p:nvPr/>
          </p:nvSpPr>
          <p:spPr>
            <a:xfrm>
              <a:off x="2841687" y="174293"/>
              <a:ext cx="7627529" cy="411457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endParaRPr lang="ar-AE" dirty="0"/>
            </a:p>
            <a:p>
              <a:pPr algn="r" rtl="1"/>
              <a:r>
                <a:rPr lang="ar-AE" sz="2000" b="1" dirty="0">
                  <a:solidFill>
                    <a:srgbClr val="FF0000"/>
                  </a:solidFill>
                </a:rPr>
                <a:t>المخرج التعليمي </a:t>
              </a:r>
              <a:r>
                <a:rPr lang="en-US" sz="2000" b="1" dirty="0">
                  <a:solidFill>
                    <a:srgbClr val="FF0000"/>
                  </a:solidFill>
                </a:rPr>
                <a:t>5</a:t>
              </a:r>
              <a:r>
                <a:rPr lang="ar-AE" sz="2000" dirty="0"/>
                <a:t> :</a:t>
              </a:r>
              <a:r>
                <a:rPr lang="ar-AE" sz="1600" b="1" dirty="0">
                  <a:solidFill>
                    <a:srgbClr val="0070C0"/>
                  </a:solidFill>
                </a:rPr>
                <a:t>يحلل الرسوم البيانية ويستخرج الحقائق والمعلومات والتعميمات منها </a:t>
              </a:r>
              <a:r>
                <a:rPr lang="ar-AE" sz="2400" b="1" dirty="0">
                  <a:solidFill>
                    <a:srgbClr val="0070C0"/>
                  </a:solidFill>
                </a:rPr>
                <a:t>.</a:t>
              </a:r>
              <a:br>
                <a:rPr lang="ar-AE" sz="2400" b="1" dirty="0">
                  <a:solidFill>
                    <a:srgbClr val="0070C0"/>
                  </a:solidFill>
                </a:rPr>
              </a:br>
              <a:endParaRPr lang="en-US" sz="2000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9404500-C42A-4BE2-B341-1F99DDC2BB0E}"/>
                </a:ext>
              </a:extLst>
            </p:cNvPr>
            <p:cNvSpPr/>
            <p:nvPr/>
          </p:nvSpPr>
          <p:spPr>
            <a:xfrm>
              <a:off x="10469217" y="219504"/>
              <a:ext cx="1544783" cy="33855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2000" b="1" dirty="0"/>
                <a:t>خط سير الدرس </a:t>
              </a:r>
              <a:endParaRPr lang="en-US" sz="2000" b="1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31CA829-D36C-4BDE-B55A-486AA91338FC}"/>
                </a:ext>
              </a:extLst>
            </p:cNvPr>
            <p:cNvSpPr/>
            <p:nvPr/>
          </p:nvSpPr>
          <p:spPr>
            <a:xfrm>
              <a:off x="75865" y="210744"/>
              <a:ext cx="2663686" cy="33855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ar-AE" sz="1600" b="1" dirty="0"/>
                <a:t>الاستراتيجية :تحليل الرسوم البيانية</a:t>
              </a:r>
              <a:endParaRPr lang="en-US" sz="2000" b="1" dirty="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2FE76A0-90F7-41E7-9FB6-D18199032CEB}"/>
              </a:ext>
            </a:extLst>
          </p:cNvPr>
          <p:cNvGrpSpPr/>
          <p:nvPr/>
        </p:nvGrpSpPr>
        <p:grpSpPr>
          <a:xfrm>
            <a:off x="218169" y="5854542"/>
            <a:ext cx="782818" cy="646572"/>
            <a:chOff x="947171" y="309551"/>
            <a:chExt cx="1026723" cy="1026723"/>
          </a:xfrm>
        </p:grpSpPr>
        <p:pic>
          <p:nvPicPr>
            <p:cNvPr id="27" name="Picture 4" descr="الساعة Png تحميل مجاني - وجه الساعة ساعة منبه قصاصة فنية ، - عدد ...">
              <a:extLst>
                <a:ext uri="{FF2B5EF4-FFF2-40B4-BE49-F238E27FC236}">
                  <a16:creationId xmlns:a16="http://schemas.microsoft.com/office/drawing/2014/main" id="{0294E9BB-119A-438F-9951-21B3437A79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7171" y="309551"/>
              <a:ext cx="1026723" cy="10267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D994F35-356E-43D9-8F43-0745C15F515E}"/>
                </a:ext>
              </a:extLst>
            </p:cNvPr>
            <p:cNvSpPr txBox="1"/>
            <p:nvPr/>
          </p:nvSpPr>
          <p:spPr>
            <a:xfrm>
              <a:off x="1317585" y="599895"/>
              <a:ext cx="597439" cy="6353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FF0000"/>
                  </a:solidFill>
                </a:rPr>
                <a:t>6</a:t>
              </a:r>
              <a:endParaRPr lang="en-US" dirty="0"/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046FEE93-24D1-4617-BD62-3F91E6EC5218}"/>
              </a:ext>
            </a:extLst>
          </p:cNvPr>
          <p:cNvSpPr/>
          <p:nvPr/>
        </p:nvSpPr>
        <p:spPr>
          <a:xfrm>
            <a:off x="1618747" y="6464276"/>
            <a:ext cx="32624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AE" sz="20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إعداد المعلم : ضيف الله الزربة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BB9F7EF-B58C-4FC1-AB45-2D67850FB10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00" t="3722" r="857"/>
          <a:stretch/>
        </p:blipFill>
        <p:spPr>
          <a:xfrm>
            <a:off x="240726" y="1113076"/>
            <a:ext cx="11705760" cy="35384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7" name="Callout: Down Arrow 16">
            <a:extLst>
              <a:ext uri="{FF2B5EF4-FFF2-40B4-BE49-F238E27FC236}">
                <a16:creationId xmlns:a16="http://schemas.microsoft.com/office/drawing/2014/main" id="{3FD2CD90-AFFA-46D9-833B-8DB6CE8EDF64}"/>
              </a:ext>
            </a:extLst>
          </p:cNvPr>
          <p:cNvSpPr/>
          <p:nvPr/>
        </p:nvSpPr>
        <p:spPr>
          <a:xfrm>
            <a:off x="345847" y="632209"/>
            <a:ext cx="11386396" cy="464562"/>
          </a:xfrm>
          <a:prstGeom prst="downArrowCallou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000" b="1" dirty="0"/>
              <a:t>عزيزي الطالب : عزيزي الطالب انظر إلى الرسم البياني ثم أجب عن الأسئلة المرافقة </a:t>
            </a:r>
            <a:endParaRPr lang="en-US" sz="2000" b="1" dirty="0"/>
          </a:p>
        </p:txBody>
      </p:sp>
      <p:sp>
        <p:nvSpPr>
          <p:cNvPr id="18" name="Flowchart: Alternate Process 17">
            <a:extLst>
              <a:ext uri="{FF2B5EF4-FFF2-40B4-BE49-F238E27FC236}">
                <a16:creationId xmlns:a16="http://schemas.microsoft.com/office/drawing/2014/main" id="{DEDDC58E-1273-4482-A0AA-97F0228C9C8D}"/>
              </a:ext>
            </a:extLst>
          </p:cNvPr>
          <p:cNvSpPr/>
          <p:nvPr/>
        </p:nvSpPr>
        <p:spPr>
          <a:xfrm>
            <a:off x="1331786" y="6000687"/>
            <a:ext cx="2796710" cy="338554"/>
          </a:xfrm>
          <a:prstGeom prst="flowChartAlternateProcess">
            <a:avLst/>
          </a:prstGeom>
          <a:ln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rgbClr val="FF0000"/>
                </a:solidFill>
              </a:rPr>
              <a:t>ركن الحوار والمناقشة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6E7D112-F344-4FF0-8692-0A3E1F2B4B01}"/>
              </a:ext>
            </a:extLst>
          </p:cNvPr>
          <p:cNvSpPr/>
          <p:nvPr/>
        </p:nvSpPr>
        <p:spPr>
          <a:xfrm>
            <a:off x="240726" y="4828525"/>
            <a:ext cx="4087300" cy="98668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AE" sz="2000" b="1" dirty="0"/>
              <a:t>1- من وجهة نظرك لماذا انخفض عدد الحرائق ما بين عامي </a:t>
            </a:r>
            <a:r>
              <a:rPr lang="en-US" sz="2000" b="1" dirty="0"/>
              <a:t>1977- 1995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18005AF-5317-4C34-9847-C8EF7B880331}"/>
              </a:ext>
            </a:extLst>
          </p:cNvPr>
          <p:cNvSpPr/>
          <p:nvPr/>
        </p:nvSpPr>
        <p:spPr>
          <a:xfrm>
            <a:off x="4425412" y="4806973"/>
            <a:ext cx="3573017" cy="100823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AE" sz="2000" b="1" dirty="0"/>
              <a:t>1- رتب</a:t>
            </a:r>
            <a:r>
              <a:rPr lang="en-US" sz="2000" b="1" dirty="0"/>
              <a:t> </a:t>
            </a:r>
            <a:r>
              <a:rPr lang="ar-AE" sz="2000" b="1" dirty="0"/>
              <a:t> الأشياء التي تحدث فيها الحرائق من الأعلى إلى الأقل   </a:t>
            </a:r>
            <a:endParaRPr lang="en-US" sz="2000" b="1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A14C79B-908D-47D7-8CCB-E6E913CF9CC7}"/>
              </a:ext>
            </a:extLst>
          </p:cNvPr>
          <p:cNvSpPr/>
          <p:nvPr/>
        </p:nvSpPr>
        <p:spPr>
          <a:xfrm>
            <a:off x="8216348" y="4828524"/>
            <a:ext cx="3730138" cy="98668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AE" sz="2000" b="1" dirty="0"/>
              <a:t>1- ما هي أكثر الأسباب التي تؤدي للحرائق 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4322819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B89F1BF8-59EA-48CC-A4ED-250606A042BF}"/>
              </a:ext>
            </a:extLst>
          </p:cNvPr>
          <p:cNvSpPr/>
          <p:nvPr/>
        </p:nvSpPr>
        <p:spPr>
          <a:xfrm>
            <a:off x="4613792" y="6431966"/>
            <a:ext cx="32624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AE" sz="2000" b="1" dirty="0">
                <a:solidFill>
                  <a:srgbClr val="00B05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المشاركة في الحصة دليل على حضورك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D8C1036-4783-4F83-B039-A9E184153C7B}"/>
              </a:ext>
            </a:extLst>
          </p:cNvPr>
          <p:cNvSpPr txBox="1"/>
          <p:nvPr/>
        </p:nvSpPr>
        <p:spPr>
          <a:xfrm>
            <a:off x="-23153" y="6477699"/>
            <a:ext cx="12131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1600" b="1" dirty="0">
                <a:solidFill>
                  <a:srgbClr val="00B050"/>
                </a:solidFill>
              </a:rPr>
              <a:t>أنتم مبدعون</a:t>
            </a:r>
            <a:r>
              <a:rPr lang="ar-AE" sz="1600" b="1" dirty="0"/>
              <a:t> </a:t>
            </a:r>
            <a:endParaRPr lang="en-US" sz="1600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92F4A40-A35A-4D6F-AE18-61A8F684CA1D}"/>
              </a:ext>
            </a:extLst>
          </p:cNvPr>
          <p:cNvSpPr txBox="1"/>
          <p:nvPr/>
        </p:nvSpPr>
        <p:spPr>
          <a:xfrm>
            <a:off x="11065397" y="6461779"/>
            <a:ext cx="12654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1600" b="1" dirty="0">
                <a:solidFill>
                  <a:srgbClr val="0070C0"/>
                </a:solidFill>
              </a:rPr>
              <a:t>أنتم مجتهدون </a:t>
            </a:r>
            <a:endParaRPr lang="en-US" sz="1600" b="1" dirty="0">
              <a:solidFill>
                <a:srgbClr val="0070C0"/>
              </a:solidFill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EC2CB1C-9A17-4C7C-BA33-6F0FB808EC2F}"/>
              </a:ext>
            </a:extLst>
          </p:cNvPr>
          <p:cNvSpPr/>
          <p:nvPr/>
        </p:nvSpPr>
        <p:spPr>
          <a:xfrm>
            <a:off x="74234" y="70704"/>
            <a:ext cx="12038744" cy="6713709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CF860DD-7860-4B24-92E9-03227A799EC9}"/>
              </a:ext>
            </a:extLst>
          </p:cNvPr>
          <p:cNvGrpSpPr/>
          <p:nvPr/>
        </p:nvGrpSpPr>
        <p:grpSpPr>
          <a:xfrm>
            <a:off x="179630" y="131791"/>
            <a:ext cx="11832739" cy="411457"/>
            <a:chOff x="181261" y="174293"/>
            <a:chExt cx="11832739" cy="411457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7C6D53D5-BE8E-42A3-8E04-C6EC512A3CD1}"/>
                </a:ext>
              </a:extLst>
            </p:cNvPr>
            <p:cNvSpPr/>
            <p:nvPr/>
          </p:nvSpPr>
          <p:spPr>
            <a:xfrm>
              <a:off x="3606222" y="174293"/>
              <a:ext cx="6862994" cy="411457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AE" sz="2800" b="1" dirty="0">
                  <a:solidFill>
                    <a:srgbClr val="FF0000"/>
                  </a:solidFill>
                </a:rPr>
                <a:t>التقييم الختامي للدرس </a:t>
              </a:r>
              <a:endParaRPr lang="en-US" sz="2800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8DB994A-A7DD-4978-A378-305E29A5FF07}"/>
                </a:ext>
              </a:extLst>
            </p:cNvPr>
            <p:cNvSpPr/>
            <p:nvPr/>
          </p:nvSpPr>
          <p:spPr>
            <a:xfrm>
              <a:off x="10469217" y="219504"/>
              <a:ext cx="1544783" cy="33855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2000" b="1" dirty="0"/>
                <a:t>خط سير الدرس </a:t>
              </a:r>
              <a:endParaRPr lang="en-US" sz="2000" b="1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CEE2224-EA31-4D21-A32F-0905B0AFEDCE}"/>
                </a:ext>
              </a:extLst>
            </p:cNvPr>
            <p:cNvSpPr/>
            <p:nvPr/>
          </p:nvSpPr>
          <p:spPr>
            <a:xfrm>
              <a:off x="181261" y="219504"/>
              <a:ext cx="3424959" cy="33855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AE" sz="1600" b="1" dirty="0"/>
                <a:t>الاستراتيجية :  مهارات على </a:t>
              </a:r>
              <a:r>
                <a:rPr lang="en-US" sz="1600" b="1" dirty="0" err="1"/>
                <a:t>lms</a:t>
              </a:r>
              <a:endParaRPr lang="en-US" sz="2000" b="1" dirty="0"/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F3B31DEA-CC99-4079-9E40-5F8E443B3B70}"/>
              </a:ext>
            </a:extLst>
          </p:cNvPr>
          <p:cNvSpPr/>
          <p:nvPr/>
        </p:nvSpPr>
        <p:spPr>
          <a:xfrm>
            <a:off x="1569602" y="6396978"/>
            <a:ext cx="32624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AE" sz="20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إعداد المعلم : ضيف الله الزربة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AD6DA56-18D2-4B2F-AEBD-B7A2120DD5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645" y="803693"/>
            <a:ext cx="11437501" cy="5224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4561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5744</TotalTime>
  <Words>1227</Words>
  <Application>Microsoft Office PowerPoint</Application>
  <PresentationFormat>Widescreen</PresentationFormat>
  <Paragraphs>322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Daifallah Alzurbah</dc:creator>
  <cp:lastModifiedBy>asifhammoud1978@gmail.com</cp:lastModifiedBy>
  <cp:revision>432</cp:revision>
  <dcterms:created xsi:type="dcterms:W3CDTF">2019-12-15T14:33:21Z</dcterms:created>
  <dcterms:modified xsi:type="dcterms:W3CDTF">2024-09-19T06:49:28Z</dcterms:modified>
</cp:coreProperties>
</file>