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72" r:id="rId2"/>
  </p:sldMasterIdLst>
  <p:notesMasterIdLst>
    <p:notesMasterId r:id="rId15"/>
  </p:notesMasterIdLst>
  <p:sldIdLst>
    <p:sldId id="1753" r:id="rId3"/>
    <p:sldId id="2998" r:id="rId4"/>
    <p:sldId id="2995" r:id="rId5"/>
    <p:sldId id="2996" r:id="rId6"/>
    <p:sldId id="2997" r:id="rId7"/>
    <p:sldId id="2999" r:id="rId8"/>
    <p:sldId id="3000" r:id="rId9"/>
    <p:sldId id="3001" r:id="rId10"/>
    <p:sldId id="3002" r:id="rId11"/>
    <p:sldId id="3003" r:id="rId12"/>
    <p:sldId id="3004" r:id="rId13"/>
    <p:sldId id="300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4660"/>
  </p:normalViewPr>
  <p:slideViewPr>
    <p:cSldViewPr snapToGrid="0">
      <p:cViewPr varScale="1">
        <p:scale>
          <a:sx n="69" d="100"/>
          <a:sy n="69" d="100"/>
        </p:scale>
        <p:origin x="108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DCAABE-BF53-41B8-9655-923DB5AEA744}" type="datetimeFigureOut">
              <a:rPr lang="en-US" smtClean="0"/>
              <a:t>6/13/2025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9E481D-FD80-402C-BE21-8DB1EA0251FA}" type="slidenum">
              <a:rPr lang="en-US" smtClean="0"/>
              <a:t>‹#›</a:t>
            </a:fld>
            <a:endParaRPr lang="en-US"/>
          </a:p>
        </p:txBody>
      </p:sp>
    </p:spTree>
    <p:extLst>
      <p:ext uri="{BB962C8B-B14F-4D97-AF65-F5344CB8AC3E}">
        <p14:creationId xmlns:p14="http://schemas.microsoft.com/office/powerpoint/2010/main" val="883753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5"/>
          </p:nvPr>
        </p:nvSpPr>
        <p:spPr/>
        <p:txBody>
          <a:bodyPr/>
          <a:lstStyle/>
          <a:p>
            <a:pPr marL="0" marR="0" lvl="0" indent="0" algn="r" defTabSz="457159" rtl="0" eaLnBrk="1" fontAlgn="auto" latinLnBrk="0" hangingPunct="1">
              <a:lnSpc>
                <a:spcPct val="100000"/>
              </a:lnSpc>
              <a:spcBef>
                <a:spcPts val="0"/>
              </a:spcBef>
              <a:spcAft>
                <a:spcPts val="0"/>
              </a:spcAft>
              <a:buClrTx/>
              <a:buSzTx/>
              <a:buFontTx/>
              <a:buNone/>
              <a:tabLst/>
              <a:defRPr/>
            </a:pPr>
            <a:fld id="{42F6C639-E61D-4428-871A-2861095988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159"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4355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41ECB49-EBC9-4D8A-9B63-A125EB4A3282}"/>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678C91D5-C6C3-4F28-B195-30D8353B0C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E674DBB-A479-42C9-B4F0-6B9369450142}"/>
              </a:ext>
            </a:extLst>
          </p:cNvPr>
          <p:cNvSpPr>
            <a:spLocks noGrp="1"/>
          </p:cNvSpPr>
          <p:nvPr>
            <p:ph type="dt" sz="half" idx="10"/>
          </p:nvPr>
        </p:nvSpPr>
        <p:spPr/>
        <p:txBody>
          <a:bodyPr/>
          <a:lstStyle/>
          <a:p>
            <a:fld id="{D762F0A3-84C0-4124-9712-DDB3EBAD051A}" type="datetimeFigureOut">
              <a:rPr lang="en-US" smtClean="0"/>
              <a:t>6/13/2025</a:t>
            </a:fld>
            <a:endParaRPr lang="en-US"/>
          </a:p>
        </p:txBody>
      </p:sp>
      <p:sp>
        <p:nvSpPr>
          <p:cNvPr id="5" name="عنصر نائب للتذييل 4">
            <a:extLst>
              <a:ext uri="{FF2B5EF4-FFF2-40B4-BE49-F238E27FC236}">
                <a16:creationId xmlns:a16="http://schemas.microsoft.com/office/drawing/2014/main" id="{A5E28486-3523-4BF2-9D63-288C7D680DD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77496D18-24DF-47EC-9F7C-9615AC701A2A}"/>
              </a:ext>
            </a:extLst>
          </p:cNvPr>
          <p:cNvSpPr>
            <a:spLocks noGrp="1"/>
          </p:cNvSpPr>
          <p:nvPr>
            <p:ph type="sldNum" sz="quarter" idx="12"/>
          </p:nvPr>
        </p:nvSpPr>
        <p:spPr/>
        <p:txBody>
          <a:bodyPr/>
          <a:lstStyle/>
          <a:p>
            <a:fld id="{257C4AF7-08AC-4155-99BA-5831B55D0EF8}" type="slidenum">
              <a:rPr lang="en-US" smtClean="0"/>
              <a:t>‹#›</a:t>
            </a:fld>
            <a:endParaRPr lang="en-US"/>
          </a:p>
        </p:txBody>
      </p:sp>
    </p:spTree>
    <p:extLst>
      <p:ext uri="{BB962C8B-B14F-4D97-AF65-F5344CB8AC3E}">
        <p14:creationId xmlns:p14="http://schemas.microsoft.com/office/powerpoint/2010/main" val="2638323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AEC5F52-47E7-4D84-9FAE-913F70490D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968239FF-298A-480D-A4E8-EBCCEE860C12}"/>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19205B20-2B09-4802-A3A8-4E9D57262DF8}"/>
              </a:ext>
            </a:extLst>
          </p:cNvPr>
          <p:cNvSpPr>
            <a:spLocks noGrp="1"/>
          </p:cNvSpPr>
          <p:nvPr>
            <p:ph type="dt" sz="half" idx="10"/>
          </p:nvPr>
        </p:nvSpPr>
        <p:spPr/>
        <p:txBody>
          <a:bodyPr/>
          <a:lstStyle/>
          <a:p>
            <a:fld id="{D762F0A3-84C0-4124-9712-DDB3EBAD051A}" type="datetimeFigureOut">
              <a:rPr lang="en-US" smtClean="0"/>
              <a:t>6/13/2025</a:t>
            </a:fld>
            <a:endParaRPr lang="en-US"/>
          </a:p>
        </p:txBody>
      </p:sp>
      <p:sp>
        <p:nvSpPr>
          <p:cNvPr id="5" name="عنصر نائب للتذييل 4">
            <a:extLst>
              <a:ext uri="{FF2B5EF4-FFF2-40B4-BE49-F238E27FC236}">
                <a16:creationId xmlns:a16="http://schemas.microsoft.com/office/drawing/2014/main" id="{B316D050-9A84-4980-83E8-B93C6382BC25}"/>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F353C1BB-73E7-4F01-A75B-2A13BE9A4ED0}"/>
              </a:ext>
            </a:extLst>
          </p:cNvPr>
          <p:cNvSpPr>
            <a:spLocks noGrp="1"/>
          </p:cNvSpPr>
          <p:nvPr>
            <p:ph type="sldNum" sz="quarter" idx="12"/>
          </p:nvPr>
        </p:nvSpPr>
        <p:spPr/>
        <p:txBody>
          <a:bodyPr/>
          <a:lstStyle/>
          <a:p>
            <a:fld id="{257C4AF7-08AC-4155-99BA-5831B55D0EF8}" type="slidenum">
              <a:rPr lang="en-US" smtClean="0"/>
              <a:t>‹#›</a:t>
            </a:fld>
            <a:endParaRPr lang="en-US"/>
          </a:p>
        </p:txBody>
      </p:sp>
    </p:spTree>
    <p:extLst>
      <p:ext uri="{BB962C8B-B14F-4D97-AF65-F5344CB8AC3E}">
        <p14:creationId xmlns:p14="http://schemas.microsoft.com/office/powerpoint/2010/main" val="3008339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F1EB75A-4152-4BFE-8072-97BA09724814}"/>
              </a:ext>
            </a:extLst>
          </p:cNvPr>
          <p:cNvSpPr>
            <a:spLocks noGrp="1"/>
          </p:cNvSpPr>
          <p:nvPr>
            <p:ph type="title"/>
          </p:nvPr>
        </p:nvSpPr>
        <p:spPr>
          <a:xfrm>
            <a:off x="831851" y="1709742"/>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0995F9EA-7127-49E6-A64C-E47490E9BCA2}"/>
              </a:ext>
            </a:extLst>
          </p:cNvPr>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16B6E265-BA28-4416-AE13-A0AD007492E2}"/>
              </a:ext>
            </a:extLst>
          </p:cNvPr>
          <p:cNvSpPr>
            <a:spLocks noGrp="1"/>
          </p:cNvSpPr>
          <p:nvPr>
            <p:ph type="dt" sz="half" idx="10"/>
          </p:nvPr>
        </p:nvSpPr>
        <p:spPr/>
        <p:txBody>
          <a:bodyPr/>
          <a:lstStyle/>
          <a:p>
            <a:fld id="{D762F0A3-84C0-4124-9712-DDB3EBAD051A}" type="datetimeFigureOut">
              <a:rPr lang="en-US" smtClean="0"/>
              <a:t>6/13/2025</a:t>
            </a:fld>
            <a:endParaRPr lang="en-US"/>
          </a:p>
        </p:txBody>
      </p:sp>
      <p:sp>
        <p:nvSpPr>
          <p:cNvPr id="5" name="عنصر نائب للتذييل 4">
            <a:extLst>
              <a:ext uri="{FF2B5EF4-FFF2-40B4-BE49-F238E27FC236}">
                <a16:creationId xmlns:a16="http://schemas.microsoft.com/office/drawing/2014/main" id="{AB7FB6AE-383A-42FA-9D3E-AC8042F729BB}"/>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4836A07A-197A-4EBD-9D2C-74F98A6FF1D6}"/>
              </a:ext>
            </a:extLst>
          </p:cNvPr>
          <p:cNvSpPr>
            <a:spLocks noGrp="1"/>
          </p:cNvSpPr>
          <p:nvPr>
            <p:ph type="sldNum" sz="quarter" idx="12"/>
          </p:nvPr>
        </p:nvSpPr>
        <p:spPr/>
        <p:txBody>
          <a:bodyPr/>
          <a:lstStyle/>
          <a:p>
            <a:fld id="{257C4AF7-08AC-4155-99BA-5831B55D0EF8}" type="slidenum">
              <a:rPr lang="en-US" smtClean="0"/>
              <a:t>‹#›</a:t>
            </a:fld>
            <a:endParaRPr lang="en-US"/>
          </a:p>
        </p:txBody>
      </p:sp>
    </p:spTree>
    <p:extLst>
      <p:ext uri="{BB962C8B-B14F-4D97-AF65-F5344CB8AC3E}">
        <p14:creationId xmlns:p14="http://schemas.microsoft.com/office/powerpoint/2010/main" val="782155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84F5201-1CB9-43EF-8A4D-58375D0C183B}"/>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1B251943-638F-485F-A77C-13E288504C53}"/>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C514BB3B-E047-450A-A0E9-468C81AF5D41}"/>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D6A90E8D-B1C3-490E-8855-7559D26B8F6D}"/>
              </a:ext>
            </a:extLst>
          </p:cNvPr>
          <p:cNvSpPr>
            <a:spLocks noGrp="1"/>
          </p:cNvSpPr>
          <p:nvPr>
            <p:ph type="dt" sz="half" idx="10"/>
          </p:nvPr>
        </p:nvSpPr>
        <p:spPr/>
        <p:txBody>
          <a:bodyPr/>
          <a:lstStyle/>
          <a:p>
            <a:fld id="{D762F0A3-84C0-4124-9712-DDB3EBAD051A}" type="datetimeFigureOut">
              <a:rPr lang="en-US" smtClean="0"/>
              <a:t>6/13/2025</a:t>
            </a:fld>
            <a:endParaRPr lang="en-US"/>
          </a:p>
        </p:txBody>
      </p:sp>
      <p:sp>
        <p:nvSpPr>
          <p:cNvPr id="6" name="عنصر نائب للتذييل 5">
            <a:extLst>
              <a:ext uri="{FF2B5EF4-FFF2-40B4-BE49-F238E27FC236}">
                <a16:creationId xmlns:a16="http://schemas.microsoft.com/office/drawing/2014/main" id="{50A24D1C-EECA-4B55-99C0-26E7BDD2B92C}"/>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8096DDF0-5C2E-4812-B1FB-6C74808B6EAF}"/>
              </a:ext>
            </a:extLst>
          </p:cNvPr>
          <p:cNvSpPr>
            <a:spLocks noGrp="1"/>
          </p:cNvSpPr>
          <p:nvPr>
            <p:ph type="sldNum" sz="quarter" idx="12"/>
          </p:nvPr>
        </p:nvSpPr>
        <p:spPr/>
        <p:txBody>
          <a:bodyPr/>
          <a:lstStyle/>
          <a:p>
            <a:fld id="{257C4AF7-08AC-4155-99BA-5831B55D0EF8}" type="slidenum">
              <a:rPr lang="en-US" smtClean="0"/>
              <a:t>‹#›</a:t>
            </a:fld>
            <a:endParaRPr lang="en-US"/>
          </a:p>
        </p:txBody>
      </p:sp>
    </p:spTree>
    <p:extLst>
      <p:ext uri="{BB962C8B-B14F-4D97-AF65-F5344CB8AC3E}">
        <p14:creationId xmlns:p14="http://schemas.microsoft.com/office/powerpoint/2010/main" val="3200128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2AB56D5-B676-43B7-9492-FB7F01CDBD4B}"/>
              </a:ext>
            </a:extLst>
          </p:cNvPr>
          <p:cNvSpPr>
            <a:spLocks noGrp="1"/>
          </p:cNvSpPr>
          <p:nvPr>
            <p:ph type="title"/>
          </p:nvPr>
        </p:nvSpPr>
        <p:spPr>
          <a:xfrm>
            <a:off x="839788" y="365129"/>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C9D50206-E705-4060-AD34-B8D7171DC662}"/>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016D3914-66C5-4DCE-B11A-DDB3A6AAB04F}"/>
              </a:ext>
            </a:extLst>
          </p:cNvPr>
          <p:cNvSpPr>
            <a:spLocks noGrp="1"/>
          </p:cNvSpPr>
          <p:nvPr>
            <p:ph sz="half" idx="2"/>
          </p:nvPr>
        </p:nvSpPr>
        <p:spPr>
          <a:xfrm>
            <a:off x="839789"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DFD3E8C1-BFDF-4B98-8C8D-094C591D8CDD}"/>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BAC7E117-A250-453C-BC1F-1EBBF69D02D7}"/>
              </a:ext>
            </a:extLst>
          </p:cNvPr>
          <p:cNvSpPr>
            <a:spLocks noGrp="1"/>
          </p:cNvSpPr>
          <p:nvPr>
            <p:ph sz="quarter" idx="4"/>
          </p:nvPr>
        </p:nvSpPr>
        <p:spPr>
          <a:xfrm>
            <a:off x="6172202"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E261FADA-301A-4CC6-AC5F-65955F8B1CD2}"/>
              </a:ext>
            </a:extLst>
          </p:cNvPr>
          <p:cNvSpPr>
            <a:spLocks noGrp="1"/>
          </p:cNvSpPr>
          <p:nvPr>
            <p:ph type="dt" sz="half" idx="10"/>
          </p:nvPr>
        </p:nvSpPr>
        <p:spPr/>
        <p:txBody>
          <a:bodyPr/>
          <a:lstStyle/>
          <a:p>
            <a:fld id="{D762F0A3-84C0-4124-9712-DDB3EBAD051A}" type="datetimeFigureOut">
              <a:rPr lang="en-US" smtClean="0"/>
              <a:t>6/13/2025</a:t>
            </a:fld>
            <a:endParaRPr lang="en-US"/>
          </a:p>
        </p:txBody>
      </p:sp>
      <p:sp>
        <p:nvSpPr>
          <p:cNvPr id="8" name="عنصر نائب للتذييل 7">
            <a:extLst>
              <a:ext uri="{FF2B5EF4-FFF2-40B4-BE49-F238E27FC236}">
                <a16:creationId xmlns:a16="http://schemas.microsoft.com/office/drawing/2014/main" id="{936AFB15-2D8B-4512-AF0F-1DC96A9AB907}"/>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2E3BA7C-931C-4ED7-99C6-02D39D45DD1B}"/>
              </a:ext>
            </a:extLst>
          </p:cNvPr>
          <p:cNvSpPr>
            <a:spLocks noGrp="1"/>
          </p:cNvSpPr>
          <p:nvPr>
            <p:ph type="sldNum" sz="quarter" idx="12"/>
          </p:nvPr>
        </p:nvSpPr>
        <p:spPr/>
        <p:txBody>
          <a:bodyPr/>
          <a:lstStyle/>
          <a:p>
            <a:fld id="{257C4AF7-08AC-4155-99BA-5831B55D0EF8}" type="slidenum">
              <a:rPr lang="en-US" smtClean="0"/>
              <a:t>‹#›</a:t>
            </a:fld>
            <a:endParaRPr lang="en-US"/>
          </a:p>
        </p:txBody>
      </p:sp>
    </p:spTree>
    <p:extLst>
      <p:ext uri="{BB962C8B-B14F-4D97-AF65-F5344CB8AC3E}">
        <p14:creationId xmlns:p14="http://schemas.microsoft.com/office/powerpoint/2010/main" val="679912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5D49B5E-567D-49DF-A21A-55A043B50C26}"/>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8D082B27-30E3-44D8-814F-001738C00045}"/>
              </a:ext>
            </a:extLst>
          </p:cNvPr>
          <p:cNvSpPr>
            <a:spLocks noGrp="1"/>
          </p:cNvSpPr>
          <p:nvPr>
            <p:ph type="dt" sz="half" idx="10"/>
          </p:nvPr>
        </p:nvSpPr>
        <p:spPr/>
        <p:txBody>
          <a:bodyPr/>
          <a:lstStyle/>
          <a:p>
            <a:fld id="{D762F0A3-84C0-4124-9712-DDB3EBAD051A}" type="datetimeFigureOut">
              <a:rPr lang="en-US" smtClean="0"/>
              <a:t>6/13/2025</a:t>
            </a:fld>
            <a:endParaRPr lang="en-US"/>
          </a:p>
        </p:txBody>
      </p:sp>
      <p:sp>
        <p:nvSpPr>
          <p:cNvPr id="4" name="عنصر نائب للتذييل 3">
            <a:extLst>
              <a:ext uri="{FF2B5EF4-FFF2-40B4-BE49-F238E27FC236}">
                <a16:creationId xmlns:a16="http://schemas.microsoft.com/office/drawing/2014/main" id="{E2AFBDDD-4717-4A96-9E4A-3C7BA5D685B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1388BF83-3086-4C61-8C29-0B74F2CA823C}"/>
              </a:ext>
            </a:extLst>
          </p:cNvPr>
          <p:cNvSpPr>
            <a:spLocks noGrp="1"/>
          </p:cNvSpPr>
          <p:nvPr>
            <p:ph type="sldNum" sz="quarter" idx="12"/>
          </p:nvPr>
        </p:nvSpPr>
        <p:spPr/>
        <p:txBody>
          <a:bodyPr/>
          <a:lstStyle/>
          <a:p>
            <a:fld id="{257C4AF7-08AC-4155-99BA-5831B55D0EF8}" type="slidenum">
              <a:rPr lang="en-US" smtClean="0"/>
              <a:t>‹#›</a:t>
            </a:fld>
            <a:endParaRPr lang="en-US"/>
          </a:p>
        </p:txBody>
      </p:sp>
    </p:spTree>
    <p:extLst>
      <p:ext uri="{BB962C8B-B14F-4D97-AF65-F5344CB8AC3E}">
        <p14:creationId xmlns:p14="http://schemas.microsoft.com/office/powerpoint/2010/main" val="3344711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B161B519-AAC2-4E03-9336-0009D500AE45}"/>
              </a:ext>
            </a:extLst>
          </p:cNvPr>
          <p:cNvSpPr>
            <a:spLocks noGrp="1"/>
          </p:cNvSpPr>
          <p:nvPr>
            <p:ph type="dt" sz="half" idx="10"/>
          </p:nvPr>
        </p:nvSpPr>
        <p:spPr/>
        <p:txBody>
          <a:bodyPr/>
          <a:lstStyle/>
          <a:p>
            <a:fld id="{D762F0A3-84C0-4124-9712-DDB3EBAD051A}" type="datetimeFigureOut">
              <a:rPr lang="en-US" smtClean="0"/>
              <a:t>6/13/2025</a:t>
            </a:fld>
            <a:endParaRPr lang="en-US"/>
          </a:p>
        </p:txBody>
      </p:sp>
      <p:sp>
        <p:nvSpPr>
          <p:cNvPr id="3" name="عنصر نائب للتذييل 2">
            <a:extLst>
              <a:ext uri="{FF2B5EF4-FFF2-40B4-BE49-F238E27FC236}">
                <a16:creationId xmlns:a16="http://schemas.microsoft.com/office/drawing/2014/main" id="{9127A3C2-E28E-4C23-BC3B-9EF9CBE53DB4}"/>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312D29B8-9F27-4834-BFB7-306F12031E44}"/>
              </a:ext>
            </a:extLst>
          </p:cNvPr>
          <p:cNvSpPr>
            <a:spLocks noGrp="1"/>
          </p:cNvSpPr>
          <p:nvPr>
            <p:ph type="sldNum" sz="quarter" idx="12"/>
          </p:nvPr>
        </p:nvSpPr>
        <p:spPr/>
        <p:txBody>
          <a:bodyPr/>
          <a:lstStyle/>
          <a:p>
            <a:fld id="{257C4AF7-08AC-4155-99BA-5831B55D0EF8}" type="slidenum">
              <a:rPr lang="en-US" smtClean="0"/>
              <a:t>‹#›</a:t>
            </a:fld>
            <a:endParaRPr lang="en-US"/>
          </a:p>
        </p:txBody>
      </p:sp>
    </p:spTree>
    <p:extLst>
      <p:ext uri="{BB962C8B-B14F-4D97-AF65-F5344CB8AC3E}">
        <p14:creationId xmlns:p14="http://schemas.microsoft.com/office/powerpoint/2010/main" val="369039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5477960-23C7-4169-B650-8DC580BEF367}"/>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F9548DBE-00CB-43A1-A123-C8BB8C74C616}"/>
              </a:ext>
            </a:extLst>
          </p:cNvPr>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14441DD3-2739-4207-A05A-A3B64BB2D0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B856FDC-69C9-4F44-90B7-48D564DA9C3D}"/>
              </a:ext>
            </a:extLst>
          </p:cNvPr>
          <p:cNvSpPr>
            <a:spLocks noGrp="1"/>
          </p:cNvSpPr>
          <p:nvPr>
            <p:ph type="dt" sz="half" idx="10"/>
          </p:nvPr>
        </p:nvSpPr>
        <p:spPr/>
        <p:txBody>
          <a:bodyPr/>
          <a:lstStyle/>
          <a:p>
            <a:fld id="{D762F0A3-84C0-4124-9712-DDB3EBAD051A}" type="datetimeFigureOut">
              <a:rPr lang="en-US" smtClean="0"/>
              <a:t>6/13/2025</a:t>
            </a:fld>
            <a:endParaRPr lang="en-US"/>
          </a:p>
        </p:txBody>
      </p:sp>
      <p:sp>
        <p:nvSpPr>
          <p:cNvPr id="6" name="عنصر نائب للتذييل 5">
            <a:extLst>
              <a:ext uri="{FF2B5EF4-FFF2-40B4-BE49-F238E27FC236}">
                <a16:creationId xmlns:a16="http://schemas.microsoft.com/office/drawing/2014/main" id="{AF8BF8EE-A982-489E-B7BF-F5BAE4C26E9E}"/>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BF3A9547-EF39-4516-8613-4D55F26CA365}"/>
              </a:ext>
            </a:extLst>
          </p:cNvPr>
          <p:cNvSpPr>
            <a:spLocks noGrp="1"/>
          </p:cNvSpPr>
          <p:nvPr>
            <p:ph type="sldNum" sz="quarter" idx="12"/>
          </p:nvPr>
        </p:nvSpPr>
        <p:spPr/>
        <p:txBody>
          <a:bodyPr/>
          <a:lstStyle/>
          <a:p>
            <a:fld id="{257C4AF7-08AC-4155-99BA-5831B55D0EF8}" type="slidenum">
              <a:rPr lang="en-US" smtClean="0"/>
              <a:t>‹#›</a:t>
            </a:fld>
            <a:endParaRPr lang="en-US"/>
          </a:p>
        </p:txBody>
      </p:sp>
    </p:spTree>
    <p:extLst>
      <p:ext uri="{BB962C8B-B14F-4D97-AF65-F5344CB8AC3E}">
        <p14:creationId xmlns:p14="http://schemas.microsoft.com/office/powerpoint/2010/main" val="224496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A5066C8-3A8B-4996-81EA-E3554D128F0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E803D0B1-C68F-4056-9201-A9737860F3CF}"/>
              </a:ext>
            </a:extLst>
          </p:cNvPr>
          <p:cNvSpPr>
            <a:spLocks noGrp="1"/>
          </p:cNvSpPr>
          <p:nvPr>
            <p:ph type="pic" idx="1"/>
          </p:nvPr>
        </p:nvSpPr>
        <p:spPr>
          <a:xfrm>
            <a:off x="5183188" y="987429"/>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3A4A73DF-F5A3-4C57-868A-19112A3954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342B3465-D58D-45FB-987A-01FC4BC8EB13}"/>
              </a:ext>
            </a:extLst>
          </p:cNvPr>
          <p:cNvSpPr>
            <a:spLocks noGrp="1"/>
          </p:cNvSpPr>
          <p:nvPr>
            <p:ph type="dt" sz="half" idx="10"/>
          </p:nvPr>
        </p:nvSpPr>
        <p:spPr/>
        <p:txBody>
          <a:bodyPr/>
          <a:lstStyle/>
          <a:p>
            <a:fld id="{D762F0A3-84C0-4124-9712-DDB3EBAD051A}" type="datetimeFigureOut">
              <a:rPr lang="en-US" smtClean="0"/>
              <a:t>6/13/2025</a:t>
            </a:fld>
            <a:endParaRPr lang="en-US"/>
          </a:p>
        </p:txBody>
      </p:sp>
      <p:sp>
        <p:nvSpPr>
          <p:cNvPr id="6" name="عنصر نائب للتذييل 5">
            <a:extLst>
              <a:ext uri="{FF2B5EF4-FFF2-40B4-BE49-F238E27FC236}">
                <a16:creationId xmlns:a16="http://schemas.microsoft.com/office/drawing/2014/main" id="{2A824CE5-8409-4161-A9B9-0BA1C14657D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3B8BA0F-979C-4298-B0DE-738DCEC5FC7C}"/>
              </a:ext>
            </a:extLst>
          </p:cNvPr>
          <p:cNvSpPr>
            <a:spLocks noGrp="1"/>
          </p:cNvSpPr>
          <p:nvPr>
            <p:ph type="sldNum" sz="quarter" idx="12"/>
          </p:nvPr>
        </p:nvSpPr>
        <p:spPr/>
        <p:txBody>
          <a:bodyPr/>
          <a:lstStyle/>
          <a:p>
            <a:fld id="{257C4AF7-08AC-4155-99BA-5831B55D0EF8}" type="slidenum">
              <a:rPr lang="en-US" smtClean="0"/>
              <a:t>‹#›</a:t>
            </a:fld>
            <a:endParaRPr lang="en-US"/>
          </a:p>
        </p:txBody>
      </p:sp>
    </p:spTree>
    <p:extLst>
      <p:ext uri="{BB962C8B-B14F-4D97-AF65-F5344CB8AC3E}">
        <p14:creationId xmlns:p14="http://schemas.microsoft.com/office/powerpoint/2010/main" val="3244623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6DDFAF0-FB97-4474-BB1C-AE8B1A593533}"/>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6E9D85F2-0A6C-4DC9-A903-DBCA35CF05D9}"/>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E85E23F-2C88-4EAA-9645-F2ACE2BB577C}"/>
              </a:ext>
            </a:extLst>
          </p:cNvPr>
          <p:cNvSpPr>
            <a:spLocks noGrp="1"/>
          </p:cNvSpPr>
          <p:nvPr>
            <p:ph type="dt" sz="half" idx="10"/>
          </p:nvPr>
        </p:nvSpPr>
        <p:spPr/>
        <p:txBody>
          <a:bodyPr/>
          <a:lstStyle/>
          <a:p>
            <a:fld id="{D762F0A3-84C0-4124-9712-DDB3EBAD051A}" type="datetimeFigureOut">
              <a:rPr lang="en-US" smtClean="0"/>
              <a:t>6/13/2025</a:t>
            </a:fld>
            <a:endParaRPr lang="en-US"/>
          </a:p>
        </p:txBody>
      </p:sp>
      <p:sp>
        <p:nvSpPr>
          <p:cNvPr id="5" name="عنصر نائب للتذييل 4">
            <a:extLst>
              <a:ext uri="{FF2B5EF4-FFF2-40B4-BE49-F238E27FC236}">
                <a16:creationId xmlns:a16="http://schemas.microsoft.com/office/drawing/2014/main" id="{D919CCA7-C736-4EE0-BD7B-43525E997DB7}"/>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89EC562C-B161-4081-AA9F-62F670D2905F}"/>
              </a:ext>
            </a:extLst>
          </p:cNvPr>
          <p:cNvSpPr>
            <a:spLocks noGrp="1"/>
          </p:cNvSpPr>
          <p:nvPr>
            <p:ph type="sldNum" sz="quarter" idx="12"/>
          </p:nvPr>
        </p:nvSpPr>
        <p:spPr/>
        <p:txBody>
          <a:bodyPr/>
          <a:lstStyle/>
          <a:p>
            <a:fld id="{257C4AF7-08AC-4155-99BA-5831B55D0EF8}" type="slidenum">
              <a:rPr lang="en-US" smtClean="0"/>
              <a:t>‹#›</a:t>
            </a:fld>
            <a:endParaRPr lang="en-US"/>
          </a:p>
        </p:txBody>
      </p:sp>
    </p:spTree>
    <p:extLst>
      <p:ext uri="{BB962C8B-B14F-4D97-AF65-F5344CB8AC3E}">
        <p14:creationId xmlns:p14="http://schemas.microsoft.com/office/powerpoint/2010/main" val="1747813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FCA76302-8F68-44AD-9751-52164611D431}"/>
              </a:ext>
            </a:extLst>
          </p:cNvPr>
          <p:cNvSpPr>
            <a:spLocks noGrp="1"/>
          </p:cNvSpPr>
          <p:nvPr>
            <p:ph type="title" orient="vert"/>
          </p:nvPr>
        </p:nvSpPr>
        <p:spPr>
          <a:xfrm>
            <a:off x="8724902"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14485B2B-3614-4BA2-B2EA-B458D4CA8043}"/>
              </a:ext>
            </a:extLst>
          </p:cNvPr>
          <p:cNvSpPr>
            <a:spLocks noGrp="1"/>
          </p:cNvSpPr>
          <p:nvPr>
            <p:ph type="body" orient="vert" idx="1"/>
          </p:nvPr>
        </p:nvSpPr>
        <p:spPr>
          <a:xfrm>
            <a:off x="838202"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230F24A-C2DF-4C54-B0A1-FC1A4EE8A78E}"/>
              </a:ext>
            </a:extLst>
          </p:cNvPr>
          <p:cNvSpPr>
            <a:spLocks noGrp="1"/>
          </p:cNvSpPr>
          <p:nvPr>
            <p:ph type="dt" sz="half" idx="10"/>
          </p:nvPr>
        </p:nvSpPr>
        <p:spPr/>
        <p:txBody>
          <a:bodyPr/>
          <a:lstStyle/>
          <a:p>
            <a:fld id="{D762F0A3-84C0-4124-9712-DDB3EBAD051A}" type="datetimeFigureOut">
              <a:rPr lang="en-US" smtClean="0"/>
              <a:t>6/13/2025</a:t>
            </a:fld>
            <a:endParaRPr lang="en-US"/>
          </a:p>
        </p:txBody>
      </p:sp>
      <p:sp>
        <p:nvSpPr>
          <p:cNvPr id="5" name="عنصر نائب للتذييل 4">
            <a:extLst>
              <a:ext uri="{FF2B5EF4-FFF2-40B4-BE49-F238E27FC236}">
                <a16:creationId xmlns:a16="http://schemas.microsoft.com/office/drawing/2014/main" id="{7735385E-6A2F-4832-B66C-E0A0E32FE901}"/>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7E0F6BB1-2932-4341-B6A5-99AA103CA051}"/>
              </a:ext>
            </a:extLst>
          </p:cNvPr>
          <p:cNvSpPr>
            <a:spLocks noGrp="1"/>
          </p:cNvSpPr>
          <p:nvPr>
            <p:ph type="sldNum" sz="quarter" idx="12"/>
          </p:nvPr>
        </p:nvSpPr>
        <p:spPr/>
        <p:txBody>
          <a:bodyPr/>
          <a:lstStyle/>
          <a:p>
            <a:fld id="{257C4AF7-08AC-4155-99BA-5831B55D0EF8}" type="slidenum">
              <a:rPr lang="en-US" smtClean="0"/>
              <a:t>‹#›</a:t>
            </a:fld>
            <a:endParaRPr lang="en-US"/>
          </a:p>
        </p:txBody>
      </p:sp>
    </p:spTree>
    <p:extLst>
      <p:ext uri="{BB962C8B-B14F-4D97-AF65-F5344CB8AC3E}">
        <p14:creationId xmlns:p14="http://schemas.microsoft.com/office/powerpoint/2010/main" val="790419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C09CF75-49A3-4D5A-A8A6-BB67BAE24029}"/>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203D982F-9FFB-4CF5-BC1A-525B5C58D687}"/>
              </a:ext>
            </a:extLst>
          </p:cNvPr>
          <p:cNvSpPr>
            <a:spLocks noGrp="1"/>
          </p:cNvSpPr>
          <p:nvPr>
            <p:ph type="subTitle" idx="1"/>
          </p:nvPr>
        </p:nvSpPr>
        <p:spPr>
          <a:xfrm>
            <a:off x="1524000" y="3602038"/>
            <a:ext cx="9144000" cy="1655762"/>
          </a:xfrm>
        </p:spPr>
        <p:txBody>
          <a:bodyPr/>
          <a:lstStyle>
            <a:lvl1pPr marL="0" indent="0" algn="ctr">
              <a:buNone/>
              <a:defRPr sz="2400"/>
            </a:lvl1pPr>
            <a:lvl2pPr marL="457182" indent="0" algn="ctr">
              <a:buNone/>
              <a:defRPr sz="2000"/>
            </a:lvl2pPr>
            <a:lvl3pPr marL="914363" indent="0" algn="ctr">
              <a:buNone/>
              <a:defRPr sz="1800"/>
            </a:lvl3pPr>
            <a:lvl4pPr marL="1371545" indent="0" algn="ctr">
              <a:buNone/>
              <a:defRPr sz="1600"/>
            </a:lvl4pPr>
            <a:lvl5pPr marL="1828727" indent="0" algn="ctr">
              <a:buNone/>
              <a:defRPr sz="1600"/>
            </a:lvl5pPr>
            <a:lvl6pPr marL="2285909" indent="0" algn="ctr">
              <a:buNone/>
              <a:defRPr sz="1600"/>
            </a:lvl6pPr>
            <a:lvl7pPr marL="2743090" indent="0" algn="ctr">
              <a:buNone/>
              <a:defRPr sz="1600"/>
            </a:lvl7pPr>
            <a:lvl8pPr marL="3200272" indent="0" algn="ctr">
              <a:buNone/>
              <a:defRPr sz="1600"/>
            </a:lvl8pPr>
            <a:lvl9pPr marL="3657454"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CBC26FAE-5D12-4C26-9B19-10393F189D5B}"/>
              </a:ext>
            </a:extLst>
          </p:cNvPr>
          <p:cNvSpPr>
            <a:spLocks noGrp="1"/>
          </p:cNvSpPr>
          <p:nvPr>
            <p:ph type="dt" sz="half" idx="10"/>
          </p:nvPr>
        </p:nvSpPr>
        <p:spPr/>
        <p:txBody>
          <a:bodyPr/>
          <a:lstStyle/>
          <a:p>
            <a:fld id="{87C88E31-9B8A-4001-84E0-778AE56E9614}" type="datetimeFigureOut">
              <a:rPr lang="en-US" smtClean="0"/>
              <a:t>6/13/2025</a:t>
            </a:fld>
            <a:endParaRPr lang="en-US"/>
          </a:p>
        </p:txBody>
      </p:sp>
      <p:sp>
        <p:nvSpPr>
          <p:cNvPr id="5" name="عنصر نائب للتذييل 4">
            <a:extLst>
              <a:ext uri="{FF2B5EF4-FFF2-40B4-BE49-F238E27FC236}">
                <a16:creationId xmlns:a16="http://schemas.microsoft.com/office/drawing/2014/main" id="{2ACEE96A-EB16-4A09-9252-DEAB6ADC5B97}"/>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618BFBAC-8782-4001-A715-9454A7E07755}"/>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58989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22208CB-69AD-4DBF-B79C-70DE420B061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F0762D40-6701-44C8-A80D-26A8E2DA9943}"/>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B98E0454-F662-4E02-9988-2C44CAADA4BB}"/>
              </a:ext>
            </a:extLst>
          </p:cNvPr>
          <p:cNvSpPr>
            <a:spLocks noGrp="1"/>
          </p:cNvSpPr>
          <p:nvPr>
            <p:ph type="dt" sz="half" idx="10"/>
          </p:nvPr>
        </p:nvSpPr>
        <p:spPr/>
        <p:txBody>
          <a:bodyPr/>
          <a:lstStyle/>
          <a:p>
            <a:fld id="{87C88E31-9B8A-4001-84E0-778AE56E9614}" type="datetimeFigureOut">
              <a:rPr lang="en-US" smtClean="0"/>
              <a:t>6/13/2025</a:t>
            </a:fld>
            <a:endParaRPr lang="en-US"/>
          </a:p>
        </p:txBody>
      </p:sp>
      <p:sp>
        <p:nvSpPr>
          <p:cNvPr id="5" name="عنصر نائب للتذييل 4">
            <a:extLst>
              <a:ext uri="{FF2B5EF4-FFF2-40B4-BE49-F238E27FC236}">
                <a16:creationId xmlns:a16="http://schemas.microsoft.com/office/drawing/2014/main" id="{8DD95DB6-F297-4F66-BC94-622A4E2505AA}"/>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0A3AD64-3A04-4ADF-8E2A-9806C5A607C3}"/>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264772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35AB8E9-4293-4064-BCBB-F435D771A074}"/>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48DBBA2-301C-4C87-A865-EF33322433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182" indent="0">
              <a:buNone/>
              <a:defRPr sz="2000">
                <a:solidFill>
                  <a:schemeClr val="tx1">
                    <a:tint val="75000"/>
                  </a:schemeClr>
                </a:solidFill>
              </a:defRPr>
            </a:lvl2pPr>
            <a:lvl3pPr marL="914363" indent="0">
              <a:buNone/>
              <a:defRPr sz="1800">
                <a:solidFill>
                  <a:schemeClr val="tx1">
                    <a:tint val="75000"/>
                  </a:schemeClr>
                </a:solidFill>
              </a:defRPr>
            </a:lvl3pPr>
            <a:lvl4pPr marL="1371545" indent="0">
              <a:buNone/>
              <a:defRPr sz="1600">
                <a:solidFill>
                  <a:schemeClr val="tx1">
                    <a:tint val="75000"/>
                  </a:schemeClr>
                </a:solidFill>
              </a:defRPr>
            </a:lvl4pPr>
            <a:lvl5pPr marL="1828727" indent="0">
              <a:buNone/>
              <a:defRPr sz="1600">
                <a:solidFill>
                  <a:schemeClr val="tx1">
                    <a:tint val="75000"/>
                  </a:schemeClr>
                </a:solidFill>
              </a:defRPr>
            </a:lvl5pPr>
            <a:lvl6pPr marL="2285909" indent="0">
              <a:buNone/>
              <a:defRPr sz="1600">
                <a:solidFill>
                  <a:schemeClr val="tx1">
                    <a:tint val="75000"/>
                  </a:schemeClr>
                </a:solidFill>
              </a:defRPr>
            </a:lvl6pPr>
            <a:lvl7pPr marL="2743090" indent="0">
              <a:buNone/>
              <a:defRPr sz="1600">
                <a:solidFill>
                  <a:schemeClr val="tx1">
                    <a:tint val="75000"/>
                  </a:schemeClr>
                </a:solidFill>
              </a:defRPr>
            </a:lvl7pPr>
            <a:lvl8pPr marL="3200272" indent="0">
              <a:buNone/>
              <a:defRPr sz="1600">
                <a:solidFill>
                  <a:schemeClr val="tx1">
                    <a:tint val="75000"/>
                  </a:schemeClr>
                </a:solidFill>
              </a:defRPr>
            </a:lvl8pPr>
            <a:lvl9pPr marL="3657454"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C4242291-2B31-4D4E-BBB6-5AA2481823B1}"/>
              </a:ext>
            </a:extLst>
          </p:cNvPr>
          <p:cNvSpPr>
            <a:spLocks noGrp="1"/>
          </p:cNvSpPr>
          <p:nvPr>
            <p:ph type="dt" sz="half" idx="10"/>
          </p:nvPr>
        </p:nvSpPr>
        <p:spPr/>
        <p:txBody>
          <a:bodyPr/>
          <a:lstStyle/>
          <a:p>
            <a:fld id="{87C88E31-9B8A-4001-84E0-778AE56E9614}" type="datetimeFigureOut">
              <a:rPr lang="en-US" smtClean="0"/>
              <a:t>6/13/2025</a:t>
            </a:fld>
            <a:endParaRPr lang="en-US"/>
          </a:p>
        </p:txBody>
      </p:sp>
      <p:sp>
        <p:nvSpPr>
          <p:cNvPr id="5" name="عنصر نائب للتذييل 4">
            <a:extLst>
              <a:ext uri="{FF2B5EF4-FFF2-40B4-BE49-F238E27FC236}">
                <a16:creationId xmlns:a16="http://schemas.microsoft.com/office/drawing/2014/main" id="{7977C7DD-C600-476D-8164-7DB39A174BED}"/>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34AEE7E-1FFE-4B8C-8D5A-000F5C4E49A1}"/>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530552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3FB5654-AE88-4CA5-82D8-5B9D39F4F21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A2EF3BED-8049-4F58-8B64-91986EB02E83}"/>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EB190FB1-A025-44E3-B2F4-5BCA7CDE2C1D}"/>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9754B8D5-9B74-4217-8FC0-FF3EF98296E8}"/>
              </a:ext>
            </a:extLst>
          </p:cNvPr>
          <p:cNvSpPr>
            <a:spLocks noGrp="1"/>
          </p:cNvSpPr>
          <p:nvPr>
            <p:ph type="dt" sz="half" idx="10"/>
          </p:nvPr>
        </p:nvSpPr>
        <p:spPr/>
        <p:txBody>
          <a:bodyPr/>
          <a:lstStyle/>
          <a:p>
            <a:fld id="{87C88E31-9B8A-4001-84E0-778AE56E9614}" type="datetimeFigureOut">
              <a:rPr lang="en-US" smtClean="0"/>
              <a:t>6/13/2025</a:t>
            </a:fld>
            <a:endParaRPr lang="en-US"/>
          </a:p>
        </p:txBody>
      </p:sp>
      <p:sp>
        <p:nvSpPr>
          <p:cNvPr id="6" name="عنصر نائب للتذييل 5">
            <a:extLst>
              <a:ext uri="{FF2B5EF4-FFF2-40B4-BE49-F238E27FC236}">
                <a16:creationId xmlns:a16="http://schemas.microsoft.com/office/drawing/2014/main" id="{C7CCA8FB-19FB-4BBD-9D3C-6123F6F1CFB4}"/>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7A67C780-2BE6-4703-8031-9C2D1A0AED1E}"/>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5622291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9510A69-EC17-4659-B71D-4300C90FE07A}"/>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97D29E59-7025-461F-97EB-8531559A0BA1}"/>
              </a:ext>
            </a:extLst>
          </p:cNvPr>
          <p:cNvSpPr>
            <a:spLocks noGrp="1"/>
          </p:cNvSpPr>
          <p:nvPr>
            <p:ph type="body" idx="1"/>
          </p:nvPr>
        </p:nvSpPr>
        <p:spPr>
          <a:xfrm>
            <a:off x="839788" y="1681163"/>
            <a:ext cx="5157787" cy="823912"/>
          </a:xfrm>
        </p:spPr>
        <p:txBody>
          <a:bodyPr anchor="b"/>
          <a:lstStyle>
            <a:lvl1pPr marL="0" indent="0">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9AA637B8-0C54-4104-9F1D-656534CA28AC}"/>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AEFFBFDC-1F23-4ED7-AC3B-1D9E79459C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8B48EBE-0FC5-41E0-86A8-05B16A953421}"/>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A6FB292A-C9BF-46D5-B097-FDC001259D26}"/>
              </a:ext>
            </a:extLst>
          </p:cNvPr>
          <p:cNvSpPr>
            <a:spLocks noGrp="1"/>
          </p:cNvSpPr>
          <p:nvPr>
            <p:ph type="dt" sz="half" idx="10"/>
          </p:nvPr>
        </p:nvSpPr>
        <p:spPr/>
        <p:txBody>
          <a:bodyPr/>
          <a:lstStyle/>
          <a:p>
            <a:fld id="{87C88E31-9B8A-4001-84E0-778AE56E9614}" type="datetimeFigureOut">
              <a:rPr lang="en-US" smtClean="0"/>
              <a:t>6/13/2025</a:t>
            </a:fld>
            <a:endParaRPr lang="en-US"/>
          </a:p>
        </p:txBody>
      </p:sp>
      <p:sp>
        <p:nvSpPr>
          <p:cNvPr id="8" name="عنصر نائب للتذييل 7">
            <a:extLst>
              <a:ext uri="{FF2B5EF4-FFF2-40B4-BE49-F238E27FC236}">
                <a16:creationId xmlns:a16="http://schemas.microsoft.com/office/drawing/2014/main" id="{C958F165-01E0-4AAF-A3E1-DF79421A6419}"/>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20625805-47EC-4435-96B5-47930272EDEE}"/>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617819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64DE71F-217A-42EB-9D2F-E7D446F5EE47}"/>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3E551299-D1A9-49F0-B7BC-D286D9872C60}"/>
              </a:ext>
            </a:extLst>
          </p:cNvPr>
          <p:cNvSpPr>
            <a:spLocks noGrp="1"/>
          </p:cNvSpPr>
          <p:nvPr>
            <p:ph type="dt" sz="half" idx="10"/>
          </p:nvPr>
        </p:nvSpPr>
        <p:spPr/>
        <p:txBody>
          <a:bodyPr/>
          <a:lstStyle/>
          <a:p>
            <a:fld id="{87C88E31-9B8A-4001-84E0-778AE56E9614}" type="datetimeFigureOut">
              <a:rPr lang="en-US" smtClean="0"/>
              <a:t>6/13/2025</a:t>
            </a:fld>
            <a:endParaRPr lang="en-US"/>
          </a:p>
        </p:txBody>
      </p:sp>
      <p:sp>
        <p:nvSpPr>
          <p:cNvPr id="4" name="عنصر نائب للتذييل 3">
            <a:extLst>
              <a:ext uri="{FF2B5EF4-FFF2-40B4-BE49-F238E27FC236}">
                <a16:creationId xmlns:a16="http://schemas.microsoft.com/office/drawing/2014/main" id="{B0D3C827-5A4F-40A2-AE65-C5699AC27E68}"/>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C688F81D-33B3-4C43-B56B-FCEAF6EF6C00}"/>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466550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764DA4D6-8053-480D-AD04-736F14C08087}"/>
              </a:ext>
            </a:extLst>
          </p:cNvPr>
          <p:cNvSpPr>
            <a:spLocks noGrp="1"/>
          </p:cNvSpPr>
          <p:nvPr>
            <p:ph type="dt" sz="half" idx="10"/>
          </p:nvPr>
        </p:nvSpPr>
        <p:spPr/>
        <p:txBody>
          <a:bodyPr/>
          <a:lstStyle/>
          <a:p>
            <a:fld id="{87C88E31-9B8A-4001-84E0-778AE56E9614}" type="datetimeFigureOut">
              <a:rPr lang="en-US" smtClean="0"/>
              <a:t>6/13/2025</a:t>
            </a:fld>
            <a:endParaRPr lang="en-US"/>
          </a:p>
        </p:txBody>
      </p:sp>
      <p:sp>
        <p:nvSpPr>
          <p:cNvPr id="3" name="عنصر نائب للتذييل 2">
            <a:extLst>
              <a:ext uri="{FF2B5EF4-FFF2-40B4-BE49-F238E27FC236}">
                <a16:creationId xmlns:a16="http://schemas.microsoft.com/office/drawing/2014/main" id="{92558680-9848-4CB2-A3B6-966063A3B26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0717266E-8BBD-4D5D-B419-375FE583CF9E}"/>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136990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02572DB-EB95-4E73-9538-07C8F2A507E2}"/>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D8625C1E-5152-489F-A8CF-4B52F74DB1BD}"/>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EEB3FE71-78D2-4F48-97B2-4FF8725B8F6D}"/>
              </a:ext>
            </a:extLst>
          </p:cNvPr>
          <p:cNvSpPr>
            <a:spLocks noGrp="1"/>
          </p:cNvSpPr>
          <p:nvPr>
            <p:ph type="body" sz="half" idx="2"/>
          </p:nvPr>
        </p:nvSpPr>
        <p:spPr>
          <a:xfrm>
            <a:off x="839788" y="2057400"/>
            <a:ext cx="3932237" cy="3811588"/>
          </a:xfrm>
        </p:spPr>
        <p:txBody>
          <a:bodyPr/>
          <a:lstStyle>
            <a:lvl1pPr marL="0" indent="0">
              <a:buNone/>
              <a:defRPr sz="1600"/>
            </a:lvl1pPr>
            <a:lvl2pPr marL="457182" indent="0">
              <a:buNone/>
              <a:defRPr sz="1400"/>
            </a:lvl2pPr>
            <a:lvl3pPr marL="914363" indent="0">
              <a:buNone/>
              <a:defRPr sz="1200"/>
            </a:lvl3pPr>
            <a:lvl4pPr marL="1371545" indent="0">
              <a:buNone/>
              <a:defRPr sz="1000"/>
            </a:lvl4pPr>
            <a:lvl5pPr marL="1828727" indent="0">
              <a:buNone/>
              <a:defRPr sz="1000"/>
            </a:lvl5pPr>
            <a:lvl6pPr marL="2285909" indent="0">
              <a:buNone/>
              <a:defRPr sz="1000"/>
            </a:lvl6pPr>
            <a:lvl7pPr marL="2743090" indent="0">
              <a:buNone/>
              <a:defRPr sz="1000"/>
            </a:lvl7pPr>
            <a:lvl8pPr marL="3200272" indent="0">
              <a:buNone/>
              <a:defRPr sz="1000"/>
            </a:lvl8pPr>
            <a:lvl9pPr marL="3657454"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51610B14-F92B-406A-9C3A-CFC3AC67FD95}"/>
              </a:ext>
            </a:extLst>
          </p:cNvPr>
          <p:cNvSpPr>
            <a:spLocks noGrp="1"/>
          </p:cNvSpPr>
          <p:nvPr>
            <p:ph type="dt" sz="half" idx="10"/>
          </p:nvPr>
        </p:nvSpPr>
        <p:spPr/>
        <p:txBody>
          <a:bodyPr/>
          <a:lstStyle/>
          <a:p>
            <a:fld id="{87C88E31-9B8A-4001-84E0-778AE56E9614}" type="datetimeFigureOut">
              <a:rPr lang="en-US" smtClean="0"/>
              <a:t>6/13/2025</a:t>
            </a:fld>
            <a:endParaRPr lang="en-US"/>
          </a:p>
        </p:txBody>
      </p:sp>
      <p:sp>
        <p:nvSpPr>
          <p:cNvPr id="6" name="عنصر نائب للتذييل 5">
            <a:extLst>
              <a:ext uri="{FF2B5EF4-FFF2-40B4-BE49-F238E27FC236}">
                <a16:creationId xmlns:a16="http://schemas.microsoft.com/office/drawing/2014/main" id="{1BECA3F9-A426-4111-914D-C5403A71DB93}"/>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8600B6B9-D973-442F-A831-009C0867E7CA}"/>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762166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550FC4-63F4-4A17-84B0-581F8EBB7F9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CC43CBD8-7861-4C93-AFD5-DA3CD86D465E}"/>
              </a:ext>
            </a:extLst>
          </p:cNvPr>
          <p:cNvSpPr>
            <a:spLocks noGrp="1"/>
          </p:cNvSpPr>
          <p:nvPr>
            <p:ph type="pic" idx="1"/>
          </p:nvPr>
        </p:nvSpPr>
        <p:spPr>
          <a:xfrm>
            <a:off x="5183188" y="987426"/>
            <a:ext cx="6172200" cy="4873625"/>
          </a:xfrm>
        </p:spPr>
        <p:txBody>
          <a:bodyPr/>
          <a:lstStyle>
            <a:lvl1pPr marL="0" indent="0">
              <a:buNone/>
              <a:defRPr sz="3200"/>
            </a:lvl1pPr>
            <a:lvl2pPr marL="457182" indent="0">
              <a:buNone/>
              <a:defRPr sz="2800"/>
            </a:lvl2pPr>
            <a:lvl3pPr marL="914363" indent="0">
              <a:buNone/>
              <a:defRPr sz="2400"/>
            </a:lvl3pPr>
            <a:lvl4pPr marL="1371545" indent="0">
              <a:buNone/>
              <a:defRPr sz="2000"/>
            </a:lvl4pPr>
            <a:lvl5pPr marL="1828727" indent="0">
              <a:buNone/>
              <a:defRPr sz="2000"/>
            </a:lvl5pPr>
            <a:lvl6pPr marL="2285909" indent="0">
              <a:buNone/>
              <a:defRPr sz="2000"/>
            </a:lvl6pPr>
            <a:lvl7pPr marL="2743090" indent="0">
              <a:buNone/>
              <a:defRPr sz="2000"/>
            </a:lvl7pPr>
            <a:lvl8pPr marL="3200272" indent="0">
              <a:buNone/>
              <a:defRPr sz="2000"/>
            </a:lvl8pPr>
            <a:lvl9pPr marL="3657454" indent="0">
              <a:buNone/>
              <a:defRPr sz="2000"/>
            </a:lvl9pPr>
          </a:lstStyle>
          <a:p>
            <a:endParaRPr lang="en-US"/>
          </a:p>
        </p:txBody>
      </p:sp>
      <p:sp>
        <p:nvSpPr>
          <p:cNvPr id="4" name="عنصر نائب للنص 3">
            <a:extLst>
              <a:ext uri="{FF2B5EF4-FFF2-40B4-BE49-F238E27FC236}">
                <a16:creationId xmlns:a16="http://schemas.microsoft.com/office/drawing/2014/main" id="{FEAF076C-BB00-45DE-9BE8-2B6941E13599}"/>
              </a:ext>
            </a:extLst>
          </p:cNvPr>
          <p:cNvSpPr>
            <a:spLocks noGrp="1"/>
          </p:cNvSpPr>
          <p:nvPr>
            <p:ph type="body" sz="half" idx="2"/>
          </p:nvPr>
        </p:nvSpPr>
        <p:spPr>
          <a:xfrm>
            <a:off x="839788" y="2057400"/>
            <a:ext cx="3932237" cy="3811588"/>
          </a:xfrm>
        </p:spPr>
        <p:txBody>
          <a:bodyPr/>
          <a:lstStyle>
            <a:lvl1pPr marL="0" indent="0">
              <a:buNone/>
              <a:defRPr sz="1600"/>
            </a:lvl1pPr>
            <a:lvl2pPr marL="457182" indent="0">
              <a:buNone/>
              <a:defRPr sz="1400"/>
            </a:lvl2pPr>
            <a:lvl3pPr marL="914363" indent="0">
              <a:buNone/>
              <a:defRPr sz="1200"/>
            </a:lvl3pPr>
            <a:lvl4pPr marL="1371545" indent="0">
              <a:buNone/>
              <a:defRPr sz="1000"/>
            </a:lvl4pPr>
            <a:lvl5pPr marL="1828727" indent="0">
              <a:buNone/>
              <a:defRPr sz="1000"/>
            </a:lvl5pPr>
            <a:lvl6pPr marL="2285909" indent="0">
              <a:buNone/>
              <a:defRPr sz="1000"/>
            </a:lvl6pPr>
            <a:lvl7pPr marL="2743090" indent="0">
              <a:buNone/>
              <a:defRPr sz="1000"/>
            </a:lvl7pPr>
            <a:lvl8pPr marL="3200272" indent="0">
              <a:buNone/>
              <a:defRPr sz="1000"/>
            </a:lvl8pPr>
            <a:lvl9pPr marL="3657454"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F1E8486-5FB4-45C1-8CD4-F5DBD7AE047F}"/>
              </a:ext>
            </a:extLst>
          </p:cNvPr>
          <p:cNvSpPr>
            <a:spLocks noGrp="1"/>
          </p:cNvSpPr>
          <p:nvPr>
            <p:ph type="dt" sz="half" idx="10"/>
          </p:nvPr>
        </p:nvSpPr>
        <p:spPr/>
        <p:txBody>
          <a:bodyPr/>
          <a:lstStyle/>
          <a:p>
            <a:fld id="{87C88E31-9B8A-4001-84E0-778AE56E9614}" type="datetimeFigureOut">
              <a:rPr lang="en-US" smtClean="0"/>
              <a:t>6/13/2025</a:t>
            </a:fld>
            <a:endParaRPr lang="en-US"/>
          </a:p>
        </p:txBody>
      </p:sp>
      <p:sp>
        <p:nvSpPr>
          <p:cNvPr id="6" name="عنصر نائب للتذييل 5">
            <a:extLst>
              <a:ext uri="{FF2B5EF4-FFF2-40B4-BE49-F238E27FC236}">
                <a16:creationId xmlns:a16="http://schemas.microsoft.com/office/drawing/2014/main" id="{BD8AD06A-AAF8-49EE-8E90-8D8EFCA6B44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12573B23-B9B9-4EBE-9AFB-46D86B1EB20C}"/>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067475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95B5517-AA62-4D3B-9760-B9F7DBF1BD26}"/>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5252E290-F88A-4D7D-ABD3-B98722EF4C2C}"/>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60D1C62C-02EA-45BF-96EF-E5554E629DD0}"/>
              </a:ext>
            </a:extLst>
          </p:cNvPr>
          <p:cNvSpPr>
            <a:spLocks noGrp="1"/>
          </p:cNvSpPr>
          <p:nvPr>
            <p:ph type="dt" sz="half" idx="10"/>
          </p:nvPr>
        </p:nvSpPr>
        <p:spPr/>
        <p:txBody>
          <a:bodyPr/>
          <a:lstStyle/>
          <a:p>
            <a:fld id="{87C88E31-9B8A-4001-84E0-778AE56E9614}" type="datetimeFigureOut">
              <a:rPr lang="en-US" smtClean="0"/>
              <a:t>6/13/2025</a:t>
            </a:fld>
            <a:endParaRPr lang="en-US"/>
          </a:p>
        </p:txBody>
      </p:sp>
      <p:sp>
        <p:nvSpPr>
          <p:cNvPr id="5" name="عنصر نائب للتذييل 4">
            <a:extLst>
              <a:ext uri="{FF2B5EF4-FFF2-40B4-BE49-F238E27FC236}">
                <a16:creationId xmlns:a16="http://schemas.microsoft.com/office/drawing/2014/main" id="{70FF8E1F-334B-44FA-9E6C-3F58F2F7DF5A}"/>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7ED3116-288E-483E-B38C-9C77F6DBF3CB}"/>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925377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3BE3A2F1-0FD9-4A89-836E-49B01ADE60E7}"/>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CDE044E6-61F6-4A1A-81A5-B45E22225D5A}"/>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AEBCE0F2-EA52-458E-B173-B3673B1B72F4}"/>
              </a:ext>
            </a:extLst>
          </p:cNvPr>
          <p:cNvSpPr>
            <a:spLocks noGrp="1"/>
          </p:cNvSpPr>
          <p:nvPr>
            <p:ph type="dt" sz="half" idx="10"/>
          </p:nvPr>
        </p:nvSpPr>
        <p:spPr/>
        <p:txBody>
          <a:bodyPr/>
          <a:lstStyle/>
          <a:p>
            <a:fld id="{87C88E31-9B8A-4001-84E0-778AE56E9614}" type="datetimeFigureOut">
              <a:rPr lang="en-US" smtClean="0"/>
              <a:t>6/13/2025</a:t>
            </a:fld>
            <a:endParaRPr lang="en-US"/>
          </a:p>
        </p:txBody>
      </p:sp>
      <p:sp>
        <p:nvSpPr>
          <p:cNvPr id="5" name="عنصر نائب للتذييل 4">
            <a:extLst>
              <a:ext uri="{FF2B5EF4-FFF2-40B4-BE49-F238E27FC236}">
                <a16:creationId xmlns:a16="http://schemas.microsoft.com/office/drawing/2014/main" id="{6370D46C-B50F-4C3A-A542-665E6F63713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F1F6282B-CFCE-4F5F-B237-7BA6003944F3}"/>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40761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8E4D8"/>
        </a:solid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62E84EFE-C302-4678-9E43-3E82B92C924A}"/>
              </a:ext>
            </a:extLst>
          </p:cNvPr>
          <p:cNvSpPr>
            <a:spLocks noGrp="1"/>
          </p:cNvSpPr>
          <p:nvPr>
            <p:ph type="title"/>
          </p:nvPr>
        </p:nvSpPr>
        <p:spPr>
          <a:xfrm>
            <a:off x="838200" y="365129"/>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4A2865BB-FEC8-447E-8237-25B03129462B}"/>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CBD94231-D0B8-4A31-8CB5-0F2CDA5893ED}"/>
              </a:ext>
            </a:extLst>
          </p:cNvPr>
          <p:cNvSpPr>
            <a:spLocks noGrp="1"/>
          </p:cNvSpPr>
          <p:nvPr>
            <p:ph type="dt" sz="half" idx="2"/>
          </p:nvPr>
        </p:nvSpPr>
        <p:spPr>
          <a:xfrm>
            <a:off x="8610600" y="6356354"/>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762F0A3-84C0-4124-9712-DDB3EBAD051A}" type="datetimeFigureOut">
              <a:rPr lang="en-US" smtClean="0"/>
              <a:t>6/13/2025</a:t>
            </a:fld>
            <a:endParaRPr lang="en-US"/>
          </a:p>
        </p:txBody>
      </p:sp>
      <p:sp>
        <p:nvSpPr>
          <p:cNvPr id="5" name="عنصر نائب للتذييل 4">
            <a:extLst>
              <a:ext uri="{FF2B5EF4-FFF2-40B4-BE49-F238E27FC236}">
                <a16:creationId xmlns:a16="http://schemas.microsoft.com/office/drawing/2014/main" id="{A1992DA9-9201-466A-BE22-B0A91EC66BEC}"/>
              </a:ext>
            </a:extLst>
          </p:cNvPr>
          <p:cNvSpPr>
            <a:spLocks noGrp="1"/>
          </p:cNvSpPr>
          <p:nvPr>
            <p:ph type="ftr" sz="quarter" idx="3"/>
          </p:nvPr>
        </p:nvSpPr>
        <p:spPr>
          <a:xfrm>
            <a:off x="4038600" y="6356354"/>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CA62B439-6D2D-426D-B348-C3928FFC6904}"/>
              </a:ext>
            </a:extLst>
          </p:cNvPr>
          <p:cNvSpPr>
            <a:spLocks noGrp="1"/>
          </p:cNvSpPr>
          <p:nvPr>
            <p:ph type="sldNum" sz="quarter" idx="4"/>
          </p:nvPr>
        </p:nvSpPr>
        <p:spPr>
          <a:xfrm>
            <a:off x="838200" y="6356354"/>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57C4AF7-08AC-4155-99BA-5831B55D0EF8}" type="slidenum">
              <a:rPr lang="en-US" smtClean="0"/>
              <a:t>‹#›</a:t>
            </a:fld>
            <a:endParaRPr lang="en-US"/>
          </a:p>
        </p:txBody>
      </p:sp>
    </p:spTree>
    <p:extLst>
      <p:ext uri="{BB962C8B-B14F-4D97-AF65-F5344CB8AC3E}">
        <p14:creationId xmlns:p14="http://schemas.microsoft.com/office/powerpoint/2010/main" val="454826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262309F-8E6A-4F04-A35E-CD91FCC275F2}"/>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959153AC-0D74-400B-A274-57731EB380F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68F9F9F1-5FAD-4DB2-B603-96FCEBF9980B}"/>
              </a:ext>
            </a:extLst>
          </p:cNvPr>
          <p:cNvSpPr>
            <a:spLocks noGrp="1"/>
          </p:cNvSpPr>
          <p:nvPr>
            <p:ph type="dt" sz="half" idx="2"/>
          </p:nvPr>
        </p:nvSpPr>
        <p:spPr>
          <a:xfrm>
            <a:off x="8610600" y="6356351"/>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7C88E31-9B8A-4001-84E0-778AE56E9614}" type="datetimeFigureOut">
              <a:rPr lang="en-US" smtClean="0"/>
              <a:t>6/13/2025</a:t>
            </a:fld>
            <a:endParaRPr lang="en-US"/>
          </a:p>
        </p:txBody>
      </p:sp>
      <p:sp>
        <p:nvSpPr>
          <p:cNvPr id="5" name="عنصر نائب للتذييل 4">
            <a:extLst>
              <a:ext uri="{FF2B5EF4-FFF2-40B4-BE49-F238E27FC236}">
                <a16:creationId xmlns:a16="http://schemas.microsoft.com/office/drawing/2014/main" id="{DF104D00-BE64-494F-BE32-9172C40C0A2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E798A974-206B-4455-AE64-DA2FE5AA8EAD}"/>
              </a:ext>
            </a:extLst>
          </p:cNvPr>
          <p:cNvSpPr>
            <a:spLocks noGrp="1"/>
          </p:cNvSpPr>
          <p:nvPr>
            <p:ph type="sldNum" sz="quarter" idx="4"/>
          </p:nvPr>
        </p:nvSpPr>
        <p:spPr>
          <a:xfrm>
            <a:off x="838200" y="6356351"/>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2F378E8-543A-4B37-BF35-36E8B801D29D}" type="slidenum">
              <a:rPr lang="en-US" smtClean="0"/>
              <a:t>‹#›</a:t>
            </a:fld>
            <a:endParaRPr lang="en-US"/>
          </a:p>
        </p:txBody>
      </p:sp>
    </p:spTree>
    <p:extLst>
      <p:ext uri="{BB962C8B-B14F-4D97-AF65-F5344CB8AC3E}">
        <p14:creationId xmlns:p14="http://schemas.microsoft.com/office/powerpoint/2010/main" val="1365669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363"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1" indent="-228591" algn="r" defTabSz="914363"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73" indent="-228591" algn="r" defTabSz="914363"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54" indent="-228591" algn="r" defTabSz="914363"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36"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18"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99"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81"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63"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45"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363" rtl="1" eaLnBrk="1" latinLnBrk="0" hangingPunct="1">
        <a:defRPr sz="1800" kern="1200">
          <a:solidFill>
            <a:schemeClr val="tx1"/>
          </a:solidFill>
          <a:latin typeface="+mn-lt"/>
          <a:ea typeface="+mn-ea"/>
          <a:cs typeface="+mn-cs"/>
        </a:defRPr>
      </a:lvl1pPr>
      <a:lvl2pPr marL="457182" algn="r" defTabSz="914363" rtl="1" eaLnBrk="1" latinLnBrk="0" hangingPunct="1">
        <a:defRPr sz="1800" kern="1200">
          <a:solidFill>
            <a:schemeClr val="tx1"/>
          </a:solidFill>
          <a:latin typeface="+mn-lt"/>
          <a:ea typeface="+mn-ea"/>
          <a:cs typeface="+mn-cs"/>
        </a:defRPr>
      </a:lvl2pPr>
      <a:lvl3pPr marL="914363" algn="r" defTabSz="914363" rtl="1" eaLnBrk="1" latinLnBrk="0" hangingPunct="1">
        <a:defRPr sz="1800" kern="1200">
          <a:solidFill>
            <a:schemeClr val="tx1"/>
          </a:solidFill>
          <a:latin typeface="+mn-lt"/>
          <a:ea typeface="+mn-ea"/>
          <a:cs typeface="+mn-cs"/>
        </a:defRPr>
      </a:lvl3pPr>
      <a:lvl4pPr marL="1371545" algn="r" defTabSz="914363" rtl="1" eaLnBrk="1" latinLnBrk="0" hangingPunct="1">
        <a:defRPr sz="1800" kern="1200">
          <a:solidFill>
            <a:schemeClr val="tx1"/>
          </a:solidFill>
          <a:latin typeface="+mn-lt"/>
          <a:ea typeface="+mn-ea"/>
          <a:cs typeface="+mn-cs"/>
        </a:defRPr>
      </a:lvl4pPr>
      <a:lvl5pPr marL="1828727" algn="r" defTabSz="914363" rtl="1" eaLnBrk="1" latinLnBrk="0" hangingPunct="1">
        <a:defRPr sz="1800" kern="1200">
          <a:solidFill>
            <a:schemeClr val="tx1"/>
          </a:solidFill>
          <a:latin typeface="+mn-lt"/>
          <a:ea typeface="+mn-ea"/>
          <a:cs typeface="+mn-cs"/>
        </a:defRPr>
      </a:lvl5pPr>
      <a:lvl6pPr marL="2285909" algn="r" defTabSz="914363" rtl="1" eaLnBrk="1" latinLnBrk="0" hangingPunct="1">
        <a:defRPr sz="1800" kern="1200">
          <a:solidFill>
            <a:schemeClr val="tx1"/>
          </a:solidFill>
          <a:latin typeface="+mn-lt"/>
          <a:ea typeface="+mn-ea"/>
          <a:cs typeface="+mn-cs"/>
        </a:defRPr>
      </a:lvl6pPr>
      <a:lvl7pPr marL="2743090" algn="r" defTabSz="914363" rtl="1" eaLnBrk="1" latinLnBrk="0" hangingPunct="1">
        <a:defRPr sz="1800" kern="1200">
          <a:solidFill>
            <a:schemeClr val="tx1"/>
          </a:solidFill>
          <a:latin typeface="+mn-lt"/>
          <a:ea typeface="+mn-ea"/>
          <a:cs typeface="+mn-cs"/>
        </a:defRPr>
      </a:lvl7pPr>
      <a:lvl8pPr marL="3200272" algn="r" defTabSz="914363" rtl="1" eaLnBrk="1" latinLnBrk="0" hangingPunct="1">
        <a:defRPr sz="1800" kern="1200">
          <a:solidFill>
            <a:schemeClr val="tx1"/>
          </a:solidFill>
          <a:latin typeface="+mn-lt"/>
          <a:ea typeface="+mn-ea"/>
          <a:cs typeface="+mn-cs"/>
        </a:defRPr>
      </a:lvl8pPr>
      <a:lvl9pPr marL="3657454" algn="r" defTabSz="914363"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صورة 4" descr="صورة تحتوي على الوجه الإنساني, رجل, اللحية البشرية, شخص&#10;&#10;تم إنشاء الوصف تلقائياً">
            <a:extLst>
              <a:ext uri="{FF2B5EF4-FFF2-40B4-BE49-F238E27FC236}">
                <a16:creationId xmlns:a16="http://schemas.microsoft.com/office/drawing/2014/main" id="{06B6FF20-189E-F8C9-F564-E56D630FCF38}"/>
              </a:ext>
            </a:extLst>
          </p:cNvPr>
          <p:cNvPicPr>
            <a:picLocks noChangeAspect="1"/>
          </p:cNvPicPr>
          <p:nvPr/>
        </p:nvPicPr>
        <p:blipFill rotWithShape="1">
          <a:blip r:embed="rId3"/>
          <a:srcRect l="11146" r="20146" b="-1"/>
          <a:stretch/>
        </p:blipFill>
        <p:spPr>
          <a:xfrm>
            <a:off x="5311702" y="8"/>
            <a:ext cx="6878775" cy="6857992"/>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مربع نص 1">
            <a:extLst>
              <a:ext uri="{FF2B5EF4-FFF2-40B4-BE49-F238E27FC236}">
                <a16:creationId xmlns:a16="http://schemas.microsoft.com/office/drawing/2014/main" id="{AD1E1D02-66E4-470A-A154-6BAEBA7F5AE1}"/>
              </a:ext>
            </a:extLst>
          </p:cNvPr>
          <p:cNvSpPr txBox="1"/>
          <p:nvPr/>
        </p:nvSpPr>
        <p:spPr>
          <a:xfrm>
            <a:off x="744555" y="1549041"/>
            <a:ext cx="7990222" cy="4287979"/>
          </a:xfrm>
          <a:prstGeom prst="rect">
            <a:avLst/>
          </a:prstGeom>
        </p:spPr>
        <p:txBody>
          <a:bodyPr vert="horz" lIns="76200" tIns="38100" rIns="76200" bIns="38100" rtlCol="0" anchor="t">
            <a:noAutofit/>
          </a:bodyPr>
          <a:lstStyle/>
          <a:p>
            <a:pPr marL="0" marR="0" lvl="0" indent="0" algn="ctr" defTabSz="761940" rtl="1" eaLnBrk="1" fontAlgn="auto" latinLnBrk="0" hangingPunct="1">
              <a:lnSpc>
                <a:spcPct val="90000"/>
              </a:lnSpc>
              <a:spcBef>
                <a:spcPct val="0"/>
              </a:spcBef>
              <a:spcAft>
                <a:spcPts val="500"/>
              </a:spcAft>
              <a:buClrTx/>
              <a:buSzTx/>
              <a:buFontTx/>
              <a:buNone/>
              <a:tabLst/>
              <a:defRPr/>
            </a:pPr>
            <a:endParaRPr kumimoji="0" lang="en-US" sz="27999" b="1" i="0" u="none" strike="noStrike" kern="1200" cap="all" spc="125"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endParaRPr>
          </a:p>
        </p:txBody>
      </p:sp>
      <p:sp>
        <p:nvSpPr>
          <p:cNvPr id="6" name="TextBox 5">
            <a:extLst>
              <a:ext uri="{FF2B5EF4-FFF2-40B4-BE49-F238E27FC236}">
                <a16:creationId xmlns:a16="http://schemas.microsoft.com/office/drawing/2014/main" id="{2CCA692F-94C7-B713-F434-4C50602129E2}"/>
              </a:ext>
            </a:extLst>
          </p:cNvPr>
          <p:cNvSpPr txBox="1"/>
          <p:nvPr/>
        </p:nvSpPr>
        <p:spPr>
          <a:xfrm>
            <a:off x="367742" y="0"/>
            <a:ext cx="4144765" cy="424731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54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مراجعة على هيكل الصف السابع</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54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2025 – 2024 </a:t>
            </a:r>
            <a:endParaRPr kumimoji="0" lang="en-US" sz="5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nvGrpSpPr>
          <p:cNvPr id="7" name="مجموعة 8">
            <a:extLst>
              <a:ext uri="{FF2B5EF4-FFF2-40B4-BE49-F238E27FC236}">
                <a16:creationId xmlns:a16="http://schemas.microsoft.com/office/drawing/2014/main" id="{5FE34B31-33E9-9AC7-F150-D95ED39A6F06}"/>
              </a:ext>
            </a:extLst>
          </p:cNvPr>
          <p:cNvGrpSpPr/>
          <p:nvPr/>
        </p:nvGrpSpPr>
        <p:grpSpPr>
          <a:xfrm>
            <a:off x="1041567" y="4115876"/>
            <a:ext cx="2671745" cy="2503028"/>
            <a:chOff x="552605" y="2814222"/>
            <a:chExt cx="3680727" cy="4088572"/>
          </a:xfrm>
          <a:noFill/>
        </p:grpSpPr>
        <p:pic>
          <p:nvPicPr>
            <p:cNvPr id="8" name="صورة 9">
              <a:extLst>
                <a:ext uri="{FF2B5EF4-FFF2-40B4-BE49-F238E27FC236}">
                  <a16:creationId xmlns:a16="http://schemas.microsoft.com/office/drawing/2014/main" id="{7A224946-112A-C532-2270-07711BEFDF58}"/>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2605" y="2814222"/>
              <a:ext cx="3680727" cy="3695162"/>
            </a:xfrm>
            <a:prstGeom prst="rect">
              <a:avLst/>
            </a:prstGeom>
            <a:grpFill/>
          </p:spPr>
        </p:pic>
        <p:sp>
          <p:nvSpPr>
            <p:cNvPr id="9" name="مستطيل 10">
              <a:extLst>
                <a:ext uri="{FF2B5EF4-FFF2-40B4-BE49-F238E27FC236}">
                  <a16:creationId xmlns:a16="http://schemas.microsoft.com/office/drawing/2014/main" id="{5D109EB2-35E4-5619-E807-555217D4AA45}"/>
                </a:ext>
              </a:extLst>
            </p:cNvPr>
            <p:cNvSpPr/>
            <p:nvPr/>
          </p:nvSpPr>
          <p:spPr>
            <a:xfrm>
              <a:off x="1507412" y="6323231"/>
              <a:ext cx="1873145" cy="579563"/>
            </a:xfrm>
            <a:prstGeom prst="rect">
              <a:avLst/>
            </a:prstGeom>
            <a:grpFill/>
          </p:spPr>
          <p:txBody>
            <a:bodyPr wrap="none">
              <a:spAutoFit/>
            </a:bodyPr>
            <a:lstStyle/>
            <a:p>
              <a:pPr algn="ctr" defTabSz="761970">
                <a:defRPr/>
              </a:pPr>
              <a:r>
                <a:rPr lang="en-US" sz="2000" b="1" kern="0" dirty="0">
                  <a:solidFill>
                    <a:srgbClr val="2F579A"/>
                  </a:solidFill>
                  <a:latin typeface="Calibri" panose="020F0502020204030204"/>
                </a:rPr>
                <a:t>2025 -2024</a:t>
              </a:r>
              <a:endParaRPr lang="en-US" sz="1500" kern="0" dirty="0">
                <a:solidFill>
                  <a:srgbClr val="2F579A"/>
                </a:solidFill>
                <a:latin typeface="Calibri" panose="020F0502020204030204"/>
              </a:endParaRPr>
            </a:p>
          </p:txBody>
        </p:sp>
      </p:grpSp>
    </p:spTree>
    <p:extLst>
      <p:ext uri="{BB962C8B-B14F-4D97-AF65-F5344CB8AC3E}">
        <p14:creationId xmlns:p14="http://schemas.microsoft.com/office/powerpoint/2010/main" val="1840772354"/>
      </p:ext>
    </p:extLst>
  </p:cSld>
  <p:clrMapOvr>
    <a:masterClrMapping/>
  </p:clrMapOvr>
  <mc:AlternateContent xmlns:mc="http://schemas.openxmlformats.org/markup-compatibility/2006" xmlns:p14="http://schemas.microsoft.com/office/powerpoint/2010/main">
    <mc:Choice Requires="p14">
      <p:transition spd="slow" p14:dur="30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B595FF-BE94-3331-0A09-4335A5C33340}"/>
              </a:ext>
            </a:extLst>
          </p:cNvPr>
          <p:cNvSpPr txBox="1"/>
          <p:nvPr/>
        </p:nvSpPr>
        <p:spPr>
          <a:xfrm>
            <a:off x="1677826" y="1936376"/>
            <a:ext cx="8836348" cy="221599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138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الجزء الورقي</a:t>
            </a:r>
            <a:endParaRPr kumimoji="0" lang="en-US" sz="13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2797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AEA59-12D1-69E0-7DAF-79469CB7DBB6}"/>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98E8B895-523B-A97A-9AD9-18184D0407E7}"/>
              </a:ext>
            </a:extLst>
          </p:cNvPr>
          <p:cNvSpPr txBox="1"/>
          <p:nvPr/>
        </p:nvSpPr>
        <p:spPr>
          <a:xfrm>
            <a:off x="5154705" y="298079"/>
            <a:ext cx="6911788" cy="6261842"/>
          </a:xfrm>
          <a:prstGeom prst="rect">
            <a:avLst/>
          </a:prstGeom>
          <a:solidFill>
            <a:schemeClr val="bg1"/>
          </a:solidFill>
          <a:ln w="12700">
            <a:solidFill>
              <a:schemeClr val="tx1"/>
            </a:solidFill>
          </a:ln>
        </p:spPr>
        <p:txBody>
          <a:bodyPr wrap="square">
            <a:spAutoFit/>
          </a:bodyPr>
          <a:lstStyle/>
          <a:p>
            <a:pPr algn="ctr" rtl="1">
              <a:lnSpc>
                <a:spcPct val="107000"/>
              </a:lnSpc>
              <a:spcAft>
                <a:spcPts val="800"/>
              </a:spcAft>
              <a:buNone/>
              <a:tabLst>
                <a:tab pos="1931035" algn="l"/>
              </a:tabLst>
            </a:pPr>
            <a:r>
              <a:rPr lang="ar-SA" sz="2400" b="1" u="sng"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اقرأ المقتطف الآتي من رواية ( الولد الذي عاش مع النعام ) ، وأجب عن الأسئلة التي تليه :</a:t>
            </a:r>
            <a:endParaRPr lang="en-US" sz="20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endParaRPr lang="en-US" sz="20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2400" b="1" dirty="0">
                <a:effectLst/>
                <a:latin typeface="Times New Roman" panose="02020603050405020304" pitchFamily="18" charset="0"/>
                <a:ea typeface="Times New Roman" panose="02020603050405020304" pitchFamily="18" charset="0"/>
                <a:cs typeface="Simplified Arabic" panose="02020603050405020304" pitchFamily="18" charset="-78"/>
              </a:rPr>
              <a:t>عادت النعامة التي تُدعى ( ماكو ) إلى عُش بيضها ، ورأت الطفل البشري الذي كان يجلس هناك ، صبي صغير بدين ، ذو شعر أسود ناعم ، وأنف غريب الشكل .</a:t>
            </a:r>
            <a:endParaRPr lang="en-US" sz="20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2400" b="1" dirty="0">
                <a:effectLst/>
                <a:latin typeface="Times New Roman" panose="02020603050405020304" pitchFamily="18" charset="0"/>
                <a:ea typeface="Times New Roman" panose="02020603050405020304" pitchFamily="18" charset="0"/>
                <a:cs typeface="Simplified Arabic" panose="02020603050405020304" pitchFamily="18" charset="-78"/>
              </a:rPr>
              <a:t>كما أحس الجمل بأن عاصفة رملية كانت في طريقها إلى ذلك المكان ، ولذلك عاد باحثًا عن مكان يحميه من الخطر ، كذلك شعرت النعامة بما كان على وشك الحدوث . رأت ( ماكو ) الطفل البشري ، وفكرت بأنه بحاجة إلى من يحميه ، تصرفت بالضبط كما كانت ستتصرف لو كان لديها صغار خرجوا لتوهم من البيض ، فقد فردت جناحيها وجلست فوق الطفل لتغطيه ، وبعد فترة وجيزة أتى زوجها ( حوج ) . جلس طائر النعام بجانب أنثاه ، وفرد أجنحته الأكبر حجمًا فوقها ، وفوق الطفل . وعندما وصلت العاصفة القاسية إليهم مد طائرا النعام عنقيهما بمحاذاة الأرض . كادت الريح أن تقتلعهم من مكانهم .</a:t>
            </a:r>
            <a:r>
              <a:rPr lang="ar-SA" sz="24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sz="2000" dirty="0">
              <a:effectLst/>
              <a:latin typeface="Aptos" panose="020B0004020202020204" pitchFamily="34" charset="0"/>
              <a:ea typeface="Aptos" panose="020B00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3F8CE02-1262-D845-8001-558F68F85BDA}"/>
              </a:ext>
            </a:extLst>
          </p:cNvPr>
          <p:cNvSpPr txBox="1"/>
          <p:nvPr/>
        </p:nvSpPr>
        <p:spPr>
          <a:xfrm>
            <a:off x="71718" y="298079"/>
            <a:ext cx="5033682" cy="1563313"/>
          </a:xfrm>
          <a:prstGeom prst="rect">
            <a:avLst/>
          </a:prstGeom>
          <a:solidFill>
            <a:schemeClr val="bg1"/>
          </a:solidFill>
          <a:ln>
            <a:solidFill>
              <a:schemeClr val="tx1"/>
            </a:solidFill>
          </a:ln>
        </p:spPr>
        <p:txBody>
          <a:bodyPr wrap="square">
            <a:spAutoFit/>
          </a:bodyPr>
          <a:lstStyle/>
          <a:p>
            <a:pPr marL="0" marR="0" lvl="0" indent="0" algn="r" defTabSz="914400" rtl="1" eaLnBrk="1" fontAlgn="auto" latinLnBrk="0" hangingPunct="1">
              <a:lnSpc>
                <a:spcPct val="107000"/>
              </a:lnSpc>
              <a:spcBef>
                <a:spcPts val="0"/>
              </a:spcBef>
              <a:spcAft>
                <a:spcPts val="800"/>
              </a:spcAft>
              <a:buClrTx/>
              <a:buSzTx/>
              <a:buFontTx/>
              <a:buNone/>
              <a:tabLst>
                <a:tab pos="1931035" algn="l"/>
              </a:tabLst>
              <a:defRPr/>
            </a:pPr>
            <a:r>
              <a:rPr kumimoji="0" lang="ar-SA"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Simplified Arabic" panose="02020603050405020304" pitchFamily="18" charset="-78"/>
              </a:rPr>
              <a:t>ما الحدث الرئيس في المقتطف السابق ؟</a:t>
            </a:r>
            <a:endParaRPr kumimoji="0" lang="ar-AE"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Simplified Arabic" panose="02020603050405020304" pitchFamily="18" charset="-78"/>
            </a:endParaRPr>
          </a:p>
          <a:p>
            <a:pPr marL="342900" marR="0" lvl="0" indent="-342900" algn="r" defTabSz="914400" rtl="1" eaLnBrk="1" fontAlgn="auto" latinLnBrk="0" hangingPunct="1">
              <a:lnSpc>
                <a:spcPct val="115000"/>
              </a:lnSpc>
              <a:spcBef>
                <a:spcPts val="0"/>
              </a:spcBef>
              <a:spcAft>
                <a:spcPts val="0"/>
              </a:spcAft>
              <a:buClrTx/>
              <a:buSzTx/>
              <a:buFont typeface="Symbol" panose="05050102010706020507" pitchFamily="18" charset="2"/>
              <a:buChar char=""/>
              <a:tabLst>
                <a:tab pos="1931035" algn="l"/>
              </a:tabLst>
              <a:defRPr/>
            </a:pPr>
            <a:r>
              <a:rPr kumimoji="0" lang="ar-AE" sz="2000" b="1" i="0" u="sng" strike="noStrike" kern="0" cap="none" spc="0" normalizeH="0" baseline="0" noProof="0" dirty="0">
                <a:ln>
                  <a:noFill/>
                </a:ln>
                <a:solidFill>
                  <a:srgbClr val="FF0000"/>
                </a:solidFill>
                <a:effectLst/>
                <a:uLnTx/>
                <a:uFillTx/>
                <a:latin typeface="Aptos" panose="020B0004020202020204" pitchFamily="34" charset="0"/>
                <a:ea typeface="Calibri" panose="020F0502020204030204" pitchFamily="34" charset="0"/>
                <a:cs typeface="Arial" panose="020B0604020202020204" pitchFamily="34" charset="0"/>
              </a:rPr>
              <a:t>عثور هدارة على سوار معدني أصفر واهتمامه به</a:t>
            </a:r>
            <a:r>
              <a:rPr kumimoji="0" lang="en-US" sz="2000" b="1" i="0" u="sng" strike="noStrike" kern="0" cap="none" spc="0" normalizeH="0" baseline="0" noProof="0" dirty="0">
                <a:ln>
                  <a:noFill/>
                </a:ln>
                <a:solidFill>
                  <a:srgbClr val="FF0000"/>
                </a:solidFill>
                <a:effectLst/>
                <a:uLnTx/>
                <a:uFillTx/>
                <a:latin typeface="Arial" panose="020B0604020202020204" pitchFamily="34" charset="0"/>
                <a:ea typeface="Calibri" panose="020F0502020204030204" pitchFamily="34" charset="0"/>
                <a:cs typeface="Arial" panose="020B0604020202020204" pitchFamily="34" charset="0"/>
              </a:rPr>
              <a:t>.</a:t>
            </a:r>
            <a:endParaRPr kumimoji="0" lang="en-US"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endParaRPr>
          </a:p>
          <a:p>
            <a:pPr marL="342900" marR="0" lvl="0" indent="-342900" algn="r" defTabSz="914400" rtl="1" eaLnBrk="1" fontAlgn="auto" latinLnBrk="0" hangingPunct="1">
              <a:lnSpc>
                <a:spcPct val="115000"/>
              </a:lnSpc>
              <a:spcBef>
                <a:spcPts val="0"/>
              </a:spcBef>
              <a:spcAft>
                <a:spcPts val="0"/>
              </a:spcAft>
              <a:buClrTx/>
              <a:buSzTx/>
              <a:buFont typeface="Symbol" panose="05050102010706020507" pitchFamily="18" charset="2"/>
              <a:buChar char=""/>
              <a:tabLst>
                <a:tab pos="1931035" algn="l"/>
              </a:tabLst>
              <a:defRPr/>
            </a:pPr>
            <a:r>
              <a:rPr kumimoji="0" lang="ar-AE" sz="2000" b="1" i="0" u="sng" strike="noStrike" kern="0" cap="none" spc="0" normalizeH="0" baseline="0" noProof="0" dirty="0">
                <a:ln>
                  <a:noFill/>
                </a:ln>
                <a:solidFill>
                  <a:srgbClr val="FF0000"/>
                </a:solidFill>
                <a:effectLst/>
                <a:uLnTx/>
                <a:uFillTx/>
                <a:latin typeface="Aptos" panose="020B0004020202020204" pitchFamily="34" charset="0"/>
                <a:ea typeface="Calibri" panose="020F0502020204030204" pitchFamily="34" charset="0"/>
                <a:cs typeface="Arial" panose="020B0604020202020204" pitchFamily="34" charset="0"/>
              </a:rPr>
              <a:t>دفن ماكو السوار الذي وجده هدارة في الرمل بعد نومه</a:t>
            </a:r>
            <a:r>
              <a:rPr kumimoji="0" lang="en-US" sz="2000" b="1" i="0" u="sng" strike="noStrike" kern="0" cap="none" spc="0" normalizeH="0" baseline="0" noProof="0" dirty="0">
                <a:ln>
                  <a:noFill/>
                </a:ln>
                <a:solidFill>
                  <a:srgbClr val="FF0000"/>
                </a:solidFill>
                <a:effectLst/>
                <a:uLnTx/>
                <a:uFillTx/>
                <a:latin typeface="Arial" panose="020B0604020202020204" pitchFamily="34" charset="0"/>
                <a:ea typeface="Calibri" panose="020F0502020204030204" pitchFamily="34" charset="0"/>
                <a:cs typeface="Arial" panose="020B0604020202020204" pitchFamily="34" charset="0"/>
              </a:rPr>
              <a:t>.</a:t>
            </a:r>
            <a:endParaRPr kumimoji="0" lang="en-US"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endParaRPr>
          </a:p>
          <a:p>
            <a:pPr marL="342900" marR="0" lvl="0" indent="-342900" algn="r" defTabSz="914400" rtl="1" eaLnBrk="1" fontAlgn="auto" latinLnBrk="0" hangingPunct="1">
              <a:lnSpc>
                <a:spcPct val="115000"/>
              </a:lnSpc>
              <a:spcBef>
                <a:spcPts val="0"/>
              </a:spcBef>
              <a:spcAft>
                <a:spcPts val="800"/>
              </a:spcAft>
              <a:buClrTx/>
              <a:buSzTx/>
              <a:buFont typeface="Symbol" panose="05050102010706020507" pitchFamily="18" charset="2"/>
              <a:buChar char=""/>
              <a:tabLst>
                <a:tab pos="1931035" algn="l"/>
              </a:tabLst>
              <a:defRPr/>
            </a:pPr>
            <a:r>
              <a:rPr kumimoji="0" lang="ar-AE" sz="2000" b="1" i="0" u="sng" strike="noStrike" kern="0" cap="none" spc="0" normalizeH="0" baseline="0" noProof="0" dirty="0">
                <a:ln>
                  <a:noFill/>
                </a:ln>
                <a:solidFill>
                  <a:srgbClr val="FF0000"/>
                </a:solidFill>
                <a:effectLst/>
                <a:uLnTx/>
                <a:uFillTx/>
                <a:latin typeface="Aptos" panose="020B0004020202020204" pitchFamily="34" charset="0"/>
                <a:ea typeface="Calibri" panose="020F0502020204030204" pitchFamily="34" charset="0"/>
                <a:cs typeface="Arial" panose="020B0604020202020204" pitchFamily="34" charset="0"/>
              </a:rPr>
              <a:t>اهتمام هدارة بسوار معدني أصفر وجده عند الكثيب.</a:t>
            </a:r>
            <a:endParaRPr lang="en-US" dirty="0"/>
          </a:p>
        </p:txBody>
      </p:sp>
      <p:sp>
        <p:nvSpPr>
          <p:cNvPr id="18" name="TextBox 17">
            <a:extLst>
              <a:ext uri="{FF2B5EF4-FFF2-40B4-BE49-F238E27FC236}">
                <a16:creationId xmlns:a16="http://schemas.microsoft.com/office/drawing/2014/main" id="{C4E6BA30-71E9-17CC-746B-D1FE842D8E77}"/>
              </a:ext>
            </a:extLst>
          </p:cNvPr>
          <p:cNvSpPr txBox="1"/>
          <p:nvPr/>
        </p:nvSpPr>
        <p:spPr>
          <a:xfrm>
            <a:off x="125507" y="2017844"/>
            <a:ext cx="4930587" cy="1872051"/>
          </a:xfrm>
          <a:prstGeom prst="rect">
            <a:avLst/>
          </a:prstGeom>
          <a:solidFill>
            <a:schemeClr val="bg1"/>
          </a:solidFill>
          <a:ln>
            <a:solidFill>
              <a:schemeClr val="tx1"/>
            </a:solidFill>
          </a:ln>
        </p:spPr>
        <p:txBody>
          <a:bodyPr wrap="square">
            <a:spAutoFit/>
          </a:bodyPr>
          <a:lstStyle/>
          <a:p>
            <a:pPr algn="r" rtl="1">
              <a:lnSpc>
                <a:spcPct val="115000"/>
              </a:lnSpc>
              <a:spcAft>
                <a:spcPts val="800"/>
              </a:spcAft>
              <a:buNone/>
              <a:tabLst>
                <a:tab pos="1931035" algn="l"/>
              </a:tabLst>
            </a:pPr>
            <a:r>
              <a:rPr lang="ar-AE" sz="1800" b="1" kern="0" dirty="0">
                <a:solidFill>
                  <a:srgbClr val="000000"/>
                </a:solidFill>
                <a:effectLst/>
                <a:latin typeface="Aptos" panose="020B0004020202020204" pitchFamily="34" charset="0"/>
                <a:ea typeface="Calibri" panose="020F0502020204030204" pitchFamily="34" charset="0"/>
                <a:cs typeface="Arial" panose="020B0604020202020204" pitchFamily="34" charset="0"/>
              </a:rPr>
              <a:t>بِمَ أَحَسَّ هَدَارَةُ عِنْدَ رَؤيَتِهِ السَّوارَ؟</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tabLst>
                <a:tab pos="1931035" algn="l"/>
              </a:tabLst>
            </a:pPr>
            <a:r>
              <a:rPr lang="ar-AE" sz="1800" b="1" u="sng"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أثارت رؤية السوار مشاعر مختلفة عند هدارة منها</a:t>
            </a:r>
            <a:r>
              <a:rPr lang="en-US" sz="1800" b="1" u="sng"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buFont typeface="Symbol" panose="05050102010706020507" pitchFamily="18" charset="2"/>
              <a:buChar char=""/>
              <a:tabLst>
                <a:tab pos="1931035" algn="l"/>
              </a:tabLst>
            </a:pPr>
            <a:r>
              <a:rPr lang="ar-AE" sz="1800" b="1" u="sng"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شعوره بدفء مبهم عندما أمسك بالسوار</a:t>
            </a:r>
            <a:r>
              <a:rPr lang="en-US" sz="1800" b="1" u="sng"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buFont typeface="Symbol" panose="05050102010706020507" pitchFamily="18" charset="2"/>
              <a:buChar char=""/>
              <a:tabLst>
                <a:tab pos="1931035" algn="l"/>
              </a:tabLst>
            </a:pPr>
            <a:r>
              <a:rPr lang="ar-AE" sz="1800" b="1" u="sng"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شعوره أن هناك رابطًا بين السوار والكلمة الغامضة فاطمة</a:t>
            </a:r>
            <a:r>
              <a:rPr lang="en-US" sz="1800" b="1" u="sng"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spcAft>
                <a:spcPts val="800"/>
              </a:spcAft>
              <a:buFont typeface="Symbol" panose="05050102010706020507" pitchFamily="18" charset="2"/>
              <a:buChar char=""/>
              <a:tabLst>
                <a:tab pos="1931035" algn="l"/>
              </a:tabLst>
            </a:pPr>
            <a:r>
              <a:rPr lang="ar-AE" sz="1800" b="1" u="sng"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شعوره بالحزن والأسى.</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878E3839-AC6D-2983-9171-76C940F278EB}"/>
              </a:ext>
            </a:extLst>
          </p:cNvPr>
          <p:cNvSpPr txBox="1"/>
          <p:nvPr/>
        </p:nvSpPr>
        <p:spPr>
          <a:xfrm>
            <a:off x="125506" y="4113496"/>
            <a:ext cx="4930587" cy="1553502"/>
          </a:xfrm>
          <a:prstGeom prst="rect">
            <a:avLst/>
          </a:prstGeom>
          <a:solidFill>
            <a:schemeClr val="bg1"/>
          </a:solidFill>
          <a:ln>
            <a:solidFill>
              <a:schemeClr val="tx1"/>
            </a:solidFill>
          </a:ln>
        </p:spPr>
        <p:txBody>
          <a:bodyPr wrap="square">
            <a:spAutoFit/>
          </a:bodyPr>
          <a:lstStyle/>
          <a:p>
            <a:pPr algn="r" rtl="1">
              <a:lnSpc>
                <a:spcPct val="115000"/>
              </a:lnSpc>
              <a:spcAft>
                <a:spcPts val="800"/>
              </a:spcAft>
              <a:buNone/>
              <a:tabLst>
                <a:tab pos="1931035" algn="l"/>
              </a:tabLst>
            </a:pPr>
            <a:r>
              <a:rPr lang="ar-AE" sz="1800" b="1" kern="0" dirty="0">
                <a:solidFill>
                  <a:srgbClr val="000000"/>
                </a:solidFill>
                <a:effectLst/>
                <a:latin typeface="Aptos" panose="020B0004020202020204" pitchFamily="34" charset="0"/>
                <a:ea typeface="Calibri" panose="020F0502020204030204" pitchFamily="34" charset="0"/>
                <a:cs typeface="Arial" panose="020B0604020202020204" pitchFamily="34" charset="0"/>
              </a:rPr>
              <a:t>ما الَّذِي يَدُلُّ عَلَى اهْتِمَامِ هَدَارَةَ بِالسَّوارِ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tabLst>
                <a:tab pos="1931035" algn="l"/>
              </a:tabLst>
            </a:pPr>
            <a:r>
              <a:rPr lang="ar-AE" sz="1800" b="1" u="sng"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ما يدل على اهتمام هدارة بالسوار :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tabLst>
                <a:tab pos="1931035" algn="l"/>
              </a:tabLst>
            </a:pPr>
            <a:r>
              <a:rPr lang="ar-AE" sz="1800" b="1" u="sng"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أنه حمله بقية النهار، قلبه بين يديه ، عضه، أدخل يده فيه، علقه حول رسغه ، رفض أن يعطيه لماكو.</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467246015"/>
      </p:ext>
    </p:extLst>
  </p:cSld>
  <p:clrMapOvr>
    <a:masterClrMapping/>
  </p:clrMapOvr>
  <mc:AlternateContent xmlns:mc="http://schemas.openxmlformats.org/markup-compatibility/2006" xmlns:p14="http://schemas.microsoft.com/office/powerpoint/2010/main">
    <mc:Choice Requires="p14">
      <p:transition spd="slow" p14:dur="30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4ECB7-5914-3AC8-F5F0-CDF30B852EE5}"/>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0E02FCE1-0408-D1EC-8A42-2F7AE00B6534}"/>
              </a:ext>
            </a:extLst>
          </p:cNvPr>
          <p:cNvSpPr txBox="1"/>
          <p:nvPr/>
        </p:nvSpPr>
        <p:spPr>
          <a:xfrm>
            <a:off x="5154705" y="298079"/>
            <a:ext cx="6911788" cy="6261842"/>
          </a:xfrm>
          <a:prstGeom prst="rect">
            <a:avLst/>
          </a:prstGeom>
          <a:solidFill>
            <a:schemeClr val="bg1"/>
          </a:solidFill>
          <a:ln w="12700">
            <a:solidFill>
              <a:schemeClr val="tx1"/>
            </a:solidFill>
          </a:ln>
        </p:spPr>
        <p:txBody>
          <a:bodyPr wrap="square">
            <a:spAutoFit/>
          </a:bodyPr>
          <a:lstStyle/>
          <a:p>
            <a:pPr marL="0" marR="0" lvl="0" indent="0" algn="ctr" defTabSz="914400" rtl="1" eaLnBrk="1" fontAlgn="auto" latinLnBrk="0" hangingPunct="1">
              <a:lnSpc>
                <a:spcPct val="107000"/>
              </a:lnSpc>
              <a:spcBef>
                <a:spcPts val="0"/>
              </a:spcBef>
              <a:spcAft>
                <a:spcPts val="800"/>
              </a:spcAft>
              <a:buClrTx/>
              <a:buSzTx/>
              <a:buFontTx/>
              <a:buNone/>
              <a:tabLst>
                <a:tab pos="1931035" algn="l"/>
              </a:tabLst>
              <a:defRPr/>
            </a:pPr>
            <a:r>
              <a:rPr kumimoji="0" lang="ar-SA" sz="2400" b="1" i="0" u="sng"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Simplified Arabic" panose="02020603050405020304" pitchFamily="18" charset="-78"/>
              </a:rPr>
              <a:t>اقرأ المقتطف الآتي من رواية ( الولد الذي عاش مع النعام ) ، وأجب عن الأسئلة التي تليه :</a:t>
            </a:r>
            <a:endPar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tab pos="1931035" algn="l"/>
              </a:tabLst>
              <a:defRPr/>
            </a:pPr>
            <a:endPar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tab pos="1931035" algn="l"/>
              </a:tabLst>
              <a:defRPr/>
            </a:pP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Simplified Arabic" panose="02020603050405020304" pitchFamily="18" charset="-78"/>
              </a:rPr>
              <a:t>عادت النعامة التي تُدعى ( ماكو ) إلى عُش بيضها ، ورأت الطفل البشري الذي كان يجلس هناك ، صبي صغير بدين ، ذو شعر أسود ناعم ، وأنف غريب الشكل .</a:t>
            </a:r>
            <a:endPar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tab pos="1931035" algn="l"/>
              </a:tabLst>
              <a:defRPr/>
            </a:pP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Simplified Arabic" panose="02020603050405020304" pitchFamily="18" charset="-78"/>
              </a:rPr>
              <a:t>كما أحس الجمل بأن عاصفة رملية كانت في طريقها إلى ذلك المكان ، ولذلك عاد باحثًا عن مكان يحميه من الخطر ، كذلك شعرت النعامة بما كان على وشك الحدوث . رأت ( ماكو ) الطفل البشري ، وفكرت بأنه بحاجة إلى من يحميه ، تصرفت بالضبط كما كانت ستتصرف لو كان لديها صغار خرجوا لتوهم من البيض ، فقد فردت جناحيها وجلست فوق الطفل لتغطيه ، وبعد فترة وجيزة أتى زوجها ( حوج ) . جلس طائر النعام بجانب أنثاه ، وفرد أجنحته الأكبر حجمًا فوقها ، وفوق الطفل . وعندما وصلت العاصفة القاسية إليهم مد طائرا النعام عنقيهما بمحاذاة الأرض . كادت الريح أن تقتلعهم من مكانهم .</a:t>
            </a:r>
            <a:r>
              <a:rPr kumimoji="0" lang="ar-SA" sz="2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Simplified Arabic" panose="02020603050405020304" pitchFamily="18" charset="-78"/>
              </a:rPr>
              <a:t> </a:t>
            </a:r>
            <a:endPar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60F743C-7665-5DE1-76DA-8AC2998D4D5A}"/>
              </a:ext>
            </a:extLst>
          </p:cNvPr>
          <p:cNvSpPr txBox="1"/>
          <p:nvPr/>
        </p:nvSpPr>
        <p:spPr>
          <a:xfrm>
            <a:off x="376517" y="298079"/>
            <a:ext cx="4688542" cy="2827697"/>
          </a:xfrm>
          <a:prstGeom prst="rect">
            <a:avLst/>
          </a:prstGeom>
          <a:solidFill>
            <a:schemeClr val="bg1"/>
          </a:solidFill>
          <a:ln>
            <a:solidFill>
              <a:schemeClr val="tx1"/>
            </a:solidFill>
          </a:ln>
        </p:spPr>
        <p:txBody>
          <a:bodyPr wrap="square">
            <a:spAutoFit/>
          </a:bodyPr>
          <a:lstStyle/>
          <a:p>
            <a:pPr algn="r" rtl="1">
              <a:lnSpc>
                <a:spcPct val="115000"/>
              </a:lnSpc>
              <a:spcAft>
                <a:spcPts val="800"/>
              </a:spcAft>
              <a:buNone/>
              <a:tabLst>
                <a:tab pos="1931035" algn="l"/>
              </a:tabLst>
            </a:pPr>
            <a:r>
              <a:rPr lang="ar-AE" sz="1800" b="1" kern="0" dirty="0">
                <a:solidFill>
                  <a:srgbClr val="00B0F0"/>
                </a:solidFill>
                <a:effectLst/>
                <a:latin typeface="Aptos" panose="020B0004020202020204" pitchFamily="34" charset="0"/>
                <a:ea typeface="Calibri" panose="020F0502020204030204" pitchFamily="34" charset="0"/>
                <a:cs typeface="Arial" panose="020B0604020202020204" pitchFamily="34" charset="0"/>
              </a:rPr>
              <a:t>خَلَعَتْ (ماكو) السَّوارَ مِنْ يَدِ هَدَارَةَ وَدَفَنَتْهُ فِي الرَّمْلِ.</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tabLst>
                <a:tab pos="1931035" algn="l"/>
              </a:tabLst>
            </a:pPr>
            <a:r>
              <a:rPr lang="ar-AE" sz="1800" b="1" kern="0" dirty="0">
                <a:solidFill>
                  <a:srgbClr val="000000"/>
                </a:solidFill>
                <a:effectLst/>
                <a:latin typeface="Aptos" panose="020B0004020202020204" pitchFamily="34" charset="0"/>
                <a:ea typeface="Calibri" panose="020F0502020204030204" pitchFamily="34" charset="0"/>
                <a:cs typeface="Arial" panose="020B0604020202020204" pitchFamily="34" charset="0"/>
              </a:rPr>
              <a:t>- هَلْ تُوافِقُ عَلى هذا التَّصَرُّفِ؟ ولماذا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buFont typeface="Symbol" panose="05050102010706020507" pitchFamily="18" charset="2"/>
              <a:buChar char=""/>
              <a:tabLst>
                <a:tab pos="1931035" algn="l"/>
              </a:tabLst>
            </a:pPr>
            <a:r>
              <a:rPr lang="ar-AE" sz="1800" b="1" u="sng"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لا أوافق على هذا التصرف من ماكو، لأن فيه تعديا على حقوق الآخرين، وتدخلا في خصوصياتهم</a:t>
            </a:r>
            <a:r>
              <a:rPr lang="en-US" sz="1800" b="1" u="sng"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buFont typeface="Symbol" panose="05050102010706020507" pitchFamily="18" charset="2"/>
              <a:buChar char=""/>
              <a:tabLst>
                <a:tab pos="1931035" algn="l"/>
              </a:tabLst>
            </a:pPr>
            <a:r>
              <a:rPr lang="ar-AE" sz="1800" b="1" u="sng"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أوافق على هذا التصرف من ماكو، لأنها ربّته واعتنت به وعدته ابنها فهي أعلم بما فيه خير له</a:t>
            </a:r>
            <a:r>
              <a:rPr lang="en-US" sz="1800" b="1" u="sng"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spcAft>
                <a:spcPts val="800"/>
              </a:spcAft>
              <a:buFont typeface="Symbol" panose="05050102010706020507" pitchFamily="18" charset="2"/>
              <a:buChar char=""/>
              <a:tabLst>
                <a:tab pos="1931035" algn="l"/>
              </a:tabLst>
            </a:pPr>
            <a:r>
              <a:rPr lang="ar-AE" sz="1800" b="1" u="sng"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أوافق على هذا التصرف من ماكو، لأن السوار يسبب حزنا لهدارة.</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FC95523-2782-1DC4-BB80-B9F9B03BFA68}"/>
              </a:ext>
            </a:extLst>
          </p:cNvPr>
          <p:cNvSpPr txBox="1"/>
          <p:nvPr/>
        </p:nvSpPr>
        <p:spPr>
          <a:xfrm>
            <a:off x="479204" y="3429000"/>
            <a:ext cx="4483168" cy="3054747"/>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616710" algn="l"/>
              </a:tabLst>
            </a:pPr>
            <a:r>
              <a:rPr lang="ar-SA" sz="1800" b="1" dirty="0">
                <a:effectLst/>
                <a:latin typeface="Calibri" panose="020F0502020204030204" pitchFamily="34" charset="0"/>
                <a:ea typeface="Calibri" panose="020F0502020204030204" pitchFamily="34" charset="0"/>
                <a:cs typeface="Arial" panose="020B0604020202020204" pitchFamily="34" charset="0"/>
              </a:rPr>
              <a:t>لقد زال عنها القلق الآن. ها هو ( هَدَارة ) قد عاد وسوف يحمي البيضات حتى تفقس ثم يحمي الفراخ . لكنها كانت أكثر سعادةً لمجرد عودته إليهم. (هَدَارَةُ) هو ابنها، حتى لو كان ابنها بالتبني.</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616710" algn="l"/>
              </a:tabLst>
            </a:pPr>
            <a:r>
              <a:rPr lang="ar-SA"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ما العاطفة التي سيطرت على ( ماكو) عند عودة ( هدارة)؟                                                       </a:t>
            </a:r>
            <a:endParaRPr lang="en-US" sz="16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616710" algn="l"/>
              </a:tabLst>
            </a:pPr>
            <a:r>
              <a:rPr lang="ar-SA" sz="1800" b="1" dirty="0">
                <a:effectLst/>
                <a:latin typeface="Calibri" panose="020F0502020204030204" pitchFamily="34" charset="0"/>
                <a:ea typeface="Calibri" panose="020F0502020204030204" pitchFamily="34" charset="0"/>
                <a:cs typeface="Arial" panose="020B0604020202020204" pitchFamily="34" charset="0"/>
              </a:rPr>
              <a:t>أ- التفاؤل والأمل.                                               ب- الحنان والشوق.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tabLst>
                <a:tab pos="1616710" algn="l"/>
              </a:tabLst>
            </a:pPr>
            <a:r>
              <a:rPr lang="ar-SA" sz="1800" b="1" dirty="0">
                <a:effectLst/>
                <a:latin typeface="Calibri" panose="020F0502020204030204" pitchFamily="34" charset="0"/>
                <a:ea typeface="Calibri" panose="020F0502020204030204" pitchFamily="34" charset="0"/>
                <a:cs typeface="Arial" panose="020B0604020202020204" pitchFamily="34" charset="0"/>
              </a:rPr>
              <a:t> </a:t>
            </a:r>
            <a:r>
              <a:rPr lang="ar-SA"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ت- السعادة والاطمئنان.                                       </a:t>
            </a:r>
            <a:r>
              <a:rPr lang="ar-SA" sz="1800" b="1" dirty="0">
                <a:effectLst/>
                <a:latin typeface="Calibri" panose="020F0502020204030204" pitchFamily="34" charset="0"/>
                <a:ea typeface="Calibri" panose="020F0502020204030204" pitchFamily="34" charset="0"/>
                <a:cs typeface="Arial" panose="020B0604020202020204" pitchFamily="34" charset="0"/>
              </a:rPr>
              <a:t>ث- القلق والفَرْعُ .</a:t>
            </a:r>
            <a:endParaRPr lang="en-US" sz="16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04307600"/>
      </p:ext>
    </p:extLst>
  </p:cSld>
  <p:clrMapOvr>
    <a:masterClrMapping/>
  </p:clrMapOvr>
  <mc:AlternateContent xmlns:mc="http://schemas.openxmlformats.org/markup-compatibility/2006" xmlns:p14="http://schemas.microsoft.com/office/powerpoint/2010/main">
    <mc:Choice Requires="p14">
      <p:transition spd="slow" p14:dur="30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B2912B-C623-2DA2-517F-0F3427680E2F}"/>
              </a:ext>
            </a:extLst>
          </p:cNvPr>
          <p:cNvSpPr txBox="1"/>
          <p:nvPr/>
        </p:nvSpPr>
        <p:spPr>
          <a:xfrm>
            <a:off x="6884895" y="216710"/>
            <a:ext cx="5118847" cy="6424579"/>
          </a:xfrm>
          <a:prstGeom prst="rect">
            <a:avLst/>
          </a:prstGeom>
          <a:solidFill>
            <a:schemeClr val="bg1"/>
          </a:solidFill>
          <a:ln>
            <a:solidFill>
              <a:schemeClr val="tx1"/>
            </a:solidFill>
          </a:ln>
        </p:spPr>
        <p:txBody>
          <a:bodyPr wrap="square">
            <a:spAutoFit/>
          </a:bodyPr>
          <a:lstStyle/>
          <a:p>
            <a:pPr marL="342900" lvl="0" indent="-342900" algn="r" rtl="1">
              <a:lnSpc>
                <a:spcPct val="115000"/>
              </a:lnSpc>
              <a:spcAft>
                <a:spcPts val="800"/>
              </a:spcAft>
              <a:buFont typeface="Wingdings" panose="05000000000000000000" pitchFamily="2" charset="2"/>
              <a:buChar char=""/>
              <a:tabLst>
                <a:tab pos="1931035" algn="l"/>
              </a:tabLst>
            </a:pPr>
            <a:r>
              <a:rPr lang="ar-AE" sz="2400" b="1" u="sng"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بناء على فهمك العام للرواية:</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tabLst>
                <a:tab pos="1931035" algn="l"/>
              </a:tabLst>
            </a:pPr>
            <a:r>
              <a:rPr lang="ar-AE" sz="2400" b="1" kern="0" dirty="0">
                <a:solidFill>
                  <a:srgbClr val="000000"/>
                </a:solidFill>
                <a:effectLst/>
                <a:latin typeface="Aptos" panose="020B0004020202020204" pitchFamily="34" charset="0"/>
                <a:ea typeface="Calibri" panose="020F0502020204030204" pitchFamily="34" charset="0"/>
                <a:cs typeface="Arial" panose="020B0604020202020204" pitchFamily="34" charset="0"/>
              </a:rPr>
              <a:t> </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tabLst>
                <a:tab pos="1931035" algn="l"/>
              </a:tabLst>
            </a:pPr>
            <a:r>
              <a:rPr lang="ar-AE" sz="2400" b="1" kern="0" dirty="0">
                <a:solidFill>
                  <a:srgbClr val="000000"/>
                </a:solidFill>
                <a:effectLst/>
                <a:latin typeface="Aptos" panose="020B0004020202020204" pitchFamily="34" charset="0"/>
                <a:ea typeface="Calibri" panose="020F0502020204030204" pitchFamily="34" charset="0"/>
                <a:cs typeface="Arial" panose="020B0604020202020204" pitchFamily="34" charset="0"/>
              </a:rPr>
              <a:t>5. وَضَحَ مَوْقِفَ فَاطِمَةَ ( وَالِدَةُ هَدارَةً ) مِنْ ضَيَاعِ ابْنِهَا؟ وَعَلامَ يَدُلُّ ذَلِكَ؟</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buFont typeface="Symbol" panose="05050102010706020507" pitchFamily="18" charset="2"/>
              <a:buChar char=""/>
              <a:tabLst>
                <a:tab pos="1931035" algn="l"/>
              </a:tabLst>
            </a:pPr>
            <a:r>
              <a:rPr lang="ar-AE" sz="2400" b="1" u="sng"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حزنت فاطمة حزنا شديدًا على ابنها، ولكنها لم تفقد الأمل بلقائه وسعت إلى البحث عنه، وتوجهت إلى راعي الأغنام (دولة) لكي يدعو الله ويطلب منه العون. وكانت على يقين بأن ابنها حي يرزق، في حين طلب منها والده أن تنساه وتعده ميتًا</a:t>
            </a:r>
            <a:r>
              <a:rPr lang="en-US" sz="2400" b="1" u="sng"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spcAft>
                <a:spcPts val="800"/>
              </a:spcAft>
              <a:buFont typeface="Symbol" panose="05050102010706020507" pitchFamily="18" charset="2"/>
              <a:buChar char=""/>
              <a:tabLst>
                <a:tab pos="1931035" algn="l"/>
              </a:tabLst>
            </a:pPr>
            <a:r>
              <a:rPr lang="ar-AE" sz="2400" b="1" u="sng"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يدل ذلك على حبها الشديد لهدارة، وسعيها في البحث عنه، ويقينها بأنه حي، وأنها ستعثر عليه.</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tabLst>
                <a:tab pos="1931035" algn="l"/>
              </a:tabLst>
            </a:pPr>
            <a:r>
              <a:rPr lang="ar-AE" sz="2400" b="1" kern="0" dirty="0">
                <a:solidFill>
                  <a:srgbClr val="000000"/>
                </a:solidFill>
                <a:effectLst/>
                <a:latin typeface="Aptos" panose="020B0004020202020204" pitchFamily="34" charset="0"/>
                <a:ea typeface="Calibri" panose="020F0502020204030204" pitchFamily="34" charset="0"/>
                <a:cs typeface="Arial" panose="020B0604020202020204" pitchFamily="34" charset="0"/>
              </a:rPr>
              <a:t> </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A4A75E5C-E1AC-5ABA-B29C-269E80137664}"/>
              </a:ext>
            </a:extLst>
          </p:cNvPr>
          <p:cNvGraphicFramePr>
            <a:graphicFrameLocks noGrp="1"/>
          </p:cNvGraphicFramePr>
          <p:nvPr>
            <p:extLst>
              <p:ext uri="{D42A27DB-BD31-4B8C-83A1-F6EECF244321}">
                <p14:modId xmlns:p14="http://schemas.microsoft.com/office/powerpoint/2010/main" val="3858701567"/>
              </p:ext>
            </p:extLst>
          </p:nvPr>
        </p:nvGraphicFramePr>
        <p:xfrm>
          <a:off x="502024" y="507490"/>
          <a:ext cx="6239434" cy="1531558"/>
        </p:xfrm>
        <a:graphic>
          <a:graphicData uri="http://schemas.openxmlformats.org/drawingml/2006/table">
            <a:tbl>
              <a:tblPr rtl="1" firstRow="1" firstCol="1" bandRow="1"/>
              <a:tblGrid>
                <a:gridCol w="2127932">
                  <a:extLst>
                    <a:ext uri="{9D8B030D-6E8A-4147-A177-3AD203B41FA5}">
                      <a16:colId xmlns:a16="http://schemas.microsoft.com/office/drawing/2014/main" val="2367753542"/>
                    </a:ext>
                  </a:extLst>
                </a:gridCol>
                <a:gridCol w="4111502">
                  <a:extLst>
                    <a:ext uri="{9D8B030D-6E8A-4147-A177-3AD203B41FA5}">
                      <a16:colId xmlns:a16="http://schemas.microsoft.com/office/drawing/2014/main" val="1587341961"/>
                    </a:ext>
                  </a:extLst>
                </a:gridCol>
              </a:tblGrid>
              <a:tr h="0">
                <a:tc>
                  <a:txBody>
                    <a:bodyPr/>
                    <a:lstStyle/>
                    <a:p>
                      <a:pPr algn="ctr" rtl="1">
                        <a:lnSpc>
                          <a:spcPct val="107000"/>
                        </a:lnSpc>
                        <a:spcAft>
                          <a:spcPts val="800"/>
                        </a:spcAft>
                        <a:buNone/>
                        <a:tabLst>
                          <a:tab pos="1931035" algn="l"/>
                        </a:tabLst>
                      </a:pPr>
                      <a:r>
                        <a:rPr lang="ar-AE" sz="1800" b="1">
                          <a:solidFill>
                            <a:srgbClr val="000000"/>
                          </a:solidFill>
                          <a:effectLst/>
                          <a:latin typeface="Aptos" panose="020B0004020202020204" pitchFamily="34" charset="0"/>
                          <a:ea typeface="Calibri" panose="020F0502020204030204" pitchFamily="34" charset="0"/>
                          <a:cs typeface="Arial" panose="020B0604020202020204" pitchFamily="34" charset="0"/>
                        </a:rPr>
                        <a:t>المثالُ</a:t>
                      </a:r>
                      <a:endParaRPr lang="en-US" sz="16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rtl="1">
                        <a:lnSpc>
                          <a:spcPct val="107000"/>
                        </a:lnSpc>
                        <a:spcAft>
                          <a:spcPts val="800"/>
                        </a:spcAft>
                        <a:buNone/>
                        <a:tabLst>
                          <a:tab pos="1931035" algn="l"/>
                        </a:tabLst>
                      </a:pPr>
                      <a:r>
                        <a:rPr lang="ar-AE" sz="1800" b="1">
                          <a:solidFill>
                            <a:srgbClr val="000000"/>
                          </a:solidFill>
                          <a:effectLst/>
                          <a:latin typeface="Aptos" panose="020B0004020202020204" pitchFamily="34" charset="0"/>
                          <a:ea typeface="Calibri" panose="020F0502020204030204" pitchFamily="34" charset="0"/>
                          <a:cs typeface="Arial" panose="020B0604020202020204" pitchFamily="34" charset="0"/>
                        </a:rPr>
                        <a:t>العدد بالحروف</a:t>
                      </a:r>
                      <a:endParaRPr lang="en-US" sz="16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99905498"/>
                  </a:ext>
                </a:extLst>
              </a:tr>
              <a:tr h="0">
                <a:tc>
                  <a:txBody>
                    <a:bodyPr/>
                    <a:lstStyle/>
                    <a:p>
                      <a:pPr algn="r" rtl="1">
                        <a:lnSpc>
                          <a:spcPct val="107000"/>
                        </a:lnSpc>
                        <a:spcAft>
                          <a:spcPts val="800"/>
                        </a:spcAft>
                        <a:buNone/>
                        <a:tabLst>
                          <a:tab pos="1931035" algn="l"/>
                        </a:tabLst>
                      </a:pPr>
                      <a:r>
                        <a:rPr lang="ar-AE" sz="18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قَرَأْتُ مِنَ الرَّوَايَةِ ( </a:t>
                      </a:r>
                      <a:r>
                        <a:rPr lang="ar-AE" sz="1800" b="1" dirty="0">
                          <a:solidFill>
                            <a:srgbClr val="FF0000"/>
                          </a:solidFill>
                          <a:effectLst/>
                          <a:latin typeface="Aptos" panose="020B0004020202020204" pitchFamily="34" charset="0"/>
                          <a:ea typeface="Calibri" panose="020F0502020204030204" pitchFamily="34" charset="0"/>
                          <a:cs typeface="Arial" panose="020B0604020202020204" pitchFamily="34" charset="0"/>
                        </a:rPr>
                        <a:t>9 </a:t>
                      </a:r>
                      <a:r>
                        <a:rPr lang="ar-AE" sz="18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فصول.</a:t>
                      </a:r>
                      <a:endParaRPr lang="en-US" sz="16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rtl="1">
                        <a:lnSpc>
                          <a:spcPct val="115000"/>
                        </a:lnSpc>
                        <a:spcAft>
                          <a:spcPts val="800"/>
                        </a:spcAft>
                        <a:buNone/>
                        <a:tabLst>
                          <a:tab pos="1931035" algn="l"/>
                        </a:tabLst>
                      </a:pPr>
                      <a:r>
                        <a:rPr lang="ar-AE" sz="2400" b="1" u="none"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تسْعَةَ</a:t>
                      </a:r>
                      <a:endParaRPr lang="en-US" sz="2800" b="1" u="none"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92540296"/>
                  </a:ext>
                </a:extLst>
              </a:tr>
              <a:tr h="0">
                <a:tc>
                  <a:txBody>
                    <a:bodyPr/>
                    <a:lstStyle/>
                    <a:p>
                      <a:pPr algn="r" rtl="1">
                        <a:lnSpc>
                          <a:spcPct val="107000"/>
                        </a:lnSpc>
                        <a:spcAft>
                          <a:spcPts val="800"/>
                        </a:spcAft>
                        <a:buNone/>
                        <a:tabLst>
                          <a:tab pos="1931035" algn="l"/>
                        </a:tabLst>
                      </a:pPr>
                      <a:r>
                        <a:rPr lang="ar-AE" sz="18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زَرَعْتُ في حديقة المنزل </a:t>
                      </a:r>
                    </a:p>
                    <a:p>
                      <a:pPr algn="r" rtl="1">
                        <a:lnSpc>
                          <a:spcPct val="107000"/>
                        </a:lnSpc>
                        <a:spcAft>
                          <a:spcPts val="800"/>
                        </a:spcAft>
                        <a:buNone/>
                        <a:tabLst>
                          <a:tab pos="1931035" algn="l"/>
                        </a:tabLst>
                      </a:pPr>
                      <a:r>
                        <a:rPr lang="ar-AE" sz="18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a:t>
                      </a:r>
                      <a:r>
                        <a:rPr lang="ar-AE" sz="1800" b="1" dirty="0">
                          <a:solidFill>
                            <a:srgbClr val="FF0000"/>
                          </a:solidFill>
                          <a:effectLst/>
                          <a:latin typeface="Aptos" panose="020B0004020202020204" pitchFamily="34" charset="0"/>
                          <a:ea typeface="Calibri" panose="020F0502020204030204" pitchFamily="34" charset="0"/>
                          <a:cs typeface="Arial" panose="020B0604020202020204" pitchFamily="34" charset="0"/>
                        </a:rPr>
                        <a:t>3 </a:t>
                      </a:r>
                      <a:r>
                        <a:rPr lang="ar-AE" sz="18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نَخْلات.</a:t>
                      </a:r>
                      <a:endParaRPr lang="en-US" sz="16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rtl="1">
                        <a:lnSpc>
                          <a:spcPct val="115000"/>
                        </a:lnSpc>
                        <a:spcAft>
                          <a:spcPts val="800"/>
                        </a:spcAft>
                        <a:buNone/>
                        <a:tabLst>
                          <a:tab pos="1931035" algn="l"/>
                        </a:tabLst>
                      </a:pPr>
                      <a:r>
                        <a:rPr lang="ar-AE" sz="2400" b="1" u="none"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ثلاث</a:t>
                      </a:r>
                      <a:endParaRPr lang="en-US" sz="2800" b="1" u="none"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29112350"/>
                  </a:ext>
                </a:extLst>
              </a:tr>
            </a:tbl>
          </a:graphicData>
        </a:graphic>
      </p:graphicFrame>
      <p:sp>
        <p:nvSpPr>
          <p:cNvPr id="7" name="Rectangle 2">
            <a:extLst>
              <a:ext uri="{FF2B5EF4-FFF2-40B4-BE49-F238E27FC236}">
                <a16:creationId xmlns:a16="http://schemas.microsoft.com/office/drawing/2014/main" id="{E6621B66-460C-D93A-D622-B8FF1A498AF0}"/>
              </a:ext>
            </a:extLst>
          </p:cNvPr>
          <p:cNvSpPr>
            <a:spLocks noChangeArrowheads="1"/>
          </p:cNvSpPr>
          <p:nvPr/>
        </p:nvSpPr>
        <p:spPr bwMode="auto">
          <a:xfrm>
            <a:off x="891988" y="87929"/>
            <a:ext cx="5468472" cy="369332"/>
          </a:xfrm>
          <a:prstGeom prst="rect">
            <a:avLst/>
          </a:prstGeom>
          <a:solidFill>
            <a:schemeClr val="bg1"/>
          </a:solidFill>
          <a:ln>
            <a:solidFill>
              <a:schemeClr val="tx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930400" algn="l"/>
              </a:tabLst>
              <a:defRPr>
                <a:solidFill>
                  <a:schemeClr val="tx1"/>
                </a:solidFill>
                <a:latin typeface="Arial" panose="020B0604020202020204" pitchFamily="34" charset="0"/>
              </a:defRPr>
            </a:lvl1pPr>
            <a:lvl2pPr eaLnBrk="0" fontAlgn="base" hangingPunct="0">
              <a:spcBef>
                <a:spcPct val="0"/>
              </a:spcBef>
              <a:spcAft>
                <a:spcPct val="0"/>
              </a:spcAft>
              <a:tabLst>
                <a:tab pos="1930400" algn="l"/>
              </a:tabLst>
              <a:defRPr>
                <a:solidFill>
                  <a:schemeClr val="tx1"/>
                </a:solidFill>
                <a:latin typeface="Arial" panose="020B0604020202020204" pitchFamily="34" charset="0"/>
              </a:defRPr>
            </a:lvl2pPr>
            <a:lvl3pPr eaLnBrk="0" fontAlgn="base" hangingPunct="0">
              <a:spcBef>
                <a:spcPct val="0"/>
              </a:spcBef>
              <a:spcAft>
                <a:spcPct val="0"/>
              </a:spcAft>
              <a:tabLst>
                <a:tab pos="1930400" algn="l"/>
              </a:tabLst>
              <a:defRPr>
                <a:solidFill>
                  <a:schemeClr val="tx1"/>
                </a:solidFill>
                <a:latin typeface="Arial" panose="020B0604020202020204" pitchFamily="34" charset="0"/>
              </a:defRPr>
            </a:lvl3pPr>
            <a:lvl4pPr eaLnBrk="0" fontAlgn="base" hangingPunct="0">
              <a:spcBef>
                <a:spcPct val="0"/>
              </a:spcBef>
              <a:spcAft>
                <a:spcPct val="0"/>
              </a:spcAft>
              <a:tabLst>
                <a:tab pos="1930400" algn="l"/>
              </a:tabLst>
              <a:defRPr>
                <a:solidFill>
                  <a:schemeClr val="tx1"/>
                </a:solidFill>
                <a:latin typeface="Arial" panose="020B0604020202020204" pitchFamily="34" charset="0"/>
              </a:defRPr>
            </a:lvl4pPr>
            <a:lvl5pPr eaLnBrk="0" fontAlgn="base" hangingPunct="0">
              <a:spcBef>
                <a:spcPct val="0"/>
              </a:spcBef>
              <a:spcAft>
                <a:spcPct val="0"/>
              </a:spcAft>
              <a:tabLst>
                <a:tab pos="1930400" algn="l"/>
              </a:tabLst>
              <a:defRPr>
                <a:solidFill>
                  <a:schemeClr val="tx1"/>
                </a:solidFill>
                <a:latin typeface="Arial" panose="020B0604020202020204" pitchFamily="34" charset="0"/>
              </a:defRPr>
            </a:lvl5pPr>
            <a:lvl6pPr eaLnBrk="0" fontAlgn="base" hangingPunct="0">
              <a:spcBef>
                <a:spcPct val="0"/>
              </a:spcBef>
              <a:spcAft>
                <a:spcPct val="0"/>
              </a:spcAft>
              <a:tabLst>
                <a:tab pos="1930400" algn="l"/>
              </a:tabLst>
              <a:defRPr>
                <a:solidFill>
                  <a:schemeClr val="tx1"/>
                </a:solidFill>
                <a:latin typeface="Arial" panose="020B0604020202020204" pitchFamily="34" charset="0"/>
              </a:defRPr>
            </a:lvl6pPr>
            <a:lvl7pPr eaLnBrk="0" fontAlgn="base" hangingPunct="0">
              <a:spcBef>
                <a:spcPct val="0"/>
              </a:spcBef>
              <a:spcAft>
                <a:spcPct val="0"/>
              </a:spcAft>
              <a:tabLst>
                <a:tab pos="1930400" algn="l"/>
              </a:tabLst>
              <a:defRPr>
                <a:solidFill>
                  <a:schemeClr val="tx1"/>
                </a:solidFill>
                <a:latin typeface="Arial" panose="020B0604020202020204" pitchFamily="34" charset="0"/>
              </a:defRPr>
            </a:lvl7pPr>
            <a:lvl8pPr eaLnBrk="0" fontAlgn="base" hangingPunct="0">
              <a:spcBef>
                <a:spcPct val="0"/>
              </a:spcBef>
              <a:spcAft>
                <a:spcPct val="0"/>
              </a:spcAft>
              <a:tabLst>
                <a:tab pos="1930400" algn="l"/>
              </a:tabLst>
              <a:defRPr>
                <a:solidFill>
                  <a:schemeClr val="tx1"/>
                </a:solidFill>
                <a:latin typeface="Arial" panose="020B0604020202020204" pitchFamily="34" charset="0"/>
              </a:defRPr>
            </a:lvl8pPr>
            <a:lvl9pPr eaLnBrk="0" fontAlgn="base" hangingPunct="0">
              <a:spcBef>
                <a:spcPct val="0"/>
              </a:spcBef>
              <a:spcAft>
                <a:spcPct val="0"/>
              </a:spcAft>
              <a:tabLst>
                <a:tab pos="1930400" algn="l"/>
              </a:tabLs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Char char="•"/>
              <a:tabLst>
                <a:tab pos="1930400" algn="l"/>
              </a:tabLst>
            </a:pPr>
            <a:r>
              <a:rPr kumimoji="0" lang="ar-AE" altLang="en-US" b="1" i="0" u="none" strike="noStrike" cap="none" normalizeH="0" baseline="0" dirty="0">
                <a:ln>
                  <a:noFill/>
                </a:ln>
                <a:solidFill>
                  <a:srgbClr val="0070C0"/>
                </a:solidFill>
                <a:effectLst/>
                <a:latin typeface="Aptos" panose="020B0004020202020204" pitchFamily="34" charset="0"/>
                <a:ea typeface="Calibri" panose="020F0502020204030204" pitchFamily="34" charset="0"/>
                <a:cs typeface="Arial" panose="020B0604020202020204" pitchFamily="34" charset="0"/>
              </a:rPr>
              <a:t>أعد كتابة الأرقام بالحروف في المثالين الآتيين، مُراعِيًا أحكام العدد:</a:t>
            </a:r>
            <a:endParaRPr kumimoji="0" lang="en-US" altLang="en-US" sz="1050" b="0" i="0" u="none" strike="noStrike" cap="none" normalizeH="0" baseline="0" dirty="0">
              <a:ln>
                <a:noFill/>
              </a:ln>
              <a:solidFill>
                <a:schemeClr val="tx1"/>
              </a:solidFill>
              <a:effectLst/>
            </a:endParaRPr>
          </a:p>
        </p:txBody>
      </p:sp>
      <p:sp>
        <p:nvSpPr>
          <p:cNvPr id="9" name="TextBox 8">
            <a:extLst>
              <a:ext uri="{FF2B5EF4-FFF2-40B4-BE49-F238E27FC236}">
                <a16:creationId xmlns:a16="http://schemas.microsoft.com/office/drawing/2014/main" id="{D6DB0AC3-C4DF-718F-9CE8-B9B1D4FC7EA6}"/>
              </a:ext>
            </a:extLst>
          </p:cNvPr>
          <p:cNvSpPr txBox="1"/>
          <p:nvPr/>
        </p:nvSpPr>
        <p:spPr>
          <a:xfrm>
            <a:off x="1837763" y="2215240"/>
            <a:ext cx="3388659" cy="376065"/>
          </a:xfrm>
          <a:prstGeom prst="rect">
            <a:avLst/>
          </a:prstGeom>
          <a:solidFill>
            <a:schemeClr val="bg1"/>
          </a:solidFill>
          <a:ln>
            <a:solidFill>
              <a:schemeClr val="tx1"/>
            </a:solidFill>
          </a:ln>
        </p:spPr>
        <p:txBody>
          <a:bodyPr wrap="square">
            <a:spAutoFit/>
          </a:bodyPr>
          <a:lstStyle/>
          <a:p>
            <a:pPr marL="342900" lvl="0" indent="-342900" algn="r" rtl="1">
              <a:lnSpc>
                <a:spcPct val="107000"/>
              </a:lnSpc>
              <a:spcAft>
                <a:spcPts val="800"/>
              </a:spcAft>
              <a:buFont typeface="Symbol" panose="05050102010706020507" pitchFamily="18" charset="2"/>
              <a:buChar char=""/>
              <a:tabLst>
                <a:tab pos="1931035" algn="l"/>
              </a:tabLst>
            </a:pPr>
            <a:r>
              <a:rPr lang="en-US" sz="1800" b="1" dirty="0">
                <a:solidFill>
                  <a:srgbClr val="0070C0"/>
                </a:solidFill>
                <a:effectLst/>
                <a:latin typeface="Arial" panose="020B0604020202020204" pitchFamily="34" charset="0"/>
                <a:ea typeface="Calibri" panose="020F0502020204030204" pitchFamily="34" charset="0"/>
                <a:cs typeface="Arial" panose="020B0604020202020204" pitchFamily="34" charset="0"/>
              </a:rPr>
              <a:t> </a:t>
            </a:r>
            <a:r>
              <a:rPr lang="ar-AE" sz="1800" b="1" dirty="0">
                <a:solidFill>
                  <a:srgbClr val="0070C0"/>
                </a:solidFill>
                <a:effectLst/>
                <a:latin typeface="Arial" panose="020B0604020202020204" pitchFamily="34" charset="0"/>
                <a:ea typeface="Calibri" panose="020F0502020204030204" pitchFamily="34" charset="0"/>
                <a:cs typeface="Arial" panose="020B0604020202020204" pitchFamily="34" charset="0"/>
              </a:rPr>
              <a:t>حدد المفعول له في المثالين الآتيين:</a:t>
            </a:r>
            <a:endParaRPr lang="en-US" sz="1600" dirty="0">
              <a:effectLst/>
              <a:latin typeface="Aptos" panose="020B0004020202020204" pitchFamily="34" charset="0"/>
              <a:ea typeface="Aptos" panose="020B0004020202020204" pitchFamily="34" charset="0"/>
              <a:cs typeface="Arial" panose="020B0604020202020204" pitchFamily="34" charset="0"/>
            </a:endParaRPr>
          </a:p>
        </p:txBody>
      </p:sp>
      <p:graphicFrame>
        <p:nvGraphicFramePr>
          <p:cNvPr id="11" name="Table 10">
            <a:extLst>
              <a:ext uri="{FF2B5EF4-FFF2-40B4-BE49-F238E27FC236}">
                <a16:creationId xmlns:a16="http://schemas.microsoft.com/office/drawing/2014/main" id="{417813C1-D1F4-E012-5817-4A3CC457C047}"/>
              </a:ext>
            </a:extLst>
          </p:cNvPr>
          <p:cNvGraphicFramePr>
            <a:graphicFrameLocks noGrp="1"/>
          </p:cNvGraphicFramePr>
          <p:nvPr>
            <p:extLst>
              <p:ext uri="{D42A27DB-BD31-4B8C-83A1-F6EECF244321}">
                <p14:modId xmlns:p14="http://schemas.microsoft.com/office/powerpoint/2010/main" val="353759755"/>
              </p:ext>
            </p:extLst>
          </p:nvPr>
        </p:nvGraphicFramePr>
        <p:xfrm>
          <a:off x="502024" y="2691764"/>
          <a:ext cx="6239434" cy="1271271"/>
        </p:xfrm>
        <a:graphic>
          <a:graphicData uri="http://schemas.openxmlformats.org/drawingml/2006/table">
            <a:tbl>
              <a:tblPr rtl="1" firstRow="1" firstCol="1" bandRow="1"/>
              <a:tblGrid>
                <a:gridCol w="2127931">
                  <a:extLst>
                    <a:ext uri="{9D8B030D-6E8A-4147-A177-3AD203B41FA5}">
                      <a16:colId xmlns:a16="http://schemas.microsoft.com/office/drawing/2014/main" val="2207157408"/>
                    </a:ext>
                  </a:extLst>
                </a:gridCol>
                <a:gridCol w="4111503">
                  <a:extLst>
                    <a:ext uri="{9D8B030D-6E8A-4147-A177-3AD203B41FA5}">
                      <a16:colId xmlns:a16="http://schemas.microsoft.com/office/drawing/2014/main" val="3497668926"/>
                    </a:ext>
                  </a:extLst>
                </a:gridCol>
              </a:tblGrid>
              <a:tr h="0">
                <a:tc>
                  <a:txBody>
                    <a:bodyPr/>
                    <a:lstStyle/>
                    <a:p>
                      <a:pPr algn="ctr" rtl="1">
                        <a:lnSpc>
                          <a:spcPct val="107000"/>
                        </a:lnSpc>
                        <a:spcAft>
                          <a:spcPts val="800"/>
                        </a:spcAft>
                        <a:buNone/>
                        <a:tabLst>
                          <a:tab pos="1931035" algn="l"/>
                        </a:tabLst>
                      </a:pPr>
                      <a:r>
                        <a:rPr lang="ar-AE" sz="1600" b="1">
                          <a:solidFill>
                            <a:srgbClr val="000000"/>
                          </a:solidFill>
                          <a:effectLst/>
                          <a:latin typeface="Aptos" panose="020B0004020202020204" pitchFamily="34" charset="0"/>
                          <a:ea typeface="Calibri" panose="020F0502020204030204" pitchFamily="34" charset="0"/>
                          <a:cs typeface="Arial" panose="020B0604020202020204" pitchFamily="34" charset="0"/>
                        </a:rPr>
                        <a:t>المثالُ</a:t>
                      </a:r>
                      <a:endParaRPr lang="en-US" sz="14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rtl="1">
                        <a:lnSpc>
                          <a:spcPct val="107000"/>
                        </a:lnSpc>
                        <a:spcAft>
                          <a:spcPts val="800"/>
                        </a:spcAft>
                        <a:buNone/>
                        <a:tabLst>
                          <a:tab pos="1931035" algn="l"/>
                        </a:tabLst>
                      </a:pPr>
                      <a:r>
                        <a:rPr lang="ar-AE" sz="1600" b="1">
                          <a:solidFill>
                            <a:srgbClr val="000000"/>
                          </a:solidFill>
                          <a:effectLst/>
                          <a:latin typeface="Aptos" panose="020B0004020202020204" pitchFamily="34" charset="0"/>
                          <a:ea typeface="Calibri" panose="020F0502020204030204" pitchFamily="34" charset="0"/>
                          <a:cs typeface="Arial" panose="020B0604020202020204" pitchFamily="34" charset="0"/>
                        </a:rPr>
                        <a:t>المفعول له</a:t>
                      </a:r>
                      <a:endParaRPr lang="en-US" sz="14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6401228"/>
                  </a:ext>
                </a:extLst>
              </a:tr>
              <a:tr h="0">
                <a:tc>
                  <a:txBody>
                    <a:bodyPr/>
                    <a:lstStyle/>
                    <a:p>
                      <a:pPr algn="r" rtl="1">
                        <a:lnSpc>
                          <a:spcPct val="107000"/>
                        </a:lnSpc>
                        <a:spcAft>
                          <a:spcPts val="800"/>
                        </a:spcAft>
                        <a:buNone/>
                        <a:tabLst>
                          <a:tab pos="1931035" algn="l"/>
                        </a:tabLst>
                      </a:pPr>
                      <a:r>
                        <a:rPr lang="ar-AE" sz="1600" b="1">
                          <a:solidFill>
                            <a:srgbClr val="000000"/>
                          </a:solidFill>
                          <a:effectLst/>
                          <a:latin typeface="Aptos" panose="020B0004020202020204" pitchFamily="34" charset="0"/>
                          <a:ea typeface="Calibri" panose="020F0502020204030204" pitchFamily="34" charset="0"/>
                          <a:cs typeface="Arial" panose="020B0604020202020204" pitchFamily="34" charset="0"/>
                        </a:rPr>
                        <a:t>سافَرْتُ رَغْبَةً فِي اكْتِشافِ العالم.</a:t>
                      </a:r>
                      <a:endParaRPr lang="en-US" sz="14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rtl="1">
                        <a:lnSpc>
                          <a:spcPct val="115000"/>
                        </a:lnSpc>
                        <a:spcAft>
                          <a:spcPts val="800"/>
                        </a:spcAft>
                        <a:buNone/>
                        <a:tabLst>
                          <a:tab pos="1931035" algn="l"/>
                        </a:tabLst>
                      </a:pPr>
                      <a:r>
                        <a:rPr lang="ar-AE" sz="2800" b="1" u="none"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رَغْبَةً</a:t>
                      </a:r>
                      <a:endParaRPr lang="en-US" sz="3200" b="1" u="none"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76652246"/>
                  </a:ext>
                </a:extLst>
              </a:tr>
              <a:tr h="0">
                <a:tc>
                  <a:txBody>
                    <a:bodyPr/>
                    <a:lstStyle/>
                    <a:p>
                      <a:pPr algn="r" rtl="1">
                        <a:lnSpc>
                          <a:spcPct val="107000"/>
                        </a:lnSpc>
                        <a:spcAft>
                          <a:spcPts val="800"/>
                        </a:spcAft>
                        <a:buNone/>
                        <a:tabLst>
                          <a:tab pos="1931035" algn="l"/>
                        </a:tabLst>
                      </a:pPr>
                      <a:r>
                        <a:rPr lang="ar-AE" sz="16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تَصَدَّقَ الْمُؤْمِنُ ابْتِغَاءَ مَرْضاةِ اللهِ.</a:t>
                      </a:r>
                      <a:endParaRPr lang="en-US" sz="14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rtl="1">
                        <a:lnSpc>
                          <a:spcPct val="115000"/>
                        </a:lnSpc>
                        <a:spcAft>
                          <a:spcPts val="800"/>
                        </a:spcAft>
                        <a:buNone/>
                        <a:tabLst>
                          <a:tab pos="1931035" algn="l"/>
                        </a:tabLst>
                      </a:pPr>
                      <a:r>
                        <a:rPr lang="ar-AE" sz="2800" b="1" u="none"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ابْتِغَاءَ</a:t>
                      </a:r>
                      <a:r>
                        <a:rPr lang="ar-AE" sz="2800" b="1" u="none" strike="noStrike"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 </a:t>
                      </a:r>
                      <a:endParaRPr lang="en-US" sz="3200" b="1" u="none"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87459586"/>
                  </a:ext>
                </a:extLst>
              </a:tr>
            </a:tbl>
          </a:graphicData>
        </a:graphic>
      </p:graphicFrame>
      <p:sp>
        <p:nvSpPr>
          <p:cNvPr id="15" name="TextBox 14">
            <a:extLst>
              <a:ext uri="{FF2B5EF4-FFF2-40B4-BE49-F238E27FC236}">
                <a16:creationId xmlns:a16="http://schemas.microsoft.com/office/drawing/2014/main" id="{E78129C0-599E-303E-F315-153FF13DCA00}"/>
              </a:ext>
            </a:extLst>
          </p:cNvPr>
          <p:cNvSpPr txBox="1"/>
          <p:nvPr/>
        </p:nvSpPr>
        <p:spPr>
          <a:xfrm>
            <a:off x="1102658" y="4341286"/>
            <a:ext cx="4563035" cy="376065"/>
          </a:xfrm>
          <a:prstGeom prst="rect">
            <a:avLst/>
          </a:prstGeom>
          <a:solidFill>
            <a:schemeClr val="bg1"/>
          </a:solidFill>
          <a:ln>
            <a:solidFill>
              <a:schemeClr val="tx1"/>
            </a:solidFill>
          </a:ln>
        </p:spPr>
        <p:txBody>
          <a:bodyPr wrap="square">
            <a:spAutoFit/>
          </a:bodyPr>
          <a:lstStyle/>
          <a:p>
            <a:pPr marL="342900" lvl="0" indent="-342900" algn="r" rtl="1">
              <a:lnSpc>
                <a:spcPct val="107000"/>
              </a:lnSpc>
              <a:spcAft>
                <a:spcPts val="800"/>
              </a:spcAft>
              <a:buFont typeface="Symbol" panose="05050102010706020507" pitchFamily="18" charset="2"/>
              <a:buChar char=""/>
              <a:tabLst>
                <a:tab pos="1931035" algn="l"/>
              </a:tabLst>
            </a:pPr>
            <a:r>
              <a:rPr lang="en-US" sz="1800" b="1" dirty="0">
                <a:solidFill>
                  <a:srgbClr val="0070C0"/>
                </a:solidFill>
                <a:effectLst/>
                <a:latin typeface="Arial" panose="020B0604020202020204" pitchFamily="34" charset="0"/>
                <a:ea typeface="Calibri" panose="020F0502020204030204" pitchFamily="34" charset="0"/>
                <a:cs typeface="Arial" panose="020B0604020202020204" pitchFamily="34" charset="0"/>
              </a:rPr>
              <a:t> </a:t>
            </a:r>
            <a:r>
              <a:rPr lang="ar-AE" sz="1800" b="1" dirty="0">
                <a:solidFill>
                  <a:srgbClr val="0070C0"/>
                </a:solidFill>
                <a:effectLst/>
                <a:latin typeface="Arial" panose="020B0604020202020204" pitchFamily="34" charset="0"/>
                <a:ea typeface="Calibri" panose="020F0502020204030204" pitchFamily="34" charset="0"/>
                <a:cs typeface="Arial" panose="020B0604020202020204" pitchFamily="34" charset="0"/>
              </a:rPr>
              <a:t>حَدِدْ نَوْعَ الجُمْلَةِ (خَبَرِيَّة / إنشائية ) فيما يَأْتي:</a:t>
            </a:r>
            <a:endParaRPr lang="en-US" sz="1600" dirty="0">
              <a:effectLst/>
              <a:latin typeface="Aptos" panose="020B0004020202020204" pitchFamily="34" charset="0"/>
              <a:ea typeface="Aptos" panose="020B0004020202020204" pitchFamily="34" charset="0"/>
              <a:cs typeface="Arial" panose="020B0604020202020204" pitchFamily="34" charset="0"/>
            </a:endParaRPr>
          </a:p>
        </p:txBody>
      </p:sp>
      <p:graphicFrame>
        <p:nvGraphicFramePr>
          <p:cNvPr id="16" name="Table 15">
            <a:extLst>
              <a:ext uri="{FF2B5EF4-FFF2-40B4-BE49-F238E27FC236}">
                <a16:creationId xmlns:a16="http://schemas.microsoft.com/office/drawing/2014/main" id="{68B1971C-D454-569A-0BDD-FBA8B5A83591}"/>
              </a:ext>
            </a:extLst>
          </p:cNvPr>
          <p:cNvGraphicFramePr>
            <a:graphicFrameLocks noGrp="1"/>
          </p:cNvGraphicFramePr>
          <p:nvPr>
            <p:extLst>
              <p:ext uri="{D42A27DB-BD31-4B8C-83A1-F6EECF244321}">
                <p14:modId xmlns:p14="http://schemas.microsoft.com/office/powerpoint/2010/main" val="2215166634"/>
              </p:ext>
            </p:extLst>
          </p:nvPr>
        </p:nvGraphicFramePr>
        <p:xfrm>
          <a:off x="564179" y="4820685"/>
          <a:ext cx="6115124" cy="1475042"/>
        </p:xfrm>
        <a:graphic>
          <a:graphicData uri="http://schemas.openxmlformats.org/drawingml/2006/table">
            <a:tbl>
              <a:tblPr rtl="1" firstRow="1" firstCol="1" bandRow="1"/>
              <a:tblGrid>
                <a:gridCol w="3450946">
                  <a:extLst>
                    <a:ext uri="{9D8B030D-6E8A-4147-A177-3AD203B41FA5}">
                      <a16:colId xmlns:a16="http://schemas.microsoft.com/office/drawing/2014/main" val="3724119891"/>
                    </a:ext>
                  </a:extLst>
                </a:gridCol>
                <a:gridCol w="2664178">
                  <a:extLst>
                    <a:ext uri="{9D8B030D-6E8A-4147-A177-3AD203B41FA5}">
                      <a16:colId xmlns:a16="http://schemas.microsoft.com/office/drawing/2014/main" val="1849524161"/>
                    </a:ext>
                  </a:extLst>
                </a:gridCol>
              </a:tblGrid>
              <a:tr h="0">
                <a:tc>
                  <a:txBody>
                    <a:bodyPr/>
                    <a:lstStyle/>
                    <a:p>
                      <a:pPr algn="ctr" rtl="1">
                        <a:lnSpc>
                          <a:spcPct val="107000"/>
                        </a:lnSpc>
                        <a:spcAft>
                          <a:spcPts val="800"/>
                        </a:spcAft>
                        <a:buNone/>
                        <a:tabLst>
                          <a:tab pos="1931035" algn="l"/>
                        </a:tabLst>
                      </a:pPr>
                      <a:r>
                        <a:rPr lang="ar-AE" sz="16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المثالُ</a:t>
                      </a:r>
                      <a:endParaRPr lang="en-US" sz="14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rtl="1">
                        <a:lnSpc>
                          <a:spcPct val="107000"/>
                        </a:lnSpc>
                        <a:spcAft>
                          <a:spcPts val="800"/>
                        </a:spcAft>
                        <a:buNone/>
                        <a:tabLst>
                          <a:tab pos="1931035" algn="l"/>
                        </a:tabLst>
                      </a:pPr>
                      <a:r>
                        <a:rPr lang="ar-AE" sz="1600" b="1">
                          <a:solidFill>
                            <a:srgbClr val="000000"/>
                          </a:solidFill>
                          <a:effectLst/>
                          <a:latin typeface="Aptos" panose="020B0004020202020204" pitchFamily="34" charset="0"/>
                          <a:ea typeface="Calibri" panose="020F0502020204030204" pitchFamily="34" charset="0"/>
                          <a:cs typeface="Arial" panose="020B0604020202020204" pitchFamily="34" charset="0"/>
                        </a:rPr>
                        <a:t>نوعُ الجُمْلَةِ</a:t>
                      </a:r>
                      <a:endParaRPr lang="en-US" sz="14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30185157"/>
                  </a:ext>
                </a:extLst>
              </a:tr>
              <a:tr h="0">
                <a:tc>
                  <a:txBody>
                    <a:bodyPr/>
                    <a:lstStyle/>
                    <a:p>
                      <a:pPr algn="r" rtl="1">
                        <a:lnSpc>
                          <a:spcPct val="107000"/>
                        </a:lnSpc>
                        <a:spcAft>
                          <a:spcPts val="800"/>
                        </a:spcAft>
                        <a:buNone/>
                        <a:tabLst>
                          <a:tab pos="1931035" algn="l"/>
                        </a:tabLst>
                      </a:pPr>
                      <a:r>
                        <a:rPr lang="ar-AE" sz="1600" b="1">
                          <a:solidFill>
                            <a:srgbClr val="000000"/>
                          </a:solidFill>
                          <a:effectLst/>
                          <a:latin typeface="Aptos" panose="020B0004020202020204" pitchFamily="34" charset="0"/>
                          <a:ea typeface="Calibri" panose="020F0502020204030204" pitchFamily="34" charset="0"/>
                          <a:cs typeface="Arial" panose="020B0604020202020204" pitchFamily="34" charset="0"/>
                        </a:rPr>
                        <a:t>المواطنَةُ الصَّالِحَةُ تَظْهَرُ في مدى احترامك القوانين.</a:t>
                      </a:r>
                      <a:endParaRPr lang="en-US" sz="14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rtl="1">
                        <a:lnSpc>
                          <a:spcPct val="115000"/>
                        </a:lnSpc>
                        <a:spcAft>
                          <a:spcPts val="800"/>
                        </a:spcAft>
                        <a:buNone/>
                        <a:tabLst>
                          <a:tab pos="1931035" algn="l"/>
                        </a:tabLst>
                      </a:pPr>
                      <a:r>
                        <a:rPr lang="ar-AE" sz="1800" b="1" u="none"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جملة خبرية</a:t>
                      </a:r>
                      <a:r>
                        <a:rPr lang="ar-AE" sz="1800" b="1" u="none" strike="noStrike"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 </a:t>
                      </a:r>
                      <a:endParaRPr lang="en-US" sz="2000" u="none"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13595053"/>
                  </a:ext>
                </a:extLst>
              </a:tr>
              <a:tr h="0">
                <a:tc>
                  <a:txBody>
                    <a:bodyPr/>
                    <a:lstStyle/>
                    <a:p>
                      <a:pPr algn="r" rtl="1">
                        <a:lnSpc>
                          <a:spcPct val="107000"/>
                        </a:lnSpc>
                        <a:spcAft>
                          <a:spcPts val="800"/>
                        </a:spcAft>
                        <a:buNone/>
                        <a:tabLst>
                          <a:tab pos="1931035" algn="l"/>
                        </a:tabLst>
                      </a:pPr>
                      <a:r>
                        <a:rPr lang="ar-AE" sz="16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اكسر حاجز الخَوْفِ وتَجاوز المخاطر.</a:t>
                      </a:r>
                      <a:endParaRPr lang="en-US" sz="14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rtl="1">
                        <a:lnSpc>
                          <a:spcPct val="115000"/>
                        </a:lnSpc>
                        <a:spcAft>
                          <a:spcPts val="800"/>
                        </a:spcAft>
                        <a:buNone/>
                        <a:tabLst>
                          <a:tab pos="1931035" algn="l"/>
                        </a:tabLst>
                      </a:pPr>
                      <a:r>
                        <a:rPr lang="ar-AE" sz="1800" b="1" u="none"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جملة إنشائية</a:t>
                      </a:r>
                      <a:endParaRPr lang="ar-AE" sz="2000" b="0" u="none" strike="noStrike" kern="100"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p>
                      <a:pPr algn="ctr" rtl="1">
                        <a:lnSpc>
                          <a:spcPct val="115000"/>
                        </a:lnSpc>
                        <a:spcAft>
                          <a:spcPts val="800"/>
                        </a:spcAft>
                        <a:buNone/>
                        <a:tabLst>
                          <a:tab pos="1931035" algn="l"/>
                        </a:tabLst>
                      </a:pPr>
                      <a:r>
                        <a:rPr lang="ar-AE" sz="1800" b="1" u="none" strike="noStrike" kern="0" dirty="0">
                          <a:solidFill>
                            <a:srgbClr val="FF0000"/>
                          </a:solidFill>
                          <a:effectLst/>
                          <a:latin typeface="Aptos" panose="020B0004020202020204" pitchFamily="34" charset="0"/>
                          <a:ea typeface="Calibri" panose="020F0502020204030204" pitchFamily="34" charset="0"/>
                          <a:cs typeface="Arial" panose="020B0604020202020204" pitchFamily="34" charset="0"/>
                        </a:rPr>
                        <a:t> </a:t>
                      </a:r>
                      <a:endParaRPr lang="en-US" sz="2000" u="none"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29170952"/>
                  </a:ext>
                </a:extLst>
              </a:tr>
            </a:tbl>
          </a:graphicData>
        </a:graphic>
      </p:graphicFrame>
    </p:spTree>
    <p:extLst>
      <p:ext uri="{BB962C8B-B14F-4D97-AF65-F5344CB8AC3E}">
        <p14:creationId xmlns:p14="http://schemas.microsoft.com/office/powerpoint/2010/main" val="1514074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BDB24B-FE3B-022D-6387-10C78C7F95F3}"/>
              </a:ext>
            </a:extLst>
          </p:cNvPr>
          <p:cNvSpPr txBox="1"/>
          <p:nvPr/>
        </p:nvSpPr>
        <p:spPr>
          <a:xfrm>
            <a:off x="851647" y="344950"/>
            <a:ext cx="10488705" cy="6168099"/>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a:t>
            </a:r>
            <a:r>
              <a:rPr lang="ar-AE" sz="2000" b="1" u="sng" dirty="0">
                <a:solidFill>
                  <a:srgbClr val="FF0000"/>
                </a:solidFill>
                <a:effectLst/>
                <a:latin typeface="Aptos" panose="020B0004020202020204" pitchFamily="34" charset="0"/>
                <a:ea typeface="Calibri" panose="020F0502020204030204" pitchFamily="34" charset="0"/>
                <a:cs typeface="Arial" panose="020B0604020202020204" pitchFamily="34" charset="0"/>
              </a:rPr>
              <a:t>اختر واحدًا من الموضوعين الآتيين، ثُمَّ اكتب فيه بحدود (200) كلمة:</a:t>
            </a:r>
            <a:endParaRPr lang="en-US" sz="20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a:t>
            </a:r>
            <a:endParaRPr lang="en-US" sz="20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AE" sz="2000" b="1" dirty="0">
                <a:solidFill>
                  <a:srgbClr val="FF0000"/>
                </a:solidFill>
                <a:effectLst/>
                <a:latin typeface="Aptos" panose="020B0004020202020204" pitchFamily="34" charset="0"/>
                <a:ea typeface="Calibri" panose="020F0502020204030204" pitchFamily="34" charset="0"/>
                <a:cs typeface="Arial" panose="020B0604020202020204" pitchFamily="34" charset="0"/>
              </a:rPr>
              <a:t>أولًا: </a:t>
            </a: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التطوعُ قِيمَةٌ نَبِيلَةٌ تُسْهِمُ في التَّخْفِيفِ عَنِ الآخرين، ومُساعَدَتهم في مناحي الحياة كافة.</a:t>
            </a:r>
            <a:endParaRPr lang="en-US" sz="20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a:t>
            </a:r>
            <a:endParaRPr lang="en-US" sz="20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اكْتُبْ نَصَّا </a:t>
            </a:r>
            <a:r>
              <a:rPr lang="ar-AE" sz="2000" b="1" dirty="0" err="1">
                <a:solidFill>
                  <a:srgbClr val="000000"/>
                </a:solidFill>
                <a:effectLst/>
                <a:latin typeface="Aptos" panose="020B0004020202020204" pitchFamily="34" charset="0"/>
                <a:ea typeface="Calibri" panose="020F0502020204030204" pitchFamily="34" charset="0"/>
                <a:cs typeface="Arial" panose="020B0604020202020204" pitchFamily="34" charset="0"/>
              </a:rPr>
              <a:t>إقناعيًا</a:t>
            </a: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تُقْنِعُ فِيهِ الآخَرِينَ بِأَهَمِّيَّةِ التَّطَوُّعِ، مُبَيِّنًا آثَارَهُ العَظِيمَةَ على الفَرْدِ والمُجْتَمَعِ مُعَرِفًا بِمَجالاتِهِ الكَثِيرَةِ، وَمُسْتَدِلًا بِأَمْثِلَةٍ مِنْ وَاقِعِ الحياة.</a:t>
            </a:r>
            <a:endParaRPr lang="en-US" sz="20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a:t>
            </a:r>
            <a:endParaRPr lang="ar-AE" sz="2000" dirty="0">
              <a:latin typeface="Aptos" panose="020B0004020202020204" pitchFamily="34" charset="0"/>
              <a:ea typeface="Calibri" panose="020F0502020204030204" pitchFamily="34" charset="0"/>
              <a:cs typeface="Arial" panose="020B0604020202020204" pitchFamily="34" charset="0"/>
            </a:endParaRPr>
          </a:p>
          <a:p>
            <a:pPr marL="342900" marR="318770" lvl="0" indent="-342900" algn="r" rtl="1">
              <a:lnSpc>
                <a:spcPct val="107000"/>
              </a:lnSpc>
              <a:spcAft>
                <a:spcPts val="800"/>
              </a:spcAft>
              <a:buFont typeface="Wingdings" panose="05000000000000000000" pitchFamily="2" charset="2"/>
              <a:buChar char=""/>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a:t>
            </a:r>
            <a:r>
              <a:rPr lang="ar-AE" sz="2000" b="1" u="sng" dirty="0">
                <a:solidFill>
                  <a:srgbClr val="FF0000"/>
                </a:solidFill>
                <a:effectLst/>
                <a:latin typeface="Aptos" panose="020B0004020202020204" pitchFamily="34" charset="0"/>
                <a:ea typeface="Calibri" panose="020F0502020204030204" pitchFamily="34" charset="0"/>
                <a:cs typeface="Arial" panose="020B0604020202020204" pitchFamily="34" charset="0"/>
              </a:rPr>
              <a:t>قبل البدء بالكتابة تذكر أن:</a:t>
            </a:r>
            <a:endParaRPr lang="en-US" sz="20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a:t>
            </a:r>
            <a:endParaRPr lang="en-US" sz="20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buFont typeface="Simplified Arabic" panose="02020603050405020304" pitchFamily="18" charset="-78"/>
              <a:buChar char="-"/>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تَخْتَارَ عُنوانًا مُعَبِّرًا مُؤَثِّرًا يُحَفِّز المتلقي وَيَجذِبُهُ إلى البدء بالقراءة.</a:t>
            </a:r>
            <a:endParaRPr lang="en-US" sz="2000" dirty="0">
              <a:effectLst/>
              <a:latin typeface="Aptos" panose="020B0004020202020204" pitchFamily="34" charset="0"/>
              <a:ea typeface="Times New Roman" panose="02020603050405020304" pitchFamily="18" charset="0"/>
              <a:cs typeface="Arial" panose="020B0604020202020204" pitchFamily="34" charset="0"/>
            </a:endParaRPr>
          </a:p>
          <a:p>
            <a:pPr marL="342900" lvl="0" indent="-342900" algn="r" rtl="1">
              <a:lnSpc>
                <a:spcPct val="107000"/>
              </a:lnSpc>
              <a:buFont typeface="Simplified Arabic" panose="02020603050405020304" pitchFamily="18" charset="-78"/>
              <a:buChar char="-"/>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يتكون النص </a:t>
            </a:r>
            <a:r>
              <a:rPr lang="ar-AE" sz="2000" b="1" dirty="0" err="1">
                <a:solidFill>
                  <a:srgbClr val="000000"/>
                </a:solidFill>
                <a:effectLst/>
                <a:latin typeface="Aptos" panose="020B0004020202020204" pitchFamily="34" charset="0"/>
                <a:ea typeface="Calibri" panose="020F0502020204030204" pitchFamily="34" charset="0"/>
                <a:cs typeface="Arial" panose="020B0604020202020204" pitchFamily="34" charset="0"/>
              </a:rPr>
              <a:t>الإقناعي</a:t>
            </a: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مِنْ : مُقَدِّمَةٍ ( فِقْرَة )، وَعَرْضِ ( فقرتان )، وخاتمة ( فقرة ).</a:t>
            </a:r>
            <a:endParaRPr lang="en-US" sz="2000" dirty="0">
              <a:effectLst/>
              <a:latin typeface="Aptos" panose="020B0004020202020204" pitchFamily="34" charset="0"/>
              <a:ea typeface="Times New Roman" panose="02020603050405020304" pitchFamily="18" charset="0"/>
              <a:cs typeface="Arial" panose="020B0604020202020204" pitchFamily="34" charset="0"/>
            </a:endParaRPr>
          </a:p>
          <a:p>
            <a:pPr marL="342900" lvl="0" indent="-342900" algn="r" rtl="1">
              <a:lnSpc>
                <a:spcPct val="107000"/>
              </a:lnSpc>
              <a:buFont typeface="Simplified Arabic" panose="02020603050405020304" pitchFamily="18" charset="-78"/>
              <a:buChar char="-"/>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تراعي الترابط وَالتَّسَلْسُلَ المَنْطِقِيَّ وَالانْسِجَامَ بَيْنَ الفِكْرِ فِي النَّص التفسيري.</a:t>
            </a:r>
            <a:endParaRPr lang="en-US" sz="2000" dirty="0">
              <a:effectLst/>
              <a:latin typeface="Aptos" panose="020B0004020202020204" pitchFamily="34" charset="0"/>
              <a:ea typeface="Times New Roman" panose="02020603050405020304" pitchFamily="18" charset="0"/>
              <a:cs typeface="Arial" panose="020B0604020202020204" pitchFamily="34" charset="0"/>
            </a:endParaRPr>
          </a:p>
          <a:p>
            <a:pPr marL="342900" lvl="0" indent="-342900" algn="r" rtl="1">
              <a:lnSpc>
                <a:spcPct val="107000"/>
              </a:lnSpc>
              <a:buFont typeface="Simplified Arabic" panose="02020603050405020304" pitchFamily="18" charset="-78"/>
              <a:buChar char="-"/>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تراعي اللغة الأدبية المتماسكة.</a:t>
            </a:r>
            <a:endParaRPr lang="en-US" sz="2000" dirty="0">
              <a:effectLst/>
              <a:latin typeface="Aptos" panose="020B0004020202020204" pitchFamily="34" charset="0"/>
              <a:ea typeface="Times New Roman" panose="02020603050405020304" pitchFamily="18" charset="0"/>
              <a:cs typeface="Arial" panose="020B0604020202020204" pitchFamily="34" charset="0"/>
            </a:endParaRPr>
          </a:p>
          <a:p>
            <a:pPr marL="342900" lvl="0" indent="-342900" algn="r" rtl="1">
              <a:lnSpc>
                <a:spcPct val="107000"/>
              </a:lnSpc>
              <a:buFont typeface="Simplified Arabic" panose="02020603050405020304" pitchFamily="18" charset="-78"/>
              <a:buChar char="-"/>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تَكْتُبَ بِلُغَةٍ سَليمَةٍ ، مُتَجَنَّبًا العامية، وتُراعِيَ حُسْنَ السَّبْكِ وَالصَّيَاغَةِ.</a:t>
            </a:r>
            <a:endParaRPr lang="en-US" sz="2000" dirty="0">
              <a:effectLst/>
              <a:latin typeface="Aptos" panose="020B0004020202020204" pitchFamily="34" charset="0"/>
              <a:ea typeface="Times New Roman" panose="02020603050405020304" pitchFamily="18" charset="0"/>
              <a:cs typeface="Arial" panose="020B0604020202020204" pitchFamily="34" charset="0"/>
            </a:endParaRPr>
          </a:p>
          <a:p>
            <a:pPr marL="342900" lvl="0" indent="-342900" algn="r" rtl="1">
              <a:lnSpc>
                <a:spcPct val="107000"/>
              </a:lnSpc>
              <a:buFont typeface="Simplified Arabic" panose="02020603050405020304" pitchFamily="18" charset="-78"/>
              <a:buChar char="-"/>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توظف الخبرات الإِمْلائِيَّة والنحوية واللغوية.</a:t>
            </a:r>
            <a:endParaRPr lang="en-US" sz="2000" dirty="0">
              <a:effectLst/>
              <a:latin typeface="Aptos" panose="020B0004020202020204" pitchFamily="34" charset="0"/>
              <a:ea typeface="Times New Roman" panose="02020603050405020304" pitchFamily="18" charset="0"/>
              <a:cs typeface="Arial" panose="020B0604020202020204" pitchFamily="34" charset="0"/>
            </a:endParaRPr>
          </a:p>
          <a:p>
            <a:pPr marL="342900" lvl="0" indent="-342900" algn="r" rtl="1">
              <a:lnSpc>
                <a:spcPct val="107000"/>
              </a:lnSpc>
              <a:spcAft>
                <a:spcPts val="800"/>
              </a:spcAft>
              <a:buFont typeface="Simplified Arabic" panose="02020603050405020304" pitchFamily="18" charset="-78"/>
              <a:buChar char="-"/>
              <a:tabLst>
                <a:tab pos="1931035" algn="l"/>
              </a:tabLst>
            </a:pPr>
            <a:r>
              <a:rPr lang="ar-AE" sz="20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تراعي علامات الترقيم، وَحُسْنَ التفقير.</a:t>
            </a:r>
            <a:endParaRPr lang="en-US" sz="2000" dirty="0">
              <a:effectLst/>
              <a:latin typeface="Aptos" panose="020B00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40114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175FDD-E7C0-BA04-3E5D-E23BFB7EF5AB}"/>
              </a:ext>
            </a:extLst>
          </p:cNvPr>
          <p:cNvSpPr txBox="1"/>
          <p:nvPr/>
        </p:nvSpPr>
        <p:spPr>
          <a:xfrm>
            <a:off x="986118" y="499576"/>
            <a:ext cx="10219764" cy="5858848"/>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pPr>
            <a:r>
              <a:rPr lang="ar-AE" sz="1800" b="1" kern="0" dirty="0">
                <a:effectLst/>
                <a:latin typeface="Calibri" panose="020F0502020204030204" pitchFamily="34" charset="0"/>
                <a:ea typeface="Calibri" panose="020F0502020204030204" pitchFamily="34" charset="0"/>
                <a:cs typeface="Arial" panose="020B0604020202020204" pitchFamily="34" charset="0"/>
              </a:rPr>
              <a:t>كان هناك شاب يُدعى محمد، كان يعيش في قرية صغيرة في قلب الجبال . كان لديه حلم كبير، وهو أن يصبح طبيبًا شهيرًا. ومع ذلك، لم يكن لديه أي وسيلة لتحقيق ذلك الحلم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pPr>
            <a:r>
              <a:rPr lang="ar-AE" sz="1800" b="1" kern="0" dirty="0">
                <a:effectLst/>
                <a:latin typeface="Calibri" panose="020F0502020204030204" pitchFamily="34" charset="0"/>
                <a:ea typeface="Calibri" panose="020F0502020204030204" pitchFamily="34" charset="0"/>
                <a:cs typeface="Arial" panose="020B0604020202020204" pitchFamily="34" charset="0"/>
              </a:rPr>
              <a:t>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pPr>
            <a:r>
              <a:rPr lang="ar-AE" sz="1800" b="1" kern="0" dirty="0">
                <a:effectLst/>
                <a:latin typeface="Calibri" panose="020F0502020204030204" pitchFamily="34" charset="0"/>
                <a:ea typeface="Calibri" panose="020F0502020204030204" pitchFamily="34" charset="0"/>
                <a:cs typeface="Arial" panose="020B0604020202020204" pitchFamily="34" charset="0"/>
              </a:rPr>
              <a:t>اكْتُبْ نَصًا سَرْدِيًّا (قصة) تُكْمِلُ فيها العبارة السَّابِقَةَ، مُراعِيًا عَناصِرَ السرد القصصي، وتقنياته الفنية.</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pPr>
            <a:r>
              <a:rPr lang="ar-AE" sz="1800" b="1" kern="0" dirty="0">
                <a:effectLst/>
                <a:latin typeface="Calibri" panose="020F0502020204030204" pitchFamily="34" charset="0"/>
                <a:ea typeface="Calibri" panose="020F0502020204030204" pitchFamily="34" charset="0"/>
                <a:cs typeface="Arial" panose="020B0604020202020204" pitchFamily="34" charset="0"/>
              </a:rPr>
              <a:t>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pPr>
            <a:r>
              <a:rPr lang="ar-AE" sz="1800" b="1" u="sng" kern="0" dirty="0">
                <a:solidFill>
                  <a:srgbClr val="FF0000"/>
                </a:solidFill>
                <a:effectLst/>
                <a:latin typeface="Calibri" panose="020F0502020204030204" pitchFamily="34" charset="0"/>
                <a:ea typeface="Calibri" panose="020F0502020204030204" pitchFamily="34" charset="0"/>
                <a:cs typeface="Arial" panose="020B0604020202020204" pitchFamily="34" charset="0"/>
              </a:rPr>
              <a:t>قَبْلَ البدء بالكتابة تَذَكَّرُ أَنْ:</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pPr>
            <a:r>
              <a:rPr lang="ar-AE" sz="1800" b="1" kern="0" dirty="0">
                <a:effectLst/>
                <a:latin typeface="Calibri" panose="020F0502020204030204" pitchFamily="34" charset="0"/>
                <a:ea typeface="Calibri" panose="020F0502020204030204" pitchFamily="34" charset="0"/>
                <a:cs typeface="Arial" panose="020B0604020202020204" pitchFamily="34" charset="0"/>
              </a:rPr>
              <a:t>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SzPts val="1200"/>
              <a:buFont typeface="Symbol" panose="05050102010706020507" pitchFamily="18" charset="2"/>
              <a:buChar char=""/>
            </a:pPr>
            <a:r>
              <a:rPr lang="ar-AE" sz="1800" b="1" kern="0" dirty="0">
                <a:effectLst/>
                <a:latin typeface="Calibri" panose="020F0502020204030204" pitchFamily="34" charset="0"/>
                <a:ea typeface="Calibri" panose="020F0502020204030204" pitchFamily="34" charset="0"/>
                <a:cs typeface="Arial" panose="020B0604020202020204" pitchFamily="34" charset="0"/>
              </a:rPr>
              <a:t>تَخْتَارَ عُنوانًا مُعبرًا مؤثرًا يُحفز المتلقي ويجذبه إلى البدء بالقراءة.</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SzPts val="1200"/>
              <a:buFont typeface="Symbol" panose="05050102010706020507" pitchFamily="18" charset="2"/>
              <a:buChar char=""/>
            </a:pPr>
            <a:r>
              <a:rPr lang="ar-AE" sz="1800" b="1" kern="0" dirty="0">
                <a:effectLst/>
                <a:latin typeface="Calibri" panose="020F0502020204030204" pitchFamily="34" charset="0"/>
                <a:ea typeface="Calibri" panose="020F0502020204030204" pitchFamily="34" charset="0"/>
                <a:cs typeface="Arial" panose="020B0604020202020204" pitchFamily="34" charset="0"/>
              </a:rPr>
              <a:t>يَشْتَمِلُ النَّصُ السردي على حَدَثٍ، وشخصيات، وزمان، ومكان، وحبكة.</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SzPts val="1200"/>
              <a:buFont typeface="Symbol" panose="05050102010706020507" pitchFamily="18" charset="2"/>
              <a:buChar char=""/>
            </a:pPr>
            <a:r>
              <a:rPr lang="ar-AE" sz="1800" b="1" kern="0" dirty="0">
                <a:effectLst/>
                <a:latin typeface="Calibri" panose="020F0502020204030204" pitchFamily="34" charset="0"/>
                <a:ea typeface="Calibri" panose="020F0502020204030204" pitchFamily="34" charset="0"/>
                <a:cs typeface="Arial" panose="020B0604020202020204" pitchFamily="34" charset="0"/>
              </a:rPr>
              <a:t>تراعي الترابط وَالتَّسَلْسُلَ المَنْطِقِيَّ وَالانْسِجَامَ بَيْنَ الفِكَرِ فِي النَّص التفسيري</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SzPts val="1200"/>
              <a:buFont typeface="Symbol" panose="05050102010706020507" pitchFamily="18" charset="2"/>
              <a:buChar char=""/>
            </a:pPr>
            <a:r>
              <a:rPr lang="ar-AE" sz="1800" b="1" kern="0" dirty="0">
                <a:effectLst/>
                <a:latin typeface="Calibri" panose="020F0502020204030204" pitchFamily="34" charset="0"/>
                <a:ea typeface="Calibri" panose="020F0502020204030204" pitchFamily="34" charset="0"/>
                <a:cs typeface="Arial" panose="020B0604020202020204" pitchFamily="34" charset="0"/>
              </a:rPr>
              <a:t>تراعي اللغة الأدبية المتماسكة، وتوظف الصُّوَرَ الجمالية المعبرة في النص السردي.</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SzPts val="1200"/>
              <a:buFont typeface="Symbol" panose="05050102010706020507" pitchFamily="18" charset="2"/>
              <a:buChar char=""/>
            </a:pPr>
            <a:r>
              <a:rPr lang="ar-AE" sz="1800" b="1" kern="0" dirty="0">
                <a:effectLst/>
                <a:latin typeface="Calibri" panose="020F0502020204030204" pitchFamily="34" charset="0"/>
                <a:ea typeface="Calibri" panose="020F0502020204030204" pitchFamily="34" charset="0"/>
                <a:cs typeface="Arial" panose="020B0604020202020204" pitchFamily="34" charset="0"/>
              </a:rPr>
              <a:t>تَكْتُبَ بِلُغَةٍ سَليمَةٍ ، مُتَجَنَّبًا العامِيَّةَ، وَتُرَاعِيَ حُسْنَ السَّبْكِ وَالصَّيَاغَةِ.</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SzPts val="1200"/>
              <a:buFont typeface="Symbol" panose="05050102010706020507" pitchFamily="18" charset="2"/>
              <a:buChar char=""/>
            </a:pPr>
            <a:r>
              <a:rPr lang="ar-AE" sz="1800" b="1" kern="0" dirty="0">
                <a:effectLst/>
                <a:latin typeface="Calibri" panose="020F0502020204030204" pitchFamily="34" charset="0"/>
                <a:ea typeface="Calibri" panose="020F0502020204030204" pitchFamily="34" charset="0"/>
                <a:cs typeface="Arial" panose="020B0604020202020204" pitchFamily="34" charset="0"/>
              </a:rPr>
              <a:t>تُوَظِفَ الخِبْرَاتِ الإِمْلَائِيَّةَ وَالنَّحْوِيَّةَ وَاللُّغَوِيَّةَ.</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SzPts val="1200"/>
              <a:buFont typeface="Symbol" panose="05050102010706020507" pitchFamily="18" charset="2"/>
              <a:buChar char=""/>
            </a:pPr>
            <a:r>
              <a:rPr lang="ar-AE" sz="1800" b="1" kern="0" dirty="0">
                <a:effectLst/>
                <a:latin typeface="Calibri" panose="020F0502020204030204" pitchFamily="34" charset="0"/>
                <a:ea typeface="Calibri" panose="020F0502020204030204" pitchFamily="34" charset="0"/>
                <a:cs typeface="Arial" panose="020B0604020202020204" pitchFamily="34" charset="0"/>
              </a:rPr>
              <a:t>تراعي</a:t>
            </a:r>
            <a:r>
              <a:rPr lang="ar-AE" sz="1800" kern="0" dirty="0">
                <a:effectLst/>
                <a:latin typeface="Calibri" panose="020F0502020204030204" pitchFamily="34" charset="0"/>
                <a:ea typeface="Calibri" panose="020F0502020204030204" pitchFamily="34" charset="0"/>
                <a:cs typeface="Arial" panose="020B0604020202020204" pitchFamily="34" charset="0"/>
              </a:rPr>
              <a:t> </a:t>
            </a:r>
            <a:r>
              <a:rPr lang="ar-AE" sz="1800" b="1" kern="0" dirty="0">
                <a:effectLst/>
                <a:latin typeface="Calibri" panose="020F0502020204030204" pitchFamily="34" charset="0"/>
                <a:ea typeface="Calibri" panose="020F0502020204030204" pitchFamily="34" charset="0"/>
                <a:cs typeface="Arial" panose="020B0604020202020204" pitchFamily="34" charset="0"/>
              </a:rPr>
              <a:t>علاماتِ التَّرْقِيمِ، وَحُسْنَ التَّفْقِيرِ.</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457200" algn="r" rtl="1">
              <a:lnSpc>
                <a:spcPct val="107000"/>
              </a:lnSpc>
              <a:spcAft>
                <a:spcPts val="800"/>
              </a:spcAft>
            </a:pPr>
            <a:r>
              <a:rPr lang="ar-AE" sz="1800" b="1" kern="0" dirty="0">
                <a:effectLst/>
                <a:latin typeface="Calibri" panose="020F0502020204030204" pitchFamily="34" charset="0"/>
                <a:ea typeface="Calibri" panose="020F0502020204030204" pitchFamily="34" charset="0"/>
                <a:cs typeface="Arial" panose="020B0604020202020204" pitchFamily="34" charset="0"/>
              </a:rPr>
              <a:t>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253243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09B17-06AD-7449-3C96-254F96D9DF3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B04FD59-C92F-2333-C2E1-ABA567B26478}"/>
              </a:ext>
            </a:extLst>
          </p:cNvPr>
          <p:cNvSpPr txBox="1"/>
          <p:nvPr/>
        </p:nvSpPr>
        <p:spPr>
          <a:xfrm>
            <a:off x="1677826" y="1259175"/>
            <a:ext cx="8836348" cy="43396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138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الجزء الإلكتروني</a:t>
            </a:r>
            <a:endParaRPr kumimoji="0" lang="en-US" sz="13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2201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E51EC2-E1BD-BC6A-D9E9-BC5C369B477E}"/>
              </a:ext>
            </a:extLst>
          </p:cNvPr>
          <p:cNvSpPr txBox="1"/>
          <p:nvPr/>
        </p:nvSpPr>
        <p:spPr>
          <a:xfrm>
            <a:off x="5907741" y="199045"/>
            <a:ext cx="6140823" cy="6412781"/>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pP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 اقرأ النَّصَّ الآتي بِعُنْوانِ (</a:t>
            </a:r>
            <a:r>
              <a:rPr lang="ar-SA" sz="16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الأَرْصادُ الجَوِّيَّة ُ</a:t>
            </a: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 ثمَّ أجِبْ عَنِ الأسْئِلةِ الَّتي تّليهِ جَميعِها:</a:t>
            </a:r>
            <a:endParaRPr lang="en-US" sz="14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1- في صيف أو شتاء ، في خريف أو ربيع ، في ليل أو نهار ، لا يستغني الناس عن معرفة أحوال الطقس ؛ ولهذا تحرص كل دولة على أن يكون لها هيئة أرصاد جوية ، مزودة بالعلماء والمتخصصين والمعدات اللازمة ، وتعنى الهيئة بمعرفة الأحوال الجوية . وهناك ما يزيد عن 47 محطة لرصد درجات الحرارة موزعة على مختلف أرجاء دولة الإمارات العربية المتحدة . </a:t>
            </a:r>
            <a:endParaRPr lang="en-US" sz="14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2- حرص الناس على معرفة أحوال الطقس منذ آلاف السنين ، غير أن التقدم الكبير في مجال معرفة الطقس ، وما يُسمى بالأرصاد الجوية لم يظهر إلا في النصف الأخير من القرن العشرين ؛ وذلك بفضل تطور جهاز الحاسب الآلي  .</a:t>
            </a:r>
            <a:endParaRPr lang="en-US" sz="14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3- انتشرت في أيامنا هذه مواقع أرصاد محلية وعالمية ، تتوقع لنا الأحوال الجوية لأسبوع قادم وأكثر ، ونستطيع أن ندخل إليها عن طريق الشبكة المعلوماتية ، فنعرف الأحوال الجوية ، وسرعة الرياح ، ونسبة الرطوبة ، ودرجات الحرارة ، ونرتب ظروفنا وفق توقعاتها . وبيانات هذه المواقع متجددة باستمرار حول الحالة الجوية الحالية والمتوقعة .</a:t>
            </a:r>
            <a:endParaRPr lang="ar-AE" sz="1600" b="1" dirty="0">
              <a:effectLst/>
              <a:latin typeface="Times New Roman" panose="02020603050405020304" pitchFamily="18" charset="0"/>
              <a:ea typeface="Times New Roman" panose="02020603050405020304" pitchFamily="18" charset="0"/>
              <a:cs typeface="Simplified Arabic" panose="02020603050405020304" pitchFamily="18" charset="-78"/>
            </a:endParaRPr>
          </a:p>
          <a:p>
            <a:pPr algn="r" rtl="1">
              <a:lnSpc>
                <a:spcPct val="107000"/>
              </a:lnSpc>
              <a:spcAft>
                <a:spcPts val="800"/>
              </a:spcAft>
              <a:buNone/>
              <a:tabLst>
                <a:tab pos="1931035" algn="l"/>
              </a:tabLst>
            </a:pPr>
            <a:r>
              <a:rPr lang="ar-SA" sz="1400" b="1" dirty="0">
                <a:effectLst/>
                <a:latin typeface="Times New Roman" panose="02020603050405020304" pitchFamily="18" charset="0"/>
                <a:ea typeface="Times New Roman" panose="02020603050405020304" pitchFamily="18" charset="0"/>
                <a:cs typeface="Simplified Arabic" panose="02020603050405020304" pitchFamily="18" charset="-78"/>
              </a:rPr>
              <a:t>4- إن علماء الأرصاد الجوية يستخدمون أنواعًا متعددة من الأدوات العلمية لجمع المعلومات ، ومن هذه الأدوات .</a:t>
            </a:r>
            <a:endParaRPr lang="en-US"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tabLst>
                <a:tab pos="1931035" algn="l"/>
              </a:tabLst>
            </a:pPr>
            <a:r>
              <a:rPr lang="ar-SA" sz="1400" b="1" u="sng"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بالونات الطقس :</a:t>
            </a:r>
            <a:r>
              <a:rPr lang="ar-SA" sz="14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r>
              <a:rPr lang="ar-SA" sz="1400" b="1" dirty="0">
                <a:effectLst/>
                <a:latin typeface="Times New Roman" panose="02020603050405020304" pitchFamily="18" charset="0"/>
                <a:ea typeface="Times New Roman" panose="02020603050405020304" pitchFamily="18" charset="0"/>
                <a:cs typeface="Simplified Arabic" panose="02020603050405020304" pitchFamily="18" charset="-78"/>
              </a:rPr>
              <a:t>تقيس الأحوال الجوية في الطبقات العليا من الغلاف الجوي ، حيث تُحدد أجهزة الرصد موقع العواصف ، وحجمها ، وسرعتها ، واتجاهها . </a:t>
            </a:r>
            <a:endParaRPr lang="en-US"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tabLst>
                <a:tab pos="1931035" algn="l"/>
              </a:tabLst>
            </a:pPr>
            <a:r>
              <a:rPr lang="ar-SA" sz="1400" b="1" u="sng"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الأقمار الصناعية :</a:t>
            </a:r>
            <a:r>
              <a:rPr lang="ar-SA" sz="14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r>
              <a:rPr lang="ar-SA" sz="1400" b="1" dirty="0">
                <a:effectLst/>
                <a:latin typeface="Times New Roman" panose="02020603050405020304" pitchFamily="18" charset="0"/>
                <a:ea typeface="Times New Roman" panose="02020603050405020304" pitchFamily="18" charset="0"/>
                <a:cs typeface="Simplified Arabic" panose="02020603050405020304" pitchFamily="18" charset="-78"/>
              </a:rPr>
              <a:t>تقوم بالتقاط صور للأرض من ارتفاعات عالية . </a:t>
            </a:r>
            <a:endParaRPr lang="en-US"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tabLst>
                <a:tab pos="1931035" algn="l"/>
              </a:tabLst>
            </a:pPr>
            <a:r>
              <a:rPr lang="ar-SA" sz="1400" b="1" u="sng"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رادارات الطقس :</a:t>
            </a:r>
            <a:r>
              <a:rPr lang="ar-SA" sz="14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r>
              <a:rPr lang="ar-SA" sz="1400" b="1" dirty="0">
                <a:effectLst/>
                <a:latin typeface="Times New Roman" panose="02020603050405020304" pitchFamily="18" charset="0"/>
                <a:ea typeface="Times New Roman" panose="02020603050405020304" pitchFamily="18" charset="0"/>
                <a:cs typeface="Simplified Arabic" panose="02020603050405020304" pitchFamily="18" charset="-78"/>
              </a:rPr>
              <a:t>وتستخدم لتحديد موقع سقوط الأمطار ، وحساب حركتها ، وتقدير نوعها سواء أكانت أمطارًا أم ثلوجًا أم بردًا .</a:t>
            </a:r>
            <a:endParaRPr lang="en-US"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tabLst>
                <a:tab pos="1931035" algn="l"/>
              </a:tabLst>
            </a:pPr>
            <a:r>
              <a:rPr lang="ar-SA" sz="1400" b="1" u="sng"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ميزان الحرارة :</a:t>
            </a:r>
            <a:r>
              <a:rPr lang="ar-SA" sz="14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r>
              <a:rPr lang="ar-SA" sz="1400" b="1" dirty="0">
                <a:effectLst/>
                <a:latin typeface="Times New Roman" panose="02020603050405020304" pitchFamily="18" charset="0"/>
                <a:ea typeface="Times New Roman" panose="02020603050405020304" pitchFamily="18" charset="0"/>
                <a:cs typeface="Simplified Arabic" panose="02020603050405020304" pitchFamily="18" charset="-78"/>
              </a:rPr>
              <a:t>يستخدم لقياس درجات الحرارة المرتفعة والمنخفضة في الهواء الطلق ، وغالبًا ما تكون إلكترونية . </a:t>
            </a:r>
            <a:endParaRPr lang="en-US" sz="1200" dirty="0">
              <a:effectLst/>
              <a:latin typeface="Aptos" panose="020B00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5500D9A-9C12-9780-9450-2E911BD593A8}"/>
              </a:ext>
            </a:extLst>
          </p:cNvPr>
          <p:cNvSpPr txBox="1"/>
          <p:nvPr/>
        </p:nvSpPr>
        <p:spPr>
          <a:xfrm>
            <a:off x="143436" y="199045"/>
            <a:ext cx="5647764" cy="6459910"/>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5- للأرصاد الجوية دور كبير في مختلف الأنشطة الاقتصادية ، ومجالات الحياة اليومية ؛ حيث يستعان بها عند التخطيط لإنشاء المدن ؛ لأنها تُبين الأماكن المناسبة لإقامه المصانع والمطارات ، والموانئ البحرية ، وخطوط النقل ، كما أنها مهمة للمزارعين ؛ فهم يستطيعون متابعة التوقعات الجوية بأوقات هطول الأمطار الغزيرة ، أو السيول أو الثلوج ، ويرتبون أعمالهم الزراعية وفق ذلك ، أما الملاحة البحرية والجوية فهي تعتمد اعتمادًا كبيرًا على ما تتنبأ به الأرصاد الجوية ؛ فتغير خطوط الطيران رحلات طائراتها ، أو تغلق المنافذ ، وتمنع حركة الملاحة في حال تنبأت الأرصاد الجوية بما يُعرض حياة الناس للخطر ، وليس هذا فحسب بل إن التحكم في استهلاك الغاز والكهرباء يتعلق بالحالة الجوية ، ويمكن من خلال التوقعات الصادرة  عن الرصد الجوي تجنب انقطاع مصادر الغاز والكهرباء خلال فترات البرد الشديد أو الحر الشديد .</a:t>
            </a:r>
            <a:endParaRPr lang="en-US" sz="14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6- إن كل الناس يحتاجون لمتابعة ما تتنبأ به الأرصاد الجوية ؛ فهي تجعلهم يخططون لأيامهم القادمة ، خاصة عند القيام بالرحلات البرية والبحرية والجوية ، كما تُعينهم على تنظيم أعمالهم ، وتحديد لباس أبنائهم ، ومتى يخرجون من المنزل ، ومتى يعودون إليه . </a:t>
            </a:r>
            <a:endParaRPr lang="en-US" sz="14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7- لهيئة الأرصاد الجوية في كل البلاد دورها البارز ليس فقط في رصد أخبار الحالة الجوية المتوقعة ، ولكن أيضًا في إطلاق الإرشادات والتحذيرات في الأحوال العاصفة شتاءً ، وفي الموجات الحارة صيفًا ؛ وهذا ساهم في جعل الناس يأخذون بأسباب الوقاية ؛ لتجنب الأضرار الصحية ، أو التي قد تُلحق أضرارًا بممتلكاتهم . </a:t>
            </a:r>
            <a:endParaRPr lang="en-US" sz="14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tabLst>
                <a:tab pos="1931035" algn="l"/>
              </a:tabLst>
            </a:pP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8- ورغم أهمية الوعي والشعور بالمسؤولية في كيفية التعامل مع ظواهر المناخ وتقلبات الطقس ، غير أننا يجب أن نحصل على معلومات الطقس من جهة الاختصاص ، أي من المركز الوطني للأرصاد الجوية ، وليس من أي جهة أخرى ؛ حتى لا نُسبب الاضطراب ، ونكون مصدرًا للشائعات .</a:t>
            </a:r>
            <a:endParaRPr lang="en-US" sz="14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755940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EEB129-3F60-000B-42EE-591B71AABC60}"/>
              </a:ext>
            </a:extLst>
          </p:cNvPr>
          <p:cNvSpPr txBox="1"/>
          <p:nvPr/>
        </p:nvSpPr>
        <p:spPr>
          <a:xfrm>
            <a:off x="7413811" y="122692"/>
            <a:ext cx="4563036" cy="1984518"/>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ما الفِكْرَةُ </a:t>
            </a:r>
            <a:r>
              <a:rPr lang="ar-AE" sz="1800" b="1" dirty="0">
                <a:effectLst/>
                <a:latin typeface="Times New Roman" panose="02020603050405020304" pitchFamily="18" charset="0"/>
                <a:ea typeface="Times New Roman" panose="02020603050405020304" pitchFamily="18" charset="0"/>
                <a:cs typeface="Simplified Arabic" panose="02020603050405020304" pitchFamily="18" charset="-78"/>
              </a:rPr>
              <a:t>الرئيسة</a:t>
            </a: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 للنَّصِّ</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Font typeface="+mj-cs"/>
              <a:buAutoNum type="arabic1Minus"/>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الأدوات العلمية المستخدمة في رصد الأحوال الجوية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Font typeface="+mj-cs"/>
              <a:buAutoNum type="arabic1Minus"/>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أهمية الوعي في التعامل مع ظواهر المناخ .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Font typeface="+mj-cs"/>
              <a:buAutoNum type="arabic1Minus"/>
              <a:tabLst>
                <a:tab pos="1931035" algn="l"/>
              </a:tabLst>
            </a:pP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أهمية الأرصاد الجوية ودورها في جوانب الحياة كافة . </a:t>
            </a:r>
            <a:endParaRPr lang="en-US" sz="16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Font typeface="+mj-cs"/>
              <a:buAutoNum type="arabic1Minus"/>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دور الأرصاد الجوية في الأنشطة الاقتصادية  .</a:t>
            </a:r>
            <a:endParaRPr lang="en-US" sz="1600" dirty="0">
              <a:effectLst/>
              <a:latin typeface="Aptos" panose="020B00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0CF18FD-8C96-3228-804A-71141B7F43C4}"/>
              </a:ext>
            </a:extLst>
          </p:cNvPr>
          <p:cNvSpPr txBox="1"/>
          <p:nvPr/>
        </p:nvSpPr>
        <p:spPr>
          <a:xfrm>
            <a:off x="7413811" y="2151503"/>
            <a:ext cx="4563036" cy="1071384"/>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800" b="1" dirty="0">
                <a:effectLst/>
                <a:latin typeface="Calibri" panose="020F0502020204030204" pitchFamily="34" charset="0"/>
                <a:ea typeface="Calibri" panose="020F0502020204030204" pitchFamily="34" charset="0"/>
                <a:cs typeface="Arial" panose="020B0604020202020204" pitchFamily="34" charset="0"/>
              </a:rPr>
              <a:t>مفرد كلمة " جُدران "  :                                                                                </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800" b="1" dirty="0">
                <a:effectLst/>
                <a:latin typeface="Calibri" panose="020F0502020204030204" pitchFamily="34" charset="0"/>
                <a:ea typeface="Calibri" panose="020F0502020204030204" pitchFamily="34" charset="0"/>
                <a:cs typeface="Arial" panose="020B0604020202020204" pitchFamily="34" charset="0"/>
              </a:rPr>
              <a:t>أ- جدر .                     </a:t>
            </a:r>
            <a:r>
              <a:rPr lang="ar-AE" sz="1800" b="1" dirty="0">
                <a:effectLst/>
                <a:latin typeface="Calibri" panose="020F0502020204030204" pitchFamily="34" charset="0"/>
                <a:ea typeface="Calibri" panose="020F0502020204030204" pitchFamily="34" charset="0"/>
                <a:cs typeface="Arial" panose="020B0604020202020204" pitchFamily="34" charset="0"/>
              </a:rPr>
              <a:t>         </a:t>
            </a:r>
            <a:r>
              <a:rPr lang="ar-SA" sz="1800" b="1" dirty="0">
                <a:effectLst/>
                <a:latin typeface="Calibri" panose="020F0502020204030204" pitchFamily="34" charset="0"/>
                <a:ea typeface="Calibri" panose="020F0502020204030204" pitchFamily="34" charset="0"/>
                <a:cs typeface="Arial" panose="020B0604020202020204" pitchFamily="34" charset="0"/>
              </a:rPr>
              <a:t> ب- جدرة .                         ج- </a:t>
            </a:r>
            <a:r>
              <a:rPr lang="ar-SA" sz="1800" b="1" dirty="0" err="1">
                <a:effectLst/>
                <a:latin typeface="Calibri" panose="020F0502020204030204" pitchFamily="34" charset="0"/>
                <a:ea typeface="Calibri" panose="020F0502020204030204" pitchFamily="34" charset="0"/>
                <a:cs typeface="Arial" panose="020B0604020202020204" pitchFamily="34" charset="0"/>
              </a:rPr>
              <a:t>جدرانة</a:t>
            </a:r>
            <a:r>
              <a:rPr lang="ar-SA" sz="1800" b="1" dirty="0">
                <a:effectLst/>
                <a:latin typeface="Calibri" panose="020F0502020204030204" pitchFamily="34" charset="0"/>
                <a:ea typeface="Calibri" panose="020F0502020204030204" pitchFamily="34" charset="0"/>
                <a:cs typeface="Arial" panose="020B0604020202020204" pitchFamily="34" charset="0"/>
              </a:rPr>
              <a:t> .                      </a:t>
            </a:r>
            <a:r>
              <a:rPr lang="ar-AE" sz="1800" b="1" dirty="0">
                <a:effectLst/>
                <a:latin typeface="Calibri" panose="020F0502020204030204" pitchFamily="34" charset="0"/>
                <a:ea typeface="Calibri" panose="020F0502020204030204" pitchFamily="34" charset="0"/>
                <a:cs typeface="Arial" panose="020B0604020202020204" pitchFamily="34" charset="0"/>
              </a:rPr>
              <a:t>   </a:t>
            </a:r>
            <a:r>
              <a:rPr lang="ar-SA" sz="1800" b="1" dirty="0">
                <a:effectLst/>
                <a:latin typeface="Calibri" panose="020F0502020204030204" pitchFamily="34" charset="0"/>
                <a:ea typeface="Calibri" panose="020F0502020204030204" pitchFamily="34" charset="0"/>
                <a:cs typeface="Arial" panose="020B0604020202020204" pitchFamily="34" charset="0"/>
              </a:rPr>
              <a:t>  </a:t>
            </a:r>
            <a:r>
              <a:rPr lang="ar-SA"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د- جِدار .</a:t>
            </a:r>
            <a:endParaRPr lang="en-US" sz="16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6D8DFAB-D2C8-B789-86A6-9E634483AB50}"/>
              </a:ext>
            </a:extLst>
          </p:cNvPr>
          <p:cNvSpPr txBox="1"/>
          <p:nvPr/>
        </p:nvSpPr>
        <p:spPr>
          <a:xfrm>
            <a:off x="7324165" y="3267180"/>
            <a:ext cx="4652682" cy="1380378"/>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(دَوْرُ هَيْئَةِ الأرصادِ الجَوِّيَّةِ في إطْلاقِ الإرْشاداتِ التَّحذيراتِ) -في أَيِّ فِقْرَةٍ وَرَدَتْ هذِهِ الفِكْرَةُ؟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أ- الرابعة .                </a:t>
            </a:r>
            <a:r>
              <a:rPr lang="ar-AE"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 ب- الخامسة .                ت- السادسة .           </a:t>
            </a:r>
            <a:r>
              <a:rPr lang="ar-AE"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ث- السابعة . </a:t>
            </a:r>
            <a:endParaRPr lang="en-US" sz="16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238390C-6B8E-E04A-C8FC-DA362C4EC42C}"/>
              </a:ext>
            </a:extLst>
          </p:cNvPr>
          <p:cNvSpPr txBox="1"/>
          <p:nvPr/>
        </p:nvSpPr>
        <p:spPr>
          <a:xfrm>
            <a:off x="6472518" y="4691851"/>
            <a:ext cx="5504329" cy="1984518"/>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مِا الفِكرَةُ الَّتي أكَّدَتْ عَلَيْها الفِقْرَةُ الأخيرَةُ مِنَ النَّصِّ؟ </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342900" marR="588645" lvl="0" indent="-342900" algn="r" rtl="1">
              <a:lnSpc>
                <a:spcPct val="107000"/>
              </a:lnSpc>
              <a:spcAft>
                <a:spcPts val="800"/>
              </a:spcAft>
              <a:buFont typeface="+mj-cs"/>
              <a:buAutoNum type="arabic1Minus"/>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مواجهة تقلبات الطقس على مدار فصول السنة .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342900" marR="588645" lvl="0" indent="-342900" algn="r" rtl="1">
              <a:lnSpc>
                <a:spcPct val="107000"/>
              </a:lnSpc>
              <a:spcAft>
                <a:spcPts val="800"/>
              </a:spcAft>
              <a:buFont typeface="+mj-cs"/>
              <a:buAutoNum type="arabic1Minus"/>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الحصول على معلومات الطقس من أي جهة غير رسمية .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342900" marR="588645" lvl="0" indent="-342900" algn="r" rtl="1">
              <a:lnSpc>
                <a:spcPct val="107000"/>
              </a:lnSpc>
              <a:spcAft>
                <a:spcPts val="800"/>
              </a:spcAft>
              <a:buFont typeface="+mj-cs"/>
              <a:buAutoNum type="arabic1Minus"/>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الحصول على معلومات الطقس من الشائعات المتداولة .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342900" marR="588645" lvl="0" indent="-342900" algn="r" rtl="1">
              <a:lnSpc>
                <a:spcPct val="107000"/>
              </a:lnSpc>
              <a:spcAft>
                <a:spcPts val="800"/>
              </a:spcAft>
              <a:buFont typeface="+mj-cs"/>
              <a:buAutoNum type="arabic1Minus"/>
              <a:tabLst>
                <a:tab pos="1931035" algn="l"/>
              </a:tabLst>
            </a:pP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الحصول على معلومات الطقس من الجهات الرسمية . </a:t>
            </a:r>
            <a:endParaRPr lang="en-US" sz="16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A3B2300-5B04-C09B-5762-009A693B4F2C}"/>
              </a:ext>
            </a:extLst>
          </p:cNvPr>
          <p:cNvSpPr txBox="1"/>
          <p:nvPr/>
        </p:nvSpPr>
        <p:spPr>
          <a:xfrm>
            <a:off x="1147482" y="122692"/>
            <a:ext cx="4854386" cy="1779333"/>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ما الأداةُ العِلْميَّةُ الَّتي تُستَخدَمُ لتَحْديدِ مَواقِعِ سُقوطِ الأَمْطارِ؟ </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أ- بالونات الطقس .                                                ب- الحاسب الآلي .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ت- ميزان الحرارة .                                                  </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ث- رادارات الطقس . </a:t>
            </a:r>
            <a:endParaRPr lang="en-US" sz="16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7D1978DC-BAB3-AA68-D9D2-0786D11A03BA}"/>
              </a:ext>
            </a:extLst>
          </p:cNvPr>
          <p:cNvSpPr txBox="1"/>
          <p:nvPr/>
        </p:nvSpPr>
        <p:spPr>
          <a:xfrm>
            <a:off x="522194" y="2014635"/>
            <a:ext cx="6096000" cy="1482970"/>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(يَنامونَ في الظِّلِّ هُنا أَوْ هُناكَ </a:t>
            </a:r>
            <a:r>
              <a:rPr lang="ar-SA" sz="1800" b="1" u="sng"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تَهَرُّبًا</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مِنْ أَسْخَنِ ساعاتِ النَّهارِ) - ما إعرابُ كَلِمَةِ (تَهَرُّبًا) في هذِهِ الجُملَةِ؟ </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228600" algn="r" rtl="1">
              <a:lnSpc>
                <a:spcPct val="107000"/>
              </a:lnSpc>
              <a:spcAft>
                <a:spcPts val="800"/>
              </a:spcAft>
              <a:buNone/>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أ- نعت منصوب .                              ب- مفعول مطلق منصوب .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    ت - حال منصوبة .                           ث- مفعول له منصوب .</a:t>
            </a:r>
            <a:endParaRPr lang="en-US" sz="1600" dirty="0">
              <a:effectLst/>
              <a:latin typeface="Aptos" panose="020B0004020202020204" pitchFamily="34" charset="0"/>
              <a:ea typeface="Aptos" panose="020B00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C1DDFCC2-F2A1-636E-456B-BFCB2E21DC2E}"/>
              </a:ext>
            </a:extLst>
          </p:cNvPr>
          <p:cNvSpPr txBox="1"/>
          <p:nvPr/>
        </p:nvSpPr>
        <p:spPr>
          <a:xfrm>
            <a:off x="788894" y="3727538"/>
            <a:ext cx="5307106" cy="923330"/>
          </a:xfrm>
          <a:prstGeom prst="rect">
            <a:avLst/>
          </a:prstGeom>
          <a:solidFill>
            <a:schemeClr val="bg1"/>
          </a:solidFill>
          <a:ln>
            <a:solidFill>
              <a:schemeClr val="tx1"/>
            </a:solidFill>
          </a:ln>
        </p:spPr>
        <p:txBody>
          <a:bodyPr wrap="square">
            <a:spAutoFit/>
          </a:bodyPr>
          <a:lstStyle/>
          <a:p>
            <a:pPr algn="r"/>
            <a:r>
              <a:rPr lang="ar-SA" sz="1800" b="1" kern="0" dirty="0">
                <a:effectLst/>
                <a:latin typeface="Times New Roman" panose="02020603050405020304" pitchFamily="18" charset="0"/>
                <a:ea typeface="Times New Roman" panose="02020603050405020304" pitchFamily="18" charset="0"/>
                <a:cs typeface="Simplified Arabic" panose="02020603050405020304" pitchFamily="18" charset="-78"/>
              </a:rPr>
              <a:t>إن كل الناس يحتاجون لمتابعة ما تتنبأ به الأرصاد الجوية ؛ فهي تجعلهم يخططون لأيامهم القادمة</a:t>
            </a:r>
            <a:r>
              <a:rPr lang="ar-AE" sz="1800" b="1" kern="0" dirty="0">
                <a:effectLst/>
                <a:latin typeface="Times New Roman" panose="02020603050405020304" pitchFamily="18" charset="0"/>
                <a:ea typeface="Times New Roman" panose="02020603050405020304" pitchFamily="18" charset="0"/>
                <a:cs typeface="Simplified Arabic" panose="02020603050405020304" pitchFamily="18" charset="-78"/>
              </a:rPr>
              <a:t>.</a:t>
            </a:r>
          </a:p>
          <a:p>
            <a:pPr algn="r"/>
            <a:r>
              <a:rPr lang="ar-AE" b="1" kern="0" dirty="0">
                <a:solidFill>
                  <a:srgbClr val="FF0000"/>
                </a:solidFill>
                <a:latin typeface="Times New Roman" panose="02020603050405020304" pitchFamily="18" charset="0"/>
                <a:ea typeface="Times New Roman" panose="02020603050405020304" pitchFamily="18" charset="0"/>
                <a:cs typeface="Simplified Arabic" panose="02020603050405020304" pitchFamily="18" charset="-78"/>
              </a:rPr>
              <a:t>أ- صواب.                              </a:t>
            </a:r>
            <a:r>
              <a:rPr lang="ar-AE" b="1" kern="0" dirty="0">
                <a:latin typeface="Times New Roman" panose="02020603050405020304" pitchFamily="18" charset="0"/>
                <a:ea typeface="Times New Roman" panose="02020603050405020304" pitchFamily="18" charset="0"/>
                <a:cs typeface="Simplified Arabic" panose="02020603050405020304" pitchFamily="18" charset="-78"/>
              </a:rPr>
              <a:t>ب- خطأ .</a:t>
            </a:r>
            <a:r>
              <a:rPr lang="ar-SA" sz="1800" b="1" kern="0" dirty="0">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dirty="0"/>
          </a:p>
        </p:txBody>
      </p:sp>
      <p:sp>
        <p:nvSpPr>
          <p:cNvPr id="17" name="TextBox 16">
            <a:extLst>
              <a:ext uri="{FF2B5EF4-FFF2-40B4-BE49-F238E27FC236}">
                <a16:creationId xmlns:a16="http://schemas.microsoft.com/office/drawing/2014/main" id="{798BE20E-9172-1303-6032-7BDD889C7DF9}"/>
              </a:ext>
            </a:extLst>
          </p:cNvPr>
          <p:cNvSpPr txBox="1"/>
          <p:nvPr/>
        </p:nvSpPr>
        <p:spPr>
          <a:xfrm>
            <a:off x="643217" y="5100968"/>
            <a:ext cx="5437095" cy="923330"/>
          </a:xfrm>
          <a:prstGeom prst="rect">
            <a:avLst/>
          </a:prstGeom>
          <a:solidFill>
            <a:schemeClr val="bg1"/>
          </a:solidFill>
          <a:ln>
            <a:solidFill>
              <a:schemeClr val="tx1"/>
            </a:solidFill>
          </a:ln>
        </p:spPr>
        <p:txBody>
          <a:bodyPr wrap="square">
            <a:spAutoFit/>
          </a:bodyPr>
          <a:lstStyle/>
          <a:p>
            <a:pPr algn="r"/>
            <a:r>
              <a:rPr lang="ar-SA" sz="1800" b="1" kern="0" dirty="0">
                <a:effectLst/>
                <a:latin typeface="Times New Roman" panose="02020603050405020304" pitchFamily="18" charset="0"/>
                <a:ea typeface="Times New Roman" panose="02020603050405020304" pitchFamily="18" charset="0"/>
                <a:cs typeface="Simplified Arabic" panose="02020603050405020304" pitchFamily="18" charset="-78"/>
              </a:rPr>
              <a:t>للأرصاد الجوية دور كبير في مختلف الأنشطة </a:t>
            </a:r>
            <a:r>
              <a:rPr lang="ar-AE" sz="1800" b="1" kern="0" dirty="0">
                <a:effectLst/>
                <a:latin typeface="Times New Roman" panose="02020603050405020304" pitchFamily="18" charset="0"/>
                <a:ea typeface="Times New Roman" panose="02020603050405020304" pitchFamily="18" charset="0"/>
                <a:cs typeface="Simplified Arabic" panose="02020603050405020304" pitchFamily="18" charset="-78"/>
              </a:rPr>
              <a:t>الاجتماعية</a:t>
            </a:r>
            <a:r>
              <a:rPr lang="ar-SA" sz="1800" b="1" kern="0" dirty="0">
                <a:effectLst/>
                <a:latin typeface="Times New Roman" panose="02020603050405020304" pitchFamily="18" charset="0"/>
                <a:ea typeface="Times New Roman" panose="02020603050405020304" pitchFamily="18" charset="0"/>
                <a:cs typeface="Simplified Arabic" panose="02020603050405020304" pitchFamily="18" charset="-78"/>
              </a:rPr>
              <a:t> ، ومجالات الحياة اليومية ؛ حيث يستعان بها عند التخطيط لإنشاء المدن </a:t>
            </a:r>
            <a:r>
              <a:rPr lang="ar-AE" sz="1800" b="1" kern="0" dirty="0">
                <a:effectLst/>
                <a:latin typeface="Times New Roman" panose="02020603050405020304" pitchFamily="18" charset="0"/>
                <a:ea typeface="Times New Roman" panose="02020603050405020304" pitchFamily="18" charset="0"/>
                <a:cs typeface="Simplified Arabic" panose="02020603050405020304" pitchFamily="18" charset="-78"/>
              </a:rPr>
              <a:t>.</a:t>
            </a:r>
          </a:p>
          <a:p>
            <a:pPr algn="r"/>
            <a:r>
              <a:rPr lang="ar-AE" b="1" kern="0" dirty="0">
                <a:latin typeface="Times New Roman" panose="02020603050405020304" pitchFamily="18" charset="0"/>
                <a:ea typeface="Times New Roman" panose="02020603050405020304" pitchFamily="18" charset="0"/>
                <a:cs typeface="Simplified Arabic" panose="02020603050405020304" pitchFamily="18" charset="-78"/>
              </a:rPr>
              <a:t>أ- صواب.                              </a:t>
            </a:r>
            <a:r>
              <a:rPr lang="ar-AE" b="1" kern="0" dirty="0">
                <a:solidFill>
                  <a:srgbClr val="FF0000"/>
                </a:solidFill>
                <a:latin typeface="Times New Roman" panose="02020603050405020304" pitchFamily="18" charset="0"/>
                <a:ea typeface="Times New Roman" panose="02020603050405020304" pitchFamily="18" charset="0"/>
                <a:cs typeface="Simplified Arabic" panose="02020603050405020304" pitchFamily="18" charset="-78"/>
              </a:rPr>
              <a:t>ب- خطأ .</a:t>
            </a:r>
            <a:r>
              <a:rPr lang="ar-SA" sz="1800" b="1" kern="0"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dirty="0">
              <a:solidFill>
                <a:srgbClr val="FF0000"/>
              </a:solidFill>
            </a:endParaRPr>
          </a:p>
        </p:txBody>
      </p:sp>
    </p:spTree>
    <p:extLst>
      <p:ext uri="{BB962C8B-B14F-4D97-AF65-F5344CB8AC3E}">
        <p14:creationId xmlns:p14="http://schemas.microsoft.com/office/powerpoint/2010/main" val="4124029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371A8F-288B-9ED7-A792-3757F3B8C392}"/>
              </a:ext>
            </a:extLst>
          </p:cNvPr>
          <p:cNvSpPr txBox="1"/>
          <p:nvPr/>
        </p:nvSpPr>
        <p:spPr>
          <a:xfrm>
            <a:off x="6849036" y="147749"/>
            <a:ext cx="5190565" cy="6562502"/>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pP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 اقْرَأِ المُقتَطَفَ الآتي من روايةِ (</a:t>
            </a:r>
            <a:r>
              <a:rPr lang="ar-SA" sz="16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الولدُ الَّذي عاشَ معَ النَّعامِ</a:t>
            </a: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 ثمَّ أَجِبْ عنِ الأسئلَةِ الّتي تليهِ:</a:t>
            </a:r>
            <a:endParaRPr lang="en-US" sz="14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6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1-</a:t>
            </a: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 لم يتوقف هدارة عن عادته بأن يلوح بذراعيه وأن يرمي الحجارة على الغربان والنسور المصرية كلما اقتربت من صغار النعام ، كان يُحب أن يرى الطيور وهي ترتفع في الجو وتطير مغادرة .</a:t>
            </a:r>
            <a:endParaRPr lang="en-US" sz="14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وعلى الرغم من كون هذه الكائنات ضئيلة الحجم في الغالب ، ولا تتعمد الغزو أو التدخل في بيئة غيرها بشكل مباشر ، غير أنها تتسبب في أضرار كثيرة ، لا تقتصر على البيئة ، بل إلى الاقتصاد وصحة الأنسان .</a:t>
            </a:r>
            <a:endParaRPr lang="en-US" sz="14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6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2-</a:t>
            </a: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 اكتشف ( حوج ) خاصية مميزة أخرى لدى هذا العضو الجديد في السرب . حين تصل طيور النعام إلى نبع أو بركة ما ، تتصرف بحذر تام ، لذلك تدع الحيوانات الأخرى بما فيها الغربان تشرب قبلها ، لكن عندما يكون هدارة موجودًا ، يسير إلى الماء مباشرة ، بينما تتفادى الحيوانات الأخرى مواجهته ما بات يفسح المجال أمام طيور النعام لتشرب أولًا .</a:t>
            </a:r>
            <a:endParaRPr lang="en-US" sz="14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tabLst>
                <a:tab pos="1931035" algn="l"/>
              </a:tabLst>
            </a:pPr>
            <a:r>
              <a:rPr lang="ar-SA" sz="16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3- </a:t>
            </a: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وكان العطش الفارق الكبير بين هدارة وطيور النعام كبيرة كانت أم صغيرة ، تستطيع العيش أيامًا متتالية دون ماء ، ثم إن أجسامها مغطاة بالريش أما ذلك الولد الصغير العاري ، فقد كان معرضًا لشمس الصحراء التي لا ترحم . رأت ( ماكو ) أن الإرهاق كان يبدو عليه عندما لا يكون هناك ماء يشربه . لم يقوَ عندها على السير ، بل كان يجلس في مكانه ، ويضع إبهامه في فمه . كان أحيانًا يبكي بصمت حين يعاني من العطش ، وكانت الدموع تنحدر على خديه . كان منظره وهو يبكي يحز في قلب ( ماكو ) . كانت تتألم كثيرًا . أدركت هي و ( حوج ) باكرًا أن الصبي يحتاج إلى شرب الماء أكثر من طيور النعام العادية . قررا لذلك البقاء في أمكنة قريبة من الماء ، وحتى ولو كانت خطيرة .</a:t>
            </a:r>
            <a:endParaRPr lang="en-US" sz="1400" dirty="0">
              <a:effectLst/>
              <a:latin typeface="Aptos" panose="020B00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D834876-4935-89B7-6980-01DCDDFD20EA}"/>
              </a:ext>
            </a:extLst>
          </p:cNvPr>
          <p:cNvSpPr txBox="1"/>
          <p:nvPr/>
        </p:nvSpPr>
        <p:spPr>
          <a:xfrm>
            <a:off x="331694" y="147749"/>
            <a:ext cx="6347012" cy="4249561"/>
          </a:xfrm>
          <a:prstGeom prst="rect">
            <a:avLst/>
          </a:prstGeom>
          <a:solidFill>
            <a:schemeClr val="bg1"/>
          </a:solidFill>
        </p:spPr>
        <p:txBody>
          <a:bodyPr wrap="square">
            <a:spAutoFit/>
          </a:bodyPr>
          <a:lstStyle/>
          <a:p>
            <a:pPr algn="r" rtl="1">
              <a:lnSpc>
                <a:spcPct val="107000"/>
              </a:lnSpc>
              <a:spcAft>
                <a:spcPts val="800"/>
              </a:spcAft>
              <a:buNone/>
              <a:tabLst>
                <a:tab pos="1931035" algn="l"/>
              </a:tabLst>
            </a:pPr>
            <a:r>
              <a:rPr lang="ar-SA" sz="16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طوال السنة الأولى التي مكث فيها هدارة مع يرب النعام ، بقي السرب بالقرب من واحد من الأمكنة النادرة التي تحتوي على الماء في الصحراء كانوا يأخذونه إلى البركة مرة كل ثلاثة أيام . علمته ( ماكو ) أمرًا مهمًا جدًا ، وهو البحث عن أوراق النباتات التي تحتوي على كثير من السوائل . كانت تعلم أيضًا أن </a:t>
            </a:r>
            <a:r>
              <a:rPr lang="ar-SA" sz="1600" b="1" dirty="0" err="1">
                <a:effectLst/>
                <a:latin typeface="Times New Roman" panose="02020603050405020304" pitchFamily="18" charset="0"/>
                <a:ea typeface="Times New Roman" panose="02020603050405020304" pitchFamily="18" charset="0"/>
                <a:cs typeface="Simplified Arabic" panose="02020603050405020304" pitchFamily="18" charset="-78"/>
              </a:rPr>
              <a:t>اليرق</a:t>
            </a: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 والديدان غذاء يمنح صغار النعام الوة . كانت في البداية تحفر بحثًا عن هذه الحيوانات من أجله ، لكن بعد فترة قصيرة لم تعد تحتاج لذلك .</a:t>
            </a:r>
            <a:endParaRPr lang="en-US" sz="14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6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5- </a:t>
            </a: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تعلم هدارة أن يبحث عن طعامه بنفسه ، والأمر الذي لم تتساهل ( ماكو ) فيه هو قيلولة بعد الظهر . كان الصبي يحب اللعب كثيرًا ، أكثر من صغارها ، لكنها علمته عادة طيبة ، علمته أن ينام مع بقية أفراد السرب في الأوقات الحارة جدًا . كانوا عندها ينامون في الظل هنا أو هناك تهربًا من أسخن ساعات النهار .</a:t>
            </a:r>
            <a:endParaRPr lang="en-US" sz="14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tabLst>
                <a:tab pos="1931035" algn="l"/>
              </a:tabLst>
            </a:pP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6</a:t>
            </a:r>
            <a:r>
              <a:rPr lang="ar-SA" sz="16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a:t>
            </a: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 كانت ( ماكو ) تتحدث عادة إلى ( حوج ) عن الطفل البشري ، </a:t>
            </a:r>
            <a:r>
              <a:rPr lang="ar-SA" sz="1600" b="1" dirty="0" err="1">
                <a:effectLst/>
                <a:latin typeface="Times New Roman" panose="02020603050405020304" pitchFamily="18" charset="0"/>
                <a:ea typeface="Times New Roman" panose="02020603050405020304" pitchFamily="18" charset="0"/>
                <a:cs typeface="Simplified Arabic" panose="02020603050405020304" pitchFamily="18" charset="-78"/>
              </a:rPr>
              <a:t>فيوافقها</a:t>
            </a: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 الرأي على ان كثيرًا من تصرفاته كان غامضًا بالنسبة إليهما ، </a:t>
            </a:r>
            <a:r>
              <a:rPr lang="ar-SA" sz="1600" b="1" u="sng"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كان مثلًا يلتقط عيدانًا خشبية ويحملها معه في أثناء تنقلاتهم ، عندما يبقون في مكان ما كان يرسم في الرمل بوساطة تلك العيدان</a:t>
            </a:r>
            <a:r>
              <a:rPr lang="ar-SA" sz="16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r>
              <a:rPr lang="ar-SA" sz="1600" b="1" dirty="0">
                <a:effectLst/>
                <a:latin typeface="Times New Roman" panose="02020603050405020304" pitchFamily="18" charset="0"/>
                <a:ea typeface="Times New Roman" panose="02020603050405020304" pitchFamily="18" charset="0"/>
                <a:cs typeface="Simplified Arabic" panose="02020603050405020304" pitchFamily="18" charset="-78"/>
              </a:rPr>
              <a:t>. ثم إنه لم يأكل كل ما كان يجده من الحصى بل كان يضعها على الرمل مكونًا منها أشكالًا معينة . إذا رأى كثيبًا رمليًا كان لابد له من أن يصعد إلى أعلاه ليتدحرج بعد ذلك إلى أسفله . لم يقم صغارهما بأي من تلك الأفعال . ثم إنه كان يركض ويختبئ ليبحث عنه الصغار .</a:t>
            </a:r>
            <a:endParaRPr lang="en-US" sz="1400" dirty="0">
              <a:effectLst/>
              <a:latin typeface="Aptos" panose="020B0004020202020204" pitchFamily="34" charset="0"/>
              <a:ea typeface="Aptos" panose="020B00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08BBE693-A15E-D2B0-6501-8491754FC23A}"/>
              </a:ext>
            </a:extLst>
          </p:cNvPr>
          <p:cNvSpPr txBox="1"/>
          <p:nvPr/>
        </p:nvSpPr>
        <p:spPr>
          <a:xfrm>
            <a:off x="582706" y="4662571"/>
            <a:ext cx="6096000" cy="2031325"/>
          </a:xfrm>
          <a:prstGeom prst="rect">
            <a:avLst/>
          </a:prstGeom>
          <a:solidFill>
            <a:schemeClr val="bg1"/>
          </a:solidFill>
          <a:ln>
            <a:solidFill>
              <a:schemeClr val="tx1"/>
            </a:solidFill>
          </a:ln>
        </p:spPr>
        <p:txBody>
          <a:bodyPr wrap="square">
            <a:spAutoFit/>
          </a:bodyPr>
          <a:lstStyle/>
          <a:p>
            <a:pPr algn="r"/>
            <a:r>
              <a:rPr lang="ar-AE" b="1" i="0" dirty="0">
                <a:solidFill>
                  <a:srgbClr val="000000"/>
                </a:solidFill>
                <a:effectLst/>
                <a:latin typeface="Roboto" panose="02000000000000000000" pitchFamily="2" charset="0"/>
              </a:rPr>
              <a:t>ما الحدث الرئيسي الذي تدور حوله الفقرة؟</a:t>
            </a:r>
          </a:p>
          <a:p>
            <a:pPr algn="r"/>
            <a:endParaRPr lang="ar-AE" b="1" dirty="0">
              <a:solidFill>
                <a:srgbClr val="000000"/>
              </a:solidFill>
              <a:latin typeface="Roboto" panose="02000000000000000000" pitchFamily="2" charset="0"/>
            </a:endParaRPr>
          </a:p>
          <a:p>
            <a:pPr algn="r"/>
            <a:r>
              <a:rPr lang="ar-AE" b="1" i="0" dirty="0">
                <a:solidFill>
                  <a:srgbClr val="000000"/>
                </a:solidFill>
                <a:effectLst/>
                <a:latin typeface="Roboto" panose="02000000000000000000" pitchFamily="2" charset="0"/>
              </a:rPr>
              <a:t> أ. كان هدارة يحب اللعب أكثر من صغار النعام الآخرين. </a:t>
            </a:r>
          </a:p>
          <a:p>
            <a:pPr algn="r"/>
            <a:r>
              <a:rPr lang="ar-AE" b="1" i="0" dirty="0">
                <a:solidFill>
                  <a:srgbClr val="FF0000"/>
                </a:solidFill>
                <a:effectLst/>
                <a:latin typeface="Roboto" panose="02000000000000000000" pitchFamily="2" charset="0"/>
              </a:rPr>
              <a:t>ب. واجه هدارة صعوبة في التأقلم مع حرارة الصحراء والعطش الشديد. </a:t>
            </a:r>
          </a:p>
          <a:p>
            <a:pPr algn="r"/>
            <a:r>
              <a:rPr lang="ar-AE" b="1" i="0" dirty="0">
                <a:solidFill>
                  <a:srgbClr val="000000"/>
                </a:solidFill>
                <a:effectLst/>
                <a:latin typeface="Roboto" panose="02000000000000000000" pitchFamily="2" charset="0"/>
              </a:rPr>
              <a:t>ت. كان هدارة يرسم على الرمل ويصعد الكثبان الرملية.</a:t>
            </a:r>
          </a:p>
          <a:p>
            <a:pPr algn="r"/>
            <a:r>
              <a:rPr lang="ar-AE" b="1" i="0" dirty="0">
                <a:solidFill>
                  <a:srgbClr val="000000"/>
                </a:solidFill>
                <a:effectLst/>
                <a:latin typeface="Roboto" panose="02000000000000000000" pitchFamily="2" charset="0"/>
              </a:rPr>
              <a:t> ث. علمته (ماكو) أن يأخذ قيلولة في وقت الظهيرة. </a:t>
            </a:r>
            <a:br>
              <a:rPr lang="ar-AE" b="1" dirty="0"/>
            </a:br>
            <a:endParaRPr lang="en-US" b="1" dirty="0"/>
          </a:p>
        </p:txBody>
      </p:sp>
    </p:spTree>
    <p:extLst>
      <p:ext uri="{BB962C8B-B14F-4D97-AF65-F5344CB8AC3E}">
        <p14:creationId xmlns:p14="http://schemas.microsoft.com/office/powerpoint/2010/main" val="902194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E789A2-3B2A-5727-6F9D-036CEBBBD5AA}"/>
              </a:ext>
            </a:extLst>
          </p:cNvPr>
          <p:cNvSpPr txBox="1"/>
          <p:nvPr/>
        </p:nvSpPr>
        <p:spPr>
          <a:xfrm>
            <a:off x="8659906" y="226439"/>
            <a:ext cx="3021106" cy="1779333"/>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أيٌّ ممّا يأتي يَتَضَمَّنُ تَعبيرًا مَجازيًّا؟ </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أ- شمس الصحراء التي لا ترحم .                                          </a:t>
            </a: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ب- كان الصبي يُحب اللعب كثيرًا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ت- تأتي بنات آوى لتشرب .                                               ث- يسير إلى الماء مباشرة . </a:t>
            </a:r>
            <a:endParaRPr lang="en-US" sz="1600" dirty="0">
              <a:effectLst/>
              <a:latin typeface="Aptos" panose="020B00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48584F6-7EB5-5748-844D-483D58A0BE50}"/>
              </a:ext>
            </a:extLst>
          </p:cNvPr>
          <p:cNvSpPr txBox="1"/>
          <p:nvPr/>
        </p:nvSpPr>
        <p:spPr>
          <a:xfrm>
            <a:off x="5448640" y="306232"/>
            <a:ext cx="3021106" cy="1779333"/>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مَتى كانَ هَدارَةُ يَبْكي بصمْتٍ؟ </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buNone/>
              <a:tabLst>
                <a:tab pos="1931035" algn="l"/>
              </a:tabLst>
            </a:pP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أ- عندما يشعر بالعطش .                                               </a:t>
            </a: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ب- عندما يحن إلى أمه .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ت- عندما يشعر بالجوع .                                                ث- عندما يبتعد عن سرب النعام .</a:t>
            </a:r>
            <a:endParaRPr lang="en-US" sz="1600" dirty="0">
              <a:effectLst/>
              <a:latin typeface="Aptos" panose="020B0004020202020204" pitchFamily="34" charset="0"/>
              <a:ea typeface="Aptos" panose="020B00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B9C524A-D657-E805-9256-C76517CD8DE8}"/>
              </a:ext>
            </a:extLst>
          </p:cNvPr>
          <p:cNvSpPr txBox="1"/>
          <p:nvPr/>
        </p:nvSpPr>
        <p:spPr>
          <a:xfrm>
            <a:off x="8633012" y="4380303"/>
            <a:ext cx="3048000" cy="1676741"/>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(بَيْنَما تَتَفادى الحَيَواناتُ الأُخْرى مُواجَهَتَهُ) - ما مُرادِفُ كَلمَةِ (تَتَفادى) في هذِهِ العِبارةِ؟ </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tabLst>
                <a:tab pos="1931035" algn="l"/>
              </a:tabLst>
            </a:pP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أ- تتجنب .               </a:t>
            </a: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ب- تتقابل .                  ت- تقرر .               ث- توافق .</a:t>
            </a:r>
            <a:endParaRPr lang="en-US" sz="1600" dirty="0">
              <a:effectLst/>
              <a:latin typeface="Aptos" panose="020B0004020202020204" pitchFamily="34" charset="0"/>
              <a:ea typeface="Aptos" panose="020B00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32C12C73-354D-3E1A-9CEB-5A939C1C5351}"/>
              </a:ext>
            </a:extLst>
          </p:cNvPr>
          <p:cNvSpPr txBox="1"/>
          <p:nvPr/>
        </p:nvSpPr>
        <p:spPr>
          <a:xfrm>
            <a:off x="8659906" y="2089860"/>
            <a:ext cx="3048000" cy="2075696"/>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بالعَوْدَةِ إلى الفِقْرَةِ الخامِسَةِ، ما الأمْرُ الَّذي رفَضَتْ (ماكو) التَّساهُلَ فيهِ؟ </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228600" algn="r" rtl="1">
              <a:lnSpc>
                <a:spcPct val="107000"/>
              </a:lnSpc>
              <a:spcAft>
                <a:spcPts val="800"/>
              </a:spcAft>
              <a:buNone/>
              <a:tabLst>
                <a:tab pos="1931035" algn="l"/>
              </a:tabLst>
            </a:pP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أ- اللعب في الصباح الباكر .                                     ب-  البحث عن الطعام .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228600" algn="r" rtl="1">
              <a:lnSpc>
                <a:spcPct val="107000"/>
              </a:lnSpc>
              <a:spcAft>
                <a:spcPts val="800"/>
              </a:spcAft>
              <a:tabLst>
                <a:tab pos="1931035" algn="l"/>
              </a:tabLst>
            </a:pP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ت- القيلولة بعد الظهر .                                          </a:t>
            </a: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ث- </a:t>
            </a: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القيلولة </a:t>
            </a:r>
            <a:r>
              <a:rPr lang="ar-AE"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قبل</a:t>
            </a: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 الظهر .</a:t>
            </a:r>
            <a:endParaRPr lang="en-US" sz="1600" dirty="0">
              <a:effectLst/>
              <a:latin typeface="Aptos" panose="020B0004020202020204" pitchFamily="34" charset="0"/>
              <a:ea typeface="Aptos" panose="020B00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05A5241A-075D-1EED-3CB9-40351DA53310}"/>
              </a:ext>
            </a:extLst>
          </p:cNvPr>
          <p:cNvSpPr txBox="1"/>
          <p:nvPr/>
        </p:nvSpPr>
        <p:spPr>
          <a:xfrm>
            <a:off x="4014559" y="2181038"/>
            <a:ext cx="4455187" cy="1984518"/>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بالعَوْدَةِ إلى الفِقْرَةِ الأولى، عَلامَ اعْتادَ هَدارَةُ؟ </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Font typeface="+mj-cs"/>
              <a:buAutoNum type="arabic1Minus"/>
              <a:tabLst>
                <a:tab pos="1931035" algn="l"/>
              </a:tabLst>
            </a:pP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التلويح بيديه ورمي الحجارة على الغربان والنسور.</a:t>
            </a:r>
            <a:endParaRPr lang="en-US" sz="16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Font typeface="+mj-cs"/>
              <a:buAutoNum type="arabic1Minus"/>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قضاء وقته في اللعب كثيرًا مع صغار النعام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Font typeface="+mj-cs"/>
              <a:buAutoNum type="arabic1Minus"/>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الإكثار من شرب الماء على مدار اليوم .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07000"/>
              </a:lnSpc>
              <a:spcAft>
                <a:spcPts val="800"/>
              </a:spcAft>
              <a:buFont typeface="+mj-cs"/>
              <a:buAutoNum type="arabic1Minus"/>
              <a:tabLst>
                <a:tab pos="1931035" algn="l"/>
              </a:tabLst>
            </a:pP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وضع إبهامه في فمه عند شعوره بالعطش الشديد . </a:t>
            </a:r>
            <a:endParaRPr lang="en-US" sz="1600" dirty="0">
              <a:effectLst/>
              <a:latin typeface="Aptos" panose="020B0004020202020204" pitchFamily="34" charset="0"/>
              <a:ea typeface="Aptos" panose="020B00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A547CC7C-CCA0-B40E-283D-13548C13F8FE}"/>
              </a:ext>
            </a:extLst>
          </p:cNvPr>
          <p:cNvSpPr txBox="1"/>
          <p:nvPr/>
        </p:nvSpPr>
        <p:spPr>
          <a:xfrm>
            <a:off x="350982" y="4261029"/>
            <a:ext cx="8118764" cy="787652"/>
          </a:xfrm>
          <a:prstGeom prst="rect">
            <a:avLst/>
          </a:prstGeom>
          <a:solidFill>
            <a:schemeClr val="bg1"/>
          </a:solidFill>
          <a:ln>
            <a:solidFill>
              <a:schemeClr val="tx1"/>
            </a:solidFill>
          </a:ln>
        </p:spPr>
        <p:txBody>
          <a:bodyPr wrap="square">
            <a:spAutoFit/>
          </a:bodyPr>
          <a:lstStyle/>
          <a:p>
            <a:pPr algn="r" rtl="1">
              <a:lnSpc>
                <a:spcPct val="107000"/>
              </a:lnSpc>
              <a:spcAft>
                <a:spcPts val="800"/>
              </a:spcAft>
              <a:buNone/>
              <a:tabLst>
                <a:tab pos="1931035" algn="l"/>
              </a:tabLst>
            </a:pPr>
            <a:r>
              <a:rPr lang="ar-SA" sz="1800" b="1" dirty="0">
                <a:effectLst/>
                <a:latin typeface="Times New Roman" panose="02020603050405020304" pitchFamily="18" charset="0"/>
                <a:ea typeface="Times New Roman" panose="02020603050405020304" pitchFamily="18" charset="0"/>
                <a:cs typeface="Simplified Arabic" panose="02020603050405020304" pitchFamily="18" charset="-78"/>
              </a:rPr>
              <a:t>بالعَودَةِ إلى السَّطْرَيْنِ المُلَوَّنَيْنِ: - ما التِّقنيَّةُ القَصَصيَّةُ الَّتي وظَّفَها الكاتِبُ؟</a:t>
            </a: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             </a:t>
            </a:r>
            <a:endParaRPr lang="en-US" sz="16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07000"/>
              </a:lnSpc>
              <a:spcAft>
                <a:spcPts val="800"/>
              </a:spcAft>
              <a:tabLst>
                <a:tab pos="1931035" algn="l"/>
              </a:tabLst>
            </a:pPr>
            <a:r>
              <a:rPr lang="ar-SA" sz="1800" b="1" dirty="0">
                <a:solidFill>
                  <a:srgbClr val="FF0000"/>
                </a:solidFill>
                <a:effectLst/>
                <a:latin typeface="Times New Roman" panose="02020603050405020304" pitchFamily="18" charset="0"/>
                <a:ea typeface="Times New Roman" panose="02020603050405020304" pitchFamily="18" charset="0"/>
                <a:cs typeface="Simplified Arabic" panose="02020603050405020304" pitchFamily="18" charset="-78"/>
              </a:rPr>
              <a:t>أ- السرد .             </a:t>
            </a:r>
            <a:r>
              <a:rPr lang="ar-SA" sz="1800" b="1" dirty="0">
                <a:solidFill>
                  <a:srgbClr val="000000"/>
                </a:solidFill>
                <a:effectLst/>
                <a:latin typeface="Times New Roman" panose="02020603050405020304" pitchFamily="18" charset="0"/>
                <a:ea typeface="Times New Roman" panose="02020603050405020304" pitchFamily="18" charset="0"/>
                <a:cs typeface="Simplified Arabic" panose="02020603050405020304" pitchFamily="18" charset="-78"/>
              </a:rPr>
              <a:t>ب- الحوار الداخلي .                ت- الحوار الخارجي .         ث- الوصف . </a:t>
            </a:r>
            <a:endParaRPr lang="en-US" sz="16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533047731"/>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588</TotalTime>
  <Words>2680</Words>
  <Application>Microsoft Office PowerPoint</Application>
  <PresentationFormat>Widescreen</PresentationFormat>
  <Paragraphs>163</Paragraphs>
  <Slides>12</Slides>
  <Notes>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12</vt:i4>
      </vt:variant>
    </vt:vector>
  </HeadingPairs>
  <TitlesOfParts>
    <vt:vector size="24" baseType="lpstr">
      <vt:lpstr>Aldhabi</vt:lpstr>
      <vt:lpstr>Aptos</vt:lpstr>
      <vt:lpstr>Arial</vt:lpstr>
      <vt:lpstr>Calibri</vt:lpstr>
      <vt:lpstr>Calibri Light</vt:lpstr>
      <vt:lpstr>Roboto</vt:lpstr>
      <vt:lpstr>Simplified Arabic</vt:lpstr>
      <vt:lpstr>Symbol</vt:lpstr>
      <vt:lpstr>Times New Roman</vt:lpstr>
      <vt:lpstr>Wingdings</vt:lpstr>
      <vt:lpstr>نسق Office</vt:lpstr>
      <vt:lpstr>1_نسق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Aysha Ali Saeed Ibrahim Aldhaheri</dc:creator>
  <cp:lastModifiedBy>Aysha Ali Saeed Ibrahim Aldhaheri</cp:lastModifiedBy>
  <cp:revision>43</cp:revision>
  <dcterms:created xsi:type="dcterms:W3CDTF">2025-04-25T03:28:42Z</dcterms:created>
  <dcterms:modified xsi:type="dcterms:W3CDTF">2025-06-13T06:22:15Z</dcterms:modified>
</cp:coreProperties>
</file>