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7"/>
  </p:notesMasterIdLst>
  <p:sldIdLst>
    <p:sldId id="280" r:id="rId2"/>
    <p:sldId id="281" r:id="rId3"/>
    <p:sldId id="256" r:id="rId4"/>
    <p:sldId id="257"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2192000" cy="6858000"/>
  <p:notesSz cx="6858000" cy="9144000"/>
  <p:defaultText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5000" autoAdjust="0"/>
    <p:restoredTop sz="94660"/>
  </p:normalViewPr>
  <p:slideViewPr>
    <p:cSldViewPr snapToGrid="0">
      <p:cViewPr varScale="1">
        <p:scale>
          <a:sx n="65" d="100"/>
          <a:sy n="65" d="100"/>
        </p:scale>
        <p:origin x="9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AE"/>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090EDD9C-7546-4DC6-87EC-99FB20F675B5}" type="datetimeFigureOut">
              <a:rPr lang="ar-AE" smtClean="0"/>
              <a:t>07/05/1446</a:t>
            </a:fld>
            <a:endParaRPr lang="ar-AE"/>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AE"/>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AE"/>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1819C928-259D-434F-945E-AFCC35FA5133}" type="slidenum">
              <a:rPr lang="ar-AE" smtClean="0"/>
              <a:t>‹#›</a:t>
            </a:fld>
            <a:endParaRPr lang="ar-AE"/>
          </a:p>
        </p:txBody>
      </p:sp>
    </p:spTree>
    <p:extLst>
      <p:ext uri="{BB962C8B-B14F-4D97-AF65-F5344CB8AC3E}">
        <p14:creationId xmlns:p14="http://schemas.microsoft.com/office/powerpoint/2010/main" val="395535422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776B17A-849E-E4E5-A1C7-5DD4ACFD1B3E}"/>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ar-AE"/>
          </a:p>
        </p:txBody>
      </p:sp>
      <p:sp>
        <p:nvSpPr>
          <p:cNvPr id="3" name="عنوان فرعي 2">
            <a:extLst>
              <a:ext uri="{FF2B5EF4-FFF2-40B4-BE49-F238E27FC236}">
                <a16:creationId xmlns:a16="http://schemas.microsoft.com/office/drawing/2014/main" id="{C32C3D52-9039-30E7-AE7C-D53CC23266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AE"/>
          </a:p>
        </p:txBody>
      </p:sp>
      <p:sp>
        <p:nvSpPr>
          <p:cNvPr id="4" name="عنصر نائب للتاريخ 3">
            <a:extLst>
              <a:ext uri="{FF2B5EF4-FFF2-40B4-BE49-F238E27FC236}">
                <a16:creationId xmlns:a16="http://schemas.microsoft.com/office/drawing/2014/main" id="{DD97FDB1-CD3A-1AE6-DB69-5F8E5490DF01}"/>
              </a:ext>
            </a:extLst>
          </p:cNvPr>
          <p:cNvSpPr>
            <a:spLocks noGrp="1"/>
          </p:cNvSpPr>
          <p:nvPr>
            <p:ph type="dt" sz="half" idx="10"/>
          </p:nvPr>
        </p:nvSpPr>
        <p:spPr/>
        <p:txBody>
          <a:bodyPr/>
          <a:lstStyle/>
          <a:p>
            <a:fld id="{EB7C9049-C567-4CF7-9DBC-2F312C8A3531}" type="datetimeFigureOut">
              <a:rPr lang="ar-AE" smtClean="0"/>
              <a:t>07/05/1446</a:t>
            </a:fld>
            <a:endParaRPr lang="ar-AE"/>
          </a:p>
        </p:txBody>
      </p:sp>
      <p:sp>
        <p:nvSpPr>
          <p:cNvPr id="5" name="عنصر نائب للتذييل 4">
            <a:extLst>
              <a:ext uri="{FF2B5EF4-FFF2-40B4-BE49-F238E27FC236}">
                <a16:creationId xmlns:a16="http://schemas.microsoft.com/office/drawing/2014/main" id="{49A66089-8F51-06E4-8179-66212935021D}"/>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23898294-9B4F-DF58-8C49-9D01FD017995}"/>
              </a:ext>
            </a:extLst>
          </p:cNvPr>
          <p:cNvSpPr>
            <a:spLocks noGrp="1"/>
          </p:cNvSpPr>
          <p:nvPr>
            <p:ph type="sldNum" sz="quarter" idx="12"/>
          </p:nvPr>
        </p:nvSpPr>
        <p:spPr/>
        <p:txBody>
          <a:bodyPr/>
          <a:lstStyle/>
          <a:p>
            <a:fld id="{897F9B0A-5E7E-458B-93E3-A4D5E02EF1F0}" type="slidenum">
              <a:rPr lang="ar-AE" smtClean="0"/>
              <a:t>‹#›</a:t>
            </a:fld>
            <a:endParaRPr lang="ar-AE"/>
          </a:p>
        </p:txBody>
      </p:sp>
    </p:spTree>
    <p:extLst>
      <p:ext uri="{BB962C8B-B14F-4D97-AF65-F5344CB8AC3E}">
        <p14:creationId xmlns:p14="http://schemas.microsoft.com/office/powerpoint/2010/main" val="4171235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375256C-FFA3-94A8-BE43-834BAEE86EF0}"/>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54A21A4C-3B67-36B4-ED95-CBD6B6257DAF}"/>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7AA92BB2-C36A-BCCB-DCCE-F8AC6BE38C6D}"/>
              </a:ext>
            </a:extLst>
          </p:cNvPr>
          <p:cNvSpPr>
            <a:spLocks noGrp="1"/>
          </p:cNvSpPr>
          <p:nvPr>
            <p:ph type="dt" sz="half" idx="10"/>
          </p:nvPr>
        </p:nvSpPr>
        <p:spPr/>
        <p:txBody>
          <a:bodyPr/>
          <a:lstStyle/>
          <a:p>
            <a:fld id="{EB7C9049-C567-4CF7-9DBC-2F312C8A3531}" type="datetimeFigureOut">
              <a:rPr lang="ar-AE" smtClean="0"/>
              <a:t>07/05/1446</a:t>
            </a:fld>
            <a:endParaRPr lang="ar-AE"/>
          </a:p>
        </p:txBody>
      </p:sp>
      <p:sp>
        <p:nvSpPr>
          <p:cNvPr id="5" name="عنصر نائب للتذييل 4">
            <a:extLst>
              <a:ext uri="{FF2B5EF4-FFF2-40B4-BE49-F238E27FC236}">
                <a16:creationId xmlns:a16="http://schemas.microsoft.com/office/drawing/2014/main" id="{5FAA1D1A-A3A8-438C-B190-85C36481A3D1}"/>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02A1A850-86CF-5BCE-53CB-EACB8F94953F}"/>
              </a:ext>
            </a:extLst>
          </p:cNvPr>
          <p:cNvSpPr>
            <a:spLocks noGrp="1"/>
          </p:cNvSpPr>
          <p:nvPr>
            <p:ph type="sldNum" sz="quarter" idx="12"/>
          </p:nvPr>
        </p:nvSpPr>
        <p:spPr/>
        <p:txBody>
          <a:bodyPr/>
          <a:lstStyle/>
          <a:p>
            <a:fld id="{897F9B0A-5E7E-458B-93E3-A4D5E02EF1F0}" type="slidenum">
              <a:rPr lang="ar-AE" smtClean="0"/>
              <a:t>‹#›</a:t>
            </a:fld>
            <a:endParaRPr lang="ar-AE"/>
          </a:p>
        </p:txBody>
      </p:sp>
    </p:spTree>
    <p:extLst>
      <p:ext uri="{BB962C8B-B14F-4D97-AF65-F5344CB8AC3E}">
        <p14:creationId xmlns:p14="http://schemas.microsoft.com/office/powerpoint/2010/main" val="3744826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8FA80BF-778B-14AD-68B3-215EE65344FD}"/>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71A65289-BAB3-443A-B2E3-02D4645BC94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77B4C764-4229-8EEF-ACBA-485894292450}"/>
              </a:ext>
            </a:extLst>
          </p:cNvPr>
          <p:cNvSpPr>
            <a:spLocks noGrp="1"/>
          </p:cNvSpPr>
          <p:nvPr>
            <p:ph type="dt" sz="half" idx="10"/>
          </p:nvPr>
        </p:nvSpPr>
        <p:spPr/>
        <p:txBody>
          <a:bodyPr/>
          <a:lstStyle/>
          <a:p>
            <a:fld id="{EB7C9049-C567-4CF7-9DBC-2F312C8A3531}" type="datetimeFigureOut">
              <a:rPr lang="ar-AE" smtClean="0"/>
              <a:t>07/05/1446</a:t>
            </a:fld>
            <a:endParaRPr lang="ar-AE"/>
          </a:p>
        </p:txBody>
      </p:sp>
      <p:sp>
        <p:nvSpPr>
          <p:cNvPr id="5" name="عنصر نائب للتذييل 4">
            <a:extLst>
              <a:ext uri="{FF2B5EF4-FFF2-40B4-BE49-F238E27FC236}">
                <a16:creationId xmlns:a16="http://schemas.microsoft.com/office/drawing/2014/main" id="{72601136-F624-5D2C-A6EC-6B9A2ADF432F}"/>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A1B0E7C8-FDED-E67A-4D8D-9F5CC8E1CF00}"/>
              </a:ext>
            </a:extLst>
          </p:cNvPr>
          <p:cNvSpPr>
            <a:spLocks noGrp="1"/>
          </p:cNvSpPr>
          <p:nvPr>
            <p:ph type="sldNum" sz="quarter" idx="12"/>
          </p:nvPr>
        </p:nvSpPr>
        <p:spPr/>
        <p:txBody>
          <a:bodyPr/>
          <a:lstStyle/>
          <a:p>
            <a:fld id="{897F9B0A-5E7E-458B-93E3-A4D5E02EF1F0}" type="slidenum">
              <a:rPr lang="ar-AE" smtClean="0"/>
              <a:t>‹#›</a:t>
            </a:fld>
            <a:endParaRPr lang="ar-AE"/>
          </a:p>
        </p:txBody>
      </p:sp>
    </p:spTree>
    <p:extLst>
      <p:ext uri="{BB962C8B-B14F-4D97-AF65-F5344CB8AC3E}">
        <p14:creationId xmlns:p14="http://schemas.microsoft.com/office/powerpoint/2010/main" val="2970400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2882BC6-B95E-64BE-FD70-1AD89B358320}"/>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462A0D16-612A-C1F5-C383-36669ED4AF39}"/>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محتوى 3">
            <a:extLst>
              <a:ext uri="{FF2B5EF4-FFF2-40B4-BE49-F238E27FC236}">
                <a16:creationId xmlns:a16="http://schemas.microsoft.com/office/drawing/2014/main" id="{56374814-7D09-7960-40BA-5426CD9C5FA2}"/>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تاريخ 4">
            <a:extLst>
              <a:ext uri="{FF2B5EF4-FFF2-40B4-BE49-F238E27FC236}">
                <a16:creationId xmlns:a16="http://schemas.microsoft.com/office/drawing/2014/main" id="{42027386-9C82-E096-4F50-34BDF3E08DC1}"/>
              </a:ext>
            </a:extLst>
          </p:cNvPr>
          <p:cNvSpPr>
            <a:spLocks noGrp="1"/>
          </p:cNvSpPr>
          <p:nvPr>
            <p:ph type="dt" sz="half" idx="10"/>
          </p:nvPr>
        </p:nvSpPr>
        <p:spPr/>
        <p:txBody>
          <a:bodyPr/>
          <a:lstStyle/>
          <a:p>
            <a:fld id="{EB7C9049-C567-4CF7-9DBC-2F312C8A3531}" type="datetimeFigureOut">
              <a:rPr lang="ar-AE" smtClean="0"/>
              <a:t>07/05/1446</a:t>
            </a:fld>
            <a:endParaRPr lang="ar-AE"/>
          </a:p>
        </p:txBody>
      </p:sp>
      <p:sp>
        <p:nvSpPr>
          <p:cNvPr id="6" name="عنصر نائب للتذييل 5">
            <a:extLst>
              <a:ext uri="{FF2B5EF4-FFF2-40B4-BE49-F238E27FC236}">
                <a16:creationId xmlns:a16="http://schemas.microsoft.com/office/drawing/2014/main" id="{6BC1D87D-6E4F-2599-32F3-604495A70912}"/>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5086CE4D-E2A9-D67B-92F4-85BB4BCED6DB}"/>
              </a:ext>
            </a:extLst>
          </p:cNvPr>
          <p:cNvSpPr>
            <a:spLocks noGrp="1"/>
          </p:cNvSpPr>
          <p:nvPr>
            <p:ph type="sldNum" sz="quarter" idx="12"/>
          </p:nvPr>
        </p:nvSpPr>
        <p:spPr/>
        <p:txBody>
          <a:bodyPr/>
          <a:lstStyle/>
          <a:p>
            <a:fld id="{897F9B0A-5E7E-458B-93E3-A4D5E02EF1F0}" type="slidenum">
              <a:rPr lang="ar-AE" smtClean="0"/>
              <a:t>‹#›</a:t>
            </a:fld>
            <a:endParaRPr lang="ar-AE"/>
          </a:p>
        </p:txBody>
      </p:sp>
    </p:spTree>
    <p:extLst>
      <p:ext uri="{BB962C8B-B14F-4D97-AF65-F5344CB8AC3E}">
        <p14:creationId xmlns:p14="http://schemas.microsoft.com/office/powerpoint/2010/main" val="257365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D6FF525-B53B-C188-910F-FB4C4128C55B}"/>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5B20B48B-980B-D492-2E7B-9B13B9A2D3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CA8F6BA4-7E11-BF9B-AE1E-FBE34EF91E70}"/>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نص 4">
            <a:extLst>
              <a:ext uri="{FF2B5EF4-FFF2-40B4-BE49-F238E27FC236}">
                <a16:creationId xmlns:a16="http://schemas.microsoft.com/office/drawing/2014/main" id="{04809BC1-19B2-5A32-FD30-B8B47E1B8E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7F68AE6F-3192-5008-0F0F-89F7FD191BE2}"/>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7" name="عنصر نائب للتاريخ 6">
            <a:extLst>
              <a:ext uri="{FF2B5EF4-FFF2-40B4-BE49-F238E27FC236}">
                <a16:creationId xmlns:a16="http://schemas.microsoft.com/office/drawing/2014/main" id="{A7B995B7-7AD5-49C4-88F3-4A9CD460F92D}"/>
              </a:ext>
            </a:extLst>
          </p:cNvPr>
          <p:cNvSpPr>
            <a:spLocks noGrp="1"/>
          </p:cNvSpPr>
          <p:nvPr>
            <p:ph type="dt" sz="half" idx="10"/>
          </p:nvPr>
        </p:nvSpPr>
        <p:spPr/>
        <p:txBody>
          <a:bodyPr/>
          <a:lstStyle/>
          <a:p>
            <a:fld id="{EB7C9049-C567-4CF7-9DBC-2F312C8A3531}" type="datetimeFigureOut">
              <a:rPr lang="ar-AE" smtClean="0"/>
              <a:t>07/05/1446</a:t>
            </a:fld>
            <a:endParaRPr lang="ar-AE"/>
          </a:p>
        </p:txBody>
      </p:sp>
      <p:sp>
        <p:nvSpPr>
          <p:cNvPr id="8" name="عنصر نائب للتذييل 7">
            <a:extLst>
              <a:ext uri="{FF2B5EF4-FFF2-40B4-BE49-F238E27FC236}">
                <a16:creationId xmlns:a16="http://schemas.microsoft.com/office/drawing/2014/main" id="{FECD3326-728F-4186-C137-64D5DAD921B7}"/>
              </a:ext>
            </a:extLst>
          </p:cNvPr>
          <p:cNvSpPr>
            <a:spLocks noGrp="1"/>
          </p:cNvSpPr>
          <p:nvPr>
            <p:ph type="ftr" sz="quarter" idx="11"/>
          </p:nvPr>
        </p:nvSpPr>
        <p:spPr/>
        <p:txBody>
          <a:bodyPr/>
          <a:lstStyle/>
          <a:p>
            <a:endParaRPr lang="ar-AE"/>
          </a:p>
        </p:txBody>
      </p:sp>
      <p:sp>
        <p:nvSpPr>
          <p:cNvPr id="9" name="عنصر نائب لرقم الشريحة 8">
            <a:extLst>
              <a:ext uri="{FF2B5EF4-FFF2-40B4-BE49-F238E27FC236}">
                <a16:creationId xmlns:a16="http://schemas.microsoft.com/office/drawing/2014/main" id="{FD02FECA-6D61-22AA-5D37-6015B1B1F3AC}"/>
              </a:ext>
            </a:extLst>
          </p:cNvPr>
          <p:cNvSpPr>
            <a:spLocks noGrp="1"/>
          </p:cNvSpPr>
          <p:nvPr>
            <p:ph type="sldNum" sz="quarter" idx="12"/>
          </p:nvPr>
        </p:nvSpPr>
        <p:spPr/>
        <p:txBody>
          <a:bodyPr/>
          <a:lstStyle/>
          <a:p>
            <a:fld id="{897F9B0A-5E7E-458B-93E3-A4D5E02EF1F0}" type="slidenum">
              <a:rPr lang="ar-AE" smtClean="0"/>
              <a:t>‹#›</a:t>
            </a:fld>
            <a:endParaRPr lang="ar-AE"/>
          </a:p>
        </p:txBody>
      </p:sp>
    </p:spTree>
    <p:extLst>
      <p:ext uri="{BB962C8B-B14F-4D97-AF65-F5344CB8AC3E}">
        <p14:creationId xmlns:p14="http://schemas.microsoft.com/office/powerpoint/2010/main" val="364243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BF27AFD-FD0C-A25B-59AC-56491F77F3BD}"/>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تاريخ 2">
            <a:extLst>
              <a:ext uri="{FF2B5EF4-FFF2-40B4-BE49-F238E27FC236}">
                <a16:creationId xmlns:a16="http://schemas.microsoft.com/office/drawing/2014/main" id="{9EDDEDE3-7046-0B72-F798-1F3DF339AB69}"/>
              </a:ext>
            </a:extLst>
          </p:cNvPr>
          <p:cNvSpPr>
            <a:spLocks noGrp="1"/>
          </p:cNvSpPr>
          <p:nvPr>
            <p:ph type="dt" sz="half" idx="10"/>
          </p:nvPr>
        </p:nvSpPr>
        <p:spPr/>
        <p:txBody>
          <a:bodyPr/>
          <a:lstStyle/>
          <a:p>
            <a:fld id="{EB7C9049-C567-4CF7-9DBC-2F312C8A3531}" type="datetimeFigureOut">
              <a:rPr lang="ar-AE" smtClean="0"/>
              <a:t>07/05/1446</a:t>
            </a:fld>
            <a:endParaRPr lang="ar-AE"/>
          </a:p>
        </p:txBody>
      </p:sp>
      <p:sp>
        <p:nvSpPr>
          <p:cNvPr id="4" name="عنصر نائب للتذييل 3">
            <a:extLst>
              <a:ext uri="{FF2B5EF4-FFF2-40B4-BE49-F238E27FC236}">
                <a16:creationId xmlns:a16="http://schemas.microsoft.com/office/drawing/2014/main" id="{CD49182B-1CFB-7245-F12A-14C40A665724}"/>
              </a:ext>
            </a:extLst>
          </p:cNvPr>
          <p:cNvSpPr>
            <a:spLocks noGrp="1"/>
          </p:cNvSpPr>
          <p:nvPr>
            <p:ph type="ftr" sz="quarter" idx="11"/>
          </p:nvPr>
        </p:nvSpPr>
        <p:spPr/>
        <p:txBody>
          <a:bodyPr/>
          <a:lstStyle/>
          <a:p>
            <a:endParaRPr lang="ar-AE"/>
          </a:p>
        </p:txBody>
      </p:sp>
      <p:sp>
        <p:nvSpPr>
          <p:cNvPr id="5" name="عنصر نائب لرقم الشريحة 4">
            <a:extLst>
              <a:ext uri="{FF2B5EF4-FFF2-40B4-BE49-F238E27FC236}">
                <a16:creationId xmlns:a16="http://schemas.microsoft.com/office/drawing/2014/main" id="{A3D1DE37-2801-E4C8-68E1-3CB5787B16E8}"/>
              </a:ext>
            </a:extLst>
          </p:cNvPr>
          <p:cNvSpPr>
            <a:spLocks noGrp="1"/>
          </p:cNvSpPr>
          <p:nvPr>
            <p:ph type="sldNum" sz="quarter" idx="12"/>
          </p:nvPr>
        </p:nvSpPr>
        <p:spPr/>
        <p:txBody>
          <a:bodyPr/>
          <a:lstStyle/>
          <a:p>
            <a:fld id="{897F9B0A-5E7E-458B-93E3-A4D5E02EF1F0}" type="slidenum">
              <a:rPr lang="ar-AE" smtClean="0"/>
              <a:t>‹#›</a:t>
            </a:fld>
            <a:endParaRPr lang="ar-AE"/>
          </a:p>
        </p:txBody>
      </p:sp>
    </p:spTree>
    <p:extLst>
      <p:ext uri="{BB962C8B-B14F-4D97-AF65-F5344CB8AC3E}">
        <p14:creationId xmlns:p14="http://schemas.microsoft.com/office/powerpoint/2010/main" val="3437451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62F4792D-C6B0-3AB4-F46D-5CDE4EB4E3DD}"/>
              </a:ext>
            </a:extLst>
          </p:cNvPr>
          <p:cNvSpPr>
            <a:spLocks noGrp="1"/>
          </p:cNvSpPr>
          <p:nvPr>
            <p:ph type="dt" sz="half" idx="10"/>
          </p:nvPr>
        </p:nvSpPr>
        <p:spPr/>
        <p:txBody>
          <a:bodyPr/>
          <a:lstStyle/>
          <a:p>
            <a:fld id="{EB7C9049-C567-4CF7-9DBC-2F312C8A3531}" type="datetimeFigureOut">
              <a:rPr lang="ar-AE" smtClean="0"/>
              <a:t>07/05/1446</a:t>
            </a:fld>
            <a:endParaRPr lang="ar-AE"/>
          </a:p>
        </p:txBody>
      </p:sp>
      <p:sp>
        <p:nvSpPr>
          <p:cNvPr id="3" name="عنصر نائب للتذييل 2">
            <a:extLst>
              <a:ext uri="{FF2B5EF4-FFF2-40B4-BE49-F238E27FC236}">
                <a16:creationId xmlns:a16="http://schemas.microsoft.com/office/drawing/2014/main" id="{EF2CDEF1-2433-0CB2-DF61-74F89E16DBA5}"/>
              </a:ext>
            </a:extLst>
          </p:cNvPr>
          <p:cNvSpPr>
            <a:spLocks noGrp="1"/>
          </p:cNvSpPr>
          <p:nvPr>
            <p:ph type="ftr" sz="quarter" idx="11"/>
          </p:nvPr>
        </p:nvSpPr>
        <p:spPr/>
        <p:txBody>
          <a:bodyPr/>
          <a:lstStyle/>
          <a:p>
            <a:endParaRPr lang="ar-AE"/>
          </a:p>
        </p:txBody>
      </p:sp>
      <p:sp>
        <p:nvSpPr>
          <p:cNvPr id="4" name="عنصر نائب لرقم الشريحة 3">
            <a:extLst>
              <a:ext uri="{FF2B5EF4-FFF2-40B4-BE49-F238E27FC236}">
                <a16:creationId xmlns:a16="http://schemas.microsoft.com/office/drawing/2014/main" id="{8B043ED7-2FA2-E836-F88F-2308812AF113}"/>
              </a:ext>
            </a:extLst>
          </p:cNvPr>
          <p:cNvSpPr>
            <a:spLocks noGrp="1"/>
          </p:cNvSpPr>
          <p:nvPr>
            <p:ph type="sldNum" sz="quarter" idx="12"/>
          </p:nvPr>
        </p:nvSpPr>
        <p:spPr/>
        <p:txBody>
          <a:bodyPr/>
          <a:lstStyle/>
          <a:p>
            <a:fld id="{897F9B0A-5E7E-458B-93E3-A4D5E02EF1F0}" type="slidenum">
              <a:rPr lang="ar-AE" smtClean="0"/>
              <a:t>‹#›</a:t>
            </a:fld>
            <a:endParaRPr lang="ar-AE"/>
          </a:p>
        </p:txBody>
      </p:sp>
    </p:spTree>
    <p:extLst>
      <p:ext uri="{BB962C8B-B14F-4D97-AF65-F5344CB8AC3E}">
        <p14:creationId xmlns:p14="http://schemas.microsoft.com/office/powerpoint/2010/main" val="2718054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02B97B1-E367-D210-7D9D-56C7871F5AE2}"/>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6F5B2081-0E91-02F0-8DDF-D11E914D79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نص 3">
            <a:extLst>
              <a:ext uri="{FF2B5EF4-FFF2-40B4-BE49-F238E27FC236}">
                <a16:creationId xmlns:a16="http://schemas.microsoft.com/office/drawing/2014/main" id="{27D5855A-9178-DA0B-6B34-4F8AAD9693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7C5EE23E-D1AF-3E72-2C9E-70A3E5DDA61D}"/>
              </a:ext>
            </a:extLst>
          </p:cNvPr>
          <p:cNvSpPr>
            <a:spLocks noGrp="1"/>
          </p:cNvSpPr>
          <p:nvPr>
            <p:ph type="dt" sz="half" idx="10"/>
          </p:nvPr>
        </p:nvSpPr>
        <p:spPr/>
        <p:txBody>
          <a:bodyPr/>
          <a:lstStyle/>
          <a:p>
            <a:fld id="{EB7C9049-C567-4CF7-9DBC-2F312C8A3531}" type="datetimeFigureOut">
              <a:rPr lang="ar-AE" smtClean="0"/>
              <a:t>07/05/1446</a:t>
            </a:fld>
            <a:endParaRPr lang="ar-AE"/>
          </a:p>
        </p:txBody>
      </p:sp>
      <p:sp>
        <p:nvSpPr>
          <p:cNvPr id="6" name="عنصر نائب للتذييل 5">
            <a:extLst>
              <a:ext uri="{FF2B5EF4-FFF2-40B4-BE49-F238E27FC236}">
                <a16:creationId xmlns:a16="http://schemas.microsoft.com/office/drawing/2014/main" id="{B8C3A513-B6DD-4418-871C-B6C42123AFF7}"/>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EBE36BC2-4564-1B15-FC56-C0CB513DE838}"/>
              </a:ext>
            </a:extLst>
          </p:cNvPr>
          <p:cNvSpPr>
            <a:spLocks noGrp="1"/>
          </p:cNvSpPr>
          <p:nvPr>
            <p:ph type="sldNum" sz="quarter" idx="12"/>
          </p:nvPr>
        </p:nvSpPr>
        <p:spPr/>
        <p:txBody>
          <a:bodyPr/>
          <a:lstStyle/>
          <a:p>
            <a:fld id="{897F9B0A-5E7E-458B-93E3-A4D5E02EF1F0}" type="slidenum">
              <a:rPr lang="ar-AE" smtClean="0"/>
              <a:t>‹#›</a:t>
            </a:fld>
            <a:endParaRPr lang="ar-AE"/>
          </a:p>
        </p:txBody>
      </p:sp>
    </p:spTree>
    <p:extLst>
      <p:ext uri="{BB962C8B-B14F-4D97-AF65-F5344CB8AC3E}">
        <p14:creationId xmlns:p14="http://schemas.microsoft.com/office/powerpoint/2010/main" val="819848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4020546-8399-66D6-7A6B-0F378995BAE8}"/>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صورة 2">
            <a:extLst>
              <a:ext uri="{FF2B5EF4-FFF2-40B4-BE49-F238E27FC236}">
                <a16:creationId xmlns:a16="http://schemas.microsoft.com/office/drawing/2014/main" id="{391DD75D-222E-3555-C5EF-088C96E694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عنصر نائب للنص 3">
            <a:extLst>
              <a:ext uri="{FF2B5EF4-FFF2-40B4-BE49-F238E27FC236}">
                <a16:creationId xmlns:a16="http://schemas.microsoft.com/office/drawing/2014/main" id="{1757DC13-9735-BB07-2BF8-4607FBFDF8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58B3CE8-F8E1-AF3B-E146-E987123CA909}"/>
              </a:ext>
            </a:extLst>
          </p:cNvPr>
          <p:cNvSpPr>
            <a:spLocks noGrp="1"/>
          </p:cNvSpPr>
          <p:nvPr>
            <p:ph type="dt" sz="half" idx="10"/>
          </p:nvPr>
        </p:nvSpPr>
        <p:spPr/>
        <p:txBody>
          <a:bodyPr/>
          <a:lstStyle/>
          <a:p>
            <a:fld id="{EB7C9049-C567-4CF7-9DBC-2F312C8A3531}" type="datetimeFigureOut">
              <a:rPr lang="ar-AE" smtClean="0"/>
              <a:t>07/05/1446</a:t>
            </a:fld>
            <a:endParaRPr lang="ar-AE"/>
          </a:p>
        </p:txBody>
      </p:sp>
      <p:sp>
        <p:nvSpPr>
          <p:cNvPr id="6" name="عنصر نائب للتذييل 5">
            <a:extLst>
              <a:ext uri="{FF2B5EF4-FFF2-40B4-BE49-F238E27FC236}">
                <a16:creationId xmlns:a16="http://schemas.microsoft.com/office/drawing/2014/main" id="{143D89A1-57B0-2391-A441-88E48DAC7D10}"/>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A1127020-2DFB-DEF0-B2D2-FCB743DA5E1C}"/>
              </a:ext>
            </a:extLst>
          </p:cNvPr>
          <p:cNvSpPr>
            <a:spLocks noGrp="1"/>
          </p:cNvSpPr>
          <p:nvPr>
            <p:ph type="sldNum" sz="quarter" idx="12"/>
          </p:nvPr>
        </p:nvSpPr>
        <p:spPr/>
        <p:txBody>
          <a:bodyPr/>
          <a:lstStyle/>
          <a:p>
            <a:fld id="{897F9B0A-5E7E-458B-93E3-A4D5E02EF1F0}" type="slidenum">
              <a:rPr lang="ar-AE" smtClean="0"/>
              <a:t>‹#›</a:t>
            </a:fld>
            <a:endParaRPr lang="ar-AE"/>
          </a:p>
        </p:txBody>
      </p:sp>
    </p:spTree>
    <p:extLst>
      <p:ext uri="{BB962C8B-B14F-4D97-AF65-F5344CB8AC3E}">
        <p14:creationId xmlns:p14="http://schemas.microsoft.com/office/powerpoint/2010/main" val="1715875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C4A91EA-762D-F8FA-2311-A8B1DDBC9A8A}"/>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C6D0D58D-A396-DAEF-B1F1-FBFD990C9ADE}"/>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321FBFE5-0F4B-56A2-6FB1-B73853D0DE07}"/>
              </a:ext>
            </a:extLst>
          </p:cNvPr>
          <p:cNvSpPr>
            <a:spLocks noGrp="1"/>
          </p:cNvSpPr>
          <p:nvPr>
            <p:ph type="dt" sz="half" idx="10"/>
          </p:nvPr>
        </p:nvSpPr>
        <p:spPr/>
        <p:txBody>
          <a:bodyPr/>
          <a:lstStyle/>
          <a:p>
            <a:fld id="{EB7C9049-C567-4CF7-9DBC-2F312C8A3531}" type="datetimeFigureOut">
              <a:rPr lang="ar-AE" smtClean="0"/>
              <a:t>07/05/1446</a:t>
            </a:fld>
            <a:endParaRPr lang="ar-AE"/>
          </a:p>
        </p:txBody>
      </p:sp>
      <p:sp>
        <p:nvSpPr>
          <p:cNvPr id="5" name="عنصر نائب للتذييل 4">
            <a:extLst>
              <a:ext uri="{FF2B5EF4-FFF2-40B4-BE49-F238E27FC236}">
                <a16:creationId xmlns:a16="http://schemas.microsoft.com/office/drawing/2014/main" id="{9B29DCAC-785F-42D3-77D1-D5E54413A0FE}"/>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F4348933-9ABC-2956-F571-E0C464307F49}"/>
              </a:ext>
            </a:extLst>
          </p:cNvPr>
          <p:cNvSpPr>
            <a:spLocks noGrp="1"/>
          </p:cNvSpPr>
          <p:nvPr>
            <p:ph type="sldNum" sz="quarter" idx="12"/>
          </p:nvPr>
        </p:nvSpPr>
        <p:spPr/>
        <p:txBody>
          <a:bodyPr/>
          <a:lstStyle/>
          <a:p>
            <a:fld id="{897F9B0A-5E7E-458B-93E3-A4D5E02EF1F0}" type="slidenum">
              <a:rPr lang="ar-AE" smtClean="0"/>
              <a:t>‹#›</a:t>
            </a:fld>
            <a:endParaRPr lang="ar-AE"/>
          </a:p>
        </p:txBody>
      </p:sp>
    </p:spTree>
    <p:extLst>
      <p:ext uri="{BB962C8B-B14F-4D97-AF65-F5344CB8AC3E}">
        <p14:creationId xmlns:p14="http://schemas.microsoft.com/office/powerpoint/2010/main" val="4238062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20388EB7-A1C2-2944-5C5A-0944FF9B9256}"/>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35D56DAF-E76C-C21F-A72A-030C7A02BF85}"/>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34582D20-7172-4803-B82D-A1598010460F}"/>
              </a:ext>
            </a:extLst>
          </p:cNvPr>
          <p:cNvSpPr>
            <a:spLocks noGrp="1"/>
          </p:cNvSpPr>
          <p:nvPr>
            <p:ph type="dt" sz="half" idx="10"/>
          </p:nvPr>
        </p:nvSpPr>
        <p:spPr/>
        <p:txBody>
          <a:bodyPr/>
          <a:lstStyle/>
          <a:p>
            <a:fld id="{EB7C9049-C567-4CF7-9DBC-2F312C8A3531}" type="datetimeFigureOut">
              <a:rPr lang="ar-AE" smtClean="0"/>
              <a:t>07/05/1446</a:t>
            </a:fld>
            <a:endParaRPr lang="ar-AE"/>
          </a:p>
        </p:txBody>
      </p:sp>
      <p:sp>
        <p:nvSpPr>
          <p:cNvPr id="5" name="عنصر نائب للتذييل 4">
            <a:extLst>
              <a:ext uri="{FF2B5EF4-FFF2-40B4-BE49-F238E27FC236}">
                <a16:creationId xmlns:a16="http://schemas.microsoft.com/office/drawing/2014/main" id="{443F5A92-ADC0-D797-BA5A-5C9B07FEE1A2}"/>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F0DC0135-7D62-0BBD-5A51-CDA7EF1452A4}"/>
              </a:ext>
            </a:extLst>
          </p:cNvPr>
          <p:cNvSpPr>
            <a:spLocks noGrp="1"/>
          </p:cNvSpPr>
          <p:nvPr>
            <p:ph type="sldNum" sz="quarter" idx="12"/>
          </p:nvPr>
        </p:nvSpPr>
        <p:spPr/>
        <p:txBody>
          <a:bodyPr/>
          <a:lstStyle/>
          <a:p>
            <a:fld id="{897F9B0A-5E7E-458B-93E3-A4D5E02EF1F0}" type="slidenum">
              <a:rPr lang="ar-AE" smtClean="0"/>
              <a:t>‹#›</a:t>
            </a:fld>
            <a:endParaRPr lang="ar-AE"/>
          </a:p>
        </p:txBody>
      </p:sp>
    </p:spTree>
    <p:extLst>
      <p:ext uri="{BB962C8B-B14F-4D97-AF65-F5344CB8AC3E}">
        <p14:creationId xmlns:p14="http://schemas.microsoft.com/office/powerpoint/2010/main" val="375959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AD0F8DCA-BF76-E08A-63A1-D813E12122B8}"/>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A68961D5-1471-2B6A-933C-5734D283E9E7}"/>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569D4232-31D7-5476-CE02-9B74070D62F6}"/>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EB7C9049-C567-4CF7-9DBC-2F312C8A3531}" type="datetimeFigureOut">
              <a:rPr lang="ar-AE" smtClean="0"/>
              <a:t>07/05/1446</a:t>
            </a:fld>
            <a:endParaRPr lang="ar-AE"/>
          </a:p>
        </p:txBody>
      </p:sp>
      <p:sp>
        <p:nvSpPr>
          <p:cNvPr id="5" name="عنصر نائب للتذييل 4">
            <a:extLst>
              <a:ext uri="{FF2B5EF4-FFF2-40B4-BE49-F238E27FC236}">
                <a16:creationId xmlns:a16="http://schemas.microsoft.com/office/drawing/2014/main" id="{80BC7587-D298-6F11-1E70-788DC5387E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ar-AE"/>
          </a:p>
        </p:txBody>
      </p:sp>
      <p:sp>
        <p:nvSpPr>
          <p:cNvPr id="6" name="عنصر نائب لرقم الشريحة 5">
            <a:extLst>
              <a:ext uri="{FF2B5EF4-FFF2-40B4-BE49-F238E27FC236}">
                <a16:creationId xmlns:a16="http://schemas.microsoft.com/office/drawing/2014/main" id="{34608A21-86C0-9C52-A001-3F5E2E4563CC}"/>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897F9B0A-5E7E-458B-93E3-A4D5E02EF1F0}" type="slidenum">
              <a:rPr lang="ar-AE" smtClean="0"/>
              <a:t>‹#›</a:t>
            </a:fld>
            <a:endParaRPr lang="ar-AE"/>
          </a:p>
        </p:txBody>
      </p:sp>
    </p:spTree>
    <p:extLst>
      <p:ext uri="{BB962C8B-B14F-4D97-AF65-F5344CB8AC3E}">
        <p14:creationId xmlns:p14="http://schemas.microsoft.com/office/powerpoint/2010/main" val="3260169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1" name="Rectangle 1039">
            <a:extLst>
              <a:ext uri="{FF2B5EF4-FFF2-40B4-BE49-F238E27FC236}">
                <a16:creationId xmlns:a16="http://schemas.microsoft.com/office/drawing/2014/main" id="{2F4D5922-434B-4829-B93E-02DC38A295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3" name="Rectangle 1041">
            <a:extLst>
              <a:ext uri="{FF2B5EF4-FFF2-40B4-BE49-F238E27FC236}">
                <a16:creationId xmlns:a16="http://schemas.microsoft.com/office/drawing/2014/main" id="{F35FBA24-5C01-4635-A984-1DB6E340B0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4" name="Group 1043">
            <a:extLst>
              <a:ext uri="{FF2B5EF4-FFF2-40B4-BE49-F238E27FC236}">
                <a16:creationId xmlns:a16="http://schemas.microsoft.com/office/drawing/2014/main" id="{D89A5114-55F8-4976-BBE9-EB03D13143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045" name="Oval 1044">
              <a:extLst>
                <a:ext uri="{FF2B5EF4-FFF2-40B4-BE49-F238E27FC236}">
                  <a16:creationId xmlns:a16="http://schemas.microsoft.com/office/drawing/2014/main" id="{B68E7F15-1BC6-438A-8D72-8DC7AED512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Oval 1045">
              <a:extLst>
                <a:ext uri="{FF2B5EF4-FFF2-40B4-BE49-F238E27FC236}">
                  <a16:creationId xmlns:a16="http://schemas.microsoft.com/office/drawing/2014/main" id="{61641807-6842-4066-AF10-93EC82C9F3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Oval 1046">
              <a:extLst>
                <a:ext uri="{FF2B5EF4-FFF2-40B4-BE49-F238E27FC236}">
                  <a16:creationId xmlns:a16="http://schemas.microsoft.com/office/drawing/2014/main" id="{F982CAD2-2793-4D56-BE4D-E6CEF77D76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 name="Oval 1047">
              <a:extLst>
                <a:ext uri="{FF2B5EF4-FFF2-40B4-BE49-F238E27FC236}">
                  <a16:creationId xmlns:a16="http://schemas.microsoft.com/office/drawing/2014/main" id="{02ADA1AD-25F7-4EE1-9E91-CB4534B565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9" name="Oval 1048">
              <a:extLst>
                <a:ext uri="{FF2B5EF4-FFF2-40B4-BE49-F238E27FC236}">
                  <a16:creationId xmlns:a16="http://schemas.microsoft.com/office/drawing/2014/main" id="{07625553-33A6-42A6-BA58-B6F60A4E53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0" name="Oval 1049">
              <a:extLst>
                <a:ext uri="{FF2B5EF4-FFF2-40B4-BE49-F238E27FC236}">
                  <a16:creationId xmlns:a16="http://schemas.microsoft.com/office/drawing/2014/main" id="{75B990D2-1682-41A9-850F-4DC602C318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52" name="Rectangle 1051">
            <a:extLst>
              <a:ext uri="{FF2B5EF4-FFF2-40B4-BE49-F238E27FC236}">
                <a16:creationId xmlns:a16="http://schemas.microsoft.com/office/drawing/2014/main" id="{5819102A-0400-4C1F-8614-973F5262EF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54" name="Group 1053">
            <a:extLst>
              <a:ext uri="{FF2B5EF4-FFF2-40B4-BE49-F238E27FC236}">
                <a16:creationId xmlns:a16="http://schemas.microsoft.com/office/drawing/2014/main" id="{EA8FBDFC-CF2A-4A9A-88B1-15D45D68BC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1055" name="Straight Connector 1054">
              <a:extLst>
                <a:ext uri="{FF2B5EF4-FFF2-40B4-BE49-F238E27FC236}">
                  <a16:creationId xmlns:a16="http://schemas.microsoft.com/office/drawing/2014/main" id="{4EC299EF-4D18-40D1-AAB9-5082B26ABFB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56" name="Straight Connector 1055">
              <a:extLst>
                <a:ext uri="{FF2B5EF4-FFF2-40B4-BE49-F238E27FC236}">
                  <a16:creationId xmlns:a16="http://schemas.microsoft.com/office/drawing/2014/main" id="{C649880C-55B6-4C46-A7F6-6A2856231B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57" name="Straight Connector 1056">
              <a:extLst>
                <a:ext uri="{FF2B5EF4-FFF2-40B4-BE49-F238E27FC236}">
                  <a16:creationId xmlns:a16="http://schemas.microsoft.com/office/drawing/2014/main" id="{2C809907-F418-42B7-B7DA-7578B44AAB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58" name="Straight Connector 1057">
              <a:extLst>
                <a:ext uri="{FF2B5EF4-FFF2-40B4-BE49-F238E27FC236}">
                  <a16:creationId xmlns:a16="http://schemas.microsoft.com/office/drawing/2014/main" id="{F71152CA-C7C6-498B-AC68-B4620D2421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1060" name="Rectangle 1059">
            <a:extLst>
              <a:ext uri="{FF2B5EF4-FFF2-40B4-BE49-F238E27FC236}">
                <a16:creationId xmlns:a16="http://schemas.microsoft.com/office/drawing/2014/main" id="{CF1485CA-41D2-421F-B28D-15EF845D5F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62" name="Group 1061">
            <a:extLst>
              <a:ext uri="{FF2B5EF4-FFF2-40B4-BE49-F238E27FC236}">
                <a16:creationId xmlns:a16="http://schemas.microsoft.com/office/drawing/2014/main" id="{04ED96A1-E6CA-493F-8610-6B8B7A28E3E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1063" name="Straight Connector 1062">
              <a:extLst>
                <a:ext uri="{FF2B5EF4-FFF2-40B4-BE49-F238E27FC236}">
                  <a16:creationId xmlns:a16="http://schemas.microsoft.com/office/drawing/2014/main" id="{3C9231B8-0812-4FDE-9AC6-94984E20AC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64" name="Straight Connector 1063">
              <a:extLst>
                <a:ext uri="{FF2B5EF4-FFF2-40B4-BE49-F238E27FC236}">
                  <a16:creationId xmlns:a16="http://schemas.microsoft.com/office/drawing/2014/main" id="{4BF59FE3-7AD8-46E8-9440-D268639942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65" name="Straight Connector 1064">
              <a:extLst>
                <a:ext uri="{FF2B5EF4-FFF2-40B4-BE49-F238E27FC236}">
                  <a16:creationId xmlns:a16="http://schemas.microsoft.com/office/drawing/2014/main" id="{6EEEDF00-F676-4147-BAF0-64840E2857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66" name="Straight Connector 1065">
              <a:extLst>
                <a:ext uri="{FF2B5EF4-FFF2-40B4-BE49-F238E27FC236}">
                  <a16:creationId xmlns:a16="http://schemas.microsoft.com/office/drawing/2014/main" id="{94D3F73A-55E6-4A58-872D-BE9E9C7C30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1026" name="Picture 2" descr="‫الصف السابع في الإمارات‬‎">
            <a:extLst>
              <a:ext uri="{FF2B5EF4-FFF2-40B4-BE49-F238E27FC236}">
                <a16:creationId xmlns:a16="http://schemas.microsoft.com/office/drawing/2014/main" id="{8B591305-0914-A48A-B894-0ED84F5650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718" r="1" b="681"/>
          <a:stretch/>
        </p:blipFill>
        <p:spPr bwMode="auto">
          <a:xfrm>
            <a:off x="6997974" y="706170"/>
            <a:ext cx="4492357" cy="5431517"/>
          </a:xfrm>
          <a:prstGeom prst="rect">
            <a:avLst/>
          </a:prstGeom>
          <a:noFill/>
          <a:extLst>
            <a:ext uri="{909E8E84-426E-40DD-AFC4-6F175D3DCCD1}">
              <a14:hiddenFill xmlns:a14="http://schemas.microsoft.com/office/drawing/2010/main">
                <a:solidFill>
                  <a:srgbClr val="FFFFFF"/>
                </a:solidFill>
              </a14:hiddenFill>
            </a:ext>
          </a:extLst>
        </p:spPr>
      </p:pic>
      <p:grpSp>
        <p:nvGrpSpPr>
          <p:cNvPr id="1068" name="Group 1067">
            <a:extLst>
              <a:ext uri="{FF2B5EF4-FFF2-40B4-BE49-F238E27FC236}">
                <a16:creationId xmlns:a16="http://schemas.microsoft.com/office/drawing/2014/main" id="{8D2BC472-0671-410F-BA77-E46AA62106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6867670" y="850149"/>
            <a:ext cx="304800" cy="429768"/>
            <a:chOff x="215328" y="-46937"/>
            <a:chExt cx="304800" cy="2773841"/>
          </a:xfrm>
        </p:grpSpPr>
        <p:cxnSp>
          <p:nvCxnSpPr>
            <p:cNvPr id="1069" name="Straight Connector 1068">
              <a:extLst>
                <a:ext uri="{FF2B5EF4-FFF2-40B4-BE49-F238E27FC236}">
                  <a16:creationId xmlns:a16="http://schemas.microsoft.com/office/drawing/2014/main" id="{DC68B2A3-267E-4DE4-8DD5-C0378482D2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0" name="Straight Connector 1069">
              <a:extLst>
                <a:ext uri="{FF2B5EF4-FFF2-40B4-BE49-F238E27FC236}">
                  <a16:creationId xmlns:a16="http://schemas.microsoft.com/office/drawing/2014/main" id="{F6474CC6-D7FB-4A38-8991-680F048CFF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1" name="Straight Connector 1070">
              <a:extLst>
                <a:ext uri="{FF2B5EF4-FFF2-40B4-BE49-F238E27FC236}">
                  <a16:creationId xmlns:a16="http://schemas.microsoft.com/office/drawing/2014/main" id="{05825D0E-A1E4-4466-81B2-33325B3B3F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2" name="Straight Connector 1071">
              <a:extLst>
                <a:ext uri="{FF2B5EF4-FFF2-40B4-BE49-F238E27FC236}">
                  <a16:creationId xmlns:a16="http://schemas.microsoft.com/office/drawing/2014/main" id="{A1BD1E16-C3EF-4A05-9C71-590A55BFC5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 name="مربع نص 3">
            <a:extLst>
              <a:ext uri="{FF2B5EF4-FFF2-40B4-BE49-F238E27FC236}">
                <a16:creationId xmlns:a16="http://schemas.microsoft.com/office/drawing/2014/main" id="{346C3487-9FFD-43FA-807E-E5A787D145BE}"/>
              </a:ext>
            </a:extLst>
          </p:cNvPr>
          <p:cNvSpPr txBox="1"/>
          <p:nvPr/>
        </p:nvSpPr>
        <p:spPr>
          <a:xfrm>
            <a:off x="630936" y="609600"/>
            <a:ext cx="6171202" cy="2819399"/>
          </a:xfrm>
          <a:prstGeom prst="rect">
            <a:avLst/>
          </a:prstGeom>
          <a:noFill/>
        </p:spPr>
        <p:txBody>
          <a:bodyPr vert="horz" lIns="91440" tIns="45720" rIns="91440" bIns="45720" rtlCol="0" anchor="b">
            <a:normAutofit/>
          </a:bodyPr>
          <a:lstStyle/>
          <a:p>
            <a:pPr algn="l" rtl="0">
              <a:lnSpc>
                <a:spcPct val="90000"/>
              </a:lnSpc>
              <a:spcBef>
                <a:spcPct val="0"/>
              </a:spcBef>
              <a:spcAft>
                <a:spcPts val="600"/>
              </a:spcAft>
            </a:pPr>
            <a:r>
              <a:rPr lang="en-US" sz="4800" dirty="0" err="1">
                <a:solidFill>
                  <a:schemeClr val="bg1"/>
                </a:solidFill>
                <a:latin typeface="+mj-lt"/>
                <a:ea typeface="+mj-ea"/>
                <a:cs typeface="+mj-cs"/>
              </a:rPr>
              <a:t>حل</a:t>
            </a:r>
            <a:r>
              <a:rPr lang="en-US" sz="4800" dirty="0">
                <a:solidFill>
                  <a:schemeClr val="bg1"/>
                </a:solidFill>
                <a:latin typeface="+mj-lt"/>
                <a:ea typeface="+mj-ea"/>
                <a:cs typeface="+mj-cs"/>
              </a:rPr>
              <a:t> </a:t>
            </a:r>
            <a:r>
              <a:rPr lang="en-US" sz="4800" dirty="0" err="1">
                <a:solidFill>
                  <a:schemeClr val="bg1"/>
                </a:solidFill>
                <a:latin typeface="+mj-lt"/>
                <a:ea typeface="+mj-ea"/>
                <a:cs typeface="+mj-cs"/>
              </a:rPr>
              <a:t>هيكل</a:t>
            </a:r>
            <a:r>
              <a:rPr lang="en-US" sz="4800" dirty="0">
                <a:solidFill>
                  <a:schemeClr val="bg1"/>
                </a:solidFill>
                <a:latin typeface="+mj-lt"/>
                <a:ea typeface="+mj-ea"/>
                <a:cs typeface="+mj-cs"/>
              </a:rPr>
              <a:t> </a:t>
            </a:r>
            <a:r>
              <a:rPr lang="en-US" sz="4800" dirty="0" err="1">
                <a:solidFill>
                  <a:schemeClr val="bg1"/>
                </a:solidFill>
                <a:latin typeface="+mj-lt"/>
                <a:ea typeface="+mj-ea"/>
                <a:cs typeface="+mj-cs"/>
              </a:rPr>
              <a:t>التربية</a:t>
            </a:r>
            <a:r>
              <a:rPr lang="en-US" sz="4800" dirty="0">
                <a:solidFill>
                  <a:schemeClr val="bg1"/>
                </a:solidFill>
                <a:latin typeface="+mj-lt"/>
                <a:ea typeface="+mj-ea"/>
                <a:cs typeface="+mj-cs"/>
              </a:rPr>
              <a:t> </a:t>
            </a:r>
            <a:r>
              <a:rPr lang="en-US" sz="4800" dirty="0" err="1">
                <a:solidFill>
                  <a:schemeClr val="bg1"/>
                </a:solidFill>
                <a:latin typeface="+mj-lt"/>
                <a:ea typeface="+mj-ea"/>
                <a:cs typeface="+mj-cs"/>
              </a:rPr>
              <a:t>الإسلامية</a:t>
            </a:r>
            <a:r>
              <a:rPr lang="en-US" sz="4800" dirty="0">
                <a:solidFill>
                  <a:schemeClr val="bg1"/>
                </a:solidFill>
                <a:latin typeface="+mj-lt"/>
                <a:ea typeface="+mj-ea"/>
                <a:cs typeface="+mj-cs"/>
              </a:rPr>
              <a:t> </a:t>
            </a:r>
            <a:r>
              <a:rPr lang="en-US" sz="4800" dirty="0" err="1">
                <a:solidFill>
                  <a:schemeClr val="bg1"/>
                </a:solidFill>
                <a:latin typeface="+mj-lt"/>
                <a:ea typeface="+mj-ea"/>
                <a:cs typeface="+mj-cs"/>
              </a:rPr>
              <a:t>للصف</a:t>
            </a:r>
            <a:r>
              <a:rPr lang="en-US" sz="4800" dirty="0">
                <a:solidFill>
                  <a:schemeClr val="bg1"/>
                </a:solidFill>
                <a:latin typeface="+mj-lt"/>
                <a:ea typeface="+mj-ea"/>
                <a:cs typeface="+mj-cs"/>
              </a:rPr>
              <a:t> </a:t>
            </a:r>
            <a:r>
              <a:rPr lang="en-US" sz="4800" dirty="0" err="1">
                <a:solidFill>
                  <a:schemeClr val="bg1"/>
                </a:solidFill>
                <a:latin typeface="+mj-lt"/>
                <a:ea typeface="+mj-ea"/>
                <a:cs typeface="+mj-cs"/>
              </a:rPr>
              <a:t>السابع</a:t>
            </a:r>
            <a:r>
              <a:rPr lang="en-US" sz="4800" dirty="0">
                <a:solidFill>
                  <a:schemeClr val="bg1"/>
                </a:solidFill>
                <a:latin typeface="+mj-lt"/>
                <a:ea typeface="+mj-ea"/>
                <a:cs typeface="+mj-cs"/>
              </a:rPr>
              <a:t> – 2024 -</a:t>
            </a:r>
          </a:p>
        </p:txBody>
      </p:sp>
      <p:sp>
        <p:nvSpPr>
          <p:cNvPr id="5" name="مخطط انسيابي: شريط مثقب 4">
            <a:extLst>
              <a:ext uri="{FF2B5EF4-FFF2-40B4-BE49-F238E27FC236}">
                <a16:creationId xmlns:a16="http://schemas.microsoft.com/office/drawing/2014/main" id="{35C5C011-44FD-4193-0F0E-6890E8A96008}"/>
              </a:ext>
            </a:extLst>
          </p:cNvPr>
          <p:cNvSpPr/>
          <p:nvPr/>
        </p:nvSpPr>
        <p:spPr>
          <a:xfrm>
            <a:off x="630936" y="4349999"/>
            <a:ext cx="6171202" cy="1801831"/>
          </a:xfrm>
          <a:prstGeom prst="flowChartPunchedTape">
            <a:avLst/>
          </a:prstGeom>
          <a:noFill/>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t">
            <a:normAutofit fontScale="47500" lnSpcReduction="20000"/>
          </a:bodyPr>
          <a:lstStyle/>
          <a:p>
            <a:pPr algn="l" rtl="0">
              <a:lnSpc>
                <a:spcPct val="90000"/>
              </a:lnSpc>
              <a:spcBef>
                <a:spcPts val="1000"/>
              </a:spcBef>
            </a:pPr>
            <a:r>
              <a:rPr lang="en-US" sz="7600" b="1" dirty="0" err="1">
                <a:solidFill>
                  <a:schemeClr val="bg1"/>
                </a:solidFill>
                <a:highlight>
                  <a:srgbClr val="000000"/>
                </a:highlight>
              </a:rPr>
              <a:t>قامت</a:t>
            </a:r>
            <a:r>
              <a:rPr lang="en-US" sz="7600" b="1" dirty="0">
                <a:solidFill>
                  <a:schemeClr val="bg1"/>
                </a:solidFill>
                <a:highlight>
                  <a:srgbClr val="000000"/>
                </a:highlight>
              </a:rPr>
              <a:t> </a:t>
            </a:r>
            <a:r>
              <a:rPr lang="en-US" sz="7600" b="1" dirty="0" err="1">
                <a:solidFill>
                  <a:schemeClr val="bg1"/>
                </a:solidFill>
                <a:highlight>
                  <a:srgbClr val="000000"/>
                </a:highlight>
              </a:rPr>
              <a:t>بالإعداد</a:t>
            </a:r>
            <a:r>
              <a:rPr lang="en-US" sz="7600" b="1" dirty="0">
                <a:solidFill>
                  <a:schemeClr val="bg1"/>
                </a:solidFill>
                <a:highlight>
                  <a:srgbClr val="000000"/>
                </a:highlight>
              </a:rPr>
              <a:t>  </a:t>
            </a:r>
          </a:p>
          <a:p>
            <a:pPr algn="l" rtl="0">
              <a:lnSpc>
                <a:spcPct val="90000"/>
              </a:lnSpc>
              <a:spcBef>
                <a:spcPts val="1000"/>
              </a:spcBef>
            </a:pPr>
            <a:r>
              <a:rPr lang="en-US" sz="7700" b="1" dirty="0" err="1">
                <a:solidFill>
                  <a:schemeClr val="bg1"/>
                </a:solidFill>
                <a:highlight>
                  <a:srgbClr val="000000"/>
                </a:highlight>
              </a:rPr>
              <a:t>مس</a:t>
            </a:r>
            <a:r>
              <a:rPr lang="en-US" sz="7700" b="1" dirty="0">
                <a:solidFill>
                  <a:schemeClr val="bg1"/>
                </a:solidFill>
                <a:highlight>
                  <a:srgbClr val="000000"/>
                </a:highlight>
              </a:rPr>
              <a:t> </a:t>
            </a:r>
            <a:r>
              <a:rPr lang="en-US" sz="7700" b="1" dirty="0" err="1">
                <a:solidFill>
                  <a:schemeClr val="bg1"/>
                </a:solidFill>
                <a:highlight>
                  <a:srgbClr val="000000"/>
                </a:highlight>
              </a:rPr>
              <a:t>ولاء</a:t>
            </a:r>
            <a:r>
              <a:rPr lang="en-US" sz="7700" b="1" dirty="0">
                <a:solidFill>
                  <a:schemeClr val="bg1"/>
                </a:solidFill>
                <a:highlight>
                  <a:srgbClr val="000000"/>
                </a:highlight>
              </a:rPr>
              <a:t> </a:t>
            </a:r>
            <a:r>
              <a:rPr lang="en-US" sz="7700" b="1" dirty="0" err="1">
                <a:solidFill>
                  <a:schemeClr val="bg1"/>
                </a:solidFill>
                <a:highlight>
                  <a:srgbClr val="000000"/>
                </a:highlight>
              </a:rPr>
              <a:t>راغب</a:t>
            </a:r>
            <a:endParaRPr lang="en-US" sz="7700" b="1" dirty="0">
              <a:solidFill>
                <a:schemeClr val="bg1"/>
              </a:solidFill>
              <a:highlight>
                <a:srgbClr val="000000"/>
              </a:highlight>
            </a:endParaRPr>
          </a:p>
        </p:txBody>
      </p:sp>
    </p:spTree>
    <p:extLst>
      <p:ext uri="{BB962C8B-B14F-4D97-AF65-F5344CB8AC3E}">
        <p14:creationId xmlns:p14="http://schemas.microsoft.com/office/powerpoint/2010/main" val="105093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ردد دعاء التوفيق في الامتحان &quot;اللهم اكتب لهم النجاح والتوفيق في الدنيا  والآخرة أنت ولي ذلك والقادر عليه&quot; - بلد نيوز">
            <a:extLst>
              <a:ext uri="{FF2B5EF4-FFF2-40B4-BE49-F238E27FC236}">
                <a16:creationId xmlns:a16="http://schemas.microsoft.com/office/drawing/2014/main" id="{4804A142-2FE5-1613-3A3D-BD234002096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7598"/>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5" name="Rectangle 2054">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4580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صورة 6" descr="صورة تحتوي على نص, لقطة شاشة, برمجيات, برامج الوسائط المتعددة&#10;&#10;تم إنشاء الوصف تلقائياً">
            <a:extLst>
              <a:ext uri="{FF2B5EF4-FFF2-40B4-BE49-F238E27FC236}">
                <a16:creationId xmlns:a16="http://schemas.microsoft.com/office/drawing/2014/main" id="{E5F1A663-EE5D-992F-644F-A60CECA07952}"/>
              </a:ext>
            </a:extLst>
          </p:cNvPr>
          <p:cNvPicPr>
            <a:picLocks noChangeAspect="1"/>
          </p:cNvPicPr>
          <p:nvPr/>
        </p:nvPicPr>
        <p:blipFill>
          <a:blip r:embed="rId2"/>
          <a:srcRect l="27338" t="9894" r="10363" b="6235"/>
          <a:stretch/>
        </p:blipFill>
        <p:spPr>
          <a:xfrm>
            <a:off x="383458" y="191729"/>
            <a:ext cx="11606981" cy="6415547"/>
          </a:xfrm>
          <a:prstGeom prst="rect">
            <a:avLst/>
          </a:prstGeom>
        </p:spPr>
      </p:pic>
    </p:spTree>
    <p:extLst>
      <p:ext uri="{BB962C8B-B14F-4D97-AF65-F5344CB8AC3E}">
        <p14:creationId xmlns:p14="http://schemas.microsoft.com/office/powerpoint/2010/main" val="798771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C830E683-FBF4-E743-0795-4903D8116A18}"/>
              </a:ext>
            </a:extLst>
          </p:cNvPr>
          <p:cNvPicPr>
            <a:picLocks noChangeAspect="1"/>
          </p:cNvPicPr>
          <p:nvPr/>
        </p:nvPicPr>
        <p:blipFill>
          <a:blip r:embed="rId2"/>
          <a:srcRect l="29757" t="9443" r="10727" b="16327"/>
          <a:stretch/>
        </p:blipFill>
        <p:spPr>
          <a:xfrm>
            <a:off x="103239" y="0"/>
            <a:ext cx="11887200" cy="6858000"/>
          </a:xfrm>
          <a:prstGeom prst="rect">
            <a:avLst/>
          </a:prstGeom>
        </p:spPr>
      </p:pic>
    </p:spTree>
    <p:extLst>
      <p:ext uri="{BB962C8B-B14F-4D97-AF65-F5344CB8AC3E}">
        <p14:creationId xmlns:p14="http://schemas.microsoft.com/office/powerpoint/2010/main" val="145927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E9A0F61E-F8F9-219E-0A37-100E7402B024}"/>
              </a:ext>
            </a:extLst>
          </p:cNvPr>
          <p:cNvPicPr>
            <a:picLocks noChangeAspect="1"/>
          </p:cNvPicPr>
          <p:nvPr/>
        </p:nvPicPr>
        <p:blipFill>
          <a:blip r:embed="rId2"/>
          <a:srcRect l="29877" t="16377" r="7295" b="30701"/>
          <a:stretch/>
        </p:blipFill>
        <p:spPr>
          <a:xfrm>
            <a:off x="417467" y="147484"/>
            <a:ext cx="11774533" cy="3993428"/>
          </a:xfrm>
          <a:prstGeom prst="rect">
            <a:avLst/>
          </a:prstGeom>
        </p:spPr>
      </p:pic>
      <p:sp>
        <p:nvSpPr>
          <p:cNvPr id="6" name="مستطيل 5">
            <a:extLst>
              <a:ext uri="{FF2B5EF4-FFF2-40B4-BE49-F238E27FC236}">
                <a16:creationId xmlns:a16="http://schemas.microsoft.com/office/drawing/2014/main" id="{86505D44-9B5D-4758-1E8D-E5CE959DD0DE}"/>
              </a:ext>
            </a:extLst>
          </p:cNvPr>
          <p:cNvSpPr/>
          <p:nvPr/>
        </p:nvSpPr>
        <p:spPr>
          <a:xfrm>
            <a:off x="2673441" y="3993428"/>
            <a:ext cx="7871655" cy="1446550"/>
          </a:xfrm>
          <a:prstGeom prst="rect">
            <a:avLst/>
          </a:prstGeom>
        </p:spPr>
        <p:txBody>
          <a:bodyPr wrap="square">
            <a:spAutoFit/>
          </a:bodyPr>
          <a:lstStyle/>
          <a:p>
            <a:r>
              <a:rPr lang="ar-AE" sz="4400" b="1" dirty="0" err="1"/>
              <a:t>مامعنى</a:t>
            </a:r>
            <a:r>
              <a:rPr lang="ar-AE" sz="4400" b="1" dirty="0"/>
              <a:t> </a:t>
            </a:r>
            <a:r>
              <a:rPr lang="ar-AE" sz="4400" b="1" dirty="0" err="1"/>
              <a:t>رجع"في</a:t>
            </a:r>
            <a:r>
              <a:rPr lang="ar-AE" sz="4400" b="1" dirty="0"/>
              <a:t> قوله تعالى(</a:t>
            </a:r>
            <a:r>
              <a:rPr lang="ar-SA" sz="4400" b="1" dirty="0" err="1"/>
              <a:t>أَإِذَا</a:t>
            </a:r>
            <a:r>
              <a:rPr lang="ar-SA" sz="4400" b="1" dirty="0"/>
              <a:t> مِتْنَا وَكُنَّا تُرَابًا ذَلِكَ رَجْعٌ بَعِيدٌ (3) </a:t>
            </a:r>
            <a:r>
              <a:rPr lang="ar-AE" sz="4400" b="1" dirty="0"/>
              <a:t>)</a:t>
            </a:r>
            <a:endParaRPr lang="en-US" sz="4400" dirty="0"/>
          </a:p>
        </p:txBody>
      </p:sp>
      <p:sp>
        <p:nvSpPr>
          <p:cNvPr id="7" name="مستطيل 6">
            <a:extLst>
              <a:ext uri="{FF2B5EF4-FFF2-40B4-BE49-F238E27FC236}">
                <a16:creationId xmlns:a16="http://schemas.microsoft.com/office/drawing/2014/main" id="{B52DB038-FA53-5A27-32F7-8C771E3CCCDE}"/>
              </a:ext>
            </a:extLst>
          </p:cNvPr>
          <p:cNvSpPr/>
          <p:nvPr/>
        </p:nvSpPr>
        <p:spPr>
          <a:xfrm>
            <a:off x="6609268" y="5439978"/>
            <a:ext cx="3007554" cy="83099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AE"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*رجع تعني : </a:t>
            </a:r>
            <a:endParaRPr lang="ar-SA"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8" name="مستطيل 7">
            <a:extLst>
              <a:ext uri="{FF2B5EF4-FFF2-40B4-BE49-F238E27FC236}">
                <a16:creationId xmlns:a16="http://schemas.microsoft.com/office/drawing/2014/main" id="{C4FF72E9-58EE-1F61-3868-38E82C9CE60D}"/>
              </a:ext>
            </a:extLst>
          </p:cNvPr>
          <p:cNvSpPr/>
          <p:nvPr/>
        </p:nvSpPr>
        <p:spPr>
          <a:xfrm>
            <a:off x="2270505" y="5439978"/>
            <a:ext cx="4174541"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AE" sz="5400" b="1" spc="50" dirty="0">
                <a:ln w="11430"/>
                <a:solidFill>
                  <a:srgbClr val="002060"/>
                </a:solidFill>
                <a:effectLst>
                  <a:outerShdw blurRad="76200" dist="50800" dir="5400000" algn="tl" rotWithShape="0">
                    <a:srgbClr val="000000">
                      <a:alpha val="65000"/>
                    </a:srgbClr>
                  </a:outerShdw>
                </a:effectLst>
              </a:rPr>
              <a:t>بعث بعد الموت . </a:t>
            </a:r>
            <a:endParaRPr lang="ar-SA" sz="5400" b="1" spc="50" dirty="0">
              <a:ln w="11430"/>
              <a:solidFill>
                <a:srgbClr val="00206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429945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7F2CB260-6B1A-F16E-E69E-747073D750E6}"/>
              </a:ext>
            </a:extLst>
          </p:cNvPr>
          <p:cNvPicPr>
            <a:picLocks noChangeAspect="1"/>
          </p:cNvPicPr>
          <p:nvPr/>
        </p:nvPicPr>
        <p:blipFill>
          <a:blip r:embed="rId2"/>
          <a:srcRect l="52746" t="55272" r="18749" b="30097"/>
          <a:stretch/>
        </p:blipFill>
        <p:spPr>
          <a:xfrm>
            <a:off x="1887794" y="250723"/>
            <a:ext cx="9792928" cy="1843548"/>
          </a:xfrm>
          <a:prstGeom prst="rect">
            <a:avLst/>
          </a:prstGeom>
        </p:spPr>
      </p:pic>
      <p:sp>
        <p:nvSpPr>
          <p:cNvPr id="6" name="مربع نص 5">
            <a:extLst>
              <a:ext uri="{FF2B5EF4-FFF2-40B4-BE49-F238E27FC236}">
                <a16:creationId xmlns:a16="http://schemas.microsoft.com/office/drawing/2014/main" id="{3CE59A3E-D74C-42CA-6D55-761DF37CE8A7}"/>
              </a:ext>
            </a:extLst>
          </p:cNvPr>
          <p:cNvSpPr txBox="1"/>
          <p:nvPr/>
        </p:nvSpPr>
        <p:spPr>
          <a:xfrm>
            <a:off x="2032000" y="2699657"/>
            <a:ext cx="9274629" cy="2862322"/>
          </a:xfrm>
          <a:prstGeom prst="rect">
            <a:avLst/>
          </a:prstGeom>
          <a:noFill/>
        </p:spPr>
        <p:txBody>
          <a:bodyPr wrap="square" rtlCol="1">
            <a:spAutoFit/>
          </a:bodyPr>
          <a:lstStyle/>
          <a:p>
            <a:r>
              <a:rPr lang="ar-AE" sz="3600" b="1" dirty="0">
                <a:effectLst/>
                <a:highlight>
                  <a:srgbClr val="FFFF00"/>
                </a:highlight>
              </a:rPr>
              <a:t>وذلك أن إحياء الأرض الميتة بالمطر وخروج النبات مثل احياء الاموات بالمطر يوم القيامة وخروجهم من القبور </a:t>
            </a:r>
          </a:p>
          <a:p>
            <a:r>
              <a:rPr lang="ar-AE" sz="3600" b="1" dirty="0">
                <a:highlight>
                  <a:srgbClr val="FFFF00"/>
                </a:highlight>
              </a:rPr>
              <a:t>فالقادر على أن يحيي الأرض بعد موتها قادر على أن يحييهم بعد موتهم أي ان خروج الناس من القبور يوم البعث كخروج النبات من الأرض وكلاهما يحيى بعد أن يكون ميتا</a:t>
            </a:r>
          </a:p>
        </p:txBody>
      </p:sp>
    </p:spTree>
    <p:extLst>
      <p:ext uri="{BB962C8B-B14F-4D97-AF65-F5344CB8AC3E}">
        <p14:creationId xmlns:p14="http://schemas.microsoft.com/office/powerpoint/2010/main" val="3768294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8C22D610-EBAA-0811-1DB6-C9F42CE2DABB}"/>
              </a:ext>
            </a:extLst>
          </p:cNvPr>
          <p:cNvPicPr>
            <a:picLocks noChangeAspect="1"/>
          </p:cNvPicPr>
          <p:nvPr/>
        </p:nvPicPr>
        <p:blipFill>
          <a:blip r:embed="rId2"/>
          <a:srcRect l="52952" t="11655" r="18611" b="68938"/>
          <a:stretch/>
        </p:blipFill>
        <p:spPr>
          <a:xfrm>
            <a:off x="2005781" y="2625214"/>
            <a:ext cx="9188245" cy="1714558"/>
          </a:xfrm>
          <a:prstGeom prst="rect">
            <a:avLst/>
          </a:prstGeom>
        </p:spPr>
      </p:pic>
      <p:sp>
        <p:nvSpPr>
          <p:cNvPr id="6" name="مربع نص 5">
            <a:extLst>
              <a:ext uri="{FF2B5EF4-FFF2-40B4-BE49-F238E27FC236}">
                <a16:creationId xmlns:a16="http://schemas.microsoft.com/office/drawing/2014/main" id="{2DBE92B8-2EF0-8D8F-9178-A881AB608E7A}"/>
              </a:ext>
            </a:extLst>
          </p:cNvPr>
          <p:cNvSpPr txBox="1"/>
          <p:nvPr/>
        </p:nvSpPr>
        <p:spPr>
          <a:xfrm>
            <a:off x="3367314" y="4339771"/>
            <a:ext cx="7402286" cy="2246769"/>
          </a:xfrm>
          <a:prstGeom prst="rect">
            <a:avLst/>
          </a:prstGeom>
          <a:noFill/>
        </p:spPr>
        <p:txBody>
          <a:bodyPr wrap="square" rtlCol="1">
            <a:spAutoFit/>
          </a:bodyPr>
          <a:lstStyle/>
          <a:p>
            <a:r>
              <a:rPr lang="ar-AE" sz="2800" b="1" dirty="0">
                <a:solidFill>
                  <a:srgbClr val="FF3300"/>
                </a:solidFill>
              </a:rPr>
              <a:t>يتسلط الشيطان على الإنسان عندما يكون وحده  فيوسوس له فيستسهل فعل المعاصي لكونه بعيداً عن أعين النّاس  لكن كونه ترك المعصية  خوفا من الله مع قدرته على فعلها   هذا يدل على قوة إيمانه فاستحق أن يكون من السبعة الذين يظلهم الله في ظله </a:t>
            </a:r>
            <a:r>
              <a:rPr lang="ar-AE" sz="2400" dirty="0">
                <a:solidFill>
                  <a:srgbClr val="FF3300"/>
                </a:solidFill>
              </a:rPr>
              <a:t>.</a:t>
            </a:r>
          </a:p>
        </p:txBody>
      </p:sp>
      <p:pic>
        <p:nvPicPr>
          <p:cNvPr id="7" name="صورة 6">
            <a:extLst>
              <a:ext uri="{FF2B5EF4-FFF2-40B4-BE49-F238E27FC236}">
                <a16:creationId xmlns:a16="http://schemas.microsoft.com/office/drawing/2014/main" id="{32FE580C-950E-0CE6-4A39-3FE2C54BE09F}"/>
              </a:ext>
            </a:extLst>
          </p:cNvPr>
          <p:cNvPicPr>
            <a:picLocks noChangeAspect="1"/>
          </p:cNvPicPr>
          <p:nvPr/>
        </p:nvPicPr>
        <p:blipFill>
          <a:blip r:embed="rId2"/>
          <a:srcRect l="34597" t="13101" r="9032" b="53335"/>
          <a:stretch/>
        </p:blipFill>
        <p:spPr>
          <a:xfrm>
            <a:off x="270387" y="40500"/>
            <a:ext cx="11651226" cy="2477729"/>
          </a:xfrm>
          <a:prstGeom prst="rect">
            <a:avLst/>
          </a:prstGeom>
        </p:spPr>
      </p:pic>
    </p:spTree>
    <p:extLst>
      <p:ext uri="{BB962C8B-B14F-4D97-AF65-F5344CB8AC3E}">
        <p14:creationId xmlns:p14="http://schemas.microsoft.com/office/powerpoint/2010/main" val="30503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9B1F5232-8C99-677B-452E-FEB30844CF24}"/>
              </a:ext>
            </a:extLst>
          </p:cNvPr>
          <p:cNvPicPr>
            <a:picLocks noChangeAspect="1"/>
          </p:cNvPicPr>
          <p:nvPr/>
        </p:nvPicPr>
        <p:blipFill>
          <a:blip r:embed="rId2"/>
          <a:srcRect l="52742" t="30098" r="18831" b="52474"/>
          <a:stretch/>
        </p:blipFill>
        <p:spPr>
          <a:xfrm>
            <a:off x="2227005" y="294968"/>
            <a:ext cx="9247239" cy="2168012"/>
          </a:xfrm>
          <a:prstGeom prst="rect">
            <a:avLst/>
          </a:prstGeom>
        </p:spPr>
      </p:pic>
      <p:sp>
        <p:nvSpPr>
          <p:cNvPr id="6" name="مربع نص 5">
            <a:extLst>
              <a:ext uri="{FF2B5EF4-FFF2-40B4-BE49-F238E27FC236}">
                <a16:creationId xmlns:a16="http://schemas.microsoft.com/office/drawing/2014/main" id="{67EA17CF-6F56-560B-87BD-CE741EB92872}"/>
              </a:ext>
            </a:extLst>
          </p:cNvPr>
          <p:cNvSpPr txBox="1"/>
          <p:nvPr/>
        </p:nvSpPr>
        <p:spPr>
          <a:xfrm>
            <a:off x="1872105" y="2883193"/>
            <a:ext cx="9602139" cy="2246769"/>
          </a:xfrm>
          <a:prstGeom prst="rect">
            <a:avLst/>
          </a:prstGeom>
          <a:noFill/>
        </p:spPr>
        <p:txBody>
          <a:bodyPr wrap="square" rtlCol="1">
            <a:spAutoFit/>
          </a:bodyPr>
          <a:lstStyle/>
          <a:p>
            <a:r>
              <a:rPr lang="ar-AE" sz="2800" b="1" dirty="0">
                <a:latin typeface="Calibri" panose="020F0502020204030204" pitchFamily="34" charset="0"/>
                <a:cs typeface="Calibri" panose="020F0502020204030204" pitchFamily="34" charset="0"/>
              </a:rPr>
              <a:t>طلبت منه فعل الفاحشة ( الزنا )وهي  ذات منصب وجمال فقال اني أخاف الله وخص ذات المنصب والجمال لكثرة الرغبة فيها فيحتمل انه يقول ذلك بلسانه زجرا لها عن </a:t>
            </a:r>
            <a:r>
              <a:rPr lang="ar-AE" sz="2800" b="1" dirty="0" err="1">
                <a:latin typeface="Calibri" panose="020F0502020204030204" pitchFamily="34" charset="0"/>
                <a:cs typeface="Calibri" panose="020F0502020204030204" pitchFamily="34" charset="0"/>
              </a:rPr>
              <a:t>الفاحشةاو</a:t>
            </a:r>
            <a:r>
              <a:rPr lang="ar-AE" sz="2800" b="1" dirty="0">
                <a:latin typeface="Calibri" panose="020F0502020204030204" pitchFamily="34" charset="0"/>
                <a:cs typeface="Calibri" panose="020F0502020204030204" pitchFamily="34" charset="0"/>
              </a:rPr>
              <a:t> يقول ذلك بقلبه ويصدقه فعله فالذي يترتب على حياة المسلم حين يخشى الله في سره وعلنه تستقر حياته ويفوز برضا </a:t>
            </a:r>
            <a:r>
              <a:rPr lang="ar-AE" sz="2800" b="1" dirty="0" err="1">
                <a:latin typeface="Calibri" panose="020F0502020204030204" pitchFamily="34" charset="0"/>
                <a:cs typeface="Calibri" panose="020F0502020204030204" pitchFamily="34" charset="0"/>
              </a:rPr>
              <a:t>الله</a:t>
            </a:r>
            <a:r>
              <a:rPr lang="ar-AE" sz="2800" b="1" dirty="0" err="1">
                <a:solidFill>
                  <a:schemeClr val="tx1">
                    <a:lumMod val="95000"/>
                    <a:lumOff val="5000"/>
                  </a:schemeClr>
                </a:solidFill>
                <a:latin typeface="Algerian" pitchFamily="82" charset="0"/>
              </a:rPr>
              <a:t>في</a:t>
            </a:r>
            <a:r>
              <a:rPr lang="ar-AE" sz="2800" b="1" dirty="0">
                <a:solidFill>
                  <a:schemeClr val="tx1">
                    <a:lumMod val="95000"/>
                    <a:lumOff val="5000"/>
                  </a:schemeClr>
                </a:solidFill>
                <a:latin typeface="Algerian" pitchFamily="82" charset="0"/>
              </a:rPr>
              <a:t> الدنيا والآخرة </a:t>
            </a:r>
            <a:endParaRPr lang="ar-AE"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5707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83113AE4-CE1D-9121-18EA-4991A069B9D7}"/>
              </a:ext>
            </a:extLst>
          </p:cNvPr>
          <p:cNvPicPr>
            <a:picLocks noChangeAspect="1"/>
          </p:cNvPicPr>
          <p:nvPr/>
        </p:nvPicPr>
        <p:blipFill>
          <a:blip r:embed="rId2"/>
          <a:srcRect l="35201" t="46019" r="8911" b="30958"/>
          <a:stretch/>
        </p:blipFill>
        <p:spPr>
          <a:xfrm>
            <a:off x="2123767" y="280220"/>
            <a:ext cx="9571704" cy="2492477"/>
          </a:xfrm>
          <a:prstGeom prst="rect">
            <a:avLst/>
          </a:prstGeom>
        </p:spPr>
      </p:pic>
      <p:sp>
        <p:nvSpPr>
          <p:cNvPr id="8" name="مربع نص 7">
            <a:extLst>
              <a:ext uri="{FF2B5EF4-FFF2-40B4-BE49-F238E27FC236}">
                <a16:creationId xmlns:a16="http://schemas.microsoft.com/office/drawing/2014/main" id="{4E4FD079-6371-F442-FEC6-68294EC8F4B4}"/>
              </a:ext>
            </a:extLst>
          </p:cNvPr>
          <p:cNvSpPr txBox="1"/>
          <p:nvPr/>
        </p:nvSpPr>
        <p:spPr>
          <a:xfrm>
            <a:off x="2123767" y="3177363"/>
            <a:ext cx="8613059" cy="1815882"/>
          </a:xfrm>
          <a:prstGeom prst="rect">
            <a:avLst/>
          </a:prstGeom>
          <a:noFill/>
        </p:spPr>
        <p:txBody>
          <a:bodyPr wrap="square" rtlCol="1">
            <a:spAutoFit/>
          </a:bodyPr>
          <a:lstStyle/>
          <a:p>
            <a:r>
              <a:rPr lang="ar-AE" sz="2800" b="1" dirty="0"/>
              <a:t>من مشى الى المسجد كان له بكل خطوة تحط خطيئة وترفع درجة وللذهاب الى المسجد آداب شرعية عليه التحلي بها وهي ان يتطهر في بيته وان يخرج ماشيا وان يمشي بسكينة ووقار وان يدعو بالدعاء المأثور عن النبي صل الله عليه وسلم</a:t>
            </a:r>
          </a:p>
        </p:txBody>
      </p:sp>
    </p:spTree>
    <p:extLst>
      <p:ext uri="{BB962C8B-B14F-4D97-AF65-F5344CB8AC3E}">
        <p14:creationId xmlns:p14="http://schemas.microsoft.com/office/powerpoint/2010/main" val="2327660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a:extLst>
              <a:ext uri="{FF2B5EF4-FFF2-40B4-BE49-F238E27FC236}">
                <a16:creationId xmlns:a16="http://schemas.microsoft.com/office/drawing/2014/main" id="{CCB1B040-BB3E-04AF-D4A6-C9E45002548C}"/>
              </a:ext>
            </a:extLst>
          </p:cNvPr>
          <p:cNvPicPr>
            <a:picLocks noChangeAspect="1"/>
          </p:cNvPicPr>
          <p:nvPr/>
        </p:nvPicPr>
        <p:blipFill>
          <a:blip r:embed="rId2"/>
          <a:srcRect l="35322" t="13101" r="6976" b="68635"/>
          <a:stretch/>
        </p:blipFill>
        <p:spPr>
          <a:xfrm>
            <a:off x="1858296" y="265471"/>
            <a:ext cx="9365226" cy="2861187"/>
          </a:xfrm>
          <a:prstGeom prst="rect">
            <a:avLst/>
          </a:prstGeom>
        </p:spPr>
      </p:pic>
      <p:sp>
        <p:nvSpPr>
          <p:cNvPr id="7" name="Rectangle 6">
            <a:extLst>
              <a:ext uri="{FF2B5EF4-FFF2-40B4-BE49-F238E27FC236}">
                <a16:creationId xmlns:a16="http://schemas.microsoft.com/office/drawing/2014/main" id="{EE0790D8-4B71-E129-B51D-1DA291DDD34A}"/>
              </a:ext>
            </a:extLst>
          </p:cNvPr>
          <p:cNvSpPr/>
          <p:nvPr/>
        </p:nvSpPr>
        <p:spPr>
          <a:xfrm>
            <a:off x="1259632" y="2945366"/>
            <a:ext cx="3816424" cy="936104"/>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AE" sz="3200" dirty="0">
                <a:solidFill>
                  <a:schemeClr val="bg1"/>
                </a:solidFill>
                <a:cs typeface="(AH) Manal Black" pitchFamily="2" charset="-78"/>
              </a:rPr>
              <a:t>2- دليل التمانع  </a:t>
            </a:r>
            <a:endParaRPr lang="en-US" sz="3200" dirty="0">
              <a:solidFill>
                <a:schemeClr val="bg1"/>
              </a:solidFill>
              <a:cs typeface="(AH) Manal Black" pitchFamily="2" charset="-78"/>
            </a:endParaRPr>
          </a:p>
        </p:txBody>
      </p:sp>
      <p:sp>
        <p:nvSpPr>
          <p:cNvPr id="8" name="Rectangle 1">
            <a:extLst>
              <a:ext uri="{FF2B5EF4-FFF2-40B4-BE49-F238E27FC236}">
                <a16:creationId xmlns:a16="http://schemas.microsoft.com/office/drawing/2014/main" id="{62F93165-4A2D-B3EB-36C7-6B3C7ACCDAA3}"/>
              </a:ext>
            </a:extLst>
          </p:cNvPr>
          <p:cNvSpPr/>
          <p:nvPr/>
        </p:nvSpPr>
        <p:spPr>
          <a:xfrm>
            <a:off x="5873492" y="3428166"/>
            <a:ext cx="2220480" cy="1323439"/>
          </a:xfrm>
          <a:prstGeom prst="rect">
            <a:avLst/>
          </a:prstGeom>
        </p:spPr>
        <p:txBody>
          <a:bodyPr wrap="none">
            <a:spAutoFit/>
          </a:bodyPr>
          <a:lstStyle/>
          <a:p>
            <a:pPr algn="ctr"/>
            <a:r>
              <a:rPr lang="ar-AE" sz="4000" b="1" dirty="0">
                <a:solidFill>
                  <a:srgbClr val="C00000"/>
                </a:solidFill>
              </a:rPr>
              <a:t>دليل التمانع </a:t>
            </a:r>
          </a:p>
          <a:p>
            <a:pPr algn="ctr"/>
            <a:r>
              <a:rPr lang="ar-AE" sz="4000" b="1" dirty="0">
                <a:solidFill>
                  <a:srgbClr val="C00000"/>
                </a:solidFill>
              </a:rPr>
              <a:t>المعنى </a:t>
            </a:r>
            <a:r>
              <a:rPr lang="ar-AE" sz="4000" b="1" dirty="0" err="1">
                <a:solidFill>
                  <a:srgbClr val="C00000"/>
                </a:solidFill>
              </a:rPr>
              <a:t>للايه</a:t>
            </a:r>
            <a:endParaRPr lang="ar-AE" sz="4000" b="1" dirty="0">
              <a:solidFill>
                <a:srgbClr val="C00000"/>
              </a:solidFill>
            </a:endParaRPr>
          </a:p>
        </p:txBody>
      </p:sp>
      <p:sp>
        <p:nvSpPr>
          <p:cNvPr id="9" name="مستطيل 8">
            <a:extLst>
              <a:ext uri="{FF2B5EF4-FFF2-40B4-BE49-F238E27FC236}">
                <a16:creationId xmlns:a16="http://schemas.microsoft.com/office/drawing/2014/main" id="{9D3D9656-E416-0CE5-A6BC-BF9F126011CD}"/>
              </a:ext>
            </a:extLst>
          </p:cNvPr>
          <p:cNvSpPr/>
          <p:nvPr/>
        </p:nvSpPr>
        <p:spPr>
          <a:xfrm>
            <a:off x="2268582" y="4729335"/>
            <a:ext cx="7654836" cy="1569660"/>
          </a:xfrm>
          <a:prstGeom prst="rect">
            <a:avLst/>
          </a:prstGeom>
        </p:spPr>
        <p:txBody>
          <a:bodyPr wrap="square">
            <a:spAutoFit/>
          </a:bodyPr>
          <a:lstStyle/>
          <a:p>
            <a:r>
              <a:rPr lang="ar-AE" sz="3200" b="1" dirty="0">
                <a:solidFill>
                  <a:srgbClr val="C00000"/>
                </a:solidFill>
                <a:latin typeface="Algerian" pitchFamily="82" charset="0"/>
              </a:rPr>
              <a:t>لو كان معه الهة لكان كل واحد منهما يريد أن يحكم العالم فيتقاتلان  فيخرب الكون وتعالى الله عما يقولون علوا كبيرا</a:t>
            </a:r>
            <a:endParaRPr lang="en-US" sz="3200" b="1" dirty="0">
              <a:solidFill>
                <a:srgbClr val="C00000"/>
              </a:solidFill>
              <a:latin typeface="Algerian" pitchFamily="82" charset="0"/>
            </a:endParaRPr>
          </a:p>
        </p:txBody>
      </p:sp>
    </p:spTree>
    <p:extLst>
      <p:ext uri="{BB962C8B-B14F-4D97-AF65-F5344CB8AC3E}">
        <p14:creationId xmlns:p14="http://schemas.microsoft.com/office/powerpoint/2010/main" val="2485831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360"/>
                                          </p:val>
                                        </p:tav>
                                        <p:tav tm="100000">
                                          <p:val>
                                            <p:fltVal val="0"/>
                                          </p:val>
                                        </p:tav>
                                      </p:tavLst>
                                    </p:anim>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CDB7D31A-623B-EE07-7744-C6776926A986}"/>
              </a:ext>
            </a:extLst>
          </p:cNvPr>
          <p:cNvPicPr>
            <a:picLocks noChangeAspect="1"/>
          </p:cNvPicPr>
          <p:nvPr/>
        </p:nvPicPr>
        <p:blipFill>
          <a:blip r:embed="rId2"/>
          <a:srcRect l="34717" t="28832" r="8548" b="52665"/>
          <a:stretch/>
        </p:blipFill>
        <p:spPr>
          <a:xfrm>
            <a:off x="2005781" y="383459"/>
            <a:ext cx="8672052" cy="2138515"/>
          </a:xfrm>
          <a:prstGeom prst="rect">
            <a:avLst/>
          </a:prstGeom>
        </p:spPr>
      </p:pic>
      <p:sp>
        <p:nvSpPr>
          <p:cNvPr id="6" name="مربع نص 5">
            <a:extLst>
              <a:ext uri="{FF2B5EF4-FFF2-40B4-BE49-F238E27FC236}">
                <a16:creationId xmlns:a16="http://schemas.microsoft.com/office/drawing/2014/main" id="{AADF6AA2-0D3B-0F70-4792-CA13FED15478}"/>
              </a:ext>
            </a:extLst>
          </p:cNvPr>
          <p:cNvSpPr txBox="1"/>
          <p:nvPr/>
        </p:nvSpPr>
        <p:spPr>
          <a:xfrm>
            <a:off x="2255099" y="3223530"/>
            <a:ext cx="7681802" cy="3385542"/>
          </a:xfrm>
          <a:prstGeom prst="rect">
            <a:avLst/>
          </a:prstGeom>
          <a:noFill/>
        </p:spPr>
        <p:txBody>
          <a:bodyPr wrap="square" rtlCol="1">
            <a:spAutoFit/>
          </a:bodyPr>
          <a:lstStyle/>
          <a:p>
            <a:r>
              <a:rPr lang="ar-AE" sz="2800" b="1" dirty="0"/>
              <a:t>أستشعر مراقبة الله تعالى في صلاتي فأخشع فيها</a:t>
            </a:r>
          </a:p>
          <a:p>
            <a:r>
              <a:rPr lang="ar-AE" sz="2800" b="1" dirty="0"/>
              <a:t>أستشعر مراقبة الله تعالى في طعامي وشرابي فلا أكل من الحرام</a:t>
            </a:r>
          </a:p>
          <a:p>
            <a:r>
              <a:rPr lang="ar-AE" sz="2800" b="1" dirty="0"/>
              <a:t>أستشعر مراقبة الله في بيتي فأبر  بوالدي وأحسن الى اخواتي</a:t>
            </a:r>
          </a:p>
          <a:p>
            <a:r>
              <a:rPr lang="ar-AE" sz="2800" b="1" dirty="0"/>
              <a:t>أستشعر مراقبة الله تعالى في قولي فلا أكذب ولا أؤذي به أحد </a:t>
            </a:r>
          </a:p>
          <a:p>
            <a:r>
              <a:rPr lang="ar-AE" sz="2800" b="1" dirty="0"/>
              <a:t>أستشعر مراقبة الله في مدرستي فألتزم بالنظام وأحترم معلمي</a:t>
            </a:r>
          </a:p>
          <a:p>
            <a:r>
              <a:rPr lang="ar-AE" sz="2800" b="1" dirty="0"/>
              <a:t>أستشعر مراقبة الله تعالى في صفي فأتعاون مع زملائي واحترمهم</a:t>
            </a:r>
          </a:p>
          <a:p>
            <a:r>
              <a:rPr lang="ar-AE" sz="2800" b="1" dirty="0"/>
              <a:t>أستشعر مراقبة الله تعالى في استخدامي </a:t>
            </a:r>
            <a:r>
              <a:rPr lang="ar-AE" sz="2800" b="1" dirty="0" err="1"/>
              <a:t>لادوات</a:t>
            </a:r>
            <a:r>
              <a:rPr lang="ar-AE" sz="2800" b="1" dirty="0"/>
              <a:t> المختبر فلا أتلفها</a:t>
            </a:r>
          </a:p>
          <a:p>
            <a:endParaRPr lang="ar-AE" dirty="0"/>
          </a:p>
        </p:txBody>
      </p:sp>
      <p:sp>
        <p:nvSpPr>
          <p:cNvPr id="7" name="مربع نص 6">
            <a:extLst>
              <a:ext uri="{FF2B5EF4-FFF2-40B4-BE49-F238E27FC236}">
                <a16:creationId xmlns:a16="http://schemas.microsoft.com/office/drawing/2014/main" id="{E6556CCD-ED95-7776-D5D3-121250BC9357}"/>
              </a:ext>
            </a:extLst>
          </p:cNvPr>
          <p:cNvSpPr txBox="1"/>
          <p:nvPr/>
        </p:nvSpPr>
        <p:spPr>
          <a:xfrm>
            <a:off x="4441371" y="2361756"/>
            <a:ext cx="4024203" cy="861774"/>
          </a:xfrm>
          <a:prstGeom prst="rect">
            <a:avLst/>
          </a:prstGeom>
          <a:noFill/>
        </p:spPr>
        <p:txBody>
          <a:bodyPr wrap="square" rtlCol="1">
            <a:spAutoFit/>
          </a:bodyPr>
          <a:lstStyle/>
          <a:p>
            <a:endParaRPr lang="ar-AE" dirty="0"/>
          </a:p>
          <a:p>
            <a:r>
              <a:rPr lang="ar-AE" sz="3200" b="1" dirty="0">
                <a:solidFill>
                  <a:srgbClr val="FF0000"/>
                </a:solidFill>
              </a:rPr>
              <a:t>استشعار مراقبة الله تعالى</a:t>
            </a:r>
          </a:p>
        </p:txBody>
      </p:sp>
    </p:spTree>
    <p:extLst>
      <p:ext uri="{BB962C8B-B14F-4D97-AF65-F5344CB8AC3E}">
        <p14:creationId xmlns:p14="http://schemas.microsoft.com/office/powerpoint/2010/main" val="3361430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59E13126-5886-BC7F-DB63-7A2C6764D2BD}"/>
              </a:ext>
            </a:extLst>
          </p:cNvPr>
          <p:cNvPicPr>
            <a:picLocks noChangeAspect="1"/>
          </p:cNvPicPr>
          <p:nvPr/>
        </p:nvPicPr>
        <p:blipFill>
          <a:blip r:embed="rId2"/>
          <a:srcRect l="34114" t="15683" r="8789" b="64737"/>
          <a:stretch/>
        </p:blipFill>
        <p:spPr>
          <a:xfrm>
            <a:off x="4011561" y="0"/>
            <a:ext cx="6961240" cy="1707126"/>
          </a:xfrm>
          <a:prstGeom prst="rect">
            <a:avLst/>
          </a:prstGeom>
        </p:spPr>
      </p:pic>
      <p:pic>
        <p:nvPicPr>
          <p:cNvPr id="6" name="صورة 5">
            <a:extLst>
              <a:ext uri="{FF2B5EF4-FFF2-40B4-BE49-F238E27FC236}">
                <a16:creationId xmlns:a16="http://schemas.microsoft.com/office/drawing/2014/main" id="{A401DBC9-7570-D9D2-B108-1060C67F6946}"/>
              </a:ext>
            </a:extLst>
          </p:cNvPr>
          <p:cNvPicPr>
            <a:picLocks noChangeAspect="1"/>
          </p:cNvPicPr>
          <p:nvPr/>
        </p:nvPicPr>
        <p:blipFill>
          <a:blip r:embed="rId2"/>
          <a:srcRect l="52506" t="20574" r="18090" b="71142"/>
          <a:stretch/>
        </p:blipFill>
        <p:spPr>
          <a:xfrm>
            <a:off x="6096000" y="1707126"/>
            <a:ext cx="3933373" cy="981412"/>
          </a:xfrm>
          <a:prstGeom prst="rect">
            <a:avLst/>
          </a:prstGeom>
        </p:spPr>
      </p:pic>
      <p:sp>
        <p:nvSpPr>
          <p:cNvPr id="7" name="مستطيل 6">
            <a:extLst>
              <a:ext uri="{FF2B5EF4-FFF2-40B4-BE49-F238E27FC236}">
                <a16:creationId xmlns:a16="http://schemas.microsoft.com/office/drawing/2014/main" id="{9313BA06-60CA-F1D3-7DB5-1075BFAA8005}"/>
              </a:ext>
            </a:extLst>
          </p:cNvPr>
          <p:cNvSpPr/>
          <p:nvPr/>
        </p:nvSpPr>
        <p:spPr>
          <a:xfrm>
            <a:off x="2429555" y="2688538"/>
            <a:ext cx="9393918" cy="4401205"/>
          </a:xfrm>
          <a:prstGeom prst="rect">
            <a:avLst/>
          </a:prstGeom>
          <a:noFill/>
        </p:spPr>
        <p:txBody>
          <a:bodyPr wrap="none" lIns="91440" tIns="45720" rIns="91440" bIns="45720">
            <a:spAutoFit/>
          </a:bodyPr>
          <a:lstStyle/>
          <a:p>
            <a:pPr algn="ctr"/>
            <a:r>
              <a:rPr lang="ar-AE" sz="4400" dirty="0">
                <a:ln w="0"/>
                <a:solidFill>
                  <a:srgbClr val="000099"/>
                </a:solidFill>
                <a:effectLst>
                  <a:outerShdw blurRad="38100" dist="19050" dir="2700000" algn="tl" rotWithShape="0">
                    <a:schemeClr val="dk1">
                      <a:alpha val="40000"/>
                    </a:schemeClr>
                  </a:outerShdw>
                </a:effectLst>
              </a:rPr>
              <a:t>** سنن الفطرة كثيرة ليست محصورة في عدد </a:t>
            </a:r>
          </a:p>
          <a:p>
            <a:pPr algn="ctr"/>
            <a:r>
              <a:rPr lang="ar-AE" sz="4400" dirty="0">
                <a:ln w="0"/>
                <a:solidFill>
                  <a:srgbClr val="000099"/>
                </a:solidFill>
                <a:effectLst>
                  <a:outerShdw blurRad="38100" dist="19050" dir="2700000" algn="tl" rotWithShape="0">
                    <a:schemeClr val="dk1">
                      <a:alpha val="40000"/>
                    </a:schemeClr>
                  </a:outerShdw>
                </a:effectLst>
              </a:rPr>
              <a:t>معين ، إلا أن من أبرزها ما جاء في حديث </a:t>
            </a:r>
          </a:p>
          <a:p>
            <a:pPr algn="ctr"/>
            <a:r>
              <a:rPr lang="ar-AE" sz="4400" dirty="0">
                <a:ln w="0"/>
                <a:solidFill>
                  <a:srgbClr val="CC0099"/>
                </a:solidFill>
                <a:effectLst>
                  <a:outerShdw blurRad="38100" dist="19050" dir="2700000" algn="tl" rotWithShape="0">
                    <a:schemeClr val="dk1">
                      <a:alpha val="40000"/>
                    </a:schemeClr>
                  </a:outerShdw>
                </a:effectLst>
              </a:rPr>
              <a:t>عائشة </a:t>
            </a:r>
            <a:r>
              <a:rPr lang="ar-AE" sz="2800" dirty="0">
                <a:ln w="0"/>
                <a:solidFill>
                  <a:srgbClr val="FFC000"/>
                </a:solidFill>
                <a:effectLst>
                  <a:outerShdw blurRad="38100" dist="19050" dir="2700000" algn="tl" rotWithShape="0">
                    <a:schemeClr val="dk1">
                      <a:alpha val="40000"/>
                    </a:schemeClr>
                  </a:outerShdw>
                </a:effectLst>
              </a:rPr>
              <a:t>رضي الله عنها </a:t>
            </a:r>
            <a:r>
              <a:rPr lang="ar-AE" sz="4000" dirty="0">
                <a:ln w="0"/>
                <a:solidFill>
                  <a:srgbClr val="C00000"/>
                </a:solidFill>
                <a:effectLst>
                  <a:outerShdw blurRad="38100" dist="19050" dir="2700000" algn="tl" rotWithShape="0">
                    <a:schemeClr val="dk1">
                      <a:alpha val="40000"/>
                    </a:schemeClr>
                  </a:outerShdw>
                </a:effectLst>
              </a:rPr>
              <a:t>قالت : قال رسول الله </a:t>
            </a:r>
            <a:r>
              <a:rPr lang="ar-AE" sz="2800" dirty="0">
                <a:ln w="0"/>
                <a:solidFill>
                  <a:srgbClr val="FFC000"/>
                </a:solidFill>
                <a:effectLst>
                  <a:outerShdw blurRad="38100" dist="19050" dir="2700000" algn="tl" rotWithShape="0">
                    <a:schemeClr val="dk1">
                      <a:alpha val="40000"/>
                    </a:schemeClr>
                  </a:outerShdw>
                </a:effectLst>
              </a:rPr>
              <a:t>صلى الله عليه وسلم</a:t>
            </a:r>
          </a:p>
          <a:p>
            <a:pPr algn="ctr"/>
            <a:r>
              <a:rPr lang="ar-AE" sz="4000" dirty="0">
                <a:ln w="0"/>
                <a:solidFill>
                  <a:srgbClr val="003300"/>
                </a:solidFill>
                <a:effectLst>
                  <a:outerShdw blurRad="38100" dist="19050" dir="2700000" algn="tl" rotWithShape="0">
                    <a:schemeClr val="dk1">
                      <a:alpha val="40000"/>
                    </a:schemeClr>
                  </a:outerShdw>
                </a:effectLst>
              </a:rPr>
              <a:t>(</a:t>
            </a:r>
            <a:r>
              <a:rPr lang="ar-AE" sz="3600" b="1" dirty="0">
                <a:solidFill>
                  <a:srgbClr val="003300"/>
                </a:solidFill>
              </a:rPr>
              <a:t>عشرٌ من الفِطرةِ: قصُّ الشَّاربِ، وإعفاءُ اللِّحيةِ، </a:t>
            </a:r>
          </a:p>
          <a:p>
            <a:pPr algn="ctr"/>
            <a:r>
              <a:rPr lang="ar-AE" sz="3600" b="1" dirty="0">
                <a:solidFill>
                  <a:srgbClr val="003300"/>
                </a:solidFill>
              </a:rPr>
              <a:t>   والسِّواكُ، واستنشاقُ الماءِ، وقصُّ الأظفار، وغسلُ البراجمِ، </a:t>
            </a:r>
          </a:p>
          <a:p>
            <a:pPr algn="ctr"/>
            <a:r>
              <a:rPr lang="ar-AE" sz="3600" b="1" dirty="0">
                <a:solidFill>
                  <a:srgbClr val="003300"/>
                </a:solidFill>
              </a:rPr>
              <a:t>ونتفُ الإبطِ، وحلْقُ العانةِ، وانتقاصُ الماءِ و المضمضة)</a:t>
            </a:r>
            <a:br>
              <a:rPr lang="ar-AE" sz="3200" b="1" dirty="0">
                <a:solidFill>
                  <a:srgbClr val="003300"/>
                </a:solidFill>
              </a:rPr>
            </a:br>
            <a:endParaRPr lang="ar-SA" sz="3600" b="1" cap="none" spc="0" dirty="0">
              <a:ln w="0"/>
              <a:solidFill>
                <a:srgbClr val="0033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908235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D1326FEF-300F-ACED-ECA9-8A17F7F3564D}"/>
              </a:ext>
            </a:extLst>
          </p:cNvPr>
          <p:cNvPicPr>
            <a:picLocks noChangeAspect="1"/>
          </p:cNvPicPr>
          <p:nvPr/>
        </p:nvPicPr>
        <p:blipFill>
          <a:blip r:embed="rId2"/>
          <a:srcRect l="52317" t="27645" r="18397" b="64737"/>
          <a:stretch/>
        </p:blipFill>
        <p:spPr>
          <a:xfrm>
            <a:off x="3801808" y="421313"/>
            <a:ext cx="5268686" cy="1257664"/>
          </a:xfrm>
          <a:prstGeom prst="rect">
            <a:avLst/>
          </a:prstGeom>
        </p:spPr>
      </p:pic>
      <p:pic>
        <p:nvPicPr>
          <p:cNvPr id="7" name="صورة 6">
            <a:extLst>
              <a:ext uri="{FF2B5EF4-FFF2-40B4-BE49-F238E27FC236}">
                <a16:creationId xmlns:a16="http://schemas.microsoft.com/office/drawing/2014/main" id="{C718A6DE-93B7-450A-3077-6BA20F3B6004}"/>
              </a:ext>
            </a:extLst>
          </p:cNvPr>
          <p:cNvPicPr>
            <a:picLocks noChangeAspect="1"/>
          </p:cNvPicPr>
          <p:nvPr/>
        </p:nvPicPr>
        <p:blipFill>
          <a:blip r:embed="rId3"/>
          <a:srcRect l="35698" t="46019" r="40121" b="20846"/>
          <a:stretch/>
        </p:blipFill>
        <p:spPr>
          <a:xfrm>
            <a:off x="3097161" y="1678978"/>
            <a:ext cx="7492181" cy="4757710"/>
          </a:xfrm>
          <a:prstGeom prst="rect">
            <a:avLst/>
          </a:prstGeom>
        </p:spPr>
      </p:pic>
    </p:spTree>
    <p:extLst>
      <p:ext uri="{BB962C8B-B14F-4D97-AF65-F5344CB8AC3E}">
        <p14:creationId xmlns:p14="http://schemas.microsoft.com/office/powerpoint/2010/main" val="601132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a:extLst>
              <a:ext uri="{FF2B5EF4-FFF2-40B4-BE49-F238E27FC236}">
                <a16:creationId xmlns:a16="http://schemas.microsoft.com/office/drawing/2014/main" id="{1610E85E-65B0-C54F-ABCF-42DD5C4ADEB0}"/>
              </a:ext>
            </a:extLst>
          </p:cNvPr>
          <p:cNvPicPr>
            <a:picLocks noGrp="1" noChangeAspect="1"/>
          </p:cNvPicPr>
          <p:nvPr>
            <p:ph idx="1"/>
          </p:nvPr>
        </p:nvPicPr>
        <p:blipFill>
          <a:blip r:embed="rId2"/>
          <a:srcRect l="32595" t="12275" r="4139" b="62644"/>
          <a:stretch/>
        </p:blipFill>
        <p:spPr>
          <a:xfrm>
            <a:off x="2448233" y="280219"/>
            <a:ext cx="8745793" cy="2227007"/>
          </a:xfrm>
        </p:spPr>
      </p:pic>
      <p:sp>
        <p:nvSpPr>
          <p:cNvPr id="7" name="مربع نص 6">
            <a:extLst>
              <a:ext uri="{FF2B5EF4-FFF2-40B4-BE49-F238E27FC236}">
                <a16:creationId xmlns:a16="http://schemas.microsoft.com/office/drawing/2014/main" id="{0F4B01C8-7689-E15F-1459-A928C9449B52}"/>
              </a:ext>
            </a:extLst>
          </p:cNvPr>
          <p:cNvSpPr txBox="1"/>
          <p:nvPr/>
        </p:nvSpPr>
        <p:spPr>
          <a:xfrm>
            <a:off x="3771900" y="4139005"/>
            <a:ext cx="6098458" cy="1815882"/>
          </a:xfrm>
          <a:prstGeom prst="rect">
            <a:avLst/>
          </a:prstGeom>
          <a:noFill/>
        </p:spPr>
        <p:txBody>
          <a:bodyPr wrap="square">
            <a:spAutoFit/>
          </a:bodyPr>
          <a:lstStyle/>
          <a:p>
            <a:pPr algn="ctr"/>
            <a:r>
              <a:rPr lang="ar-AE" sz="2800" b="1" dirty="0">
                <a:solidFill>
                  <a:srgbClr val="FF0000"/>
                </a:solidFill>
              </a:rPr>
              <a:t>يسجل الملكان كل ما يصدر عنه من قول أو فعل لإقامة الحجة عليه لأن كل انسان سوف يعطى صحيفته يوم القيامة فيرى جميع أعماله .</a:t>
            </a:r>
          </a:p>
          <a:p>
            <a:pPr algn="ctr"/>
            <a:r>
              <a:rPr lang="ar-AE" sz="2800" b="1" dirty="0">
                <a:solidFill>
                  <a:srgbClr val="FF0000"/>
                </a:solidFill>
              </a:rPr>
              <a:t>وسوف يحاسب عليها </a:t>
            </a:r>
          </a:p>
        </p:txBody>
      </p:sp>
      <p:pic>
        <p:nvPicPr>
          <p:cNvPr id="8" name="عنصر نائب للمحتوى 4">
            <a:extLst>
              <a:ext uri="{FF2B5EF4-FFF2-40B4-BE49-F238E27FC236}">
                <a16:creationId xmlns:a16="http://schemas.microsoft.com/office/drawing/2014/main" id="{340628A3-9AFC-E899-AF3F-8420E4E4DD1A}"/>
              </a:ext>
            </a:extLst>
          </p:cNvPr>
          <p:cNvPicPr>
            <a:picLocks noChangeAspect="1"/>
          </p:cNvPicPr>
          <p:nvPr/>
        </p:nvPicPr>
        <p:blipFill>
          <a:blip r:embed="rId2"/>
          <a:srcRect l="53876" t="15597" r="18492" b="73773"/>
          <a:stretch/>
        </p:blipFill>
        <p:spPr>
          <a:xfrm>
            <a:off x="1991034" y="2677874"/>
            <a:ext cx="9379972" cy="1290483"/>
          </a:xfrm>
          <a:prstGeom prst="rect">
            <a:avLst/>
          </a:prstGeom>
        </p:spPr>
      </p:pic>
    </p:spTree>
    <p:extLst>
      <p:ext uri="{BB962C8B-B14F-4D97-AF65-F5344CB8AC3E}">
        <p14:creationId xmlns:p14="http://schemas.microsoft.com/office/powerpoint/2010/main" val="951160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4">
            <a:extLst>
              <a:ext uri="{FF2B5EF4-FFF2-40B4-BE49-F238E27FC236}">
                <a16:creationId xmlns:a16="http://schemas.microsoft.com/office/drawing/2014/main" id="{3D56372A-A434-9694-B10F-4CD3DD39C3A6}"/>
              </a:ext>
            </a:extLst>
          </p:cNvPr>
          <p:cNvPicPr>
            <a:picLocks noGrp="1" noChangeAspect="1"/>
          </p:cNvPicPr>
          <p:nvPr>
            <p:ph idx="1"/>
          </p:nvPr>
        </p:nvPicPr>
        <p:blipFill>
          <a:blip r:embed="rId2"/>
          <a:srcRect l="52972" t="25563" r="18329" b="62644"/>
          <a:stretch/>
        </p:blipFill>
        <p:spPr>
          <a:xfrm>
            <a:off x="1592826" y="309715"/>
            <a:ext cx="9379974" cy="1843549"/>
          </a:xfrm>
        </p:spPr>
      </p:pic>
      <p:sp>
        <p:nvSpPr>
          <p:cNvPr id="5" name="مربع نص 4">
            <a:extLst>
              <a:ext uri="{FF2B5EF4-FFF2-40B4-BE49-F238E27FC236}">
                <a16:creationId xmlns:a16="http://schemas.microsoft.com/office/drawing/2014/main" id="{DE0A52AD-0688-BAD1-0E53-75FEB72F9C16}"/>
              </a:ext>
            </a:extLst>
          </p:cNvPr>
          <p:cNvSpPr txBox="1"/>
          <p:nvPr/>
        </p:nvSpPr>
        <p:spPr>
          <a:xfrm>
            <a:off x="4368799" y="2815771"/>
            <a:ext cx="6014065" cy="954107"/>
          </a:xfrm>
          <a:prstGeom prst="rect">
            <a:avLst/>
          </a:prstGeom>
          <a:noFill/>
        </p:spPr>
        <p:txBody>
          <a:bodyPr wrap="square" rtlCol="1">
            <a:spAutoFit/>
          </a:bodyPr>
          <a:lstStyle/>
          <a:p>
            <a:r>
              <a:rPr lang="ar-AE" sz="2800" b="1" dirty="0"/>
              <a:t>اذا خطر بباله ان يفعل شيا لا يحاسب علبها الا اذا  فعلها </a:t>
            </a:r>
          </a:p>
        </p:txBody>
      </p:sp>
      <p:sp>
        <p:nvSpPr>
          <p:cNvPr id="6" name="Rectangle 4">
            <a:extLst>
              <a:ext uri="{FF2B5EF4-FFF2-40B4-BE49-F238E27FC236}">
                <a16:creationId xmlns:a16="http://schemas.microsoft.com/office/drawing/2014/main" id="{CE624C90-A037-FD9C-1AE0-3FE1C843A288}"/>
              </a:ext>
            </a:extLst>
          </p:cNvPr>
          <p:cNvSpPr/>
          <p:nvPr/>
        </p:nvSpPr>
        <p:spPr>
          <a:xfrm>
            <a:off x="3057702" y="3502741"/>
            <a:ext cx="8871212" cy="830997"/>
          </a:xfrm>
          <a:prstGeom prst="rect">
            <a:avLst/>
          </a:prstGeom>
        </p:spPr>
        <p:txBody>
          <a:bodyPr wrap="square">
            <a:spAutoFit/>
          </a:bodyPr>
          <a:lstStyle/>
          <a:p>
            <a:pPr algn="ctr"/>
            <a:r>
              <a:rPr lang="ar-AE" dirty="0"/>
              <a:t>  </a:t>
            </a:r>
            <a:r>
              <a:rPr lang="ar-AE" sz="2400" b="1" dirty="0">
                <a:solidFill>
                  <a:schemeClr val="accent4">
                    <a:lumMod val="75000"/>
                  </a:schemeClr>
                </a:solidFill>
              </a:rPr>
              <a:t>قال النبي صلى الله عليه وسلم : </a:t>
            </a:r>
          </a:p>
          <a:p>
            <a:pPr algn="ctr"/>
            <a:r>
              <a:rPr lang="ar-AE" sz="2400" b="1" dirty="0">
                <a:solidFill>
                  <a:schemeClr val="accent4">
                    <a:lumMod val="75000"/>
                  </a:schemeClr>
                </a:solidFill>
              </a:rPr>
              <a:t>" إن الله تجاوز عن أمتي ما حدثت به أنفسها ما لم تعمل أو تتكلم "  متفق عليه </a:t>
            </a:r>
          </a:p>
        </p:txBody>
      </p:sp>
      <p:sp>
        <p:nvSpPr>
          <p:cNvPr id="7" name="Rounded Rectangle 24">
            <a:extLst>
              <a:ext uri="{FF2B5EF4-FFF2-40B4-BE49-F238E27FC236}">
                <a16:creationId xmlns:a16="http://schemas.microsoft.com/office/drawing/2014/main" id="{D68EF1B2-4D3A-51D8-44F3-7878B823E7E1}"/>
              </a:ext>
            </a:extLst>
          </p:cNvPr>
          <p:cNvSpPr/>
          <p:nvPr/>
        </p:nvSpPr>
        <p:spPr>
          <a:xfrm>
            <a:off x="4663899" y="4597297"/>
            <a:ext cx="1224136" cy="1044116"/>
          </a:xfrm>
          <a:prstGeom prst="round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AE" dirty="0"/>
              <a:t>لا يحاسب </a:t>
            </a:r>
          </a:p>
          <a:p>
            <a:pPr algn="ctr"/>
            <a:r>
              <a:rPr lang="ar-AE" dirty="0"/>
              <a:t>إلا إذا عملها أو تكلم بها </a:t>
            </a:r>
          </a:p>
        </p:txBody>
      </p:sp>
      <p:sp>
        <p:nvSpPr>
          <p:cNvPr id="8" name="Rounded Rectangle 22">
            <a:extLst>
              <a:ext uri="{FF2B5EF4-FFF2-40B4-BE49-F238E27FC236}">
                <a16:creationId xmlns:a16="http://schemas.microsoft.com/office/drawing/2014/main" id="{C5D258FB-5A64-2A1B-3FE4-83516042E700}"/>
              </a:ext>
            </a:extLst>
          </p:cNvPr>
          <p:cNvSpPr/>
          <p:nvPr/>
        </p:nvSpPr>
        <p:spPr>
          <a:xfrm>
            <a:off x="5888036" y="4597298"/>
            <a:ext cx="1454338" cy="1119028"/>
          </a:xfrm>
          <a:prstGeom prst="round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AE" dirty="0"/>
              <a:t>التفكير </a:t>
            </a:r>
          </a:p>
        </p:txBody>
      </p:sp>
    </p:spTree>
    <p:extLst>
      <p:ext uri="{BB962C8B-B14F-4D97-AF65-F5344CB8AC3E}">
        <p14:creationId xmlns:p14="http://schemas.microsoft.com/office/powerpoint/2010/main" val="1460498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A2CC1969-12A2-9B2F-AB79-87B713451C19}"/>
              </a:ext>
            </a:extLst>
          </p:cNvPr>
          <p:cNvPicPr>
            <a:picLocks noChangeAspect="1"/>
          </p:cNvPicPr>
          <p:nvPr/>
        </p:nvPicPr>
        <p:blipFill>
          <a:blip r:embed="rId2"/>
          <a:srcRect l="34355" t="14391" r="8548" b="42362"/>
          <a:stretch/>
        </p:blipFill>
        <p:spPr>
          <a:xfrm>
            <a:off x="1386349" y="235974"/>
            <a:ext cx="9925664" cy="3193026"/>
          </a:xfrm>
          <a:prstGeom prst="rect">
            <a:avLst/>
          </a:prstGeom>
        </p:spPr>
      </p:pic>
      <p:sp>
        <p:nvSpPr>
          <p:cNvPr id="6" name="مربع نص 5">
            <a:extLst>
              <a:ext uri="{FF2B5EF4-FFF2-40B4-BE49-F238E27FC236}">
                <a16:creationId xmlns:a16="http://schemas.microsoft.com/office/drawing/2014/main" id="{5CFCFAB1-91F6-EA7B-1D9D-3398B05BA151}"/>
              </a:ext>
            </a:extLst>
          </p:cNvPr>
          <p:cNvSpPr txBox="1"/>
          <p:nvPr/>
        </p:nvSpPr>
        <p:spPr>
          <a:xfrm>
            <a:off x="9291483" y="3465286"/>
            <a:ext cx="1681317" cy="2585323"/>
          </a:xfrm>
          <a:prstGeom prst="rect">
            <a:avLst/>
          </a:prstGeom>
          <a:noFill/>
        </p:spPr>
        <p:txBody>
          <a:bodyPr wrap="square" rtlCol="1">
            <a:spAutoFit/>
          </a:bodyPr>
          <a:lstStyle/>
          <a:p>
            <a:r>
              <a:rPr lang="ar-AE" sz="5400" dirty="0"/>
              <a:t>   معنى يتوب                      </a:t>
            </a:r>
          </a:p>
        </p:txBody>
      </p:sp>
      <p:sp>
        <p:nvSpPr>
          <p:cNvPr id="7" name="خماسي 6">
            <a:extLst>
              <a:ext uri="{FF2B5EF4-FFF2-40B4-BE49-F238E27FC236}">
                <a16:creationId xmlns:a16="http://schemas.microsoft.com/office/drawing/2014/main" id="{B960B152-5EC7-010C-5892-FB36E2671957}"/>
              </a:ext>
            </a:extLst>
          </p:cNvPr>
          <p:cNvSpPr/>
          <p:nvPr/>
        </p:nvSpPr>
        <p:spPr>
          <a:xfrm>
            <a:off x="107505" y="4151086"/>
            <a:ext cx="8928991" cy="1939998"/>
          </a:xfrm>
          <a:prstGeom prst="homePlat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AE" sz="8800" b="1" dirty="0">
                <a:solidFill>
                  <a:schemeClr val="tx1"/>
                </a:solidFill>
              </a:rPr>
              <a:t>يرجع عن الذنب ندما</a:t>
            </a:r>
          </a:p>
        </p:txBody>
      </p:sp>
    </p:spTree>
    <p:extLst>
      <p:ext uri="{BB962C8B-B14F-4D97-AF65-F5344CB8AC3E}">
        <p14:creationId xmlns:p14="http://schemas.microsoft.com/office/powerpoint/2010/main" val="800676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BEBE5027-EE3B-EF3A-F00B-0F471557B97D}"/>
              </a:ext>
            </a:extLst>
          </p:cNvPr>
          <p:cNvPicPr>
            <a:picLocks noChangeAspect="1"/>
          </p:cNvPicPr>
          <p:nvPr/>
        </p:nvPicPr>
        <p:blipFill>
          <a:blip r:embed="rId2"/>
          <a:srcRect l="52855" t="35964" r="18741" b="42362"/>
          <a:stretch/>
        </p:blipFill>
        <p:spPr>
          <a:xfrm>
            <a:off x="943897" y="265470"/>
            <a:ext cx="9984658" cy="2403987"/>
          </a:xfrm>
          <a:prstGeom prst="rect">
            <a:avLst/>
          </a:prstGeom>
        </p:spPr>
      </p:pic>
      <p:sp>
        <p:nvSpPr>
          <p:cNvPr id="5" name="Rectangle 3">
            <a:extLst>
              <a:ext uri="{FF2B5EF4-FFF2-40B4-BE49-F238E27FC236}">
                <a16:creationId xmlns:a16="http://schemas.microsoft.com/office/drawing/2014/main" id="{DCC3698A-2FFA-1AA9-A2EC-F13BDDC765D5}"/>
              </a:ext>
            </a:extLst>
          </p:cNvPr>
          <p:cNvSpPr/>
          <p:nvPr/>
        </p:nvSpPr>
        <p:spPr>
          <a:xfrm>
            <a:off x="2261654" y="3700267"/>
            <a:ext cx="8826602" cy="144655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EG" sz="4400" b="1" dirty="0">
                <a:solidFill>
                  <a:srgbClr val="C00000"/>
                </a:solidFill>
              </a:rPr>
              <a:t>ليعلمنا التوبة والإنابة إلى الله مهما كنا </a:t>
            </a:r>
            <a:r>
              <a:rPr lang="ar-AE" sz="4400" b="1" dirty="0">
                <a:solidFill>
                  <a:srgbClr val="C00000"/>
                </a:solidFill>
              </a:rPr>
              <a:t>صالحين</a:t>
            </a:r>
          </a:p>
          <a:p>
            <a:pPr algn="ctr"/>
            <a:r>
              <a:rPr lang="ar-AE" sz="4400" b="1" dirty="0">
                <a:solidFill>
                  <a:srgbClr val="C00000"/>
                </a:solidFill>
              </a:rPr>
              <a:t>والمداومة على الاستغفار لكسب الحسنات</a:t>
            </a:r>
            <a:endParaRPr lang="en-US" sz="4400" b="1" dirty="0">
              <a:solidFill>
                <a:srgbClr val="C00000"/>
              </a:solidFill>
            </a:endParaRPr>
          </a:p>
        </p:txBody>
      </p:sp>
    </p:spTree>
    <p:extLst>
      <p:ext uri="{BB962C8B-B14F-4D97-AF65-F5344CB8AC3E}">
        <p14:creationId xmlns:p14="http://schemas.microsoft.com/office/powerpoint/2010/main" val="4258055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B01F95A9-4306-2B1B-0745-A422A3BDD0FB}"/>
              </a:ext>
            </a:extLst>
          </p:cNvPr>
          <p:cNvPicPr>
            <a:picLocks noChangeAspect="1"/>
          </p:cNvPicPr>
          <p:nvPr/>
        </p:nvPicPr>
        <p:blipFill>
          <a:blip r:embed="rId2"/>
          <a:srcRect l="34114" t="9443" r="8064" b="65383"/>
          <a:stretch/>
        </p:blipFill>
        <p:spPr>
          <a:xfrm>
            <a:off x="3172855" y="179198"/>
            <a:ext cx="7565923" cy="2005780"/>
          </a:xfrm>
          <a:prstGeom prst="rect">
            <a:avLst/>
          </a:prstGeom>
        </p:spPr>
      </p:pic>
      <p:sp>
        <p:nvSpPr>
          <p:cNvPr id="6" name="Rectangle 3">
            <a:extLst>
              <a:ext uri="{FF2B5EF4-FFF2-40B4-BE49-F238E27FC236}">
                <a16:creationId xmlns:a16="http://schemas.microsoft.com/office/drawing/2014/main" id="{D07A5179-9E07-25F5-CA89-84F86A956755}"/>
              </a:ext>
            </a:extLst>
          </p:cNvPr>
          <p:cNvSpPr/>
          <p:nvPr/>
        </p:nvSpPr>
        <p:spPr>
          <a:xfrm>
            <a:off x="4731490" y="3429000"/>
            <a:ext cx="4448655" cy="707886"/>
          </a:xfrm>
          <a:prstGeom prst="rect">
            <a:avLst/>
          </a:prstGeom>
          <a:solidFill>
            <a:srgbClr val="FFFFCC"/>
          </a:solidFill>
        </p:spPr>
        <p:txBody>
          <a:bodyPr wrap="none">
            <a:spAutoFit/>
          </a:bodyPr>
          <a:lstStyle/>
          <a:p>
            <a:r>
              <a:rPr lang="ar-AE" sz="4000" b="1" dirty="0">
                <a:solidFill>
                  <a:srgbClr val="C00000"/>
                </a:solidFill>
              </a:rPr>
              <a:t>أغاثنا الله بإنزال  المطر  .</a:t>
            </a:r>
            <a:endParaRPr lang="en-US" sz="4000" b="1" dirty="0">
              <a:solidFill>
                <a:srgbClr val="C00000"/>
              </a:solidFill>
            </a:endParaRPr>
          </a:p>
        </p:txBody>
      </p:sp>
      <p:sp>
        <p:nvSpPr>
          <p:cNvPr id="7" name="Rectangle 4">
            <a:extLst>
              <a:ext uri="{FF2B5EF4-FFF2-40B4-BE49-F238E27FC236}">
                <a16:creationId xmlns:a16="http://schemas.microsoft.com/office/drawing/2014/main" id="{9DB19BCE-38B9-F45F-6490-F5A2AF0FA768}"/>
              </a:ext>
            </a:extLst>
          </p:cNvPr>
          <p:cNvSpPr/>
          <p:nvPr/>
        </p:nvSpPr>
        <p:spPr>
          <a:xfrm>
            <a:off x="5067263" y="4230119"/>
            <a:ext cx="3900427" cy="707886"/>
          </a:xfrm>
          <a:prstGeom prst="rect">
            <a:avLst/>
          </a:prstGeom>
          <a:solidFill>
            <a:srgbClr val="FFFFCC"/>
          </a:solidFill>
        </p:spPr>
        <p:txBody>
          <a:bodyPr wrap="none">
            <a:spAutoFit/>
          </a:bodyPr>
          <a:lstStyle/>
          <a:p>
            <a:r>
              <a:rPr lang="ar-AE" sz="4000" b="1" dirty="0">
                <a:solidFill>
                  <a:srgbClr val="C00000"/>
                </a:solidFill>
              </a:rPr>
              <a:t>أغاث المريض بالشفاء</a:t>
            </a:r>
            <a:endParaRPr lang="en-US" sz="4000" b="1" dirty="0">
              <a:solidFill>
                <a:srgbClr val="C00000"/>
              </a:solidFill>
            </a:endParaRPr>
          </a:p>
        </p:txBody>
      </p:sp>
      <p:sp>
        <p:nvSpPr>
          <p:cNvPr id="8" name="Rectangle 2">
            <a:extLst>
              <a:ext uri="{FF2B5EF4-FFF2-40B4-BE49-F238E27FC236}">
                <a16:creationId xmlns:a16="http://schemas.microsoft.com/office/drawing/2014/main" id="{F8E796E4-EAC0-18D3-EC3E-6B5D4F0DAE01}"/>
              </a:ext>
            </a:extLst>
          </p:cNvPr>
          <p:cNvSpPr/>
          <p:nvPr/>
        </p:nvSpPr>
        <p:spPr>
          <a:xfrm>
            <a:off x="3491513" y="5052764"/>
            <a:ext cx="5688632" cy="1200329"/>
          </a:xfrm>
          <a:prstGeom prst="rect">
            <a:avLst/>
          </a:prstGeom>
          <a:solidFill>
            <a:srgbClr val="FFFFCC"/>
          </a:solidFill>
        </p:spPr>
        <p:txBody>
          <a:bodyPr wrap="square">
            <a:spAutoFit/>
          </a:bodyPr>
          <a:lstStyle/>
          <a:p>
            <a:pPr algn="r" rtl="1"/>
            <a:r>
              <a:rPr lang="ar-AE" sz="3600" b="1" dirty="0">
                <a:solidFill>
                  <a:srgbClr val="C00000"/>
                </a:solidFill>
              </a:rPr>
              <a:t> أغاث التائه  بالنجاة من الهلاك وارشاده للطريق .</a:t>
            </a:r>
          </a:p>
        </p:txBody>
      </p:sp>
      <p:sp>
        <p:nvSpPr>
          <p:cNvPr id="9" name="Rectangle 2">
            <a:extLst>
              <a:ext uri="{FF2B5EF4-FFF2-40B4-BE49-F238E27FC236}">
                <a16:creationId xmlns:a16="http://schemas.microsoft.com/office/drawing/2014/main" id="{E1D18E77-2E6D-17FB-CD2D-8B17D69C0F9F}"/>
              </a:ext>
            </a:extLst>
          </p:cNvPr>
          <p:cNvSpPr/>
          <p:nvPr/>
        </p:nvSpPr>
        <p:spPr>
          <a:xfrm>
            <a:off x="3903069" y="2199542"/>
            <a:ext cx="5688632" cy="1200329"/>
          </a:xfrm>
          <a:prstGeom prst="rect">
            <a:avLst/>
          </a:prstGeom>
          <a:solidFill>
            <a:srgbClr val="FFFFCC"/>
          </a:solidFill>
        </p:spPr>
        <p:txBody>
          <a:bodyPr wrap="square">
            <a:spAutoFit/>
          </a:bodyPr>
          <a:lstStyle/>
          <a:p>
            <a:pPr algn="r" rtl="1"/>
            <a:r>
              <a:rPr lang="ar-AE" sz="3600" b="1" dirty="0">
                <a:solidFill>
                  <a:srgbClr val="C00000"/>
                </a:solidFill>
              </a:rPr>
              <a:t>أرسل الرسل لهداية الناس واخراجهم من الظلمات الى النور</a:t>
            </a:r>
          </a:p>
        </p:txBody>
      </p:sp>
    </p:spTree>
    <p:extLst>
      <p:ext uri="{BB962C8B-B14F-4D97-AF65-F5344CB8AC3E}">
        <p14:creationId xmlns:p14="http://schemas.microsoft.com/office/powerpoint/2010/main" val="326117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a:extLst>
              <a:ext uri="{FF2B5EF4-FFF2-40B4-BE49-F238E27FC236}">
                <a16:creationId xmlns:a16="http://schemas.microsoft.com/office/drawing/2014/main" id="{FEF2DA00-8F9D-0859-A0A3-E6AF0ED6B0EE}"/>
              </a:ext>
            </a:extLst>
          </p:cNvPr>
          <p:cNvPicPr>
            <a:picLocks noChangeAspect="1"/>
          </p:cNvPicPr>
          <p:nvPr/>
        </p:nvPicPr>
        <p:blipFill>
          <a:blip r:embed="rId2"/>
          <a:srcRect l="31353" t="26218" r="8524" b="27639"/>
          <a:stretch/>
        </p:blipFill>
        <p:spPr>
          <a:xfrm>
            <a:off x="2158583" y="146155"/>
            <a:ext cx="9578715" cy="3162924"/>
          </a:xfrm>
          <a:prstGeom prst="rect">
            <a:avLst/>
          </a:prstGeom>
        </p:spPr>
      </p:pic>
      <p:sp>
        <p:nvSpPr>
          <p:cNvPr id="7" name="Content Placeholder 2">
            <a:extLst>
              <a:ext uri="{FF2B5EF4-FFF2-40B4-BE49-F238E27FC236}">
                <a16:creationId xmlns:a16="http://schemas.microsoft.com/office/drawing/2014/main" id="{2DFA7FCE-C9A1-BE5E-E78B-8C03752350F3}"/>
              </a:ext>
            </a:extLst>
          </p:cNvPr>
          <p:cNvSpPr txBox="1">
            <a:spLocks/>
          </p:cNvSpPr>
          <p:nvPr/>
        </p:nvSpPr>
        <p:spPr>
          <a:xfrm>
            <a:off x="2403987" y="4719012"/>
            <a:ext cx="6479071" cy="1196691"/>
          </a:xfrm>
          <a:prstGeom prst="rect">
            <a:avLst/>
          </a:prstGeom>
          <a:solidFill>
            <a:schemeClr val="bg1"/>
          </a:solidFill>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ar-AE" sz="4400" b="1" dirty="0">
                <a:solidFill>
                  <a:srgbClr val="00B050"/>
                </a:solidFill>
              </a:rPr>
              <a:t>عليه اعادة الغسل لأنه لم ينوي </a:t>
            </a:r>
            <a:r>
              <a:rPr lang="ar-AE" sz="3600" b="1" dirty="0">
                <a:solidFill>
                  <a:srgbClr val="C00000"/>
                </a:solidFill>
              </a:rPr>
              <a:t>.</a:t>
            </a:r>
          </a:p>
        </p:txBody>
      </p:sp>
      <p:sp>
        <p:nvSpPr>
          <p:cNvPr id="8" name="Content Placeholder 2">
            <a:extLst>
              <a:ext uri="{FF2B5EF4-FFF2-40B4-BE49-F238E27FC236}">
                <a16:creationId xmlns:a16="http://schemas.microsoft.com/office/drawing/2014/main" id="{7711162C-1954-B1B1-2FD1-8F7E7FACF5B8}"/>
              </a:ext>
            </a:extLst>
          </p:cNvPr>
          <p:cNvSpPr txBox="1">
            <a:spLocks/>
          </p:cNvSpPr>
          <p:nvPr/>
        </p:nvSpPr>
        <p:spPr>
          <a:xfrm>
            <a:off x="1259174" y="3548922"/>
            <a:ext cx="8949128" cy="1196691"/>
          </a:xfrm>
          <a:prstGeom prst="rect">
            <a:avLst/>
          </a:prstGeom>
          <a:solidFill>
            <a:schemeClr val="bg1"/>
          </a:solidFill>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ar-AE" sz="3600" b="1" dirty="0">
                <a:solidFill>
                  <a:srgbClr val="C00000"/>
                </a:solidFill>
              </a:rPr>
              <a:t>ما سبب عدم صحة الغسل لمن كان يسبح في البحر بقصد </a:t>
            </a:r>
            <a:r>
              <a:rPr lang="ar-AE" sz="3600" b="1" dirty="0" err="1">
                <a:solidFill>
                  <a:srgbClr val="C00000"/>
                </a:solidFill>
              </a:rPr>
              <a:t>التبرد</a:t>
            </a:r>
            <a:r>
              <a:rPr lang="ar-AE" sz="3600" b="1" dirty="0">
                <a:solidFill>
                  <a:srgbClr val="C00000"/>
                </a:solidFill>
              </a:rPr>
              <a:t>؟؟.</a:t>
            </a:r>
          </a:p>
        </p:txBody>
      </p:sp>
    </p:spTree>
    <p:extLst>
      <p:ext uri="{BB962C8B-B14F-4D97-AF65-F5344CB8AC3E}">
        <p14:creationId xmlns:p14="http://schemas.microsoft.com/office/powerpoint/2010/main" val="3686116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5F8E060F-4B28-F6F1-BA5D-287AAE668C22}"/>
              </a:ext>
            </a:extLst>
          </p:cNvPr>
          <p:cNvPicPr>
            <a:picLocks noChangeAspect="1"/>
          </p:cNvPicPr>
          <p:nvPr/>
        </p:nvPicPr>
        <p:blipFill>
          <a:blip r:embed="rId2"/>
          <a:srcRect l="35856" t="39147" r="8524" b="45146"/>
          <a:stretch/>
        </p:blipFill>
        <p:spPr>
          <a:xfrm>
            <a:off x="2315496" y="147484"/>
            <a:ext cx="8861363" cy="1076632"/>
          </a:xfrm>
          <a:prstGeom prst="rect">
            <a:avLst/>
          </a:prstGeom>
        </p:spPr>
      </p:pic>
      <p:pic>
        <p:nvPicPr>
          <p:cNvPr id="8" name="صورة 7">
            <a:extLst>
              <a:ext uri="{FF2B5EF4-FFF2-40B4-BE49-F238E27FC236}">
                <a16:creationId xmlns:a16="http://schemas.microsoft.com/office/drawing/2014/main" id="{0E477C65-3501-A4D8-BF00-3450DF22E2F1}"/>
              </a:ext>
            </a:extLst>
          </p:cNvPr>
          <p:cNvPicPr>
            <a:picLocks noChangeAspect="1"/>
          </p:cNvPicPr>
          <p:nvPr/>
        </p:nvPicPr>
        <p:blipFill>
          <a:blip r:embed="rId3"/>
          <a:srcRect l="45983" t="33653" r="34098" b="17798"/>
          <a:stretch/>
        </p:blipFill>
        <p:spPr>
          <a:xfrm>
            <a:off x="2079521" y="1224116"/>
            <a:ext cx="8861362" cy="5486400"/>
          </a:xfrm>
          <a:prstGeom prst="rect">
            <a:avLst/>
          </a:prstGeom>
        </p:spPr>
      </p:pic>
    </p:spTree>
    <p:extLst>
      <p:ext uri="{BB962C8B-B14F-4D97-AF65-F5344CB8AC3E}">
        <p14:creationId xmlns:p14="http://schemas.microsoft.com/office/powerpoint/2010/main" val="3380251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F622B5B4-B90C-DBF8-A0B3-E2E56B5BC624}"/>
              </a:ext>
            </a:extLst>
          </p:cNvPr>
          <p:cNvPicPr>
            <a:picLocks noChangeAspect="1"/>
          </p:cNvPicPr>
          <p:nvPr/>
        </p:nvPicPr>
        <p:blipFill>
          <a:blip r:embed="rId2"/>
          <a:srcRect l="51571" t="52099" r="18680" b="33671"/>
          <a:stretch/>
        </p:blipFill>
        <p:spPr>
          <a:xfrm>
            <a:off x="1755059" y="191730"/>
            <a:ext cx="9011263" cy="2069690"/>
          </a:xfrm>
          <a:prstGeom prst="rect">
            <a:avLst/>
          </a:prstGeom>
        </p:spPr>
      </p:pic>
      <p:sp>
        <p:nvSpPr>
          <p:cNvPr id="5" name="مربع نص 4">
            <a:extLst>
              <a:ext uri="{FF2B5EF4-FFF2-40B4-BE49-F238E27FC236}">
                <a16:creationId xmlns:a16="http://schemas.microsoft.com/office/drawing/2014/main" id="{5DD6E78B-1A89-AD82-678B-A1C6D7AE42B8}"/>
              </a:ext>
            </a:extLst>
          </p:cNvPr>
          <p:cNvSpPr txBox="1"/>
          <p:nvPr/>
        </p:nvSpPr>
        <p:spPr>
          <a:xfrm>
            <a:off x="3396343" y="2598057"/>
            <a:ext cx="6226628" cy="2062103"/>
          </a:xfrm>
          <a:prstGeom prst="rect">
            <a:avLst/>
          </a:prstGeom>
          <a:noFill/>
        </p:spPr>
        <p:txBody>
          <a:bodyPr wrap="square" rtlCol="1">
            <a:spAutoFit/>
          </a:bodyPr>
          <a:lstStyle/>
          <a:p>
            <a:r>
              <a:rPr lang="ar-AE" sz="3200" dirty="0">
                <a:solidFill>
                  <a:srgbClr val="FF3300"/>
                </a:solidFill>
              </a:rPr>
              <a:t>يحرم على المحدث حدثا أكبر ان يفعل هذه العبادات الابعد الاغتسال وزوال الحدث ثم يطوف بعد ذلك لان الطهارة شرط من شروط صحة الطواف</a:t>
            </a:r>
          </a:p>
        </p:txBody>
      </p:sp>
    </p:spTree>
    <p:extLst>
      <p:ext uri="{BB962C8B-B14F-4D97-AF65-F5344CB8AC3E}">
        <p14:creationId xmlns:p14="http://schemas.microsoft.com/office/powerpoint/2010/main" val="4189273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DB6450C0-C2FC-1FE5-0B57-98638FBA62B9}"/>
              </a:ext>
            </a:extLst>
          </p:cNvPr>
          <p:cNvPicPr>
            <a:picLocks noChangeAspect="1"/>
          </p:cNvPicPr>
          <p:nvPr/>
        </p:nvPicPr>
        <p:blipFill>
          <a:blip r:embed="rId2"/>
          <a:srcRect l="27172" t="35184" r="5205" b="36606"/>
          <a:stretch/>
        </p:blipFill>
        <p:spPr>
          <a:xfrm>
            <a:off x="1268361" y="678425"/>
            <a:ext cx="9910675" cy="5279923"/>
          </a:xfrm>
          <a:prstGeom prst="rect">
            <a:avLst/>
          </a:prstGeom>
        </p:spPr>
      </p:pic>
    </p:spTree>
    <p:extLst>
      <p:ext uri="{BB962C8B-B14F-4D97-AF65-F5344CB8AC3E}">
        <p14:creationId xmlns:p14="http://schemas.microsoft.com/office/powerpoint/2010/main" val="816650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صورة 3">
            <a:extLst>
              <a:ext uri="{FF2B5EF4-FFF2-40B4-BE49-F238E27FC236}">
                <a16:creationId xmlns:a16="http://schemas.microsoft.com/office/drawing/2014/main" id="{69906297-61FE-8D62-410B-BDB1E0D0AD3E}"/>
              </a:ext>
            </a:extLst>
          </p:cNvPr>
          <p:cNvPicPr>
            <a:picLocks noChangeAspect="1"/>
          </p:cNvPicPr>
          <p:nvPr/>
        </p:nvPicPr>
        <p:blipFill>
          <a:blip r:embed="rId2"/>
          <a:srcRect l="53554" t="35184" r="18502" b="46100"/>
          <a:stretch/>
        </p:blipFill>
        <p:spPr>
          <a:xfrm>
            <a:off x="643467" y="115615"/>
            <a:ext cx="10905066" cy="4108421"/>
          </a:xfrm>
          <a:prstGeom prst="rect">
            <a:avLst/>
          </a:prstGeom>
        </p:spPr>
      </p:pic>
      <p:sp>
        <p:nvSpPr>
          <p:cNvPr id="5" name="مربع نص 4">
            <a:extLst>
              <a:ext uri="{FF2B5EF4-FFF2-40B4-BE49-F238E27FC236}">
                <a16:creationId xmlns:a16="http://schemas.microsoft.com/office/drawing/2014/main" id="{44FA0339-D659-C7F0-86C2-3110B6DFD903}"/>
              </a:ext>
            </a:extLst>
          </p:cNvPr>
          <p:cNvSpPr txBox="1"/>
          <p:nvPr/>
        </p:nvSpPr>
        <p:spPr>
          <a:xfrm>
            <a:off x="3860800" y="4731657"/>
            <a:ext cx="5312229" cy="1107996"/>
          </a:xfrm>
          <a:prstGeom prst="rect">
            <a:avLst/>
          </a:prstGeom>
          <a:noFill/>
        </p:spPr>
        <p:txBody>
          <a:bodyPr wrap="square" rtlCol="1">
            <a:spAutoFit/>
          </a:bodyPr>
          <a:lstStyle/>
          <a:p>
            <a:r>
              <a:rPr lang="ar-AE" sz="6600" dirty="0">
                <a:solidFill>
                  <a:srgbClr val="C00000"/>
                </a:solidFill>
              </a:rPr>
              <a:t>المسح على الخفين</a:t>
            </a:r>
          </a:p>
        </p:txBody>
      </p:sp>
    </p:spTree>
    <p:extLst>
      <p:ext uri="{BB962C8B-B14F-4D97-AF65-F5344CB8AC3E}">
        <p14:creationId xmlns:p14="http://schemas.microsoft.com/office/powerpoint/2010/main" val="2804453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5603165E-1622-FE6C-9486-94CF83BF8B9C}"/>
              </a:ext>
            </a:extLst>
          </p:cNvPr>
          <p:cNvPicPr>
            <a:picLocks noChangeAspect="1"/>
          </p:cNvPicPr>
          <p:nvPr/>
        </p:nvPicPr>
        <p:blipFill>
          <a:blip r:embed="rId2"/>
          <a:srcRect l="54644" t="54332" r="5205" b="36606"/>
          <a:stretch/>
        </p:blipFill>
        <p:spPr>
          <a:xfrm>
            <a:off x="2197508" y="405580"/>
            <a:ext cx="9660193" cy="2514600"/>
          </a:xfrm>
          <a:prstGeom prst="rect">
            <a:avLst/>
          </a:prstGeom>
        </p:spPr>
      </p:pic>
      <p:sp>
        <p:nvSpPr>
          <p:cNvPr id="5" name="مربع نص 4">
            <a:extLst>
              <a:ext uri="{FF2B5EF4-FFF2-40B4-BE49-F238E27FC236}">
                <a16:creationId xmlns:a16="http://schemas.microsoft.com/office/drawing/2014/main" id="{BCB30946-3FE6-1F50-AC2F-6CA932CFAA48}"/>
              </a:ext>
            </a:extLst>
          </p:cNvPr>
          <p:cNvSpPr txBox="1"/>
          <p:nvPr/>
        </p:nvSpPr>
        <p:spPr>
          <a:xfrm>
            <a:off x="2315496" y="3235984"/>
            <a:ext cx="8819535" cy="3416320"/>
          </a:xfrm>
          <a:prstGeom prst="rect">
            <a:avLst/>
          </a:prstGeom>
          <a:noFill/>
        </p:spPr>
        <p:txBody>
          <a:bodyPr wrap="square" rtlCol="1">
            <a:spAutoFit/>
          </a:bodyPr>
          <a:lstStyle/>
          <a:p>
            <a:pPr algn="ctr"/>
            <a:r>
              <a:rPr lang="ar-AE" altLang="ar-AE" sz="4000" b="1" dirty="0">
                <a:solidFill>
                  <a:srgbClr val="C00000"/>
                </a:solidFill>
              </a:rPr>
              <a:t>مسح على الخفين بعد أن نزعهما </a:t>
            </a:r>
          </a:p>
          <a:p>
            <a:r>
              <a:rPr lang="ar-AE" altLang="ar-AE" sz="4000" b="1" dirty="0">
                <a:solidFill>
                  <a:srgbClr val="C00000"/>
                </a:solidFill>
              </a:rPr>
              <a:t>ونزع الخف الممسوح يبطل </a:t>
            </a:r>
            <a:r>
              <a:rPr lang="ar-AE" altLang="ar-AE" sz="4000" b="1" dirty="0" err="1">
                <a:solidFill>
                  <a:srgbClr val="C00000"/>
                </a:solidFill>
              </a:rPr>
              <a:t>المسح</a:t>
            </a:r>
            <a:r>
              <a:rPr lang="ar-AE" altLang="ar-AE" sz="4800" b="1" dirty="0" err="1">
                <a:solidFill>
                  <a:srgbClr val="C00000"/>
                </a:solidFill>
              </a:rPr>
              <a:t>أن</a:t>
            </a:r>
            <a:r>
              <a:rPr lang="ar-AE" altLang="ar-AE" sz="4800" b="1" dirty="0">
                <a:solidFill>
                  <a:srgbClr val="C00000"/>
                </a:solidFill>
              </a:rPr>
              <a:t> يكون المسح في الوقت المحدد شرعا </a:t>
            </a:r>
          </a:p>
          <a:p>
            <a:pPr algn="ctr"/>
            <a:r>
              <a:rPr lang="ar-AE" altLang="ar-AE" sz="4000" b="1" dirty="0"/>
              <a:t>وهو يوم وليلة للمقيم و</a:t>
            </a:r>
            <a:r>
              <a:rPr lang="en-GB" altLang="en-GB" sz="4000" b="1" dirty="0"/>
              <a:t>3</a:t>
            </a:r>
            <a:r>
              <a:rPr lang="ar-AE" altLang="ar-AE" sz="4000" b="1" dirty="0"/>
              <a:t> أيام بلياليها للمسافر</a:t>
            </a:r>
            <a:endParaRPr lang="ar-AE" altLang="ar-AE" sz="4000" dirty="0"/>
          </a:p>
          <a:p>
            <a:pPr algn="ctr"/>
            <a:endParaRPr lang="ar-AE" altLang="ar-AE" sz="4000" b="1" dirty="0">
              <a:solidFill>
                <a:srgbClr val="C00000"/>
              </a:solidFill>
            </a:endParaRPr>
          </a:p>
        </p:txBody>
      </p:sp>
    </p:spTree>
    <p:extLst>
      <p:ext uri="{BB962C8B-B14F-4D97-AF65-F5344CB8AC3E}">
        <p14:creationId xmlns:p14="http://schemas.microsoft.com/office/powerpoint/2010/main" val="38054027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C34715E1-DD3A-01F3-4FF5-29E23D0EF1EC}"/>
              </a:ext>
            </a:extLst>
          </p:cNvPr>
          <p:cNvPicPr>
            <a:picLocks noChangeAspect="1"/>
          </p:cNvPicPr>
          <p:nvPr/>
        </p:nvPicPr>
        <p:blipFill>
          <a:blip r:embed="rId2"/>
          <a:srcRect l="36048" t="61081" r="8669" b="18480"/>
          <a:stretch/>
        </p:blipFill>
        <p:spPr>
          <a:xfrm>
            <a:off x="1209368" y="132734"/>
            <a:ext cx="9837173" cy="2359743"/>
          </a:xfrm>
          <a:prstGeom prst="rect">
            <a:avLst/>
          </a:prstGeom>
        </p:spPr>
      </p:pic>
      <p:sp>
        <p:nvSpPr>
          <p:cNvPr id="6" name="مربع نص 5">
            <a:extLst>
              <a:ext uri="{FF2B5EF4-FFF2-40B4-BE49-F238E27FC236}">
                <a16:creationId xmlns:a16="http://schemas.microsoft.com/office/drawing/2014/main" id="{43EE355B-FC63-247B-EF06-5D45C04E205E}"/>
              </a:ext>
            </a:extLst>
          </p:cNvPr>
          <p:cNvSpPr txBox="1"/>
          <p:nvPr/>
        </p:nvSpPr>
        <p:spPr>
          <a:xfrm>
            <a:off x="2699656" y="3236686"/>
            <a:ext cx="6134627" cy="923330"/>
          </a:xfrm>
          <a:prstGeom prst="rect">
            <a:avLst/>
          </a:prstGeom>
          <a:noFill/>
        </p:spPr>
        <p:txBody>
          <a:bodyPr wrap="square" rtlCol="1">
            <a:spAutoFit/>
          </a:bodyPr>
          <a:lstStyle/>
          <a:p>
            <a:r>
              <a:rPr lang="ar-AE" sz="5400" dirty="0">
                <a:solidFill>
                  <a:srgbClr val="C00000"/>
                </a:solidFill>
              </a:rPr>
              <a:t>خمسة عشر يوما تقريبا</a:t>
            </a:r>
          </a:p>
        </p:txBody>
      </p:sp>
    </p:spTree>
    <p:extLst>
      <p:ext uri="{BB962C8B-B14F-4D97-AF65-F5344CB8AC3E}">
        <p14:creationId xmlns:p14="http://schemas.microsoft.com/office/powerpoint/2010/main" val="3416776452"/>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320</TotalTime>
  <Words>594</Words>
  <Application>Microsoft Office PowerPoint</Application>
  <PresentationFormat>شاشة عريضة</PresentationFormat>
  <Paragraphs>54</Paragraphs>
  <Slides>25</Slides>
  <Notes>0</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25</vt:i4>
      </vt:variant>
    </vt:vector>
  </HeadingPairs>
  <TitlesOfParts>
    <vt:vector size="32" baseType="lpstr">
      <vt:lpstr>(AH) Manal Black</vt:lpstr>
      <vt:lpstr>Algerian</vt:lpstr>
      <vt:lpstr>Aptos</vt:lpstr>
      <vt:lpstr>Aptos Display</vt:lpstr>
      <vt:lpstr>Arial</vt:lpstr>
      <vt:lpstr>Calibri</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Walaa Ragheb</dc:creator>
  <cp:lastModifiedBy>Walaa Ragheb</cp:lastModifiedBy>
  <cp:revision>4</cp:revision>
  <dcterms:created xsi:type="dcterms:W3CDTF">2024-11-07T20:32:33Z</dcterms:created>
  <dcterms:modified xsi:type="dcterms:W3CDTF">2024-11-08T01:55:48Z</dcterms:modified>
</cp:coreProperties>
</file>