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4172" r:id="rId2"/>
    <p:sldId id="263" r:id="rId3"/>
    <p:sldId id="276" r:id="rId4"/>
    <p:sldId id="272" r:id="rId5"/>
    <p:sldId id="273" r:id="rId6"/>
    <p:sldId id="1717" r:id="rId7"/>
    <p:sldId id="2154" r:id="rId8"/>
    <p:sldId id="274" r:id="rId9"/>
    <p:sldId id="4170" r:id="rId10"/>
    <p:sldId id="306" r:id="rId11"/>
    <p:sldId id="4171" r:id="rId12"/>
    <p:sldId id="2606" r:id="rId13"/>
    <p:sldId id="260" r:id="rId14"/>
    <p:sldId id="2625" r:id="rId15"/>
    <p:sldId id="275" r:id="rId16"/>
    <p:sldId id="277" r:id="rId17"/>
    <p:sldId id="4167" r:id="rId18"/>
    <p:sldId id="279" r:id="rId19"/>
    <p:sldId id="280" r:id="rId20"/>
    <p:sldId id="41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61" autoAdjust="0"/>
    <p:restoredTop sz="94660"/>
  </p:normalViewPr>
  <p:slideViewPr>
    <p:cSldViewPr snapToGrid="0">
      <p:cViewPr varScale="1">
        <p:scale>
          <a:sx n="65" d="100"/>
          <a:sy n="65" d="100"/>
        </p:scale>
        <p:origin x="9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28T04:27:05.036"/>
    </inkml:context>
    <inkml:brush xml:id="br0">
      <inkml:brushProperty name="width" value="0.035" units="cm"/>
      <inkml:brushProperty name="height" value="0.035" units="cm"/>
      <inkml:brushProperty name="color" value="#E71224"/>
    </inkml:brush>
  </inkml:definitions>
  <inkml:trace contextRef="#ctx0" brushRef="#br0">1 25 24575,'1067'0'0,"-1052"0"-273,0-1 0,1-1 0,-1 0 0,29-9 0,-18 2-6553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28T04:27:18.634"/>
    </inkml:context>
    <inkml:brush xml:id="br0">
      <inkml:brushProperty name="width" value="0.035" units="cm"/>
      <inkml:brushProperty name="height" value="0.035" units="cm"/>
      <inkml:brushProperty name="color" value="#E71224"/>
    </inkml:brush>
  </inkml:definitions>
  <inkml:trace contextRef="#ctx0" brushRef="#br0">0 0 21389,'1064'0'0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28T04:27:22.448"/>
    </inkml:context>
    <inkml:brush xml:id="br0">
      <inkml:brushProperty name="width" value="0.035" units="cm"/>
      <inkml:brushProperty name="height" value="0.035" units="cm"/>
      <inkml:brushProperty name="color" value="#E71224"/>
    </inkml:brush>
  </inkml:definitions>
  <inkml:trace contextRef="#ctx0" brushRef="#br0">23 16 24575,'-2'97'0,"0"-37"0,2-1 0,3 1 0,14 77 0,-8-83 0,2 61 0,-4-40 0,12 22 105,-13-69-840,7 52 0,-11-47-6091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28T04:27:34.674"/>
    </inkml:context>
    <inkml:brush xml:id="br0">
      <inkml:brushProperty name="width" value="0.035" units="cm"/>
      <inkml:brushProperty name="height" value="0.035" units="cm"/>
      <inkml:brushProperty name="color" value="#E71224"/>
    </inkml:brush>
  </inkml:definitions>
  <inkml:trace contextRef="#ctx0" brushRef="#br0">1 3 24575,'54'-1'0,"-20"0"0,-1 1 0,1 1 0,-1 2 0,48 11 0,-40-5 0,0-2 0,1-1 0,42 0 0,128-7 0,-79-2 0,-110 1 33,1 0-1,-1-2 0,30-8 0,31-4-1526,-52 12-5332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28T04:27:37.967"/>
    </inkml:context>
    <inkml:brush xml:id="br0">
      <inkml:brushProperty name="width" value="0.035" units="cm"/>
      <inkml:brushProperty name="height" value="0.035" units="cm"/>
      <inkml:brushProperty name="color" value="#E71224"/>
    </inkml:brush>
  </inkml:definitions>
  <inkml:trace contextRef="#ctx0" brushRef="#br0">0 1 24575,'0'3'0,"1"0"0,0 1 0,0-1 0,0 0 0,0 0 0,0 0 0,0 0 0,1 0 0,-1 0 0,1 0 0,0-1 0,0 1 0,0 0 0,0-1 0,1 0 0,-1 1 0,1-1 0,-1 0 0,1 0 0,0-1 0,0 1 0,0 0 0,5 1 0,11 5 0,-1 0 0,36 7 0,-38-10 0,48 13 0,2-2 0,0-4 0,0-2 0,94 2 0,-118-12-273,1-2 0,-1-1 0,0-2 0,47-12 0,-62 9-6553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28T04:27:40.149"/>
    </inkml:context>
    <inkml:brush xml:id="br0">
      <inkml:brushProperty name="width" value="0.035" units="cm"/>
      <inkml:brushProperty name="height" value="0.035" units="cm"/>
      <inkml:brushProperty name="color" value="#E71224"/>
    </inkml:brush>
  </inkml:definitions>
  <inkml:trace contextRef="#ctx0" brushRef="#br0">0 0 24575,'0'740'-1365,"0"-706"-5461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28T04:27:53.063"/>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09969-E948-4F47-BB1D-CB6CC913F3B6}" type="datetimeFigureOut">
              <a:rPr lang="en-US" smtClean="0"/>
              <a:t>5/28/2025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4433DB-82D1-4AAD-9AF0-CF9D49C1B830}" type="slidenum">
              <a:rPr lang="en-US" smtClean="0"/>
              <a:t>‹#›</a:t>
            </a:fld>
            <a:endParaRPr lang="en-US"/>
          </a:p>
        </p:txBody>
      </p:sp>
    </p:spTree>
    <p:extLst>
      <p:ext uri="{BB962C8B-B14F-4D97-AF65-F5344CB8AC3E}">
        <p14:creationId xmlns:p14="http://schemas.microsoft.com/office/powerpoint/2010/main" val="396238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4433DB-82D1-4AAD-9AF0-CF9D49C1B830}" type="slidenum">
              <a:rPr lang="en-US" smtClean="0"/>
              <a:t>1</a:t>
            </a:fld>
            <a:endParaRPr lang="en-US"/>
          </a:p>
        </p:txBody>
      </p:sp>
    </p:spTree>
    <p:extLst>
      <p:ext uri="{BB962C8B-B14F-4D97-AF65-F5344CB8AC3E}">
        <p14:creationId xmlns:p14="http://schemas.microsoft.com/office/powerpoint/2010/main" val="1646112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AE" dirty="0"/>
          </a:p>
        </p:txBody>
      </p:sp>
      <p:sp>
        <p:nvSpPr>
          <p:cNvPr id="4" name="عنصر نائب لرقم الشريحة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F6C639-E61D-4428-871A-2861095988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792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622E5-1A20-0CD4-D525-A034078E56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551006-4DE0-77D2-82A5-7E0AE6D293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BF4E6D-F259-1B93-2B00-0FEE1CC411E6}"/>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5" name="Footer Placeholder 4">
            <a:extLst>
              <a:ext uri="{FF2B5EF4-FFF2-40B4-BE49-F238E27FC236}">
                <a16:creationId xmlns:a16="http://schemas.microsoft.com/office/drawing/2014/main" id="{22656E66-F616-A0FD-0210-DEE73A8909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CEBF9-B6C3-3ABA-93B9-0B65F6B275FF}"/>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45735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E00F5-FC66-501B-EC2E-CD8C3F0D5F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03910A-CBBC-25E8-F22A-37E08C5766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F8C215-A6E5-AF81-EE4C-53A907E37B8F}"/>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5" name="Footer Placeholder 4">
            <a:extLst>
              <a:ext uri="{FF2B5EF4-FFF2-40B4-BE49-F238E27FC236}">
                <a16:creationId xmlns:a16="http://schemas.microsoft.com/office/drawing/2014/main" id="{542F3F82-8A08-EA7E-1FDB-BABC272D85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36DAB5-DB9A-0C10-2D6D-D6AC64FFC94A}"/>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195151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ACE8D-C4EC-C7E9-CDDD-6C89C62A95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BA9881-50FA-3193-01B4-492A2FD0A1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7201F5-FA41-CD5C-CBC2-532168406FC0}"/>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5" name="Footer Placeholder 4">
            <a:extLst>
              <a:ext uri="{FF2B5EF4-FFF2-40B4-BE49-F238E27FC236}">
                <a16:creationId xmlns:a16="http://schemas.microsoft.com/office/drawing/2014/main" id="{D6EE93D2-30B7-65E1-41BF-0E6EC4768A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D4144-AA4C-16D7-3D67-1A36E41059B9}"/>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2501587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7023-5723-11E5-2836-B69701C6CB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2BF20F-0736-60B5-F125-FA783B9D6D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2B04E2-23C0-A1D0-5A7A-6F8FCF9D60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8D04FE-8C66-0F51-6074-45D3809F76B5}"/>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6" name="Footer Placeholder 5">
            <a:extLst>
              <a:ext uri="{FF2B5EF4-FFF2-40B4-BE49-F238E27FC236}">
                <a16:creationId xmlns:a16="http://schemas.microsoft.com/office/drawing/2014/main" id="{4264EE4E-C71C-31DB-9FD2-9674B6965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73407A-127E-6240-3C45-729598840A7A}"/>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60328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BEF8-5E7E-5BF6-0A11-2DB1F7EEDF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369F5C-0D7E-5237-481F-38EC00C58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2D1D60-4478-9914-4798-33F43CC098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1E1D38-55D7-9851-9B0D-EFE5C77874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6C411F-AB24-06EB-3B7B-A6028CF204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9246AC-DEEF-7DDD-19E5-EBACC6020049}"/>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8" name="Footer Placeholder 7">
            <a:extLst>
              <a:ext uri="{FF2B5EF4-FFF2-40B4-BE49-F238E27FC236}">
                <a16:creationId xmlns:a16="http://schemas.microsoft.com/office/drawing/2014/main" id="{C2A66C2E-650E-370C-AB0F-0787EFA1A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76E211-C0BE-16E6-B701-69CB0DEC3906}"/>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1281396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67DE-F6B9-1E96-62DA-40F02A610F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1DBC81-8C25-A07E-2C1C-2CD9F650C129}"/>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4" name="Footer Placeholder 3">
            <a:extLst>
              <a:ext uri="{FF2B5EF4-FFF2-40B4-BE49-F238E27FC236}">
                <a16:creationId xmlns:a16="http://schemas.microsoft.com/office/drawing/2014/main" id="{21F0BBD0-09D8-B940-1F74-0ABA18F86E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1931CB-4F48-8EF3-E483-440AF7540513}"/>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20075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057E87-040B-942B-2230-1A44997C3F9C}"/>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3" name="Footer Placeholder 2">
            <a:extLst>
              <a:ext uri="{FF2B5EF4-FFF2-40B4-BE49-F238E27FC236}">
                <a16:creationId xmlns:a16="http://schemas.microsoft.com/office/drawing/2014/main" id="{4FEB010A-DB6F-D9B3-5EE9-4B1E69C8B7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0B0F64-DF05-C3C0-9421-B397F5B0367D}"/>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3697133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6447D-9453-A5DE-CD9A-4D806A95D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37AF77-EF1E-DB4C-1D41-CD00713098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18FDD3-2ADD-D86F-3D0B-7184A1475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E0B746-C248-E7AD-634D-9F729FE64479}"/>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6" name="Footer Placeholder 5">
            <a:extLst>
              <a:ext uri="{FF2B5EF4-FFF2-40B4-BE49-F238E27FC236}">
                <a16:creationId xmlns:a16="http://schemas.microsoft.com/office/drawing/2014/main" id="{29EA5C57-C390-06AC-D17F-2C1AD3E3F9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448081-AE52-489E-2708-C8FC472BB73A}"/>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2363408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3AE0C-990F-1507-9C53-36E094A02D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683ED4-9E5E-C896-FE2F-9C30C84423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D76131-051A-7E45-3D29-A2CFDF0F3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05A45C-F7C8-4550-D4DB-9A17132B83E7}"/>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6" name="Footer Placeholder 5">
            <a:extLst>
              <a:ext uri="{FF2B5EF4-FFF2-40B4-BE49-F238E27FC236}">
                <a16:creationId xmlns:a16="http://schemas.microsoft.com/office/drawing/2014/main" id="{17FBD0F7-A9F9-61EC-9533-57A55C009C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F31B0-0C0A-72C5-2788-8FEB6D21739F}"/>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306617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E895-E61A-1CBC-7401-E57F3B0EA2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C73624-A5B4-FED0-7AEC-C6415167B3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D6CFED-5F3D-876C-10FB-B3DF46E1C949}"/>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5" name="Footer Placeholder 4">
            <a:extLst>
              <a:ext uri="{FF2B5EF4-FFF2-40B4-BE49-F238E27FC236}">
                <a16:creationId xmlns:a16="http://schemas.microsoft.com/office/drawing/2014/main" id="{2842E762-C057-B2E4-A1AE-93553F574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BDCD01-E5EA-231F-58BE-ABBFEA552B01}"/>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19622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AE5E82-7254-73D2-1DA6-A031D6B1E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6FFBF0-62D4-FE99-2CBD-4E8A7DB54C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F153D3-730F-5A11-7C9D-58FD6D00CDC6}"/>
              </a:ext>
            </a:extLst>
          </p:cNvPr>
          <p:cNvSpPr>
            <a:spLocks noGrp="1"/>
          </p:cNvSpPr>
          <p:nvPr>
            <p:ph type="dt" sz="half" idx="10"/>
          </p:nvPr>
        </p:nvSpPr>
        <p:spPr/>
        <p:txBody>
          <a:bodyPr/>
          <a:lstStyle/>
          <a:p>
            <a:fld id="{761E6E85-76A5-473B-9981-3753E1452539}" type="datetimeFigureOut">
              <a:rPr lang="en-US" smtClean="0"/>
              <a:t>5/28/2025</a:t>
            </a:fld>
            <a:endParaRPr lang="en-US"/>
          </a:p>
        </p:txBody>
      </p:sp>
      <p:sp>
        <p:nvSpPr>
          <p:cNvPr id="5" name="Footer Placeholder 4">
            <a:extLst>
              <a:ext uri="{FF2B5EF4-FFF2-40B4-BE49-F238E27FC236}">
                <a16:creationId xmlns:a16="http://schemas.microsoft.com/office/drawing/2014/main" id="{DBBA6D56-91AC-690E-E9A9-4B101034C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7B2DF1-1A17-7F97-9E5F-413A13DBE7EC}"/>
              </a:ext>
            </a:extLst>
          </p:cNvPr>
          <p:cNvSpPr>
            <a:spLocks noGrp="1"/>
          </p:cNvSpPr>
          <p:nvPr>
            <p:ph type="sldNum" sz="quarter" idx="12"/>
          </p:nvPr>
        </p:nvSpPr>
        <p:spPr/>
        <p:txBody>
          <a:bodyPr/>
          <a:lstStyle/>
          <a:p>
            <a:fld id="{B677D204-FD25-4A9A-8E8B-5A75F2609642}" type="slidenum">
              <a:rPr lang="en-US" smtClean="0"/>
              <a:t>‹#›</a:t>
            </a:fld>
            <a:endParaRPr lang="en-US"/>
          </a:p>
        </p:txBody>
      </p:sp>
    </p:spTree>
    <p:extLst>
      <p:ext uri="{BB962C8B-B14F-4D97-AF65-F5344CB8AC3E}">
        <p14:creationId xmlns:p14="http://schemas.microsoft.com/office/powerpoint/2010/main" val="3492345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656416-713F-0FE2-40F8-0D0E0706E6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23BE32-4C1F-3E50-0388-4768B23A2C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9846B6-2792-6A6E-F0C6-C3176485FC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1E6E85-76A5-473B-9981-3753E1452539}" type="datetimeFigureOut">
              <a:rPr lang="en-US" smtClean="0"/>
              <a:t>5/28/2025</a:t>
            </a:fld>
            <a:endParaRPr lang="en-US"/>
          </a:p>
        </p:txBody>
      </p:sp>
      <p:sp>
        <p:nvSpPr>
          <p:cNvPr id="5" name="Footer Placeholder 4">
            <a:extLst>
              <a:ext uri="{FF2B5EF4-FFF2-40B4-BE49-F238E27FC236}">
                <a16:creationId xmlns:a16="http://schemas.microsoft.com/office/drawing/2014/main" id="{D03EC422-33B6-4A50-3275-6533BE3DD0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090386D-22BB-36B8-804B-AA2028AB14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77D204-FD25-4A9A-8E8B-5A75F2609642}" type="slidenum">
              <a:rPr lang="en-US" smtClean="0"/>
              <a:t>‹#›</a:t>
            </a:fld>
            <a:endParaRPr lang="en-US"/>
          </a:p>
        </p:txBody>
      </p:sp>
    </p:spTree>
    <p:extLst>
      <p:ext uri="{BB962C8B-B14F-4D97-AF65-F5344CB8AC3E}">
        <p14:creationId xmlns:p14="http://schemas.microsoft.com/office/powerpoint/2010/main" val="4037668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customXml" Target="../ink/ink6.xml"/><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9.png"/><Relationship Id="rId5" Type="http://schemas.openxmlformats.org/officeDocument/2006/relationships/image" Target="../media/image6.png"/><Relationship Id="rId15" Type="http://schemas.openxmlformats.org/officeDocument/2006/relationships/image" Target="../media/image11.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8.png"/><Relationship Id="rId14" Type="http://schemas.openxmlformats.org/officeDocument/2006/relationships/customXml" Target="../ink/ink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forms.office.com/r/LCeKN4cZPx" TargetMode="External"/><Relationship Id="rId2" Type="http://schemas.openxmlformats.org/officeDocument/2006/relationships/hyperlink" Target="https://forms.office.com/r/Hc2BniMMdv" TargetMode="External"/><Relationship Id="rId1" Type="http://schemas.openxmlformats.org/officeDocument/2006/relationships/slideLayout" Target="../slideLayouts/slideLayout7.xml"/><Relationship Id="rId6" Type="http://schemas.openxmlformats.org/officeDocument/2006/relationships/hyperlink" Target="https://forms.office.com/r/X3r5WqPpLX" TargetMode="External"/><Relationship Id="rId5" Type="http://schemas.openxmlformats.org/officeDocument/2006/relationships/hyperlink" Target="https://forms.office.com/r/V2KwpAtYfA" TargetMode="External"/><Relationship Id="rId4" Type="http://schemas.openxmlformats.org/officeDocument/2006/relationships/hyperlink" Target="https://forms.office.com/r/Vv3X1EGi3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D873C-411B-DBEE-6D65-D4EEBB9768D0}"/>
              </a:ext>
            </a:extLst>
          </p:cNvPr>
          <p:cNvSpPr>
            <a:spLocks noGrp="1"/>
          </p:cNvSpPr>
          <p:nvPr>
            <p:ph type="ctrTitle"/>
          </p:nvPr>
        </p:nvSpPr>
        <p:spPr>
          <a:xfrm>
            <a:off x="1391264" y="406400"/>
            <a:ext cx="9144000" cy="2387600"/>
          </a:xfrm>
        </p:spPr>
        <p:txBody>
          <a:bodyPr/>
          <a:lstStyle/>
          <a:p>
            <a:r>
              <a:rPr lang="ar-AE" b="1" dirty="0">
                <a:solidFill>
                  <a:schemeClr val="tx2">
                    <a:lumMod val="75000"/>
                    <a:lumOff val="25000"/>
                  </a:schemeClr>
                </a:solidFill>
              </a:rPr>
              <a:t>مراجعة ليلة الامتحان للصف السابع الفصل الدراسي الثالث</a:t>
            </a:r>
            <a:endParaRPr lang="en-US" b="1" dirty="0">
              <a:solidFill>
                <a:schemeClr val="tx2">
                  <a:lumMod val="75000"/>
                  <a:lumOff val="25000"/>
                </a:schemeClr>
              </a:solidFill>
            </a:endParaRPr>
          </a:p>
        </p:txBody>
      </p:sp>
      <p:sp>
        <p:nvSpPr>
          <p:cNvPr id="3" name="Subtitle 2">
            <a:extLst>
              <a:ext uri="{FF2B5EF4-FFF2-40B4-BE49-F238E27FC236}">
                <a16:creationId xmlns:a16="http://schemas.microsoft.com/office/drawing/2014/main" id="{CAC67576-E5AB-7392-F83C-60A1B8252015}"/>
              </a:ext>
            </a:extLst>
          </p:cNvPr>
          <p:cNvSpPr>
            <a:spLocks noGrp="1"/>
          </p:cNvSpPr>
          <p:nvPr>
            <p:ph type="subTitle" idx="1"/>
          </p:nvPr>
        </p:nvSpPr>
        <p:spPr>
          <a:xfrm>
            <a:off x="1524000" y="2923612"/>
            <a:ext cx="9144000" cy="1655762"/>
          </a:xfrm>
        </p:spPr>
        <p:txBody>
          <a:bodyPr>
            <a:normAutofit fontScale="92500" lnSpcReduction="10000"/>
          </a:bodyPr>
          <a:lstStyle/>
          <a:p>
            <a:r>
              <a:rPr lang="ar-AE" sz="6000" b="1" dirty="0">
                <a:solidFill>
                  <a:srgbClr val="C00000"/>
                </a:solidFill>
              </a:rPr>
              <a:t>في </a:t>
            </a:r>
          </a:p>
          <a:p>
            <a:r>
              <a:rPr lang="ar-AE" sz="6000" b="1" dirty="0">
                <a:solidFill>
                  <a:srgbClr val="C00000"/>
                </a:solidFill>
              </a:rPr>
              <a:t>مادة اللغة العربية</a:t>
            </a:r>
            <a:endParaRPr lang="en-US" sz="6000" b="1" dirty="0">
              <a:solidFill>
                <a:srgbClr val="C00000"/>
              </a:solidFill>
            </a:endParaRPr>
          </a:p>
        </p:txBody>
      </p:sp>
      <p:sp>
        <p:nvSpPr>
          <p:cNvPr id="4" name="TextBox 3">
            <a:extLst>
              <a:ext uri="{FF2B5EF4-FFF2-40B4-BE49-F238E27FC236}">
                <a16:creationId xmlns:a16="http://schemas.microsoft.com/office/drawing/2014/main" id="{BE0C505E-B5F8-2C3B-9ED7-CFCC767C7A0D}"/>
              </a:ext>
            </a:extLst>
          </p:cNvPr>
          <p:cNvSpPr txBox="1"/>
          <p:nvPr/>
        </p:nvSpPr>
        <p:spPr>
          <a:xfrm>
            <a:off x="8244348" y="406400"/>
            <a:ext cx="3504160" cy="369332"/>
          </a:xfrm>
          <a:prstGeom prst="rect">
            <a:avLst/>
          </a:prstGeom>
          <a:noFill/>
        </p:spPr>
        <p:txBody>
          <a:bodyPr wrap="square" rtlCol="0">
            <a:spAutoFit/>
          </a:bodyPr>
          <a:lstStyle/>
          <a:p>
            <a:pPr algn="r"/>
            <a:r>
              <a:rPr lang="ar-SA" sz="1800" b="1" dirty="0">
                <a:effectLst/>
                <a:latin typeface="Calibri" panose="020F0502020204030204" pitchFamily="34" charset="0"/>
                <a:ea typeface="Calibri" panose="020F0502020204030204" pitchFamily="34" charset="0"/>
                <a:cs typeface="(AH) Manal Black"/>
              </a:rPr>
              <a:t>مدرسة التفوق للتعليم الأساسي ح2</a:t>
            </a:r>
            <a:endParaRPr lang="en-US" dirty="0"/>
          </a:p>
        </p:txBody>
      </p:sp>
      <p:sp>
        <p:nvSpPr>
          <p:cNvPr id="5" name="TextBox 4">
            <a:extLst>
              <a:ext uri="{FF2B5EF4-FFF2-40B4-BE49-F238E27FC236}">
                <a16:creationId xmlns:a16="http://schemas.microsoft.com/office/drawing/2014/main" id="{74A2058C-21A1-0CD2-EF10-912B7DE9ABDD}"/>
              </a:ext>
            </a:extLst>
          </p:cNvPr>
          <p:cNvSpPr txBox="1"/>
          <p:nvPr/>
        </p:nvSpPr>
        <p:spPr>
          <a:xfrm>
            <a:off x="8732983" y="5711877"/>
            <a:ext cx="3190568" cy="461665"/>
          </a:xfrm>
          <a:prstGeom prst="rect">
            <a:avLst/>
          </a:prstGeom>
          <a:noFill/>
        </p:spPr>
        <p:txBody>
          <a:bodyPr wrap="square" rtlCol="0">
            <a:spAutoFit/>
          </a:bodyPr>
          <a:lstStyle/>
          <a:p>
            <a:pPr algn="r"/>
            <a:r>
              <a:rPr lang="ar-AE" sz="2400" b="1" dirty="0"/>
              <a:t>أعدها الأستاذ/ محمد زايد</a:t>
            </a:r>
            <a:endParaRPr lang="en-US" sz="2400" b="1" dirty="0"/>
          </a:p>
        </p:txBody>
      </p:sp>
      <p:sp>
        <p:nvSpPr>
          <p:cNvPr id="6" name="TextBox 5">
            <a:extLst>
              <a:ext uri="{FF2B5EF4-FFF2-40B4-BE49-F238E27FC236}">
                <a16:creationId xmlns:a16="http://schemas.microsoft.com/office/drawing/2014/main" id="{5F842133-F681-038B-95D3-B9D0AAF21217}"/>
              </a:ext>
            </a:extLst>
          </p:cNvPr>
          <p:cNvSpPr txBox="1"/>
          <p:nvPr/>
        </p:nvSpPr>
        <p:spPr>
          <a:xfrm>
            <a:off x="-39329" y="5711876"/>
            <a:ext cx="4689987" cy="461665"/>
          </a:xfrm>
          <a:prstGeom prst="rect">
            <a:avLst/>
          </a:prstGeom>
          <a:noFill/>
        </p:spPr>
        <p:txBody>
          <a:bodyPr wrap="square" rtlCol="0">
            <a:spAutoFit/>
          </a:bodyPr>
          <a:lstStyle/>
          <a:p>
            <a:pPr algn="r"/>
            <a:r>
              <a:rPr lang="ar-AE" sz="2400" b="1" dirty="0"/>
              <a:t>مدير المدرسة الأستاذ/ أحمد </a:t>
            </a:r>
            <a:r>
              <a:rPr lang="ar-AE" sz="2400" b="1" dirty="0" err="1"/>
              <a:t>المراشدة</a:t>
            </a:r>
            <a:endParaRPr lang="ar-AE" sz="2400" b="1" dirty="0"/>
          </a:p>
        </p:txBody>
      </p:sp>
    </p:spTree>
    <p:extLst>
      <p:ext uri="{BB962C8B-B14F-4D97-AF65-F5344CB8AC3E}">
        <p14:creationId xmlns:p14="http://schemas.microsoft.com/office/powerpoint/2010/main" val="3578959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03AEA-80C6-0059-6BEE-70E81092EE6B}"/>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D4A40BAC-B181-F392-21C5-8819B22AE56B}"/>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4D4C11B2-C7A0-72F5-913C-3AFBD1EEAFF3}"/>
              </a:ext>
            </a:extLst>
          </p:cNvPr>
          <p:cNvPicPr>
            <a:picLocks noChangeAspect="1"/>
          </p:cNvPicPr>
          <p:nvPr/>
        </p:nvPicPr>
        <p:blipFill>
          <a:blip r:embed="rId2"/>
          <a:srcRect l="21563" t="9982" r="18438" b="4978"/>
          <a:stretch/>
        </p:blipFill>
        <p:spPr>
          <a:xfrm>
            <a:off x="-125505" y="0"/>
            <a:ext cx="12460940" cy="6858000"/>
          </a:xfrm>
          <a:prstGeom prst="rect">
            <a:avLst/>
          </a:prstGeom>
        </p:spPr>
      </p:pic>
    </p:spTree>
    <p:extLst>
      <p:ext uri="{BB962C8B-B14F-4D97-AF65-F5344CB8AC3E}">
        <p14:creationId xmlns:p14="http://schemas.microsoft.com/office/powerpoint/2010/main" val="620424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F897C-2436-CD10-1474-1960D2451143}"/>
              </a:ext>
            </a:extLst>
          </p:cNvPr>
          <p:cNvSpPr>
            <a:spLocks noGrp="1"/>
          </p:cNvSpPr>
          <p:nvPr>
            <p:ph type="title"/>
          </p:nvPr>
        </p:nvSpPr>
        <p:spPr>
          <a:xfrm>
            <a:off x="838200" y="365126"/>
            <a:ext cx="10515600" cy="888488"/>
          </a:xfrm>
        </p:spPr>
        <p:txBody>
          <a:bodyPr>
            <a:noAutofit/>
          </a:bodyPr>
          <a:lstStyle/>
          <a:p>
            <a:pPr algn="r"/>
            <a:r>
              <a:rPr lang="ar-AE" sz="3200" dirty="0"/>
              <a:t>السُّؤال الأَوَّلُ: اقْرَأ المُقْتَطَفَ القَصيرَ الآتِيَ مِنْ رِوايَةِ (الوَلَدُ الّذي عاشَ مَعَ النَّعامِ)</a:t>
            </a:r>
            <a:br>
              <a:rPr lang="ar-AE" sz="3200" dirty="0"/>
            </a:br>
            <a:endParaRPr lang="en-US" sz="3200" dirty="0"/>
          </a:p>
        </p:txBody>
      </p:sp>
      <p:sp>
        <p:nvSpPr>
          <p:cNvPr id="3" name="Content Placeholder 2">
            <a:extLst>
              <a:ext uri="{FF2B5EF4-FFF2-40B4-BE49-F238E27FC236}">
                <a16:creationId xmlns:a16="http://schemas.microsoft.com/office/drawing/2014/main" id="{BF8EDD26-5B90-C1D0-6742-111BC9669191}"/>
              </a:ext>
            </a:extLst>
          </p:cNvPr>
          <p:cNvSpPr>
            <a:spLocks noGrp="1"/>
          </p:cNvSpPr>
          <p:nvPr>
            <p:ph idx="1"/>
          </p:nvPr>
        </p:nvSpPr>
        <p:spPr>
          <a:xfrm>
            <a:off x="838200" y="1147199"/>
            <a:ext cx="10515600" cy="4351338"/>
          </a:xfrm>
        </p:spPr>
        <p:txBody>
          <a:bodyPr>
            <a:noAutofit/>
          </a:bodyPr>
          <a:lstStyle/>
          <a:p>
            <a:pPr marL="0" indent="0" algn="r">
              <a:buNone/>
            </a:pPr>
            <a:r>
              <a:rPr lang="ar-AE" sz="2000" dirty="0"/>
              <a:t> عِنْدَما انْتَهى الأَمْرُ قامَ مِنْ مَكانِهِ، وتَسَلَّقَ إلى أَسْفَلِ الكَثيبِ، كانَ قَدْ فَقَدَ مُتْعَةَ اللَّعِبِ كانَتْ هُناكَ كَلِمَةٌ تَتَرَدَّدُ في رَأْسِهِ. فاطِمَةُ. لكِنَّهُ لَمْ يَكُنْ يَعْرِفُ مَعْنى هذِهِ الكَلِمَةِ. كَانَتْ هُناكَ حِجارَةٌ صَغيرَةٌ، وبَقايا عِظامٍ عِنْدَ أَسْفَلِ الكَثيبِ، رَأى شَيْئًا لَمْ يَكُنْ قَدْ رَآهُ مِنْ قَبْلُ. إِنَّهُ سِوارٌ مَصْنوعٌ مِنْ مَعْدِنٍ أَصْفَرَ، لكنَّ هدارَةَ لا يَعْرِفُ ذلِكَ. أَمْسَكَ ذلِكَ الشَّيْءَ بِيَدَيْهِ، وَشَعَرَ بِدِفْءٍ مُبْهَمِ يَتَدَفَّقُ مِنْهُ إِلَيْهِ. لا بُدَّ أَنَّ هُناكَ رابِطًا بَيْنَ هذا الشَّيْءِ المُسْتَديرِ وَتِلْكَ الكَلِمَةِ الغامِضَةِ، فاطِمَةً. حَمَلَ هَدارَةُ السِّوارَ بَقِيَّةَ النَّهارِ.</a:t>
            </a:r>
          </a:p>
          <a:p>
            <a:pPr marL="0" indent="0" algn="r">
              <a:buNone/>
            </a:pPr>
            <a:r>
              <a:rPr lang="ar-AE" sz="2000" dirty="0"/>
              <a:t>﻿أَعْطِني ذَلِكَ الشَّيْءَ. قالَتْ (ماكو): أَعْطِني ذلِكَ الشَّيْءَ الَّذي لا عِلْمَ لي بِما هُوَ. إِنَّهُ يُسَبِّبُ لَكَ الحُزْنَ كَما أَرى.</a:t>
            </a:r>
          </a:p>
          <a:p>
            <a:pPr marL="0" indent="0" algn="r">
              <a:buNone/>
            </a:pPr>
            <a:r>
              <a:rPr lang="ar-AE" sz="2000" dirty="0"/>
              <a:t>﻿لا، أُريدُ الاحْتِفاظَ بِهِ. قالَ هَدارَةُ بِنَكَدٍ.</a:t>
            </a:r>
          </a:p>
          <a:p>
            <a:pPr marL="0" indent="0" algn="r">
              <a:buNone/>
            </a:pPr>
            <a:r>
              <a:rPr lang="ar-AE" sz="2000" dirty="0"/>
              <a:t>قَلَّبَ هَدارَةُ السِوارَ بَيْنَ يَدَيْهِ، عَضَّهُ، ثُمَّ أَدْخَلَ يَدَهُ فيهِ، حَيْثُ بَقِيَ مُعَلَّقًا حَوْلَ رُسْغِهِ.</a:t>
            </a:r>
          </a:p>
          <a:p>
            <a:pPr marL="0" indent="0" algn="r">
              <a:buNone/>
            </a:pPr>
            <a:r>
              <a:rPr lang="ar-AE" sz="2000" dirty="0"/>
              <a:t>لامَتْ (ماكو) نَفْسَها. لِأَنَّها أَدْرَكَتْ ما حَدَثَ لِهَدارَةَ، لَقَدْ تَذَكَّرَ شَيْئًا، وأَحَسَ بالحُزْنِ، كانَ المُرورُ بِالمكانِ الَّذي ضَيَّعَ فيهِ البَشَرُ طِفْلَهُمْ خَطَأُ فادِحًا، الطِفْلُ الَّذي وَجَدَتْهُ هِيّ و(حوج) وأَخذاهُ مَعَهُما. أَصْبَحَ الصَّبِيُّ مِنْ ذلِكَ الحينِ ابْنَها هِيَ.</a:t>
            </a:r>
          </a:p>
          <a:p>
            <a:pPr marL="0" indent="0" algn="r">
              <a:buNone/>
            </a:pPr>
            <a:r>
              <a:rPr lang="ar-AE" sz="2000" dirty="0"/>
              <a:t>اخْتَفَتِ الشَّمْسُ خَلْفَ الكُثْبانِ، وَتَسَلَّلَ بَرْدُ اللَّيْلِ إِلَيْهِمْ. لاحَظَتْ (ماكو) أَنَّ ابْنَها شَعَرَ بِالبَرْدِ. فَرَدَتْ جَناحَيْها النّاعِمَيْنِ الدّافِئَيْنِ، وَغَطَّتْهُ بهِما. عِنْدَما تَأَكَّدَتْ مِنْ أَنَّهُ نامَ بِعُمْقٍ، خَلَعَتِ السِوارَ مِنْ حَوْلِ رُسْغِهِ. حَمَلَتْهُ بِمِنْقارِها وابْتَعَدَتْ بِهِ مَسافَةً قصيرَةً. حَفَرَتْ حفرة ودفنته في الرمل.</a:t>
            </a:r>
            <a:endParaRPr lang="en-US" sz="2000" dirty="0"/>
          </a:p>
        </p:txBody>
      </p:sp>
    </p:spTree>
    <p:extLst>
      <p:ext uri="{BB962C8B-B14F-4D97-AF65-F5344CB8AC3E}">
        <p14:creationId xmlns:p14="http://schemas.microsoft.com/office/powerpoint/2010/main" val="645965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61AB-E259-BB44-1B02-A614FED1ADFC}"/>
              </a:ext>
            </a:extLst>
          </p:cNvPr>
          <p:cNvSpPr>
            <a:spLocks noGrp="1"/>
          </p:cNvSpPr>
          <p:nvPr>
            <p:ph type="title"/>
          </p:nvPr>
        </p:nvSpPr>
        <p:spPr>
          <a:xfrm>
            <a:off x="1118419" y="191729"/>
            <a:ext cx="10515600" cy="6474542"/>
          </a:xfrm>
        </p:spPr>
        <p:txBody>
          <a:bodyPr>
            <a:noAutofit/>
          </a:bodyPr>
          <a:lstStyle/>
          <a:p>
            <a:pPr algn="r"/>
            <a:r>
              <a:rPr lang="ar-AE" sz="2800" b="1" dirty="0">
                <a:solidFill>
                  <a:srgbClr val="FF0000"/>
                </a:solidFill>
              </a:rPr>
              <a:t>أوَّلًا. الفَهْمُ والاسْتيعابُ: أَحِبْ عَنِ الأَسئلَة الأتيَة:</a:t>
            </a:r>
            <a:br>
              <a:rPr lang="ar-AE" sz="2800" b="1" dirty="0"/>
            </a:br>
            <a:r>
              <a:rPr lang="ar-AE" sz="2800" b="1" dirty="0"/>
              <a:t>1- ما الحَدَثُ الرَّئيسُ في المُقتَطَفِ الرّوائِيّ السَابِقِ؟</a:t>
            </a:r>
            <a:br>
              <a:rPr lang="ar-AE" sz="2800" b="1" dirty="0"/>
            </a:br>
            <a:r>
              <a:rPr lang="ar-AE" sz="2800" b="1" dirty="0"/>
              <a:t> </a:t>
            </a:r>
            <a:br>
              <a:rPr lang="ar-AE" sz="2800" b="1" dirty="0"/>
            </a:br>
            <a:br>
              <a:rPr lang="ar-AE" sz="2800" b="1" dirty="0"/>
            </a:br>
            <a:r>
              <a:rPr lang="ar-AE" sz="2800" b="1" dirty="0"/>
              <a:t>﻿2- بِمَ أَحسّ هَدارَةُ عِنْدَ رؤيَتِهِ السِّوارَ؟</a:t>
            </a:r>
            <a:br>
              <a:rPr lang="ar-AE" sz="2800" b="1" dirty="0"/>
            </a:br>
            <a:r>
              <a:rPr lang="ar-AE" sz="2800" b="1" dirty="0"/>
              <a:t> </a:t>
            </a:r>
            <a:br>
              <a:rPr lang="ar-AE" sz="2800" b="1" dirty="0"/>
            </a:br>
            <a:br>
              <a:rPr lang="ar-AE" sz="2800" b="1" dirty="0"/>
            </a:br>
            <a:r>
              <a:rPr lang="ar-AE" sz="2800" b="1" dirty="0"/>
              <a:t>3- ﻿ما الَّذي يَدُلُ عَلى اهْتِمامِ هَدارَة بِالسِوارِ؟</a:t>
            </a:r>
            <a:br>
              <a:rPr lang="ar-AE" sz="2800" b="1" dirty="0"/>
            </a:br>
            <a:r>
              <a:rPr lang="ar-AE" sz="2800" b="1" dirty="0"/>
              <a:t> </a:t>
            </a:r>
            <a:br>
              <a:rPr lang="ar-AE" sz="2800" b="1" dirty="0"/>
            </a:br>
            <a:br>
              <a:rPr lang="ar-AE" sz="2800" b="1" dirty="0"/>
            </a:br>
            <a:r>
              <a:rPr lang="ar-AE" sz="2800" b="1" dirty="0"/>
              <a:t>4- خَلَعَتْ (ماكو) السِّوار مِنْ يَدِ هَدارَةً وَدَفْنَتْهُ في الرّمْلِ.</a:t>
            </a:r>
            <a:br>
              <a:rPr lang="ar-AE" sz="2800" b="1" dirty="0"/>
            </a:br>
            <a:r>
              <a:rPr lang="ar-AE" sz="2800" b="1" dirty="0"/>
              <a:t>- هَلْ تُوافِقُ عَلَى هذا التَّصَرُّفِ؟ وَلِماذا؟</a:t>
            </a:r>
            <a:br>
              <a:rPr lang="ar-AE" sz="2800" b="1" dirty="0"/>
            </a:br>
            <a:br>
              <a:rPr lang="ar-AE" sz="2400" dirty="0"/>
            </a:br>
            <a:endParaRPr lang="en-US" sz="2800" dirty="0"/>
          </a:p>
        </p:txBody>
      </p:sp>
      <p:sp>
        <p:nvSpPr>
          <p:cNvPr id="4" name="TextBox 3">
            <a:extLst>
              <a:ext uri="{FF2B5EF4-FFF2-40B4-BE49-F238E27FC236}">
                <a16:creationId xmlns:a16="http://schemas.microsoft.com/office/drawing/2014/main" id="{917A7977-4ABD-CE40-F285-07D39023045A}"/>
              </a:ext>
            </a:extLst>
          </p:cNvPr>
          <p:cNvSpPr txBox="1"/>
          <p:nvPr/>
        </p:nvSpPr>
        <p:spPr>
          <a:xfrm>
            <a:off x="1000432" y="1088883"/>
            <a:ext cx="5670755" cy="677108"/>
          </a:xfrm>
          <a:prstGeom prst="rect">
            <a:avLst/>
          </a:prstGeom>
          <a:noFill/>
        </p:spPr>
        <p:txBody>
          <a:bodyPr wrap="square" rtlCol="0">
            <a:spAutoFit/>
          </a:bodyPr>
          <a:lstStyle/>
          <a:p>
            <a:r>
              <a:rPr lang="ar-AE" sz="20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ي</a:t>
            </a:r>
            <a:r>
              <a:rPr lang="ar-SA" sz="20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حدد الحدث الرئيس في المق</a:t>
            </a:r>
            <a:r>
              <a:rPr lang="ar-AE" sz="20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تطف الروائي</a:t>
            </a:r>
            <a:endParaRPr lang="en-US" sz="20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endParaRPr lang="en-US" dirty="0"/>
          </a:p>
        </p:txBody>
      </p:sp>
      <p:sp>
        <p:nvSpPr>
          <p:cNvPr id="5" name="TextBox 4">
            <a:extLst>
              <a:ext uri="{FF2B5EF4-FFF2-40B4-BE49-F238E27FC236}">
                <a16:creationId xmlns:a16="http://schemas.microsoft.com/office/drawing/2014/main" id="{2F51538B-FB13-9BFB-5C5E-9E5C3313240D}"/>
              </a:ext>
            </a:extLst>
          </p:cNvPr>
          <p:cNvSpPr txBox="1"/>
          <p:nvPr/>
        </p:nvSpPr>
        <p:spPr>
          <a:xfrm>
            <a:off x="1000432" y="2448892"/>
            <a:ext cx="3155031" cy="400110"/>
          </a:xfrm>
          <a:prstGeom prst="rect">
            <a:avLst/>
          </a:prstGeom>
          <a:noFill/>
        </p:spPr>
        <p:txBody>
          <a:bodyPr wrap="none" rtlCol="0">
            <a:spAutoFit/>
          </a:bodyPr>
          <a:lstStyle/>
          <a:p>
            <a:r>
              <a:rPr lang="ar-AE" sz="2000" b="1" dirty="0">
                <a:highlight>
                  <a:srgbClr val="FFFF00"/>
                </a:highlight>
              </a:rPr>
              <a:t>يحدد مشاعر الشخصية في موقف ما</a:t>
            </a:r>
            <a:endParaRPr lang="en-US" sz="2000" b="1" dirty="0">
              <a:highlight>
                <a:srgbClr val="FFFF00"/>
              </a:highlight>
            </a:endParaRPr>
          </a:p>
        </p:txBody>
      </p:sp>
      <p:sp>
        <p:nvSpPr>
          <p:cNvPr id="6" name="TextBox 5">
            <a:extLst>
              <a:ext uri="{FF2B5EF4-FFF2-40B4-BE49-F238E27FC236}">
                <a16:creationId xmlns:a16="http://schemas.microsoft.com/office/drawing/2014/main" id="{D9E8BF04-3519-E5E6-A5FC-89E09733BA92}"/>
              </a:ext>
            </a:extLst>
          </p:cNvPr>
          <p:cNvSpPr txBox="1"/>
          <p:nvPr/>
        </p:nvSpPr>
        <p:spPr>
          <a:xfrm>
            <a:off x="1000432" y="4659247"/>
            <a:ext cx="4535129" cy="400110"/>
          </a:xfrm>
          <a:prstGeom prst="rect">
            <a:avLst/>
          </a:prstGeom>
          <a:noFill/>
        </p:spPr>
        <p:txBody>
          <a:bodyPr wrap="square" rtlCol="0">
            <a:spAutoFit/>
          </a:bodyPr>
          <a:lstStyle/>
          <a:p>
            <a:r>
              <a:rPr lang="ar-AE" sz="2000" b="1" dirty="0">
                <a:highlight>
                  <a:srgbClr val="FFFF00"/>
                </a:highlight>
              </a:rPr>
              <a:t>يفسر تصرفات الشخصية</a:t>
            </a:r>
            <a:endParaRPr lang="en-US" sz="2000" b="1" dirty="0">
              <a:highlight>
                <a:srgbClr val="FFFF00"/>
              </a:highlight>
            </a:endParaRPr>
          </a:p>
        </p:txBody>
      </p:sp>
      <p:sp>
        <p:nvSpPr>
          <p:cNvPr id="7" name="TextBox 6">
            <a:extLst>
              <a:ext uri="{FF2B5EF4-FFF2-40B4-BE49-F238E27FC236}">
                <a16:creationId xmlns:a16="http://schemas.microsoft.com/office/drawing/2014/main" id="{ABB4F42A-B1FB-CFD4-89B7-1753F2CD769B}"/>
              </a:ext>
            </a:extLst>
          </p:cNvPr>
          <p:cNvSpPr txBox="1"/>
          <p:nvPr/>
        </p:nvSpPr>
        <p:spPr>
          <a:xfrm>
            <a:off x="1000432" y="3677193"/>
            <a:ext cx="2534668" cy="400110"/>
          </a:xfrm>
          <a:prstGeom prst="rect">
            <a:avLst/>
          </a:prstGeom>
          <a:noFill/>
        </p:spPr>
        <p:txBody>
          <a:bodyPr wrap="none" rtlCol="0">
            <a:spAutoFit/>
          </a:bodyPr>
          <a:lstStyle/>
          <a:p>
            <a:r>
              <a:rPr lang="ar-AE" sz="2000" b="1" dirty="0">
                <a:highlight>
                  <a:srgbClr val="FFFF00"/>
                </a:highlight>
              </a:rPr>
              <a:t>يدلل على تصرفات الشخصية</a:t>
            </a:r>
            <a:endParaRPr lang="en-US" sz="2000" b="1" dirty="0">
              <a:highlight>
                <a:srgbClr val="FFFF00"/>
              </a:highlight>
            </a:endParaRPr>
          </a:p>
        </p:txBody>
      </p:sp>
      <p:sp>
        <p:nvSpPr>
          <p:cNvPr id="8" name="TextBox 7">
            <a:extLst>
              <a:ext uri="{FF2B5EF4-FFF2-40B4-BE49-F238E27FC236}">
                <a16:creationId xmlns:a16="http://schemas.microsoft.com/office/drawing/2014/main" id="{433DD0AA-EC8F-9A9C-C8D0-00E1958ACDE5}"/>
              </a:ext>
            </a:extLst>
          </p:cNvPr>
          <p:cNvSpPr txBox="1"/>
          <p:nvPr/>
        </p:nvSpPr>
        <p:spPr>
          <a:xfrm>
            <a:off x="6671187" y="1581325"/>
            <a:ext cx="1359686" cy="369332"/>
          </a:xfrm>
          <a:prstGeom prst="rect">
            <a:avLst/>
          </a:prstGeom>
          <a:noFill/>
        </p:spPr>
        <p:txBody>
          <a:bodyPr wrap="square" rtlCol="0">
            <a:spAutoFit/>
          </a:bodyPr>
          <a:lstStyle/>
          <a:p>
            <a:r>
              <a:rPr lang="ar-AE" dirty="0"/>
              <a:t> </a:t>
            </a:r>
            <a:endParaRPr lang="en-US" dirty="0"/>
          </a:p>
        </p:txBody>
      </p:sp>
      <p:sp>
        <p:nvSpPr>
          <p:cNvPr id="10" name="TextBox 9">
            <a:extLst>
              <a:ext uri="{FF2B5EF4-FFF2-40B4-BE49-F238E27FC236}">
                <a16:creationId xmlns:a16="http://schemas.microsoft.com/office/drawing/2014/main" id="{DED0EB75-6699-B1E2-198D-D603561FFC70}"/>
              </a:ext>
            </a:extLst>
          </p:cNvPr>
          <p:cNvSpPr txBox="1"/>
          <p:nvPr/>
        </p:nvSpPr>
        <p:spPr>
          <a:xfrm flipH="1">
            <a:off x="3535100" y="1581325"/>
            <a:ext cx="5143201" cy="461665"/>
          </a:xfrm>
          <a:prstGeom prst="rect">
            <a:avLst/>
          </a:prstGeom>
          <a:noFill/>
        </p:spPr>
        <p:txBody>
          <a:bodyPr wrap="square" rtlCol="0">
            <a:spAutoFit/>
          </a:bodyPr>
          <a:lstStyle/>
          <a:p>
            <a:pPr algn="ctr"/>
            <a:r>
              <a:rPr lang="ar-AE" sz="2400" dirty="0"/>
              <a:t>عثور هدارة على السوار ودفن ماكو للسوار</a:t>
            </a:r>
            <a:endParaRPr lang="en-US" sz="2400" dirty="0"/>
          </a:p>
        </p:txBody>
      </p:sp>
      <p:sp>
        <p:nvSpPr>
          <p:cNvPr id="11" name="TextBox 10">
            <a:extLst>
              <a:ext uri="{FF2B5EF4-FFF2-40B4-BE49-F238E27FC236}">
                <a16:creationId xmlns:a16="http://schemas.microsoft.com/office/drawing/2014/main" id="{B148AE03-8222-7417-4F41-E610C3EF54DB}"/>
              </a:ext>
            </a:extLst>
          </p:cNvPr>
          <p:cNvSpPr txBox="1"/>
          <p:nvPr/>
        </p:nvSpPr>
        <p:spPr>
          <a:xfrm>
            <a:off x="5641257" y="2728451"/>
            <a:ext cx="3989439" cy="461665"/>
          </a:xfrm>
          <a:prstGeom prst="rect">
            <a:avLst/>
          </a:prstGeom>
          <a:noFill/>
        </p:spPr>
        <p:txBody>
          <a:bodyPr wrap="square" rtlCol="0">
            <a:spAutoFit/>
          </a:bodyPr>
          <a:lstStyle/>
          <a:p>
            <a:pPr algn="ctr"/>
            <a:r>
              <a:rPr lang="ar-AE" sz="2400" dirty="0"/>
              <a:t>أحسّ بدفء مبهم يتدفق منه إليه</a:t>
            </a:r>
            <a:endParaRPr lang="en-US" sz="2400" dirty="0"/>
          </a:p>
        </p:txBody>
      </p:sp>
      <p:sp>
        <p:nvSpPr>
          <p:cNvPr id="14" name="TextBox 13">
            <a:extLst>
              <a:ext uri="{FF2B5EF4-FFF2-40B4-BE49-F238E27FC236}">
                <a16:creationId xmlns:a16="http://schemas.microsoft.com/office/drawing/2014/main" id="{AF938D4D-EAF2-2C5B-ABAC-4A9AA2D55646}"/>
              </a:ext>
            </a:extLst>
          </p:cNvPr>
          <p:cNvSpPr txBox="1"/>
          <p:nvPr/>
        </p:nvSpPr>
        <p:spPr>
          <a:xfrm>
            <a:off x="3653087" y="3985298"/>
            <a:ext cx="7083739" cy="400110"/>
          </a:xfrm>
          <a:prstGeom prst="rect">
            <a:avLst/>
          </a:prstGeom>
          <a:noFill/>
        </p:spPr>
        <p:txBody>
          <a:bodyPr wrap="square" rtlCol="0">
            <a:spAutoFit/>
          </a:bodyPr>
          <a:lstStyle/>
          <a:p>
            <a:pPr algn="r"/>
            <a:r>
              <a:rPr lang="ar-AE" sz="2000" b="1" dirty="0"/>
              <a:t>قَلَّبَ هَدارَةُ السِوارَ بَيْنَ يَدَيْهِ، عَضَّهُ، ثُمَّ أَدْخَلَ يَدَهُ فيهِ، حَيْثُ بَقِيَ مُعَلَّقًا حَوْلَ رُسْغِهِ</a:t>
            </a:r>
            <a:endParaRPr lang="en-US" sz="2000" b="1" dirty="0"/>
          </a:p>
        </p:txBody>
      </p:sp>
      <p:sp>
        <p:nvSpPr>
          <p:cNvPr id="15" name="TextBox 14">
            <a:extLst>
              <a:ext uri="{FF2B5EF4-FFF2-40B4-BE49-F238E27FC236}">
                <a16:creationId xmlns:a16="http://schemas.microsoft.com/office/drawing/2014/main" id="{2C6A31C3-6BA0-2C11-1636-95ACEF1E6B36}"/>
              </a:ext>
            </a:extLst>
          </p:cNvPr>
          <p:cNvSpPr txBox="1"/>
          <p:nvPr/>
        </p:nvSpPr>
        <p:spPr>
          <a:xfrm>
            <a:off x="2197510" y="5421060"/>
            <a:ext cx="9750737" cy="400110"/>
          </a:xfrm>
          <a:prstGeom prst="rect">
            <a:avLst/>
          </a:prstGeom>
          <a:noFill/>
        </p:spPr>
        <p:txBody>
          <a:bodyPr wrap="square" rtlCol="0">
            <a:spAutoFit/>
          </a:bodyPr>
          <a:lstStyle/>
          <a:p>
            <a:r>
              <a:rPr lang="ar-AE" sz="2000" b="1" dirty="0"/>
              <a:t> </a:t>
            </a:r>
            <a:r>
              <a:rPr lang="ar-AE" sz="1800" dirty="0"/>
              <a:t>لا أوافق على هذا التصرف؛ لأنه يعبر عن أنانية ماكو في رغبتها بالاحتفاظ بهدارة لها وحدها ومنعه من أي شيء يذكره بأهله</a:t>
            </a:r>
            <a:endParaRPr lang="en-US" dirty="0"/>
          </a:p>
        </p:txBody>
      </p:sp>
    </p:spTree>
    <p:extLst>
      <p:ext uri="{BB962C8B-B14F-4D97-AF65-F5344CB8AC3E}">
        <p14:creationId xmlns:p14="http://schemas.microsoft.com/office/powerpoint/2010/main" val="2188732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4DFE3-AFA2-3CED-F862-F52D288FD809}"/>
              </a:ext>
            </a:extLst>
          </p:cNvPr>
          <p:cNvSpPr>
            <a:spLocks noGrp="1"/>
          </p:cNvSpPr>
          <p:nvPr>
            <p:ph type="title"/>
          </p:nvPr>
        </p:nvSpPr>
        <p:spPr>
          <a:xfrm>
            <a:off x="838200" y="761774"/>
            <a:ext cx="10515600" cy="3834581"/>
          </a:xfrm>
        </p:spPr>
        <p:txBody>
          <a:bodyPr>
            <a:normAutofit/>
          </a:bodyPr>
          <a:lstStyle/>
          <a:p>
            <a:pPr algn="r"/>
            <a:r>
              <a:rPr lang="ar-AE" dirty="0"/>
              <a:t>بِناءً على فَهمكَ العامّ للرِّوايَة:</a:t>
            </a:r>
            <a:br>
              <a:rPr lang="ar-AE" dirty="0"/>
            </a:br>
            <a:br>
              <a:rPr lang="ar-AE" dirty="0"/>
            </a:br>
            <a:r>
              <a:rPr lang="ar-AE" dirty="0"/>
              <a:t>5. وَضِّح مَوْقِفَ فاطِمَةَ (والِدَةُ هَدارَةَ) مِنْ ضياعِ ابنها؟ وَعلامَ يَدُلُ ذلِكَ؟</a:t>
            </a:r>
            <a:br>
              <a:rPr lang="ar-AE" dirty="0"/>
            </a:br>
            <a:r>
              <a:rPr lang="ar-AE" dirty="0"/>
              <a:t> </a:t>
            </a:r>
            <a:endParaRPr lang="en-US" dirty="0"/>
          </a:p>
        </p:txBody>
      </p:sp>
      <p:sp>
        <p:nvSpPr>
          <p:cNvPr id="3" name="TextBox 2">
            <a:extLst>
              <a:ext uri="{FF2B5EF4-FFF2-40B4-BE49-F238E27FC236}">
                <a16:creationId xmlns:a16="http://schemas.microsoft.com/office/drawing/2014/main" id="{18A45C17-47AA-E58F-BEC6-45E16A05DB26}"/>
              </a:ext>
            </a:extLst>
          </p:cNvPr>
          <p:cNvSpPr txBox="1"/>
          <p:nvPr/>
        </p:nvSpPr>
        <p:spPr>
          <a:xfrm>
            <a:off x="1135625" y="761774"/>
            <a:ext cx="3598608" cy="461665"/>
          </a:xfrm>
          <a:prstGeom prst="rect">
            <a:avLst/>
          </a:prstGeom>
          <a:noFill/>
        </p:spPr>
        <p:txBody>
          <a:bodyPr wrap="square" rtlCol="0">
            <a:spAutoFit/>
          </a:bodyPr>
          <a:lstStyle/>
          <a:p>
            <a:r>
              <a:rPr lang="ar-AE" sz="2400" b="1" dirty="0">
                <a:highlight>
                  <a:srgbClr val="FFFF00"/>
                </a:highlight>
              </a:rPr>
              <a:t>يبين فهمه العام للرواية</a:t>
            </a:r>
            <a:endParaRPr lang="en-US" sz="2400" b="1" dirty="0">
              <a:highlight>
                <a:srgbClr val="FFFF00"/>
              </a:highlight>
            </a:endParaRPr>
          </a:p>
        </p:txBody>
      </p:sp>
      <p:sp>
        <p:nvSpPr>
          <p:cNvPr id="4" name="TextBox 3">
            <a:extLst>
              <a:ext uri="{FF2B5EF4-FFF2-40B4-BE49-F238E27FC236}">
                <a16:creationId xmlns:a16="http://schemas.microsoft.com/office/drawing/2014/main" id="{556DDBB4-C471-B638-B4E3-FFF18CFF05F0}"/>
              </a:ext>
            </a:extLst>
          </p:cNvPr>
          <p:cNvSpPr txBox="1"/>
          <p:nvPr/>
        </p:nvSpPr>
        <p:spPr>
          <a:xfrm>
            <a:off x="1386348" y="3635478"/>
            <a:ext cx="9601199" cy="830997"/>
          </a:xfrm>
          <a:prstGeom prst="rect">
            <a:avLst/>
          </a:prstGeom>
          <a:noFill/>
        </p:spPr>
        <p:txBody>
          <a:bodyPr wrap="square" rtlCol="0">
            <a:spAutoFit/>
          </a:bodyPr>
          <a:lstStyle/>
          <a:p>
            <a:pPr algn="r"/>
            <a:r>
              <a:rPr lang="ar-AE" sz="2400" dirty="0"/>
              <a:t>فاطمة منذ أن فقدت ولدها في الصحراء لم تفقد الأمل ولم تقتنع بما قاله لها زوجها وأفراد القبيلة بأن ولدها قد مات، وهذا يدل على صدق عاطفة الأمومة لديها  وقوة صبرها</a:t>
            </a:r>
            <a:endParaRPr lang="en-US" sz="2400" dirty="0"/>
          </a:p>
        </p:txBody>
      </p:sp>
    </p:spTree>
    <p:extLst>
      <p:ext uri="{BB962C8B-B14F-4D97-AF65-F5344CB8AC3E}">
        <p14:creationId xmlns:p14="http://schemas.microsoft.com/office/powerpoint/2010/main" val="271032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نتيجة بحث الصور عن خلفية دفتر للبوربوينت">
            <a:extLst>
              <a:ext uri="{FF2B5EF4-FFF2-40B4-BE49-F238E27FC236}">
                <a16:creationId xmlns:a16="http://schemas.microsoft.com/office/drawing/2014/main" id="{30515FF3-A5A5-4758-B0A7-C6489C6F02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778" t="3947" r="21733" b="10719"/>
          <a:stretch/>
        </p:blipFill>
        <p:spPr bwMode="auto">
          <a:xfrm>
            <a:off x="783167" y="331170"/>
            <a:ext cx="10625666" cy="6195660"/>
          </a:xfrm>
          <a:prstGeom prst="rect">
            <a:avLst/>
          </a:prstGeom>
          <a:noFill/>
          <a:extLst>
            <a:ext uri="{909E8E84-426E-40DD-AFC4-6F175D3DCCD1}">
              <a14:hiddenFill xmlns:a14="http://schemas.microsoft.com/office/drawing/2010/main">
                <a:solidFill>
                  <a:srgbClr val="FFFFFF"/>
                </a:solidFill>
              </a14:hiddenFill>
            </a:ext>
          </a:extLst>
        </p:spPr>
      </p:pic>
      <p:pic>
        <p:nvPicPr>
          <p:cNvPr id="3" name="صورة 2">
            <a:extLst>
              <a:ext uri="{FF2B5EF4-FFF2-40B4-BE49-F238E27FC236}">
                <a16:creationId xmlns:a16="http://schemas.microsoft.com/office/drawing/2014/main" id="{C8E24141-FC63-4B94-BB06-09917A116128}"/>
              </a:ext>
            </a:extLst>
          </p:cNvPr>
          <p:cNvPicPr>
            <a:picLocks noChangeAspect="1"/>
          </p:cNvPicPr>
          <p:nvPr/>
        </p:nvPicPr>
        <p:blipFill rotWithShape="1">
          <a:blip r:embed="rId4"/>
          <a:srcRect l="29307" t="22244" r="13430" b="20601"/>
          <a:stretch/>
        </p:blipFill>
        <p:spPr>
          <a:xfrm>
            <a:off x="1256129" y="1542282"/>
            <a:ext cx="9679742" cy="4638385"/>
          </a:xfrm>
          <a:prstGeom prst="rect">
            <a:avLst/>
          </a:prstGeom>
          <a:ln w="57150">
            <a:solidFill>
              <a:schemeClr val="tx1"/>
            </a:solidFill>
          </a:ln>
        </p:spPr>
      </p:pic>
      <p:sp>
        <p:nvSpPr>
          <p:cNvPr id="20" name="مستطيل 10">
            <a:extLst>
              <a:ext uri="{FF2B5EF4-FFF2-40B4-BE49-F238E27FC236}">
                <a16:creationId xmlns:a16="http://schemas.microsoft.com/office/drawing/2014/main" id="{7E130F40-315B-4893-93C3-56E8B00CC789}"/>
              </a:ext>
            </a:extLst>
          </p:cNvPr>
          <p:cNvSpPr/>
          <p:nvPr/>
        </p:nvSpPr>
        <p:spPr>
          <a:xfrm>
            <a:off x="3964983" y="530885"/>
            <a:ext cx="127024" cy="1205972"/>
          </a:xfrm>
          <a:prstGeom prst="rect">
            <a:avLst/>
          </a:prstGeom>
          <a:noFill/>
        </p:spPr>
        <p:txBody>
          <a:bodyPr wrap="none" lIns="62866" tIns="31433" rIns="62866" bIns="31433">
            <a:spAutoFit/>
          </a:bodyPr>
          <a:lstStyle/>
          <a:p>
            <a:pPr algn="ctr" defTabSz="380985">
              <a:defRPr/>
            </a:pPr>
            <a:endParaRPr lang="ar-AE" sz="3712" dirty="0">
              <a:ln w="0"/>
              <a:solidFill>
                <a:prstClr val="black"/>
              </a:solidFill>
              <a:effectLst>
                <a:outerShdw blurRad="38100" dist="19050" dir="2700000" algn="tl" rotWithShape="0">
                  <a:prstClr val="black">
                    <a:alpha val="40000"/>
                  </a:prstClr>
                </a:outerShdw>
              </a:effectLst>
              <a:latin typeface="Aldhabi" panose="01000000000000000000" pitchFamily="2" charset="-78"/>
              <a:cs typeface="Tahoma" panose="020B0604030504040204" pitchFamily="34" charset="0"/>
            </a:endParaRPr>
          </a:p>
          <a:p>
            <a:pPr algn="ctr" defTabSz="380985">
              <a:defRPr/>
            </a:pPr>
            <a:endParaRPr lang="ar-AE" sz="3712" dirty="0">
              <a:ln w="0"/>
              <a:solidFill>
                <a:prstClr val="black"/>
              </a:solidFill>
              <a:effectLst>
                <a:outerShdw blurRad="38100" dist="19050" dir="2700000" algn="tl" rotWithShape="0">
                  <a:prstClr val="black">
                    <a:alpha val="40000"/>
                  </a:prstClr>
                </a:outerShdw>
              </a:effectLst>
              <a:latin typeface="Aldhabi" panose="01000000000000000000" pitchFamily="2" charset="-78"/>
              <a:cs typeface="Tahoma" panose="020B0604030504040204" pitchFamily="34" charset="0"/>
            </a:endParaRPr>
          </a:p>
        </p:txBody>
      </p:sp>
      <p:sp>
        <p:nvSpPr>
          <p:cNvPr id="16" name="مستطيل: زوايا مستديرة 8">
            <a:extLst>
              <a:ext uri="{FF2B5EF4-FFF2-40B4-BE49-F238E27FC236}">
                <a16:creationId xmlns:a16="http://schemas.microsoft.com/office/drawing/2014/main" id="{A8AE2B66-E660-49B3-9141-9FCEBD0BE30E}"/>
              </a:ext>
            </a:extLst>
          </p:cNvPr>
          <p:cNvSpPr/>
          <p:nvPr/>
        </p:nvSpPr>
        <p:spPr>
          <a:xfrm>
            <a:off x="5716180" y="1327126"/>
            <a:ext cx="776378" cy="602773"/>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0" name="مستطيل: زوايا مستديرة 8">
            <a:extLst>
              <a:ext uri="{FF2B5EF4-FFF2-40B4-BE49-F238E27FC236}">
                <a16:creationId xmlns:a16="http://schemas.microsoft.com/office/drawing/2014/main" id="{D133C4D6-E403-4173-B5AA-255EE14B3CC1}"/>
              </a:ext>
            </a:extLst>
          </p:cNvPr>
          <p:cNvSpPr/>
          <p:nvPr/>
        </p:nvSpPr>
        <p:spPr>
          <a:xfrm flipH="1">
            <a:off x="1382888" y="2153371"/>
            <a:ext cx="9307324" cy="312242"/>
          </a:xfrm>
          <a:prstGeom prst="roundRect">
            <a:avLst/>
          </a:prstGeom>
          <a:solidFill>
            <a:schemeClr val="accent4">
              <a:alpha val="27843"/>
            </a:schemeClr>
          </a:solidFill>
          <a:ln w="12700" cap="flat" cmpd="sng" algn="in">
            <a:solidFill>
              <a:schemeClr val="accent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7" name="مستطيل: زوايا مستديرة 8">
            <a:extLst>
              <a:ext uri="{FF2B5EF4-FFF2-40B4-BE49-F238E27FC236}">
                <a16:creationId xmlns:a16="http://schemas.microsoft.com/office/drawing/2014/main" id="{B1BCDE74-DA12-4E47-B1D3-02C905311AB1}"/>
              </a:ext>
            </a:extLst>
          </p:cNvPr>
          <p:cNvSpPr/>
          <p:nvPr/>
        </p:nvSpPr>
        <p:spPr>
          <a:xfrm>
            <a:off x="8425019" y="1626606"/>
            <a:ext cx="2420188" cy="492843"/>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4" name="مربع نص 3">
            <a:extLst>
              <a:ext uri="{FF2B5EF4-FFF2-40B4-BE49-F238E27FC236}">
                <a16:creationId xmlns:a16="http://schemas.microsoft.com/office/drawing/2014/main" id="{61DBD885-4D7F-4080-BA71-588DDC1E0D54}"/>
              </a:ext>
            </a:extLst>
          </p:cNvPr>
          <p:cNvSpPr txBox="1"/>
          <p:nvPr/>
        </p:nvSpPr>
        <p:spPr>
          <a:xfrm>
            <a:off x="5629789" y="1181831"/>
            <a:ext cx="949158" cy="938719"/>
          </a:xfrm>
          <a:prstGeom prst="rect">
            <a:avLst/>
          </a:prstGeom>
          <a:noFill/>
        </p:spPr>
        <p:txBody>
          <a:bodyPr wrap="square" rtlCol="0">
            <a:spAutoFit/>
          </a:bodyPr>
          <a:lstStyle/>
          <a:p>
            <a:pPr algn="ctr"/>
            <a:r>
              <a:rPr lang="ar-AE" sz="5500" b="1" dirty="0"/>
              <a:t>1</a:t>
            </a:r>
            <a:endParaRPr lang="en-US" sz="5500" b="1" dirty="0"/>
          </a:p>
        </p:txBody>
      </p:sp>
      <p:sp>
        <p:nvSpPr>
          <p:cNvPr id="11" name="مستطيل: زوايا مستديرة 8">
            <a:extLst>
              <a:ext uri="{FF2B5EF4-FFF2-40B4-BE49-F238E27FC236}">
                <a16:creationId xmlns:a16="http://schemas.microsoft.com/office/drawing/2014/main" id="{978DE23E-EF7C-4D40-9C36-7781D607BBF2}"/>
              </a:ext>
            </a:extLst>
          </p:cNvPr>
          <p:cNvSpPr/>
          <p:nvPr/>
        </p:nvSpPr>
        <p:spPr>
          <a:xfrm>
            <a:off x="3612445" y="2505247"/>
            <a:ext cx="6477066" cy="376752"/>
          </a:xfrm>
          <a:prstGeom prst="roundRect">
            <a:avLst/>
          </a:prstGeom>
          <a:solidFill>
            <a:srgbClr val="00B050">
              <a:alpha val="27843"/>
            </a:srgbClr>
          </a:solidFill>
          <a:ln w="12700" cap="flat" cmpd="sng" algn="in">
            <a:solidFill>
              <a:srgbClr val="00B050"/>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14" name="مستطيل: زوايا مستديرة 8">
            <a:extLst>
              <a:ext uri="{FF2B5EF4-FFF2-40B4-BE49-F238E27FC236}">
                <a16:creationId xmlns:a16="http://schemas.microsoft.com/office/drawing/2014/main" id="{8FB190E3-09C9-4A84-B18B-60FBB9AB50D1}"/>
              </a:ext>
            </a:extLst>
          </p:cNvPr>
          <p:cNvSpPr/>
          <p:nvPr/>
        </p:nvSpPr>
        <p:spPr>
          <a:xfrm>
            <a:off x="1693334" y="4480387"/>
            <a:ext cx="8396177" cy="376752"/>
          </a:xfrm>
          <a:prstGeom prst="roundRect">
            <a:avLst/>
          </a:prstGeom>
          <a:solidFill>
            <a:srgbClr val="00B050">
              <a:alpha val="27843"/>
            </a:srgbClr>
          </a:solidFill>
          <a:ln w="12700" cap="flat" cmpd="sng" algn="in">
            <a:solidFill>
              <a:srgbClr val="00B050"/>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15" name="TextBox 4">
            <a:extLst>
              <a:ext uri="{FF2B5EF4-FFF2-40B4-BE49-F238E27FC236}">
                <a16:creationId xmlns:a16="http://schemas.microsoft.com/office/drawing/2014/main" id="{3615411E-459B-440F-AF6D-62EAC47FF8B5}"/>
              </a:ext>
            </a:extLst>
          </p:cNvPr>
          <p:cNvSpPr txBox="1"/>
          <p:nvPr/>
        </p:nvSpPr>
        <p:spPr>
          <a:xfrm>
            <a:off x="7329174" y="2868700"/>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17" name="TextBox 4">
            <a:extLst>
              <a:ext uri="{FF2B5EF4-FFF2-40B4-BE49-F238E27FC236}">
                <a16:creationId xmlns:a16="http://schemas.microsoft.com/office/drawing/2014/main" id="{B4E08B4B-B854-4E28-A441-3313BA7308B4}"/>
              </a:ext>
            </a:extLst>
          </p:cNvPr>
          <p:cNvSpPr txBox="1"/>
          <p:nvPr/>
        </p:nvSpPr>
        <p:spPr>
          <a:xfrm>
            <a:off x="6538305" y="2868700"/>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18" name="TextBox 4">
            <a:extLst>
              <a:ext uri="{FF2B5EF4-FFF2-40B4-BE49-F238E27FC236}">
                <a16:creationId xmlns:a16="http://schemas.microsoft.com/office/drawing/2014/main" id="{500E42B5-51A5-45F0-9AEC-0755EECF9703}"/>
              </a:ext>
            </a:extLst>
          </p:cNvPr>
          <p:cNvSpPr txBox="1"/>
          <p:nvPr/>
        </p:nvSpPr>
        <p:spPr>
          <a:xfrm>
            <a:off x="4862828" y="2894252"/>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19" name="TextBox 4">
            <a:extLst>
              <a:ext uri="{FF2B5EF4-FFF2-40B4-BE49-F238E27FC236}">
                <a16:creationId xmlns:a16="http://schemas.microsoft.com/office/drawing/2014/main" id="{C19B8E43-9A6A-46D3-8A6D-3981A314C68E}"/>
              </a:ext>
            </a:extLst>
          </p:cNvPr>
          <p:cNvSpPr txBox="1"/>
          <p:nvPr/>
        </p:nvSpPr>
        <p:spPr>
          <a:xfrm>
            <a:off x="4279193" y="2909989"/>
            <a:ext cx="592433"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21" name="TextBox 4">
            <a:extLst>
              <a:ext uri="{FF2B5EF4-FFF2-40B4-BE49-F238E27FC236}">
                <a16:creationId xmlns:a16="http://schemas.microsoft.com/office/drawing/2014/main" id="{BF2CAD4A-548F-4E1A-B5A9-56EAAE4A1078}"/>
              </a:ext>
            </a:extLst>
          </p:cNvPr>
          <p:cNvSpPr txBox="1"/>
          <p:nvPr/>
        </p:nvSpPr>
        <p:spPr>
          <a:xfrm>
            <a:off x="7621087" y="3923142"/>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22" name="TextBox 4">
            <a:extLst>
              <a:ext uri="{FF2B5EF4-FFF2-40B4-BE49-F238E27FC236}">
                <a16:creationId xmlns:a16="http://schemas.microsoft.com/office/drawing/2014/main" id="{27D435AF-BC4F-4018-8A02-A5569B74FF7F}"/>
              </a:ext>
            </a:extLst>
          </p:cNvPr>
          <p:cNvSpPr txBox="1"/>
          <p:nvPr/>
        </p:nvSpPr>
        <p:spPr>
          <a:xfrm>
            <a:off x="6727125" y="3868340"/>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23" name="TextBox 4">
            <a:extLst>
              <a:ext uri="{FF2B5EF4-FFF2-40B4-BE49-F238E27FC236}">
                <a16:creationId xmlns:a16="http://schemas.microsoft.com/office/drawing/2014/main" id="{26137E6A-7DE0-49FE-920A-31C4F02F4708}"/>
              </a:ext>
            </a:extLst>
          </p:cNvPr>
          <p:cNvSpPr txBox="1"/>
          <p:nvPr/>
        </p:nvSpPr>
        <p:spPr>
          <a:xfrm>
            <a:off x="5464877" y="3923142"/>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24" name="TextBox 4">
            <a:extLst>
              <a:ext uri="{FF2B5EF4-FFF2-40B4-BE49-F238E27FC236}">
                <a16:creationId xmlns:a16="http://schemas.microsoft.com/office/drawing/2014/main" id="{103A96C2-AE07-4BDC-BB85-68CF499FC755}"/>
              </a:ext>
            </a:extLst>
          </p:cNvPr>
          <p:cNvSpPr txBox="1"/>
          <p:nvPr/>
        </p:nvSpPr>
        <p:spPr>
          <a:xfrm>
            <a:off x="4807396" y="3935354"/>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25" name="مستطيل: زوايا مستديرة 8">
            <a:extLst>
              <a:ext uri="{FF2B5EF4-FFF2-40B4-BE49-F238E27FC236}">
                <a16:creationId xmlns:a16="http://schemas.microsoft.com/office/drawing/2014/main" id="{6DA6F221-2203-4E9B-8B79-7E87477215C0}"/>
              </a:ext>
            </a:extLst>
          </p:cNvPr>
          <p:cNvSpPr/>
          <p:nvPr/>
        </p:nvSpPr>
        <p:spPr>
          <a:xfrm>
            <a:off x="7214924" y="3144296"/>
            <a:ext cx="592433" cy="286371"/>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26" name="مستطيل: زوايا مستديرة 8">
            <a:extLst>
              <a:ext uri="{FF2B5EF4-FFF2-40B4-BE49-F238E27FC236}">
                <a16:creationId xmlns:a16="http://schemas.microsoft.com/office/drawing/2014/main" id="{C7FE4B2F-6689-4BA2-8CB9-E03113D6175B}"/>
              </a:ext>
            </a:extLst>
          </p:cNvPr>
          <p:cNvSpPr/>
          <p:nvPr/>
        </p:nvSpPr>
        <p:spPr>
          <a:xfrm>
            <a:off x="6554760" y="3144296"/>
            <a:ext cx="592433" cy="286371"/>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27" name="مستطيل: زوايا مستديرة 8">
            <a:extLst>
              <a:ext uri="{FF2B5EF4-FFF2-40B4-BE49-F238E27FC236}">
                <a16:creationId xmlns:a16="http://schemas.microsoft.com/office/drawing/2014/main" id="{971AAA1A-6AAA-4B64-A2E9-D7F40538A318}"/>
              </a:ext>
            </a:extLst>
          </p:cNvPr>
          <p:cNvSpPr/>
          <p:nvPr/>
        </p:nvSpPr>
        <p:spPr>
          <a:xfrm>
            <a:off x="5005014" y="3169170"/>
            <a:ext cx="699488" cy="303830"/>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28" name="مستطيل: زوايا مستديرة 8">
            <a:extLst>
              <a:ext uri="{FF2B5EF4-FFF2-40B4-BE49-F238E27FC236}">
                <a16:creationId xmlns:a16="http://schemas.microsoft.com/office/drawing/2014/main" id="{88B39396-FC64-4BF2-AC35-EB105CA37E62}"/>
              </a:ext>
            </a:extLst>
          </p:cNvPr>
          <p:cNvSpPr/>
          <p:nvPr/>
        </p:nvSpPr>
        <p:spPr>
          <a:xfrm>
            <a:off x="4393270" y="3157568"/>
            <a:ext cx="592433" cy="286371"/>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29" name="مستطيل: زوايا مستديرة 8">
            <a:extLst>
              <a:ext uri="{FF2B5EF4-FFF2-40B4-BE49-F238E27FC236}">
                <a16:creationId xmlns:a16="http://schemas.microsoft.com/office/drawing/2014/main" id="{C4A27E42-F4AF-4DA7-A4DC-5F3EEFDAFA5C}"/>
              </a:ext>
            </a:extLst>
          </p:cNvPr>
          <p:cNvSpPr/>
          <p:nvPr/>
        </p:nvSpPr>
        <p:spPr>
          <a:xfrm>
            <a:off x="7522380" y="3603016"/>
            <a:ext cx="657481" cy="315433"/>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1" name="مستطيل: زوايا مستديرة 8">
            <a:extLst>
              <a:ext uri="{FF2B5EF4-FFF2-40B4-BE49-F238E27FC236}">
                <a16:creationId xmlns:a16="http://schemas.microsoft.com/office/drawing/2014/main" id="{E610B65B-4E64-477A-B4CD-95A8B48248C2}"/>
              </a:ext>
            </a:extLst>
          </p:cNvPr>
          <p:cNvSpPr/>
          <p:nvPr/>
        </p:nvSpPr>
        <p:spPr>
          <a:xfrm>
            <a:off x="6727125" y="3603016"/>
            <a:ext cx="754080" cy="302706"/>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2" name="مستطيل: زوايا مستديرة 8">
            <a:extLst>
              <a:ext uri="{FF2B5EF4-FFF2-40B4-BE49-F238E27FC236}">
                <a16:creationId xmlns:a16="http://schemas.microsoft.com/office/drawing/2014/main" id="{5001A186-3707-4947-B7A0-1D9F5669D15B}"/>
              </a:ext>
            </a:extLst>
          </p:cNvPr>
          <p:cNvSpPr/>
          <p:nvPr/>
        </p:nvSpPr>
        <p:spPr>
          <a:xfrm>
            <a:off x="5464876" y="3572298"/>
            <a:ext cx="893963" cy="333424"/>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3" name="مستطيل: زوايا مستديرة 8">
            <a:extLst>
              <a:ext uri="{FF2B5EF4-FFF2-40B4-BE49-F238E27FC236}">
                <a16:creationId xmlns:a16="http://schemas.microsoft.com/office/drawing/2014/main" id="{CD42050F-B91E-4A72-9ED4-6CFCFB5E09E3}"/>
              </a:ext>
            </a:extLst>
          </p:cNvPr>
          <p:cNvSpPr/>
          <p:nvPr/>
        </p:nvSpPr>
        <p:spPr>
          <a:xfrm>
            <a:off x="4721620" y="3567063"/>
            <a:ext cx="592433"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4" name="مستطيل: زوايا مستديرة 8">
            <a:extLst>
              <a:ext uri="{FF2B5EF4-FFF2-40B4-BE49-F238E27FC236}">
                <a16:creationId xmlns:a16="http://schemas.microsoft.com/office/drawing/2014/main" id="{F9F1D618-C136-441B-B48B-C14E91E65ED3}"/>
              </a:ext>
            </a:extLst>
          </p:cNvPr>
          <p:cNvSpPr/>
          <p:nvPr/>
        </p:nvSpPr>
        <p:spPr>
          <a:xfrm>
            <a:off x="7657914" y="5067148"/>
            <a:ext cx="592433"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5" name="TextBox 4">
            <a:extLst>
              <a:ext uri="{FF2B5EF4-FFF2-40B4-BE49-F238E27FC236}">
                <a16:creationId xmlns:a16="http://schemas.microsoft.com/office/drawing/2014/main" id="{7A72B25B-B552-45C1-B22C-6A3518957D04}"/>
              </a:ext>
            </a:extLst>
          </p:cNvPr>
          <p:cNvSpPr txBox="1"/>
          <p:nvPr/>
        </p:nvSpPr>
        <p:spPr>
          <a:xfrm>
            <a:off x="7818244" y="4799040"/>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36" name="مستطيل: زوايا مستديرة 8">
            <a:extLst>
              <a:ext uri="{FF2B5EF4-FFF2-40B4-BE49-F238E27FC236}">
                <a16:creationId xmlns:a16="http://schemas.microsoft.com/office/drawing/2014/main" id="{CBA1D5FE-A907-4219-93E2-C011A6203020}"/>
              </a:ext>
            </a:extLst>
          </p:cNvPr>
          <p:cNvSpPr/>
          <p:nvPr/>
        </p:nvSpPr>
        <p:spPr>
          <a:xfrm>
            <a:off x="6985316" y="5039702"/>
            <a:ext cx="592433"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38" name="TextBox 4">
            <a:extLst>
              <a:ext uri="{FF2B5EF4-FFF2-40B4-BE49-F238E27FC236}">
                <a16:creationId xmlns:a16="http://schemas.microsoft.com/office/drawing/2014/main" id="{188516E9-7266-4FC9-9A4D-9D8BD50D335C}"/>
              </a:ext>
            </a:extLst>
          </p:cNvPr>
          <p:cNvSpPr txBox="1"/>
          <p:nvPr/>
        </p:nvSpPr>
        <p:spPr>
          <a:xfrm>
            <a:off x="7055865" y="4828090"/>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39" name="مستطيل: زوايا مستديرة 8">
            <a:extLst>
              <a:ext uri="{FF2B5EF4-FFF2-40B4-BE49-F238E27FC236}">
                <a16:creationId xmlns:a16="http://schemas.microsoft.com/office/drawing/2014/main" id="{04284165-8EA0-419B-97A2-6D521DBB908C}"/>
              </a:ext>
            </a:extLst>
          </p:cNvPr>
          <p:cNvSpPr/>
          <p:nvPr/>
        </p:nvSpPr>
        <p:spPr>
          <a:xfrm>
            <a:off x="6261780" y="5080960"/>
            <a:ext cx="592433"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40" name="TextBox 4">
            <a:extLst>
              <a:ext uri="{FF2B5EF4-FFF2-40B4-BE49-F238E27FC236}">
                <a16:creationId xmlns:a16="http://schemas.microsoft.com/office/drawing/2014/main" id="{4F949F4C-D83A-4AA4-9AC7-74AF4B48A3B9}"/>
              </a:ext>
            </a:extLst>
          </p:cNvPr>
          <p:cNvSpPr txBox="1"/>
          <p:nvPr/>
        </p:nvSpPr>
        <p:spPr>
          <a:xfrm>
            <a:off x="6309421" y="4887186"/>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41" name="مستطيل: زوايا مستديرة 8">
            <a:extLst>
              <a:ext uri="{FF2B5EF4-FFF2-40B4-BE49-F238E27FC236}">
                <a16:creationId xmlns:a16="http://schemas.microsoft.com/office/drawing/2014/main" id="{87DF4E37-5BFB-4020-B376-000A7B4B90ED}"/>
              </a:ext>
            </a:extLst>
          </p:cNvPr>
          <p:cNvSpPr/>
          <p:nvPr/>
        </p:nvSpPr>
        <p:spPr>
          <a:xfrm>
            <a:off x="5512651" y="5080960"/>
            <a:ext cx="592433"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42" name="TextBox 4">
            <a:extLst>
              <a:ext uri="{FF2B5EF4-FFF2-40B4-BE49-F238E27FC236}">
                <a16:creationId xmlns:a16="http://schemas.microsoft.com/office/drawing/2014/main" id="{B32C57C9-1A48-42AE-A3B6-68AF9EDAA70D}"/>
              </a:ext>
            </a:extLst>
          </p:cNvPr>
          <p:cNvSpPr txBox="1"/>
          <p:nvPr/>
        </p:nvSpPr>
        <p:spPr>
          <a:xfrm>
            <a:off x="5178979" y="4869377"/>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43" name="مستطيل: زوايا مستديرة 8">
            <a:extLst>
              <a:ext uri="{FF2B5EF4-FFF2-40B4-BE49-F238E27FC236}">
                <a16:creationId xmlns:a16="http://schemas.microsoft.com/office/drawing/2014/main" id="{EF0317EF-A5C1-4D94-9238-8074F0799E30}"/>
              </a:ext>
            </a:extLst>
          </p:cNvPr>
          <p:cNvSpPr/>
          <p:nvPr/>
        </p:nvSpPr>
        <p:spPr>
          <a:xfrm>
            <a:off x="7713345" y="5568370"/>
            <a:ext cx="592433"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44" name="TextBox 4">
            <a:extLst>
              <a:ext uri="{FF2B5EF4-FFF2-40B4-BE49-F238E27FC236}">
                <a16:creationId xmlns:a16="http://schemas.microsoft.com/office/drawing/2014/main" id="{E5A00E96-A4C3-4A50-994E-BC926CA5D074}"/>
              </a:ext>
            </a:extLst>
          </p:cNvPr>
          <p:cNvSpPr txBox="1"/>
          <p:nvPr/>
        </p:nvSpPr>
        <p:spPr>
          <a:xfrm>
            <a:off x="7767538" y="5915524"/>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45" name="مستطيل: زوايا مستديرة 8">
            <a:extLst>
              <a:ext uri="{FF2B5EF4-FFF2-40B4-BE49-F238E27FC236}">
                <a16:creationId xmlns:a16="http://schemas.microsoft.com/office/drawing/2014/main" id="{79EAC9C3-88CD-4BCD-AB1E-A79E2402D9D6}"/>
              </a:ext>
            </a:extLst>
          </p:cNvPr>
          <p:cNvSpPr/>
          <p:nvPr/>
        </p:nvSpPr>
        <p:spPr>
          <a:xfrm>
            <a:off x="6554760" y="5550867"/>
            <a:ext cx="1044498"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46" name="TextBox 4">
            <a:extLst>
              <a:ext uri="{FF2B5EF4-FFF2-40B4-BE49-F238E27FC236}">
                <a16:creationId xmlns:a16="http://schemas.microsoft.com/office/drawing/2014/main" id="{E6666450-5D84-430A-A69A-9D82AE5DA765}"/>
              </a:ext>
            </a:extLst>
          </p:cNvPr>
          <p:cNvSpPr txBox="1"/>
          <p:nvPr/>
        </p:nvSpPr>
        <p:spPr>
          <a:xfrm>
            <a:off x="6700028" y="5899366"/>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47" name="مستطيل: زوايا مستديرة 8">
            <a:extLst>
              <a:ext uri="{FF2B5EF4-FFF2-40B4-BE49-F238E27FC236}">
                <a16:creationId xmlns:a16="http://schemas.microsoft.com/office/drawing/2014/main" id="{71F1FE8B-C9CA-4573-8EB0-4880065477FD}"/>
              </a:ext>
            </a:extLst>
          </p:cNvPr>
          <p:cNvSpPr/>
          <p:nvPr/>
        </p:nvSpPr>
        <p:spPr>
          <a:xfrm>
            <a:off x="5637241" y="5536312"/>
            <a:ext cx="844885"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48" name="TextBox 4">
            <a:extLst>
              <a:ext uri="{FF2B5EF4-FFF2-40B4-BE49-F238E27FC236}">
                <a16:creationId xmlns:a16="http://schemas.microsoft.com/office/drawing/2014/main" id="{577D7E56-DC51-4872-9395-0393F64D1AC2}"/>
              </a:ext>
            </a:extLst>
          </p:cNvPr>
          <p:cNvSpPr txBox="1"/>
          <p:nvPr/>
        </p:nvSpPr>
        <p:spPr>
          <a:xfrm>
            <a:off x="5753058" y="5840592"/>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مؤنث</a:t>
            </a:r>
            <a:endParaRPr lang="en-US" sz="1667" b="1" kern="0" dirty="0">
              <a:solidFill>
                <a:srgbClr val="FF0000"/>
              </a:solidFill>
              <a:highlight>
                <a:srgbClr val="FFFF00"/>
              </a:highlight>
            </a:endParaRPr>
          </a:p>
        </p:txBody>
      </p:sp>
      <p:sp>
        <p:nvSpPr>
          <p:cNvPr id="49" name="مستطيل: زوايا مستديرة 8">
            <a:extLst>
              <a:ext uri="{FF2B5EF4-FFF2-40B4-BE49-F238E27FC236}">
                <a16:creationId xmlns:a16="http://schemas.microsoft.com/office/drawing/2014/main" id="{D679EF71-9380-47A6-A585-9C4706B686DB}"/>
              </a:ext>
            </a:extLst>
          </p:cNvPr>
          <p:cNvSpPr/>
          <p:nvPr/>
        </p:nvSpPr>
        <p:spPr>
          <a:xfrm>
            <a:off x="4985703" y="5528932"/>
            <a:ext cx="603935" cy="364657"/>
          </a:xfrm>
          <a:prstGeom prst="roundRect">
            <a:avLst/>
          </a:prstGeom>
          <a:solidFill>
            <a:srgbClr val="FB25B4">
              <a:alpha val="27843"/>
            </a:srgbClr>
          </a:solidFill>
          <a:ln w="12700" cap="flat" cmpd="sng" algn="in">
            <a:solidFill>
              <a:srgbClr val="FB25B4"/>
            </a:solidFill>
            <a:prstDash val="solid"/>
          </a:ln>
          <a:effectLst/>
        </p:spPr>
        <p:txBody>
          <a:bodyPr rtlCol="1" anchor="ctr">
            <a:scene3d>
              <a:camera prst="orthographicFront"/>
              <a:lightRig rig="threePt" dir="t"/>
            </a:scene3d>
            <a:sp3d extrusionH="57150">
              <a:bevelT w="38100" h="38100"/>
            </a:sp3d>
          </a:bodyPr>
          <a:lstStyle/>
          <a:p>
            <a:pPr defTabSz="380985">
              <a:defRPr/>
            </a:pPr>
            <a:endParaRPr lang="ar-SA" sz="1500" b="1" kern="0" dirty="0">
              <a:solidFill>
                <a:srgbClr val="C00000"/>
              </a:solidFill>
              <a:latin typeface="Sakkal Majalla" panose="02000000000000000000" pitchFamily="2" charset="-78"/>
              <a:cs typeface="Sakkal Majalla" panose="02000000000000000000" pitchFamily="2" charset="-78"/>
            </a:endParaRPr>
          </a:p>
        </p:txBody>
      </p:sp>
      <p:sp>
        <p:nvSpPr>
          <p:cNvPr id="50" name="TextBox 4">
            <a:extLst>
              <a:ext uri="{FF2B5EF4-FFF2-40B4-BE49-F238E27FC236}">
                <a16:creationId xmlns:a16="http://schemas.microsoft.com/office/drawing/2014/main" id="{45125C27-E660-4623-8AA6-344D199908E4}"/>
              </a:ext>
            </a:extLst>
          </p:cNvPr>
          <p:cNvSpPr txBox="1"/>
          <p:nvPr/>
        </p:nvSpPr>
        <p:spPr>
          <a:xfrm>
            <a:off x="5028379" y="5873304"/>
            <a:ext cx="657481" cy="348878"/>
          </a:xfrm>
          <a:prstGeom prst="rect">
            <a:avLst/>
          </a:prstGeom>
          <a:noFill/>
        </p:spPr>
        <p:txBody>
          <a:bodyPr wrap="square" rtlCol="0">
            <a:spAutoFit/>
          </a:bodyPr>
          <a:lstStyle/>
          <a:p>
            <a:pPr algn="ctr" defTabSz="761970">
              <a:defRPr/>
            </a:pPr>
            <a:r>
              <a:rPr lang="ar-AE" sz="1667" b="1" kern="0" dirty="0">
                <a:solidFill>
                  <a:srgbClr val="FF0000"/>
                </a:solidFill>
                <a:highlight>
                  <a:srgbClr val="FFFF00"/>
                </a:highlight>
                <a:cs typeface="Times New Roman" panose="02020603050405020304" pitchFamily="18" charset="0"/>
              </a:rPr>
              <a:t>مذكر</a:t>
            </a:r>
            <a:endParaRPr lang="en-US" sz="1667" b="1" kern="0" dirty="0">
              <a:solidFill>
                <a:srgbClr val="FF0000"/>
              </a:solidFill>
              <a:highlight>
                <a:srgbClr val="FFFF00"/>
              </a:highlight>
            </a:endParaRPr>
          </a:p>
        </p:txBody>
      </p:sp>
      <p:sp>
        <p:nvSpPr>
          <p:cNvPr id="53" name="وجه ضاحك 52">
            <a:extLst>
              <a:ext uri="{FF2B5EF4-FFF2-40B4-BE49-F238E27FC236}">
                <a16:creationId xmlns:a16="http://schemas.microsoft.com/office/drawing/2014/main" id="{65948323-2B7E-4550-B379-5CBE41D19109}"/>
              </a:ext>
            </a:extLst>
          </p:cNvPr>
          <p:cNvSpPr/>
          <p:nvPr/>
        </p:nvSpPr>
        <p:spPr>
          <a:xfrm>
            <a:off x="2713449" y="1192112"/>
            <a:ext cx="1044223" cy="807437"/>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380936">
              <a:defRPr/>
            </a:pPr>
            <a:endParaRPr lang="ar-AE" sz="2000" kern="0">
              <a:solidFill>
                <a:prstClr val="white"/>
              </a:solidFill>
              <a:latin typeface="Corbel" panose="020B0503020204020204"/>
              <a:cs typeface="Tahoma" panose="020B0604030504040204" pitchFamily="34" charset="0"/>
            </a:endParaRPr>
          </a:p>
        </p:txBody>
      </p:sp>
      <p:sp>
        <p:nvSpPr>
          <p:cNvPr id="54" name="وجه ضاحك 53">
            <a:extLst>
              <a:ext uri="{FF2B5EF4-FFF2-40B4-BE49-F238E27FC236}">
                <a16:creationId xmlns:a16="http://schemas.microsoft.com/office/drawing/2014/main" id="{A8DEDE2C-3BBE-4730-8B5A-F46EE917EA79}"/>
              </a:ext>
            </a:extLst>
          </p:cNvPr>
          <p:cNvSpPr/>
          <p:nvPr/>
        </p:nvSpPr>
        <p:spPr>
          <a:xfrm>
            <a:off x="1496102" y="1192112"/>
            <a:ext cx="1044223" cy="807437"/>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380936">
              <a:defRPr/>
            </a:pPr>
            <a:endParaRPr lang="ar-AE" sz="2000" kern="0">
              <a:solidFill>
                <a:prstClr val="white"/>
              </a:solidFill>
              <a:latin typeface="Corbel" panose="020B0503020204020204"/>
              <a:cs typeface="Tahoma" panose="020B0604030504040204" pitchFamily="34" charset="0"/>
            </a:endParaRPr>
          </a:p>
        </p:txBody>
      </p:sp>
      <p:sp>
        <p:nvSpPr>
          <p:cNvPr id="55" name="مربع نص 54">
            <a:extLst>
              <a:ext uri="{FF2B5EF4-FFF2-40B4-BE49-F238E27FC236}">
                <a16:creationId xmlns:a16="http://schemas.microsoft.com/office/drawing/2014/main" id="{A9854ED1-B651-4737-B3CF-613E16A847F1}"/>
              </a:ext>
            </a:extLst>
          </p:cNvPr>
          <p:cNvSpPr txBox="1"/>
          <p:nvPr/>
        </p:nvSpPr>
        <p:spPr>
          <a:xfrm>
            <a:off x="1522298" y="5793616"/>
            <a:ext cx="3080555" cy="502573"/>
          </a:xfrm>
          <a:custGeom>
            <a:avLst/>
            <a:gdLst>
              <a:gd name="connsiteX0" fmla="*/ 0 w 3080555"/>
              <a:gd name="connsiteY0" fmla="*/ 0 h 502573"/>
              <a:gd name="connsiteX1" fmla="*/ 3080555 w 3080555"/>
              <a:gd name="connsiteY1" fmla="*/ 0 h 502573"/>
              <a:gd name="connsiteX2" fmla="*/ 3080555 w 3080555"/>
              <a:gd name="connsiteY2" fmla="*/ 502573 h 502573"/>
              <a:gd name="connsiteX3" fmla="*/ 0 w 3080555"/>
              <a:gd name="connsiteY3" fmla="*/ 502573 h 502573"/>
              <a:gd name="connsiteX4" fmla="*/ 0 w 3080555"/>
              <a:gd name="connsiteY4" fmla="*/ 0 h 50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0555" h="502573" fill="none" extrusionOk="0">
                <a:moveTo>
                  <a:pt x="0" y="0"/>
                </a:moveTo>
                <a:cubicBezTo>
                  <a:pt x="1166083" y="82416"/>
                  <a:pt x="1716224" y="-87116"/>
                  <a:pt x="3080555" y="0"/>
                </a:cubicBezTo>
                <a:cubicBezTo>
                  <a:pt x="3086507" y="124898"/>
                  <a:pt x="3069045" y="381819"/>
                  <a:pt x="3080555" y="502573"/>
                </a:cubicBezTo>
                <a:cubicBezTo>
                  <a:pt x="1829664" y="485627"/>
                  <a:pt x="422049" y="588579"/>
                  <a:pt x="0" y="502573"/>
                </a:cubicBezTo>
                <a:cubicBezTo>
                  <a:pt x="-13201" y="317568"/>
                  <a:pt x="-21462" y="55729"/>
                  <a:pt x="0" y="0"/>
                </a:cubicBezTo>
                <a:close/>
              </a:path>
              <a:path w="3080555" h="502573" stroke="0" extrusionOk="0">
                <a:moveTo>
                  <a:pt x="0" y="0"/>
                </a:moveTo>
                <a:cubicBezTo>
                  <a:pt x="617878" y="-98347"/>
                  <a:pt x="2694956" y="131097"/>
                  <a:pt x="3080555" y="0"/>
                </a:cubicBezTo>
                <a:cubicBezTo>
                  <a:pt x="3080734" y="194247"/>
                  <a:pt x="3038110" y="446940"/>
                  <a:pt x="3080555" y="502573"/>
                </a:cubicBezTo>
                <a:cubicBezTo>
                  <a:pt x="1675539" y="603875"/>
                  <a:pt x="560120" y="362494"/>
                  <a:pt x="0" y="502573"/>
                </a:cubicBezTo>
                <a:cubicBezTo>
                  <a:pt x="33765" y="344918"/>
                  <a:pt x="-20583" y="231106"/>
                  <a:pt x="0" y="0"/>
                </a:cubicBezTo>
                <a:close/>
              </a:path>
            </a:pathLst>
          </a:custGeom>
          <a:solidFill>
            <a:schemeClr val="bg1"/>
          </a:solidFill>
          <a:ln>
            <a:solidFill>
              <a:schemeClr val="tx1"/>
            </a:solidFill>
            <a:extLst>
              <a:ext uri="{C807C97D-BFC1-408E-A445-0C87EB9F89A2}">
                <ask:lineSketchStyleProps xmlns:ask="http://schemas.microsoft.com/office/drawing/2018/sketchyshapes" sd="674244019">
                  <a:prstGeom prst="rect">
                    <a:avLst/>
                  </a:prstGeom>
                  <ask:type>
                    <ask:lineSketchCurved/>
                  </ask:type>
                </ask:lineSketchStyleProps>
              </a:ext>
            </a:extLst>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182">
              <a:defRPr/>
            </a:pPr>
            <a:r>
              <a:rPr lang="ar-AE" sz="1333" b="1" dirty="0">
                <a:solidFill>
                  <a:srgbClr val="E7E6E6">
                    <a:lumMod val="10000"/>
                  </a:srgbClr>
                </a:solidFill>
                <a:latin typeface="Aldhabi" panose="01000000000000000000" pitchFamily="2" charset="-78"/>
                <a:cs typeface="Arial" panose="020B0604020202020204" pitchFamily="34" charset="0"/>
              </a:rPr>
              <a:t>ناتج التعلم : </a:t>
            </a:r>
            <a:r>
              <a:rPr lang="ar-AE" sz="1333" b="1" dirty="0">
                <a:solidFill>
                  <a:srgbClr val="E7E6E6">
                    <a:lumMod val="10000"/>
                  </a:srgbClr>
                </a:solidFill>
                <a:latin typeface="Aldhabi" panose="01000000000000000000" pitchFamily="2" charset="-78"/>
              </a:rPr>
              <a:t>نتعرف أحوال العدد مع المعدود من واحد إلى عشرة ونراعي أحوالهما في التوظيف . </a:t>
            </a:r>
          </a:p>
        </p:txBody>
      </p:sp>
      <p:sp>
        <p:nvSpPr>
          <p:cNvPr id="2" name="TextBox 1">
            <a:extLst>
              <a:ext uri="{FF2B5EF4-FFF2-40B4-BE49-F238E27FC236}">
                <a16:creationId xmlns:a16="http://schemas.microsoft.com/office/drawing/2014/main" id="{9DCC8BEA-4E02-A308-2DEA-3E8513FD4A3A}"/>
              </a:ext>
            </a:extLst>
          </p:cNvPr>
          <p:cNvSpPr txBox="1"/>
          <p:nvPr/>
        </p:nvSpPr>
        <p:spPr>
          <a:xfrm>
            <a:off x="296154" y="1766243"/>
            <a:ext cx="7713407" cy="646331"/>
          </a:xfrm>
          <a:prstGeom prst="rect">
            <a:avLst/>
          </a:prstGeom>
          <a:noFill/>
        </p:spPr>
        <p:txBody>
          <a:bodyPr wrap="square" rtlCol="0">
            <a:spAutoFit/>
          </a:bodyPr>
          <a:lstStyle/>
          <a:p>
            <a:pPr algn="ctr"/>
            <a:r>
              <a:rPr lang="ar-SA"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التعرف على أحوال العدد مع المعدود من 1 إلى 10 ومراعاة أحكامهما</a:t>
            </a:r>
            <a:r>
              <a:rPr lang="en-US"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  </a:t>
            </a:r>
            <a:br>
              <a:rPr lang="en-US"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br>
            <a:endParaRPr lang="en-US" b="1" dirty="0">
              <a:highlight>
                <a:srgbClr val="FFFF00"/>
              </a:highlight>
            </a:endParaRPr>
          </a:p>
        </p:txBody>
      </p:sp>
    </p:spTree>
    <p:extLst>
      <p:ext uri="{BB962C8B-B14F-4D97-AF65-F5344CB8AC3E}">
        <p14:creationId xmlns:p14="http://schemas.microsoft.com/office/powerpoint/2010/main" val="419803835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anim calcmode="lin" valueType="num">
                                      <p:cBhvr>
                                        <p:cTn id="62" dur="1000" fill="hold"/>
                                        <p:tgtEl>
                                          <p:spTgt spid="27"/>
                                        </p:tgtEl>
                                        <p:attrNameLst>
                                          <p:attrName>ppt_x</p:attrName>
                                        </p:attrNameLst>
                                      </p:cBhvr>
                                      <p:tavLst>
                                        <p:tav tm="0">
                                          <p:val>
                                            <p:strVal val="#ppt_x"/>
                                          </p:val>
                                        </p:tav>
                                        <p:tav tm="100000">
                                          <p:val>
                                            <p:strVal val="#ppt_x"/>
                                          </p:val>
                                        </p:tav>
                                      </p:tavLst>
                                    </p:anim>
                                    <p:anim calcmode="lin" valueType="num">
                                      <p:cBhvr>
                                        <p:cTn id="6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1000"/>
                                        <p:tgtEl>
                                          <p:spTgt spid="28"/>
                                        </p:tgtEl>
                                      </p:cBhvr>
                                    </p:animEffect>
                                    <p:anim calcmode="lin" valueType="num">
                                      <p:cBhvr>
                                        <p:cTn id="75" dur="1000" fill="hold"/>
                                        <p:tgtEl>
                                          <p:spTgt spid="28"/>
                                        </p:tgtEl>
                                        <p:attrNameLst>
                                          <p:attrName>ppt_x</p:attrName>
                                        </p:attrNameLst>
                                      </p:cBhvr>
                                      <p:tavLst>
                                        <p:tav tm="0">
                                          <p:val>
                                            <p:strVal val="#ppt_x"/>
                                          </p:val>
                                        </p:tav>
                                        <p:tav tm="100000">
                                          <p:val>
                                            <p:strVal val="#ppt_x"/>
                                          </p:val>
                                        </p:tav>
                                      </p:tavLst>
                                    </p:anim>
                                    <p:anim calcmode="lin" valueType="num">
                                      <p:cBhvr>
                                        <p:cTn id="7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additive="base">
                                        <p:cTn id="94" dur="500" fill="hold"/>
                                        <p:tgtEl>
                                          <p:spTgt spid="21"/>
                                        </p:tgtEl>
                                        <p:attrNameLst>
                                          <p:attrName>ppt_x</p:attrName>
                                        </p:attrNameLst>
                                      </p:cBhvr>
                                      <p:tavLst>
                                        <p:tav tm="0">
                                          <p:val>
                                            <p:strVal val="#ppt_x"/>
                                          </p:val>
                                        </p:tav>
                                        <p:tav tm="100000">
                                          <p:val>
                                            <p:strVal val="#ppt_x"/>
                                          </p:val>
                                        </p:tav>
                                      </p:tavLst>
                                    </p:anim>
                                    <p:anim calcmode="lin" valueType="num">
                                      <p:cBhvr additive="base">
                                        <p:cTn id="9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1000"/>
                                        <p:tgtEl>
                                          <p:spTgt spid="31"/>
                                        </p:tgtEl>
                                      </p:cBhvr>
                                    </p:animEffect>
                                    <p:anim calcmode="lin" valueType="num">
                                      <p:cBhvr>
                                        <p:cTn id="101" dur="1000" fill="hold"/>
                                        <p:tgtEl>
                                          <p:spTgt spid="31"/>
                                        </p:tgtEl>
                                        <p:attrNameLst>
                                          <p:attrName>ppt_x</p:attrName>
                                        </p:attrNameLst>
                                      </p:cBhvr>
                                      <p:tavLst>
                                        <p:tav tm="0">
                                          <p:val>
                                            <p:strVal val="#ppt_x"/>
                                          </p:val>
                                        </p:tav>
                                        <p:tav tm="100000">
                                          <p:val>
                                            <p:strVal val="#ppt_x"/>
                                          </p:val>
                                        </p:tav>
                                      </p:tavLst>
                                    </p:anim>
                                    <p:anim calcmode="lin" valueType="num">
                                      <p:cBhvr>
                                        <p:cTn id="10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500" fill="hold"/>
                                        <p:tgtEl>
                                          <p:spTgt spid="22"/>
                                        </p:tgtEl>
                                        <p:attrNameLst>
                                          <p:attrName>ppt_x</p:attrName>
                                        </p:attrNameLst>
                                      </p:cBhvr>
                                      <p:tavLst>
                                        <p:tav tm="0">
                                          <p:val>
                                            <p:strVal val="#ppt_x"/>
                                          </p:val>
                                        </p:tav>
                                        <p:tav tm="100000">
                                          <p:val>
                                            <p:strVal val="#ppt_x"/>
                                          </p:val>
                                        </p:tav>
                                      </p:tavLst>
                                    </p:anim>
                                    <p:anim calcmode="lin" valueType="num">
                                      <p:cBhvr additive="base">
                                        <p:cTn id="10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2" presetClass="entr" presetSubtype="0" fill="hold" grpId="0" nodeType="click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fade">
                                      <p:cBhvr>
                                        <p:cTn id="113" dur="1000"/>
                                        <p:tgtEl>
                                          <p:spTgt spid="32"/>
                                        </p:tgtEl>
                                      </p:cBhvr>
                                    </p:animEffect>
                                    <p:anim calcmode="lin" valueType="num">
                                      <p:cBhvr>
                                        <p:cTn id="114" dur="1000" fill="hold"/>
                                        <p:tgtEl>
                                          <p:spTgt spid="32"/>
                                        </p:tgtEl>
                                        <p:attrNameLst>
                                          <p:attrName>ppt_x</p:attrName>
                                        </p:attrNameLst>
                                      </p:cBhvr>
                                      <p:tavLst>
                                        <p:tav tm="0">
                                          <p:val>
                                            <p:strVal val="#ppt_x"/>
                                          </p:val>
                                        </p:tav>
                                        <p:tav tm="100000">
                                          <p:val>
                                            <p:strVal val="#ppt_x"/>
                                          </p:val>
                                        </p:tav>
                                      </p:tavLst>
                                    </p:anim>
                                    <p:anim calcmode="lin" valueType="num">
                                      <p:cBhvr>
                                        <p:cTn id="11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23"/>
                                        </p:tgtEl>
                                        <p:attrNameLst>
                                          <p:attrName>style.visibility</p:attrName>
                                        </p:attrNameLst>
                                      </p:cBhvr>
                                      <p:to>
                                        <p:strVal val="visible"/>
                                      </p:to>
                                    </p:set>
                                    <p:anim calcmode="lin" valueType="num">
                                      <p:cBhvr additive="base">
                                        <p:cTn id="120" dur="500" fill="hold"/>
                                        <p:tgtEl>
                                          <p:spTgt spid="23"/>
                                        </p:tgtEl>
                                        <p:attrNameLst>
                                          <p:attrName>ppt_x</p:attrName>
                                        </p:attrNameLst>
                                      </p:cBhvr>
                                      <p:tavLst>
                                        <p:tav tm="0">
                                          <p:val>
                                            <p:strVal val="#ppt_x"/>
                                          </p:val>
                                        </p:tav>
                                        <p:tav tm="100000">
                                          <p:val>
                                            <p:strVal val="#ppt_x"/>
                                          </p:val>
                                        </p:tav>
                                      </p:tavLst>
                                    </p:anim>
                                    <p:anim calcmode="lin" valueType="num">
                                      <p:cBhvr additive="base">
                                        <p:cTn id="12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33"/>
                                        </p:tgtEl>
                                        <p:attrNameLst>
                                          <p:attrName>style.visibility</p:attrName>
                                        </p:attrNameLst>
                                      </p:cBhvr>
                                      <p:to>
                                        <p:strVal val="visible"/>
                                      </p:to>
                                    </p:set>
                                    <p:animEffect transition="in" filter="fade">
                                      <p:cBhvr>
                                        <p:cTn id="126" dur="1000"/>
                                        <p:tgtEl>
                                          <p:spTgt spid="33"/>
                                        </p:tgtEl>
                                      </p:cBhvr>
                                    </p:animEffect>
                                    <p:anim calcmode="lin" valueType="num">
                                      <p:cBhvr>
                                        <p:cTn id="127" dur="1000" fill="hold"/>
                                        <p:tgtEl>
                                          <p:spTgt spid="33"/>
                                        </p:tgtEl>
                                        <p:attrNameLst>
                                          <p:attrName>ppt_x</p:attrName>
                                        </p:attrNameLst>
                                      </p:cBhvr>
                                      <p:tavLst>
                                        <p:tav tm="0">
                                          <p:val>
                                            <p:strVal val="#ppt_x"/>
                                          </p:val>
                                        </p:tav>
                                        <p:tav tm="100000">
                                          <p:val>
                                            <p:strVal val="#ppt_x"/>
                                          </p:val>
                                        </p:tav>
                                      </p:tavLst>
                                    </p:anim>
                                    <p:anim calcmode="lin" valueType="num">
                                      <p:cBhvr>
                                        <p:cTn id="12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24"/>
                                        </p:tgtEl>
                                        <p:attrNameLst>
                                          <p:attrName>style.visibility</p:attrName>
                                        </p:attrNameLst>
                                      </p:cBhvr>
                                      <p:to>
                                        <p:strVal val="visible"/>
                                      </p:to>
                                    </p:set>
                                    <p:anim calcmode="lin" valueType="num">
                                      <p:cBhvr additive="base">
                                        <p:cTn id="133" dur="500" fill="hold"/>
                                        <p:tgtEl>
                                          <p:spTgt spid="24"/>
                                        </p:tgtEl>
                                        <p:attrNameLst>
                                          <p:attrName>ppt_x</p:attrName>
                                        </p:attrNameLst>
                                      </p:cBhvr>
                                      <p:tavLst>
                                        <p:tav tm="0">
                                          <p:val>
                                            <p:strVal val="#ppt_x"/>
                                          </p:val>
                                        </p:tav>
                                        <p:tav tm="100000">
                                          <p:val>
                                            <p:strVal val="#ppt_x"/>
                                          </p:val>
                                        </p:tav>
                                      </p:tavLst>
                                    </p:anim>
                                    <p:anim calcmode="lin" valueType="num">
                                      <p:cBhvr additive="base">
                                        <p:cTn id="13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2" presetClass="entr" presetSubtype="0" fill="hold" grpId="0" nodeType="clickEffect">
                                  <p:stCondLst>
                                    <p:cond delay="0"/>
                                  </p:stCondLst>
                                  <p:childTnLst>
                                    <p:set>
                                      <p:cBhvr>
                                        <p:cTn id="138" dur="1" fill="hold">
                                          <p:stCondLst>
                                            <p:cond delay="0"/>
                                          </p:stCondLst>
                                        </p:cTn>
                                        <p:tgtEl>
                                          <p:spTgt spid="14"/>
                                        </p:tgtEl>
                                        <p:attrNameLst>
                                          <p:attrName>style.visibility</p:attrName>
                                        </p:attrNameLst>
                                      </p:cBhvr>
                                      <p:to>
                                        <p:strVal val="visible"/>
                                      </p:to>
                                    </p:set>
                                    <p:animEffect transition="in" filter="fade">
                                      <p:cBhvr>
                                        <p:cTn id="139" dur="1000"/>
                                        <p:tgtEl>
                                          <p:spTgt spid="14"/>
                                        </p:tgtEl>
                                      </p:cBhvr>
                                    </p:animEffect>
                                    <p:anim calcmode="lin" valueType="num">
                                      <p:cBhvr>
                                        <p:cTn id="140" dur="1000" fill="hold"/>
                                        <p:tgtEl>
                                          <p:spTgt spid="14"/>
                                        </p:tgtEl>
                                        <p:attrNameLst>
                                          <p:attrName>ppt_x</p:attrName>
                                        </p:attrNameLst>
                                      </p:cBhvr>
                                      <p:tavLst>
                                        <p:tav tm="0">
                                          <p:val>
                                            <p:strVal val="#ppt_x"/>
                                          </p:val>
                                        </p:tav>
                                        <p:tav tm="100000">
                                          <p:val>
                                            <p:strVal val="#ppt_x"/>
                                          </p:val>
                                        </p:tav>
                                      </p:tavLst>
                                    </p:anim>
                                    <p:anim calcmode="lin" valueType="num">
                                      <p:cBhvr>
                                        <p:cTn id="1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34"/>
                                        </p:tgtEl>
                                        <p:attrNameLst>
                                          <p:attrName>style.visibility</p:attrName>
                                        </p:attrNameLst>
                                      </p:cBhvr>
                                      <p:to>
                                        <p:strVal val="visible"/>
                                      </p:to>
                                    </p:set>
                                    <p:animEffect transition="in" filter="fade">
                                      <p:cBhvr>
                                        <p:cTn id="146" dur="1000"/>
                                        <p:tgtEl>
                                          <p:spTgt spid="34"/>
                                        </p:tgtEl>
                                      </p:cBhvr>
                                    </p:animEffect>
                                    <p:anim calcmode="lin" valueType="num">
                                      <p:cBhvr>
                                        <p:cTn id="147" dur="1000" fill="hold"/>
                                        <p:tgtEl>
                                          <p:spTgt spid="34"/>
                                        </p:tgtEl>
                                        <p:attrNameLst>
                                          <p:attrName>ppt_x</p:attrName>
                                        </p:attrNameLst>
                                      </p:cBhvr>
                                      <p:tavLst>
                                        <p:tav tm="0">
                                          <p:val>
                                            <p:strVal val="#ppt_x"/>
                                          </p:val>
                                        </p:tav>
                                        <p:tav tm="100000">
                                          <p:val>
                                            <p:strVal val="#ppt_x"/>
                                          </p:val>
                                        </p:tav>
                                      </p:tavLst>
                                    </p:anim>
                                    <p:anim calcmode="lin" valueType="num">
                                      <p:cBhvr>
                                        <p:cTn id="14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grpId="0" nodeType="clickEffect">
                                  <p:stCondLst>
                                    <p:cond delay="0"/>
                                  </p:stCondLst>
                                  <p:childTnLst>
                                    <p:set>
                                      <p:cBhvr>
                                        <p:cTn id="152" dur="1" fill="hold">
                                          <p:stCondLst>
                                            <p:cond delay="0"/>
                                          </p:stCondLst>
                                        </p:cTn>
                                        <p:tgtEl>
                                          <p:spTgt spid="35"/>
                                        </p:tgtEl>
                                        <p:attrNameLst>
                                          <p:attrName>style.visibility</p:attrName>
                                        </p:attrNameLst>
                                      </p:cBhvr>
                                      <p:to>
                                        <p:strVal val="visible"/>
                                      </p:to>
                                    </p:set>
                                    <p:anim calcmode="lin" valueType="num">
                                      <p:cBhvr additive="base">
                                        <p:cTn id="153" dur="500" fill="hold"/>
                                        <p:tgtEl>
                                          <p:spTgt spid="35"/>
                                        </p:tgtEl>
                                        <p:attrNameLst>
                                          <p:attrName>ppt_x</p:attrName>
                                        </p:attrNameLst>
                                      </p:cBhvr>
                                      <p:tavLst>
                                        <p:tav tm="0">
                                          <p:val>
                                            <p:strVal val="#ppt_x"/>
                                          </p:val>
                                        </p:tav>
                                        <p:tav tm="100000">
                                          <p:val>
                                            <p:strVal val="#ppt_x"/>
                                          </p:val>
                                        </p:tav>
                                      </p:tavLst>
                                    </p:anim>
                                    <p:anim calcmode="lin" valueType="num">
                                      <p:cBhvr additive="base">
                                        <p:cTn id="15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42" presetClass="entr" presetSubtype="0" fill="hold" grpId="0" nodeType="clickEffect">
                                  <p:stCondLst>
                                    <p:cond delay="0"/>
                                  </p:stCondLst>
                                  <p:childTnLst>
                                    <p:set>
                                      <p:cBhvr>
                                        <p:cTn id="158" dur="1" fill="hold">
                                          <p:stCondLst>
                                            <p:cond delay="0"/>
                                          </p:stCondLst>
                                        </p:cTn>
                                        <p:tgtEl>
                                          <p:spTgt spid="36"/>
                                        </p:tgtEl>
                                        <p:attrNameLst>
                                          <p:attrName>style.visibility</p:attrName>
                                        </p:attrNameLst>
                                      </p:cBhvr>
                                      <p:to>
                                        <p:strVal val="visible"/>
                                      </p:to>
                                    </p:set>
                                    <p:animEffect transition="in" filter="fade">
                                      <p:cBhvr>
                                        <p:cTn id="159" dur="1000"/>
                                        <p:tgtEl>
                                          <p:spTgt spid="36"/>
                                        </p:tgtEl>
                                      </p:cBhvr>
                                    </p:animEffect>
                                    <p:anim calcmode="lin" valueType="num">
                                      <p:cBhvr>
                                        <p:cTn id="160" dur="1000" fill="hold"/>
                                        <p:tgtEl>
                                          <p:spTgt spid="36"/>
                                        </p:tgtEl>
                                        <p:attrNameLst>
                                          <p:attrName>ppt_x</p:attrName>
                                        </p:attrNameLst>
                                      </p:cBhvr>
                                      <p:tavLst>
                                        <p:tav tm="0">
                                          <p:val>
                                            <p:strVal val="#ppt_x"/>
                                          </p:val>
                                        </p:tav>
                                        <p:tav tm="100000">
                                          <p:val>
                                            <p:strVal val="#ppt_x"/>
                                          </p:val>
                                        </p:tav>
                                      </p:tavLst>
                                    </p:anim>
                                    <p:anim calcmode="lin" valueType="num">
                                      <p:cBhvr>
                                        <p:cTn id="16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2" presetClass="entr" presetSubtype="4" fill="hold" grpId="0" nodeType="clickEffect">
                                  <p:stCondLst>
                                    <p:cond delay="0"/>
                                  </p:stCondLst>
                                  <p:childTnLst>
                                    <p:set>
                                      <p:cBhvr>
                                        <p:cTn id="165" dur="1" fill="hold">
                                          <p:stCondLst>
                                            <p:cond delay="0"/>
                                          </p:stCondLst>
                                        </p:cTn>
                                        <p:tgtEl>
                                          <p:spTgt spid="38"/>
                                        </p:tgtEl>
                                        <p:attrNameLst>
                                          <p:attrName>style.visibility</p:attrName>
                                        </p:attrNameLst>
                                      </p:cBhvr>
                                      <p:to>
                                        <p:strVal val="visible"/>
                                      </p:to>
                                    </p:set>
                                    <p:anim calcmode="lin" valueType="num">
                                      <p:cBhvr additive="base">
                                        <p:cTn id="166" dur="500" fill="hold"/>
                                        <p:tgtEl>
                                          <p:spTgt spid="38"/>
                                        </p:tgtEl>
                                        <p:attrNameLst>
                                          <p:attrName>ppt_x</p:attrName>
                                        </p:attrNameLst>
                                      </p:cBhvr>
                                      <p:tavLst>
                                        <p:tav tm="0">
                                          <p:val>
                                            <p:strVal val="#ppt_x"/>
                                          </p:val>
                                        </p:tav>
                                        <p:tav tm="100000">
                                          <p:val>
                                            <p:strVal val="#ppt_x"/>
                                          </p:val>
                                        </p:tav>
                                      </p:tavLst>
                                    </p:anim>
                                    <p:anim calcmode="lin" valueType="num">
                                      <p:cBhvr additive="base">
                                        <p:cTn id="16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42" presetClass="entr" presetSubtype="0" fill="hold" grpId="0" nodeType="clickEffect">
                                  <p:stCondLst>
                                    <p:cond delay="0"/>
                                  </p:stCondLst>
                                  <p:childTnLst>
                                    <p:set>
                                      <p:cBhvr>
                                        <p:cTn id="171" dur="1" fill="hold">
                                          <p:stCondLst>
                                            <p:cond delay="0"/>
                                          </p:stCondLst>
                                        </p:cTn>
                                        <p:tgtEl>
                                          <p:spTgt spid="39"/>
                                        </p:tgtEl>
                                        <p:attrNameLst>
                                          <p:attrName>style.visibility</p:attrName>
                                        </p:attrNameLst>
                                      </p:cBhvr>
                                      <p:to>
                                        <p:strVal val="visible"/>
                                      </p:to>
                                    </p:set>
                                    <p:animEffect transition="in" filter="fade">
                                      <p:cBhvr>
                                        <p:cTn id="172" dur="1000"/>
                                        <p:tgtEl>
                                          <p:spTgt spid="39"/>
                                        </p:tgtEl>
                                      </p:cBhvr>
                                    </p:animEffect>
                                    <p:anim calcmode="lin" valueType="num">
                                      <p:cBhvr>
                                        <p:cTn id="173" dur="1000" fill="hold"/>
                                        <p:tgtEl>
                                          <p:spTgt spid="39"/>
                                        </p:tgtEl>
                                        <p:attrNameLst>
                                          <p:attrName>ppt_x</p:attrName>
                                        </p:attrNameLst>
                                      </p:cBhvr>
                                      <p:tavLst>
                                        <p:tav tm="0">
                                          <p:val>
                                            <p:strVal val="#ppt_x"/>
                                          </p:val>
                                        </p:tav>
                                        <p:tav tm="100000">
                                          <p:val>
                                            <p:strVal val="#ppt_x"/>
                                          </p:val>
                                        </p:tav>
                                      </p:tavLst>
                                    </p:anim>
                                    <p:anim calcmode="lin" valueType="num">
                                      <p:cBhvr>
                                        <p:cTn id="17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4" fill="hold" grpId="0" nodeType="clickEffect">
                                  <p:stCondLst>
                                    <p:cond delay="0"/>
                                  </p:stCondLst>
                                  <p:childTnLst>
                                    <p:set>
                                      <p:cBhvr>
                                        <p:cTn id="178" dur="1" fill="hold">
                                          <p:stCondLst>
                                            <p:cond delay="0"/>
                                          </p:stCondLst>
                                        </p:cTn>
                                        <p:tgtEl>
                                          <p:spTgt spid="40"/>
                                        </p:tgtEl>
                                        <p:attrNameLst>
                                          <p:attrName>style.visibility</p:attrName>
                                        </p:attrNameLst>
                                      </p:cBhvr>
                                      <p:to>
                                        <p:strVal val="visible"/>
                                      </p:to>
                                    </p:set>
                                    <p:anim calcmode="lin" valueType="num">
                                      <p:cBhvr additive="base">
                                        <p:cTn id="179" dur="500" fill="hold"/>
                                        <p:tgtEl>
                                          <p:spTgt spid="40"/>
                                        </p:tgtEl>
                                        <p:attrNameLst>
                                          <p:attrName>ppt_x</p:attrName>
                                        </p:attrNameLst>
                                      </p:cBhvr>
                                      <p:tavLst>
                                        <p:tav tm="0">
                                          <p:val>
                                            <p:strVal val="#ppt_x"/>
                                          </p:val>
                                        </p:tav>
                                        <p:tav tm="100000">
                                          <p:val>
                                            <p:strVal val="#ppt_x"/>
                                          </p:val>
                                        </p:tav>
                                      </p:tavLst>
                                    </p:anim>
                                    <p:anim calcmode="lin" valueType="num">
                                      <p:cBhvr additive="base">
                                        <p:cTn id="18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42" presetClass="entr" presetSubtype="0" fill="hold" grpId="0" nodeType="clickEffect">
                                  <p:stCondLst>
                                    <p:cond delay="0"/>
                                  </p:stCondLst>
                                  <p:childTnLst>
                                    <p:set>
                                      <p:cBhvr>
                                        <p:cTn id="184" dur="1" fill="hold">
                                          <p:stCondLst>
                                            <p:cond delay="0"/>
                                          </p:stCondLst>
                                        </p:cTn>
                                        <p:tgtEl>
                                          <p:spTgt spid="41"/>
                                        </p:tgtEl>
                                        <p:attrNameLst>
                                          <p:attrName>style.visibility</p:attrName>
                                        </p:attrNameLst>
                                      </p:cBhvr>
                                      <p:to>
                                        <p:strVal val="visible"/>
                                      </p:to>
                                    </p:set>
                                    <p:animEffect transition="in" filter="fade">
                                      <p:cBhvr>
                                        <p:cTn id="185" dur="1000"/>
                                        <p:tgtEl>
                                          <p:spTgt spid="41"/>
                                        </p:tgtEl>
                                      </p:cBhvr>
                                    </p:animEffect>
                                    <p:anim calcmode="lin" valueType="num">
                                      <p:cBhvr>
                                        <p:cTn id="186" dur="1000" fill="hold"/>
                                        <p:tgtEl>
                                          <p:spTgt spid="41"/>
                                        </p:tgtEl>
                                        <p:attrNameLst>
                                          <p:attrName>ppt_x</p:attrName>
                                        </p:attrNameLst>
                                      </p:cBhvr>
                                      <p:tavLst>
                                        <p:tav tm="0">
                                          <p:val>
                                            <p:strVal val="#ppt_x"/>
                                          </p:val>
                                        </p:tav>
                                        <p:tav tm="100000">
                                          <p:val>
                                            <p:strVal val="#ppt_x"/>
                                          </p:val>
                                        </p:tav>
                                      </p:tavLst>
                                    </p:anim>
                                    <p:anim calcmode="lin" valueType="num">
                                      <p:cBhvr>
                                        <p:cTn id="18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88" fill="hold">
                      <p:stCondLst>
                        <p:cond delay="indefinite"/>
                      </p:stCondLst>
                      <p:childTnLst>
                        <p:par>
                          <p:cTn id="189" fill="hold">
                            <p:stCondLst>
                              <p:cond delay="0"/>
                            </p:stCondLst>
                            <p:childTnLst>
                              <p:par>
                                <p:cTn id="190" presetID="2" presetClass="entr" presetSubtype="4" fill="hold" grpId="0" nodeType="clickEffect">
                                  <p:stCondLst>
                                    <p:cond delay="0"/>
                                  </p:stCondLst>
                                  <p:childTnLst>
                                    <p:set>
                                      <p:cBhvr>
                                        <p:cTn id="191" dur="1" fill="hold">
                                          <p:stCondLst>
                                            <p:cond delay="0"/>
                                          </p:stCondLst>
                                        </p:cTn>
                                        <p:tgtEl>
                                          <p:spTgt spid="42"/>
                                        </p:tgtEl>
                                        <p:attrNameLst>
                                          <p:attrName>style.visibility</p:attrName>
                                        </p:attrNameLst>
                                      </p:cBhvr>
                                      <p:to>
                                        <p:strVal val="visible"/>
                                      </p:to>
                                    </p:set>
                                    <p:anim calcmode="lin" valueType="num">
                                      <p:cBhvr additive="base">
                                        <p:cTn id="192" dur="500" fill="hold"/>
                                        <p:tgtEl>
                                          <p:spTgt spid="42"/>
                                        </p:tgtEl>
                                        <p:attrNameLst>
                                          <p:attrName>ppt_x</p:attrName>
                                        </p:attrNameLst>
                                      </p:cBhvr>
                                      <p:tavLst>
                                        <p:tav tm="0">
                                          <p:val>
                                            <p:strVal val="#ppt_x"/>
                                          </p:val>
                                        </p:tav>
                                        <p:tav tm="100000">
                                          <p:val>
                                            <p:strVal val="#ppt_x"/>
                                          </p:val>
                                        </p:tav>
                                      </p:tavLst>
                                    </p:anim>
                                    <p:anim calcmode="lin" valueType="num">
                                      <p:cBhvr additive="base">
                                        <p:cTn id="193"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94" fill="hold">
                      <p:stCondLst>
                        <p:cond delay="indefinite"/>
                      </p:stCondLst>
                      <p:childTnLst>
                        <p:par>
                          <p:cTn id="195" fill="hold">
                            <p:stCondLst>
                              <p:cond delay="0"/>
                            </p:stCondLst>
                            <p:childTnLst>
                              <p:par>
                                <p:cTn id="196" presetID="42" presetClass="entr" presetSubtype="0" fill="hold" grpId="0" nodeType="clickEffect">
                                  <p:stCondLst>
                                    <p:cond delay="0"/>
                                  </p:stCondLst>
                                  <p:childTnLst>
                                    <p:set>
                                      <p:cBhvr>
                                        <p:cTn id="197" dur="1" fill="hold">
                                          <p:stCondLst>
                                            <p:cond delay="0"/>
                                          </p:stCondLst>
                                        </p:cTn>
                                        <p:tgtEl>
                                          <p:spTgt spid="43"/>
                                        </p:tgtEl>
                                        <p:attrNameLst>
                                          <p:attrName>style.visibility</p:attrName>
                                        </p:attrNameLst>
                                      </p:cBhvr>
                                      <p:to>
                                        <p:strVal val="visible"/>
                                      </p:to>
                                    </p:set>
                                    <p:animEffect transition="in" filter="fade">
                                      <p:cBhvr>
                                        <p:cTn id="198" dur="1000"/>
                                        <p:tgtEl>
                                          <p:spTgt spid="43"/>
                                        </p:tgtEl>
                                      </p:cBhvr>
                                    </p:animEffect>
                                    <p:anim calcmode="lin" valueType="num">
                                      <p:cBhvr>
                                        <p:cTn id="199" dur="1000" fill="hold"/>
                                        <p:tgtEl>
                                          <p:spTgt spid="43"/>
                                        </p:tgtEl>
                                        <p:attrNameLst>
                                          <p:attrName>ppt_x</p:attrName>
                                        </p:attrNameLst>
                                      </p:cBhvr>
                                      <p:tavLst>
                                        <p:tav tm="0">
                                          <p:val>
                                            <p:strVal val="#ppt_x"/>
                                          </p:val>
                                        </p:tav>
                                        <p:tav tm="100000">
                                          <p:val>
                                            <p:strVal val="#ppt_x"/>
                                          </p:val>
                                        </p:tav>
                                      </p:tavLst>
                                    </p:anim>
                                    <p:anim calcmode="lin" valueType="num">
                                      <p:cBhvr>
                                        <p:cTn id="20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2" presetClass="entr" presetSubtype="4" fill="hold" grpId="0" nodeType="clickEffect">
                                  <p:stCondLst>
                                    <p:cond delay="0"/>
                                  </p:stCondLst>
                                  <p:childTnLst>
                                    <p:set>
                                      <p:cBhvr>
                                        <p:cTn id="204" dur="1" fill="hold">
                                          <p:stCondLst>
                                            <p:cond delay="0"/>
                                          </p:stCondLst>
                                        </p:cTn>
                                        <p:tgtEl>
                                          <p:spTgt spid="44"/>
                                        </p:tgtEl>
                                        <p:attrNameLst>
                                          <p:attrName>style.visibility</p:attrName>
                                        </p:attrNameLst>
                                      </p:cBhvr>
                                      <p:to>
                                        <p:strVal val="visible"/>
                                      </p:to>
                                    </p:set>
                                    <p:anim calcmode="lin" valueType="num">
                                      <p:cBhvr additive="base">
                                        <p:cTn id="205" dur="500" fill="hold"/>
                                        <p:tgtEl>
                                          <p:spTgt spid="44"/>
                                        </p:tgtEl>
                                        <p:attrNameLst>
                                          <p:attrName>ppt_x</p:attrName>
                                        </p:attrNameLst>
                                      </p:cBhvr>
                                      <p:tavLst>
                                        <p:tav tm="0">
                                          <p:val>
                                            <p:strVal val="#ppt_x"/>
                                          </p:val>
                                        </p:tav>
                                        <p:tav tm="100000">
                                          <p:val>
                                            <p:strVal val="#ppt_x"/>
                                          </p:val>
                                        </p:tav>
                                      </p:tavLst>
                                    </p:anim>
                                    <p:anim calcmode="lin" valueType="num">
                                      <p:cBhvr additive="base">
                                        <p:cTn id="206"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42" presetClass="entr" presetSubtype="0" fill="hold" grpId="0" nodeType="clickEffect">
                                  <p:stCondLst>
                                    <p:cond delay="0"/>
                                  </p:stCondLst>
                                  <p:childTnLst>
                                    <p:set>
                                      <p:cBhvr>
                                        <p:cTn id="210" dur="1" fill="hold">
                                          <p:stCondLst>
                                            <p:cond delay="0"/>
                                          </p:stCondLst>
                                        </p:cTn>
                                        <p:tgtEl>
                                          <p:spTgt spid="45"/>
                                        </p:tgtEl>
                                        <p:attrNameLst>
                                          <p:attrName>style.visibility</p:attrName>
                                        </p:attrNameLst>
                                      </p:cBhvr>
                                      <p:to>
                                        <p:strVal val="visible"/>
                                      </p:to>
                                    </p:set>
                                    <p:animEffect transition="in" filter="fade">
                                      <p:cBhvr>
                                        <p:cTn id="211" dur="1000"/>
                                        <p:tgtEl>
                                          <p:spTgt spid="45"/>
                                        </p:tgtEl>
                                      </p:cBhvr>
                                    </p:animEffect>
                                    <p:anim calcmode="lin" valueType="num">
                                      <p:cBhvr>
                                        <p:cTn id="212" dur="1000" fill="hold"/>
                                        <p:tgtEl>
                                          <p:spTgt spid="45"/>
                                        </p:tgtEl>
                                        <p:attrNameLst>
                                          <p:attrName>ppt_x</p:attrName>
                                        </p:attrNameLst>
                                      </p:cBhvr>
                                      <p:tavLst>
                                        <p:tav tm="0">
                                          <p:val>
                                            <p:strVal val="#ppt_x"/>
                                          </p:val>
                                        </p:tav>
                                        <p:tav tm="100000">
                                          <p:val>
                                            <p:strVal val="#ppt_x"/>
                                          </p:val>
                                        </p:tav>
                                      </p:tavLst>
                                    </p:anim>
                                    <p:anim calcmode="lin" valueType="num">
                                      <p:cBhvr>
                                        <p:cTn id="21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2" presetClass="entr" presetSubtype="4" fill="hold" grpId="0" nodeType="clickEffect">
                                  <p:stCondLst>
                                    <p:cond delay="0"/>
                                  </p:stCondLst>
                                  <p:childTnLst>
                                    <p:set>
                                      <p:cBhvr>
                                        <p:cTn id="217" dur="1" fill="hold">
                                          <p:stCondLst>
                                            <p:cond delay="0"/>
                                          </p:stCondLst>
                                        </p:cTn>
                                        <p:tgtEl>
                                          <p:spTgt spid="46"/>
                                        </p:tgtEl>
                                        <p:attrNameLst>
                                          <p:attrName>style.visibility</p:attrName>
                                        </p:attrNameLst>
                                      </p:cBhvr>
                                      <p:to>
                                        <p:strVal val="visible"/>
                                      </p:to>
                                    </p:set>
                                    <p:anim calcmode="lin" valueType="num">
                                      <p:cBhvr additive="base">
                                        <p:cTn id="218" dur="500" fill="hold"/>
                                        <p:tgtEl>
                                          <p:spTgt spid="46"/>
                                        </p:tgtEl>
                                        <p:attrNameLst>
                                          <p:attrName>ppt_x</p:attrName>
                                        </p:attrNameLst>
                                      </p:cBhvr>
                                      <p:tavLst>
                                        <p:tav tm="0">
                                          <p:val>
                                            <p:strVal val="#ppt_x"/>
                                          </p:val>
                                        </p:tav>
                                        <p:tav tm="100000">
                                          <p:val>
                                            <p:strVal val="#ppt_x"/>
                                          </p:val>
                                        </p:tav>
                                      </p:tavLst>
                                    </p:anim>
                                    <p:anim calcmode="lin" valueType="num">
                                      <p:cBhvr additive="base">
                                        <p:cTn id="219"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220" fill="hold">
                      <p:stCondLst>
                        <p:cond delay="indefinite"/>
                      </p:stCondLst>
                      <p:childTnLst>
                        <p:par>
                          <p:cTn id="221" fill="hold">
                            <p:stCondLst>
                              <p:cond delay="0"/>
                            </p:stCondLst>
                            <p:childTnLst>
                              <p:par>
                                <p:cTn id="222" presetID="42" presetClass="entr" presetSubtype="0" fill="hold" grpId="0" nodeType="clickEffect">
                                  <p:stCondLst>
                                    <p:cond delay="0"/>
                                  </p:stCondLst>
                                  <p:childTnLst>
                                    <p:set>
                                      <p:cBhvr>
                                        <p:cTn id="223" dur="1" fill="hold">
                                          <p:stCondLst>
                                            <p:cond delay="0"/>
                                          </p:stCondLst>
                                        </p:cTn>
                                        <p:tgtEl>
                                          <p:spTgt spid="47"/>
                                        </p:tgtEl>
                                        <p:attrNameLst>
                                          <p:attrName>style.visibility</p:attrName>
                                        </p:attrNameLst>
                                      </p:cBhvr>
                                      <p:to>
                                        <p:strVal val="visible"/>
                                      </p:to>
                                    </p:set>
                                    <p:animEffect transition="in" filter="fade">
                                      <p:cBhvr>
                                        <p:cTn id="224" dur="1000"/>
                                        <p:tgtEl>
                                          <p:spTgt spid="47"/>
                                        </p:tgtEl>
                                      </p:cBhvr>
                                    </p:animEffect>
                                    <p:anim calcmode="lin" valueType="num">
                                      <p:cBhvr>
                                        <p:cTn id="225" dur="1000" fill="hold"/>
                                        <p:tgtEl>
                                          <p:spTgt spid="47"/>
                                        </p:tgtEl>
                                        <p:attrNameLst>
                                          <p:attrName>ppt_x</p:attrName>
                                        </p:attrNameLst>
                                      </p:cBhvr>
                                      <p:tavLst>
                                        <p:tav tm="0">
                                          <p:val>
                                            <p:strVal val="#ppt_x"/>
                                          </p:val>
                                        </p:tav>
                                        <p:tav tm="100000">
                                          <p:val>
                                            <p:strVal val="#ppt_x"/>
                                          </p:val>
                                        </p:tav>
                                      </p:tavLst>
                                    </p:anim>
                                    <p:anim calcmode="lin" valueType="num">
                                      <p:cBhvr>
                                        <p:cTn id="22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27" fill="hold">
                      <p:stCondLst>
                        <p:cond delay="indefinite"/>
                      </p:stCondLst>
                      <p:childTnLst>
                        <p:par>
                          <p:cTn id="228" fill="hold">
                            <p:stCondLst>
                              <p:cond delay="0"/>
                            </p:stCondLst>
                            <p:childTnLst>
                              <p:par>
                                <p:cTn id="229" presetID="2" presetClass="entr" presetSubtype="4" fill="hold" grpId="0" nodeType="clickEffect">
                                  <p:stCondLst>
                                    <p:cond delay="0"/>
                                  </p:stCondLst>
                                  <p:childTnLst>
                                    <p:set>
                                      <p:cBhvr>
                                        <p:cTn id="230" dur="1" fill="hold">
                                          <p:stCondLst>
                                            <p:cond delay="0"/>
                                          </p:stCondLst>
                                        </p:cTn>
                                        <p:tgtEl>
                                          <p:spTgt spid="48"/>
                                        </p:tgtEl>
                                        <p:attrNameLst>
                                          <p:attrName>style.visibility</p:attrName>
                                        </p:attrNameLst>
                                      </p:cBhvr>
                                      <p:to>
                                        <p:strVal val="visible"/>
                                      </p:to>
                                    </p:set>
                                    <p:anim calcmode="lin" valueType="num">
                                      <p:cBhvr additive="base">
                                        <p:cTn id="231" dur="500" fill="hold"/>
                                        <p:tgtEl>
                                          <p:spTgt spid="48"/>
                                        </p:tgtEl>
                                        <p:attrNameLst>
                                          <p:attrName>ppt_x</p:attrName>
                                        </p:attrNameLst>
                                      </p:cBhvr>
                                      <p:tavLst>
                                        <p:tav tm="0">
                                          <p:val>
                                            <p:strVal val="#ppt_x"/>
                                          </p:val>
                                        </p:tav>
                                        <p:tav tm="100000">
                                          <p:val>
                                            <p:strVal val="#ppt_x"/>
                                          </p:val>
                                        </p:tav>
                                      </p:tavLst>
                                    </p:anim>
                                    <p:anim calcmode="lin" valueType="num">
                                      <p:cBhvr additive="base">
                                        <p:cTn id="23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42" presetClass="entr" presetSubtype="0" fill="hold" grpId="0" nodeType="clickEffect">
                                  <p:stCondLst>
                                    <p:cond delay="0"/>
                                  </p:stCondLst>
                                  <p:childTnLst>
                                    <p:set>
                                      <p:cBhvr>
                                        <p:cTn id="236" dur="1" fill="hold">
                                          <p:stCondLst>
                                            <p:cond delay="0"/>
                                          </p:stCondLst>
                                        </p:cTn>
                                        <p:tgtEl>
                                          <p:spTgt spid="49"/>
                                        </p:tgtEl>
                                        <p:attrNameLst>
                                          <p:attrName>style.visibility</p:attrName>
                                        </p:attrNameLst>
                                      </p:cBhvr>
                                      <p:to>
                                        <p:strVal val="visible"/>
                                      </p:to>
                                    </p:set>
                                    <p:animEffect transition="in" filter="fade">
                                      <p:cBhvr>
                                        <p:cTn id="237" dur="1000"/>
                                        <p:tgtEl>
                                          <p:spTgt spid="49"/>
                                        </p:tgtEl>
                                      </p:cBhvr>
                                    </p:animEffect>
                                    <p:anim calcmode="lin" valueType="num">
                                      <p:cBhvr>
                                        <p:cTn id="238" dur="1000" fill="hold"/>
                                        <p:tgtEl>
                                          <p:spTgt spid="49"/>
                                        </p:tgtEl>
                                        <p:attrNameLst>
                                          <p:attrName>ppt_x</p:attrName>
                                        </p:attrNameLst>
                                      </p:cBhvr>
                                      <p:tavLst>
                                        <p:tav tm="0">
                                          <p:val>
                                            <p:strVal val="#ppt_x"/>
                                          </p:val>
                                        </p:tav>
                                        <p:tav tm="100000">
                                          <p:val>
                                            <p:strVal val="#ppt_x"/>
                                          </p:val>
                                        </p:tav>
                                      </p:tavLst>
                                    </p:anim>
                                    <p:anim calcmode="lin" valueType="num">
                                      <p:cBhvr>
                                        <p:cTn id="23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40" fill="hold">
                      <p:stCondLst>
                        <p:cond delay="indefinite"/>
                      </p:stCondLst>
                      <p:childTnLst>
                        <p:par>
                          <p:cTn id="241" fill="hold">
                            <p:stCondLst>
                              <p:cond delay="0"/>
                            </p:stCondLst>
                            <p:childTnLst>
                              <p:par>
                                <p:cTn id="242" presetID="2" presetClass="entr" presetSubtype="4" fill="hold" grpId="0" nodeType="clickEffect">
                                  <p:stCondLst>
                                    <p:cond delay="0"/>
                                  </p:stCondLst>
                                  <p:childTnLst>
                                    <p:set>
                                      <p:cBhvr>
                                        <p:cTn id="243" dur="1" fill="hold">
                                          <p:stCondLst>
                                            <p:cond delay="0"/>
                                          </p:stCondLst>
                                        </p:cTn>
                                        <p:tgtEl>
                                          <p:spTgt spid="50"/>
                                        </p:tgtEl>
                                        <p:attrNameLst>
                                          <p:attrName>style.visibility</p:attrName>
                                        </p:attrNameLst>
                                      </p:cBhvr>
                                      <p:to>
                                        <p:strVal val="visible"/>
                                      </p:to>
                                    </p:set>
                                    <p:anim calcmode="lin" valueType="num">
                                      <p:cBhvr additive="base">
                                        <p:cTn id="244" dur="500" fill="hold"/>
                                        <p:tgtEl>
                                          <p:spTgt spid="50"/>
                                        </p:tgtEl>
                                        <p:attrNameLst>
                                          <p:attrName>ppt_x</p:attrName>
                                        </p:attrNameLst>
                                      </p:cBhvr>
                                      <p:tavLst>
                                        <p:tav tm="0">
                                          <p:val>
                                            <p:strVal val="#ppt_x"/>
                                          </p:val>
                                        </p:tav>
                                        <p:tav tm="100000">
                                          <p:val>
                                            <p:strVal val="#ppt_x"/>
                                          </p:val>
                                        </p:tav>
                                      </p:tavLst>
                                    </p:anim>
                                    <p:anim calcmode="lin" valueType="num">
                                      <p:cBhvr additive="base">
                                        <p:cTn id="245"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0" grpId="0" animBg="1"/>
      <p:bldP spid="37" grpId="0" animBg="1"/>
      <p:bldP spid="11" grpId="0" animBg="1"/>
      <p:bldP spid="14" grpId="0" animBg="1"/>
      <p:bldP spid="15" grpId="0"/>
      <p:bldP spid="17" grpId="0"/>
      <p:bldP spid="18" grpId="0"/>
      <p:bldP spid="19" grpId="0"/>
      <p:bldP spid="21" grpId="0"/>
      <p:bldP spid="22" grpId="0"/>
      <p:bldP spid="23" grpId="0"/>
      <p:bldP spid="24" grpId="0"/>
      <p:bldP spid="25" grpId="0" animBg="1"/>
      <p:bldP spid="26" grpId="0" animBg="1"/>
      <p:bldP spid="27" grpId="0" animBg="1"/>
      <p:bldP spid="28" grpId="0" animBg="1"/>
      <p:bldP spid="29" grpId="0" animBg="1"/>
      <p:bldP spid="31" grpId="0" animBg="1"/>
      <p:bldP spid="32" grpId="0" animBg="1"/>
      <p:bldP spid="33" grpId="0" animBg="1"/>
      <p:bldP spid="34" grpId="0" animBg="1"/>
      <p:bldP spid="35" grpId="0"/>
      <p:bldP spid="36" grpId="0" animBg="1"/>
      <p:bldP spid="38" grpId="0"/>
      <p:bldP spid="39" grpId="0" animBg="1"/>
      <p:bldP spid="40" grpId="0"/>
      <p:bldP spid="41" grpId="0" animBg="1"/>
      <p:bldP spid="42" grpId="0"/>
      <p:bldP spid="43" grpId="0" animBg="1"/>
      <p:bldP spid="44" grpId="0"/>
      <p:bldP spid="45" grpId="0" animBg="1"/>
      <p:bldP spid="46" grpId="0"/>
      <p:bldP spid="47" grpId="0" animBg="1"/>
      <p:bldP spid="48" grpId="0"/>
      <p:bldP spid="49" grpId="0" animBg="1"/>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نتيجة بحث الصور عن خلفية دفتر للبوربوينت">
            <a:extLst>
              <a:ext uri="{FF2B5EF4-FFF2-40B4-BE49-F238E27FC236}">
                <a16:creationId xmlns:a16="http://schemas.microsoft.com/office/drawing/2014/main" id="{1A770F5E-CD86-45EF-8AF2-0E292886A0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783167" y="331170"/>
            <a:ext cx="10625666" cy="6195660"/>
          </a:xfrm>
          <a:prstGeom prst="rect">
            <a:avLst/>
          </a:prstGeom>
          <a:noFill/>
          <a:extLst>
            <a:ext uri="{909E8E84-426E-40DD-AFC4-6F175D3DCCD1}">
              <a14:hiddenFill xmlns:a14="http://schemas.microsoft.com/office/drawing/2010/main">
                <a:solidFill>
                  <a:srgbClr val="FFFFFF"/>
                </a:solidFill>
              </a14:hiddenFill>
            </a:ext>
          </a:extLst>
        </p:spPr>
      </p:pic>
      <p:pic>
        <p:nvPicPr>
          <p:cNvPr id="3" name="صورة 2">
            <a:extLst>
              <a:ext uri="{FF2B5EF4-FFF2-40B4-BE49-F238E27FC236}">
                <a16:creationId xmlns:a16="http://schemas.microsoft.com/office/drawing/2014/main" id="{B0B83BE5-2449-458F-9B0D-46D20ED63ECC}"/>
              </a:ext>
            </a:extLst>
          </p:cNvPr>
          <p:cNvPicPr>
            <a:picLocks noChangeAspect="1"/>
          </p:cNvPicPr>
          <p:nvPr/>
        </p:nvPicPr>
        <p:blipFill rotWithShape="1">
          <a:blip r:embed="rId3"/>
          <a:srcRect l="20067" t="27778" r="11737" b="35836"/>
          <a:stretch/>
        </p:blipFill>
        <p:spPr>
          <a:xfrm>
            <a:off x="1298224" y="1939357"/>
            <a:ext cx="9694333" cy="4241310"/>
          </a:xfrm>
          <a:prstGeom prst="rect">
            <a:avLst/>
          </a:prstGeom>
          <a:ln w="57150">
            <a:solidFill>
              <a:schemeClr val="tx1"/>
            </a:solidFill>
          </a:ln>
        </p:spPr>
      </p:pic>
      <p:sp>
        <p:nvSpPr>
          <p:cNvPr id="9" name="مربع نص 8">
            <a:extLst>
              <a:ext uri="{FF2B5EF4-FFF2-40B4-BE49-F238E27FC236}">
                <a16:creationId xmlns:a16="http://schemas.microsoft.com/office/drawing/2014/main" id="{F5CDD7BD-D8EC-419D-94DD-F4C0E6554484}"/>
              </a:ext>
            </a:extLst>
          </p:cNvPr>
          <p:cNvSpPr txBox="1"/>
          <p:nvPr/>
        </p:nvSpPr>
        <p:spPr>
          <a:xfrm>
            <a:off x="6145390" y="2165134"/>
            <a:ext cx="1481667" cy="656655"/>
          </a:xfrm>
          <a:prstGeom prst="rect">
            <a:avLst/>
          </a:prstGeom>
          <a:solidFill>
            <a:schemeClr val="bg1"/>
          </a:solidFill>
        </p:spPr>
        <p:txBody>
          <a:bodyPr wrap="square" rtlCol="0">
            <a:spAutoFit/>
          </a:bodyPr>
          <a:lstStyle/>
          <a:p>
            <a:pPr algn="ctr"/>
            <a:r>
              <a:rPr lang="ar-AE" sz="3667" b="1" dirty="0">
                <a:solidFill>
                  <a:srgbClr val="FF0000"/>
                </a:solidFill>
              </a:rPr>
              <a:t>واحدةً</a:t>
            </a:r>
          </a:p>
        </p:txBody>
      </p:sp>
      <p:sp>
        <p:nvSpPr>
          <p:cNvPr id="2" name="مستطيل 1">
            <a:extLst>
              <a:ext uri="{FF2B5EF4-FFF2-40B4-BE49-F238E27FC236}">
                <a16:creationId xmlns:a16="http://schemas.microsoft.com/office/drawing/2014/main" id="{9073D66B-1F4F-4E9C-B5D3-D1755CEE61F7}"/>
              </a:ext>
            </a:extLst>
          </p:cNvPr>
          <p:cNvSpPr/>
          <p:nvPr/>
        </p:nvSpPr>
        <p:spPr>
          <a:xfrm>
            <a:off x="1093610" y="1454636"/>
            <a:ext cx="10004778" cy="348878"/>
          </a:xfrm>
          <a:prstGeom prst="rect">
            <a:avLst/>
          </a:prstGeom>
        </p:spPr>
        <p:txBody>
          <a:bodyPr wrap="square">
            <a:spAutoFit/>
          </a:bodyPr>
          <a:lstStyle/>
          <a:p>
            <a:pPr algn="ctr"/>
            <a:r>
              <a:rPr lang="ar-AE" sz="1667" b="1" dirty="0"/>
              <a:t>والآنَ باتَ بإمكانِكَ استعمالُ العددَينِ (واحدٍ واثنينِ) في سياقِ الجملِ بصورةٍ صحيحةٍ. اسحبْ إلى كلِّ فراغٍ العددَ المناسبَ لتكتملَ الفقرةُ.</a:t>
            </a:r>
          </a:p>
        </p:txBody>
      </p:sp>
      <p:sp>
        <p:nvSpPr>
          <p:cNvPr id="11" name="مربع نص 10">
            <a:extLst>
              <a:ext uri="{FF2B5EF4-FFF2-40B4-BE49-F238E27FC236}">
                <a16:creationId xmlns:a16="http://schemas.microsoft.com/office/drawing/2014/main" id="{585496F3-54FC-4B72-A12E-19C7357B9184}"/>
              </a:ext>
            </a:extLst>
          </p:cNvPr>
          <p:cNvSpPr txBox="1"/>
          <p:nvPr/>
        </p:nvSpPr>
        <p:spPr>
          <a:xfrm>
            <a:off x="3464279" y="2169772"/>
            <a:ext cx="1481667" cy="656655"/>
          </a:xfrm>
          <a:prstGeom prst="rect">
            <a:avLst/>
          </a:prstGeom>
          <a:solidFill>
            <a:schemeClr val="bg1"/>
          </a:solidFill>
        </p:spPr>
        <p:txBody>
          <a:bodyPr wrap="square" rtlCol="0">
            <a:spAutoFit/>
          </a:bodyPr>
          <a:lstStyle/>
          <a:p>
            <a:pPr algn="ctr"/>
            <a:r>
              <a:rPr lang="ar-AE" sz="3667" b="1" dirty="0">
                <a:solidFill>
                  <a:srgbClr val="FF0000"/>
                </a:solidFill>
              </a:rPr>
              <a:t>اثنتينِ</a:t>
            </a:r>
          </a:p>
        </p:txBody>
      </p:sp>
      <p:sp>
        <p:nvSpPr>
          <p:cNvPr id="13" name="مربع نص 12">
            <a:extLst>
              <a:ext uri="{FF2B5EF4-FFF2-40B4-BE49-F238E27FC236}">
                <a16:creationId xmlns:a16="http://schemas.microsoft.com/office/drawing/2014/main" id="{7436EF39-4731-4F62-B191-3ECA0EDADC96}"/>
              </a:ext>
            </a:extLst>
          </p:cNvPr>
          <p:cNvSpPr txBox="1"/>
          <p:nvPr/>
        </p:nvSpPr>
        <p:spPr>
          <a:xfrm>
            <a:off x="8784168" y="2953859"/>
            <a:ext cx="1481667" cy="656655"/>
          </a:xfrm>
          <a:prstGeom prst="rect">
            <a:avLst/>
          </a:prstGeom>
          <a:solidFill>
            <a:schemeClr val="bg1"/>
          </a:solidFill>
        </p:spPr>
        <p:txBody>
          <a:bodyPr wrap="square" rtlCol="0">
            <a:spAutoFit/>
          </a:bodyPr>
          <a:lstStyle/>
          <a:p>
            <a:pPr algn="ctr"/>
            <a:r>
              <a:rPr lang="ar-AE" sz="3667" b="1" dirty="0">
                <a:solidFill>
                  <a:srgbClr val="FF0000"/>
                </a:solidFill>
              </a:rPr>
              <a:t>واحدٍ</a:t>
            </a:r>
          </a:p>
        </p:txBody>
      </p:sp>
      <p:sp>
        <p:nvSpPr>
          <p:cNvPr id="15" name="مربع نص 14">
            <a:extLst>
              <a:ext uri="{FF2B5EF4-FFF2-40B4-BE49-F238E27FC236}">
                <a16:creationId xmlns:a16="http://schemas.microsoft.com/office/drawing/2014/main" id="{2B287F93-94B3-47FA-BC75-AC11C9EAC9AA}"/>
              </a:ext>
            </a:extLst>
          </p:cNvPr>
          <p:cNvSpPr txBox="1"/>
          <p:nvPr/>
        </p:nvSpPr>
        <p:spPr>
          <a:xfrm>
            <a:off x="7076724" y="3716954"/>
            <a:ext cx="1481667" cy="656655"/>
          </a:xfrm>
          <a:prstGeom prst="rect">
            <a:avLst/>
          </a:prstGeom>
          <a:solidFill>
            <a:schemeClr val="bg1"/>
          </a:solidFill>
        </p:spPr>
        <p:txBody>
          <a:bodyPr wrap="square" rtlCol="0">
            <a:spAutoFit/>
          </a:bodyPr>
          <a:lstStyle/>
          <a:p>
            <a:pPr algn="ctr"/>
            <a:r>
              <a:rPr lang="ar-AE" sz="3667" b="1" dirty="0">
                <a:solidFill>
                  <a:srgbClr val="FF0000"/>
                </a:solidFill>
              </a:rPr>
              <a:t>اثنتانِ</a:t>
            </a:r>
          </a:p>
        </p:txBody>
      </p:sp>
      <p:sp>
        <p:nvSpPr>
          <p:cNvPr id="16" name="مربع نص 15">
            <a:extLst>
              <a:ext uri="{FF2B5EF4-FFF2-40B4-BE49-F238E27FC236}">
                <a16:creationId xmlns:a16="http://schemas.microsoft.com/office/drawing/2014/main" id="{9DC6AAB4-8469-4180-A3BA-FAA07E908A60}"/>
              </a:ext>
            </a:extLst>
          </p:cNvPr>
          <p:cNvSpPr txBox="1"/>
          <p:nvPr/>
        </p:nvSpPr>
        <p:spPr>
          <a:xfrm>
            <a:off x="2465923" y="3725300"/>
            <a:ext cx="1481667" cy="656655"/>
          </a:xfrm>
          <a:prstGeom prst="rect">
            <a:avLst/>
          </a:prstGeom>
          <a:solidFill>
            <a:schemeClr val="bg1"/>
          </a:solidFill>
        </p:spPr>
        <p:txBody>
          <a:bodyPr wrap="square" rtlCol="0">
            <a:spAutoFit/>
          </a:bodyPr>
          <a:lstStyle/>
          <a:p>
            <a:pPr algn="ctr"/>
            <a:r>
              <a:rPr lang="ar-AE" sz="3667" b="1" dirty="0">
                <a:solidFill>
                  <a:srgbClr val="FF0000"/>
                </a:solidFill>
              </a:rPr>
              <a:t>اثنينِ</a:t>
            </a:r>
          </a:p>
        </p:txBody>
      </p:sp>
      <p:sp>
        <p:nvSpPr>
          <p:cNvPr id="20" name="وجه ضاحك 19">
            <a:extLst>
              <a:ext uri="{FF2B5EF4-FFF2-40B4-BE49-F238E27FC236}">
                <a16:creationId xmlns:a16="http://schemas.microsoft.com/office/drawing/2014/main" id="{E3F98A8B-5763-4128-B8EC-02AC72B20F19}"/>
              </a:ext>
            </a:extLst>
          </p:cNvPr>
          <p:cNvSpPr/>
          <p:nvPr/>
        </p:nvSpPr>
        <p:spPr>
          <a:xfrm>
            <a:off x="465668" y="1384342"/>
            <a:ext cx="1044223" cy="807437"/>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380936">
              <a:defRPr/>
            </a:pPr>
            <a:endParaRPr lang="ar-AE" sz="2000" kern="0">
              <a:solidFill>
                <a:prstClr val="white"/>
              </a:solidFill>
              <a:latin typeface="Corbel" panose="020B0503020204020204"/>
              <a:cs typeface="Tahoma" panose="020B0604030504040204" pitchFamily="34" charset="0"/>
            </a:endParaRPr>
          </a:p>
        </p:txBody>
      </p:sp>
      <p:sp>
        <p:nvSpPr>
          <p:cNvPr id="21" name="وجه ضاحك 20">
            <a:extLst>
              <a:ext uri="{FF2B5EF4-FFF2-40B4-BE49-F238E27FC236}">
                <a16:creationId xmlns:a16="http://schemas.microsoft.com/office/drawing/2014/main" id="{542DB52B-102B-469A-91E7-78D4B32F2138}"/>
              </a:ext>
            </a:extLst>
          </p:cNvPr>
          <p:cNvSpPr/>
          <p:nvPr/>
        </p:nvSpPr>
        <p:spPr>
          <a:xfrm>
            <a:off x="465668" y="2362278"/>
            <a:ext cx="1044223" cy="807437"/>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380936">
              <a:defRPr/>
            </a:pPr>
            <a:endParaRPr lang="ar-AE" sz="2000" kern="0" dirty="0">
              <a:solidFill>
                <a:prstClr val="white"/>
              </a:solidFill>
              <a:latin typeface="Corbel" panose="020B0503020204020204"/>
              <a:cs typeface="Tahoma" panose="020B0604030504040204" pitchFamily="34" charset="0"/>
            </a:endParaRPr>
          </a:p>
        </p:txBody>
      </p:sp>
      <p:sp>
        <p:nvSpPr>
          <p:cNvPr id="12" name="مربع نص 11">
            <a:extLst>
              <a:ext uri="{FF2B5EF4-FFF2-40B4-BE49-F238E27FC236}">
                <a16:creationId xmlns:a16="http://schemas.microsoft.com/office/drawing/2014/main" id="{A9854ED1-B651-4737-B3CF-613E16A847F1}"/>
              </a:ext>
            </a:extLst>
          </p:cNvPr>
          <p:cNvSpPr txBox="1"/>
          <p:nvPr/>
        </p:nvSpPr>
        <p:spPr>
          <a:xfrm>
            <a:off x="1924002" y="6039518"/>
            <a:ext cx="3080555" cy="502573"/>
          </a:xfrm>
          <a:custGeom>
            <a:avLst/>
            <a:gdLst>
              <a:gd name="connsiteX0" fmla="*/ 0 w 3080555"/>
              <a:gd name="connsiteY0" fmla="*/ 0 h 502573"/>
              <a:gd name="connsiteX1" fmla="*/ 3080555 w 3080555"/>
              <a:gd name="connsiteY1" fmla="*/ 0 h 502573"/>
              <a:gd name="connsiteX2" fmla="*/ 3080555 w 3080555"/>
              <a:gd name="connsiteY2" fmla="*/ 502573 h 502573"/>
              <a:gd name="connsiteX3" fmla="*/ 0 w 3080555"/>
              <a:gd name="connsiteY3" fmla="*/ 502573 h 502573"/>
              <a:gd name="connsiteX4" fmla="*/ 0 w 3080555"/>
              <a:gd name="connsiteY4" fmla="*/ 0 h 50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0555" h="502573" fill="none" extrusionOk="0">
                <a:moveTo>
                  <a:pt x="0" y="0"/>
                </a:moveTo>
                <a:cubicBezTo>
                  <a:pt x="1166083" y="82416"/>
                  <a:pt x="1716224" y="-87116"/>
                  <a:pt x="3080555" y="0"/>
                </a:cubicBezTo>
                <a:cubicBezTo>
                  <a:pt x="3086507" y="124898"/>
                  <a:pt x="3069045" y="381819"/>
                  <a:pt x="3080555" y="502573"/>
                </a:cubicBezTo>
                <a:cubicBezTo>
                  <a:pt x="1829664" y="485627"/>
                  <a:pt x="422049" y="588579"/>
                  <a:pt x="0" y="502573"/>
                </a:cubicBezTo>
                <a:cubicBezTo>
                  <a:pt x="-13201" y="317568"/>
                  <a:pt x="-21462" y="55729"/>
                  <a:pt x="0" y="0"/>
                </a:cubicBezTo>
                <a:close/>
              </a:path>
              <a:path w="3080555" h="502573" stroke="0" extrusionOk="0">
                <a:moveTo>
                  <a:pt x="0" y="0"/>
                </a:moveTo>
                <a:cubicBezTo>
                  <a:pt x="617878" y="-98347"/>
                  <a:pt x="2694956" y="131097"/>
                  <a:pt x="3080555" y="0"/>
                </a:cubicBezTo>
                <a:cubicBezTo>
                  <a:pt x="3080734" y="194247"/>
                  <a:pt x="3038110" y="446940"/>
                  <a:pt x="3080555" y="502573"/>
                </a:cubicBezTo>
                <a:cubicBezTo>
                  <a:pt x="1675539" y="603875"/>
                  <a:pt x="560120" y="362494"/>
                  <a:pt x="0" y="502573"/>
                </a:cubicBezTo>
                <a:cubicBezTo>
                  <a:pt x="33765" y="344918"/>
                  <a:pt x="-20583" y="231106"/>
                  <a:pt x="0" y="0"/>
                </a:cubicBezTo>
                <a:close/>
              </a:path>
            </a:pathLst>
          </a:custGeom>
          <a:solidFill>
            <a:schemeClr val="bg1"/>
          </a:solidFill>
          <a:ln>
            <a:solidFill>
              <a:schemeClr val="tx1"/>
            </a:solidFill>
            <a:extLst>
              <a:ext uri="{C807C97D-BFC1-408E-A445-0C87EB9F89A2}">
                <ask:lineSketchStyleProps xmlns:ask="http://schemas.microsoft.com/office/drawing/2018/sketchyshapes" sd="674244019">
                  <a:prstGeom prst="rect">
                    <a:avLst/>
                  </a:prstGeom>
                  <ask:type>
                    <ask:lineSketchCurved/>
                  </ask:type>
                </ask:lineSketchStyleProps>
              </a:ext>
            </a:extLst>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182">
              <a:defRPr/>
            </a:pPr>
            <a:r>
              <a:rPr lang="ar-AE" sz="1333" b="1" dirty="0">
                <a:solidFill>
                  <a:srgbClr val="E7E6E6">
                    <a:lumMod val="10000"/>
                  </a:srgbClr>
                </a:solidFill>
                <a:latin typeface="Aldhabi" panose="01000000000000000000" pitchFamily="2" charset="-78"/>
                <a:cs typeface="Arial" panose="020B0604020202020204" pitchFamily="34" charset="0"/>
              </a:rPr>
              <a:t>ناتج التعلم : </a:t>
            </a:r>
            <a:r>
              <a:rPr lang="ar-AE" sz="1333" b="1" dirty="0">
                <a:solidFill>
                  <a:srgbClr val="E7E6E6">
                    <a:lumMod val="10000"/>
                  </a:srgbClr>
                </a:solidFill>
                <a:latin typeface="Aldhabi" panose="01000000000000000000" pitchFamily="2" charset="-78"/>
              </a:rPr>
              <a:t>نتعرف أحوال العدد مع المعدود من واحد إلى عشرة ونراعي أحوالهما في التوظيف . </a:t>
            </a:r>
          </a:p>
        </p:txBody>
      </p:sp>
      <p:sp>
        <p:nvSpPr>
          <p:cNvPr id="4" name="TextBox 3">
            <a:extLst>
              <a:ext uri="{FF2B5EF4-FFF2-40B4-BE49-F238E27FC236}">
                <a16:creationId xmlns:a16="http://schemas.microsoft.com/office/drawing/2014/main" id="{5E936DC9-2F37-010A-A758-F29C4D3BF693}"/>
              </a:ext>
            </a:extLst>
          </p:cNvPr>
          <p:cNvSpPr txBox="1"/>
          <p:nvPr/>
        </p:nvSpPr>
        <p:spPr>
          <a:xfrm>
            <a:off x="1509891" y="1128322"/>
            <a:ext cx="7713407" cy="646331"/>
          </a:xfrm>
          <a:prstGeom prst="rect">
            <a:avLst/>
          </a:prstGeom>
          <a:noFill/>
        </p:spPr>
        <p:txBody>
          <a:bodyPr wrap="square" rtlCol="0">
            <a:spAutoFit/>
          </a:bodyPr>
          <a:lstStyle/>
          <a:p>
            <a:pPr algn="ctr"/>
            <a:r>
              <a:rPr lang="ar-SA"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التعرف على أحوال العدد مع المعدود من 1 إلى 10 ومراعاة أحكامهما</a:t>
            </a:r>
            <a:r>
              <a:rPr lang="en-US"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  </a:t>
            </a:r>
            <a:br>
              <a:rPr lang="en-US"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br>
            <a:endParaRPr lang="en-US" b="1" dirty="0">
              <a:highlight>
                <a:srgbClr val="FFFF00"/>
              </a:highlight>
            </a:endParaRPr>
          </a:p>
        </p:txBody>
      </p:sp>
    </p:spTree>
    <p:extLst>
      <p:ext uri="{BB962C8B-B14F-4D97-AF65-F5344CB8AC3E}">
        <p14:creationId xmlns:p14="http://schemas.microsoft.com/office/powerpoint/2010/main" val="19614810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BEE3D-DDC4-D399-564A-AF04A5F0B355}"/>
              </a:ext>
            </a:extLst>
          </p:cNvPr>
          <p:cNvSpPr>
            <a:spLocks noGrp="1"/>
          </p:cNvSpPr>
          <p:nvPr>
            <p:ph type="title"/>
          </p:nvPr>
        </p:nvSpPr>
        <p:spPr>
          <a:xfrm>
            <a:off x="1106132" y="549480"/>
            <a:ext cx="10515600" cy="2568313"/>
          </a:xfrm>
        </p:spPr>
        <p:txBody>
          <a:bodyPr>
            <a:normAutofit/>
          </a:bodyPr>
          <a:lstStyle/>
          <a:p>
            <a:pPr algn="r"/>
            <a:r>
              <a:rPr lang="ar-AE" sz="3200" dirty="0"/>
              <a:t>ثانِيًا. المَهاراتُ اللُّغَويَّةُ: أَجِبْ عَنِ الأَسئلَةِ الأتيَة:</a:t>
            </a:r>
            <a:br>
              <a:rPr lang="ar-AE" sz="3200" dirty="0"/>
            </a:br>
            <a:r>
              <a:rPr lang="ar-AE" sz="3200" dirty="0"/>
              <a:t>• أَعِدْ كِتابَةَ الأَرْقامِ بالحُروفِ في المَثالَيْنِ التاليين، مُراعِيًا أَحكامَ العَدَدِ:</a:t>
            </a:r>
            <a:br>
              <a:rPr lang="ar-AE" sz="3200" dirty="0"/>
            </a:br>
            <a:r>
              <a:rPr lang="ar-AE" sz="3200" dirty="0"/>
              <a:t>العَدَدُ بالحُروفِ</a:t>
            </a:r>
            <a:endParaRPr lang="en-US" sz="3200" dirty="0"/>
          </a:p>
        </p:txBody>
      </p:sp>
      <p:graphicFrame>
        <p:nvGraphicFramePr>
          <p:cNvPr id="4" name="Content Placeholder 3">
            <a:extLst>
              <a:ext uri="{FF2B5EF4-FFF2-40B4-BE49-F238E27FC236}">
                <a16:creationId xmlns:a16="http://schemas.microsoft.com/office/drawing/2014/main" id="{AA8E8DE7-4137-5B5C-7DE1-E61BC5F71D64}"/>
              </a:ext>
            </a:extLst>
          </p:cNvPr>
          <p:cNvGraphicFramePr>
            <a:graphicFrameLocks noGrp="1"/>
          </p:cNvGraphicFramePr>
          <p:nvPr>
            <p:ph idx="1"/>
            <p:extLst>
              <p:ext uri="{D42A27DB-BD31-4B8C-83A1-F6EECF244321}">
                <p14:modId xmlns:p14="http://schemas.microsoft.com/office/powerpoint/2010/main" val="2759167290"/>
              </p:ext>
            </p:extLst>
          </p:nvPr>
        </p:nvGraphicFramePr>
        <p:xfrm>
          <a:off x="1002890" y="3117793"/>
          <a:ext cx="10618842" cy="2554794"/>
        </p:xfrm>
        <a:graphic>
          <a:graphicData uri="http://schemas.openxmlformats.org/drawingml/2006/table">
            <a:tbl>
              <a:tblPr firstRow="1" bandRow="1">
                <a:tableStyleId>{5940675A-B579-460E-94D1-54222C63F5DA}</a:tableStyleId>
              </a:tblPr>
              <a:tblGrid>
                <a:gridCol w="4386099">
                  <a:extLst>
                    <a:ext uri="{9D8B030D-6E8A-4147-A177-3AD203B41FA5}">
                      <a16:colId xmlns:a16="http://schemas.microsoft.com/office/drawing/2014/main" val="3227638734"/>
                    </a:ext>
                  </a:extLst>
                </a:gridCol>
                <a:gridCol w="5746250">
                  <a:extLst>
                    <a:ext uri="{9D8B030D-6E8A-4147-A177-3AD203B41FA5}">
                      <a16:colId xmlns:a16="http://schemas.microsoft.com/office/drawing/2014/main" val="3962908396"/>
                    </a:ext>
                  </a:extLst>
                </a:gridCol>
                <a:gridCol w="486493">
                  <a:extLst>
                    <a:ext uri="{9D8B030D-6E8A-4147-A177-3AD203B41FA5}">
                      <a16:colId xmlns:a16="http://schemas.microsoft.com/office/drawing/2014/main" val="3355126208"/>
                    </a:ext>
                  </a:extLst>
                </a:gridCol>
              </a:tblGrid>
              <a:tr h="4513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AE" sz="2800" b="1" dirty="0"/>
                        <a:t>العدد بالحروف  </a:t>
                      </a:r>
                      <a:endParaRPr lang="en-US" sz="28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AE" sz="2800" b="1" dirty="0"/>
                        <a:t>المثال</a:t>
                      </a:r>
                      <a:endParaRPr lang="en-US" sz="2800" b="1" dirty="0"/>
                    </a:p>
                  </a:txBody>
                  <a:tcPr/>
                </a:tc>
                <a:tc>
                  <a:txBody>
                    <a:bodyPr/>
                    <a:lstStyle/>
                    <a:p>
                      <a:pPr algn="ctr"/>
                      <a:endParaRPr lang="en-US" dirty="0"/>
                    </a:p>
                  </a:txBody>
                  <a:tcPr/>
                </a:tc>
                <a:extLst>
                  <a:ext uri="{0D108BD9-81ED-4DB2-BD59-A6C34878D82A}">
                    <a16:rowId xmlns:a16="http://schemas.microsoft.com/office/drawing/2014/main" val="376733701"/>
                  </a:ext>
                </a:extLst>
              </a:tr>
              <a:tr h="1018317">
                <a:tc>
                  <a:txBody>
                    <a:bodyPr/>
                    <a:lstStyle/>
                    <a:p>
                      <a:pPr algn="ctr"/>
                      <a:r>
                        <a:rPr lang="ar-AE" sz="3200" dirty="0"/>
                        <a:t> </a:t>
                      </a:r>
                      <a:endParaRPr lang="en-US" sz="3200" dirty="0"/>
                    </a:p>
                  </a:txBody>
                  <a:tcPr/>
                </a:tc>
                <a:tc>
                  <a:txBody>
                    <a:bodyPr/>
                    <a:lstStyle/>
                    <a:p>
                      <a:pPr algn="ctr"/>
                      <a:r>
                        <a:rPr lang="ar-AE" sz="2800" b="1" dirty="0"/>
                        <a:t>قرأت من الرواية  (9)  فصول</a:t>
                      </a:r>
                    </a:p>
                    <a:p>
                      <a:pPr algn="ctr"/>
                      <a:endParaRPr lang="ar-AE" sz="2800" b="1" dirty="0"/>
                    </a:p>
                  </a:txBody>
                  <a:tcPr/>
                </a:tc>
                <a:tc>
                  <a:txBody>
                    <a:bodyPr/>
                    <a:lstStyle/>
                    <a:p>
                      <a:r>
                        <a:rPr lang="ar-AE" sz="2400" b="1" dirty="0"/>
                        <a:t>6</a:t>
                      </a:r>
                      <a:endParaRPr lang="en-US" sz="2400" b="1" dirty="0"/>
                    </a:p>
                  </a:txBody>
                  <a:tcPr/>
                </a:tc>
                <a:extLst>
                  <a:ext uri="{0D108BD9-81ED-4DB2-BD59-A6C34878D82A}">
                    <a16:rowId xmlns:a16="http://schemas.microsoft.com/office/drawing/2014/main" val="2357057275"/>
                  </a:ext>
                </a:extLst>
              </a:tr>
              <a:tr h="1018317">
                <a:tc>
                  <a:txBody>
                    <a:bodyPr/>
                    <a:lstStyle/>
                    <a:p>
                      <a:pPr algn="ctr"/>
                      <a:endParaRPr lang="en-US" dirty="0"/>
                    </a:p>
                  </a:txBody>
                  <a:tcPr/>
                </a:tc>
                <a:tc>
                  <a:txBody>
                    <a:bodyPr/>
                    <a:lstStyle/>
                    <a:p>
                      <a:pPr algn="ctr"/>
                      <a:r>
                        <a:rPr lang="ar-AE" sz="2400" b="1" dirty="0"/>
                        <a:t>زرعت في حديقة المنزل (3) نخلات</a:t>
                      </a:r>
                      <a:endParaRPr lang="en-US" sz="2400" b="1" dirty="0"/>
                    </a:p>
                  </a:txBody>
                  <a:tcPr/>
                </a:tc>
                <a:tc>
                  <a:txBody>
                    <a:bodyPr/>
                    <a:lstStyle/>
                    <a:p>
                      <a:r>
                        <a:rPr lang="ar-AE" sz="2400" b="1" dirty="0"/>
                        <a:t>7</a:t>
                      </a:r>
                      <a:endParaRPr lang="en-US" sz="2400" b="1" dirty="0"/>
                    </a:p>
                  </a:txBody>
                  <a:tcPr/>
                </a:tc>
                <a:extLst>
                  <a:ext uri="{0D108BD9-81ED-4DB2-BD59-A6C34878D82A}">
                    <a16:rowId xmlns:a16="http://schemas.microsoft.com/office/drawing/2014/main" val="3527760902"/>
                  </a:ext>
                </a:extLst>
              </a:tr>
            </a:tbl>
          </a:graphicData>
        </a:graphic>
      </p:graphicFrame>
      <p:sp>
        <p:nvSpPr>
          <p:cNvPr id="3" name="TextBox 2">
            <a:extLst>
              <a:ext uri="{FF2B5EF4-FFF2-40B4-BE49-F238E27FC236}">
                <a16:creationId xmlns:a16="http://schemas.microsoft.com/office/drawing/2014/main" id="{EADA8E78-5989-4138-E716-FD84DDB4DD49}"/>
              </a:ext>
            </a:extLst>
          </p:cNvPr>
          <p:cNvSpPr txBox="1"/>
          <p:nvPr/>
        </p:nvSpPr>
        <p:spPr>
          <a:xfrm>
            <a:off x="-1" y="760366"/>
            <a:ext cx="7713407" cy="646331"/>
          </a:xfrm>
          <a:prstGeom prst="rect">
            <a:avLst/>
          </a:prstGeom>
          <a:noFill/>
        </p:spPr>
        <p:txBody>
          <a:bodyPr wrap="square" rtlCol="0">
            <a:spAutoFit/>
          </a:bodyPr>
          <a:lstStyle/>
          <a:p>
            <a:pPr algn="ctr"/>
            <a:r>
              <a:rPr lang="ar-SA"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التعرف على أحوال العدد مع المعدود من 1 إلى 10 ومراعاة أحكامهما</a:t>
            </a:r>
            <a:r>
              <a:rPr lang="en-US"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  </a:t>
            </a:r>
            <a:br>
              <a:rPr lang="en-US" sz="1800" b="1"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br>
            <a:endParaRPr lang="en-US" b="1" dirty="0">
              <a:highlight>
                <a:srgbClr val="FFFF00"/>
              </a:highlight>
            </a:endParaRP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A6F0E0B3-D902-2189-6803-06656C2A2724}"/>
                  </a:ext>
                </a:extLst>
              </p14:cNvPr>
              <p14:cNvContentPartPr/>
              <p14:nvPr/>
            </p14:nvContentPartPr>
            <p14:xfrm>
              <a:off x="7344383" y="3530311"/>
              <a:ext cx="432000" cy="9360"/>
            </p14:xfrm>
          </p:contentPart>
        </mc:Choice>
        <mc:Fallback xmlns="">
          <p:pic>
            <p:nvPicPr>
              <p:cNvPr id="5" name="Ink 4">
                <a:extLst>
                  <a:ext uri="{FF2B5EF4-FFF2-40B4-BE49-F238E27FC236}">
                    <a16:creationId xmlns:a16="http://schemas.microsoft.com/office/drawing/2014/main" id="{A6F0E0B3-D902-2189-6803-06656C2A2724}"/>
                  </a:ext>
                </a:extLst>
              </p:cNvPr>
              <p:cNvPicPr/>
              <p:nvPr/>
            </p:nvPicPr>
            <p:blipFill>
              <a:blip r:embed="rId3"/>
              <a:stretch>
                <a:fillRect/>
              </a:stretch>
            </p:blipFill>
            <p:spPr>
              <a:xfrm>
                <a:off x="7338263" y="3524191"/>
                <a:ext cx="44424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607F45E1-7177-C7DC-7237-7A274FEFC7F8}"/>
                  </a:ext>
                </a:extLst>
              </p14:cNvPr>
              <p14:cNvContentPartPr/>
              <p14:nvPr/>
            </p14:nvContentPartPr>
            <p14:xfrm>
              <a:off x="6636623" y="3568831"/>
              <a:ext cx="383400" cy="360"/>
            </p14:xfrm>
          </p:contentPart>
        </mc:Choice>
        <mc:Fallback xmlns="">
          <p:pic>
            <p:nvPicPr>
              <p:cNvPr id="8" name="Ink 7">
                <a:extLst>
                  <a:ext uri="{FF2B5EF4-FFF2-40B4-BE49-F238E27FC236}">
                    <a16:creationId xmlns:a16="http://schemas.microsoft.com/office/drawing/2014/main" id="{607F45E1-7177-C7DC-7237-7A274FEFC7F8}"/>
                  </a:ext>
                </a:extLst>
              </p:cNvPr>
              <p:cNvPicPr/>
              <p:nvPr/>
            </p:nvPicPr>
            <p:blipFill>
              <a:blip r:embed="rId5"/>
              <a:stretch>
                <a:fillRect/>
              </a:stretch>
            </p:blipFill>
            <p:spPr>
              <a:xfrm>
                <a:off x="6630503" y="3562711"/>
                <a:ext cx="3956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AB19455E-B50B-5F4F-33A6-743DE34AA1C2}"/>
                  </a:ext>
                </a:extLst>
              </p14:cNvPr>
              <p14:cNvContentPartPr/>
              <p14:nvPr/>
            </p14:nvContentPartPr>
            <p14:xfrm>
              <a:off x="6841463" y="3435991"/>
              <a:ext cx="31680" cy="322560"/>
            </p14:xfrm>
          </p:contentPart>
        </mc:Choice>
        <mc:Fallback xmlns="">
          <p:pic>
            <p:nvPicPr>
              <p:cNvPr id="9" name="Ink 8">
                <a:extLst>
                  <a:ext uri="{FF2B5EF4-FFF2-40B4-BE49-F238E27FC236}">
                    <a16:creationId xmlns:a16="http://schemas.microsoft.com/office/drawing/2014/main" id="{AB19455E-B50B-5F4F-33A6-743DE34AA1C2}"/>
                  </a:ext>
                </a:extLst>
              </p:cNvPr>
              <p:cNvPicPr/>
              <p:nvPr/>
            </p:nvPicPr>
            <p:blipFill>
              <a:blip r:embed="rId7"/>
              <a:stretch>
                <a:fillRect/>
              </a:stretch>
            </p:blipFill>
            <p:spPr>
              <a:xfrm>
                <a:off x="6835343" y="3429871"/>
                <a:ext cx="4392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336C70BA-A7EC-A5A8-19EA-773EA15DD286}"/>
                  </a:ext>
                </a:extLst>
              </p14:cNvPr>
              <p14:cNvContentPartPr/>
              <p14:nvPr/>
            </p14:nvContentPartPr>
            <p14:xfrm>
              <a:off x="6651023" y="5234551"/>
              <a:ext cx="382320" cy="16920"/>
            </p14:xfrm>
          </p:contentPart>
        </mc:Choice>
        <mc:Fallback xmlns="">
          <p:pic>
            <p:nvPicPr>
              <p:cNvPr id="13" name="Ink 12">
                <a:extLst>
                  <a:ext uri="{FF2B5EF4-FFF2-40B4-BE49-F238E27FC236}">
                    <a16:creationId xmlns:a16="http://schemas.microsoft.com/office/drawing/2014/main" id="{336C70BA-A7EC-A5A8-19EA-773EA15DD286}"/>
                  </a:ext>
                </a:extLst>
              </p:cNvPr>
              <p:cNvPicPr/>
              <p:nvPr/>
            </p:nvPicPr>
            <p:blipFill>
              <a:blip r:embed="rId9"/>
              <a:stretch>
                <a:fillRect/>
              </a:stretch>
            </p:blipFill>
            <p:spPr>
              <a:xfrm>
                <a:off x="6644903" y="5228431"/>
                <a:ext cx="394560" cy="29160"/>
              </a:xfrm>
              <a:prstGeom prst="rect">
                <a:avLst/>
              </a:prstGeom>
            </p:spPr>
          </p:pic>
        </mc:Fallback>
      </mc:AlternateContent>
      <p:grpSp>
        <p:nvGrpSpPr>
          <p:cNvPr id="16" name="Group 15">
            <a:extLst>
              <a:ext uri="{FF2B5EF4-FFF2-40B4-BE49-F238E27FC236}">
                <a16:creationId xmlns:a16="http://schemas.microsoft.com/office/drawing/2014/main" id="{DAB73F56-2FD0-0B9C-C549-686A39AE091C}"/>
              </a:ext>
            </a:extLst>
          </p:cNvPr>
          <p:cNvGrpSpPr/>
          <p:nvPr/>
        </p:nvGrpSpPr>
        <p:grpSpPr>
          <a:xfrm>
            <a:off x="7270583" y="5117191"/>
            <a:ext cx="311400" cy="279000"/>
            <a:chOff x="7270583" y="5117191"/>
            <a:chExt cx="311400" cy="279000"/>
          </a:xfrm>
        </p:grpSpPr>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08C3E738-2821-8E3B-C62E-E9B0902A40AA}"/>
                    </a:ext>
                  </a:extLst>
                </p14:cNvPr>
                <p14:cNvContentPartPr/>
                <p14:nvPr/>
              </p14:nvContentPartPr>
              <p14:xfrm>
                <a:off x="7270583" y="5190631"/>
                <a:ext cx="311400" cy="60480"/>
              </p14:xfrm>
            </p:contentPart>
          </mc:Choice>
          <mc:Fallback xmlns="">
            <p:pic>
              <p:nvPicPr>
                <p:cNvPr id="14" name="Ink 13">
                  <a:extLst>
                    <a:ext uri="{FF2B5EF4-FFF2-40B4-BE49-F238E27FC236}">
                      <a16:creationId xmlns:a16="http://schemas.microsoft.com/office/drawing/2014/main" id="{08C3E738-2821-8E3B-C62E-E9B0902A40AA}"/>
                    </a:ext>
                  </a:extLst>
                </p:cNvPr>
                <p:cNvPicPr/>
                <p:nvPr/>
              </p:nvPicPr>
              <p:blipFill>
                <a:blip r:embed="rId11"/>
                <a:stretch>
                  <a:fillRect/>
                </a:stretch>
              </p:blipFill>
              <p:spPr>
                <a:xfrm>
                  <a:off x="7264463" y="5184511"/>
                  <a:ext cx="3236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FBEEB3E7-6C8F-4337-CAF0-1EAAAEC3C9CC}"/>
                    </a:ext>
                  </a:extLst>
                </p14:cNvPr>
                <p14:cNvContentPartPr/>
                <p14:nvPr/>
              </p14:nvContentPartPr>
              <p14:xfrm>
                <a:off x="7447703" y="5117191"/>
                <a:ext cx="360" cy="279000"/>
              </p14:xfrm>
            </p:contentPart>
          </mc:Choice>
          <mc:Fallback xmlns="">
            <p:pic>
              <p:nvPicPr>
                <p:cNvPr id="15" name="Ink 14">
                  <a:extLst>
                    <a:ext uri="{FF2B5EF4-FFF2-40B4-BE49-F238E27FC236}">
                      <a16:creationId xmlns:a16="http://schemas.microsoft.com/office/drawing/2014/main" id="{FBEEB3E7-6C8F-4337-CAF0-1EAAAEC3C9CC}"/>
                    </a:ext>
                  </a:extLst>
                </p:cNvPr>
                <p:cNvPicPr/>
                <p:nvPr/>
              </p:nvPicPr>
              <p:blipFill>
                <a:blip r:embed="rId13"/>
                <a:stretch>
                  <a:fillRect/>
                </a:stretch>
              </p:blipFill>
              <p:spPr>
                <a:xfrm>
                  <a:off x="7441583" y="5111071"/>
                  <a:ext cx="12600" cy="291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2D08122D-7FD3-86D2-5D3B-1222C86AF2CF}"/>
                  </a:ext>
                </a:extLst>
              </p14:cNvPr>
              <p14:cNvContentPartPr/>
              <p14:nvPr/>
            </p14:nvContentPartPr>
            <p14:xfrm>
              <a:off x="3583463" y="4173631"/>
              <a:ext cx="360" cy="360"/>
            </p14:xfrm>
          </p:contentPart>
        </mc:Choice>
        <mc:Fallback xmlns="">
          <p:pic>
            <p:nvPicPr>
              <p:cNvPr id="17" name="Ink 16">
                <a:extLst>
                  <a:ext uri="{FF2B5EF4-FFF2-40B4-BE49-F238E27FC236}">
                    <a16:creationId xmlns:a16="http://schemas.microsoft.com/office/drawing/2014/main" id="{2D08122D-7FD3-86D2-5D3B-1222C86AF2CF}"/>
                  </a:ext>
                </a:extLst>
              </p:cNvPr>
              <p:cNvPicPr/>
              <p:nvPr/>
            </p:nvPicPr>
            <p:blipFill>
              <a:blip r:embed="rId15"/>
              <a:stretch>
                <a:fillRect/>
              </a:stretch>
            </p:blipFill>
            <p:spPr>
              <a:xfrm>
                <a:off x="3577343" y="4167511"/>
                <a:ext cx="12600" cy="12600"/>
              </a:xfrm>
              <a:prstGeom prst="rect">
                <a:avLst/>
              </a:prstGeom>
            </p:spPr>
          </p:pic>
        </mc:Fallback>
      </mc:AlternateContent>
      <p:sp>
        <p:nvSpPr>
          <p:cNvPr id="18" name="TextBox 17">
            <a:extLst>
              <a:ext uri="{FF2B5EF4-FFF2-40B4-BE49-F238E27FC236}">
                <a16:creationId xmlns:a16="http://schemas.microsoft.com/office/drawing/2014/main" id="{FEFC2708-D9D2-5000-DFDB-F3427E01837C}"/>
              </a:ext>
            </a:extLst>
          </p:cNvPr>
          <p:cNvSpPr txBox="1"/>
          <p:nvPr/>
        </p:nvSpPr>
        <p:spPr>
          <a:xfrm>
            <a:off x="2035979" y="3795025"/>
            <a:ext cx="1820723" cy="461665"/>
          </a:xfrm>
          <a:prstGeom prst="rect">
            <a:avLst/>
          </a:prstGeom>
          <a:noFill/>
        </p:spPr>
        <p:txBody>
          <a:bodyPr wrap="square" rtlCol="0">
            <a:spAutoFit/>
          </a:bodyPr>
          <a:lstStyle/>
          <a:p>
            <a:pPr algn="ctr"/>
            <a:r>
              <a:rPr lang="ar-AE" sz="2400" b="1" dirty="0"/>
              <a:t>تسعة فصول </a:t>
            </a:r>
            <a:endParaRPr lang="en-US" sz="2400" b="1" dirty="0"/>
          </a:p>
        </p:txBody>
      </p:sp>
      <p:sp>
        <p:nvSpPr>
          <p:cNvPr id="19" name="TextBox 18">
            <a:extLst>
              <a:ext uri="{FF2B5EF4-FFF2-40B4-BE49-F238E27FC236}">
                <a16:creationId xmlns:a16="http://schemas.microsoft.com/office/drawing/2014/main" id="{9414E041-4688-104F-58AA-0CBE17CC97A5}"/>
              </a:ext>
            </a:extLst>
          </p:cNvPr>
          <p:cNvSpPr txBox="1"/>
          <p:nvPr/>
        </p:nvSpPr>
        <p:spPr>
          <a:xfrm>
            <a:off x="1782330" y="4689171"/>
            <a:ext cx="3410483" cy="584775"/>
          </a:xfrm>
          <a:prstGeom prst="rect">
            <a:avLst/>
          </a:prstGeom>
          <a:noFill/>
        </p:spPr>
        <p:txBody>
          <a:bodyPr wrap="square" rtlCol="0">
            <a:spAutoFit/>
          </a:bodyPr>
          <a:lstStyle/>
          <a:p>
            <a:pPr algn="ctr"/>
            <a:r>
              <a:rPr lang="ar-AE" sz="3200" b="1" dirty="0"/>
              <a:t>ثلاث نخلات</a:t>
            </a:r>
            <a:endParaRPr lang="en-US" sz="3200" b="1" dirty="0"/>
          </a:p>
        </p:txBody>
      </p:sp>
    </p:spTree>
    <p:extLst>
      <p:ext uri="{BB962C8B-B14F-4D97-AF65-F5344CB8AC3E}">
        <p14:creationId xmlns:p14="http://schemas.microsoft.com/office/powerpoint/2010/main" val="395155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3369-7E3A-DC1E-B0AB-331C67506FAF}"/>
              </a:ext>
            </a:extLst>
          </p:cNvPr>
          <p:cNvSpPr>
            <a:spLocks noGrp="1"/>
          </p:cNvSpPr>
          <p:nvPr>
            <p:ph type="title"/>
          </p:nvPr>
        </p:nvSpPr>
        <p:spPr/>
        <p:txBody>
          <a:bodyPr/>
          <a:lstStyle/>
          <a:p>
            <a:endParaRPr lang="en-US"/>
          </a:p>
        </p:txBody>
      </p:sp>
      <p:pic>
        <p:nvPicPr>
          <p:cNvPr id="15" name="Content Placeholder 14" descr="Graphical user interface, application&#10;&#10;Description automatically generated">
            <a:extLst>
              <a:ext uri="{FF2B5EF4-FFF2-40B4-BE49-F238E27FC236}">
                <a16:creationId xmlns:a16="http://schemas.microsoft.com/office/drawing/2014/main" id="{F6562D77-C2E8-49B8-B3B5-57D93C3ACDF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589" r="11739" b="11320"/>
          <a:stretch/>
        </p:blipFill>
        <p:spPr>
          <a:xfrm>
            <a:off x="464695" y="365125"/>
            <a:ext cx="11302584" cy="5489910"/>
          </a:xfrm>
          <a:prstGeom prst="rect">
            <a:avLst/>
          </a:prstGeom>
        </p:spPr>
      </p:pic>
    </p:spTree>
    <p:extLst>
      <p:ext uri="{BB962C8B-B14F-4D97-AF65-F5344CB8AC3E}">
        <p14:creationId xmlns:p14="http://schemas.microsoft.com/office/powerpoint/2010/main" val="4236566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C4DB1FE-CD26-4FA3-B8A4-9AAFF0482A1A}"/>
              </a:ext>
            </a:extLst>
          </p:cNvPr>
          <p:cNvSpPr/>
          <p:nvPr/>
        </p:nvSpPr>
        <p:spPr>
          <a:xfrm>
            <a:off x="5327374" y="221747"/>
            <a:ext cx="6864626" cy="58477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3200" b="1" cap="none" spc="0" dirty="0">
                <a:ln/>
                <a:solidFill>
                  <a:schemeClr val="accent4"/>
                </a:solidFill>
                <a:effectLst/>
              </a:rPr>
              <a:t>المهارة : </a:t>
            </a:r>
            <a:r>
              <a:rPr lang="ar-SA" sz="3200" b="1" cap="none" spc="0" dirty="0">
                <a:ln/>
                <a:solidFill>
                  <a:schemeClr val="accent4"/>
                </a:solidFill>
                <a:effectLst/>
                <a:highlight>
                  <a:srgbClr val="FFFF00"/>
                </a:highlight>
              </a:rPr>
              <a:t>يميز المفعول له</a:t>
            </a:r>
            <a:r>
              <a:rPr lang="ar-SA" sz="3200" b="1" cap="none" spc="0" dirty="0">
                <a:ln/>
                <a:solidFill>
                  <a:schemeClr val="accent4">
                    <a:lumMod val="75000"/>
                  </a:schemeClr>
                </a:solidFill>
                <a:effectLst/>
                <a:highlight>
                  <a:srgbClr val="FFFF00"/>
                </a:highlight>
              </a:rPr>
              <a:t> </a:t>
            </a:r>
            <a:endParaRPr lang="en-US" sz="3200" b="1" cap="none" spc="0" dirty="0">
              <a:ln/>
              <a:solidFill>
                <a:schemeClr val="accent4">
                  <a:lumMod val="75000"/>
                </a:schemeClr>
              </a:solidFill>
              <a:effectLst/>
              <a:highlight>
                <a:srgbClr val="FFFF00"/>
              </a:highlight>
            </a:endParaRPr>
          </a:p>
        </p:txBody>
      </p:sp>
      <p:sp>
        <p:nvSpPr>
          <p:cNvPr id="7" name="Rectangle 6">
            <a:extLst>
              <a:ext uri="{FF2B5EF4-FFF2-40B4-BE49-F238E27FC236}">
                <a16:creationId xmlns:a16="http://schemas.microsoft.com/office/drawing/2014/main" id="{2DAB0401-154D-4EF7-9D89-2028CF2F9752}"/>
              </a:ext>
            </a:extLst>
          </p:cNvPr>
          <p:cNvSpPr/>
          <p:nvPr/>
        </p:nvSpPr>
        <p:spPr>
          <a:xfrm>
            <a:off x="8378814" y="1385437"/>
            <a:ext cx="761747"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   </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72B71D52-CA9E-49BB-B4F5-479B2E76F755}"/>
              </a:ext>
            </a:extLst>
          </p:cNvPr>
          <p:cNvSpPr/>
          <p:nvPr/>
        </p:nvSpPr>
        <p:spPr>
          <a:xfrm>
            <a:off x="445579" y="4118789"/>
            <a:ext cx="11300841" cy="2739211"/>
          </a:xfrm>
          <a:prstGeom prst="rect">
            <a:avLst/>
          </a:prstGeom>
          <a:noFill/>
        </p:spPr>
        <p:txBody>
          <a:bodyPr wrap="square" lIns="91440" tIns="45720" rIns="91440" bIns="45720">
            <a:spAutoFit/>
          </a:bodyPr>
          <a:lstStyle/>
          <a:p>
            <a:pPr algn="r"/>
            <a:r>
              <a:rPr lang="ar-AE" sz="2800" b="1" dirty="0">
                <a:ln w="0"/>
                <a:effectLst>
                  <a:outerShdw blurRad="38100" dist="19050" dir="2700000" algn="tl" rotWithShape="0">
                    <a:schemeClr val="dk1">
                      <a:alpha val="40000"/>
                    </a:schemeClr>
                  </a:outerShdw>
                </a:effectLst>
              </a:rPr>
              <a:t>أ</a:t>
            </a:r>
            <a:r>
              <a:rPr lang="ar-SA" sz="2800" b="1" dirty="0">
                <a:ln w="0"/>
                <a:effectLst>
                  <a:outerShdw blurRad="38100" dist="19050" dir="2700000" algn="tl" rotWithShape="0">
                    <a:schemeClr val="dk1">
                      <a:alpha val="40000"/>
                    </a:schemeClr>
                  </a:outerShdw>
                </a:effectLst>
              </a:rPr>
              <a:t>ي الجمل التالية تحوي مفعولا له : </a:t>
            </a:r>
          </a:p>
          <a:p>
            <a:pPr algn="ctr"/>
            <a:endParaRPr lang="ar-SA" sz="2400" dirty="0">
              <a:ln w="0"/>
              <a:effectLst>
                <a:outerShdw blurRad="38100" dist="19050" dir="2700000" algn="tl" rotWithShape="0">
                  <a:schemeClr val="dk1">
                    <a:alpha val="40000"/>
                  </a:schemeClr>
                </a:outerShdw>
              </a:effectLst>
            </a:endParaRPr>
          </a:p>
          <a:p>
            <a:pPr algn="r" rtl="1"/>
            <a:r>
              <a:rPr lang="ar-SA" sz="2400" dirty="0">
                <a:ln w="0"/>
                <a:effectLst>
                  <a:outerShdw blurRad="38100" dist="19050" dir="2700000" algn="tl" rotWithShape="0">
                    <a:schemeClr val="dk1">
                      <a:alpha val="40000"/>
                    </a:schemeClr>
                  </a:outerShdw>
                </a:effectLst>
              </a:rPr>
              <a:t> أ – وهو ممد على الأرض غارسا يديه في الماء</a:t>
            </a:r>
            <a:r>
              <a:rPr lang="en-US" sz="2400" dirty="0">
                <a:ln w="0"/>
                <a:effectLst>
                  <a:outerShdw blurRad="38100" dist="19050" dir="2700000" algn="tl" rotWithShape="0">
                    <a:schemeClr val="dk1">
                      <a:alpha val="40000"/>
                    </a:schemeClr>
                  </a:outerShdw>
                </a:effectLst>
              </a:rPr>
              <a:t>                                   </a:t>
            </a:r>
            <a:r>
              <a:rPr lang="ar-SA" sz="2400" dirty="0">
                <a:ln w="0"/>
                <a:effectLst>
                  <a:outerShdw blurRad="38100" dist="19050" dir="2700000" algn="tl" rotWithShape="0">
                    <a:schemeClr val="dk1">
                      <a:alpha val="40000"/>
                    </a:schemeClr>
                  </a:outerShdw>
                </a:effectLst>
              </a:rPr>
              <a:t> ج – غادرت ماكو عشها في يوم آخر</a:t>
            </a:r>
            <a:endParaRPr lang="ar-AE" sz="2400" dirty="0">
              <a:ln w="0"/>
              <a:effectLst>
                <a:outerShdw blurRad="38100" dist="19050" dir="2700000" algn="tl" rotWithShape="0">
                  <a:schemeClr val="dk1">
                    <a:alpha val="40000"/>
                  </a:schemeClr>
                </a:outerShdw>
              </a:effectLst>
            </a:endParaRPr>
          </a:p>
          <a:p>
            <a:pPr algn="r" rtl="1"/>
            <a:endParaRPr lang="ar-SA" sz="2400" dirty="0">
              <a:ln w="0"/>
              <a:effectLst>
                <a:outerShdw blurRad="38100" dist="19050" dir="2700000" algn="tl" rotWithShape="0">
                  <a:schemeClr val="dk1">
                    <a:alpha val="40000"/>
                  </a:schemeClr>
                </a:outerShdw>
              </a:effectLst>
            </a:endParaRPr>
          </a:p>
          <a:p>
            <a:pPr algn="r"/>
            <a:r>
              <a:rPr lang="ar-SA" sz="2400" dirty="0">
                <a:ln w="0"/>
                <a:effectLst>
                  <a:outerShdw blurRad="38100" dist="19050" dir="2700000" algn="tl" rotWithShape="0">
                    <a:schemeClr val="dk1">
                      <a:alpha val="40000"/>
                    </a:schemeClr>
                  </a:outerShdw>
                </a:effectLst>
              </a:rPr>
              <a:t> ب – غادرت  النسور المصرية المكان خوفا من هدارة </a:t>
            </a:r>
            <a:r>
              <a:rPr lang="ar-AE" sz="2400" dirty="0">
                <a:ln w="0"/>
                <a:effectLst>
                  <a:outerShdw blurRad="38100" dist="19050" dir="2700000" algn="tl" rotWithShape="0">
                    <a:schemeClr val="dk1">
                      <a:alpha val="40000"/>
                    </a:schemeClr>
                  </a:outerShdw>
                </a:effectLst>
              </a:rPr>
              <a:t>                    </a:t>
            </a:r>
            <a:r>
              <a:rPr lang="ar-SA" sz="2400" dirty="0">
                <a:ln w="0"/>
                <a:effectLst>
                  <a:outerShdw blurRad="38100" dist="19050" dir="2700000" algn="tl" rotWithShape="0">
                    <a:schemeClr val="dk1">
                      <a:alpha val="40000"/>
                    </a:schemeClr>
                  </a:outerShdw>
                </a:effectLst>
              </a:rPr>
              <a:t>د – التقط حجرا بمنقاره</a:t>
            </a:r>
          </a:p>
          <a:p>
            <a:pPr algn="ctr"/>
            <a:r>
              <a:rPr lang="ar-AE" sz="2400" dirty="0">
                <a:ln w="0"/>
                <a:effectLst>
                  <a:outerShdw blurRad="38100" dist="19050" dir="2700000" algn="tl" rotWithShape="0">
                    <a:schemeClr val="dk1">
                      <a:alpha val="40000"/>
                    </a:schemeClr>
                  </a:outerShdw>
                </a:effectLst>
              </a:rPr>
              <a:t> </a:t>
            </a:r>
            <a:endParaRPr lang="ar-SA" sz="2400" dirty="0">
              <a:ln w="0"/>
              <a:effectLst>
                <a:outerShdw blurRad="38100" dist="19050" dir="2700000" algn="tl" rotWithShape="0">
                  <a:schemeClr val="dk1">
                    <a:alpha val="40000"/>
                  </a:schemeClr>
                </a:outerShdw>
              </a:effectLst>
            </a:endParaRPr>
          </a:p>
          <a:p>
            <a:pPr algn="ctr"/>
            <a:endParaRPr lang="ar-SA" sz="2400" dirty="0">
              <a:ln w="0"/>
              <a:effectLst>
                <a:outerShdw blurRad="38100" dist="19050" dir="2700000" algn="tl" rotWithShape="0">
                  <a:schemeClr val="dk1">
                    <a:alpha val="40000"/>
                  </a:schemeClr>
                </a:outerShdw>
              </a:effectLst>
            </a:endParaRPr>
          </a:p>
        </p:txBody>
      </p:sp>
      <p:sp>
        <p:nvSpPr>
          <p:cNvPr id="16" name="Rectangle 15">
            <a:extLst>
              <a:ext uri="{FF2B5EF4-FFF2-40B4-BE49-F238E27FC236}">
                <a16:creationId xmlns:a16="http://schemas.microsoft.com/office/drawing/2014/main" id="{F4B1786C-266D-466A-AC68-EDF763631FDD}"/>
              </a:ext>
            </a:extLst>
          </p:cNvPr>
          <p:cNvSpPr/>
          <p:nvPr/>
        </p:nvSpPr>
        <p:spPr>
          <a:xfrm>
            <a:off x="722671" y="1131693"/>
            <a:ext cx="11164044" cy="2554545"/>
          </a:xfrm>
          <a:prstGeom prst="rect">
            <a:avLst/>
          </a:prstGeom>
          <a:noFill/>
        </p:spPr>
        <p:txBody>
          <a:bodyPr wrap="square" lIns="91440" tIns="45720" rIns="91440" bIns="45720">
            <a:spAutoFit/>
          </a:bodyPr>
          <a:lstStyle/>
          <a:p>
            <a:pPr algn="r"/>
            <a:r>
              <a:rPr lang="ar-SA" sz="3200" b="1" dirty="0">
                <a:ln w="0"/>
                <a:effectLst>
                  <a:outerShdw blurRad="38100" dist="19050" dir="2700000" algn="tl" rotWithShape="0">
                    <a:schemeClr val="dk1">
                      <a:alpha val="40000"/>
                    </a:schemeClr>
                  </a:outerShdw>
                </a:effectLst>
              </a:rPr>
              <a:t>ما الكلمة التي تعرب مفعولا له في الجملة التالية : </a:t>
            </a:r>
          </a:p>
          <a:p>
            <a:pPr algn="r"/>
            <a:r>
              <a:rPr lang="ar-SA" sz="3200" dirty="0">
                <a:ln w="0"/>
                <a:solidFill>
                  <a:srgbClr val="FF0000"/>
                </a:solidFill>
                <a:effectLst>
                  <a:outerShdw blurRad="38100" dist="19050" dir="2700000" algn="tl" rotWithShape="0">
                    <a:schemeClr val="dk1">
                      <a:alpha val="40000"/>
                    </a:schemeClr>
                  </a:outerShdw>
                </a:effectLst>
              </a:rPr>
              <a:t>غادر حوج المكان تفاديا لغضب ماكو</a:t>
            </a:r>
            <a:r>
              <a:rPr lang="ar-AE" sz="3200" dirty="0">
                <a:ln w="0"/>
                <a:solidFill>
                  <a:srgbClr val="FF0000"/>
                </a:solidFill>
                <a:effectLst>
                  <a:outerShdw blurRad="38100" dist="19050" dir="2700000" algn="tl" rotWithShape="0">
                    <a:schemeClr val="dk1">
                      <a:alpha val="40000"/>
                    </a:schemeClr>
                  </a:outerShdw>
                </a:effectLst>
              </a:rPr>
              <a:t>.</a:t>
            </a:r>
            <a:endParaRPr lang="ar-SA" sz="3200" dirty="0">
              <a:ln w="0"/>
              <a:solidFill>
                <a:srgbClr val="FF0000"/>
              </a:solidFill>
              <a:effectLst>
                <a:outerShdw blurRad="38100" dist="19050" dir="2700000" algn="tl" rotWithShape="0">
                  <a:schemeClr val="dk1">
                    <a:alpha val="40000"/>
                  </a:schemeClr>
                </a:outerShdw>
              </a:effectLst>
            </a:endParaRPr>
          </a:p>
          <a:p>
            <a:pPr algn="ctr"/>
            <a:endParaRPr lang="ar-SA" sz="3200" dirty="0">
              <a:ln w="0"/>
              <a:effectLst>
                <a:outerShdw blurRad="38100" dist="19050" dir="2700000" algn="tl" rotWithShape="0">
                  <a:schemeClr val="dk1">
                    <a:alpha val="40000"/>
                  </a:schemeClr>
                </a:outerShdw>
              </a:effectLst>
            </a:endParaRPr>
          </a:p>
          <a:p>
            <a:pPr algn="ctr"/>
            <a:r>
              <a:rPr lang="ar-SA" sz="3200" dirty="0">
                <a:ln w="0"/>
                <a:effectLst>
                  <a:outerShdw blurRad="38100" dist="19050" dir="2700000" algn="tl" rotWithShape="0">
                    <a:schemeClr val="dk1">
                      <a:alpha val="40000"/>
                    </a:schemeClr>
                  </a:outerShdw>
                </a:effectLst>
              </a:rPr>
              <a:t> أ - غادر       ب – حوج       ج – المكان            د - تفاديا</a:t>
            </a:r>
          </a:p>
          <a:p>
            <a:pPr algn="ctr"/>
            <a:endParaRPr lang="ar-SA" sz="3200" dirty="0">
              <a:ln w="0"/>
              <a:effectLst>
                <a:outerShdw blurRad="38100" dist="19050" dir="2700000" algn="tl" rotWithShape="0">
                  <a:schemeClr val="dk1">
                    <a:alpha val="40000"/>
                  </a:schemeClr>
                </a:outerShdw>
              </a:effectLst>
            </a:endParaRPr>
          </a:p>
        </p:txBody>
      </p:sp>
      <p:sp>
        <p:nvSpPr>
          <p:cNvPr id="2" name="Oval 1">
            <a:extLst>
              <a:ext uri="{FF2B5EF4-FFF2-40B4-BE49-F238E27FC236}">
                <a16:creationId xmlns:a16="http://schemas.microsoft.com/office/drawing/2014/main" id="{BACB7494-6B0F-A76F-F8D7-501CF67A5131}"/>
              </a:ext>
            </a:extLst>
          </p:cNvPr>
          <p:cNvSpPr/>
          <p:nvPr/>
        </p:nvSpPr>
        <p:spPr>
          <a:xfrm>
            <a:off x="3288890" y="2562511"/>
            <a:ext cx="191729" cy="62314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428D6958-411C-1DA4-D112-BBA7E1B4F988}"/>
              </a:ext>
            </a:extLst>
          </p:cNvPr>
          <p:cNvSpPr/>
          <p:nvPr/>
        </p:nvSpPr>
        <p:spPr>
          <a:xfrm>
            <a:off x="11282516" y="5726307"/>
            <a:ext cx="327107" cy="3057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405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D4562-0080-3154-91C7-C4BDE46B189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3BAB7A9-50A6-4894-1B21-C4B844CAD0BC}"/>
              </a:ext>
            </a:extLst>
          </p:cNvPr>
          <p:cNvPicPr>
            <a:picLocks noGrp="1" noChangeAspect="1"/>
          </p:cNvPicPr>
          <p:nvPr>
            <p:ph idx="1"/>
          </p:nvPr>
        </p:nvPicPr>
        <p:blipFill>
          <a:blip r:embed="rId2"/>
          <a:srcRect l="17388" t="12476" r="20214" b="44801"/>
          <a:stretch/>
        </p:blipFill>
        <p:spPr>
          <a:xfrm>
            <a:off x="838199" y="1298342"/>
            <a:ext cx="10774681" cy="4866484"/>
          </a:xfrm>
        </p:spPr>
      </p:pic>
      <p:sp>
        <p:nvSpPr>
          <p:cNvPr id="6" name="Title 1">
            <a:extLst>
              <a:ext uri="{FF2B5EF4-FFF2-40B4-BE49-F238E27FC236}">
                <a16:creationId xmlns:a16="http://schemas.microsoft.com/office/drawing/2014/main" id="{DC5C138E-D426-6D71-2C4E-48EB3D395EDC}"/>
              </a:ext>
            </a:extLst>
          </p:cNvPr>
          <p:cNvSpPr txBox="1">
            <a:spLocks/>
          </p:cNvSpPr>
          <p:nvPr/>
        </p:nvSpPr>
        <p:spPr>
          <a:xfrm>
            <a:off x="722671" y="693174"/>
            <a:ext cx="10631128" cy="6051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SA" sz="2400" b="1" dirty="0">
                <a:highlight>
                  <a:srgbClr val="FFFF00"/>
                </a:highlight>
                <a:latin typeface="Aptos" panose="020B0004020202020204" pitchFamily="34" charset="0"/>
                <a:ea typeface="Aptos" panose="020B0004020202020204" pitchFamily="34" charset="0"/>
                <a:cs typeface="Arial" panose="020B0604020202020204" pitchFamily="34" charset="0"/>
              </a:rPr>
              <a:t>التعرف على المفعول له وإعرابه وتوظيف</a:t>
            </a:r>
            <a:r>
              <a:rPr lang="ar-AE" sz="2400" b="1" dirty="0">
                <a:highlight>
                  <a:srgbClr val="FFFF00"/>
                </a:highlight>
                <a:latin typeface="Aptos" panose="020B0004020202020204" pitchFamily="34" charset="0"/>
                <a:ea typeface="Aptos" panose="020B0004020202020204" pitchFamily="34" charset="0"/>
                <a:cs typeface="Arial" panose="020B0604020202020204" pitchFamily="34" charset="0"/>
              </a:rPr>
              <a:t>ه</a:t>
            </a:r>
            <a:endParaRPr lang="en-US" sz="2400" b="1" dirty="0">
              <a:highlight>
                <a:srgbClr val="FFFF00"/>
              </a:highlight>
            </a:endParaRPr>
          </a:p>
        </p:txBody>
      </p:sp>
      <p:sp>
        <p:nvSpPr>
          <p:cNvPr id="2" name="TextBox 1">
            <a:extLst>
              <a:ext uri="{FF2B5EF4-FFF2-40B4-BE49-F238E27FC236}">
                <a16:creationId xmlns:a16="http://schemas.microsoft.com/office/drawing/2014/main" id="{FA0D3CE5-C32F-A006-A17B-5D60976CDB3C}"/>
              </a:ext>
            </a:extLst>
          </p:cNvPr>
          <p:cNvSpPr txBox="1"/>
          <p:nvPr/>
        </p:nvSpPr>
        <p:spPr>
          <a:xfrm>
            <a:off x="2713703" y="3408418"/>
            <a:ext cx="1259337" cy="646331"/>
          </a:xfrm>
          <a:prstGeom prst="rect">
            <a:avLst/>
          </a:prstGeom>
          <a:noFill/>
        </p:spPr>
        <p:txBody>
          <a:bodyPr wrap="square" rtlCol="0">
            <a:spAutoFit/>
          </a:bodyPr>
          <a:lstStyle/>
          <a:p>
            <a:r>
              <a:rPr lang="ar-AE" sz="3600" b="1" dirty="0"/>
              <a:t>رغبة</a:t>
            </a:r>
            <a:endParaRPr lang="en-US" sz="3600" b="1" dirty="0"/>
          </a:p>
        </p:txBody>
      </p:sp>
      <p:sp>
        <p:nvSpPr>
          <p:cNvPr id="3" name="TextBox 2">
            <a:extLst>
              <a:ext uri="{FF2B5EF4-FFF2-40B4-BE49-F238E27FC236}">
                <a16:creationId xmlns:a16="http://schemas.microsoft.com/office/drawing/2014/main" id="{2CE6640F-F689-31CA-28C9-ECED9FC40E5C}"/>
              </a:ext>
            </a:extLst>
          </p:cNvPr>
          <p:cNvSpPr txBox="1"/>
          <p:nvPr/>
        </p:nvSpPr>
        <p:spPr>
          <a:xfrm>
            <a:off x="2713703" y="4525012"/>
            <a:ext cx="934871" cy="584775"/>
          </a:xfrm>
          <a:prstGeom prst="rect">
            <a:avLst/>
          </a:prstGeom>
          <a:noFill/>
        </p:spPr>
        <p:txBody>
          <a:bodyPr wrap="none" rtlCol="0">
            <a:spAutoFit/>
          </a:bodyPr>
          <a:lstStyle/>
          <a:p>
            <a:r>
              <a:rPr lang="ar-AE" sz="3200" b="1" dirty="0"/>
              <a:t>ابتغاء</a:t>
            </a:r>
            <a:endParaRPr lang="en-US" b="1" dirty="0"/>
          </a:p>
        </p:txBody>
      </p:sp>
    </p:spTree>
    <p:extLst>
      <p:ext uri="{BB962C8B-B14F-4D97-AF65-F5344CB8AC3E}">
        <p14:creationId xmlns:p14="http://schemas.microsoft.com/office/powerpoint/2010/main" val="412973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92AAF76-34DF-4823-81F9-6D8B24627F1F}"/>
              </a:ext>
            </a:extLst>
          </p:cNvPr>
          <p:cNvSpPr txBox="1"/>
          <p:nvPr/>
        </p:nvSpPr>
        <p:spPr>
          <a:xfrm>
            <a:off x="4493886" y="213847"/>
            <a:ext cx="6743958" cy="461665"/>
          </a:xfrm>
          <a:prstGeom prst="rect">
            <a:avLst/>
          </a:prstGeom>
          <a:noFill/>
        </p:spPr>
        <p:txBody>
          <a:bodyPr wrap="square" rtlCol="1">
            <a:spAutoFit/>
          </a:bodyPr>
          <a:lstStyle/>
          <a:p>
            <a:pPr defTabSz="457200" rtl="0">
              <a:defRPr/>
            </a:pPr>
            <a:r>
              <a:rPr lang="ar-AE" sz="2400" b="1" dirty="0">
                <a:solidFill>
                  <a:srgbClr val="2C1D0A"/>
                </a:solidFill>
                <a:latin typeface="Calibri" panose="020F0502020204030204"/>
                <a:cs typeface="Times New Roman" panose="02020603050405020304" pitchFamily="18" charset="0"/>
              </a:rPr>
              <a:t>تقنيات الكتابة : استخدام الأسلوب الخبري والإنشائي في الكتابة .</a:t>
            </a:r>
          </a:p>
        </p:txBody>
      </p:sp>
      <p:pic>
        <p:nvPicPr>
          <p:cNvPr id="6" name="صورة 5">
            <a:extLst>
              <a:ext uri="{FF2B5EF4-FFF2-40B4-BE49-F238E27FC236}">
                <a16:creationId xmlns:a16="http://schemas.microsoft.com/office/drawing/2014/main" id="{0FAA9F38-FD0B-4F6E-B846-FAC15060C83E}"/>
              </a:ext>
            </a:extLst>
          </p:cNvPr>
          <p:cNvPicPr>
            <a:picLocks noChangeAspect="1"/>
          </p:cNvPicPr>
          <p:nvPr/>
        </p:nvPicPr>
        <p:blipFill rotWithShape="1">
          <a:blip r:embed="rId2"/>
          <a:srcRect l="13261" t="14476" r="20761" b="5099"/>
          <a:stretch/>
        </p:blipFill>
        <p:spPr>
          <a:xfrm>
            <a:off x="490330" y="795582"/>
            <a:ext cx="11098697" cy="5857849"/>
          </a:xfrm>
          <a:prstGeom prst="rect">
            <a:avLst/>
          </a:prstGeom>
          <a:ln w="57150">
            <a:solidFill>
              <a:schemeClr val="tx1"/>
            </a:solidFill>
          </a:ln>
        </p:spPr>
      </p:pic>
      <p:sp>
        <p:nvSpPr>
          <p:cNvPr id="11" name="مستطيل: زوايا مستديرة 10">
            <a:extLst>
              <a:ext uri="{FF2B5EF4-FFF2-40B4-BE49-F238E27FC236}">
                <a16:creationId xmlns:a16="http://schemas.microsoft.com/office/drawing/2014/main" id="{EA5506B3-DED1-4FED-BA4C-77D18824D725}"/>
              </a:ext>
            </a:extLst>
          </p:cNvPr>
          <p:cNvSpPr/>
          <p:nvPr/>
        </p:nvSpPr>
        <p:spPr>
          <a:xfrm>
            <a:off x="8587410" y="898362"/>
            <a:ext cx="2650434" cy="398408"/>
          </a:xfrm>
          <a:prstGeom prst="roundRect">
            <a:avLst/>
          </a:prstGeom>
          <a:solidFill>
            <a:srgbClr val="D60093">
              <a:alpha val="27843"/>
            </a:srgbClr>
          </a:solidFill>
          <a:ln w="12700" cap="flat" cmpd="sng" algn="in">
            <a:solidFill>
              <a:srgbClr val="FF0066"/>
            </a:solidFill>
            <a:prstDash val="solid"/>
          </a:ln>
          <a:effectLst/>
        </p:spPr>
        <p:txBody>
          <a:bodyPr rtlCol="1" anchor="ctr">
            <a:scene3d>
              <a:camera prst="orthographicFront"/>
              <a:lightRig rig="threePt" dir="t"/>
            </a:scene3d>
            <a:sp3d extrusionH="57150">
              <a:bevelT w="38100" h="38100"/>
            </a:sp3d>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l" defTabSz="457200" rtl="0">
              <a:defRPr/>
            </a:pPr>
            <a:endParaRPr lang="ar-SA" b="1" kern="0" dirty="0">
              <a:solidFill>
                <a:srgbClr val="C00000"/>
              </a:solidFill>
              <a:latin typeface="Sakkal Majalla" panose="02000000000000000000" pitchFamily="2" charset="-78"/>
              <a:cs typeface="Sakkal Majalla" panose="02000000000000000000" pitchFamily="2" charset="-78"/>
            </a:endParaRPr>
          </a:p>
        </p:txBody>
      </p:sp>
      <p:sp>
        <p:nvSpPr>
          <p:cNvPr id="13" name="مستطيل: زوايا مستديرة 12">
            <a:extLst>
              <a:ext uri="{FF2B5EF4-FFF2-40B4-BE49-F238E27FC236}">
                <a16:creationId xmlns:a16="http://schemas.microsoft.com/office/drawing/2014/main" id="{95A908C9-1DAB-4BE0-9E7F-1BD4850CAAA9}"/>
              </a:ext>
            </a:extLst>
          </p:cNvPr>
          <p:cNvSpPr/>
          <p:nvPr/>
        </p:nvSpPr>
        <p:spPr>
          <a:xfrm>
            <a:off x="9117496" y="3030592"/>
            <a:ext cx="2308143" cy="398408"/>
          </a:xfrm>
          <a:prstGeom prst="roundRect">
            <a:avLst/>
          </a:prstGeom>
          <a:solidFill>
            <a:srgbClr val="00B050">
              <a:alpha val="27843"/>
            </a:srgbClr>
          </a:solidFill>
          <a:ln w="12700" cap="flat" cmpd="sng" algn="in">
            <a:solidFill>
              <a:srgbClr val="00B050"/>
            </a:solidFill>
            <a:prstDash val="solid"/>
          </a:ln>
          <a:effectLst/>
        </p:spPr>
        <p:txBody>
          <a:bodyPr rtlCol="1" anchor="ctr">
            <a:scene3d>
              <a:camera prst="orthographicFront"/>
              <a:lightRig rig="threePt" dir="t"/>
            </a:scene3d>
            <a:sp3d extrusionH="57150">
              <a:bevelT w="38100" h="38100"/>
            </a:sp3d>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l" defTabSz="457200" rtl="0">
              <a:defRPr/>
            </a:pPr>
            <a:endParaRPr lang="ar-SA" b="1" kern="0" dirty="0">
              <a:solidFill>
                <a:srgbClr val="C00000"/>
              </a:solidFill>
              <a:latin typeface="Sakkal Majalla" panose="02000000000000000000" pitchFamily="2" charset="-78"/>
              <a:cs typeface="Sakkal Majalla" panose="02000000000000000000" pitchFamily="2" charset="-78"/>
            </a:endParaRPr>
          </a:p>
        </p:txBody>
      </p:sp>
      <p:sp>
        <p:nvSpPr>
          <p:cNvPr id="15" name="مستطيل: زوايا مستديرة 14">
            <a:extLst>
              <a:ext uri="{FF2B5EF4-FFF2-40B4-BE49-F238E27FC236}">
                <a16:creationId xmlns:a16="http://schemas.microsoft.com/office/drawing/2014/main" id="{B30794DD-69DE-43E9-8CB6-B42B3E6F4943}"/>
              </a:ext>
            </a:extLst>
          </p:cNvPr>
          <p:cNvSpPr/>
          <p:nvPr/>
        </p:nvSpPr>
        <p:spPr>
          <a:xfrm>
            <a:off x="9263270" y="4642807"/>
            <a:ext cx="2173358" cy="398408"/>
          </a:xfrm>
          <a:prstGeom prst="roundRect">
            <a:avLst/>
          </a:prstGeom>
          <a:solidFill>
            <a:srgbClr val="00B050">
              <a:alpha val="27843"/>
            </a:srgbClr>
          </a:solidFill>
          <a:ln w="12700" cap="flat" cmpd="sng" algn="in">
            <a:solidFill>
              <a:srgbClr val="00B050"/>
            </a:solidFill>
            <a:prstDash val="solid"/>
          </a:ln>
          <a:effectLst/>
        </p:spPr>
        <p:txBody>
          <a:bodyPr rtlCol="1" anchor="ctr">
            <a:scene3d>
              <a:camera prst="orthographicFront"/>
              <a:lightRig rig="threePt" dir="t"/>
            </a:scene3d>
            <a:sp3d extrusionH="57150">
              <a:bevelT w="38100" h="38100"/>
            </a:sp3d>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l" defTabSz="457200" rtl="0">
              <a:defRPr/>
            </a:pPr>
            <a:endParaRPr lang="ar-SA" b="1" kern="0" dirty="0">
              <a:solidFill>
                <a:srgbClr val="C00000"/>
              </a:solidFill>
              <a:latin typeface="Sakkal Majalla" panose="02000000000000000000" pitchFamily="2" charset="-78"/>
              <a:cs typeface="Sakkal Majalla" panose="02000000000000000000" pitchFamily="2" charset="-78"/>
            </a:endParaRPr>
          </a:p>
        </p:txBody>
      </p:sp>
      <p:sp>
        <p:nvSpPr>
          <p:cNvPr id="8" name="مربع نص 10">
            <a:extLst>
              <a:ext uri="{FF2B5EF4-FFF2-40B4-BE49-F238E27FC236}">
                <a16:creationId xmlns:a16="http://schemas.microsoft.com/office/drawing/2014/main" id="{D1E20FB1-90AE-4664-9228-BC6560B8AA6A}"/>
              </a:ext>
            </a:extLst>
          </p:cNvPr>
          <p:cNvSpPr txBox="1"/>
          <p:nvPr/>
        </p:nvSpPr>
        <p:spPr>
          <a:xfrm>
            <a:off x="844825" y="6191766"/>
            <a:ext cx="3183836" cy="461665"/>
          </a:xfrm>
          <a:prstGeom prst="rect">
            <a:avLst/>
          </a:prstGeom>
          <a:solidFill>
            <a:srgbClr val="E6E6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AE" sz="800" b="1" dirty="0"/>
              <a:t>ناتج التعلم : ننتج جملًا تتضمن أغراضًا بلاغية متنوعة للأسلوب الخبري والإنشائي .</a:t>
            </a:r>
          </a:p>
          <a:p>
            <a:pPr algn="ctr"/>
            <a:endParaRPr lang="ar-AE" sz="800" b="1" dirty="0"/>
          </a:p>
          <a:p>
            <a:pPr algn="ctr"/>
            <a:r>
              <a:rPr lang="ar-AE" sz="800" b="1" dirty="0"/>
              <a:t>نبحث بفاعلية عن المعلومات المتصلة بموضوع بحثنا من مصادر مطبوعة ورقية متعددة .</a:t>
            </a:r>
          </a:p>
        </p:txBody>
      </p:sp>
      <p:sp>
        <p:nvSpPr>
          <p:cNvPr id="4" name="Rectangle 3">
            <a:extLst>
              <a:ext uri="{FF2B5EF4-FFF2-40B4-BE49-F238E27FC236}">
                <a16:creationId xmlns:a16="http://schemas.microsoft.com/office/drawing/2014/main" id="{39BB635B-A752-B14D-786B-D9FC3121ED6B}"/>
              </a:ext>
            </a:extLst>
          </p:cNvPr>
          <p:cNvSpPr/>
          <p:nvPr/>
        </p:nvSpPr>
        <p:spPr>
          <a:xfrm>
            <a:off x="1243032" y="0"/>
            <a:ext cx="1121134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5400" b="1" cap="none" spc="0" dirty="0">
                <a:ln/>
                <a:solidFill>
                  <a:schemeClr val="accent4"/>
                </a:solidFill>
                <a:effectLst/>
                <a:highlight>
                  <a:srgbClr val="FFFF00"/>
                </a:highlight>
              </a:rPr>
              <a:t>المهارة :يميز الأسلوب الخبري والإنشائي</a:t>
            </a:r>
            <a:endParaRPr lang="en-US" sz="5400" b="1" cap="none" spc="0" dirty="0">
              <a:ln/>
              <a:solidFill>
                <a:schemeClr val="accent4"/>
              </a:solidFill>
              <a:effectLst/>
              <a:highlight>
                <a:srgbClr val="FFFF00"/>
              </a:highlight>
            </a:endParaRPr>
          </a:p>
        </p:txBody>
      </p:sp>
    </p:spTree>
    <p:extLst>
      <p:ext uri="{BB962C8B-B14F-4D97-AF65-F5344CB8AC3E}">
        <p14:creationId xmlns:p14="http://schemas.microsoft.com/office/powerpoint/2010/main" val="2004960754"/>
      </p:ext>
    </p:extLst>
  </p:cSld>
  <p:clrMapOvr>
    <a:masterClrMapping/>
  </p:clrMapOvr>
  <mc:AlternateContent xmlns:mc="http://schemas.openxmlformats.org/markup-compatibility/2006" xmlns:p14="http://schemas.microsoft.com/office/powerpoint/2010/main">
    <mc:Choice Requires="p14">
      <p:transition spd="slow" p14:dur="30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C4DB1FE-CD26-4FA3-B8A4-9AAFF0482A1A}"/>
              </a:ext>
            </a:extLst>
          </p:cNvPr>
          <p:cNvSpPr/>
          <p:nvPr/>
        </p:nvSpPr>
        <p:spPr>
          <a:xfrm>
            <a:off x="1033671" y="250639"/>
            <a:ext cx="9833112"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5400" b="1" cap="none" spc="0" dirty="0">
                <a:ln/>
                <a:solidFill>
                  <a:schemeClr val="accent4"/>
                </a:solidFill>
                <a:effectLst/>
              </a:rPr>
              <a:t>المهارة :</a:t>
            </a:r>
            <a:r>
              <a:rPr lang="ar-SA" sz="5400" b="1" cap="none" spc="0" dirty="0">
                <a:ln/>
                <a:solidFill>
                  <a:schemeClr val="accent4"/>
                </a:solidFill>
                <a:effectLst/>
                <a:highlight>
                  <a:srgbClr val="FFFF00"/>
                </a:highlight>
              </a:rPr>
              <a:t>يميز الأسلوب الخبري والإنشائي</a:t>
            </a:r>
            <a:endParaRPr lang="en-US" sz="5400" b="1" cap="none" spc="0" dirty="0">
              <a:ln/>
              <a:solidFill>
                <a:schemeClr val="accent4"/>
              </a:solidFill>
              <a:effectLst/>
              <a:highlight>
                <a:srgbClr val="FFFF00"/>
              </a:highlight>
            </a:endParaRPr>
          </a:p>
        </p:txBody>
      </p:sp>
      <p:sp>
        <p:nvSpPr>
          <p:cNvPr id="9" name="Rectangle 8">
            <a:extLst>
              <a:ext uri="{FF2B5EF4-FFF2-40B4-BE49-F238E27FC236}">
                <a16:creationId xmlns:a16="http://schemas.microsoft.com/office/drawing/2014/main" id="{5DC282B3-8C25-4700-B66A-80BB1BD3F6D7}"/>
              </a:ext>
            </a:extLst>
          </p:cNvPr>
          <p:cNvSpPr/>
          <p:nvPr/>
        </p:nvSpPr>
        <p:spPr>
          <a:xfrm>
            <a:off x="6237919" y="4137380"/>
            <a:ext cx="5494248" cy="2246769"/>
          </a:xfrm>
          <a:prstGeom prst="rect">
            <a:avLst/>
          </a:prstGeom>
          <a:noFill/>
        </p:spPr>
        <p:txBody>
          <a:bodyPr wrap="square" lIns="91440" tIns="45720" rIns="91440" bIns="45720">
            <a:spAutoFit/>
          </a:bodyPr>
          <a:lstStyle/>
          <a:p>
            <a:pPr algn="ctr"/>
            <a:r>
              <a:rPr lang="ar-SA" sz="2800" b="0" cap="none" spc="0" dirty="0">
                <a:ln w="0"/>
                <a:solidFill>
                  <a:schemeClr val="tx1"/>
                </a:solidFill>
                <a:effectLst>
                  <a:outerShdw blurRad="38100" dist="19050" dir="2700000" algn="tl" rotWithShape="0">
                    <a:schemeClr val="dk1">
                      <a:alpha val="40000"/>
                    </a:schemeClr>
                  </a:outerShdw>
                </a:effectLst>
              </a:rPr>
              <a:t>أي الجمل التالية  تحوي أسلوبا  إنشائيا  </a:t>
            </a:r>
            <a:endParaRPr lang="ar-SA" sz="2800" b="0" cap="none" spc="0" dirty="0">
              <a:ln w="0"/>
              <a:solidFill>
                <a:srgbClr val="FF0000"/>
              </a:solidFill>
              <a:effectLst>
                <a:outerShdw blurRad="38100" dist="19050" dir="2700000" algn="tl" rotWithShape="0">
                  <a:schemeClr val="dk1">
                    <a:alpha val="40000"/>
                  </a:schemeClr>
                </a:outerShdw>
              </a:effectLst>
            </a:endParaRPr>
          </a:p>
          <a:p>
            <a:pPr algn="r"/>
            <a:r>
              <a:rPr lang="ar-SA" sz="2800" dirty="0">
                <a:ln w="0"/>
                <a:solidFill>
                  <a:srgbClr val="FF0000"/>
                </a:solidFill>
                <a:effectLst>
                  <a:outerShdw blurRad="38100" dist="19050" dir="2700000" algn="tl" rotWithShape="0">
                    <a:schemeClr val="dk1">
                      <a:alpha val="40000"/>
                    </a:schemeClr>
                  </a:outerShdw>
                </a:effectLst>
              </a:rPr>
              <a:t>أ –  لقد وجدت عش نعام</a:t>
            </a:r>
          </a:p>
          <a:p>
            <a:pPr algn="r"/>
            <a:r>
              <a:rPr lang="ar-SA" sz="2800" b="0" cap="none" spc="0" dirty="0">
                <a:ln w="0"/>
                <a:solidFill>
                  <a:srgbClr val="FF0000"/>
                </a:solidFill>
                <a:effectLst>
                  <a:outerShdw blurRad="38100" dist="19050" dir="2700000" algn="tl" rotWithShape="0">
                    <a:schemeClr val="dk1">
                      <a:alpha val="40000"/>
                    </a:schemeClr>
                  </a:outerShdw>
                </a:effectLst>
              </a:rPr>
              <a:t>ب-  هبت مقتحمة الصحراء بزئير</a:t>
            </a:r>
            <a:r>
              <a:rPr lang="ar-AE" sz="2800" b="0" cap="none" spc="0" dirty="0">
                <a:ln w="0"/>
                <a:solidFill>
                  <a:srgbClr val="FF0000"/>
                </a:solidFill>
                <a:effectLst>
                  <a:outerShdw blurRad="38100" dist="19050" dir="2700000" algn="tl" rotWithShape="0">
                    <a:schemeClr val="dk1">
                      <a:alpha val="40000"/>
                    </a:schemeClr>
                  </a:outerShdw>
                </a:effectLst>
              </a:rPr>
              <a:t> </a:t>
            </a:r>
            <a:r>
              <a:rPr lang="ar-SA" sz="2800" b="0" cap="none" spc="0" dirty="0">
                <a:ln w="0"/>
                <a:solidFill>
                  <a:srgbClr val="FF0000"/>
                </a:solidFill>
                <a:effectLst>
                  <a:outerShdw blurRad="38100" dist="19050" dir="2700000" algn="tl" rotWithShape="0">
                    <a:schemeClr val="dk1">
                      <a:alpha val="40000"/>
                    </a:schemeClr>
                  </a:outerShdw>
                </a:effectLst>
              </a:rPr>
              <a:t>غاضب </a:t>
            </a:r>
          </a:p>
          <a:p>
            <a:pPr algn="r"/>
            <a:r>
              <a:rPr lang="ar-SA" sz="2800" dirty="0">
                <a:ln w="0"/>
                <a:solidFill>
                  <a:srgbClr val="FF0000"/>
                </a:solidFill>
                <a:effectLst>
                  <a:outerShdw blurRad="38100" dist="19050" dir="2700000" algn="tl" rotWithShape="0">
                    <a:schemeClr val="dk1">
                      <a:alpha val="40000"/>
                    </a:schemeClr>
                  </a:outerShdw>
                </a:effectLst>
              </a:rPr>
              <a:t>ج – بكت وحفرت بيديها في الكثبان </a:t>
            </a:r>
          </a:p>
          <a:p>
            <a:pPr algn="r"/>
            <a:r>
              <a:rPr lang="ar-SA" sz="2800" b="0" cap="none" spc="0" dirty="0">
                <a:ln w="0"/>
                <a:solidFill>
                  <a:srgbClr val="FF0000"/>
                </a:solidFill>
                <a:effectLst>
                  <a:outerShdw blurRad="38100" dist="19050" dir="2700000" algn="tl" rotWithShape="0">
                    <a:schemeClr val="dk1">
                      <a:alpha val="40000"/>
                    </a:schemeClr>
                  </a:outerShdw>
                </a:effectLst>
              </a:rPr>
              <a:t>د- هدارة يا طفلي الصغير</a:t>
            </a:r>
          </a:p>
        </p:txBody>
      </p:sp>
      <p:pic>
        <p:nvPicPr>
          <p:cNvPr id="12" name="Picture 11" descr="Diagram&#10;&#10;Description automatically generated">
            <a:extLst>
              <a:ext uri="{FF2B5EF4-FFF2-40B4-BE49-F238E27FC236}">
                <a16:creationId xmlns:a16="http://schemas.microsoft.com/office/drawing/2014/main" id="{5323B91F-DBD7-4832-8F61-DDE2E9C50039}"/>
              </a:ext>
            </a:extLst>
          </p:cNvPr>
          <p:cNvPicPr>
            <a:picLocks noChangeAspect="1"/>
          </p:cNvPicPr>
          <p:nvPr/>
        </p:nvPicPr>
        <p:blipFill rotWithShape="1">
          <a:blip r:embed="rId2">
            <a:extLst>
              <a:ext uri="{28A0092B-C50C-407E-A947-70E740481C1C}">
                <a14:useLocalDpi xmlns:a14="http://schemas.microsoft.com/office/drawing/2010/main" val="0"/>
              </a:ext>
            </a:extLst>
          </a:blip>
          <a:srcRect l="10121" t="27576" r="3332" b="13272"/>
          <a:stretch/>
        </p:blipFill>
        <p:spPr>
          <a:xfrm>
            <a:off x="1469908" y="1386933"/>
            <a:ext cx="8960637" cy="2627468"/>
          </a:xfrm>
          <a:prstGeom prst="rect">
            <a:avLst/>
          </a:prstGeom>
        </p:spPr>
      </p:pic>
      <p:pic>
        <p:nvPicPr>
          <p:cNvPr id="16" name="Picture 15" descr="Text&#10;&#10;Description automatically generated">
            <a:extLst>
              <a:ext uri="{FF2B5EF4-FFF2-40B4-BE49-F238E27FC236}">
                <a16:creationId xmlns:a16="http://schemas.microsoft.com/office/drawing/2014/main" id="{87BB284B-C254-4B7E-BB2D-B4DB962B5856}"/>
              </a:ext>
            </a:extLst>
          </p:cNvPr>
          <p:cNvPicPr>
            <a:picLocks noChangeAspect="1"/>
          </p:cNvPicPr>
          <p:nvPr/>
        </p:nvPicPr>
        <p:blipFill rotWithShape="1">
          <a:blip r:embed="rId3">
            <a:extLst>
              <a:ext uri="{28A0092B-C50C-407E-A947-70E740481C1C}">
                <a14:useLocalDpi xmlns:a14="http://schemas.microsoft.com/office/drawing/2010/main" val="0"/>
              </a:ext>
            </a:extLst>
          </a:blip>
          <a:srcRect r="4863" b="16303"/>
          <a:stretch/>
        </p:blipFill>
        <p:spPr>
          <a:xfrm>
            <a:off x="0" y="4137381"/>
            <a:ext cx="5735781" cy="2246769"/>
          </a:xfrm>
          <a:prstGeom prst="rect">
            <a:avLst/>
          </a:prstGeom>
        </p:spPr>
      </p:pic>
      <p:sp>
        <p:nvSpPr>
          <p:cNvPr id="3" name="Oval 2">
            <a:extLst>
              <a:ext uri="{FF2B5EF4-FFF2-40B4-BE49-F238E27FC236}">
                <a16:creationId xmlns:a16="http://schemas.microsoft.com/office/drawing/2014/main" id="{4EE76AE3-9809-0836-2646-C0B4E95823C2}"/>
              </a:ext>
            </a:extLst>
          </p:cNvPr>
          <p:cNvSpPr/>
          <p:nvPr/>
        </p:nvSpPr>
        <p:spPr>
          <a:xfrm>
            <a:off x="11356258" y="5928852"/>
            <a:ext cx="265471" cy="45529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100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CDCE97B9-9551-47B0-B70A-D905AA7BBFF1}"/>
              </a:ext>
            </a:extLst>
          </p:cNvPr>
          <p:cNvPicPr>
            <a:picLocks noChangeAspect="1"/>
          </p:cNvPicPr>
          <p:nvPr/>
        </p:nvPicPr>
        <p:blipFill rotWithShape="1">
          <a:blip r:embed="rId2"/>
          <a:srcRect l="29239" t="15056" r="21413" b="17859"/>
          <a:stretch/>
        </p:blipFill>
        <p:spPr>
          <a:xfrm>
            <a:off x="485227" y="323165"/>
            <a:ext cx="9899375" cy="6342678"/>
          </a:xfrm>
          <a:prstGeom prst="rect">
            <a:avLst/>
          </a:prstGeom>
          <a:ln w="57150">
            <a:solidFill>
              <a:schemeClr val="tx1"/>
            </a:solidFill>
          </a:ln>
        </p:spPr>
      </p:pic>
      <p:sp>
        <p:nvSpPr>
          <p:cNvPr id="2" name="مربع نص 1">
            <a:extLst>
              <a:ext uri="{FF2B5EF4-FFF2-40B4-BE49-F238E27FC236}">
                <a16:creationId xmlns:a16="http://schemas.microsoft.com/office/drawing/2014/main" id="{9654492B-D5BB-45B3-87C6-5F5D6959A2C7}"/>
              </a:ext>
            </a:extLst>
          </p:cNvPr>
          <p:cNvSpPr txBox="1"/>
          <p:nvPr/>
        </p:nvSpPr>
        <p:spPr>
          <a:xfrm>
            <a:off x="10323443" y="0"/>
            <a:ext cx="1235676" cy="646331"/>
          </a:xfrm>
          <a:prstGeom prst="rect">
            <a:avLst/>
          </a:prstGeom>
          <a:noFill/>
        </p:spPr>
        <p:txBody>
          <a:bodyPr wrap="square" rtlCol="1">
            <a:spAutoFit/>
          </a:bodyPr>
          <a:lstStyle/>
          <a:p>
            <a:pPr defTabSz="457200" rtl="0">
              <a:defRPr/>
            </a:pPr>
            <a:r>
              <a:rPr lang="ar-AE" sz="3600" b="1" dirty="0">
                <a:solidFill>
                  <a:srgbClr val="2C1D0A"/>
                </a:solidFill>
                <a:latin typeface="Calibri" panose="020F0502020204030204"/>
                <a:cs typeface="Times New Roman" panose="02020603050405020304" pitchFamily="18" charset="0"/>
              </a:rPr>
              <a:t>تدريب</a:t>
            </a:r>
          </a:p>
        </p:txBody>
      </p:sp>
      <p:sp>
        <p:nvSpPr>
          <p:cNvPr id="3" name="مستطيل: زوايا مستديرة 2">
            <a:extLst>
              <a:ext uri="{FF2B5EF4-FFF2-40B4-BE49-F238E27FC236}">
                <a16:creationId xmlns:a16="http://schemas.microsoft.com/office/drawing/2014/main" id="{A9BF6DB6-1DA1-402E-B3EF-F9E2AF1E3F9E}"/>
              </a:ext>
            </a:extLst>
          </p:cNvPr>
          <p:cNvSpPr/>
          <p:nvPr/>
        </p:nvSpPr>
        <p:spPr>
          <a:xfrm>
            <a:off x="10384602" y="50046"/>
            <a:ext cx="1315888" cy="546238"/>
          </a:xfrm>
          <a:prstGeom prst="roundRect">
            <a:avLst/>
          </a:prstGeom>
          <a:solidFill>
            <a:srgbClr val="D60093">
              <a:alpha val="27843"/>
            </a:srgbClr>
          </a:solidFill>
          <a:ln w="12700" cap="flat" cmpd="sng" algn="in">
            <a:solidFill>
              <a:srgbClr val="FF0066"/>
            </a:solidFill>
            <a:prstDash val="solid"/>
          </a:ln>
          <a:effectLst/>
        </p:spPr>
        <p:txBody>
          <a:bodyPr rtlCol="1" anchor="ctr">
            <a:scene3d>
              <a:camera prst="orthographicFront"/>
              <a:lightRig rig="threePt" dir="t"/>
            </a:scene3d>
            <a:sp3d extrusionH="57150">
              <a:bevelT w="38100" h="38100"/>
            </a:sp3d>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l" defTabSz="457200" rtl="0">
              <a:defRPr/>
            </a:pPr>
            <a:endParaRPr lang="ar-SA" b="1" kern="0" dirty="0">
              <a:solidFill>
                <a:srgbClr val="C00000"/>
              </a:solidFill>
              <a:latin typeface="Sakkal Majalla" panose="02000000000000000000" pitchFamily="2" charset="-78"/>
              <a:cs typeface="Sakkal Majalla" panose="02000000000000000000" pitchFamily="2" charset="-78"/>
            </a:endParaRPr>
          </a:p>
        </p:txBody>
      </p:sp>
      <p:sp>
        <p:nvSpPr>
          <p:cNvPr id="6" name="مستطيل: زوايا مستديرة 5">
            <a:extLst>
              <a:ext uri="{FF2B5EF4-FFF2-40B4-BE49-F238E27FC236}">
                <a16:creationId xmlns:a16="http://schemas.microsoft.com/office/drawing/2014/main" id="{B9CD939E-56C4-4D9E-96B9-1C299E282E86}"/>
              </a:ext>
            </a:extLst>
          </p:cNvPr>
          <p:cNvSpPr/>
          <p:nvPr/>
        </p:nvSpPr>
        <p:spPr>
          <a:xfrm>
            <a:off x="3551583" y="423258"/>
            <a:ext cx="6771860" cy="546238"/>
          </a:xfrm>
          <a:prstGeom prst="roundRect">
            <a:avLst/>
          </a:prstGeom>
          <a:solidFill>
            <a:srgbClr val="D60093">
              <a:alpha val="27843"/>
            </a:srgbClr>
          </a:solidFill>
          <a:ln w="12700" cap="flat" cmpd="sng" algn="in">
            <a:solidFill>
              <a:srgbClr val="FF0066"/>
            </a:solidFill>
            <a:prstDash val="solid"/>
          </a:ln>
          <a:effectLst/>
        </p:spPr>
        <p:txBody>
          <a:bodyPr rtlCol="1" anchor="ctr">
            <a:scene3d>
              <a:camera prst="orthographicFront"/>
              <a:lightRig rig="threePt" dir="t"/>
            </a:scene3d>
            <a:sp3d extrusionH="57150">
              <a:bevelT w="38100" h="38100"/>
            </a:sp3d>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l" defTabSz="457200" rtl="0">
              <a:defRPr/>
            </a:pPr>
            <a:endParaRPr lang="ar-SA" b="1" kern="0" dirty="0">
              <a:solidFill>
                <a:srgbClr val="C00000"/>
              </a:solidFill>
              <a:latin typeface="Sakkal Majalla" panose="02000000000000000000" pitchFamily="2" charset="-78"/>
              <a:cs typeface="Sakkal Majalla" panose="02000000000000000000" pitchFamily="2" charset="-78"/>
            </a:endParaRPr>
          </a:p>
        </p:txBody>
      </p:sp>
      <p:sp>
        <p:nvSpPr>
          <p:cNvPr id="7" name="TextBox 5">
            <a:extLst>
              <a:ext uri="{FF2B5EF4-FFF2-40B4-BE49-F238E27FC236}">
                <a16:creationId xmlns:a16="http://schemas.microsoft.com/office/drawing/2014/main" id="{C006EC07-025C-4C27-B15C-8BE0BE9AFF37}"/>
              </a:ext>
            </a:extLst>
          </p:cNvPr>
          <p:cNvSpPr txBox="1"/>
          <p:nvPr/>
        </p:nvSpPr>
        <p:spPr>
          <a:xfrm>
            <a:off x="9672206" y="1081491"/>
            <a:ext cx="2334263" cy="461665"/>
          </a:xfrm>
          <a:prstGeom prst="rect">
            <a:avLst/>
          </a:prstGeom>
          <a:solidFill>
            <a:srgbClr val="FFFF00"/>
          </a:solidFill>
        </p:spPr>
        <p:txBody>
          <a:bodyPr wrap="square" rtlCol="1">
            <a:spAutoFit/>
          </a:bodyPr>
          <a:lstStyle/>
          <a:p>
            <a:pPr algn="ctr" defTabSz="457200" rtl="0"/>
            <a:r>
              <a:rPr lang="ar-AE" sz="2400" b="1" dirty="0">
                <a:solidFill>
                  <a:srgbClr val="FF0000"/>
                </a:solidFill>
                <a:highlight>
                  <a:srgbClr val="FFFF00"/>
                </a:highlight>
                <a:latin typeface="Arial" panose="020B0604020202020204" pitchFamily="34" charset="0"/>
              </a:rPr>
              <a:t>جملة إنشائية ( أمر) </a:t>
            </a:r>
          </a:p>
        </p:txBody>
      </p:sp>
      <p:sp>
        <p:nvSpPr>
          <p:cNvPr id="8" name="TextBox 5">
            <a:extLst>
              <a:ext uri="{FF2B5EF4-FFF2-40B4-BE49-F238E27FC236}">
                <a16:creationId xmlns:a16="http://schemas.microsoft.com/office/drawing/2014/main" id="{EF40C07E-DB62-403B-9461-BC31953044EF}"/>
              </a:ext>
            </a:extLst>
          </p:cNvPr>
          <p:cNvSpPr txBox="1"/>
          <p:nvPr/>
        </p:nvSpPr>
        <p:spPr>
          <a:xfrm>
            <a:off x="9672205" y="1578579"/>
            <a:ext cx="2334263" cy="461665"/>
          </a:xfrm>
          <a:prstGeom prst="rect">
            <a:avLst/>
          </a:prstGeom>
          <a:solidFill>
            <a:srgbClr val="FFFF00"/>
          </a:solidFill>
        </p:spPr>
        <p:txBody>
          <a:bodyPr wrap="square" rtlCol="1">
            <a:spAutoFit/>
          </a:bodyPr>
          <a:lstStyle/>
          <a:p>
            <a:pPr algn="ctr" defTabSz="457200" rtl="0"/>
            <a:r>
              <a:rPr lang="ar-AE" sz="2400" b="1" dirty="0">
                <a:solidFill>
                  <a:srgbClr val="FF0000"/>
                </a:solidFill>
                <a:highlight>
                  <a:srgbClr val="FFFF00"/>
                </a:highlight>
                <a:latin typeface="Arial" panose="020B0604020202020204" pitchFamily="34" charset="0"/>
              </a:rPr>
              <a:t>جملة إنشائية ( أمر) </a:t>
            </a:r>
          </a:p>
        </p:txBody>
      </p:sp>
      <p:sp>
        <p:nvSpPr>
          <p:cNvPr id="9" name="TextBox 5">
            <a:extLst>
              <a:ext uri="{FF2B5EF4-FFF2-40B4-BE49-F238E27FC236}">
                <a16:creationId xmlns:a16="http://schemas.microsoft.com/office/drawing/2014/main" id="{A2FF1E4E-32AE-4DB2-8F33-B24114D0DB48}"/>
              </a:ext>
            </a:extLst>
          </p:cNvPr>
          <p:cNvSpPr txBox="1"/>
          <p:nvPr/>
        </p:nvSpPr>
        <p:spPr>
          <a:xfrm>
            <a:off x="9672204" y="2132576"/>
            <a:ext cx="2334263" cy="461665"/>
          </a:xfrm>
          <a:prstGeom prst="rect">
            <a:avLst/>
          </a:prstGeom>
          <a:solidFill>
            <a:srgbClr val="FFFF00"/>
          </a:solidFill>
        </p:spPr>
        <p:txBody>
          <a:bodyPr wrap="square" rtlCol="1">
            <a:spAutoFit/>
          </a:bodyPr>
          <a:lstStyle/>
          <a:p>
            <a:pPr algn="ctr" defTabSz="457200" rtl="0"/>
            <a:r>
              <a:rPr lang="ar-AE" sz="2400" b="1" dirty="0">
                <a:solidFill>
                  <a:srgbClr val="FF0000"/>
                </a:solidFill>
                <a:highlight>
                  <a:srgbClr val="FFFF00"/>
                </a:highlight>
                <a:latin typeface="Arial" panose="020B0604020202020204" pitchFamily="34" charset="0"/>
              </a:rPr>
              <a:t>جملة إنشائية ( أمر) </a:t>
            </a:r>
          </a:p>
        </p:txBody>
      </p:sp>
      <p:sp>
        <p:nvSpPr>
          <p:cNvPr id="10" name="TextBox 5">
            <a:extLst>
              <a:ext uri="{FF2B5EF4-FFF2-40B4-BE49-F238E27FC236}">
                <a16:creationId xmlns:a16="http://schemas.microsoft.com/office/drawing/2014/main" id="{41D4D316-79F6-4013-BCED-9525D0EB7FD3}"/>
              </a:ext>
            </a:extLst>
          </p:cNvPr>
          <p:cNvSpPr txBox="1"/>
          <p:nvPr/>
        </p:nvSpPr>
        <p:spPr>
          <a:xfrm>
            <a:off x="9672204" y="2741659"/>
            <a:ext cx="2334263" cy="461665"/>
          </a:xfrm>
          <a:prstGeom prst="rect">
            <a:avLst/>
          </a:prstGeom>
          <a:solidFill>
            <a:srgbClr val="00FF00"/>
          </a:solidFill>
        </p:spPr>
        <p:txBody>
          <a:bodyPr wrap="square" rtlCol="1">
            <a:spAutoFit/>
          </a:bodyPr>
          <a:lstStyle/>
          <a:p>
            <a:pPr algn="ctr" defTabSz="457200" rtl="0"/>
            <a:r>
              <a:rPr lang="ar-AE" sz="2400" b="1" dirty="0">
                <a:solidFill>
                  <a:srgbClr val="FF0000"/>
                </a:solidFill>
                <a:highlight>
                  <a:srgbClr val="00FF00"/>
                </a:highlight>
                <a:latin typeface="Arial" panose="020B0604020202020204" pitchFamily="34" charset="0"/>
              </a:rPr>
              <a:t>جملة خبرية</a:t>
            </a:r>
          </a:p>
        </p:txBody>
      </p:sp>
      <p:sp>
        <p:nvSpPr>
          <p:cNvPr id="11" name="TextBox 5">
            <a:extLst>
              <a:ext uri="{FF2B5EF4-FFF2-40B4-BE49-F238E27FC236}">
                <a16:creationId xmlns:a16="http://schemas.microsoft.com/office/drawing/2014/main" id="{8FC85333-28DF-4C78-B570-BB3E664DE4D3}"/>
              </a:ext>
            </a:extLst>
          </p:cNvPr>
          <p:cNvSpPr txBox="1"/>
          <p:nvPr/>
        </p:nvSpPr>
        <p:spPr>
          <a:xfrm>
            <a:off x="9672203" y="3309838"/>
            <a:ext cx="2334263" cy="461665"/>
          </a:xfrm>
          <a:prstGeom prst="rect">
            <a:avLst/>
          </a:prstGeom>
          <a:solidFill>
            <a:srgbClr val="FFFF00"/>
          </a:solidFill>
        </p:spPr>
        <p:txBody>
          <a:bodyPr wrap="square" rtlCol="1">
            <a:spAutoFit/>
          </a:bodyPr>
          <a:lstStyle/>
          <a:p>
            <a:pPr algn="ctr" defTabSz="457200" rtl="0"/>
            <a:r>
              <a:rPr lang="ar-AE" sz="2400" b="1" dirty="0">
                <a:solidFill>
                  <a:srgbClr val="FF0000"/>
                </a:solidFill>
                <a:highlight>
                  <a:srgbClr val="FFFF00"/>
                </a:highlight>
                <a:latin typeface="Arial" panose="020B0604020202020204" pitchFamily="34" charset="0"/>
              </a:rPr>
              <a:t>جملة إنشائية ( أمر) </a:t>
            </a:r>
          </a:p>
        </p:txBody>
      </p:sp>
      <p:sp>
        <p:nvSpPr>
          <p:cNvPr id="12" name="TextBox 5">
            <a:extLst>
              <a:ext uri="{FF2B5EF4-FFF2-40B4-BE49-F238E27FC236}">
                <a16:creationId xmlns:a16="http://schemas.microsoft.com/office/drawing/2014/main" id="{ECBA3368-7E42-45C0-89FD-93CD86DE5098}"/>
              </a:ext>
            </a:extLst>
          </p:cNvPr>
          <p:cNvSpPr txBox="1"/>
          <p:nvPr/>
        </p:nvSpPr>
        <p:spPr>
          <a:xfrm>
            <a:off x="9672202" y="3857092"/>
            <a:ext cx="2334263" cy="461665"/>
          </a:xfrm>
          <a:prstGeom prst="rect">
            <a:avLst/>
          </a:prstGeom>
          <a:solidFill>
            <a:srgbClr val="00FF00"/>
          </a:solidFill>
        </p:spPr>
        <p:txBody>
          <a:bodyPr wrap="square" rtlCol="1">
            <a:spAutoFit/>
          </a:bodyPr>
          <a:lstStyle/>
          <a:p>
            <a:pPr algn="ctr" defTabSz="457200" rtl="0"/>
            <a:r>
              <a:rPr lang="ar-AE" sz="2400" b="1" dirty="0">
                <a:solidFill>
                  <a:srgbClr val="FF0000"/>
                </a:solidFill>
                <a:highlight>
                  <a:srgbClr val="00FF00"/>
                </a:highlight>
                <a:latin typeface="Arial" panose="020B0604020202020204" pitchFamily="34" charset="0"/>
              </a:rPr>
              <a:t>جملة خبرية</a:t>
            </a:r>
          </a:p>
        </p:txBody>
      </p:sp>
      <p:sp>
        <p:nvSpPr>
          <p:cNvPr id="13" name="TextBox 5">
            <a:extLst>
              <a:ext uri="{FF2B5EF4-FFF2-40B4-BE49-F238E27FC236}">
                <a16:creationId xmlns:a16="http://schemas.microsoft.com/office/drawing/2014/main" id="{12630D1C-4847-40F6-A5EA-91C0A6CA0BD5}"/>
              </a:ext>
            </a:extLst>
          </p:cNvPr>
          <p:cNvSpPr txBox="1"/>
          <p:nvPr/>
        </p:nvSpPr>
        <p:spPr>
          <a:xfrm>
            <a:off x="9672202" y="4411089"/>
            <a:ext cx="2334263" cy="461665"/>
          </a:xfrm>
          <a:prstGeom prst="rect">
            <a:avLst/>
          </a:prstGeom>
          <a:solidFill>
            <a:srgbClr val="FFFF00"/>
          </a:solidFill>
        </p:spPr>
        <p:txBody>
          <a:bodyPr wrap="square" rtlCol="1">
            <a:spAutoFit/>
          </a:bodyPr>
          <a:lstStyle/>
          <a:p>
            <a:pPr algn="ctr" defTabSz="457200" rtl="0"/>
            <a:r>
              <a:rPr lang="ar-AE" sz="2400" b="1" dirty="0">
                <a:solidFill>
                  <a:srgbClr val="FF0000"/>
                </a:solidFill>
                <a:highlight>
                  <a:srgbClr val="FFFF00"/>
                </a:highlight>
                <a:latin typeface="Arial" panose="020B0604020202020204" pitchFamily="34" charset="0"/>
              </a:rPr>
              <a:t>جملة إنشائية (نهي) </a:t>
            </a:r>
          </a:p>
        </p:txBody>
      </p:sp>
      <p:sp>
        <p:nvSpPr>
          <p:cNvPr id="14" name="TextBox 5">
            <a:extLst>
              <a:ext uri="{FF2B5EF4-FFF2-40B4-BE49-F238E27FC236}">
                <a16:creationId xmlns:a16="http://schemas.microsoft.com/office/drawing/2014/main" id="{8415E42F-F391-4098-8EA5-C2DCDD67A30E}"/>
              </a:ext>
            </a:extLst>
          </p:cNvPr>
          <p:cNvSpPr txBox="1"/>
          <p:nvPr/>
        </p:nvSpPr>
        <p:spPr>
          <a:xfrm>
            <a:off x="9671257" y="4934583"/>
            <a:ext cx="2334263" cy="461665"/>
          </a:xfrm>
          <a:prstGeom prst="rect">
            <a:avLst/>
          </a:prstGeom>
          <a:solidFill>
            <a:srgbClr val="00FF00"/>
          </a:solidFill>
        </p:spPr>
        <p:txBody>
          <a:bodyPr wrap="square" rtlCol="1">
            <a:spAutoFit/>
          </a:bodyPr>
          <a:lstStyle/>
          <a:p>
            <a:pPr algn="ctr" defTabSz="457200" rtl="0"/>
            <a:r>
              <a:rPr lang="ar-AE" sz="2400" b="1" dirty="0">
                <a:solidFill>
                  <a:srgbClr val="FF0000"/>
                </a:solidFill>
                <a:highlight>
                  <a:srgbClr val="00FF00"/>
                </a:highlight>
                <a:latin typeface="Arial" panose="020B0604020202020204" pitchFamily="34" charset="0"/>
              </a:rPr>
              <a:t>جملة خبرية</a:t>
            </a:r>
          </a:p>
        </p:txBody>
      </p:sp>
      <p:sp>
        <p:nvSpPr>
          <p:cNvPr id="15" name="TextBox 5">
            <a:extLst>
              <a:ext uri="{FF2B5EF4-FFF2-40B4-BE49-F238E27FC236}">
                <a16:creationId xmlns:a16="http://schemas.microsoft.com/office/drawing/2014/main" id="{B8FFE7B1-D43F-4592-8DE7-B16A8F81E138}"/>
              </a:ext>
            </a:extLst>
          </p:cNvPr>
          <p:cNvSpPr txBox="1"/>
          <p:nvPr/>
        </p:nvSpPr>
        <p:spPr>
          <a:xfrm>
            <a:off x="9671256" y="5480466"/>
            <a:ext cx="2334263" cy="461665"/>
          </a:xfrm>
          <a:prstGeom prst="rect">
            <a:avLst/>
          </a:prstGeom>
          <a:solidFill>
            <a:srgbClr val="FFFF00"/>
          </a:solidFill>
        </p:spPr>
        <p:txBody>
          <a:bodyPr wrap="square" rtlCol="1">
            <a:spAutoFit/>
          </a:bodyPr>
          <a:lstStyle/>
          <a:p>
            <a:pPr algn="ctr" defTabSz="457200" rtl="0"/>
            <a:r>
              <a:rPr lang="ar-AE" sz="1200" b="1" dirty="0">
                <a:solidFill>
                  <a:srgbClr val="FF0000"/>
                </a:solidFill>
                <a:latin typeface="Arial" panose="020B0604020202020204" pitchFamily="34" charset="0"/>
              </a:rPr>
              <a:t>جملة إنشائية ( استفهام ) ويجوز ( خبرية ) بمعنى ليس منا من يعرف ...... </a:t>
            </a:r>
          </a:p>
        </p:txBody>
      </p:sp>
      <p:sp>
        <p:nvSpPr>
          <p:cNvPr id="19" name="TextBox 5">
            <a:extLst>
              <a:ext uri="{FF2B5EF4-FFF2-40B4-BE49-F238E27FC236}">
                <a16:creationId xmlns:a16="http://schemas.microsoft.com/office/drawing/2014/main" id="{DCAC1D2F-F98D-4FAA-B476-AC7231C23CD3}"/>
              </a:ext>
            </a:extLst>
          </p:cNvPr>
          <p:cNvSpPr txBox="1"/>
          <p:nvPr/>
        </p:nvSpPr>
        <p:spPr>
          <a:xfrm>
            <a:off x="9671255" y="6026603"/>
            <a:ext cx="2334263" cy="461665"/>
          </a:xfrm>
          <a:prstGeom prst="rect">
            <a:avLst/>
          </a:prstGeom>
          <a:solidFill>
            <a:srgbClr val="00FF00"/>
          </a:solidFill>
        </p:spPr>
        <p:txBody>
          <a:bodyPr wrap="square" rtlCol="1">
            <a:spAutoFit/>
          </a:bodyPr>
          <a:lstStyle/>
          <a:p>
            <a:pPr algn="ctr" defTabSz="457200" rtl="0"/>
            <a:r>
              <a:rPr lang="ar-AE" sz="2400" b="1" dirty="0">
                <a:solidFill>
                  <a:srgbClr val="FF0000"/>
                </a:solidFill>
                <a:highlight>
                  <a:srgbClr val="00FF00"/>
                </a:highlight>
                <a:latin typeface="Arial" panose="020B0604020202020204" pitchFamily="34" charset="0"/>
              </a:rPr>
              <a:t>جملة خبرية</a:t>
            </a:r>
          </a:p>
        </p:txBody>
      </p:sp>
      <p:sp>
        <p:nvSpPr>
          <p:cNvPr id="16" name="مربع نص 10">
            <a:extLst>
              <a:ext uri="{FF2B5EF4-FFF2-40B4-BE49-F238E27FC236}">
                <a16:creationId xmlns:a16="http://schemas.microsoft.com/office/drawing/2014/main" id="{2B89E0B4-99E4-4367-ABAA-032C3C28ACD2}"/>
              </a:ext>
            </a:extLst>
          </p:cNvPr>
          <p:cNvSpPr txBox="1"/>
          <p:nvPr/>
        </p:nvSpPr>
        <p:spPr>
          <a:xfrm>
            <a:off x="199301" y="5853269"/>
            <a:ext cx="2427461" cy="707886"/>
          </a:xfrm>
          <a:prstGeom prst="rect">
            <a:avLst/>
          </a:prstGeom>
          <a:solidFill>
            <a:srgbClr val="E6E6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AE" sz="800" b="1" dirty="0"/>
              <a:t>ناتج التعلم : ننتج جملًا تتضمن أغراضًا بلاغية متنوعة للأسلوب الخبري والإنشائي .</a:t>
            </a:r>
          </a:p>
          <a:p>
            <a:pPr algn="ctr"/>
            <a:endParaRPr lang="ar-AE" sz="800" b="1" dirty="0"/>
          </a:p>
          <a:p>
            <a:pPr algn="ctr"/>
            <a:r>
              <a:rPr lang="ar-AE" sz="800" b="1" dirty="0"/>
              <a:t>نبحث بفاعلية عن المعلومات المتصلة بموضوع بحثنا من مصادر مطبوعة ورقية متعددة .</a:t>
            </a:r>
          </a:p>
        </p:txBody>
      </p:sp>
      <p:sp>
        <p:nvSpPr>
          <p:cNvPr id="17" name="وجه ضاحك 16">
            <a:extLst>
              <a:ext uri="{FF2B5EF4-FFF2-40B4-BE49-F238E27FC236}">
                <a16:creationId xmlns:a16="http://schemas.microsoft.com/office/drawing/2014/main" id="{47ACE898-4976-402D-B379-117D636C29FD}"/>
              </a:ext>
            </a:extLst>
          </p:cNvPr>
          <p:cNvSpPr/>
          <p:nvPr/>
        </p:nvSpPr>
        <p:spPr>
          <a:xfrm>
            <a:off x="939453" y="80075"/>
            <a:ext cx="735217" cy="701804"/>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defTabSz="457141" rtl="0">
              <a:defRPr/>
            </a:pPr>
            <a:endParaRPr lang="ar-AE" sz="2000" kern="0">
              <a:solidFill>
                <a:prstClr val="white"/>
              </a:solidFill>
              <a:latin typeface="Corbel" panose="020B0503020204020204"/>
              <a:cs typeface="Tahoma" panose="020B0604030504040204" pitchFamily="34" charset="0"/>
            </a:endParaRPr>
          </a:p>
        </p:txBody>
      </p:sp>
      <p:sp>
        <p:nvSpPr>
          <p:cNvPr id="18" name="وجه ضاحك 17">
            <a:extLst>
              <a:ext uri="{FF2B5EF4-FFF2-40B4-BE49-F238E27FC236}">
                <a16:creationId xmlns:a16="http://schemas.microsoft.com/office/drawing/2014/main" id="{279C1F48-DE1A-43F8-96F4-028BC6FC7783}"/>
              </a:ext>
            </a:extLst>
          </p:cNvPr>
          <p:cNvSpPr/>
          <p:nvPr/>
        </p:nvSpPr>
        <p:spPr>
          <a:xfrm>
            <a:off x="137967" y="80075"/>
            <a:ext cx="735217" cy="701804"/>
          </a:xfrm>
          <a:prstGeom prst="smileyFace">
            <a:avLst/>
          </a:prstGeom>
          <a:solidFill>
            <a:srgbClr val="00B050"/>
          </a:solidFill>
          <a:ln w="12700" cap="flat" cmpd="sng" algn="ctr">
            <a:solidFill>
              <a:srgbClr val="FFC000">
                <a:shade val="50000"/>
              </a:srgbClr>
            </a:solidFill>
            <a:prstDash val="solid"/>
          </a:ln>
          <a:effectLst/>
        </p:spPr>
        <p:txBody>
          <a:bodyPr rtlCol="1" anchor="ct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defTabSz="457141" rtl="0">
              <a:defRPr/>
            </a:pPr>
            <a:endParaRPr lang="ar-AE" sz="2000" kern="0" dirty="0">
              <a:solidFill>
                <a:prstClr val="white"/>
              </a:solidFill>
              <a:latin typeface="Corbel" panose="020B0503020204020204"/>
              <a:cs typeface="Tahoma" panose="020B0604030504040204" pitchFamily="34" charset="0"/>
            </a:endParaRPr>
          </a:p>
        </p:txBody>
      </p:sp>
      <p:sp>
        <p:nvSpPr>
          <p:cNvPr id="20" name="وجه ضاحك 19">
            <a:extLst>
              <a:ext uri="{FF2B5EF4-FFF2-40B4-BE49-F238E27FC236}">
                <a16:creationId xmlns:a16="http://schemas.microsoft.com/office/drawing/2014/main" id="{7B2F31B0-5F90-4AF0-B0E5-451549AC5F66}"/>
              </a:ext>
            </a:extLst>
          </p:cNvPr>
          <p:cNvSpPr/>
          <p:nvPr/>
        </p:nvSpPr>
        <p:spPr>
          <a:xfrm>
            <a:off x="1749910" y="80075"/>
            <a:ext cx="735217" cy="701804"/>
          </a:xfrm>
          <a:prstGeom prst="smileyFace">
            <a:avLst/>
          </a:prstGeom>
          <a:solidFill>
            <a:srgbClr val="FDA5E0"/>
          </a:solidFill>
          <a:ln w="12700" cap="flat" cmpd="sng" algn="ctr">
            <a:solidFill>
              <a:srgbClr val="FFC000">
                <a:shade val="50000"/>
              </a:srgbClr>
            </a:solidFill>
            <a:prstDash val="solid"/>
          </a:ln>
          <a:effectLst/>
        </p:spPr>
        <p:txBody>
          <a:bodyPr rtlCol="1" anchor="ct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defTabSz="457141" rtl="0">
              <a:defRPr/>
            </a:pPr>
            <a:endParaRPr lang="ar-AE" sz="2000" kern="0">
              <a:solidFill>
                <a:prstClr val="white"/>
              </a:solidFill>
              <a:latin typeface="Corbel" panose="020B0503020204020204"/>
              <a:cs typeface="Tahoma" panose="020B0604030504040204" pitchFamily="34" charset="0"/>
            </a:endParaRPr>
          </a:p>
        </p:txBody>
      </p:sp>
      <p:sp>
        <p:nvSpPr>
          <p:cNvPr id="21" name="وجه ضاحك 20">
            <a:extLst>
              <a:ext uri="{FF2B5EF4-FFF2-40B4-BE49-F238E27FC236}">
                <a16:creationId xmlns:a16="http://schemas.microsoft.com/office/drawing/2014/main" id="{4016D8F6-6491-4DD3-93F6-3D4EF8BEAD0E}"/>
              </a:ext>
            </a:extLst>
          </p:cNvPr>
          <p:cNvSpPr/>
          <p:nvPr/>
        </p:nvSpPr>
        <p:spPr>
          <a:xfrm>
            <a:off x="2546286" y="80075"/>
            <a:ext cx="735217" cy="701804"/>
          </a:xfrm>
          <a:prstGeom prst="smileyFace">
            <a:avLst/>
          </a:prstGeom>
          <a:solidFill>
            <a:srgbClr val="0070C0"/>
          </a:solidFill>
          <a:ln w="12700" cap="flat" cmpd="sng" algn="ctr">
            <a:solidFill>
              <a:srgbClr val="FFC000">
                <a:shade val="50000"/>
              </a:srgbClr>
            </a:solidFill>
            <a:prstDash val="solid"/>
          </a:ln>
          <a:effectLst/>
        </p:spPr>
        <p:txBody>
          <a:bodyPr rtlCol="1" anchor="ct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defTabSz="457141" rtl="0">
              <a:defRPr/>
            </a:pPr>
            <a:endParaRPr lang="ar-AE" sz="2000" kern="0">
              <a:solidFill>
                <a:prstClr val="white"/>
              </a:solidFill>
              <a:latin typeface="Corbel" panose="020B0503020204020204"/>
              <a:cs typeface="Tahoma" panose="020B0604030504040204" pitchFamily="34" charset="0"/>
            </a:endParaRPr>
          </a:p>
        </p:txBody>
      </p:sp>
    </p:spTree>
    <p:extLst>
      <p:ext uri="{BB962C8B-B14F-4D97-AF65-F5344CB8AC3E}">
        <p14:creationId xmlns:p14="http://schemas.microsoft.com/office/powerpoint/2010/main" val="2589242116"/>
      </p:ext>
    </p:extLst>
  </p:cSld>
  <p:clrMapOvr>
    <a:masterClrMapping/>
  </p:clrMapOvr>
  <mc:AlternateContent xmlns:mc="http://schemas.openxmlformats.org/markup-compatibility/2006" xmlns:p14="http://schemas.microsoft.com/office/powerpoint/2010/main">
    <mc:Choice Requires="p14">
      <p:transition spd="slow" p14:dur="30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2EEF697-2460-C279-299F-CFF77899EEDA}"/>
              </a:ext>
            </a:extLst>
          </p:cNvPr>
          <p:cNvPicPr>
            <a:picLocks noGrp="1" noChangeAspect="1"/>
          </p:cNvPicPr>
          <p:nvPr>
            <p:ph idx="1"/>
          </p:nvPr>
        </p:nvPicPr>
        <p:blipFill>
          <a:blip r:embed="rId2"/>
          <a:srcRect l="15394" t="52088" r="20038" b="7602"/>
          <a:stretch/>
        </p:blipFill>
        <p:spPr>
          <a:xfrm>
            <a:off x="494051" y="1061885"/>
            <a:ext cx="11149309" cy="4826306"/>
          </a:xfrm>
        </p:spPr>
      </p:pic>
      <p:sp>
        <p:nvSpPr>
          <p:cNvPr id="9" name="TextBox 8">
            <a:extLst>
              <a:ext uri="{FF2B5EF4-FFF2-40B4-BE49-F238E27FC236}">
                <a16:creationId xmlns:a16="http://schemas.microsoft.com/office/drawing/2014/main" id="{3FBCDD7E-A992-90A8-A59E-573ADC8457F5}"/>
              </a:ext>
            </a:extLst>
          </p:cNvPr>
          <p:cNvSpPr txBox="1"/>
          <p:nvPr/>
        </p:nvSpPr>
        <p:spPr>
          <a:xfrm>
            <a:off x="548640" y="692553"/>
            <a:ext cx="8300392" cy="523220"/>
          </a:xfrm>
          <a:prstGeom prst="rect">
            <a:avLst/>
          </a:prstGeom>
          <a:noFill/>
        </p:spPr>
        <p:txBody>
          <a:bodyPr wrap="square" rtlCol="0">
            <a:spAutoFit/>
          </a:bodyPr>
          <a:lstStyle/>
          <a:p>
            <a:pPr algn="l"/>
            <a:r>
              <a:rPr lang="ar-AE" sz="2800" b="1" i="0" u="none" strike="noStrike" baseline="0" dirty="0">
                <a:highlight>
                  <a:srgbClr val="FFFF00"/>
                </a:highlight>
                <a:latin typeface="Calibri-Bold"/>
              </a:rPr>
              <a:t>  يميز نوع الأسلوب (الخبري) و(الإنشائي)</a:t>
            </a:r>
            <a:endParaRPr lang="en-US" sz="2800" dirty="0">
              <a:highlight>
                <a:srgbClr val="FFFF00"/>
              </a:highlight>
            </a:endParaRPr>
          </a:p>
        </p:txBody>
      </p:sp>
      <p:sp>
        <p:nvSpPr>
          <p:cNvPr id="2" name="TextBox 1">
            <a:extLst>
              <a:ext uri="{FF2B5EF4-FFF2-40B4-BE49-F238E27FC236}">
                <a16:creationId xmlns:a16="http://schemas.microsoft.com/office/drawing/2014/main" id="{1B23E3A4-F8E6-C367-BA5A-269B97677B50}"/>
              </a:ext>
            </a:extLst>
          </p:cNvPr>
          <p:cNvSpPr txBox="1"/>
          <p:nvPr/>
        </p:nvSpPr>
        <p:spPr>
          <a:xfrm>
            <a:off x="2536723" y="3760839"/>
            <a:ext cx="971741" cy="584775"/>
          </a:xfrm>
          <a:prstGeom prst="rect">
            <a:avLst/>
          </a:prstGeom>
          <a:noFill/>
        </p:spPr>
        <p:txBody>
          <a:bodyPr wrap="none" rtlCol="0">
            <a:spAutoFit/>
          </a:bodyPr>
          <a:lstStyle/>
          <a:p>
            <a:r>
              <a:rPr lang="ar-AE" sz="3200" b="1" dirty="0"/>
              <a:t>خبرية</a:t>
            </a:r>
            <a:endParaRPr lang="en-US" sz="3200" b="1" dirty="0"/>
          </a:p>
        </p:txBody>
      </p:sp>
      <p:sp>
        <p:nvSpPr>
          <p:cNvPr id="3" name="TextBox 2">
            <a:extLst>
              <a:ext uri="{FF2B5EF4-FFF2-40B4-BE49-F238E27FC236}">
                <a16:creationId xmlns:a16="http://schemas.microsoft.com/office/drawing/2014/main" id="{F05910CF-3E92-6DDA-7B62-3B57AF8D05C1}"/>
              </a:ext>
            </a:extLst>
          </p:cNvPr>
          <p:cNvSpPr txBox="1"/>
          <p:nvPr/>
        </p:nvSpPr>
        <p:spPr>
          <a:xfrm>
            <a:off x="2536723" y="5058697"/>
            <a:ext cx="1008609" cy="523220"/>
          </a:xfrm>
          <a:prstGeom prst="rect">
            <a:avLst/>
          </a:prstGeom>
          <a:noFill/>
        </p:spPr>
        <p:txBody>
          <a:bodyPr wrap="none" rtlCol="0">
            <a:spAutoFit/>
          </a:bodyPr>
          <a:lstStyle/>
          <a:p>
            <a:r>
              <a:rPr lang="ar-AE" sz="2800" b="1" dirty="0"/>
              <a:t>إنشائية</a:t>
            </a:r>
            <a:endParaRPr lang="en-US" sz="2800" b="1" dirty="0"/>
          </a:p>
        </p:txBody>
      </p:sp>
    </p:spTree>
    <p:extLst>
      <p:ext uri="{BB962C8B-B14F-4D97-AF65-F5344CB8AC3E}">
        <p14:creationId xmlns:p14="http://schemas.microsoft.com/office/powerpoint/2010/main" val="243388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01A85-0A6E-BF2C-CF1F-8D139ADB4172}"/>
              </a:ext>
            </a:extLst>
          </p:cNvPr>
          <p:cNvSpPr>
            <a:spLocks noGrp="1"/>
          </p:cNvSpPr>
          <p:nvPr>
            <p:ph type="title"/>
          </p:nvPr>
        </p:nvSpPr>
        <p:spPr/>
        <p:txBody>
          <a:bodyPr>
            <a:normAutofit fontScale="90000"/>
          </a:bodyPr>
          <a:lstStyle/>
          <a:p>
            <a:pPr marL="0" marR="0" algn="ctr">
              <a:lnSpc>
                <a:spcPct val="115000"/>
              </a:lnSpc>
              <a:spcAft>
                <a:spcPts val="800"/>
              </a:spcAft>
            </a:pPr>
            <a:r>
              <a:rPr lang="en-US" sz="1800" kern="100" dirty="0">
                <a:effectLst/>
                <a:latin typeface="Aptos" panose="020B0004020202020204" pitchFamily="34" charset="0"/>
                <a:ea typeface="Aptos" panose="020B0004020202020204" pitchFamily="34" charset="0"/>
                <a:cs typeface="Arial" panose="020B0604020202020204" pitchFamily="34" charset="0"/>
              </a:rPr>
              <a:t> </a:t>
            </a:r>
            <a:br>
              <a:rPr lang="en-US" sz="1800" kern="100" dirty="0">
                <a:effectLst/>
                <a:latin typeface="Aptos" panose="020B0004020202020204" pitchFamily="34" charset="0"/>
                <a:ea typeface="Aptos" panose="020B0004020202020204" pitchFamily="34" charset="0"/>
                <a:cs typeface="Arial" panose="020B0604020202020204" pitchFamily="34" charset="0"/>
              </a:rPr>
            </a:br>
            <a:r>
              <a:rPr lang="ar-SA" sz="1800" kern="100" dirty="0">
                <a:effectLst/>
                <a:latin typeface="Aptos" panose="020B0004020202020204" pitchFamily="34" charset="0"/>
                <a:ea typeface="Aptos" panose="020B0004020202020204" pitchFamily="34" charset="0"/>
                <a:cs typeface="Arial" panose="020B0604020202020204" pitchFamily="34" charset="0"/>
              </a:rPr>
              <a:t>‎</a:t>
            </a:r>
            <a:r>
              <a:rPr lang="ar-SA" sz="2700" b="1" kern="100" dirty="0">
                <a:effectLst/>
                <a:latin typeface="Aptos" panose="020B0004020202020204" pitchFamily="34" charset="0"/>
                <a:ea typeface="Aptos" panose="020B0004020202020204" pitchFamily="34" charset="0"/>
                <a:cs typeface="Arial" panose="020B0604020202020204" pitchFamily="34" charset="0"/>
              </a:rPr>
              <a:t>ما المقصود بالنص الإقناع</a:t>
            </a:r>
            <a:r>
              <a:rPr lang="ar-AE" sz="2700" b="1" kern="100" dirty="0">
                <a:effectLst/>
                <a:latin typeface="Aptos" panose="020B0004020202020204" pitchFamily="34" charset="0"/>
                <a:ea typeface="Aptos" panose="020B0004020202020204" pitchFamily="34" charset="0"/>
                <a:cs typeface="Arial" panose="020B0604020202020204" pitchFamily="34" charset="0"/>
              </a:rPr>
              <a:t>ي</a:t>
            </a:r>
            <a:r>
              <a:rPr lang="ar-SA" sz="2700" b="1" kern="100" dirty="0">
                <a:effectLst/>
                <a:latin typeface="Aptos" panose="020B0004020202020204" pitchFamily="34" charset="0"/>
                <a:ea typeface="Aptos" panose="020B0004020202020204" pitchFamily="34" charset="0"/>
                <a:cs typeface="Arial" panose="020B0604020202020204" pitchFamily="34" charset="0"/>
              </a:rPr>
              <a:t>؟</a:t>
            </a:r>
            <a:br>
              <a:rPr lang="en-US" sz="2700" b="1" kern="100" dirty="0">
                <a:effectLst/>
                <a:latin typeface="Aptos" panose="020B0004020202020204" pitchFamily="34" charset="0"/>
                <a:ea typeface="Aptos" panose="020B0004020202020204" pitchFamily="34" charset="0"/>
                <a:cs typeface="Arial" panose="020B0604020202020204" pitchFamily="34" charset="0"/>
              </a:rPr>
            </a:br>
            <a:r>
              <a:rPr lang="ar-SA" sz="2200" b="1" dirty="0">
                <a:effectLst/>
                <a:latin typeface="Aptos" panose="020B0004020202020204" pitchFamily="34" charset="0"/>
                <a:ea typeface="Aptos" panose="020B0004020202020204" pitchFamily="34" charset="0"/>
                <a:cs typeface="Arial" panose="020B0604020202020204" pitchFamily="34" charset="0"/>
              </a:rPr>
              <a:t>النص </a:t>
            </a:r>
            <a:r>
              <a:rPr lang="ar-SA" sz="2200" b="1" dirty="0" err="1">
                <a:effectLst/>
                <a:latin typeface="Aptos" panose="020B0004020202020204" pitchFamily="34" charset="0"/>
                <a:ea typeface="Aptos" panose="020B0004020202020204" pitchFamily="34" charset="0"/>
                <a:cs typeface="Arial" panose="020B0604020202020204" pitchFamily="34" charset="0"/>
              </a:rPr>
              <a:t>الإقناعي</a:t>
            </a:r>
            <a:r>
              <a:rPr lang="ar-SA" sz="2200" b="1" dirty="0">
                <a:effectLst/>
                <a:latin typeface="Aptos" panose="020B0004020202020204" pitchFamily="34" charset="0"/>
                <a:ea typeface="Aptos" panose="020B0004020202020204" pitchFamily="34" charset="0"/>
                <a:cs typeface="Arial" panose="020B0604020202020204" pitchFamily="34" charset="0"/>
              </a:rPr>
              <a:t> هو نص يهدف إلى إقناع القارئ بوجهة نظر أو فكرة أو دفعه لاتخاذ إجراء معين. يعتمد على الحجج والأدلة، ويستخدم لغة قوية لجذب القارئ</a:t>
            </a:r>
            <a:endParaRPr lang="en-US" b="1" dirty="0"/>
          </a:p>
        </p:txBody>
      </p:sp>
      <p:sp>
        <p:nvSpPr>
          <p:cNvPr id="3" name="Content Placeholder 2">
            <a:extLst>
              <a:ext uri="{FF2B5EF4-FFF2-40B4-BE49-F238E27FC236}">
                <a16:creationId xmlns:a16="http://schemas.microsoft.com/office/drawing/2014/main" id="{CB840CF7-AF24-2AF7-AFF5-214A54C2523B}"/>
              </a:ext>
            </a:extLst>
          </p:cNvPr>
          <p:cNvSpPr>
            <a:spLocks noGrp="1"/>
          </p:cNvSpPr>
          <p:nvPr>
            <p:ph idx="1"/>
          </p:nvPr>
        </p:nvSpPr>
        <p:spPr/>
        <p:txBody>
          <a:bodyPr>
            <a:normAutofit lnSpcReduction="10000"/>
          </a:bodyPr>
          <a:lstStyle/>
          <a:p>
            <a:pPr marL="0" indent="0" algn="r">
              <a:buNone/>
            </a:pPr>
            <a:r>
              <a:rPr lang="ar-SA" b="1" u="sng" dirty="0">
                <a:effectLst/>
                <a:latin typeface="Aptos" panose="020B0004020202020204" pitchFamily="34" charset="0"/>
                <a:ea typeface="Aptos" panose="020B0004020202020204" pitchFamily="34" charset="0"/>
                <a:cs typeface="Arial" panose="020B0604020202020204" pitchFamily="34" charset="0"/>
              </a:rPr>
              <a:t>خطوات كتابة نص إقناعي</a:t>
            </a:r>
            <a:r>
              <a:rPr lang="ar-AE" b="1" u="sng" dirty="0">
                <a:latin typeface="Aptos" panose="020B0004020202020204" pitchFamily="34" charset="0"/>
                <a:ea typeface="Aptos" panose="020B0004020202020204" pitchFamily="34" charset="0"/>
                <a:cs typeface="Arial" panose="020B0604020202020204" pitchFamily="34" charset="0"/>
              </a:rPr>
              <a:t>:</a:t>
            </a:r>
          </a:p>
          <a:p>
            <a:pPr algn="r" rtl="1">
              <a:buFont typeface="Wingdings" panose="05000000000000000000" pitchFamily="2" charset="2"/>
              <a:buChar char="v"/>
            </a:pPr>
            <a:r>
              <a:rPr lang="ar-AE" sz="2400" kern="100" dirty="0">
                <a:effectLst/>
                <a:latin typeface="Aptos" panose="020B0004020202020204" pitchFamily="34" charset="0"/>
                <a:ea typeface="Aptos" panose="020B0004020202020204" pitchFamily="34" charset="0"/>
                <a:cs typeface="Arial" panose="020B0604020202020204" pitchFamily="34" charset="0"/>
              </a:rPr>
              <a:t>   </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ا</a:t>
            </a:r>
            <a:r>
              <a:rPr lang="ar-SA"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ختر عنوانًا قويًا وواضحًا</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ويمكنك الاستعانة بكلمة (مرحبًا)مع الشيء الذي تريد إقناع الغير بممارسته </a:t>
            </a:r>
          </a:p>
          <a:p>
            <a:pPr marL="0" indent="0" algn="r" rtl="1">
              <a:buNone/>
            </a:pPr>
            <a:r>
              <a:rPr lang="ar-AE" sz="2400" kern="100" dirty="0">
                <a:solidFill>
                  <a:schemeClr val="accent1">
                    <a:lumMod val="75000"/>
                  </a:schemeClr>
                </a:solidFill>
                <a:latin typeface="Aptos" panose="020B0004020202020204" pitchFamily="34" charset="0"/>
                <a:ea typeface="Aptos" panose="020B0004020202020204" pitchFamily="34" charset="0"/>
                <a:cs typeface="Arial" panose="020B0604020202020204" pitchFamily="34" charset="0"/>
              </a:rPr>
              <a:t>       </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مثل:( مرحبا بالقراءة)، وكلمة (وداعًا) مع الشيء الذي تريد إقناع الغير بتركه مثل: (وداعًا للتدخين). </a:t>
            </a:r>
            <a:endPar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endParaRPr>
          </a:p>
          <a:p>
            <a:pPr marL="114300" marR="0" indent="-342900" algn="r" rtl="1">
              <a:lnSpc>
                <a:spcPct val="115000"/>
              </a:lnSpc>
              <a:spcAft>
                <a:spcPts val="800"/>
              </a:spcAft>
              <a:buFont typeface="Wingdings" panose="05000000000000000000" pitchFamily="2" charset="2"/>
              <a:buChar char="v"/>
            </a:pPr>
            <a:r>
              <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SA"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ابدأ بمقدمة تعرض فيها وجهة نظرك باختصار، مع جملة افتتاحية تجذب الانتباه</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endPar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endParaRPr>
          </a:p>
          <a:p>
            <a:pPr marL="114300" marR="0" indent="-342900" algn="r" rtl="1">
              <a:lnSpc>
                <a:spcPct val="115000"/>
              </a:lnSpc>
              <a:spcAft>
                <a:spcPts val="800"/>
              </a:spcAft>
              <a:buFont typeface="Wingdings" panose="05000000000000000000" pitchFamily="2" charset="2"/>
              <a:buChar char="v"/>
            </a:pPr>
            <a:r>
              <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SA"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قدم حججًا وأدلة (حقائق، أمثلة، إحصائيات، أقوال خبراء)</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endPar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endParaRPr>
          </a:p>
          <a:p>
            <a:pPr marL="114300" marR="0" indent="-342900" algn="r" rtl="1">
              <a:lnSpc>
                <a:spcPct val="115000"/>
              </a:lnSpc>
              <a:spcAft>
                <a:spcPts val="800"/>
              </a:spcAft>
              <a:buFont typeface="Wingdings" panose="05000000000000000000" pitchFamily="2" charset="2"/>
              <a:buChar char="v"/>
            </a:pPr>
            <a:r>
              <a:rPr lang="ar-SA"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استخدم لغة مؤثرة، ورد على الاعتراضات المتوقعة</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endPar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endParaRPr>
          </a:p>
          <a:p>
            <a:pPr marL="114300" marR="0" indent="-342900" algn="r" rtl="1">
              <a:lnSpc>
                <a:spcPct val="115000"/>
              </a:lnSpc>
              <a:spcAft>
                <a:spcPts val="800"/>
              </a:spcAft>
              <a:buFont typeface="Wingdings" panose="05000000000000000000" pitchFamily="2" charset="2"/>
              <a:buChar char="v"/>
            </a:pPr>
            <a:r>
              <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AE" sz="2400" kern="100" dirty="0">
                <a:solidFill>
                  <a:schemeClr val="accent1">
                    <a:lumMod val="75000"/>
                  </a:schemeClr>
                </a:solidFill>
                <a:latin typeface="Aptos" panose="020B0004020202020204" pitchFamily="34" charset="0"/>
                <a:ea typeface="Aptos" panose="020B0004020202020204" pitchFamily="34" charset="0"/>
                <a:cs typeface="Arial" panose="020B0604020202020204" pitchFamily="34" charset="0"/>
              </a:rPr>
              <a:t>ا</a:t>
            </a:r>
            <a:r>
              <a:rPr lang="ar-SA"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ختم بدعوة واضحة لاتخاذ موقف أو إجراء</a:t>
            </a:r>
            <a:r>
              <a:rPr lang="ar-AE"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endParaRPr lang="en-US" sz="2400" kern="1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endParaRPr>
          </a:p>
          <a:p>
            <a:pPr algn="r" rtl="1">
              <a:buFont typeface="Wingdings" panose="05000000000000000000" pitchFamily="2" charset="2"/>
              <a:buChar char="v"/>
            </a:pPr>
            <a:r>
              <a:rPr lang="en-US" sz="24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AE" sz="24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en-US" sz="24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 </a:t>
            </a:r>
            <a:r>
              <a:rPr lang="ar-SA" sz="24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راجع النص للتأكد من خلوه من الأخطاء</a:t>
            </a:r>
            <a:r>
              <a:rPr lang="ar-AE" sz="2400" dirty="0">
                <a:solidFill>
                  <a:schemeClr val="accent1">
                    <a:lumMod val="75000"/>
                  </a:schemeClr>
                </a:solidFill>
                <a:effectLst/>
                <a:latin typeface="Aptos" panose="020B0004020202020204" pitchFamily="34" charset="0"/>
                <a:ea typeface="Aptos" panose="020B0004020202020204" pitchFamily="34" charset="0"/>
                <a:cs typeface="Arial" panose="020B0604020202020204" pitchFamily="34" charset="0"/>
              </a:rPr>
              <a:t>.</a:t>
            </a:r>
            <a:endParaRPr lang="en-US" sz="4000" b="1" u="sng" dirty="0">
              <a:solidFill>
                <a:schemeClr val="accent1">
                  <a:lumMod val="75000"/>
                </a:schemeClr>
              </a:solidFill>
            </a:endParaRPr>
          </a:p>
        </p:txBody>
      </p:sp>
    </p:spTree>
    <p:extLst>
      <p:ext uri="{BB962C8B-B14F-4D97-AF65-F5344CB8AC3E}">
        <p14:creationId xmlns:p14="http://schemas.microsoft.com/office/powerpoint/2010/main" val="157569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arn(inVertical)">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050005" y="236090"/>
            <a:ext cx="3038011" cy="830997"/>
          </a:xfrm>
          <a:prstGeom prst="rect">
            <a:avLst/>
          </a:prstGeom>
          <a:solidFill>
            <a:srgbClr val="FDCA31"/>
          </a:solidFill>
        </p:spPr>
        <p:txBody>
          <a:bodyPr wrap="non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أنواع الأدلَّـة الَّتي تُستخدمُ في</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النُّصوصِ المعلوماتيَّـةِ.</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صورة 7"/>
          <p:cNvPicPr>
            <a:picLocks noChangeAspect="1"/>
          </p:cNvPicPr>
          <p:nvPr/>
        </p:nvPicPr>
        <p:blipFill rotWithShape="1">
          <a:blip r:embed="rId2"/>
          <a:srcRect l="35587" t="21947" r="35511" b="30097"/>
          <a:stretch/>
        </p:blipFill>
        <p:spPr>
          <a:xfrm>
            <a:off x="7154663" y="1199609"/>
            <a:ext cx="4828696" cy="5099243"/>
          </a:xfrm>
          <a:prstGeom prst="rect">
            <a:avLst/>
          </a:prstGeom>
        </p:spPr>
      </p:pic>
      <p:sp>
        <p:nvSpPr>
          <p:cNvPr id="12" name="مستطيل 11"/>
          <p:cNvSpPr/>
          <p:nvPr/>
        </p:nvSpPr>
        <p:spPr>
          <a:xfrm>
            <a:off x="2156217" y="451098"/>
            <a:ext cx="4867434" cy="4401205"/>
          </a:xfrm>
          <a:prstGeom prst="rect">
            <a:avLst/>
          </a:prstGeom>
          <a:solidFill>
            <a:srgbClr val="BFC4C6"/>
          </a:solidFill>
          <a:ln w="57150">
            <a:solidFill>
              <a:schemeClr val="tx1"/>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FF0000"/>
                </a:solidFill>
                <a:effectLst/>
                <a:uLnTx/>
                <a:uFillTx/>
                <a:latin typeface="Signika"/>
                <a:ea typeface="+mn-ea"/>
                <a:cs typeface="Arial" panose="020B0604020202020204" pitchFamily="34" charset="0"/>
              </a:rPr>
              <a:t>الأدلَّةُ الدّاعمةُ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يستخدمُ الكاتبُ في النَّصِّ المعلوماتيِّ أنواعًا متعدِّدةً منَ الأدلَّـةِ الّتي تدعمُ أفكارَهُ، منها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FF0000"/>
                </a:solidFill>
                <a:effectLst/>
                <a:uLnTx/>
                <a:uFillTx/>
                <a:latin typeface="Signika"/>
                <a:ea typeface="+mn-ea"/>
                <a:cs typeface="Arial" panose="020B0604020202020204" pitchFamily="34" charset="0"/>
              </a:rPr>
              <a:t>التّجاربُ والمواقفُ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التَّجرِبـةُ هي اختبارٌ منظَّمٌ لظاهرةٍ أو ظواهرَ يُرادُ ملاحظتُها ملاحظـةً دقيقـةً ومنهجيَّـةً للكشفِ عن نتيجـةٍ ما أو لتحقيقِ غرضٍ معيَّنٍ.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FF0000"/>
                </a:solidFill>
                <a:effectLst/>
                <a:uLnTx/>
                <a:uFillTx/>
                <a:latin typeface="Signika"/>
                <a:ea typeface="+mn-ea"/>
                <a:cs typeface="Arial" panose="020B0604020202020204" pitchFamily="34" charset="0"/>
              </a:rPr>
              <a:t>الإحصاءاتُ والأرقامُ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جمعُ البياناتِ وتنظيمُها ضمنَ جداولَ خاصَّـةٍ لتحليلِ نتائجَ معيَّـنـةٍ وعرضُها كمعلوماتٍ واضحـةٍ دقيقـةٍ.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FF0000"/>
                </a:solidFill>
                <a:effectLst/>
                <a:uLnTx/>
                <a:uFillTx/>
                <a:latin typeface="Signika"/>
                <a:ea typeface="+mn-ea"/>
                <a:cs typeface="Arial" panose="020B0604020202020204" pitchFamily="34" charset="0"/>
              </a:rPr>
              <a:t>الدِّراساتُ العلميَّـةُ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الدِّراسةُ هي بحثٌ علميٌّ يركِّزُ على فرضيَّـةٍ معيَّـنةٍ ويتِمُّ مِنْ خلالِها استكشافُ موضوعٍ معيَّنٍ واستنتاجُ معلوماتٍ دقيقـةٍ.</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13" name="صورة 12"/>
          <p:cNvPicPr>
            <a:picLocks noChangeAspect="1"/>
          </p:cNvPicPr>
          <p:nvPr/>
        </p:nvPicPr>
        <p:blipFill>
          <a:blip r:embed="rId3">
            <a:clrChange>
              <a:clrFrom>
                <a:srgbClr val="FFFFFF"/>
              </a:clrFrom>
              <a:clrTo>
                <a:srgbClr val="FFFFFF">
                  <a:alpha val="0"/>
                </a:srgbClr>
              </a:clrTo>
            </a:clrChange>
          </a:blip>
          <a:stretch>
            <a:fillRect/>
          </a:stretch>
        </p:blipFill>
        <p:spPr>
          <a:xfrm>
            <a:off x="424070" y="2007253"/>
            <a:ext cx="2156217" cy="4291600"/>
          </a:xfrm>
          <a:prstGeom prst="rect">
            <a:avLst/>
          </a:prstGeom>
        </p:spPr>
      </p:pic>
    </p:spTree>
    <p:extLst>
      <p:ext uri="{BB962C8B-B14F-4D97-AF65-F5344CB8AC3E}">
        <p14:creationId xmlns:p14="http://schemas.microsoft.com/office/powerpoint/2010/main" val="1879084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79C4F-4298-9527-209D-7D271D522395}"/>
              </a:ext>
            </a:extLst>
          </p:cNvPr>
          <p:cNvSpPr>
            <a:spLocks noGrp="1"/>
          </p:cNvSpPr>
          <p:nvPr>
            <p:ph type="title"/>
          </p:nvPr>
        </p:nvSpPr>
        <p:spPr/>
        <p:txBody>
          <a:bodyPr>
            <a:normAutofit/>
          </a:bodyPr>
          <a:lstStyle/>
          <a:p>
            <a:pPr algn="ctr"/>
            <a:r>
              <a:rPr lang="ar-SA" sz="3200" b="1" dirty="0">
                <a:effectLst/>
                <a:highlight>
                  <a:srgbClr val="00FF00"/>
                </a:highlight>
                <a:latin typeface="Aptos" panose="020B0004020202020204" pitchFamily="34" charset="0"/>
                <a:ea typeface="Aptos" panose="020B0004020202020204" pitchFamily="34" charset="0"/>
                <a:cs typeface="Arial" panose="020B0604020202020204" pitchFamily="34" charset="0"/>
              </a:rPr>
              <a:t>جمل تصلح لأي نص إقناعي</a:t>
            </a:r>
            <a:endParaRPr lang="en-US" sz="6600" b="1" dirty="0">
              <a:highlight>
                <a:srgbClr val="00FF00"/>
              </a:highlight>
            </a:endParaRPr>
          </a:p>
        </p:txBody>
      </p:sp>
      <p:graphicFrame>
        <p:nvGraphicFramePr>
          <p:cNvPr id="4" name="Table 3">
            <a:extLst>
              <a:ext uri="{FF2B5EF4-FFF2-40B4-BE49-F238E27FC236}">
                <a16:creationId xmlns:a16="http://schemas.microsoft.com/office/drawing/2014/main" id="{D98B0864-5B1D-6185-59CE-5BC3871EFC5E}"/>
              </a:ext>
            </a:extLst>
          </p:cNvPr>
          <p:cNvGraphicFramePr>
            <a:graphicFrameLocks noGrp="1"/>
          </p:cNvGraphicFramePr>
          <p:nvPr>
            <p:extLst>
              <p:ext uri="{D42A27DB-BD31-4B8C-83A1-F6EECF244321}">
                <p14:modId xmlns:p14="http://schemas.microsoft.com/office/powerpoint/2010/main" val="3508095090"/>
              </p:ext>
            </p:extLst>
          </p:nvPr>
        </p:nvGraphicFramePr>
        <p:xfrm>
          <a:off x="0" y="1474839"/>
          <a:ext cx="11960942" cy="4206240"/>
        </p:xfrm>
        <a:graphic>
          <a:graphicData uri="http://schemas.openxmlformats.org/drawingml/2006/table">
            <a:tbl>
              <a:tblPr firstRow="1" bandRow="1">
                <a:tableStyleId>{5940675A-B579-460E-94D1-54222C63F5DA}</a:tableStyleId>
              </a:tblPr>
              <a:tblGrid>
                <a:gridCol w="341670">
                  <a:extLst>
                    <a:ext uri="{9D8B030D-6E8A-4147-A177-3AD203B41FA5}">
                      <a16:colId xmlns:a16="http://schemas.microsoft.com/office/drawing/2014/main" val="2048450400"/>
                    </a:ext>
                  </a:extLst>
                </a:gridCol>
                <a:gridCol w="7356988">
                  <a:extLst>
                    <a:ext uri="{9D8B030D-6E8A-4147-A177-3AD203B41FA5}">
                      <a16:colId xmlns:a16="http://schemas.microsoft.com/office/drawing/2014/main" val="977387970"/>
                    </a:ext>
                  </a:extLst>
                </a:gridCol>
                <a:gridCol w="4262284">
                  <a:extLst>
                    <a:ext uri="{9D8B030D-6E8A-4147-A177-3AD203B41FA5}">
                      <a16:colId xmlns:a16="http://schemas.microsoft.com/office/drawing/2014/main" val="3705257354"/>
                    </a:ext>
                  </a:extLst>
                </a:gridCol>
              </a:tblGrid>
              <a:tr h="549311">
                <a:tc>
                  <a:txBody>
                    <a:bodyPr/>
                    <a:lstStyle/>
                    <a:p>
                      <a:endParaRPr lang="en-US" sz="3600" dirty="0"/>
                    </a:p>
                  </a:txBody>
                  <a:tcPr/>
                </a:tc>
                <a:tc>
                  <a:txBody>
                    <a:bodyPr/>
                    <a:lstStyle/>
                    <a:p>
                      <a:pPr algn="r"/>
                      <a:r>
                        <a:rPr lang="en-US" sz="3600" b="1" kern="100" dirty="0">
                          <a:effectLst/>
                          <a:latin typeface="Aptos" panose="020B0004020202020204" pitchFamily="34" charset="0"/>
                          <a:ea typeface="Aptos" panose="020B0004020202020204" pitchFamily="34" charset="0"/>
                          <a:cs typeface="Arial" panose="020B0604020202020204" pitchFamily="34" charset="0"/>
                        </a:rPr>
                        <a:t> “</a:t>
                      </a:r>
                      <a:r>
                        <a:rPr lang="ar-SA" sz="3600" b="1" kern="100" dirty="0">
                          <a:effectLst/>
                          <a:latin typeface="Aptos" panose="020B0004020202020204" pitchFamily="34" charset="0"/>
                          <a:ea typeface="Aptos" panose="020B0004020202020204" pitchFamily="34" charset="0"/>
                          <a:cs typeface="+mn-cs"/>
                        </a:rPr>
                        <a:t>لذلك، أدعو الجميع إلى</a:t>
                      </a:r>
                      <a:r>
                        <a:rPr lang="en-US" sz="3600" b="1" kern="100" dirty="0">
                          <a:effectLst/>
                          <a:latin typeface="Aptos" panose="020B0004020202020204" pitchFamily="34" charset="0"/>
                          <a:ea typeface="Aptos" panose="020B0004020202020204" pitchFamily="34" charset="0"/>
                          <a:cs typeface="Arial" panose="020B0604020202020204" pitchFamily="34" charset="0"/>
                        </a:rPr>
                        <a:t>…”</a:t>
                      </a:r>
                      <a:endParaRPr lang="en-US" sz="3600" dirty="0"/>
                    </a:p>
                  </a:txBody>
                  <a:tcPr/>
                </a:tc>
                <a:tc>
                  <a:txBody>
                    <a:bodyPr/>
                    <a:lstStyle/>
                    <a:p>
                      <a:pPr algn="r"/>
                      <a:r>
                        <a:rPr lang="en-US" sz="3600" b="1" kern="100" dirty="0">
                          <a:effectLst/>
                          <a:latin typeface="Aptos" panose="020B0004020202020204" pitchFamily="34" charset="0"/>
                          <a:ea typeface="Aptos" panose="020B0004020202020204" pitchFamily="34" charset="0"/>
                          <a:cs typeface="Arial" panose="020B0604020202020204" pitchFamily="34" charset="0"/>
                        </a:rPr>
                        <a:t> “</a:t>
                      </a:r>
                      <a:r>
                        <a:rPr lang="ar-SA" sz="3600" b="1" kern="100" dirty="0">
                          <a:effectLst/>
                          <a:latin typeface="Aptos" panose="020B0004020202020204" pitchFamily="34" charset="0"/>
                          <a:ea typeface="Aptos" panose="020B0004020202020204" pitchFamily="34" charset="0"/>
                          <a:cs typeface="+mn-cs"/>
                        </a:rPr>
                        <a:t>لا شك أن</a:t>
                      </a:r>
                      <a:r>
                        <a:rPr lang="en-US" sz="3600" b="1" kern="100" dirty="0">
                          <a:effectLst/>
                          <a:latin typeface="Aptos" panose="020B0004020202020204" pitchFamily="34" charset="0"/>
                          <a:ea typeface="Aptos" panose="020B0004020202020204" pitchFamily="34" charset="0"/>
                          <a:cs typeface="Arial" panose="020B0604020202020204" pitchFamily="34" charset="0"/>
                        </a:rPr>
                        <a:t>…”</a:t>
                      </a:r>
                      <a:endParaRPr lang="en-US" sz="3600" dirty="0"/>
                    </a:p>
                  </a:txBody>
                  <a:tcPr/>
                </a:tc>
                <a:extLst>
                  <a:ext uri="{0D108BD9-81ED-4DB2-BD59-A6C34878D82A}">
                    <a16:rowId xmlns:a16="http://schemas.microsoft.com/office/drawing/2014/main" val="3742085381"/>
                  </a:ext>
                </a:extLst>
              </a:tr>
              <a:tr h="1001683">
                <a:tc>
                  <a:txBody>
                    <a:bodyPr/>
                    <a:lstStyle/>
                    <a:p>
                      <a:endParaRPr lang="en-US" sz="36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SA" sz="3600" b="1" kern="100" dirty="0">
                          <a:effectLst/>
                          <a:latin typeface="Aptos" panose="020B0004020202020204" pitchFamily="34" charset="0"/>
                          <a:ea typeface="Aptos" panose="020B0004020202020204" pitchFamily="34" charset="0"/>
                          <a:cs typeface="+mn-cs"/>
                        </a:rPr>
                        <a:t>قد يعترض البعض بأن… لكن الحقيقة أن</a:t>
                      </a:r>
                      <a:r>
                        <a:rPr lang="en-US" sz="3600" b="1" kern="100" dirty="0">
                          <a:effectLst/>
                          <a:latin typeface="Aptos" panose="020B0004020202020204" pitchFamily="34" charset="0"/>
                          <a:ea typeface="Aptos" panose="020B0004020202020204" pitchFamily="34" charset="0"/>
                          <a:cs typeface="Arial" panose="020B0604020202020204" pitchFamily="34" charset="0"/>
                        </a:rPr>
                        <a:t>…”</a:t>
                      </a:r>
                    </a:p>
                    <a:p>
                      <a:pPr algn="r"/>
                      <a:endParaRPr lang="en-US" sz="3600" dirty="0"/>
                    </a:p>
                  </a:txBody>
                  <a:tcPr/>
                </a:tc>
                <a:tc>
                  <a:txBody>
                    <a:bodyPr/>
                    <a:lstStyle/>
                    <a:p>
                      <a:pPr algn="r"/>
                      <a:r>
                        <a:rPr lang="en-US" sz="3600" b="1" kern="100" dirty="0">
                          <a:effectLst/>
                          <a:latin typeface="Aptos" panose="020B0004020202020204" pitchFamily="34" charset="0"/>
                          <a:ea typeface="Aptos" panose="020B0004020202020204" pitchFamily="34" charset="0"/>
                          <a:cs typeface="Arial" panose="020B0604020202020204" pitchFamily="34" charset="0"/>
                        </a:rPr>
                        <a:t> “</a:t>
                      </a:r>
                      <a:r>
                        <a:rPr lang="ar-SA" sz="3600" b="1" kern="100" dirty="0">
                          <a:effectLst/>
                          <a:latin typeface="Aptos" panose="020B0004020202020204" pitchFamily="34" charset="0"/>
                          <a:ea typeface="Aptos" panose="020B0004020202020204" pitchFamily="34" charset="0"/>
                          <a:cs typeface="+mn-cs"/>
                        </a:rPr>
                        <a:t>تشير الدراسات إلى أن</a:t>
                      </a:r>
                      <a:r>
                        <a:rPr lang="ar-AE" sz="3600" b="1" kern="100" dirty="0">
                          <a:effectLst/>
                          <a:latin typeface="Aptos" panose="020B0004020202020204" pitchFamily="34" charset="0"/>
                          <a:ea typeface="Aptos" panose="020B0004020202020204" pitchFamily="34" charset="0"/>
                          <a:cs typeface="+mn-cs"/>
                        </a:rPr>
                        <a:t>..</a:t>
                      </a:r>
                      <a:r>
                        <a:rPr lang="en-US" sz="3600" b="1" kern="100" dirty="0">
                          <a:effectLst/>
                          <a:latin typeface="Aptos" panose="020B0004020202020204" pitchFamily="34" charset="0"/>
                          <a:ea typeface="Aptos" panose="020B0004020202020204" pitchFamily="34" charset="0"/>
                          <a:cs typeface="Arial" panose="020B0604020202020204" pitchFamily="34" charset="0"/>
                        </a:rPr>
                        <a:t>”</a:t>
                      </a:r>
                      <a:endParaRPr lang="en-US" sz="3600" dirty="0"/>
                    </a:p>
                  </a:txBody>
                  <a:tcPr/>
                </a:tc>
                <a:extLst>
                  <a:ext uri="{0D108BD9-81ED-4DB2-BD59-A6C34878D82A}">
                    <a16:rowId xmlns:a16="http://schemas.microsoft.com/office/drawing/2014/main" val="3271956931"/>
                  </a:ext>
                </a:extLst>
              </a:tr>
              <a:tr h="1001683">
                <a:tc>
                  <a:txBody>
                    <a:bodyPr/>
                    <a:lstStyle/>
                    <a:p>
                      <a:endParaRPr lang="en-US" sz="3600" dirty="0"/>
                    </a:p>
                  </a:txBody>
                  <a:tcPr/>
                </a:tc>
                <a:tc>
                  <a:txBody>
                    <a:bodyPr/>
                    <a:lstStyle/>
                    <a:p>
                      <a:pPr algn="r"/>
                      <a:r>
                        <a:rPr lang="ar-SA" sz="4000" b="1" kern="1200" dirty="0">
                          <a:solidFill>
                            <a:schemeClr val="tx1"/>
                          </a:solidFill>
                          <a:effectLst/>
                          <a:latin typeface="+mn-lt"/>
                          <a:ea typeface="+mn-ea"/>
                          <a:cs typeface="+mn-cs"/>
                        </a:rPr>
                        <a:t>من المهم أن ندرك</a:t>
                      </a:r>
                      <a:r>
                        <a:rPr lang="ar-AE" sz="4000" b="1" kern="1200" dirty="0">
                          <a:solidFill>
                            <a:schemeClr val="tx1"/>
                          </a:solidFill>
                          <a:effectLst/>
                          <a:latin typeface="+mn-lt"/>
                          <a:ea typeface="+mn-ea"/>
                          <a:cs typeface="+mn-cs"/>
                        </a:rPr>
                        <a:t> أن</a:t>
                      </a:r>
                      <a:endParaRPr lang="en-US" sz="4000" b="1"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AE" sz="3600" b="1" kern="100" dirty="0">
                          <a:effectLst/>
                          <a:latin typeface="Aptos" panose="020B0004020202020204" pitchFamily="34" charset="0"/>
                          <a:ea typeface="Aptos" panose="020B0004020202020204" pitchFamily="34" charset="0"/>
                          <a:cs typeface="+mn-cs"/>
                        </a:rPr>
                        <a:t> </a:t>
                      </a:r>
                      <a:r>
                        <a:rPr lang="en-US" sz="3600" b="1" kern="100" dirty="0">
                          <a:effectLst/>
                          <a:latin typeface="Aptos" panose="020B0004020202020204" pitchFamily="34" charset="0"/>
                          <a:ea typeface="Aptos" panose="020B0004020202020204" pitchFamily="34" charset="0"/>
                          <a:cs typeface="Arial" panose="020B0604020202020204" pitchFamily="34" charset="0"/>
                        </a:rPr>
                        <a:t>“</a:t>
                      </a:r>
                      <a:r>
                        <a:rPr lang="ar-SA" sz="3600" b="1" kern="100" dirty="0">
                          <a:effectLst/>
                          <a:latin typeface="Aptos" panose="020B0004020202020204" pitchFamily="34" charset="0"/>
                          <a:ea typeface="Aptos" panose="020B0004020202020204" pitchFamily="34" charset="0"/>
                          <a:cs typeface="+mn-cs"/>
                        </a:rPr>
                        <a:t>على سبيل المثال</a:t>
                      </a:r>
                      <a:r>
                        <a:rPr lang="en-US" sz="3600" b="1" kern="100" dirty="0">
                          <a:effectLst/>
                          <a:latin typeface="Aptos" panose="020B0004020202020204" pitchFamily="34" charset="0"/>
                          <a:ea typeface="Aptos" panose="020B0004020202020204" pitchFamily="34" charset="0"/>
                          <a:cs typeface="Arial" panose="020B0604020202020204" pitchFamily="34" charset="0"/>
                        </a:rPr>
                        <a:t>…”</a:t>
                      </a:r>
                    </a:p>
                    <a:p>
                      <a:pPr algn="r"/>
                      <a:endParaRPr lang="en-US" sz="3600" dirty="0"/>
                    </a:p>
                  </a:txBody>
                  <a:tcPr/>
                </a:tc>
                <a:extLst>
                  <a:ext uri="{0D108BD9-81ED-4DB2-BD59-A6C34878D82A}">
                    <a16:rowId xmlns:a16="http://schemas.microsoft.com/office/drawing/2014/main" val="252897757"/>
                  </a:ext>
                </a:extLst>
              </a:tr>
              <a:tr h="1001683">
                <a:tc>
                  <a:txBody>
                    <a:bodyPr/>
                    <a:lstStyle/>
                    <a:p>
                      <a:endParaRPr lang="en-US" sz="36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3600" b="1" dirty="0">
                          <a:effectLst/>
                          <a:latin typeface="Aptos" panose="020B0004020202020204" pitchFamily="34" charset="0"/>
                          <a:ea typeface="Aptos" panose="020B0004020202020204" pitchFamily="34" charset="0"/>
                          <a:cs typeface="Arial" panose="020B0604020202020204" pitchFamily="34" charset="0"/>
                        </a:rPr>
                        <a:t> “</a:t>
                      </a:r>
                      <a:r>
                        <a:rPr lang="ar-SA" sz="3600" b="1" dirty="0">
                          <a:effectLst/>
                          <a:latin typeface="Aptos" panose="020B0004020202020204" pitchFamily="34" charset="0"/>
                          <a:ea typeface="Aptos" panose="020B0004020202020204" pitchFamily="34" charset="0"/>
                          <a:cs typeface="+mn-cs"/>
                        </a:rPr>
                        <a:t>في الختام، أؤكد على أهمية</a:t>
                      </a:r>
                      <a:endParaRPr lang="en-US" sz="3600" dirty="0"/>
                    </a:p>
                    <a:p>
                      <a:pPr algn="r"/>
                      <a:endParaRPr lang="en-US" sz="3600" dirty="0"/>
                    </a:p>
                  </a:txBody>
                  <a:tcPr/>
                </a:tc>
                <a:tc>
                  <a:txBody>
                    <a:bodyPr/>
                    <a:lstStyle/>
                    <a:p>
                      <a:pPr algn="r"/>
                      <a:r>
                        <a:rPr lang="en-US" sz="3600" b="1" kern="100" dirty="0">
                          <a:effectLst/>
                          <a:latin typeface="Aptos" panose="020B0004020202020204" pitchFamily="34" charset="0"/>
                          <a:ea typeface="Aptos" panose="020B0004020202020204" pitchFamily="34" charset="0"/>
                          <a:cs typeface="Arial" panose="020B0604020202020204" pitchFamily="34" charset="0"/>
                        </a:rPr>
                        <a:t>“</a:t>
                      </a:r>
                      <a:r>
                        <a:rPr lang="ar-SA" sz="3600" b="1" kern="100" dirty="0">
                          <a:effectLst/>
                          <a:latin typeface="Aptos" panose="020B0004020202020204" pitchFamily="34" charset="0"/>
                          <a:ea typeface="Aptos" panose="020B0004020202020204" pitchFamily="34" charset="0"/>
                          <a:cs typeface="+mn-cs"/>
                        </a:rPr>
                        <a:t>من وجهة نظري</a:t>
                      </a:r>
                      <a:r>
                        <a:rPr lang="en-US" sz="3600" b="1" kern="100" dirty="0">
                          <a:effectLst/>
                          <a:latin typeface="Aptos" panose="020B0004020202020204" pitchFamily="34" charset="0"/>
                          <a:ea typeface="Aptos" panose="020B0004020202020204" pitchFamily="34" charset="0"/>
                          <a:cs typeface="Arial" panose="020B0604020202020204" pitchFamily="34" charset="0"/>
                        </a:rPr>
                        <a:t>…”</a:t>
                      </a:r>
                      <a:endParaRPr lang="en-US" sz="3600" dirty="0"/>
                    </a:p>
                  </a:txBody>
                  <a:tcPr/>
                </a:tc>
                <a:extLst>
                  <a:ext uri="{0D108BD9-81ED-4DB2-BD59-A6C34878D82A}">
                    <a16:rowId xmlns:a16="http://schemas.microsoft.com/office/drawing/2014/main" val="4284134423"/>
                  </a:ext>
                </a:extLst>
              </a:tr>
            </a:tbl>
          </a:graphicData>
        </a:graphic>
      </p:graphicFrame>
    </p:spTree>
    <p:extLst>
      <p:ext uri="{BB962C8B-B14F-4D97-AF65-F5344CB8AC3E}">
        <p14:creationId xmlns:p14="http://schemas.microsoft.com/office/powerpoint/2010/main" val="2593797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AB4DE-C0BD-DA72-4AB9-46DF8D930677}"/>
              </a:ext>
            </a:extLst>
          </p:cNvPr>
          <p:cNvSpPr>
            <a:spLocks noGrp="1"/>
          </p:cNvSpPr>
          <p:nvPr>
            <p:ph type="title"/>
          </p:nvPr>
        </p:nvSpPr>
        <p:spPr>
          <a:xfrm>
            <a:off x="737419" y="365126"/>
            <a:ext cx="10616381" cy="593520"/>
          </a:xfrm>
        </p:spPr>
        <p:txBody>
          <a:bodyPr>
            <a:noAutofit/>
          </a:bodyPr>
          <a:lstStyle/>
          <a:p>
            <a:pPr algn="ctr"/>
            <a:r>
              <a:rPr lang="ar-AE" sz="3600" dirty="0"/>
              <a:t>اكتشف مغامرة لا تُنْسى</a:t>
            </a:r>
            <a:endParaRPr lang="en-US" sz="3600" dirty="0"/>
          </a:p>
        </p:txBody>
      </p:sp>
      <p:sp>
        <p:nvSpPr>
          <p:cNvPr id="4" name="TextBox 3">
            <a:extLst>
              <a:ext uri="{FF2B5EF4-FFF2-40B4-BE49-F238E27FC236}">
                <a16:creationId xmlns:a16="http://schemas.microsoft.com/office/drawing/2014/main" id="{6C210C58-2459-DC60-BC08-50062D81AA9F}"/>
              </a:ext>
            </a:extLst>
          </p:cNvPr>
          <p:cNvSpPr txBox="1"/>
          <p:nvPr/>
        </p:nvSpPr>
        <p:spPr>
          <a:xfrm>
            <a:off x="1347019" y="1168340"/>
            <a:ext cx="9497961" cy="5324535"/>
          </a:xfrm>
          <a:prstGeom prst="rect">
            <a:avLst/>
          </a:prstGeom>
          <a:noFill/>
        </p:spPr>
        <p:txBody>
          <a:bodyPr wrap="square" rtlCol="0">
            <a:spAutoFit/>
          </a:bodyPr>
          <a:lstStyle/>
          <a:p>
            <a:pPr algn="r"/>
            <a:r>
              <a:rPr lang="ar-AE" sz="2000" b="1" dirty="0"/>
              <a:t>صديقي وزميلي العزيز،</a:t>
            </a:r>
          </a:p>
          <a:p>
            <a:pPr algn="r"/>
            <a:r>
              <a:rPr lang="ar-AE" sz="2000" b="1" dirty="0"/>
              <a:t>‎أودُّ اليوم أن أقنعك بقراءة رواية “الولد الذي عاش مع النعام”؛ فهي ليست مجرَّد قصة عادية، بل هي رحلة ممتعة ومليئة بالعبر والمغامرات. إنَّ هذه الرواية ستأخذك إلى عالمٍ جديدٍ لم تعهده من قبل، حيث ستعيش مع البطل لحظاتٍ مشوِّقة ومؤثِّرة في قلب الصحراء.</a:t>
            </a:r>
          </a:p>
          <a:p>
            <a:pPr algn="r"/>
            <a:r>
              <a:rPr lang="ar-AE" sz="2000" b="1" dirty="0"/>
              <a:t>‎أولًا، تتميَّز الرواية بأسلوبها السَّلس والمشوِّق، الذي يجعلك لا تستطيع ترك الكتاب من يدك. فكلُّ فصلٍ يحمل في طيَّاته حدثًا جديدًا، يدفعك إلى مواصلة القراءة بشغفٍ لمعرفة ما سيحدث بعد ذلك. إنَّ الكاتبة استخدمت لغةً بسيطةً وقريبةً من القلب، ممَّا يجعل الرواية مناسبةً لجميع الأعمار.</a:t>
            </a:r>
          </a:p>
          <a:p>
            <a:pPr algn="r"/>
            <a:r>
              <a:rPr lang="ar-AE" sz="2000" b="1" dirty="0"/>
              <a:t>‎ثانيًا، تعلِّمك الرواية الكثير من القيم الإنسانية، مثل الصبر، والشجاعة، والتعاون. ستلاحظ كيف أنَّ البطل استطاع أن يتغلَّب على الصعوبات، ويواجه المخاطر بشجاعةٍ وإصرار. كما ستتعرَّف على معنى الصداقة الحقيقية من خلال علاقته مع طيور النعام، التي أصبحت أسرته الجديدة في الصحراء.</a:t>
            </a:r>
          </a:p>
          <a:p>
            <a:pPr algn="r"/>
            <a:r>
              <a:rPr lang="ar-AE" sz="2000" b="1" dirty="0"/>
              <a:t>‎ثالثًا، تمنحك الرواية فرصةً للتعرُّف على بيئة الصحراء وحياة الحيوانات فيها. ستندهش من وصف الكاتبة الدقيق لجمال الصحراء وقسوتها في الوقت نفسه، وستكتشف معلوماتٍ جديدةً عن طائر النعام، وسلوكه، وكيفية تعايشه مع الظروف القاسية.</a:t>
            </a:r>
          </a:p>
          <a:p>
            <a:pPr algn="r"/>
            <a:r>
              <a:rPr lang="ar-AE" sz="2000" b="1" dirty="0"/>
              <a:t>‎وأخيرًا، أؤكِّد لك أنَّ قراءة هذه الرواية ستغيِّر نظرتك للحياة، وستجعلك أكثر تقديرًا للطبيعة وقيم الأسرة والصداقة. لا تتردَّد في قراءتها، فستجد نفسك تعيش مغامرةً لا تُنسى، وتكتسب خبراتٍ جديدةً تثري شخصيتك.</a:t>
            </a:r>
          </a:p>
          <a:p>
            <a:pPr algn="r"/>
            <a:r>
              <a:rPr lang="ar-AE" sz="2000" b="1" dirty="0"/>
              <a:t>‎في الختام، أنصحك بشدَّةٍ أن تبدأ بقراءة “الولد الذي عاش مع النعام” في أقرب وقتٍ ممكن؛ فهي روايةٌ ستبقى في ذاكرتك طويلًا، وستستمتع بكلِّ لحظةٍ تقضيها بين صفحاتها.</a:t>
            </a:r>
            <a:endParaRPr lang="en-US" sz="2000" b="1" dirty="0"/>
          </a:p>
        </p:txBody>
      </p:sp>
    </p:spTree>
    <p:extLst>
      <p:ext uri="{BB962C8B-B14F-4D97-AF65-F5344CB8AC3E}">
        <p14:creationId xmlns:p14="http://schemas.microsoft.com/office/powerpoint/2010/main" val="2269921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880201C-A72F-DDD3-607D-761A5A67CF53}"/>
              </a:ext>
            </a:extLst>
          </p:cNvPr>
          <p:cNvGraphicFramePr>
            <a:graphicFrameLocks noGrp="1"/>
          </p:cNvGraphicFramePr>
          <p:nvPr>
            <p:extLst>
              <p:ext uri="{D42A27DB-BD31-4B8C-83A1-F6EECF244321}">
                <p14:modId xmlns:p14="http://schemas.microsoft.com/office/powerpoint/2010/main" val="1448715735"/>
              </p:ext>
            </p:extLst>
          </p:nvPr>
        </p:nvGraphicFramePr>
        <p:xfrm>
          <a:off x="471948" y="996592"/>
          <a:ext cx="10859729" cy="5348162"/>
        </p:xfrm>
        <a:graphic>
          <a:graphicData uri="http://schemas.openxmlformats.org/drawingml/2006/table">
            <a:tbl>
              <a:tblPr firstRow="1" firstCol="1" bandRow="1"/>
              <a:tblGrid>
                <a:gridCol w="6059414">
                  <a:extLst>
                    <a:ext uri="{9D8B030D-6E8A-4147-A177-3AD203B41FA5}">
                      <a16:colId xmlns:a16="http://schemas.microsoft.com/office/drawing/2014/main" val="1788411424"/>
                    </a:ext>
                  </a:extLst>
                </a:gridCol>
                <a:gridCol w="4406846">
                  <a:extLst>
                    <a:ext uri="{9D8B030D-6E8A-4147-A177-3AD203B41FA5}">
                      <a16:colId xmlns:a16="http://schemas.microsoft.com/office/drawing/2014/main" val="4180766590"/>
                    </a:ext>
                  </a:extLst>
                </a:gridCol>
                <a:gridCol w="393469">
                  <a:extLst>
                    <a:ext uri="{9D8B030D-6E8A-4147-A177-3AD203B41FA5}">
                      <a16:colId xmlns:a16="http://schemas.microsoft.com/office/drawing/2014/main" val="3061899516"/>
                    </a:ext>
                  </a:extLst>
                </a:gridCol>
              </a:tblGrid>
              <a:tr h="714289">
                <a:tc>
                  <a:txBody>
                    <a:bodyPr/>
                    <a:lstStyle/>
                    <a:p>
                      <a:pPr marL="0" marR="0" algn="ctr">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rPr>
                        <a:t> </a:t>
                      </a:r>
                      <a:r>
                        <a:rPr lang="ar-AE" sz="2400" kern="100" dirty="0">
                          <a:effectLst/>
                          <a:latin typeface="Calibri" panose="020F0502020204030204" pitchFamily="34" charset="0"/>
                          <a:ea typeface="Calibri" panose="020F0502020204030204" pitchFamily="34" charset="0"/>
                          <a:cs typeface="Arial" panose="020B0604020202020204" pitchFamily="34" charset="0"/>
                        </a:rPr>
                        <a:t>الرابط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rPr>
                        <a:t> </a:t>
                      </a:r>
                      <a:r>
                        <a:rPr lang="ar-AE" sz="2400" kern="100" dirty="0">
                          <a:effectLst/>
                          <a:latin typeface="Calibri" panose="020F0502020204030204" pitchFamily="34" charset="0"/>
                          <a:ea typeface="Calibri" panose="020F0502020204030204" pitchFamily="34" charset="0"/>
                          <a:cs typeface="Arial" panose="020B0604020202020204" pitchFamily="34" charset="0"/>
                        </a:rPr>
                        <a:t>اسم</a:t>
                      </a:r>
                      <a:r>
                        <a:rPr lang="ar-AE" sz="2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الاختبار</a:t>
                      </a:r>
                      <a:endParaRPr lang="en-US" sz="2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ar-SA" sz="2400" kern="100" dirty="0">
                          <a:effectLst/>
                          <a:latin typeface="Calibri" panose="020F0502020204030204" pitchFamily="34" charset="0"/>
                          <a:ea typeface="Calibri" panose="020F0502020204030204" pitchFamily="34" charset="0"/>
                          <a:cs typeface="Arial" panose="020B0604020202020204" pitchFamily="34" charset="0"/>
                        </a:rPr>
                        <a:t> </a:t>
                      </a:r>
                      <a:r>
                        <a:rPr lang="ar-AE" sz="2400" kern="100" dirty="0">
                          <a:effectLst/>
                          <a:latin typeface="Calibri" panose="020F0502020204030204" pitchFamily="34" charset="0"/>
                          <a:ea typeface="Calibri" panose="020F0502020204030204" pitchFamily="34" charset="0"/>
                          <a:cs typeface="Arial" panose="020B0604020202020204" pitchFamily="34" charset="0"/>
                        </a:rPr>
                        <a:t>م</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651553"/>
                  </a:ext>
                </a:extLst>
              </a:tr>
              <a:tr h="714289">
                <a:tc>
                  <a:txBody>
                    <a:bodyPr/>
                    <a:lstStyle/>
                    <a:p>
                      <a:pPr marL="0" marR="0">
                        <a:lnSpc>
                          <a:spcPct val="107000"/>
                        </a:lnSpc>
                        <a:spcBef>
                          <a:spcPts val="0"/>
                        </a:spcBef>
                        <a:spcAft>
                          <a:spcPts val="0"/>
                        </a:spcAft>
                      </a:pP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hlinkClick r:id="rId2"/>
                        </a:rPr>
                        <a:t>https://forms.office.com/r/Hc2BniMMdv</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اختبار قصير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1</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0646696"/>
                  </a:ext>
                </a:extLst>
              </a:tr>
              <a:tr h="712096">
                <a:tc>
                  <a:txBody>
                    <a:bodyPr/>
                    <a:lstStyle/>
                    <a:p>
                      <a:pPr marL="0" marR="0">
                        <a:lnSpc>
                          <a:spcPct val="107000"/>
                        </a:lnSpc>
                        <a:spcBef>
                          <a:spcPts val="0"/>
                        </a:spcBef>
                        <a:spcAft>
                          <a:spcPts val="0"/>
                        </a:spcAft>
                      </a:pP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hlinkClick r:id="rId2"/>
                        </a:rPr>
                        <a:t>https://forms.office.com/r/Hc2BniMMdv</a:t>
                      </a: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 اختبار قصير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2</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821572"/>
                  </a:ext>
                </a:extLst>
              </a:tr>
              <a:tr h="714289">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400" kern="100" dirty="0">
                          <a:effectLst/>
                          <a:latin typeface="Calibri" panose="020F0502020204030204" pitchFamily="34" charset="0"/>
                          <a:ea typeface="Calibri" panose="020F0502020204030204" pitchFamily="34" charset="0"/>
                          <a:cs typeface="Arial" panose="020B0604020202020204" pitchFamily="34" charset="0"/>
                          <a:hlinkClick r:id="rId3"/>
                        </a:rPr>
                        <a:t>https://forms.office.com/r/LCeKN4cZPx</a:t>
                      </a: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r" defTabSz="914400" rtl="0" eaLnBrk="1" fontAlgn="auto" latinLnBrk="0" hangingPunct="1">
                        <a:lnSpc>
                          <a:spcPct val="107000"/>
                        </a:lnSpc>
                        <a:spcBef>
                          <a:spcPts val="0"/>
                        </a:spcBef>
                        <a:spcAft>
                          <a:spcPts val="0"/>
                        </a:spcAft>
                        <a:buClrTx/>
                        <a:buSzTx/>
                        <a:buFontTx/>
                        <a:buNone/>
                        <a:tabLst/>
                        <a:defRPr/>
                      </a:pPr>
                      <a:r>
                        <a:rPr lang="ar-AE" sz="2400" kern="100" dirty="0">
                          <a:effectLst/>
                          <a:latin typeface="Calibri" panose="020F0502020204030204" pitchFamily="34" charset="0"/>
                          <a:ea typeface="Calibri" panose="020F0502020204030204" pitchFamily="34" charset="0"/>
                          <a:cs typeface="+mn-cs"/>
                        </a:rPr>
                        <a:t>اختبار لمراجعة القواعد النحوية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07000"/>
                        </a:lnSpc>
                        <a:spcBef>
                          <a:spcPts val="0"/>
                        </a:spcBef>
                        <a:spcAft>
                          <a:spcPts val="0"/>
                        </a:spcAft>
                      </a:pP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3</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7618169"/>
                  </a:ext>
                </a:extLst>
              </a:tr>
              <a:tr h="712096">
                <a:tc>
                  <a:txBody>
                    <a:bodyPr/>
                    <a:lstStyle/>
                    <a:p>
                      <a:pPr marL="0" marR="0">
                        <a:lnSpc>
                          <a:spcPct val="107000"/>
                        </a:lnSpc>
                        <a:spcBef>
                          <a:spcPts val="0"/>
                        </a:spcBef>
                        <a:spcAft>
                          <a:spcPts val="0"/>
                        </a:spcAft>
                      </a:pP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hlinkClick r:id="rId4"/>
                        </a:rPr>
                        <a:t>https://forms.office.com/r/Vv3X1EGi3w</a:t>
                      </a: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 مراجعة  نص معلوماتي  خارجي ونص الرواية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4</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8056400"/>
                  </a:ext>
                </a:extLst>
              </a:tr>
              <a:tr h="712096">
                <a:tc>
                  <a:txBody>
                    <a:bodyPr/>
                    <a:lstStyle/>
                    <a:p>
                      <a:pPr marL="0" marR="0">
                        <a:lnSpc>
                          <a:spcPct val="107000"/>
                        </a:lnSpc>
                        <a:spcBef>
                          <a:spcPts val="0"/>
                        </a:spcBef>
                        <a:spcAft>
                          <a:spcPts val="0"/>
                        </a:spcAft>
                      </a:pP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hlinkClick r:id="rId5"/>
                        </a:rPr>
                        <a:t>https://forms.office.com/r/V2KwpAtYfA</a:t>
                      </a: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نص  معلوماتي وأسئلة حول الرواية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5</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1113407"/>
                  </a:ext>
                </a:extLst>
              </a:tr>
              <a:tr h="712096">
                <a:tc>
                  <a:txBody>
                    <a:bodyPr/>
                    <a:lstStyle/>
                    <a:p>
                      <a:pPr marL="0" marR="0">
                        <a:lnSpc>
                          <a:spcPct val="107000"/>
                        </a:lnSpc>
                        <a:spcBef>
                          <a:spcPts val="0"/>
                        </a:spcBef>
                        <a:spcAft>
                          <a:spcPts val="0"/>
                        </a:spcAft>
                      </a:pP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Arial" panose="020B0604020202020204" pitchFamily="34" charset="0"/>
                          <a:hlinkClick r:id="rId6"/>
                        </a:rPr>
                        <a:t>https://forms.office.com/r/X3r5WqPpLX</a:t>
                      </a:r>
                      <a:endParaRPr lang="ar-AE"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 مراجعة حول الرواية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ar-AE" sz="2400" kern="100" dirty="0">
                          <a:effectLst/>
                          <a:latin typeface="Calibri" panose="020F0502020204030204" pitchFamily="34" charset="0"/>
                          <a:ea typeface="Calibri" panose="020F0502020204030204" pitchFamily="34" charset="0"/>
                          <a:cs typeface="Arial" panose="020B0604020202020204" pitchFamily="34" charset="0"/>
                        </a:rPr>
                        <a:t>6</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2956809"/>
                  </a:ext>
                </a:extLst>
              </a:tr>
            </a:tbl>
          </a:graphicData>
        </a:graphic>
      </p:graphicFrame>
      <p:sp>
        <p:nvSpPr>
          <p:cNvPr id="4" name="Rectangle 3">
            <a:extLst>
              <a:ext uri="{FF2B5EF4-FFF2-40B4-BE49-F238E27FC236}">
                <a16:creationId xmlns:a16="http://schemas.microsoft.com/office/drawing/2014/main" id="{417CABD8-47FB-CAEC-7B55-B572C82578E3}"/>
              </a:ext>
            </a:extLst>
          </p:cNvPr>
          <p:cNvSpPr/>
          <p:nvPr/>
        </p:nvSpPr>
        <p:spPr>
          <a:xfrm>
            <a:off x="2977998" y="176502"/>
            <a:ext cx="6236003" cy="923330"/>
          </a:xfrm>
          <a:prstGeom prst="rect">
            <a:avLst/>
          </a:prstGeom>
          <a:noFill/>
        </p:spPr>
        <p:txBody>
          <a:bodyPr wrap="none" lIns="91440" tIns="45720" rIns="91440" bIns="45720">
            <a:spAutoFit/>
          </a:bodyPr>
          <a:lstStyle/>
          <a:p>
            <a:pPr algn="ctr"/>
            <a:r>
              <a:rPr lang="ar-AE" sz="5400" b="1" cap="none" spc="0" dirty="0">
                <a:ln/>
                <a:solidFill>
                  <a:srgbClr val="7030A0"/>
                </a:solidFill>
                <a:effectLst/>
              </a:rPr>
              <a:t>روابط لاختبارات إلكترونية </a:t>
            </a:r>
            <a:endParaRPr lang="en-US" sz="5400" b="1" cap="none" spc="0" dirty="0">
              <a:ln/>
              <a:solidFill>
                <a:srgbClr val="7030A0"/>
              </a:solidFill>
              <a:effectLst/>
            </a:endParaRPr>
          </a:p>
        </p:txBody>
      </p:sp>
      <p:sp>
        <p:nvSpPr>
          <p:cNvPr id="2" name="TextBox 1">
            <a:extLst>
              <a:ext uri="{FF2B5EF4-FFF2-40B4-BE49-F238E27FC236}">
                <a16:creationId xmlns:a16="http://schemas.microsoft.com/office/drawing/2014/main" id="{75DB00E4-FA29-E1A1-915C-E427927C679A}"/>
              </a:ext>
            </a:extLst>
          </p:cNvPr>
          <p:cNvSpPr txBox="1"/>
          <p:nvPr/>
        </p:nvSpPr>
        <p:spPr>
          <a:xfrm>
            <a:off x="3168052" y="6211669"/>
            <a:ext cx="5497018" cy="646331"/>
          </a:xfrm>
          <a:prstGeom prst="rect">
            <a:avLst/>
          </a:prstGeom>
          <a:noFill/>
        </p:spPr>
        <p:txBody>
          <a:bodyPr wrap="none" rtlCol="0">
            <a:spAutoFit/>
          </a:bodyPr>
          <a:lstStyle/>
          <a:p>
            <a:pPr algn="ctr"/>
            <a:r>
              <a:rPr lang="ar-AE" sz="3600" dirty="0">
                <a:solidFill>
                  <a:schemeClr val="tx2"/>
                </a:solidFill>
              </a:rPr>
              <a:t>مع خالص الدعوات بالتوفِيق والنجاحِ</a:t>
            </a:r>
            <a:endParaRPr lang="en-US" sz="3600" dirty="0">
              <a:solidFill>
                <a:schemeClr val="tx2"/>
              </a:solidFill>
            </a:endParaRPr>
          </a:p>
        </p:txBody>
      </p:sp>
    </p:spTree>
    <p:extLst>
      <p:ext uri="{BB962C8B-B14F-4D97-AF65-F5344CB8AC3E}">
        <p14:creationId xmlns:p14="http://schemas.microsoft.com/office/powerpoint/2010/main" val="2958837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566</TotalTime>
  <Words>1630</Words>
  <Application>Microsoft Office PowerPoint</Application>
  <PresentationFormat>Widescreen</PresentationFormat>
  <Paragraphs>175</Paragraphs>
  <Slides>20</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20</vt:i4>
      </vt:variant>
    </vt:vector>
  </HeadingPairs>
  <TitlesOfParts>
    <vt:vector size="33" baseType="lpstr">
      <vt:lpstr>abdo</vt:lpstr>
      <vt:lpstr>Aldhabi</vt:lpstr>
      <vt:lpstr>Aptos</vt:lpstr>
      <vt:lpstr>Aptos Display</vt:lpstr>
      <vt:lpstr>Arial</vt:lpstr>
      <vt:lpstr>Calibri</vt:lpstr>
      <vt:lpstr>Calibri-Bold</vt:lpstr>
      <vt:lpstr>Corbel</vt:lpstr>
      <vt:lpstr>Sakkal Majalla</vt:lpstr>
      <vt:lpstr>Signika</vt:lpstr>
      <vt:lpstr>Times New Roman</vt:lpstr>
      <vt:lpstr>Wingdings</vt:lpstr>
      <vt:lpstr>Office Theme</vt:lpstr>
      <vt:lpstr>مراجعة ليلة الامتحان للصف السابع الفصل الدراسي الثالث</vt:lpstr>
      <vt:lpstr>PowerPoint Presentation</vt:lpstr>
      <vt:lpstr>السُّؤال الأَوَّلُ: اقْرَأ المُقْتَطَفَ القَصيرَ الآتِيَ مِنْ رِوايَةِ (الوَلَدُ الّذي عاشَ مَعَ النَّعامِ) </vt:lpstr>
      <vt:lpstr>أوَّلًا. الفَهْمُ والاسْتيعابُ: أَحِبْ عَنِ الأَسئلَة الأتيَة: 1- ما الحَدَثُ الرَّئيسُ في المُقتَطَفِ الرّوائِيّ السَابِقِ؟    ﻿2- بِمَ أَحسّ هَدارَةُ عِنْدَ رؤيَتِهِ السِّوارَ؟    3- ﻿ما الَّذي يَدُلُ عَلى اهْتِمامِ هَدارَة بِالسِوارِ؟    4- خَلَعَتْ (ماكو) السِّوار مِنْ يَدِ هَدارَةً وَدَفْنَتْهُ في الرّمْلِ. - هَلْ تُوافِقُ عَلَى هذا التَّصَرُّفِ؟ وَلِماذا؟  </vt:lpstr>
      <vt:lpstr>بِناءً على فَهمكَ العامّ للرِّوايَة:  5. وَضِّح مَوْقِفَ فاطِمَةَ (والِدَةُ هَدارَةَ) مِنْ ضياعِ ابنها؟ وَعلامَ يَدُلُ ذلِكَ؟  </vt:lpstr>
      <vt:lpstr>PowerPoint Presentation</vt:lpstr>
      <vt:lpstr>PowerPoint Presentation</vt:lpstr>
      <vt:lpstr>ثانِيًا. المَهاراتُ اللُّغَويَّةُ: أَجِبْ عَنِ الأَسئلَةِ الأتيَة: • أَعِدْ كِتابَةَ الأَرْقامِ بالحُروفِ في المَثالَيْنِ التاليين، مُراعِيًا أَحكامَ العَدَدِ: العَدَدُ بالحُروفِ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‎ما المقصود بالنص الإقناعي؟ النص الإقناعي هو نص يهدف إلى إقناع القارئ بوجهة نظر أو فكرة أو دفعه لاتخاذ إجراء معين. يعتمد على الحجج والأدلة، ويستخدم لغة قوية لجذب القارئ</vt:lpstr>
      <vt:lpstr>PowerPoint Presentation</vt:lpstr>
      <vt:lpstr>جمل تصلح لأي نص إقناعي</vt:lpstr>
      <vt:lpstr>اكتشف مغامرة لا تُنْسى</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Mohamed Basyouni Elsayed Zayed</dc:creator>
  <cp:lastModifiedBy>Mohamed Mohamed Basyouni Elsayed Zayed</cp:lastModifiedBy>
  <cp:revision>17</cp:revision>
  <dcterms:created xsi:type="dcterms:W3CDTF">2025-05-25T09:28:58Z</dcterms:created>
  <dcterms:modified xsi:type="dcterms:W3CDTF">2025-05-28T11:29:52Z</dcterms:modified>
</cp:coreProperties>
</file>