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4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9" r:id="rId13"/>
    <p:sldId id="2720" r:id="rId14"/>
    <p:sldId id="2727" r:id="rId15"/>
    <p:sldId id="2728" r:id="rId16"/>
    <p:sldId id="2729" r:id="rId17"/>
    <p:sldId id="2730" r:id="rId18"/>
    <p:sldId id="2713" r:id="rId19"/>
    <p:sldId id="2715" r:id="rId20"/>
    <p:sldId id="2725" r:id="rId21"/>
    <p:sldId id="2726" r:id="rId22"/>
    <p:sldId id="4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9"/>
            <p14:sldId id="2720"/>
            <p14:sldId id="2727"/>
            <p14:sldId id="2728"/>
            <p14:sldId id="2729"/>
            <p14:sldId id="2730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CAA"/>
    <a:srgbClr val="C00000"/>
    <a:srgbClr val="3E8CFF"/>
    <a:srgbClr val="BA8C41"/>
    <a:srgbClr val="AC833B"/>
    <a:srgbClr val="000000"/>
    <a:srgbClr val="5F5F5F"/>
    <a:srgbClr val="9A9C9B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25" autoAdjust="0"/>
    <p:restoredTop sz="96327"/>
  </p:normalViewPr>
  <p:slideViewPr>
    <p:cSldViewPr showGuides="1">
      <p:cViewPr varScale="1">
        <p:scale>
          <a:sx n="124" d="100"/>
          <a:sy n="124" d="100"/>
        </p:scale>
        <p:origin x="65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11/16/24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9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miratesschoolsese.sharepoint.com/:f:/s/EnglishLanguageandHumanitiesDepartment/Eok-MYT5f6xOm9BSVqPAKcMB_Z2L3zvx5efUa0fROcxU2A?e=mfxjRC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miratesschoolsese.sharepoint.com/:f:/s/EnglishLanguageandHumanitiesDepartment/Eok-MYT5f6xOm9BSVqPAKcMB_Z2L3zvx5efUa0fROcxU2A?e=mfxjRC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092341657763840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845667746447360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miratesschoolsese.sharepoint.com/:f:/s/EnglishLanguageandHumanitiesDepartment/EpEZ7Ni1ZMhEgrJfcWyMSZ0BU3V9sDphquOY0n9cOBjnzQ?e=DjKn7T" TargetMode="External"/><Relationship Id="rId2" Type="http://schemas.openxmlformats.org/officeDocument/2006/relationships/hyperlink" Target="https://www.mauthor.com/present/5125624821317632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hyperlink" Target="https://www.mauthor.com/present/471921881605734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36049215510937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472261862817792" TargetMode="Externa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581625077301248" TargetMode="Externa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905010499649536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Grade 7 Advanced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p:transition spd="slow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1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68EF876-E3EB-9700-76D8-5C8047CEE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94509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736980">
                  <a:extLst>
                    <a:ext uri="{9D8B030D-6E8A-4147-A177-3AD203B41FA5}">
                      <a16:colId xmlns:a16="http://schemas.microsoft.com/office/drawing/2014/main" val="2230755035"/>
                    </a:ext>
                  </a:extLst>
                </a:gridCol>
                <a:gridCol w="3142987">
                  <a:extLst>
                    <a:ext uri="{9D8B030D-6E8A-4147-A177-3AD203B41FA5}">
                      <a16:colId xmlns:a16="http://schemas.microsoft.com/office/drawing/2014/main" val="2492798929"/>
                    </a:ext>
                  </a:extLst>
                </a:gridCol>
                <a:gridCol w="3175770">
                  <a:extLst>
                    <a:ext uri="{9D8B030D-6E8A-4147-A177-3AD203B41FA5}">
                      <a16:colId xmlns:a16="http://schemas.microsoft.com/office/drawing/2014/main" val="2661097558"/>
                    </a:ext>
                  </a:extLst>
                </a:gridCol>
                <a:gridCol w="3136262">
                  <a:extLst>
                    <a:ext uri="{9D8B030D-6E8A-4147-A177-3AD203B41FA5}">
                      <a16:colId xmlns:a16="http://schemas.microsoft.com/office/drawing/2014/main" val="1846667041"/>
                    </a:ext>
                  </a:extLst>
                </a:gridCol>
              </a:tblGrid>
              <a:tr h="43210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Topic(s): Animals, environment, people.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88584"/>
                  </a:ext>
                </a:extLst>
              </a:tr>
              <a:tr h="432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Prerequisite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8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109051"/>
                  </a:ext>
                </a:extLst>
              </a:tr>
              <a:tr h="1791789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Verb forms: verb + to + infinitive / verb + infinitive / verb + ing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use 'like/hate/love' with the '-ing' forms of verbs. (30)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form and use phrases with prepositions + verbs (+'-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'). (47)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'by' with verbs and verb phrases to express the means or way of doing something. (48)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Expressing agreement and disagreement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Comparing and contrasting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53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Expressing opinion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50515"/>
                  </a:ext>
                </a:extLst>
              </a:tr>
              <a:tr h="1174967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Reported speech: reported statements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make affirmative statements using common irregular past simple forms. (30)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report current and future plans and intentions. (42)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269203"/>
                  </a:ext>
                </a:extLst>
              </a:tr>
              <a:tr h="857154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Adverbs: comparatives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make comparisons with regular shorter adjectives + '-er'. (38)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make comparisons with 'more' + longer adverbs. (47)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88606"/>
                  </a:ext>
                </a:extLst>
              </a:tr>
              <a:tr h="1084945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Present time: present perfect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use common forms of 'have' in the present tense. (25)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distinguish between present perfect simple and continuous. (47)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46780"/>
                  </a:ext>
                </a:extLst>
              </a:tr>
              <a:tr h="1084945">
                <a:tc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Passives: present simple passive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make affirmative statements using the present simple without time reference. (26)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Can use the present simple passive. (48)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74" marR="56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39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1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5667"/>
              </p:ext>
            </p:extLst>
          </p:nvPr>
        </p:nvGraphicFramePr>
        <p:xfrm>
          <a:off x="474689" y="634606"/>
          <a:ext cx="11242621" cy="5812598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117012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 became a policeman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leaving</a:t>
                      </a:r>
                      <a:r>
                        <a:rPr lang="en-US" sz="1800" b="0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Ali a policeman now? When was he first a policeman?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Verb forms after prepositions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preposition + verb (</a:t>
                      </a:r>
                      <a:r>
                        <a:rPr lang="en-GB" sz="18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 the “-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form of the verb after a preposition such as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after, on, of, for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express a variety of functions.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29158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 tired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waiting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the school bus. </a:t>
                      </a:r>
                    </a:p>
                    <a:p>
                      <a:pPr algn="l"/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reaching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bus stop, Ahmed stopped to greet friends.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Camels can travel long distances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 drinking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water.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13BAB-31F2-8697-66F9-290FCB68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CACD49-6D55-0BDB-F8F5-F1DD9834D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63785"/>
              </p:ext>
            </p:extLst>
          </p:nvPr>
        </p:nvGraphicFramePr>
        <p:xfrm>
          <a:off x="474689" y="476672"/>
          <a:ext cx="11242621" cy="5775155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00836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learned about different animals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watching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movies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about nature.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10100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en-GB" sz="18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What happened when the speaker watched nature films?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083775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Verb </a:t>
                      </a:r>
                      <a:r>
                        <a:rPr lang="en-US" sz="1800" b="1" u="sng" kern="12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forms</a:t>
                      </a:r>
                      <a:r>
                        <a:rPr lang="en-US" sz="1800" b="1" u="sng" kern="12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after preposition “by”</a:t>
                      </a:r>
                    </a:p>
                    <a:p>
                      <a:pPr algn="l"/>
                      <a:endParaRPr lang="en-US" sz="1800" b="1" u="sng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+ verb 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800" i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“-</a:t>
                      </a:r>
                      <a:r>
                        <a:rPr lang="en-US" sz="1800" i="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endParaRPr lang="x-none" sz="18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085130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gerund is the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“-</a:t>
                      </a:r>
                      <a:r>
                        <a:rPr lang="en-US" sz="18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 of a verb. Using “by” with a gerund can express how we do/did something.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04414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improved the air quality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planting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trees.</a:t>
                      </a:r>
                    </a:p>
                    <a:p>
                      <a:pPr algn="l" rtl="0"/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shows his love for animals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feeding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street cats.</a:t>
                      </a: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helped the environment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recycling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their rubbish.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03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303E-92B5-C30D-9805-A9F33F8C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55881D-A7A6-CBB4-D322-D531F230F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437038"/>
              </p:ext>
            </p:extLst>
          </p:nvPr>
        </p:nvGraphicFramePr>
        <p:xfrm>
          <a:off x="474689" y="663194"/>
          <a:ext cx="11242621" cy="5531612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farmer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says he wants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plant more trees.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Who is speaking? Has the farmer planted more trees? Is this talking about the present or the future?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76761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Reported speech: reported statements</a:t>
                      </a:r>
                      <a:endParaRPr lang="en-US" sz="1800" b="1" u="sng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800" b="1" u="sng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“tell / say” + present/future for reported speech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structure is used when the writer or speaker reports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and future plans and intentions of other people.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x-none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 they are travelling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Spain next month.</a:t>
                      </a:r>
                    </a:p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</a:t>
                      </a:r>
                      <a:r>
                        <a:rPr lang="x-none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says she doesn’t drive</a:t>
                      </a:r>
                      <a:r>
                        <a:rPr lang="x-none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night.</a:t>
                      </a:r>
                    </a:p>
                    <a:p>
                      <a:pPr algn="l" rtl="0"/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friend </a:t>
                      </a:r>
                      <a:r>
                        <a:rPr lang="x-none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tells me she has</a:t>
                      </a:r>
                      <a:r>
                        <a:rPr lang="x-none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twin brother.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21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0D9AC-B2D9-0CB0-E2E8-32D4217F7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8C1452-8D9D-F859-EB72-EB94CE9BA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7591"/>
              </p:ext>
            </p:extLst>
          </p:nvPr>
        </p:nvGraphicFramePr>
        <p:xfrm>
          <a:off x="474689" y="498214"/>
          <a:ext cx="11242621" cy="5861571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asked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politely than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she did.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Who was polite?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Adverbs: comparatives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Subject + verb + object + more (adverb) + than + complement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more with adverbs to compare how two actions are/were done differently. 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reads factual books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quickly than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fiction.</a:t>
                      </a: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 completes her homework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carefully than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 sister.</a:t>
                      </a:r>
                    </a:p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Omar can learn new things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easily than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his friends.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72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9ECAF-A1D2-C585-C6A7-91F7DD711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4D4E4E-A967-B6AF-0102-DFCB1B62C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501563"/>
              </p:ext>
            </p:extLst>
          </p:nvPr>
        </p:nvGraphicFramePr>
        <p:xfrm>
          <a:off x="474689" y="434594"/>
          <a:ext cx="11242621" cy="5988812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finished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my homework this morning.</a:t>
                      </a:r>
                    </a:p>
                    <a:p>
                      <a:pPr algn="l" rtl="0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doing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my homework since 04:00 pm.</a:t>
                      </a:r>
                      <a:endParaRPr lang="x-none" sz="1800" b="1" u="none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In the first sentence – is the homework done? Is the homework done in the second sentence?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perfect simple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vs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perfect continuous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have / has + past participle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have been / has been + verb(-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 –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often with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for/since + time expression or “a lot recently”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first sentence,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finished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means the homework is done, and the speaker is now free to do something else. The focus is on the result. The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 Perfect Simple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shows that an action is finished but is important to now. It is also used to say how many times something happened.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second sentence,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doing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means that the action started in the past and is still going. The focus is on how long. The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Present Perfect Continuous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shows that an action is still happening. It tells us that something began in the past and is still going on now - or has been repeated recently.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visited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national park recently. vs. They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visiting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national park a lot recently. </a:t>
                      </a:r>
                    </a:p>
                    <a:p>
                      <a:pPr algn="l" rtl="0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travelled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three different countries. vs. He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been travelling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around Asia for the last three months.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washed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car so you can use it now vs. I </a:t>
                      </a: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washing</a:t>
                      </a:r>
                      <a:r>
                        <a:rPr lang="en-US" sz="14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car for hours!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63A22625-2CCC-02AE-22EF-53558D46AFA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528048" y="548680"/>
            <a:ext cx="4852391" cy="80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0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DFC3D-9C6C-D18D-721D-5815D8F94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A0A606-C0A7-0BE6-17F1-3795BFB84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942241"/>
              </p:ext>
            </p:extLst>
          </p:nvPr>
        </p:nvGraphicFramePr>
        <p:xfrm>
          <a:off x="474689" y="498214"/>
          <a:ext cx="11242621" cy="5861571"/>
        </p:xfrm>
        <a:graphic>
          <a:graphicData uri="http://schemas.openxmlformats.org/drawingml/2006/table">
            <a:tbl>
              <a:tblPr firstRow="1" firstCol="1" bandRow="1"/>
              <a:tblGrid>
                <a:gridCol w="1963711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27891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048374">
                <a:tc gridSpan="2">
                  <a:txBody>
                    <a:bodyPr/>
                    <a:lstStyle/>
                    <a:p>
                      <a:pPr algn="l" rtl="0"/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cats </a:t>
                      </a:r>
                      <a:r>
                        <a:rPr lang="en-US" sz="1800" b="1" u="sng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fed</a:t>
                      </a:r>
                      <a:r>
                        <a:rPr lang="en-US" sz="1800" b="1" u="none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every day.</a:t>
                      </a:r>
                      <a:endParaRPr lang="x-none" sz="1800" b="1" u="none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15000"/>
                        </a:lnSpc>
                        <a:buNone/>
                      </a:pPr>
                      <a:r>
                        <a:rPr lang="en-GB" sz="18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How often do the cats get food? Who feeds the cats?</a:t>
                      </a:r>
                      <a:endParaRPr lang="x-none" sz="1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 simple passive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 + ‘am / is / are’ + past participle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passive voice is used to talk about the action and not who is doing it. In a passive sentence, there is more focus on who/what receives the action than who does the action. To make a sentence in passive voice, the receiver of the action is moved from the object position to the subject position in the sentence.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2443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children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driven</a:t>
                      </a:r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school every week day.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Wildlife </a:t>
                      </a: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protected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natural reserves across the UAE.</a:t>
                      </a:r>
                    </a:p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Recycling bins </a:t>
                      </a: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placed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many public areas.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AA1E1A-42E8-7FB8-9491-F6FA0967E27E}"/>
              </a:ext>
            </a:extLst>
          </p:cNvPr>
          <p:cNvSpPr txBox="1"/>
          <p:nvPr/>
        </p:nvSpPr>
        <p:spPr>
          <a:xfrm>
            <a:off x="5798824" y="652767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Alia</a:t>
            </a:r>
            <a:r>
              <a:rPr lang="en-GB" sz="1600" b="1" dirty="0">
                <a:solidFill>
                  <a:srgbClr val="AC83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feeds </a:t>
            </a:r>
            <a:r>
              <a:rPr lang="en-GB" sz="1600" b="1" dirty="0">
                <a:solidFill>
                  <a:srgbClr val="2A5C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cats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day</a:t>
            </a:r>
            <a:r>
              <a:rPr lang="en-GB" sz="1600" b="1" dirty="0">
                <a:solidFill>
                  <a:srgbClr val="AC83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(active)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4453D3-3651-E040-498B-E0C1994871F9}"/>
              </a:ext>
            </a:extLst>
          </p:cNvPr>
          <p:cNvSpPr txBox="1"/>
          <p:nvPr/>
        </p:nvSpPr>
        <p:spPr>
          <a:xfrm>
            <a:off x="5807968" y="1151624"/>
            <a:ext cx="5179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2A5C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cats </a:t>
            </a:r>
            <a:r>
              <a:rPr lang="en-GB" sz="1600" b="1" dirty="0">
                <a:solidFill>
                  <a:srgbClr val="AC83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fed every day. (passive)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A3993F-B5F9-90A1-EDEA-D0E89317C85C}"/>
              </a:ext>
            </a:extLst>
          </p:cNvPr>
          <p:cNvCxnSpPr>
            <a:cxnSpLocks/>
          </p:cNvCxnSpPr>
          <p:nvPr/>
        </p:nvCxnSpPr>
        <p:spPr>
          <a:xfrm flipH="1">
            <a:off x="6240016" y="955562"/>
            <a:ext cx="1008112" cy="313198"/>
          </a:xfrm>
          <a:prstGeom prst="straightConnector1">
            <a:avLst/>
          </a:prstGeom>
          <a:ln w="38100">
            <a:solidFill>
              <a:srgbClr val="2A5C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25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1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460148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Yes, I agree 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 protecting nature is very important. (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agreement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think you’re absolutely right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! Wild animals should stay in their natural habitats.(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agreement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disagree.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(disagreement)</a:t>
                      </a: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can see what you mean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about city life being convenient, </a:t>
                      </a: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 I think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living in nature is healthier.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(disagreement)</a:t>
                      </a:r>
                      <a:endParaRPr lang="en-US" sz="18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>
                        <a:lnSpc>
                          <a:spcPct val="150000"/>
                        </a:lnSpc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completely disagree</a:t>
                      </a:r>
                      <a:r>
                        <a:rPr lang="en-US" sz="18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that cutting down trees is necessary for development. </a:t>
                      </a:r>
                      <a:r>
                        <a:rPr lang="en-US" sz="1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(strong disagreement)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agreement and disagreement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x-none" sz="180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dverbs</a:t>
                      </a:r>
                      <a:r>
                        <a:rPr lang="x-none" sz="18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degree (completely, absolutely, …), modals (can, could, …), contrast clauses (however), subordinating conjunctions (because, as, since, …)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25866"/>
              </p:ext>
            </p:extLst>
          </p:nvPr>
        </p:nvGraphicFramePr>
        <p:xfrm>
          <a:off x="561399" y="1242982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The beach is sunny and busy, </a:t>
                      </a: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but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the mountains are cool and calm.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The cheetah runs </a:t>
                      </a: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faster than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most other animals in the savannah.​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Camping under the stars is </a:t>
                      </a: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more relaxing than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walking in the city.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Comparing and contrasting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Comparative adjectives, comparative adverbs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224406"/>
              </p:ext>
            </p:extLst>
          </p:nvPr>
        </p:nvGraphicFramePr>
        <p:xfrm>
          <a:off x="407368" y="1052736"/>
          <a:ext cx="11069201" cy="437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549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427652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29690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 my opinion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, life in the countryside is more peaceful than life in the city.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From my point of view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, the safari felt too long.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I’m certain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that you will enjoy your pet.</a:t>
                      </a:r>
                    </a:p>
                    <a:p>
                      <a:pPr marL="0" marR="0" lvl="0" indent="0" algn="l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 personally believe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that spending time in nature is enough to make people feel less stressed out.</a:t>
                      </a:r>
                      <a:r>
                        <a:rPr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/>
                          <a:cs typeface="Arial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opinion</a:t>
                      </a:r>
                      <a:endParaRPr lang="x-none" sz="1800" b="1" dirty="0">
                        <a:solidFill>
                          <a:schemeClr val="tx2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70147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Pronouns, comparatives, intensifiers, modals, prepositional phrases</a:t>
                      </a:r>
                      <a:endParaRPr lang="x-non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2.xml><?xml version="1.0" encoding="utf-8"?>
<ds:datastoreItem xmlns:ds="http://schemas.openxmlformats.org/officeDocument/2006/customXml" ds:itemID="{0A4E8F88-164D-42C7-BB15-48D508AD3FF2}"/>
</file>

<file path=customXml/itemProps3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11473</TotalTime>
  <Words>1580</Words>
  <Application>Microsoft Macintosh PowerPoint</Application>
  <PresentationFormat>Widescreen</PresentationFormat>
  <Paragraphs>177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115</cp:revision>
  <dcterms:created xsi:type="dcterms:W3CDTF">2024-07-05T04:49:36Z</dcterms:created>
  <dcterms:modified xsi:type="dcterms:W3CDTF">2024-11-16T10:50:14Z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