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56_C5D66F37.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49"/>
  </p:notesMasterIdLst>
  <p:handoutMasterIdLst>
    <p:handoutMasterId r:id="rId50"/>
  </p:handoutMasterIdLst>
  <p:sldIdLst>
    <p:sldId id="327" r:id="rId6"/>
    <p:sldId id="261" r:id="rId7"/>
    <p:sldId id="329" r:id="rId8"/>
    <p:sldId id="303" r:id="rId9"/>
    <p:sldId id="402" r:id="rId10"/>
    <p:sldId id="406" r:id="rId11"/>
    <p:sldId id="405" r:id="rId12"/>
    <p:sldId id="304" r:id="rId13"/>
    <p:sldId id="305" r:id="rId14"/>
    <p:sldId id="330" r:id="rId15"/>
    <p:sldId id="331" r:id="rId16"/>
    <p:sldId id="358" r:id="rId17"/>
    <p:sldId id="307" r:id="rId18"/>
    <p:sldId id="362" r:id="rId19"/>
    <p:sldId id="332" r:id="rId20"/>
    <p:sldId id="359" r:id="rId21"/>
    <p:sldId id="334" r:id="rId22"/>
    <p:sldId id="363" r:id="rId23"/>
    <p:sldId id="335" r:id="rId24"/>
    <p:sldId id="354" r:id="rId25"/>
    <p:sldId id="337" r:id="rId26"/>
    <p:sldId id="403" r:id="rId27"/>
    <p:sldId id="338" r:id="rId28"/>
    <p:sldId id="360" r:id="rId29"/>
    <p:sldId id="361" r:id="rId30"/>
    <p:sldId id="364" r:id="rId31"/>
    <p:sldId id="355" r:id="rId32"/>
    <p:sldId id="340" r:id="rId33"/>
    <p:sldId id="341" r:id="rId34"/>
    <p:sldId id="336" r:id="rId35"/>
    <p:sldId id="404" r:id="rId36"/>
    <p:sldId id="342" r:id="rId37"/>
    <p:sldId id="343" r:id="rId38"/>
    <p:sldId id="365" r:id="rId39"/>
    <p:sldId id="345" r:id="rId40"/>
    <p:sldId id="356" r:id="rId41"/>
    <p:sldId id="346" r:id="rId42"/>
    <p:sldId id="349" r:id="rId43"/>
    <p:sldId id="366" r:id="rId44"/>
    <p:sldId id="357" r:id="rId45"/>
    <p:sldId id="352" r:id="rId46"/>
    <p:sldId id="324" r:id="rId47"/>
    <p:sldId id="353" r:id="rId48"/>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12" userDrawn="1">
          <p15:clr>
            <a:srgbClr val="A4A3A4"/>
          </p15:clr>
        </p15:guide>
        <p15:guide id="2" orient="horz" pos="3024"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2" userDrawn="1">
          <p15:clr>
            <a:srgbClr val="A4A3A4"/>
          </p15:clr>
        </p15:guide>
        <p15:guide id="8" orient="horz" pos="3120" userDrawn="1">
          <p15:clr>
            <a:srgbClr val="A4A3A4"/>
          </p15:clr>
        </p15:guide>
        <p15:guide id="9" pos="48" userDrawn="1">
          <p15:clr>
            <a:srgbClr val="A4A3A4"/>
          </p15:clr>
        </p15:guide>
        <p15:guide id="10" pos="384" userDrawn="1">
          <p15:clr>
            <a:srgbClr val="A4A3A4"/>
          </p15:clr>
        </p15:guide>
        <p15:guide id="11" pos="64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88" userDrawn="1">
          <p15:clr>
            <a:srgbClr val="A4A3A4"/>
          </p15:clr>
        </p15:guide>
        <p15:guide id="20" pos="5904" userDrawn="1">
          <p15:clr>
            <a:srgbClr val="A4A3A4"/>
          </p15:clr>
        </p15:guide>
        <p15:guide id="21" pos="55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121024-C2F1-772D-4EE0-0DA310714C15}" name="Nithiyanadhan Rajagopal" initials="NR" userId="S::Nithiyanandhan.R@spi-global.com::7ab3c0d7-e1d9-4568-9b85-35969e8fd21e" providerId="AD"/>
  <p188:author id="{D1433D37-D2E3-4444-6BDD-3E1ACC9A2A8D}" name="Joel B" initials="JB" userId="S::joel.benjamin@spi-global.com::95ddb632-f0c2-46ff-aefc-0c5d5f4a0b2a" providerId="AD"/>
  <p188:author id="{24399642-5BF1-3C39-343A-45CAD0C11FDB}" name="Whitfield, Kaitlin" initials="WK" userId="S::Kaitlin.Whitfield@mheducation.com::f3215cfa-439d-4ed3-8035-dbddf9536e84" providerId="AD"/>
  <p188:author id="{63F5D65C-55DF-85BC-12F8-9DD3513B626F}" name="jeppick@gmail.com" initials="je" userId="S::urn:spo:guest#jeppick@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9"/>
    <a:srgbClr val="00C7C3"/>
    <a:srgbClr val="02F0DE"/>
    <a:srgbClr val="33F0E1"/>
    <a:srgbClr val="33175A"/>
    <a:srgbClr val="FFB600"/>
    <a:srgbClr val="01708C"/>
    <a:srgbClr val="692146"/>
    <a:srgbClr val="720F11"/>
    <a:srgbClr val="9F22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16" autoAdjust="0"/>
    <p:restoredTop sz="85338" autoAdjust="0"/>
  </p:normalViewPr>
  <p:slideViewPr>
    <p:cSldViewPr snapToGrid="0">
      <p:cViewPr varScale="1">
        <p:scale>
          <a:sx n="95" d="100"/>
          <a:sy n="95" d="100"/>
        </p:scale>
        <p:origin x="66" y="78"/>
      </p:cViewPr>
      <p:guideLst>
        <p:guide pos="1512"/>
        <p:guide orient="horz" pos="3024"/>
        <p:guide orient="horz" pos="384"/>
        <p:guide orient="horz" pos="2520"/>
        <p:guide orient="horz" pos="1080"/>
        <p:guide orient="horz" pos="1680"/>
        <p:guide orient="horz" pos="3432"/>
        <p:guide orient="horz" pos="3120"/>
        <p:guide pos="48"/>
        <p:guide pos="384"/>
        <p:guide pos="6480"/>
        <p:guide pos="2597"/>
        <p:guide pos="288"/>
        <p:guide orient="horz" pos="2160"/>
        <p:guide orient="horz" pos="216"/>
        <p:guide orient="horz" pos="936"/>
        <p:guide pos="4368"/>
        <p:guide pos="7296"/>
        <p:guide pos="3288"/>
        <p:guide pos="5904"/>
        <p:guide pos="5568"/>
      </p:guideLst>
    </p:cSldViewPr>
  </p:slideViewPr>
  <p:outlineViewPr>
    <p:cViewPr>
      <p:scale>
        <a:sx n="33" d="100"/>
        <a:sy n="33" d="100"/>
      </p:scale>
      <p:origin x="0" y="-14411"/>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9" Type="http://schemas.openxmlformats.org/officeDocument/2006/relationships/slide" Target="slides/slide34.xml" /><Relationship Id="rId21" Type="http://schemas.openxmlformats.org/officeDocument/2006/relationships/slide" Target="slides/slide16.xml" /><Relationship Id="rId34" Type="http://schemas.openxmlformats.org/officeDocument/2006/relationships/slide" Target="slides/slide29.xml" /><Relationship Id="rId42" Type="http://schemas.openxmlformats.org/officeDocument/2006/relationships/slide" Target="slides/slide37.xml" /><Relationship Id="rId47" Type="http://schemas.openxmlformats.org/officeDocument/2006/relationships/slide" Target="slides/slide42.xml" /><Relationship Id="rId50" Type="http://schemas.openxmlformats.org/officeDocument/2006/relationships/handoutMaster" Target="handoutMasters/handoutMaster1.xml" /><Relationship Id="rId55" Type="http://schemas.openxmlformats.org/officeDocument/2006/relationships/tableStyles" Target="tableStyles.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slide" Target="slides/slide28.xml" /><Relationship Id="rId38" Type="http://schemas.openxmlformats.org/officeDocument/2006/relationships/slide" Target="slides/slide33.xml" /><Relationship Id="rId46" Type="http://schemas.openxmlformats.org/officeDocument/2006/relationships/slide" Target="slides/slide41.xml" /><Relationship Id="rId2" Type="http://schemas.openxmlformats.org/officeDocument/2006/relationships/customXml" Target="../customXml/item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41" Type="http://schemas.openxmlformats.org/officeDocument/2006/relationships/slide" Target="slides/slide36.xml" /><Relationship Id="rId54" Type="http://schemas.openxmlformats.org/officeDocument/2006/relationships/theme" Target="theme/theme1.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slide" Target="slides/slide27.xml" /><Relationship Id="rId37" Type="http://schemas.openxmlformats.org/officeDocument/2006/relationships/slide" Target="slides/slide32.xml" /><Relationship Id="rId40" Type="http://schemas.openxmlformats.org/officeDocument/2006/relationships/slide" Target="slides/slide35.xml" /><Relationship Id="rId45" Type="http://schemas.openxmlformats.org/officeDocument/2006/relationships/slide" Target="slides/slide40.xml" /><Relationship Id="rId53" Type="http://schemas.openxmlformats.org/officeDocument/2006/relationships/viewProps" Target="viewProps.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slide" Target="slides/slide31.xml" /><Relationship Id="rId49" Type="http://schemas.openxmlformats.org/officeDocument/2006/relationships/notesMaster" Target="notesMasters/notesMaster1.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4" Type="http://schemas.openxmlformats.org/officeDocument/2006/relationships/slide" Target="slides/slide39.xml" /><Relationship Id="rId52" Type="http://schemas.openxmlformats.org/officeDocument/2006/relationships/presProps" Target="presProps.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slide" Target="slides/slide30.xml" /><Relationship Id="rId43" Type="http://schemas.openxmlformats.org/officeDocument/2006/relationships/slide" Target="slides/slide38.xml" /><Relationship Id="rId48" Type="http://schemas.openxmlformats.org/officeDocument/2006/relationships/slide" Target="slides/slide43.xml" /><Relationship Id="rId56" Type="http://schemas.microsoft.com/office/2018/10/relationships/authors" Target="authors.xml" /><Relationship Id="rId8" Type="http://schemas.openxmlformats.org/officeDocument/2006/relationships/slide" Target="slides/slide3.xml" /><Relationship Id="rId51" Type="http://schemas.openxmlformats.org/officeDocument/2006/relationships/commentAuthors" Target="commentAuthors.xml" /><Relationship Id="rId3" Type="http://schemas.openxmlformats.org/officeDocument/2006/relationships/customXml" Target="../customXml/item3.xml" /></Relationships>
</file>

<file path=ppt/comments/modernComment_156_C5D66F37.xml><?xml version="1.0" encoding="utf-8"?>
<p188:cmLst xmlns:a="http://schemas.openxmlformats.org/drawingml/2006/main" xmlns:r="http://schemas.openxmlformats.org/officeDocument/2006/relationships" xmlns:p188="http://schemas.microsoft.com/office/powerpoint/2018/8/main">
  <p188:cm id="{7FB71FC9-805C-499C-855B-2D656CD5D5E6}" authorId="{24399642-5BF1-3C39-343A-45CAD0C11FDB}" created="2023-01-12T21:23:02.112">
    <ac:deMkLst xmlns:ac="http://schemas.microsoft.com/office/drawing/2013/main/command">
      <pc:docMk xmlns:pc="http://schemas.microsoft.com/office/powerpoint/2013/main/command"/>
      <pc:sldMk xmlns:pc="http://schemas.microsoft.com/office/powerpoint/2013/main/command" cId="3319164727" sldId="342"/>
      <ac:graphicFrameMk id="6" creationId="{00000000-0000-0000-0000-000000000000}"/>
    </ac:deMkLst>
    <p188:txBody>
      <a:bodyPr/>
      <a:lstStyle/>
      <a:p>
        <a:r>
          <a:rPr lang="en-US"/>
          <a:t>In the first line of the work shown, something seems off with the formatting of 8/100. I tried to fix but couldn't get it quite right. Please check size and font and make sure that it is consistent with the other fractions shown on this slide.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9/18/2024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9/18/2024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1394221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EE2126"/>
                </a:solidFill>
                <a:latin typeface="Proxima Nova" panose="02000506030000020004"/>
              </a:rPr>
              <a:t>7.2 pounds</a:t>
            </a:r>
            <a:endParaRPr lang="en-US" sz="1200" b="0" dirty="0">
              <a:latin typeface="Proxima Nova" panose="020005060300000200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EE2126"/>
                </a:solidFill>
                <a:latin typeface="Proxima Nova" panose="02000506030000020004"/>
              </a:rPr>
              <a:t>4.2 feet</a:t>
            </a:r>
            <a:endParaRPr lang="en-US" sz="1200" b="0" dirty="0">
              <a:latin typeface="Proxima Nova" panose="020005060300000200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EE2126"/>
                </a:solidFill>
                <a:latin typeface="Proxima Nova" panose="02000506030000020004"/>
              </a:rPr>
              <a:t>7.0 minutes</a:t>
            </a:r>
            <a:endParaRPr lang="en-US" sz="1200" b="0" dirty="0">
              <a:latin typeface="Proxima Nova" panose="02000506030000020004"/>
            </a:endParaRPr>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591981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14</a:t>
            </a:fld>
            <a:endParaRPr lang="en-US" dirty="0"/>
          </a:p>
        </p:txBody>
      </p:sp>
    </p:spTree>
    <p:extLst>
      <p:ext uri="{BB962C8B-B14F-4D97-AF65-F5344CB8AC3E}">
        <p14:creationId xmlns:p14="http://schemas.microsoft.com/office/powerpoint/2010/main" val="1708589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17</a:t>
            </a:fld>
            <a:endParaRPr lang="en-US" dirty="0"/>
          </a:p>
        </p:txBody>
      </p:sp>
    </p:spTree>
    <p:extLst>
      <p:ext uri="{BB962C8B-B14F-4D97-AF65-F5344CB8AC3E}">
        <p14:creationId xmlns:p14="http://schemas.microsoft.com/office/powerpoint/2010/main" val="3205835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18</a:t>
            </a:fld>
            <a:endParaRPr lang="en-US" dirty="0"/>
          </a:p>
        </p:txBody>
      </p:sp>
    </p:spTree>
    <p:extLst>
      <p:ext uri="{BB962C8B-B14F-4D97-AF65-F5344CB8AC3E}">
        <p14:creationId xmlns:p14="http://schemas.microsoft.com/office/powerpoint/2010/main" val="2439184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19</a:t>
            </a:fld>
            <a:endParaRPr lang="en-US" dirty="0"/>
          </a:p>
        </p:txBody>
      </p:sp>
    </p:spTree>
    <p:extLst>
      <p:ext uri="{BB962C8B-B14F-4D97-AF65-F5344CB8AC3E}">
        <p14:creationId xmlns:p14="http://schemas.microsoft.com/office/powerpoint/2010/main" val="741818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ED1B23"/>
                </a:solidFill>
              </a:rPr>
              <a:t>$21.45</a:t>
            </a:r>
            <a:endParaRPr lang="en-US" sz="1200" dirty="0"/>
          </a:p>
        </p:txBody>
      </p:sp>
      <p:sp>
        <p:nvSpPr>
          <p:cNvPr id="4" name="Slide Number Placeholder 3"/>
          <p:cNvSpPr>
            <a:spLocks noGrp="1"/>
          </p:cNvSpPr>
          <p:nvPr>
            <p:ph type="sldNum" sz="quarter" idx="10"/>
          </p:nvPr>
        </p:nvSpPr>
        <p:spPr/>
        <p:txBody>
          <a:bodyPr/>
          <a:lstStyle/>
          <a:p>
            <a:fld id="{30DC0D4C-FD52-4CA4-A998-31C73A5A5BDE}" type="slidenum">
              <a:rPr lang="en-US" smtClean="0"/>
              <a:t>20</a:t>
            </a:fld>
            <a:endParaRPr lang="en-US" dirty="0"/>
          </a:p>
        </p:txBody>
      </p:sp>
    </p:spTree>
    <p:extLst>
      <p:ext uri="{BB962C8B-B14F-4D97-AF65-F5344CB8AC3E}">
        <p14:creationId xmlns:p14="http://schemas.microsoft.com/office/powerpoint/2010/main" val="2181793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21</a:t>
            </a:fld>
            <a:endParaRPr lang="en-US" dirty="0"/>
          </a:p>
        </p:txBody>
      </p:sp>
    </p:spTree>
    <p:extLst>
      <p:ext uri="{BB962C8B-B14F-4D97-AF65-F5344CB8AC3E}">
        <p14:creationId xmlns:p14="http://schemas.microsoft.com/office/powerpoint/2010/main" val="2989147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22</a:t>
            </a:fld>
            <a:endParaRPr lang="en-US" dirty="0"/>
          </a:p>
        </p:txBody>
      </p:sp>
    </p:spTree>
    <p:extLst>
      <p:ext uri="{BB962C8B-B14F-4D97-AF65-F5344CB8AC3E}">
        <p14:creationId xmlns:p14="http://schemas.microsoft.com/office/powerpoint/2010/main" val="2534299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23</a:t>
            </a:fld>
            <a:endParaRPr lang="en-US" dirty="0"/>
          </a:p>
        </p:txBody>
      </p:sp>
    </p:spTree>
    <p:extLst>
      <p:ext uri="{BB962C8B-B14F-4D97-AF65-F5344CB8AC3E}">
        <p14:creationId xmlns:p14="http://schemas.microsoft.com/office/powerpoint/2010/main" val="2872808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24</a:t>
            </a:fld>
            <a:endParaRPr lang="en-US" dirty="0"/>
          </a:p>
        </p:txBody>
      </p:sp>
    </p:spTree>
    <p:extLst>
      <p:ext uri="{BB962C8B-B14F-4D97-AF65-F5344CB8AC3E}">
        <p14:creationId xmlns:p14="http://schemas.microsoft.com/office/powerpoint/2010/main" val="3718140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25</a:t>
            </a:fld>
            <a:endParaRPr lang="en-US" dirty="0"/>
          </a:p>
        </p:txBody>
      </p:sp>
    </p:spTree>
    <p:extLst>
      <p:ext uri="{BB962C8B-B14F-4D97-AF65-F5344CB8AC3E}">
        <p14:creationId xmlns:p14="http://schemas.microsoft.com/office/powerpoint/2010/main" val="1982246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26</a:t>
            </a:fld>
            <a:endParaRPr lang="en-US" dirty="0"/>
          </a:p>
        </p:txBody>
      </p:sp>
    </p:spTree>
    <p:extLst>
      <p:ext uri="{BB962C8B-B14F-4D97-AF65-F5344CB8AC3E}">
        <p14:creationId xmlns:p14="http://schemas.microsoft.com/office/powerpoint/2010/main" val="3462120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$18,000</a:t>
            </a:r>
          </a:p>
        </p:txBody>
      </p:sp>
      <p:sp>
        <p:nvSpPr>
          <p:cNvPr id="4" name="Slide Number Placeholder 3"/>
          <p:cNvSpPr>
            <a:spLocks noGrp="1"/>
          </p:cNvSpPr>
          <p:nvPr>
            <p:ph type="sldNum" sz="quarter" idx="10"/>
          </p:nvPr>
        </p:nvSpPr>
        <p:spPr/>
        <p:txBody>
          <a:bodyPr/>
          <a:lstStyle/>
          <a:p>
            <a:fld id="{30DC0D4C-FD52-4CA4-A998-31C73A5A5BDE}" type="slidenum">
              <a:rPr lang="en-US" smtClean="0"/>
              <a:t>27</a:t>
            </a:fld>
            <a:endParaRPr lang="en-US" dirty="0"/>
          </a:p>
        </p:txBody>
      </p:sp>
    </p:spTree>
    <p:extLst>
      <p:ext uri="{BB962C8B-B14F-4D97-AF65-F5344CB8AC3E}">
        <p14:creationId xmlns:p14="http://schemas.microsoft.com/office/powerpoint/2010/main" val="2418144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$18,000</a:t>
            </a:r>
          </a:p>
        </p:txBody>
      </p:sp>
      <p:sp>
        <p:nvSpPr>
          <p:cNvPr id="4" name="Slide Number Placeholder 3"/>
          <p:cNvSpPr>
            <a:spLocks noGrp="1"/>
          </p:cNvSpPr>
          <p:nvPr>
            <p:ph type="sldNum" sz="quarter" idx="10"/>
          </p:nvPr>
        </p:nvSpPr>
        <p:spPr/>
        <p:txBody>
          <a:bodyPr/>
          <a:lstStyle/>
          <a:p>
            <a:fld id="{30DC0D4C-FD52-4CA4-A998-31C73A5A5BDE}" type="slidenum">
              <a:rPr lang="en-US" smtClean="0"/>
              <a:t>28</a:t>
            </a:fld>
            <a:endParaRPr lang="en-US" dirty="0"/>
          </a:p>
        </p:txBody>
      </p:sp>
    </p:spTree>
    <p:extLst>
      <p:ext uri="{BB962C8B-B14F-4D97-AF65-F5344CB8AC3E}">
        <p14:creationId xmlns:p14="http://schemas.microsoft.com/office/powerpoint/2010/main" val="3154113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29</a:t>
            </a:fld>
            <a:endParaRPr lang="en-US" dirty="0"/>
          </a:p>
        </p:txBody>
      </p:sp>
    </p:spTree>
    <p:extLst>
      <p:ext uri="{BB962C8B-B14F-4D97-AF65-F5344CB8AC3E}">
        <p14:creationId xmlns:p14="http://schemas.microsoft.com/office/powerpoint/2010/main" val="1350711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30</a:t>
            </a:fld>
            <a:endParaRPr lang="en-US" dirty="0"/>
          </a:p>
        </p:txBody>
      </p:sp>
    </p:spTree>
    <p:extLst>
      <p:ext uri="{BB962C8B-B14F-4D97-AF65-F5344CB8AC3E}">
        <p14:creationId xmlns:p14="http://schemas.microsoft.com/office/powerpoint/2010/main" val="1354614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31</a:t>
            </a:fld>
            <a:endParaRPr lang="en-US" dirty="0"/>
          </a:p>
        </p:txBody>
      </p:sp>
    </p:spTree>
    <p:extLst>
      <p:ext uri="{BB962C8B-B14F-4D97-AF65-F5344CB8AC3E}">
        <p14:creationId xmlns:p14="http://schemas.microsoft.com/office/powerpoint/2010/main" val="1643128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32</a:t>
            </a:fld>
            <a:endParaRPr lang="en-US" dirty="0"/>
          </a:p>
        </p:txBody>
      </p:sp>
    </p:spTree>
    <p:extLst>
      <p:ext uri="{BB962C8B-B14F-4D97-AF65-F5344CB8AC3E}">
        <p14:creationId xmlns:p14="http://schemas.microsoft.com/office/powerpoint/2010/main" val="1248971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33</a:t>
            </a:fld>
            <a:endParaRPr lang="en-US" dirty="0"/>
          </a:p>
        </p:txBody>
      </p:sp>
    </p:spTree>
    <p:extLst>
      <p:ext uri="{BB962C8B-B14F-4D97-AF65-F5344CB8AC3E}">
        <p14:creationId xmlns:p14="http://schemas.microsoft.com/office/powerpoint/2010/main" val="4239518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34</a:t>
            </a:fld>
            <a:endParaRPr lang="en-US" dirty="0"/>
          </a:p>
        </p:txBody>
      </p:sp>
    </p:spTree>
    <p:extLst>
      <p:ext uri="{BB962C8B-B14F-4D97-AF65-F5344CB8AC3E}">
        <p14:creationId xmlns:p14="http://schemas.microsoft.com/office/powerpoint/2010/main" val="2418258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35</a:t>
            </a:fld>
            <a:endParaRPr lang="en-US" dirty="0"/>
          </a:p>
        </p:txBody>
      </p:sp>
    </p:spTree>
    <p:extLst>
      <p:ext uri="{BB962C8B-B14F-4D97-AF65-F5344CB8AC3E}">
        <p14:creationId xmlns:p14="http://schemas.microsoft.com/office/powerpoint/2010/main" val="945314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$2.42 </a:t>
            </a:r>
          </a:p>
        </p:txBody>
      </p:sp>
      <p:sp>
        <p:nvSpPr>
          <p:cNvPr id="4" name="Slide Number Placeholder 3"/>
          <p:cNvSpPr>
            <a:spLocks noGrp="1"/>
          </p:cNvSpPr>
          <p:nvPr>
            <p:ph type="sldNum" sz="quarter" idx="10"/>
          </p:nvPr>
        </p:nvSpPr>
        <p:spPr/>
        <p:txBody>
          <a:bodyPr/>
          <a:lstStyle/>
          <a:p>
            <a:fld id="{30DC0D4C-FD52-4CA4-A998-31C73A5A5BDE}" type="slidenum">
              <a:rPr lang="en-US" smtClean="0"/>
              <a:t>36</a:t>
            </a:fld>
            <a:endParaRPr lang="en-US" dirty="0"/>
          </a:p>
        </p:txBody>
      </p:sp>
    </p:spTree>
    <p:extLst>
      <p:ext uri="{BB962C8B-B14F-4D97-AF65-F5344CB8AC3E}">
        <p14:creationId xmlns:p14="http://schemas.microsoft.com/office/powerpoint/2010/main" val="179885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37</a:t>
            </a:fld>
            <a:endParaRPr lang="en-US" dirty="0"/>
          </a:p>
        </p:txBody>
      </p:sp>
    </p:spTree>
    <p:extLst>
      <p:ext uri="{BB962C8B-B14F-4D97-AF65-F5344CB8AC3E}">
        <p14:creationId xmlns:p14="http://schemas.microsoft.com/office/powerpoint/2010/main" val="1402823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38</a:t>
            </a:fld>
            <a:endParaRPr lang="en-US" dirty="0"/>
          </a:p>
        </p:txBody>
      </p:sp>
    </p:spTree>
    <p:extLst>
      <p:ext uri="{BB962C8B-B14F-4D97-AF65-F5344CB8AC3E}">
        <p14:creationId xmlns:p14="http://schemas.microsoft.com/office/powerpoint/2010/main" val="1359597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39</a:t>
            </a:fld>
            <a:endParaRPr lang="en-US" dirty="0"/>
          </a:p>
        </p:txBody>
      </p:sp>
    </p:spTree>
    <p:extLst>
      <p:ext uri="{BB962C8B-B14F-4D97-AF65-F5344CB8AC3E}">
        <p14:creationId xmlns:p14="http://schemas.microsoft.com/office/powerpoint/2010/main" val="1459637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C</a:t>
            </a:r>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40</a:t>
            </a:fld>
            <a:endParaRPr lang="en-US" dirty="0"/>
          </a:p>
        </p:txBody>
      </p:sp>
    </p:spTree>
    <p:extLst>
      <p:ext uri="{BB962C8B-B14F-4D97-AF65-F5344CB8AC3E}">
        <p14:creationId xmlns:p14="http://schemas.microsoft.com/office/powerpoint/2010/main" val="947652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41</a:t>
            </a:fld>
            <a:endParaRPr lang="en-US" dirty="0"/>
          </a:p>
        </p:txBody>
      </p:sp>
    </p:spTree>
    <p:extLst>
      <p:ext uri="{BB962C8B-B14F-4D97-AF65-F5344CB8AC3E}">
        <p14:creationId xmlns:p14="http://schemas.microsoft.com/office/powerpoint/2010/main" val="14165023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42</a:t>
            </a:fld>
            <a:endParaRPr lang="en-US" dirty="0"/>
          </a:p>
        </p:txBody>
      </p:sp>
    </p:spTree>
    <p:extLst>
      <p:ext uri="{BB962C8B-B14F-4D97-AF65-F5344CB8AC3E}">
        <p14:creationId xmlns:p14="http://schemas.microsoft.com/office/powerpoint/2010/main" val="26623202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43</a:t>
            </a:fld>
            <a:endParaRPr lang="en-US" dirty="0"/>
          </a:p>
        </p:txBody>
      </p:sp>
    </p:spTree>
    <p:extLst>
      <p:ext uri="{BB962C8B-B14F-4D97-AF65-F5344CB8AC3E}">
        <p14:creationId xmlns:p14="http://schemas.microsoft.com/office/powerpoint/2010/main" val="3761753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9/18/2024</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3.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479120"/>
            <a:ext cx="2403859" cy="329121"/>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6A5B211-75F1-754E-9BD9-9BF170AEC4C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411745" y="0"/>
            <a:ext cx="7780254" cy="2185195"/>
          </a:xfrm>
          <a:prstGeom prst="rect">
            <a:avLst/>
          </a:prstGeom>
        </p:spPr>
      </p:pic>
      <p:sp>
        <p:nvSpPr>
          <p:cNvPr id="6" name="Footer Placeholder 4">
            <a:extLst>
              <a:ext uri="{FF2B5EF4-FFF2-40B4-BE49-F238E27FC236}">
                <a16:creationId xmlns:a16="http://schemas.microsoft.com/office/drawing/2014/main" id="{D3D96425-2E0C-FB42-95E1-1022831763BF}"/>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solidFill>
                  <a:schemeClr val="tx2"/>
                </a:solidFill>
                <a:latin typeface="Arial" panose="020B0604020202020204" pitchFamily="34" charset="0"/>
                <a:cs typeface="Arial" panose="020B0604020202020204" pitchFamily="34" charset="0"/>
              </a:rPr>
              <a:t>Commission and Fees</a:t>
            </a:r>
          </a:p>
        </p:txBody>
      </p:sp>
      <p:pic>
        <p:nvPicPr>
          <p:cNvPr id="18" name="Picture 17">
            <a:extLst>
              <a:ext uri="{FF2B5EF4-FFF2-40B4-BE49-F238E27FC236}">
                <a16:creationId xmlns:a16="http://schemas.microsoft.com/office/drawing/2014/main" id="{94A4D219-E666-E143-8DCD-2856D7CF354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55085" y="0"/>
            <a:ext cx="5036914" cy="1414689"/>
          </a:xfrm>
          <a:prstGeom prst="rect">
            <a:avLst/>
          </a:prstGeom>
        </p:spPr>
      </p:pic>
      <p:sp>
        <p:nvSpPr>
          <p:cNvPr id="6" name="Footer Placeholder 4">
            <a:extLst>
              <a:ext uri="{FF2B5EF4-FFF2-40B4-BE49-F238E27FC236}">
                <a16:creationId xmlns:a16="http://schemas.microsoft.com/office/drawing/2014/main" id="{1D2272D3-6399-DC4A-9534-429CC27D76D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5.png" /><Relationship Id="rId1" Type="http://schemas.openxmlformats.org/officeDocument/2006/relationships/slideLayout" Target="../slideLayouts/slideLayout2.xml" /><Relationship Id="rId4" Type="http://schemas.openxmlformats.org/officeDocument/2006/relationships/image" Target="../media/image6.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7.png" /><Relationship Id="rId1" Type="http://schemas.openxmlformats.org/officeDocument/2006/relationships/slideLayout" Target="../slideLayouts/slideLayout2.xml" /><Relationship Id="rId5" Type="http://schemas.openxmlformats.org/officeDocument/2006/relationships/image" Target="../media/image9.PNG" /><Relationship Id="rId4" Type="http://schemas.openxmlformats.org/officeDocument/2006/relationships/image" Target="../media/image8.png" /></Relationships>
</file>

<file path=ppt/slides/_rels/slide17.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 Id="rId6" Type="http://schemas.openxmlformats.org/officeDocument/2006/relationships/image" Target="../media/image12.PNG" /><Relationship Id="rId5" Type="http://schemas.openxmlformats.org/officeDocument/2006/relationships/image" Target="../media/image11.png" /><Relationship Id="rId4" Type="http://schemas.openxmlformats.org/officeDocument/2006/relationships/image" Target="../media/image100.png"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3" Type="http://schemas.microsoft.com/office/2018/10/relationships/comments" Target="../comments/modernComment_156_C5D66F37.xml" /><Relationship Id="rId2" Type="http://schemas.openxmlformats.org/officeDocument/2006/relationships/notesSlide" Target="../notesSlides/notesSlide19.xml" /><Relationship Id="rId1" Type="http://schemas.openxmlformats.org/officeDocument/2006/relationships/slideLayout" Target="../slideLayouts/slideLayout2.xml" /><Relationship Id="rId4" Type="http://schemas.openxmlformats.org/officeDocument/2006/relationships/image" Target="../media/image13.png"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notesSlide" Target="../notesSlides/notesSlide24.xml"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rgbClr val="0070C0"/>
                </a:solidFill>
                <a:latin typeface="Arial" panose="020B0604020202020204" pitchFamily="34" charset="0"/>
                <a:cs typeface="Arial" panose="020B0604020202020204" pitchFamily="34" charset="0"/>
              </a:rPr>
              <a:t>Commission and Fees</a:t>
            </a:r>
          </a:p>
        </p:txBody>
      </p:sp>
    </p:spTree>
    <p:extLst>
      <p:ext uri="{BB962C8B-B14F-4D97-AF65-F5344CB8AC3E}">
        <p14:creationId xmlns:p14="http://schemas.microsoft.com/office/powerpoint/2010/main" val="234523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1" y="1332861"/>
                <a:ext cx="11134777" cy="4617995"/>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Solve each problem.</a:t>
                </a:r>
              </a:p>
              <a:p>
                <a:pPr marL="457200" indent="-914400">
                  <a:spcAft>
                    <a:spcPts val="1200"/>
                  </a:spcAft>
                </a:pPr>
                <a:r>
                  <a:rPr lang="en-US" sz="2800" b="1" dirty="0">
                    <a:solidFill>
                      <a:srgbClr val="333333"/>
                    </a:solidFill>
                    <a:latin typeface="Proxima Nova" panose="02000506030000020004" pitchFamily="50" charset="0"/>
                  </a:rPr>
                  <a:t>1.</a:t>
                </a:r>
                <a:r>
                  <a:rPr lang="en-US" sz="2800" dirty="0">
                    <a:solidFill>
                      <a:srgbClr val="333333"/>
                    </a:solidFill>
                    <a:latin typeface="Proxima Nova" panose="02000506030000020004" pitchFamily="50" charset="0"/>
                  </a:rPr>
                  <a:t> </a:t>
                </a:r>
                <a:r>
                  <a:rPr lang="en-US" sz="2800" dirty="0"/>
                  <a:t>Taylor bought 5.5 pounds of apples and 1.7 pounds of blueberries at an orchard. How many pounds of fruit did Taylor buy in all?</a:t>
                </a:r>
              </a:p>
              <a:p>
                <a:pPr marL="457200" indent="-914400">
                  <a:spcBef>
                    <a:spcPts val="2200"/>
                  </a:spcBef>
                  <a:spcAft>
                    <a:spcPts val="1200"/>
                  </a:spcAft>
                </a:pPr>
                <a:r>
                  <a:rPr lang="en-US" sz="2800" b="1" dirty="0">
                    <a:solidFill>
                      <a:srgbClr val="333333"/>
                    </a:solidFill>
                    <a:latin typeface="Proxima Nova" panose="02000506030000020004" pitchFamily="50" charset="0"/>
                  </a:rPr>
                  <a:t>2.</a:t>
                </a:r>
                <a:r>
                  <a:rPr lang="en-US" sz="2800" dirty="0">
                    <a:solidFill>
                      <a:srgbClr val="333333"/>
                    </a:solidFill>
                    <a:latin typeface="Proxima Nova" panose="02000506030000020004" pitchFamily="50" charset="0"/>
                  </a:rPr>
                  <a:t> </a:t>
                </a:r>
                <a:r>
                  <a:rPr lang="en-US" sz="2800" dirty="0"/>
                  <a:t>Casey was 3.5 feet tall last year. He is now 1.2 times as tall. How tall is Casey now?</a:t>
                </a:r>
                <a:endParaRPr lang="en-US" sz="2800" dirty="0">
                  <a:solidFill>
                    <a:srgbClr val="333333"/>
                  </a:solidFill>
                  <a:latin typeface="Proxima Nova" panose="02000506030000020004" pitchFamily="50" charset="0"/>
                </a:endParaRPr>
              </a:p>
              <a:p>
                <a:pPr marL="457200" indent="-914400">
                  <a:spcBef>
                    <a:spcPts val="2200"/>
                  </a:spcBef>
                  <a:spcAft>
                    <a:spcPts val="1200"/>
                  </a:spcAft>
                </a:pPr>
                <a:r>
                  <a:rPr lang="en-US" sz="2800" b="1" dirty="0">
                    <a:solidFill>
                      <a:srgbClr val="333333"/>
                    </a:solidFill>
                    <a:latin typeface="Proxima Nova" panose="02000506030000020004" pitchFamily="50" charset="0"/>
                  </a:rPr>
                  <a:t>3.</a:t>
                </a:r>
                <a:r>
                  <a:rPr lang="en-US" sz="2800" dirty="0">
                    <a:solidFill>
                      <a:srgbClr val="333333"/>
                    </a:solidFill>
                    <a:latin typeface="Proxima Nova" panose="02000506030000020004" pitchFamily="50" charset="0"/>
                  </a:rPr>
                  <a:t> </a:t>
                </a:r>
                <a14:m>
                  <m:oMath xmlns:m="http://schemas.openxmlformats.org/officeDocument/2006/math">
                    <m:r>
                      <m:rPr>
                        <m:nor/>
                      </m:rPr>
                      <a:rPr lang="en-US" sz="2800" smtClean="0">
                        <a:solidFill>
                          <a:schemeClr val="tx2"/>
                        </a:solidFill>
                      </a:rPr>
                      <m:t>The</m:t>
                    </m:r>
                    <m:r>
                      <m:rPr>
                        <m:nor/>
                      </m:rPr>
                      <a:rPr lang="en-US" sz="2800" smtClean="0">
                        <a:solidFill>
                          <a:schemeClr val="tx2"/>
                        </a:solidFill>
                      </a:rPr>
                      <m:t> </m:t>
                    </m:r>
                    <m:r>
                      <m:rPr>
                        <m:nor/>
                      </m:rPr>
                      <a:rPr lang="en-US" sz="2800" smtClean="0">
                        <a:solidFill>
                          <a:schemeClr val="tx2"/>
                        </a:solidFill>
                      </a:rPr>
                      <m:t>first</m:t>
                    </m:r>
                    <m:r>
                      <m:rPr>
                        <m:nor/>
                      </m:rPr>
                      <a:rPr lang="en-US" sz="2800" smtClean="0">
                        <a:solidFill>
                          <a:schemeClr val="tx2"/>
                        </a:solidFill>
                      </a:rPr>
                      <m:t> </m:t>
                    </m:r>
                    <m:r>
                      <m:rPr>
                        <m:nor/>
                      </m:rPr>
                      <a:rPr lang="en-US" sz="2800" smtClean="0">
                        <a:solidFill>
                          <a:schemeClr val="tx2"/>
                        </a:solidFill>
                      </a:rPr>
                      <m:t>song</m:t>
                    </m:r>
                    <m:r>
                      <m:rPr>
                        <m:nor/>
                      </m:rPr>
                      <a:rPr lang="en-US" sz="2800" smtClean="0">
                        <a:solidFill>
                          <a:schemeClr val="tx2"/>
                        </a:solidFill>
                      </a:rPr>
                      <m:t> </m:t>
                    </m:r>
                    <m:r>
                      <m:rPr>
                        <m:nor/>
                      </m:rPr>
                      <a:rPr lang="en-US" sz="2800" smtClean="0">
                        <a:solidFill>
                          <a:schemeClr val="tx2"/>
                        </a:solidFill>
                      </a:rPr>
                      <m:t>on</m:t>
                    </m:r>
                    <m:r>
                      <m:rPr>
                        <m:nor/>
                      </m:rPr>
                      <a:rPr lang="en-US" sz="2800" smtClean="0">
                        <a:solidFill>
                          <a:schemeClr val="tx2"/>
                        </a:solidFill>
                      </a:rPr>
                      <m:t> </m:t>
                    </m:r>
                    <m:r>
                      <m:rPr>
                        <m:nor/>
                      </m:rPr>
                      <a:rPr lang="en-US" sz="2800" smtClean="0">
                        <a:solidFill>
                          <a:schemeClr val="tx2"/>
                        </a:solidFill>
                      </a:rPr>
                      <m:t>a</m:t>
                    </m:r>
                    <m:r>
                      <m:rPr>
                        <m:nor/>
                      </m:rPr>
                      <a:rPr lang="en-US" sz="2800" smtClean="0">
                        <a:solidFill>
                          <a:schemeClr val="tx2"/>
                        </a:solidFill>
                      </a:rPr>
                      <m:t> </m:t>
                    </m:r>
                    <m:r>
                      <m:rPr>
                        <m:nor/>
                      </m:rPr>
                      <a:rPr lang="en-US" sz="2800" smtClean="0">
                        <a:solidFill>
                          <a:schemeClr val="tx2"/>
                        </a:solidFill>
                      </a:rPr>
                      <m:t>playlist</m:t>
                    </m:r>
                    <m:r>
                      <m:rPr>
                        <m:nor/>
                      </m:rPr>
                      <a:rPr lang="en-US" sz="2800" smtClean="0">
                        <a:solidFill>
                          <a:schemeClr val="tx2"/>
                        </a:solidFill>
                      </a:rPr>
                      <m:t> </m:t>
                    </m:r>
                    <m:r>
                      <m:rPr>
                        <m:nor/>
                      </m:rPr>
                      <a:rPr lang="en-US" sz="2800" smtClean="0">
                        <a:solidFill>
                          <a:schemeClr val="tx2"/>
                        </a:solidFill>
                      </a:rPr>
                      <m:t>is</m:t>
                    </m:r>
                    <m:r>
                      <m:rPr>
                        <m:nor/>
                      </m:rPr>
                      <a:rPr lang="en-US" sz="2800" smtClean="0">
                        <a:solidFill>
                          <a:schemeClr val="tx2"/>
                        </a:solidFill>
                      </a:rPr>
                      <m:t> 4.1 </m:t>
                    </m:r>
                    <m:r>
                      <m:rPr>
                        <m:nor/>
                      </m:rPr>
                      <a:rPr lang="en-US" sz="2800" smtClean="0">
                        <a:solidFill>
                          <a:schemeClr val="tx2"/>
                        </a:solidFill>
                      </a:rPr>
                      <m:t>minutes</m:t>
                    </m:r>
                    <m:r>
                      <m:rPr>
                        <m:nor/>
                      </m:rPr>
                      <a:rPr lang="en-US" sz="2800" smtClean="0">
                        <a:solidFill>
                          <a:schemeClr val="tx2"/>
                        </a:solidFill>
                      </a:rPr>
                      <m:t> </m:t>
                    </m:r>
                    <m:r>
                      <m:rPr>
                        <m:nor/>
                      </m:rPr>
                      <a:rPr lang="en-US" sz="2800" smtClean="0">
                        <a:solidFill>
                          <a:schemeClr val="tx2"/>
                        </a:solidFill>
                      </a:rPr>
                      <m:t>long</m:t>
                    </m:r>
                    <m:r>
                      <m:rPr>
                        <m:nor/>
                      </m:rPr>
                      <a:rPr lang="en-US" sz="2800" smtClean="0">
                        <a:solidFill>
                          <a:schemeClr val="tx2"/>
                        </a:solidFill>
                      </a:rPr>
                      <m:t> </m:t>
                    </m:r>
                    <m:r>
                      <m:rPr>
                        <m:nor/>
                      </m:rPr>
                      <a:rPr lang="en-US" sz="2800" smtClean="0">
                        <a:solidFill>
                          <a:schemeClr val="tx2"/>
                        </a:solidFill>
                      </a:rPr>
                      <m:t>and</m:t>
                    </m:r>
                    <m:r>
                      <m:rPr>
                        <m:nor/>
                      </m:rPr>
                      <a:rPr lang="en-US" sz="2800" smtClean="0">
                        <a:solidFill>
                          <a:schemeClr val="tx2"/>
                        </a:solidFill>
                      </a:rPr>
                      <m:t> </m:t>
                    </m:r>
                    <m:r>
                      <m:rPr>
                        <m:nor/>
                      </m:rPr>
                      <a:rPr lang="en-US" sz="2800" smtClean="0">
                        <a:solidFill>
                          <a:schemeClr val="tx2"/>
                        </a:solidFill>
                      </a:rPr>
                      <m:t>the</m:t>
                    </m:r>
                    <m:r>
                      <m:rPr>
                        <m:nor/>
                      </m:rPr>
                      <a:rPr lang="en-US" sz="2800" smtClean="0">
                        <a:solidFill>
                          <a:schemeClr val="tx2"/>
                        </a:solidFill>
                      </a:rPr>
                      <m:t> </m:t>
                    </m:r>
                    <m:r>
                      <m:rPr>
                        <m:nor/>
                      </m:rPr>
                      <a:rPr lang="en-US" sz="2800" smtClean="0">
                        <a:solidFill>
                          <a:schemeClr val="tx2"/>
                        </a:solidFill>
                      </a:rPr>
                      <m:t>second</m:t>
                    </m:r>
                    <m:r>
                      <m:rPr>
                        <m:nor/>
                      </m:rPr>
                      <a:rPr lang="en-US" sz="2800" smtClean="0">
                        <a:solidFill>
                          <a:schemeClr val="tx2"/>
                        </a:solidFill>
                      </a:rPr>
                      <m:t> </m:t>
                    </m:r>
                    <m:r>
                      <m:rPr>
                        <m:nor/>
                      </m:rPr>
                      <a:rPr lang="en-US" sz="2800" smtClean="0">
                        <a:solidFill>
                          <a:schemeClr val="tx2"/>
                        </a:solidFill>
                      </a:rPr>
                      <m:t>song</m:t>
                    </m:r>
                    <m:r>
                      <m:rPr>
                        <m:nor/>
                      </m:rPr>
                      <a:rPr lang="en-US" sz="2800" smtClean="0">
                        <a:solidFill>
                          <a:schemeClr val="tx2"/>
                        </a:solidFill>
                      </a:rPr>
                      <m:t> </m:t>
                    </m:r>
                    <m:r>
                      <m:rPr>
                        <m:nor/>
                      </m:rPr>
                      <a:rPr lang="en-US" sz="2800" smtClean="0">
                        <a:solidFill>
                          <a:schemeClr val="tx2"/>
                        </a:solidFill>
                      </a:rPr>
                      <m:t>is</m:t>
                    </m:r>
                    <m:r>
                      <m:rPr>
                        <m:nor/>
                      </m:rPr>
                      <a:rPr lang="en-US" sz="2800" smtClean="0">
                        <a:solidFill>
                          <a:schemeClr val="tx2"/>
                        </a:solidFill>
                      </a:rPr>
                      <m:t> 2.9 </m:t>
                    </m:r>
                    <m:r>
                      <m:rPr>
                        <m:nor/>
                      </m:rPr>
                      <a:rPr lang="en-US" sz="2800" smtClean="0">
                        <a:solidFill>
                          <a:schemeClr val="tx2"/>
                        </a:solidFill>
                      </a:rPr>
                      <m:t>minutes</m:t>
                    </m:r>
                    <m:r>
                      <m:rPr>
                        <m:nor/>
                      </m:rPr>
                      <a:rPr lang="en-US" sz="2800" smtClean="0">
                        <a:solidFill>
                          <a:schemeClr val="tx2"/>
                        </a:solidFill>
                      </a:rPr>
                      <m:t> </m:t>
                    </m:r>
                    <m:r>
                      <m:rPr>
                        <m:nor/>
                      </m:rPr>
                      <a:rPr lang="en-US" sz="2800" smtClean="0">
                        <a:solidFill>
                          <a:schemeClr val="tx2"/>
                        </a:solidFill>
                      </a:rPr>
                      <m:t>long</m:t>
                    </m:r>
                  </m:oMath>
                </a14:m>
                <a:r>
                  <a:rPr lang="en-US" sz="2800" dirty="0">
                    <a:solidFill>
                      <a:schemeClr val="tx2"/>
                    </a:solidFill>
                  </a:rPr>
                  <a:t>. </a:t>
                </a:r>
                <a14:m>
                  <m:oMath xmlns:m="http://schemas.openxmlformats.org/officeDocument/2006/math">
                    <m:r>
                      <m:rPr>
                        <m:nor/>
                      </m:rPr>
                      <a:rPr lang="en-US" sz="2800">
                        <a:solidFill>
                          <a:schemeClr val="tx2"/>
                        </a:solidFill>
                      </a:rPr>
                      <m:t>How</m:t>
                    </m:r>
                    <m:r>
                      <m:rPr>
                        <m:nor/>
                      </m:rPr>
                      <a:rPr lang="en-US" sz="2800">
                        <a:solidFill>
                          <a:schemeClr val="tx2"/>
                        </a:solidFill>
                      </a:rPr>
                      <m:t> </m:t>
                    </m:r>
                    <m:r>
                      <m:rPr>
                        <m:nor/>
                      </m:rPr>
                      <a:rPr lang="en-US" sz="2800">
                        <a:solidFill>
                          <a:schemeClr val="tx2"/>
                        </a:solidFill>
                      </a:rPr>
                      <m:t>long</m:t>
                    </m:r>
                    <m:r>
                      <m:rPr>
                        <m:nor/>
                      </m:rPr>
                      <a:rPr lang="en-US" sz="2800">
                        <a:solidFill>
                          <a:schemeClr val="tx2"/>
                        </a:solidFill>
                      </a:rPr>
                      <m:t> </m:t>
                    </m:r>
                    <m:r>
                      <m:rPr>
                        <m:nor/>
                      </m:rPr>
                      <a:rPr lang="en-US" sz="2800">
                        <a:solidFill>
                          <a:schemeClr val="tx2"/>
                        </a:solidFill>
                      </a:rPr>
                      <m:t>does</m:t>
                    </m:r>
                    <m:r>
                      <m:rPr>
                        <m:nor/>
                      </m:rPr>
                      <a:rPr lang="en-US" sz="2800">
                        <a:solidFill>
                          <a:schemeClr val="tx2"/>
                        </a:solidFill>
                      </a:rPr>
                      <m:t> </m:t>
                    </m:r>
                    <m:r>
                      <m:rPr>
                        <m:nor/>
                      </m:rPr>
                      <a:rPr lang="en-US" sz="2800">
                        <a:solidFill>
                          <a:schemeClr val="tx2"/>
                        </a:solidFill>
                      </a:rPr>
                      <m:t>it</m:t>
                    </m:r>
                    <m:r>
                      <m:rPr>
                        <m:nor/>
                      </m:rPr>
                      <a:rPr lang="en-US" sz="2800">
                        <a:solidFill>
                          <a:schemeClr val="tx2"/>
                        </a:solidFill>
                      </a:rPr>
                      <m:t> </m:t>
                    </m:r>
                    <m:r>
                      <m:rPr>
                        <m:nor/>
                      </m:rPr>
                      <a:rPr lang="en-US" sz="2800">
                        <a:solidFill>
                          <a:schemeClr val="tx2"/>
                        </a:solidFill>
                      </a:rPr>
                      <m:t>take</m:t>
                    </m:r>
                    <m:r>
                      <m:rPr>
                        <m:nor/>
                      </m:rPr>
                      <a:rPr lang="en-US" sz="2800">
                        <a:solidFill>
                          <a:schemeClr val="tx2"/>
                        </a:solidFill>
                      </a:rPr>
                      <m:t> </m:t>
                    </m:r>
                    <m:r>
                      <m:rPr>
                        <m:nor/>
                      </m:rPr>
                      <a:rPr lang="en-US" sz="2800">
                        <a:solidFill>
                          <a:schemeClr val="tx2"/>
                        </a:solidFill>
                      </a:rPr>
                      <m:t>to</m:t>
                    </m:r>
                    <m:r>
                      <m:rPr>
                        <m:nor/>
                      </m:rPr>
                      <a:rPr lang="en-US" sz="2800">
                        <a:solidFill>
                          <a:schemeClr val="tx2"/>
                        </a:solidFill>
                      </a:rPr>
                      <m:t> </m:t>
                    </m:r>
                    <m:r>
                      <m:rPr>
                        <m:nor/>
                      </m:rPr>
                      <a:rPr lang="en-US" sz="2800">
                        <a:solidFill>
                          <a:schemeClr val="tx2"/>
                        </a:solidFill>
                      </a:rPr>
                      <m:t>listen</m:t>
                    </m:r>
                    <m:r>
                      <m:rPr>
                        <m:nor/>
                      </m:rPr>
                      <a:rPr lang="en-US" sz="2800">
                        <a:solidFill>
                          <a:schemeClr val="tx2"/>
                        </a:solidFill>
                      </a:rPr>
                      <m:t> </m:t>
                    </m:r>
                    <m:r>
                      <m:rPr>
                        <m:nor/>
                      </m:rPr>
                      <a:rPr lang="en-US" sz="2800">
                        <a:solidFill>
                          <a:schemeClr val="tx2"/>
                        </a:solidFill>
                      </a:rPr>
                      <m:t>to</m:t>
                    </m:r>
                    <m:r>
                      <m:rPr>
                        <m:nor/>
                      </m:rPr>
                      <a:rPr lang="en-US" sz="2800">
                        <a:solidFill>
                          <a:schemeClr val="tx2"/>
                        </a:solidFill>
                      </a:rPr>
                      <m:t> </m:t>
                    </m:r>
                    <m:r>
                      <m:rPr>
                        <m:nor/>
                      </m:rPr>
                      <a:rPr lang="en-US" sz="2800">
                        <a:solidFill>
                          <a:schemeClr val="tx2"/>
                        </a:solidFill>
                      </a:rPr>
                      <m:t>both</m:t>
                    </m:r>
                    <m:r>
                      <m:rPr>
                        <m:nor/>
                      </m:rPr>
                      <a:rPr lang="en-US" sz="2800">
                        <a:solidFill>
                          <a:schemeClr val="tx2"/>
                        </a:solidFill>
                      </a:rPr>
                      <m:t> </m:t>
                    </m:r>
                    <m:r>
                      <m:rPr>
                        <m:nor/>
                      </m:rPr>
                      <a:rPr lang="en-US" sz="2800">
                        <a:solidFill>
                          <a:schemeClr val="tx2"/>
                        </a:solidFill>
                      </a:rPr>
                      <m:t>songs</m:t>
                    </m:r>
                  </m:oMath>
                </a14:m>
                <a:r>
                  <a:rPr lang="en-US" sz="2800" dirty="0">
                    <a:solidFill>
                      <a:schemeClr val="tx2"/>
                    </a:solidFill>
                    <a:latin typeface="Proxima Nova" panose="02000506030000020004" pitchFamily="50" charset="0"/>
                  </a:rPr>
                  <a:t>?</a:t>
                </a:r>
              </a:p>
              <a:p>
                <a:pPr marL="457200" indent="-914400">
                  <a:spcAft>
                    <a:spcPts val="1200"/>
                  </a:spcAft>
                </a:pPr>
                <a:endParaRPr lang="en-US" sz="2800" dirty="0">
                  <a:solidFill>
                    <a:srgbClr val="333333"/>
                  </a:solidFill>
                  <a:latin typeface="Proxima Nova" panose="02000506030000020004" pitchFamily="50" charset="0"/>
                </a:endParaRPr>
              </a:p>
              <a:p>
                <a:pPr marL="457200">
                  <a:spcAft>
                    <a:spcPts val="1200"/>
                  </a:spcAft>
                </a:pPr>
                <a:br>
                  <a:rPr lang="en-US" sz="2800" dirty="0">
                    <a:solidFill>
                      <a:srgbClr val="333333"/>
                    </a:solidFill>
                    <a:latin typeface="Proxima Nova" panose="02000506030000020004" pitchFamily="50" charset="0"/>
                  </a:rPr>
                </a:br>
                <a:endParaRPr lang="en-US" sz="2800" dirty="0">
                  <a:latin typeface="Proxima Nova" panose="02000506030000020004" pitchFamily="50" charset="0"/>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1" y="1332861"/>
                <a:ext cx="11134777" cy="4617995"/>
              </a:xfrm>
              <a:prstGeom prst="rect">
                <a:avLst/>
              </a:prstGeom>
              <a:blipFill>
                <a:blip r:embed="rId3"/>
                <a:stretch>
                  <a:fillRect l="-1095" t="-1453" r="-766" b="-1585"/>
                </a:stretch>
              </a:blipFill>
            </p:spPr>
            <p:txBody>
              <a:bodyPr/>
              <a:lstStyle/>
              <a:p>
                <a:r>
                  <a:rPr lang="en-US">
                    <a:noFill/>
                  </a:rPr>
                  <a:t> </a:t>
                </a:r>
              </a:p>
            </p:txBody>
          </p:sp>
        </mc:Fallback>
      </mc:AlternateContent>
    </p:spTree>
    <p:extLst>
      <p:ext uri="{BB962C8B-B14F-4D97-AF65-F5344CB8AC3E}">
        <p14:creationId xmlns:p14="http://schemas.microsoft.com/office/powerpoint/2010/main" val="1217798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1" y="1332861"/>
                <a:ext cx="11134777" cy="4617995"/>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Solve each problem.</a:t>
                </a:r>
              </a:p>
              <a:p>
                <a:pPr marL="457200" indent="-914400">
                  <a:spcAft>
                    <a:spcPts val="1200"/>
                  </a:spcAft>
                </a:pPr>
                <a:r>
                  <a:rPr lang="en-US" sz="2800" b="1" dirty="0">
                    <a:solidFill>
                      <a:srgbClr val="333333"/>
                    </a:solidFill>
                    <a:latin typeface="Proxima Nova" panose="02000506030000020004" pitchFamily="50" charset="0"/>
                  </a:rPr>
                  <a:t>1.</a:t>
                </a:r>
                <a:r>
                  <a:rPr lang="en-US" sz="2800" dirty="0">
                    <a:solidFill>
                      <a:srgbClr val="333333"/>
                    </a:solidFill>
                    <a:latin typeface="Proxima Nova" panose="02000506030000020004" pitchFamily="50" charset="0"/>
                  </a:rPr>
                  <a:t> </a:t>
                </a:r>
                <a:r>
                  <a:rPr lang="en-US" sz="2800" dirty="0"/>
                  <a:t>Taylor bought 5.5 pounds of apples and 1.7 pounds of blueberries at an orchard. How many pounds of fruit did Taylor buy in all?</a:t>
                </a:r>
              </a:p>
              <a:p>
                <a:pPr marL="457200" indent="-914400">
                  <a:spcBef>
                    <a:spcPts val="2200"/>
                  </a:spcBef>
                  <a:spcAft>
                    <a:spcPts val="1200"/>
                  </a:spcAft>
                </a:pPr>
                <a:r>
                  <a:rPr lang="en-US" sz="2800" b="1" dirty="0">
                    <a:solidFill>
                      <a:srgbClr val="333333"/>
                    </a:solidFill>
                    <a:latin typeface="Proxima Nova" panose="02000506030000020004" pitchFamily="50" charset="0"/>
                  </a:rPr>
                  <a:t>2.</a:t>
                </a:r>
                <a:r>
                  <a:rPr lang="en-US" sz="2800" dirty="0">
                    <a:solidFill>
                      <a:srgbClr val="333333"/>
                    </a:solidFill>
                    <a:latin typeface="Proxima Nova" panose="02000506030000020004" pitchFamily="50" charset="0"/>
                  </a:rPr>
                  <a:t> </a:t>
                </a:r>
                <a:r>
                  <a:rPr lang="en-US" sz="2800" dirty="0"/>
                  <a:t>Casey was 3.5 feet tall last year. He is now 1.2 times as tall. How tall is Casey now?</a:t>
                </a:r>
                <a:endParaRPr lang="en-US" sz="2800" dirty="0">
                  <a:solidFill>
                    <a:srgbClr val="333333"/>
                  </a:solidFill>
                  <a:latin typeface="Proxima Nova" panose="02000506030000020004" pitchFamily="50" charset="0"/>
                </a:endParaRPr>
              </a:p>
              <a:p>
                <a:pPr marL="457200" indent="-914400">
                  <a:spcBef>
                    <a:spcPts val="2200"/>
                  </a:spcBef>
                  <a:spcAft>
                    <a:spcPts val="1200"/>
                  </a:spcAft>
                </a:pPr>
                <a:r>
                  <a:rPr lang="en-US" sz="2800" b="1" dirty="0">
                    <a:solidFill>
                      <a:srgbClr val="333333"/>
                    </a:solidFill>
                    <a:latin typeface="Proxima Nova" panose="02000506030000020004" pitchFamily="50" charset="0"/>
                  </a:rPr>
                  <a:t>3.</a:t>
                </a:r>
                <a:r>
                  <a:rPr lang="en-US" sz="2800" dirty="0">
                    <a:solidFill>
                      <a:srgbClr val="333333"/>
                    </a:solidFill>
                    <a:latin typeface="Proxima Nova" panose="02000506030000020004" pitchFamily="50" charset="0"/>
                  </a:rPr>
                  <a:t> </a:t>
                </a:r>
                <a14:m>
                  <m:oMath xmlns:m="http://schemas.openxmlformats.org/officeDocument/2006/math">
                    <m:r>
                      <m:rPr>
                        <m:nor/>
                      </m:rPr>
                      <a:rPr lang="en-US" sz="2800" smtClean="0">
                        <a:solidFill>
                          <a:schemeClr val="tx2"/>
                        </a:solidFill>
                      </a:rPr>
                      <m:t>The</m:t>
                    </m:r>
                    <m:r>
                      <m:rPr>
                        <m:nor/>
                      </m:rPr>
                      <a:rPr lang="en-US" sz="2800" smtClean="0">
                        <a:solidFill>
                          <a:schemeClr val="tx2"/>
                        </a:solidFill>
                      </a:rPr>
                      <m:t> </m:t>
                    </m:r>
                    <m:r>
                      <m:rPr>
                        <m:nor/>
                      </m:rPr>
                      <a:rPr lang="en-US" sz="2800" smtClean="0">
                        <a:solidFill>
                          <a:schemeClr val="tx2"/>
                        </a:solidFill>
                      </a:rPr>
                      <m:t>first</m:t>
                    </m:r>
                    <m:r>
                      <m:rPr>
                        <m:nor/>
                      </m:rPr>
                      <a:rPr lang="en-US" sz="2800" smtClean="0">
                        <a:solidFill>
                          <a:schemeClr val="tx2"/>
                        </a:solidFill>
                      </a:rPr>
                      <m:t> </m:t>
                    </m:r>
                    <m:r>
                      <m:rPr>
                        <m:nor/>
                      </m:rPr>
                      <a:rPr lang="en-US" sz="2800" smtClean="0">
                        <a:solidFill>
                          <a:schemeClr val="tx2"/>
                        </a:solidFill>
                      </a:rPr>
                      <m:t>song</m:t>
                    </m:r>
                    <m:r>
                      <m:rPr>
                        <m:nor/>
                      </m:rPr>
                      <a:rPr lang="en-US" sz="2800" smtClean="0">
                        <a:solidFill>
                          <a:schemeClr val="tx2"/>
                        </a:solidFill>
                      </a:rPr>
                      <m:t> </m:t>
                    </m:r>
                    <m:r>
                      <m:rPr>
                        <m:nor/>
                      </m:rPr>
                      <a:rPr lang="en-US" sz="2800" smtClean="0">
                        <a:solidFill>
                          <a:schemeClr val="tx2"/>
                        </a:solidFill>
                      </a:rPr>
                      <m:t>on</m:t>
                    </m:r>
                    <m:r>
                      <m:rPr>
                        <m:nor/>
                      </m:rPr>
                      <a:rPr lang="en-US" sz="2800" smtClean="0">
                        <a:solidFill>
                          <a:schemeClr val="tx2"/>
                        </a:solidFill>
                      </a:rPr>
                      <m:t> </m:t>
                    </m:r>
                    <m:r>
                      <m:rPr>
                        <m:nor/>
                      </m:rPr>
                      <a:rPr lang="en-US" sz="2800" smtClean="0">
                        <a:solidFill>
                          <a:schemeClr val="tx2"/>
                        </a:solidFill>
                      </a:rPr>
                      <m:t>a</m:t>
                    </m:r>
                    <m:r>
                      <m:rPr>
                        <m:nor/>
                      </m:rPr>
                      <a:rPr lang="en-US" sz="2800" smtClean="0">
                        <a:solidFill>
                          <a:schemeClr val="tx2"/>
                        </a:solidFill>
                      </a:rPr>
                      <m:t> </m:t>
                    </m:r>
                    <m:r>
                      <m:rPr>
                        <m:nor/>
                      </m:rPr>
                      <a:rPr lang="en-US" sz="2800" smtClean="0">
                        <a:solidFill>
                          <a:schemeClr val="tx2"/>
                        </a:solidFill>
                      </a:rPr>
                      <m:t>playlist</m:t>
                    </m:r>
                    <m:r>
                      <m:rPr>
                        <m:nor/>
                      </m:rPr>
                      <a:rPr lang="en-US" sz="2800" smtClean="0">
                        <a:solidFill>
                          <a:schemeClr val="tx2"/>
                        </a:solidFill>
                      </a:rPr>
                      <m:t> </m:t>
                    </m:r>
                    <m:r>
                      <m:rPr>
                        <m:nor/>
                      </m:rPr>
                      <a:rPr lang="en-US" sz="2800" smtClean="0">
                        <a:solidFill>
                          <a:schemeClr val="tx2"/>
                        </a:solidFill>
                      </a:rPr>
                      <m:t>is</m:t>
                    </m:r>
                    <m:r>
                      <m:rPr>
                        <m:nor/>
                      </m:rPr>
                      <a:rPr lang="en-US" sz="2800" smtClean="0">
                        <a:solidFill>
                          <a:schemeClr val="tx2"/>
                        </a:solidFill>
                      </a:rPr>
                      <m:t> 4.1 </m:t>
                    </m:r>
                    <m:r>
                      <m:rPr>
                        <m:nor/>
                      </m:rPr>
                      <a:rPr lang="en-US" sz="2800" smtClean="0">
                        <a:solidFill>
                          <a:schemeClr val="tx2"/>
                        </a:solidFill>
                      </a:rPr>
                      <m:t>minutes</m:t>
                    </m:r>
                    <m:r>
                      <m:rPr>
                        <m:nor/>
                      </m:rPr>
                      <a:rPr lang="en-US" sz="2800" smtClean="0">
                        <a:solidFill>
                          <a:schemeClr val="tx2"/>
                        </a:solidFill>
                      </a:rPr>
                      <m:t> </m:t>
                    </m:r>
                    <m:r>
                      <m:rPr>
                        <m:nor/>
                      </m:rPr>
                      <a:rPr lang="en-US" sz="2800" smtClean="0">
                        <a:solidFill>
                          <a:schemeClr val="tx2"/>
                        </a:solidFill>
                      </a:rPr>
                      <m:t>long</m:t>
                    </m:r>
                    <m:r>
                      <m:rPr>
                        <m:nor/>
                      </m:rPr>
                      <a:rPr lang="en-US" sz="2800" smtClean="0">
                        <a:solidFill>
                          <a:schemeClr val="tx2"/>
                        </a:solidFill>
                      </a:rPr>
                      <m:t> </m:t>
                    </m:r>
                    <m:r>
                      <m:rPr>
                        <m:nor/>
                      </m:rPr>
                      <a:rPr lang="en-US" sz="2800" smtClean="0">
                        <a:solidFill>
                          <a:schemeClr val="tx2"/>
                        </a:solidFill>
                      </a:rPr>
                      <m:t>and</m:t>
                    </m:r>
                    <m:r>
                      <m:rPr>
                        <m:nor/>
                      </m:rPr>
                      <a:rPr lang="en-US" sz="2800" smtClean="0">
                        <a:solidFill>
                          <a:schemeClr val="tx2"/>
                        </a:solidFill>
                      </a:rPr>
                      <m:t> </m:t>
                    </m:r>
                    <m:r>
                      <m:rPr>
                        <m:nor/>
                      </m:rPr>
                      <a:rPr lang="en-US" sz="2800" smtClean="0">
                        <a:solidFill>
                          <a:schemeClr val="tx2"/>
                        </a:solidFill>
                      </a:rPr>
                      <m:t>the</m:t>
                    </m:r>
                    <m:r>
                      <m:rPr>
                        <m:nor/>
                      </m:rPr>
                      <a:rPr lang="en-US" sz="2800" smtClean="0">
                        <a:solidFill>
                          <a:schemeClr val="tx2"/>
                        </a:solidFill>
                      </a:rPr>
                      <m:t> </m:t>
                    </m:r>
                    <m:r>
                      <m:rPr>
                        <m:nor/>
                      </m:rPr>
                      <a:rPr lang="en-US" sz="2800" smtClean="0">
                        <a:solidFill>
                          <a:schemeClr val="tx2"/>
                        </a:solidFill>
                      </a:rPr>
                      <m:t>second</m:t>
                    </m:r>
                    <m:r>
                      <m:rPr>
                        <m:nor/>
                      </m:rPr>
                      <a:rPr lang="en-US" sz="2800" smtClean="0">
                        <a:solidFill>
                          <a:schemeClr val="tx2"/>
                        </a:solidFill>
                      </a:rPr>
                      <m:t> </m:t>
                    </m:r>
                    <m:r>
                      <m:rPr>
                        <m:nor/>
                      </m:rPr>
                      <a:rPr lang="en-US" sz="2800" smtClean="0">
                        <a:solidFill>
                          <a:schemeClr val="tx2"/>
                        </a:solidFill>
                      </a:rPr>
                      <m:t>song</m:t>
                    </m:r>
                    <m:r>
                      <m:rPr>
                        <m:nor/>
                      </m:rPr>
                      <a:rPr lang="en-US" sz="2800" smtClean="0">
                        <a:solidFill>
                          <a:schemeClr val="tx2"/>
                        </a:solidFill>
                      </a:rPr>
                      <m:t> </m:t>
                    </m:r>
                    <m:r>
                      <m:rPr>
                        <m:nor/>
                      </m:rPr>
                      <a:rPr lang="en-US" sz="2800" smtClean="0">
                        <a:solidFill>
                          <a:schemeClr val="tx2"/>
                        </a:solidFill>
                      </a:rPr>
                      <m:t>is</m:t>
                    </m:r>
                    <m:r>
                      <m:rPr>
                        <m:nor/>
                      </m:rPr>
                      <a:rPr lang="en-US" sz="2800" smtClean="0">
                        <a:solidFill>
                          <a:schemeClr val="tx2"/>
                        </a:solidFill>
                      </a:rPr>
                      <m:t> 2.9 </m:t>
                    </m:r>
                    <m:r>
                      <m:rPr>
                        <m:nor/>
                      </m:rPr>
                      <a:rPr lang="en-US" sz="2800" smtClean="0">
                        <a:solidFill>
                          <a:schemeClr val="tx2"/>
                        </a:solidFill>
                      </a:rPr>
                      <m:t>minutes</m:t>
                    </m:r>
                    <m:r>
                      <m:rPr>
                        <m:nor/>
                      </m:rPr>
                      <a:rPr lang="en-US" sz="2800" smtClean="0">
                        <a:solidFill>
                          <a:schemeClr val="tx2"/>
                        </a:solidFill>
                      </a:rPr>
                      <m:t> </m:t>
                    </m:r>
                    <m:r>
                      <m:rPr>
                        <m:nor/>
                      </m:rPr>
                      <a:rPr lang="en-US" sz="2800" smtClean="0">
                        <a:solidFill>
                          <a:schemeClr val="tx2"/>
                        </a:solidFill>
                      </a:rPr>
                      <m:t>long</m:t>
                    </m:r>
                  </m:oMath>
                </a14:m>
                <a:r>
                  <a:rPr lang="en-US" sz="2800" dirty="0">
                    <a:solidFill>
                      <a:schemeClr val="tx2"/>
                    </a:solidFill>
                  </a:rPr>
                  <a:t>. </a:t>
                </a:r>
                <a14:m>
                  <m:oMath xmlns:m="http://schemas.openxmlformats.org/officeDocument/2006/math">
                    <m:r>
                      <m:rPr>
                        <m:nor/>
                      </m:rPr>
                      <a:rPr lang="en-US" sz="2800">
                        <a:solidFill>
                          <a:schemeClr val="tx2"/>
                        </a:solidFill>
                      </a:rPr>
                      <m:t>How</m:t>
                    </m:r>
                    <m:r>
                      <m:rPr>
                        <m:nor/>
                      </m:rPr>
                      <a:rPr lang="en-US" sz="2800">
                        <a:solidFill>
                          <a:schemeClr val="tx2"/>
                        </a:solidFill>
                      </a:rPr>
                      <m:t> </m:t>
                    </m:r>
                    <m:r>
                      <m:rPr>
                        <m:nor/>
                      </m:rPr>
                      <a:rPr lang="en-US" sz="2800">
                        <a:solidFill>
                          <a:schemeClr val="tx2"/>
                        </a:solidFill>
                      </a:rPr>
                      <m:t>long</m:t>
                    </m:r>
                    <m:r>
                      <m:rPr>
                        <m:nor/>
                      </m:rPr>
                      <a:rPr lang="en-US" sz="2800">
                        <a:solidFill>
                          <a:schemeClr val="tx2"/>
                        </a:solidFill>
                      </a:rPr>
                      <m:t> </m:t>
                    </m:r>
                    <m:r>
                      <m:rPr>
                        <m:nor/>
                      </m:rPr>
                      <a:rPr lang="en-US" sz="2800">
                        <a:solidFill>
                          <a:schemeClr val="tx2"/>
                        </a:solidFill>
                      </a:rPr>
                      <m:t>does</m:t>
                    </m:r>
                    <m:r>
                      <m:rPr>
                        <m:nor/>
                      </m:rPr>
                      <a:rPr lang="en-US" sz="2800">
                        <a:solidFill>
                          <a:schemeClr val="tx2"/>
                        </a:solidFill>
                      </a:rPr>
                      <m:t> </m:t>
                    </m:r>
                    <m:r>
                      <m:rPr>
                        <m:nor/>
                      </m:rPr>
                      <a:rPr lang="en-US" sz="2800">
                        <a:solidFill>
                          <a:schemeClr val="tx2"/>
                        </a:solidFill>
                      </a:rPr>
                      <m:t>it</m:t>
                    </m:r>
                    <m:r>
                      <m:rPr>
                        <m:nor/>
                      </m:rPr>
                      <a:rPr lang="en-US" sz="2800">
                        <a:solidFill>
                          <a:schemeClr val="tx2"/>
                        </a:solidFill>
                      </a:rPr>
                      <m:t> </m:t>
                    </m:r>
                    <m:r>
                      <m:rPr>
                        <m:nor/>
                      </m:rPr>
                      <a:rPr lang="en-US" sz="2800">
                        <a:solidFill>
                          <a:schemeClr val="tx2"/>
                        </a:solidFill>
                      </a:rPr>
                      <m:t>take</m:t>
                    </m:r>
                    <m:r>
                      <m:rPr>
                        <m:nor/>
                      </m:rPr>
                      <a:rPr lang="en-US" sz="2800">
                        <a:solidFill>
                          <a:schemeClr val="tx2"/>
                        </a:solidFill>
                      </a:rPr>
                      <m:t> </m:t>
                    </m:r>
                    <m:r>
                      <m:rPr>
                        <m:nor/>
                      </m:rPr>
                      <a:rPr lang="en-US" sz="2800">
                        <a:solidFill>
                          <a:schemeClr val="tx2"/>
                        </a:solidFill>
                      </a:rPr>
                      <m:t>to</m:t>
                    </m:r>
                    <m:r>
                      <m:rPr>
                        <m:nor/>
                      </m:rPr>
                      <a:rPr lang="en-US" sz="2800">
                        <a:solidFill>
                          <a:schemeClr val="tx2"/>
                        </a:solidFill>
                      </a:rPr>
                      <m:t> </m:t>
                    </m:r>
                    <m:r>
                      <m:rPr>
                        <m:nor/>
                      </m:rPr>
                      <a:rPr lang="en-US" sz="2800">
                        <a:solidFill>
                          <a:schemeClr val="tx2"/>
                        </a:solidFill>
                      </a:rPr>
                      <m:t>listen</m:t>
                    </m:r>
                    <m:r>
                      <m:rPr>
                        <m:nor/>
                      </m:rPr>
                      <a:rPr lang="en-US" sz="2800">
                        <a:solidFill>
                          <a:schemeClr val="tx2"/>
                        </a:solidFill>
                      </a:rPr>
                      <m:t> </m:t>
                    </m:r>
                    <m:r>
                      <m:rPr>
                        <m:nor/>
                      </m:rPr>
                      <a:rPr lang="en-US" sz="2800">
                        <a:solidFill>
                          <a:schemeClr val="tx2"/>
                        </a:solidFill>
                      </a:rPr>
                      <m:t>to</m:t>
                    </m:r>
                    <m:r>
                      <m:rPr>
                        <m:nor/>
                      </m:rPr>
                      <a:rPr lang="en-US" sz="2800">
                        <a:solidFill>
                          <a:schemeClr val="tx2"/>
                        </a:solidFill>
                      </a:rPr>
                      <m:t> </m:t>
                    </m:r>
                    <m:r>
                      <m:rPr>
                        <m:nor/>
                      </m:rPr>
                      <a:rPr lang="en-US" sz="2800">
                        <a:solidFill>
                          <a:schemeClr val="tx2"/>
                        </a:solidFill>
                      </a:rPr>
                      <m:t>both</m:t>
                    </m:r>
                    <m:r>
                      <m:rPr>
                        <m:nor/>
                      </m:rPr>
                      <a:rPr lang="en-US" sz="2800">
                        <a:solidFill>
                          <a:schemeClr val="tx2"/>
                        </a:solidFill>
                      </a:rPr>
                      <m:t> </m:t>
                    </m:r>
                    <m:r>
                      <m:rPr>
                        <m:nor/>
                      </m:rPr>
                      <a:rPr lang="en-US" sz="2800">
                        <a:solidFill>
                          <a:schemeClr val="tx2"/>
                        </a:solidFill>
                      </a:rPr>
                      <m:t>songs</m:t>
                    </m:r>
                  </m:oMath>
                </a14:m>
                <a:r>
                  <a:rPr lang="en-US" sz="2800" dirty="0">
                    <a:solidFill>
                      <a:schemeClr val="tx2"/>
                    </a:solidFill>
                    <a:latin typeface="Proxima Nova" panose="02000506030000020004" pitchFamily="50" charset="0"/>
                  </a:rPr>
                  <a:t>?</a:t>
                </a:r>
                <a:endParaRPr lang="en-US" sz="2800" dirty="0">
                  <a:solidFill>
                    <a:srgbClr val="333333"/>
                  </a:solidFill>
                  <a:latin typeface="Proxima Nova" panose="02000506030000020004" pitchFamily="50" charset="0"/>
                </a:endParaRPr>
              </a:p>
              <a:p>
                <a:pPr marL="457200">
                  <a:spcAft>
                    <a:spcPts val="1200"/>
                  </a:spcAft>
                </a:pPr>
                <a:br>
                  <a:rPr lang="en-US" sz="2800" dirty="0">
                    <a:solidFill>
                      <a:srgbClr val="333333"/>
                    </a:solidFill>
                    <a:latin typeface="Proxima Nova" panose="02000506030000020004" pitchFamily="50" charset="0"/>
                  </a:rPr>
                </a:br>
                <a:endParaRPr lang="en-US" sz="2800" dirty="0">
                  <a:latin typeface="Proxima Nova" panose="02000506030000020004" pitchFamily="50" charset="0"/>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1" y="1332861"/>
                <a:ext cx="11134777" cy="4617995"/>
              </a:xfrm>
              <a:prstGeom prst="rect">
                <a:avLst/>
              </a:prstGeom>
              <a:blipFill>
                <a:blip r:embed="rId3"/>
                <a:stretch>
                  <a:fillRect l="-1095" t="-1453" r="-766" b="-1585"/>
                </a:stretch>
              </a:blipFill>
            </p:spPr>
            <p:txBody>
              <a:bodyPr/>
              <a:lstStyle/>
              <a:p>
                <a:r>
                  <a:rPr lang="en-US">
                    <a:noFill/>
                  </a:rPr>
                  <a:t> </a:t>
                </a:r>
              </a:p>
            </p:txBody>
          </p:sp>
        </mc:Fallback>
      </mc:AlternateContent>
      <p:sp>
        <p:nvSpPr>
          <p:cNvPr id="2" name="Rectangle 1"/>
          <p:cNvSpPr/>
          <p:nvPr/>
        </p:nvSpPr>
        <p:spPr>
          <a:xfrm>
            <a:off x="948084" y="2837934"/>
            <a:ext cx="1924886" cy="523220"/>
          </a:xfrm>
          <a:prstGeom prst="rect">
            <a:avLst/>
          </a:prstGeom>
        </p:spPr>
        <p:txBody>
          <a:bodyPr wrap="none">
            <a:spAutoFit/>
          </a:bodyPr>
          <a:lstStyle/>
          <a:p>
            <a:r>
              <a:rPr lang="en-US" sz="2800" dirty="0">
                <a:solidFill>
                  <a:srgbClr val="EE2126"/>
                </a:solidFill>
                <a:latin typeface="Proxima Nova" panose="02000506030000020004"/>
              </a:rPr>
              <a:t>7.2 pounds</a:t>
            </a:r>
            <a:endParaRPr lang="en-US" sz="2800" dirty="0">
              <a:latin typeface="Proxima Nova" panose="02000506030000020004"/>
            </a:endParaRPr>
          </a:p>
        </p:txBody>
      </p:sp>
      <p:sp>
        <p:nvSpPr>
          <p:cNvPr id="3" name="Rectangle 2"/>
          <p:cNvSpPr/>
          <p:nvPr/>
        </p:nvSpPr>
        <p:spPr>
          <a:xfrm>
            <a:off x="948084" y="4029436"/>
            <a:ext cx="1402307" cy="523220"/>
          </a:xfrm>
          <a:prstGeom prst="rect">
            <a:avLst/>
          </a:prstGeom>
        </p:spPr>
        <p:txBody>
          <a:bodyPr wrap="none">
            <a:spAutoFit/>
          </a:bodyPr>
          <a:lstStyle/>
          <a:p>
            <a:r>
              <a:rPr lang="en-US" sz="2800" dirty="0">
                <a:solidFill>
                  <a:srgbClr val="EE2126"/>
                </a:solidFill>
                <a:latin typeface="Proxima Nova" panose="02000506030000020004"/>
              </a:rPr>
              <a:t>4.2 feet</a:t>
            </a:r>
            <a:endParaRPr lang="en-US" sz="2800" dirty="0">
              <a:latin typeface="Proxima Nova" panose="02000506030000020004"/>
            </a:endParaRPr>
          </a:p>
        </p:txBody>
      </p:sp>
      <p:sp>
        <p:nvSpPr>
          <p:cNvPr id="4" name="Rectangle 3"/>
          <p:cNvSpPr/>
          <p:nvPr/>
        </p:nvSpPr>
        <p:spPr>
          <a:xfrm>
            <a:off x="954496" y="5814067"/>
            <a:ext cx="2024272" cy="523220"/>
          </a:xfrm>
          <a:prstGeom prst="rect">
            <a:avLst/>
          </a:prstGeom>
        </p:spPr>
        <p:txBody>
          <a:bodyPr wrap="none">
            <a:spAutoFit/>
          </a:bodyPr>
          <a:lstStyle/>
          <a:p>
            <a:r>
              <a:rPr lang="en-US" sz="2800" dirty="0">
                <a:solidFill>
                  <a:srgbClr val="EE2126"/>
                </a:solidFill>
                <a:latin typeface="Proxima Nova" panose="02000506030000020004"/>
              </a:rPr>
              <a:t>7.0 minutes</a:t>
            </a:r>
            <a:endParaRPr lang="en-US" sz="2800" dirty="0">
              <a:latin typeface="Proxima Nova" panose="02000506030000020004"/>
            </a:endParaRPr>
          </a:p>
        </p:txBody>
      </p:sp>
    </p:spTree>
    <p:extLst>
      <p:ext uri="{BB962C8B-B14F-4D97-AF65-F5344CB8AC3E}">
        <p14:creationId xmlns:p14="http://schemas.microsoft.com/office/powerpoint/2010/main" val="2579140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737359"/>
            <a:ext cx="9476688" cy="3539430"/>
          </a:xfrm>
          <a:prstGeom prst="rect">
            <a:avLst/>
          </a:prstGeom>
          <a:noFill/>
        </p:spPr>
        <p:txBody>
          <a:bodyPr wrap="square" rtlCol="0">
            <a:spAutoFit/>
          </a:bodyPr>
          <a:lstStyle/>
          <a:p>
            <a:pPr fontAlgn="t"/>
            <a:r>
              <a:rPr lang="en-US" sz="2800" b="1" dirty="0"/>
              <a:t>7.RP.A.3</a:t>
            </a:r>
            <a:r>
              <a:rPr lang="en-US" b="1" dirty="0"/>
              <a:t> </a:t>
            </a:r>
            <a:r>
              <a:rPr lang="en-US" sz="2800" b="1" dirty="0"/>
              <a:t> </a:t>
            </a:r>
            <a:endParaRPr lang="en-US" sz="2800" dirty="0"/>
          </a:p>
          <a:p>
            <a:pPr fontAlgn="t"/>
            <a:r>
              <a:rPr lang="en-US" sz="2800" dirty="0">
                <a:solidFill>
                  <a:schemeClr val="tx2"/>
                </a:solidFill>
              </a:rPr>
              <a:t>Use proportional relationships to solve multistep ratio and percent problems.</a:t>
            </a:r>
          </a:p>
          <a:p>
            <a:pPr fontAlgn="t"/>
            <a:endParaRPr lang="en-US" sz="2800" b="1" dirty="0"/>
          </a:p>
          <a:p>
            <a:pPr fontAlgn="t"/>
            <a:r>
              <a:rPr lang="en-US" sz="2800" b="1" dirty="0"/>
              <a:t>7.EE.A.2  </a:t>
            </a:r>
            <a:endParaRPr lang="en-US" sz="2800" dirty="0"/>
          </a:p>
          <a:p>
            <a:pPr fontAlgn="t"/>
            <a:r>
              <a:rPr lang="en-US" sz="2800" dirty="0">
                <a:solidFill>
                  <a:schemeClr val="tx2"/>
                </a:solidFill>
              </a:rPr>
              <a:t>Understand that rewriting an expression in different forms in a problem context can shed light on the problem and how the quantities in it are related.</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7383002"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Content</a:t>
            </a:r>
          </a:p>
        </p:txBody>
      </p:sp>
    </p:spTree>
    <p:extLst>
      <p:ext uri="{BB962C8B-B14F-4D97-AF65-F5344CB8AC3E}">
        <p14:creationId xmlns:p14="http://schemas.microsoft.com/office/powerpoint/2010/main" val="2020675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737359"/>
            <a:ext cx="9476688" cy="3539430"/>
          </a:xfrm>
          <a:prstGeom prst="rect">
            <a:avLst/>
          </a:prstGeom>
          <a:noFill/>
        </p:spPr>
        <p:txBody>
          <a:bodyPr wrap="square" rtlCol="0">
            <a:spAutoFit/>
          </a:bodyPr>
          <a:lstStyle/>
          <a:p>
            <a:pPr fontAlgn="t"/>
            <a:r>
              <a:rPr lang="en-US" sz="2800" b="1" dirty="0"/>
              <a:t>7.EE.B.3  </a:t>
            </a:r>
            <a:endParaRPr lang="en-US" sz="2800" dirty="0"/>
          </a:p>
          <a:p>
            <a:pPr fontAlgn="t"/>
            <a:r>
              <a:rPr lang="en-US" sz="2800" dirty="0">
                <a:solidFill>
                  <a:schemeClr val="tx2"/>
                </a:solidFill>
              </a:rPr>
              <a:t>Solve multi-step real-life and mathematical problems posed with positive and negative rational numbers in any form (whole numbers, fractions, and decimals), using tools strategically. Apply properties of operations to calculate with numbers in any form; convert between forms as appropriate; and assess the reasonableness of answers using mental computation and estimation strategies.</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7383002"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Content</a:t>
            </a:r>
          </a:p>
        </p:txBody>
      </p:sp>
    </p:spTree>
    <p:extLst>
      <p:ext uri="{BB962C8B-B14F-4D97-AF65-F5344CB8AC3E}">
        <p14:creationId xmlns:p14="http://schemas.microsoft.com/office/powerpoint/2010/main" val="81720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09" y="1737359"/>
            <a:ext cx="10203459" cy="4401205"/>
          </a:xfrm>
          <a:prstGeom prst="rect">
            <a:avLst/>
          </a:prstGeom>
          <a:noFill/>
        </p:spPr>
        <p:txBody>
          <a:bodyPr wrap="square" rtlCol="0">
            <a:spAutoFit/>
          </a:bodyPr>
          <a:lstStyle/>
          <a:p>
            <a:pPr fontAlgn="t"/>
            <a:r>
              <a:rPr lang="en-US" sz="2800" b="1" dirty="0"/>
              <a:t>MP1</a:t>
            </a:r>
          </a:p>
          <a:p>
            <a:pPr fontAlgn="t"/>
            <a:r>
              <a:rPr lang="en-US" sz="2800" dirty="0">
                <a:solidFill>
                  <a:schemeClr val="tx2"/>
                </a:solidFill>
              </a:rPr>
              <a:t>Make sense of problems and persevere in solving them.</a:t>
            </a:r>
          </a:p>
          <a:p>
            <a:pPr fontAlgn="t"/>
            <a:endParaRPr lang="en-US" sz="2800" b="1" dirty="0"/>
          </a:p>
          <a:p>
            <a:pPr fontAlgn="t"/>
            <a:r>
              <a:rPr lang="en-US" sz="2800" b="1" dirty="0"/>
              <a:t>MP2</a:t>
            </a:r>
            <a:endParaRPr lang="en-US" sz="2800" dirty="0"/>
          </a:p>
          <a:p>
            <a:pPr fontAlgn="t"/>
            <a:r>
              <a:rPr lang="en-US" sz="2800" dirty="0">
                <a:solidFill>
                  <a:schemeClr val="tx2"/>
                </a:solidFill>
              </a:rPr>
              <a:t>Reason abstractly and quantitatively.</a:t>
            </a:r>
          </a:p>
          <a:p>
            <a:pPr fontAlgn="t"/>
            <a:endParaRPr lang="en-US" sz="2800" dirty="0">
              <a:solidFill>
                <a:schemeClr val="tx2"/>
              </a:solidFill>
            </a:endParaRPr>
          </a:p>
          <a:p>
            <a:pPr fontAlgn="t"/>
            <a:r>
              <a:rPr lang="en-US" sz="2800" b="1" dirty="0"/>
              <a:t>MP3</a:t>
            </a:r>
            <a:endParaRPr lang="en-US" sz="2800" dirty="0"/>
          </a:p>
          <a:p>
            <a:pPr fontAlgn="t"/>
            <a:r>
              <a:rPr lang="en-US" sz="2800" dirty="0">
                <a:solidFill>
                  <a:schemeClr val="tx2"/>
                </a:solidFill>
              </a:rPr>
              <a:t>Construct viable arguments and critique the reasoning of others.</a:t>
            </a:r>
          </a:p>
          <a:p>
            <a:pPr fontAlgn="t"/>
            <a:endParaRPr lang="en-US"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7383002"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Tree>
    <p:extLst>
      <p:ext uri="{BB962C8B-B14F-4D97-AF65-F5344CB8AC3E}">
        <p14:creationId xmlns:p14="http://schemas.microsoft.com/office/powerpoint/2010/main" val="3650225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2" y="1737359"/>
            <a:ext cx="9476688" cy="2246769"/>
          </a:xfrm>
          <a:prstGeom prst="rect">
            <a:avLst/>
          </a:prstGeom>
          <a:noFill/>
        </p:spPr>
        <p:txBody>
          <a:bodyPr wrap="square" rtlCol="0">
            <a:spAutoFit/>
          </a:bodyPr>
          <a:lstStyle/>
          <a:p>
            <a:pPr fontAlgn="t"/>
            <a:r>
              <a:rPr lang="en-US" sz="2800" b="1" dirty="0"/>
              <a:t>MP4</a:t>
            </a:r>
          </a:p>
          <a:p>
            <a:pPr fontAlgn="t"/>
            <a:r>
              <a:rPr lang="en-US" sz="2800" dirty="0">
                <a:solidFill>
                  <a:schemeClr val="tx2"/>
                </a:solidFill>
              </a:rPr>
              <a:t>Model with mathematics.</a:t>
            </a:r>
          </a:p>
          <a:p>
            <a:pPr fontAlgn="t"/>
            <a:endParaRPr lang="en-US" sz="2800" b="1" dirty="0"/>
          </a:p>
          <a:p>
            <a:pPr fontAlgn="t"/>
            <a:r>
              <a:rPr lang="en-US" sz="2800" b="1" dirty="0"/>
              <a:t>MP6</a:t>
            </a:r>
            <a:endParaRPr lang="en-US" sz="2800" dirty="0"/>
          </a:p>
          <a:p>
            <a:pPr fontAlgn="t"/>
            <a:r>
              <a:rPr lang="en-US" sz="2800" dirty="0">
                <a:solidFill>
                  <a:schemeClr val="tx2"/>
                </a:solidFill>
              </a:rPr>
              <a:t>Attend to precision.</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2"/>
            <a:ext cx="7383002"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Tree>
    <p:extLst>
      <p:ext uri="{BB962C8B-B14F-4D97-AF65-F5344CB8AC3E}">
        <p14:creationId xmlns:p14="http://schemas.microsoft.com/office/powerpoint/2010/main" val="3850027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10454870" cy="43513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Students will solve problems involving commission and fees.</a:t>
            </a:r>
            <a:r>
              <a:rPr lang="en-US" sz="2800" dirty="0">
                <a:latin typeface="+mj-lt"/>
              </a:rPr>
              <a:t> </a:t>
            </a:r>
          </a:p>
        </p:txBody>
      </p:sp>
      <p:sp>
        <p:nvSpPr>
          <p:cNvPr id="12" name="Title 1">
            <a:extLst>
              <a:ext uri="{FF2B5EF4-FFF2-40B4-BE49-F238E27FC236}">
                <a16:creationId xmlns:a16="http://schemas.microsoft.com/office/drawing/2014/main" id="{A9DD125F-CFF1-4547-A589-1CE0FB62F2E8}"/>
              </a:ext>
            </a:extLst>
          </p:cNvPr>
          <p:cNvSpPr txBox="1">
            <a:spLocks/>
          </p:cNvSpPr>
          <p:nvPr/>
        </p:nvSpPr>
        <p:spPr>
          <a:xfrm>
            <a:off x="459873"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Lesson Goal</a:t>
            </a:r>
            <a:endParaRPr lang="en-US" dirty="0">
              <a:solidFill>
                <a:srgbClr val="0070C0"/>
              </a:solidFill>
            </a:endParaRPr>
          </a:p>
        </p:txBody>
      </p:sp>
    </p:spTree>
    <p:extLst>
      <p:ext uri="{BB962C8B-B14F-4D97-AF65-F5344CB8AC3E}">
        <p14:creationId xmlns:p14="http://schemas.microsoft.com/office/powerpoint/2010/main" val="415340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330474"/>
            <a:ext cx="9629700" cy="43513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The following are four ways in which people are paid.</a:t>
            </a:r>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t>Commission and Fees</a:t>
            </a:r>
            <a:endParaRPr lang="en-US" sz="2800" b="0"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706970570"/>
              </p:ext>
            </p:extLst>
          </p:nvPr>
        </p:nvGraphicFramePr>
        <p:xfrm>
          <a:off x="580571" y="1947833"/>
          <a:ext cx="11176000" cy="4480560"/>
        </p:xfrm>
        <a:graphic>
          <a:graphicData uri="http://schemas.openxmlformats.org/drawingml/2006/table">
            <a:tbl>
              <a:tblPr firstRow="1" bandRow="1">
                <a:tableStyleId>{5C22544A-7EE6-4342-B048-85BDC9FD1C3A}</a:tableStyleId>
              </a:tblPr>
              <a:tblGrid>
                <a:gridCol w="3309258">
                  <a:extLst>
                    <a:ext uri="{9D8B030D-6E8A-4147-A177-3AD203B41FA5}">
                      <a16:colId xmlns:a16="http://schemas.microsoft.com/office/drawing/2014/main" val="3260467000"/>
                    </a:ext>
                  </a:extLst>
                </a:gridCol>
                <a:gridCol w="7866742">
                  <a:extLst>
                    <a:ext uri="{9D8B030D-6E8A-4147-A177-3AD203B41FA5}">
                      <a16:colId xmlns:a16="http://schemas.microsoft.com/office/drawing/2014/main" val="920121340"/>
                    </a:ext>
                  </a:extLst>
                </a:gridCol>
              </a:tblGrid>
              <a:tr h="370840">
                <a:tc>
                  <a:txBody>
                    <a:bodyPr/>
                    <a:lstStyle/>
                    <a:p>
                      <a:r>
                        <a:rPr lang="en-US" sz="2800" b="1" i="0" u="none" strike="noStrike" kern="1200" baseline="0" dirty="0">
                          <a:solidFill>
                            <a:schemeClr val="bg1"/>
                          </a:solidFill>
                          <a:latin typeface="+mn-lt"/>
                          <a:ea typeface="+mn-ea"/>
                          <a:cs typeface="+mn-cs"/>
                        </a:rPr>
                        <a:t>Hourly</a:t>
                      </a:r>
                      <a:r>
                        <a:rPr lang="en-US" sz="2800" b="0" i="0" u="none" strike="noStrike" kern="1200" baseline="0" dirty="0">
                          <a:solidFill>
                            <a:schemeClr val="bg1"/>
                          </a:solidFill>
                          <a:latin typeface="+mn-lt"/>
                          <a:ea typeface="+mn-ea"/>
                          <a:cs typeface="+mn-cs"/>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tabLst>
                          <a:tab pos="3090863" algn="l"/>
                        </a:tabLst>
                      </a:pPr>
                      <a:r>
                        <a:rPr lang="en-US" sz="2800" b="0" i="0" u="none" strike="noStrike" kern="1200" baseline="0" dirty="0">
                          <a:solidFill>
                            <a:schemeClr val="tx2"/>
                          </a:solidFill>
                          <a:latin typeface="+mn-lt"/>
                          <a:ea typeface="+mn-ea"/>
                          <a:cs typeface="+mn-cs"/>
                        </a:rPr>
                        <a:t>These employees are paid a set amount each hour, such as $15 per hour.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9876761"/>
                  </a:ext>
                </a:extLst>
              </a:tr>
              <a:tr h="370840">
                <a:tc>
                  <a:txBody>
                    <a:bodyPr/>
                    <a:lstStyle/>
                    <a:p>
                      <a:r>
                        <a:rPr lang="en-US" sz="2800" b="1" i="0" u="none" strike="noStrike" kern="1200" baseline="0" dirty="0">
                          <a:solidFill>
                            <a:schemeClr val="bg1"/>
                          </a:solidFill>
                          <a:latin typeface="+mn-lt"/>
                          <a:ea typeface="+mn-ea"/>
                          <a:cs typeface="+mn-cs"/>
                        </a:rPr>
                        <a:t>Salary</a:t>
                      </a:r>
                      <a:r>
                        <a:rPr lang="en-US" sz="1800" b="0" i="0" u="none" strike="noStrike" kern="1200" baseline="0" dirty="0">
                          <a:solidFill>
                            <a:schemeClr val="bg1"/>
                          </a:solidFill>
                          <a:latin typeface="+mn-lt"/>
                          <a:ea typeface="+mn-ea"/>
                          <a:cs typeface="+mn-cs"/>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2800" b="0" i="0" u="none" strike="noStrike" kern="1200" baseline="0" dirty="0">
                          <a:solidFill>
                            <a:schemeClr val="tx2"/>
                          </a:solidFill>
                          <a:latin typeface="+mn-lt"/>
                          <a:ea typeface="+mn-ea"/>
                          <a:cs typeface="+mn-cs"/>
                        </a:rPr>
                        <a:t>These employees are paid a set amount, no matter how many hours they work, such as $45,000 per year.</a:t>
                      </a:r>
                      <a:r>
                        <a:rPr lang="en-US" sz="1800" b="0" i="0" u="none" strike="noStrike" kern="1200" baseline="0" dirty="0">
                          <a:solidFill>
                            <a:schemeClr val="tx2"/>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1077724"/>
                  </a:ext>
                </a:extLst>
              </a:tr>
              <a:tr h="370840">
                <a:tc>
                  <a:txBody>
                    <a:bodyPr/>
                    <a:lstStyle/>
                    <a:p>
                      <a:r>
                        <a:rPr lang="en-US" sz="2800" b="1" i="0" u="none" strike="noStrike" kern="1200" baseline="0" dirty="0">
                          <a:solidFill>
                            <a:schemeClr val="bg1"/>
                          </a:solidFill>
                          <a:latin typeface="+mn-lt"/>
                          <a:ea typeface="+mn-ea"/>
                          <a:cs typeface="+mn-cs"/>
                        </a:rPr>
                        <a:t>Commission Only</a:t>
                      </a:r>
                      <a:endParaRPr lang="en-US" sz="2800" b="0"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2800" b="0" i="0" u="none" strike="noStrike" kern="1200" baseline="0" dirty="0">
                          <a:solidFill>
                            <a:schemeClr val="tx2"/>
                          </a:solidFill>
                          <a:latin typeface="+mn-lt"/>
                          <a:ea typeface="+mn-ea"/>
                          <a:cs typeface="+mn-cs"/>
                        </a:rPr>
                        <a:t>These employees are paid only a percent of the amount that they sell.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3593074"/>
                  </a:ext>
                </a:extLst>
              </a:tr>
              <a:tr h="370840">
                <a:tc>
                  <a:txBody>
                    <a:bodyPr/>
                    <a:lstStyle/>
                    <a:p>
                      <a:r>
                        <a:rPr lang="en-US" sz="2800" b="1" i="0" u="none" strike="noStrike" kern="1200" baseline="0" dirty="0">
                          <a:solidFill>
                            <a:schemeClr val="bg1"/>
                          </a:solidFill>
                          <a:latin typeface="+mn-lt"/>
                          <a:ea typeface="+mn-ea"/>
                          <a:cs typeface="+mn-cs"/>
                        </a:rPr>
                        <a:t>Salary plus </a:t>
                      </a:r>
                      <a:endParaRPr lang="en-US" sz="2800" b="0" i="0" u="none" strike="noStrike" kern="1200" baseline="0" dirty="0">
                        <a:solidFill>
                          <a:schemeClr val="bg1"/>
                        </a:solidFill>
                        <a:latin typeface="+mn-lt"/>
                        <a:ea typeface="+mn-ea"/>
                        <a:cs typeface="+mn-cs"/>
                      </a:endParaRPr>
                    </a:p>
                    <a:p>
                      <a:r>
                        <a:rPr lang="en-US" sz="2800" b="1" i="0" u="none" strike="noStrike" kern="1200" baseline="0" dirty="0">
                          <a:solidFill>
                            <a:schemeClr val="bg1"/>
                          </a:solidFill>
                          <a:latin typeface="+mn-lt"/>
                          <a:ea typeface="+mn-ea"/>
                          <a:cs typeface="+mn-cs"/>
                        </a:rPr>
                        <a:t>Commission</a:t>
                      </a:r>
                      <a:r>
                        <a:rPr lang="en-US" sz="1800" b="0" i="0" u="none" strike="noStrike" kern="1200" baseline="0" dirty="0">
                          <a:solidFill>
                            <a:schemeClr val="bg1"/>
                          </a:solidFill>
                          <a:latin typeface="+mn-lt"/>
                          <a:ea typeface="+mn-ea"/>
                          <a:cs typeface="+mn-cs"/>
                        </a:rPr>
                        <a:t>	</a:t>
                      </a:r>
                    </a:p>
                    <a:p>
                      <a:endParaRPr lang="en-US"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r>
                        <a:rPr lang="en-US" sz="2800" b="0" i="0" u="none" strike="noStrike" kern="1200" baseline="0" dirty="0">
                          <a:solidFill>
                            <a:schemeClr val="tx2"/>
                          </a:solidFill>
                          <a:latin typeface="+mn-lt"/>
                          <a:ea typeface="+mn-ea"/>
                          <a:cs typeface="+mn-cs"/>
                        </a:rPr>
                        <a:t>These employees are paid a small base salary, plus a percent of the amount that they sell.</a:t>
                      </a:r>
                      <a:r>
                        <a:rPr lang="en-US" sz="1800" b="0" i="0" u="none" strike="noStrike" kern="1200" baseline="0" dirty="0">
                          <a:solidFill>
                            <a:schemeClr val="tx2"/>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0116510"/>
                  </a:ext>
                </a:extLst>
              </a:tr>
            </a:tbl>
          </a:graphicData>
        </a:graphic>
      </p:graphicFrame>
    </p:spTree>
    <p:extLst>
      <p:ext uri="{BB962C8B-B14F-4D97-AF65-F5344CB8AC3E}">
        <p14:creationId xmlns:p14="http://schemas.microsoft.com/office/powerpoint/2010/main" val="339455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330473"/>
            <a:ext cx="10153164" cy="501036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Some employees, such as realtors, car salespeople, and stockbrokers, are paid a percent of the amount that they sell. This payment is called a </a:t>
            </a:r>
            <a:r>
              <a:rPr lang="en-US" sz="2800" b="1" dirty="0">
                <a:solidFill>
                  <a:schemeClr val="tx1"/>
                </a:solidFill>
              </a:rPr>
              <a:t>commission</a:t>
            </a:r>
            <a:r>
              <a:rPr lang="en-US" sz="2800" dirty="0"/>
              <a:t>.</a:t>
            </a:r>
          </a:p>
          <a:p>
            <a:r>
              <a:rPr lang="en-US" sz="2800" dirty="0"/>
              <a:t>If you pay a commission to a person or business, you are paying a </a:t>
            </a:r>
            <a:r>
              <a:rPr lang="en-US" sz="2800" b="1" dirty="0">
                <a:solidFill>
                  <a:schemeClr val="tx1"/>
                </a:solidFill>
              </a:rPr>
              <a:t>fee</a:t>
            </a:r>
            <a:r>
              <a:rPr lang="en-US" sz="2800" dirty="0"/>
              <a:t>. A fee is a payment for a service. It can be a fixed amount, a percent of the charge, or both.</a:t>
            </a:r>
          </a:p>
          <a:p>
            <a:r>
              <a:rPr lang="en-US" sz="2800" dirty="0"/>
              <a:t>A realtor may earn 5% commission on the sale of a home. Suppose the realtor sells a house for $140,000. You can use equivalent ratios, and the percentage written as a rate per 100, to determine the amount of commission. Let </a:t>
            </a:r>
            <a:r>
              <a:rPr lang="en-US" sz="2800" i="1" dirty="0"/>
              <a:t>c </a:t>
            </a:r>
            <a:r>
              <a:rPr lang="en-US" sz="2800" dirty="0"/>
              <a:t>represent the amount of commission.</a:t>
            </a:r>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t>Commission and Fees</a:t>
            </a:r>
            <a:endParaRPr lang="en-US" sz="2800" b="0" dirty="0">
              <a:solidFill>
                <a:schemeClr val="tx1"/>
              </a:solidFill>
            </a:endParaRPr>
          </a:p>
        </p:txBody>
      </p:sp>
    </p:spTree>
    <p:extLst>
      <p:ext uri="{BB962C8B-B14F-4D97-AF65-F5344CB8AC3E}">
        <p14:creationId xmlns:p14="http://schemas.microsoft.com/office/powerpoint/2010/main" val="12039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1" y="798593"/>
            <a:ext cx="11035441" cy="43513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800" dirty="0"/>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solidFill>
                  <a:schemeClr val="tx1"/>
                </a:solidFill>
              </a:rPr>
              <a:t>Commission and Fees</a:t>
            </a:r>
          </a:p>
        </p:txBody>
      </p:sp>
      <p:sp>
        <p:nvSpPr>
          <p:cNvPr id="7" name="Content Placeholder 2">
            <a:extLst>
              <a:ext uri="{FF2B5EF4-FFF2-40B4-BE49-F238E27FC236}">
                <a16:creationId xmlns:a16="http://schemas.microsoft.com/office/drawing/2014/main" id="{D201104B-FD48-1B42-8014-F9EF2EB20A4F}"/>
              </a:ext>
            </a:extLst>
          </p:cNvPr>
          <p:cNvSpPr txBox="1">
            <a:spLocks/>
          </p:cNvSpPr>
          <p:nvPr/>
        </p:nvSpPr>
        <p:spPr>
          <a:xfrm>
            <a:off x="-81043" y="1671679"/>
            <a:ext cx="4027973" cy="9815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IN" sz="2800" dirty="0">
                <a:solidFill>
                  <a:srgbClr val="0070C0"/>
                </a:solidFill>
              </a:rPr>
              <a:t>amount of commission</a:t>
            </a:r>
          </a:p>
          <a:p>
            <a:pPr algn="r"/>
            <a:r>
              <a:rPr lang="en-IN" sz="2800" dirty="0">
                <a:solidFill>
                  <a:srgbClr val="0070C0"/>
                </a:solidFill>
              </a:rPr>
              <a:t>price of house</a:t>
            </a:r>
          </a:p>
        </p:txBody>
      </p:sp>
      <mc:AlternateContent xmlns:mc="http://schemas.openxmlformats.org/markup-compatibility/2006" xmlns:a14="http://schemas.microsoft.com/office/drawing/2010/main">
        <mc:Choice Requires="a14">
          <p:sp>
            <p:nvSpPr>
              <p:cNvPr id="9" name="TextBox 8"/>
              <p:cNvSpPr txBox="1"/>
              <p:nvPr/>
            </p:nvSpPr>
            <p:spPr>
              <a:xfrm>
                <a:off x="4260507" y="1780891"/>
                <a:ext cx="2429319" cy="8638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IN" sz="2800" b="0" i="1" smtClean="0">
                              <a:solidFill>
                                <a:schemeClr val="tx2"/>
                              </a:solidFill>
                              <a:latin typeface="Cambria Math" panose="02040503050406030204" pitchFamily="18" charset="0"/>
                            </a:rPr>
                            <m:t>𝑐</m:t>
                          </m:r>
                        </m:num>
                        <m:den>
                          <m:r>
                            <a:rPr lang="en-US" sz="2800" b="0" i="1" smtClean="0">
                              <a:solidFill>
                                <a:schemeClr val="tx2"/>
                              </a:solidFill>
                              <a:latin typeface="Cambria Math" panose="02040503050406030204" pitchFamily="18" charset="0"/>
                            </a:rPr>
                            <m:t>1</m:t>
                          </m:r>
                          <m:r>
                            <a:rPr lang="en-IN" sz="2800" b="0" i="1" smtClean="0">
                              <a:solidFill>
                                <a:schemeClr val="tx2"/>
                              </a:solidFill>
                              <a:latin typeface="Cambria Math" panose="02040503050406030204" pitchFamily="18" charset="0"/>
                            </a:rPr>
                            <m:t>4</m:t>
                          </m:r>
                          <m:r>
                            <a:rPr lang="en-US" sz="2800" b="0" i="1" smtClean="0">
                              <a:solidFill>
                                <a:schemeClr val="tx2"/>
                              </a:solidFill>
                              <a:latin typeface="Cambria Math" panose="02040503050406030204" pitchFamily="18" charset="0"/>
                            </a:rPr>
                            <m:t>0</m:t>
                          </m:r>
                          <m:r>
                            <a:rPr lang="en-IN" sz="2800" b="0" i="1" smtClean="0">
                              <a:solidFill>
                                <a:schemeClr val="tx2"/>
                              </a:solidFill>
                              <a:latin typeface="Cambria Math" panose="02040503050406030204" pitchFamily="18" charset="0"/>
                            </a:rPr>
                            <m:t>,000</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IN" sz="2800" b="0" i="1" smtClean="0">
                              <a:solidFill>
                                <a:schemeClr val="tx2"/>
                              </a:solidFill>
                              <a:latin typeface="Cambria Math" panose="02040503050406030204" pitchFamily="18" charset="0"/>
                            </a:rPr>
                            <m:t>5</m:t>
                          </m:r>
                        </m:num>
                        <m:den>
                          <m:r>
                            <a:rPr lang="en-US" sz="2800" i="1">
                              <a:solidFill>
                                <a:schemeClr val="tx2"/>
                              </a:solidFill>
                              <a:latin typeface="Cambria Math" panose="02040503050406030204" pitchFamily="18" charset="0"/>
                            </a:rPr>
                            <m:t>10</m:t>
                          </m:r>
                          <m:r>
                            <a:rPr lang="en-US" sz="2800" b="0" i="1" smtClean="0">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4260507" y="1780891"/>
                <a:ext cx="2429319" cy="863826"/>
              </a:xfrm>
              <a:prstGeom prst="rect">
                <a:avLst/>
              </a:prstGeom>
              <a:blipFill>
                <a:blip r:embed="rId3"/>
                <a:stretch>
                  <a:fillRect/>
                </a:stretch>
              </a:blipFill>
            </p:spPr>
            <p:txBody>
              <a:bodyPr/>
              <a:lstStyle/>
              <a:p>
                <a:r>
                  <a:rPr lang="en-US">
                    <a:noFill/>
                  </a:rPr>
                  <a:t> </a:t>
                </a:r>
              </a:p>
            </p:txBody>
          </p:sp>
        </mc:Fallback>
      </mc:AlternateContent>
      <p:sp>
        <p:nvSpPr>
          <p:cNvPr id="10" name="Right Brace 9"/>
          <p:cNvSpPr/>
          <p:nvPr/>
        </p:nvSpPr>
        <p:spPr>
          <a:xfrm>
            <a:off x="6566195" y="1802162"/>
            <a:ext cx="295835" cy="818237"/>
          </a:xfrm>
          <a:prstGeom prst="rightBrace">
            <a:avLst/>
          </a:prstGeom>
          <a:ln>
            <a:solidFill>
              <a:schemeClr val="accent1"/>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IN" b="1" dirty="0">
              <a:ln w="0"/>
              <a:effectLst>
                <a:outerShdw blurRad="38100" dist="19050" dir="2700000" algn="tl" rotWithShape="0">
                  <a:schemeClr val="dk1">
                    <a:alpha val="40000"/>
                  </a:schemeClr>
                </a:outerShdw>
              </a:effectLst>
            </a:endParaRPr>
          </a:p>
        </p:txBody>
      </p:sp>
      <p:cxnSp>
        <p:nvCxnSpPr>
          <p:cNvPr id="11" name="Straight Arrow Connector 10"/>
          <p:cNvCxnSpPr/>
          <p:nvPr/>
        </p:nvCxnSpPr>
        <p:spPr>
          <a:xfrm>
            <a:off x="3870945" y="1959322"/>
            <a:ext cx="367124" cy="1821"/>
          </a:xfrm>
          <a:prstGeom prst="straightConnector1">
            <a:avLst/>
          </a:prstGeom>
          <a:ln>
            <a:solidFill>
              <a:schemeClr val="accent1"/>
            </a:solidFill>
            <a:tailEnd type="triangle"/>
          </a:ln>
        </p:spPr>
        <p:style>
          <a:lnRef idx="1">
            <a:schemeClr val="accent4"/>
          </a:lnRef>
          <a:fillRef idx="0">
            <a:schemeClr val="accent4"/>
          </a:fillRef>
          <a:effectRef idx="0">
            <a:schemeClr val="accent4"/>
          </a:effectRef>
          <a:fontRef idx="minor">
            <a:schemeClr val="tx1"/>
          </a:fontRef>
        </p:style>
      </p:cxnSp>
      <p:cxnSp>
        <p:nvCxnSpPr>
          <p:cNvPr id="12" name="Straight Arrow Connector 11"/>
          <p:cNvCxnSpPr/>
          <p:nvPr/>
        </p:nvCxnSpPr>
        <p:spPr>
          <a:xfrm>
            <a:off x="3870945" y="2520980"/>
            <a:ext cx="367124" cy="1821"/>
          </a:xfrm>
          <a:prstGeom prst="straightConnector1">
            <a:avLst/>
          </a:prstGeom>
          <a:ln>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18" name="Rectangle 17"/>
          <p:cNvSpPr/>
          <p:nvPr/>
        </p:nvSpPr>
        <p:spPr>
          <a:xfrm>
            <a:off x="7358694" y="1900852"/>
            <a:ext cx="3556000" cy="523220"/>
          </a:xfrm>
          <a:prstGeom prst="rect">
            <a:avLst/>
          </a:prstGeom>
        </p:spPr>
        <p:txBody>
          <a:bodyPr wrap="square">
            <a:spAutoFit/>
          </a:bodyPr>
          <a:lstStyle/>
          <a:p>
            <a:r>
              <a:rPr lang="en-IN" sz="2800" dirty="0">
                <a:solidFill>
                  <a:srgbClr val="0070C0"/>
                </a:solidFill>
              </a:rPr>
              <a:t>Percent 	</a:t>
            </a:r>
          </a:p>
        </p:txBody>
      </p:sp>
      <p:sp>
        <p:nvSpPr>
          <p:cNvPr id="19" name="Rectangle 18"/>
          <p:cNvSpPr/>
          <p:nvPr/>
        </p:nvSpPr>
        <p:spPr>
          <a:xfrm>
            <a:off x="7333075" y="3526331"/>
            <a:ext cx="4399054" cy="1384995"/>
          </a:xfrm>
          <a:prstGeom prst="rect">
            <a:avLst/>
          </a:prstGeom>
        </p:spPr>
        <p:txBody>
          <a:bodyPr wrap="square">
            <a:spAutoFit/>
          </a:bodyPr>
          <a:lstStyle/>
          <a:p>
            <a:r>
              <a:rPr lang="en-US" sz="2800" dirty="0">
                <a:solidFill>
                  <a:srgbClr val="0070C0"/>
                </a:solidFill>
              </a:rPr>
              <a:t>Because 100 × 1,400 is 140,000, multiply 5 by 1,400 to find </a:t>
            </a:r>
            <a:r>
              <a:rPr lang="en-US" sz="2800" i="1" dirty="0">
                <a:solidFill>
                  <a:srgbClr val="0070C0"/>
                </a:solidFill>
              </a:rPr>
              <a:t>c</a:t>
            </a:r>
            <a:r>
              <a:rPr lang="en-US" sz="2800" dirty="0">
                <a:solidFill>
                  <a:srgbClr val="0070C0"/>
                </a:solidFill>
              </a:rPr>
              <a:t>.</a:t>
            </a:r>
            <a:endParaRPr lang="en-IN" sz="2800" dirty="0">
              <a:solidFill>
                <a:srgbClr val="0070C0"/>
              </a:solidFill>
            </a:endParaRPr>
          </a:p>
        </p:txBody>
      </p:sp>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9286" y="2939025"/>
            <a:ext cx="2375579" cy="2710783"/>
          </a:xfrm>
          <a:prstGeom prst="rect">
            <a:avLst/>
          </a:prstGeom>
        </p:spPr>
      </p:pic>
    </p:spTree>
    <p:extLst>
      <p:ext uri="{BB962C8B-B14F-4D97-AF65-F5344CB8AC3E}">
        <p14:creationId xmlns:p14="http://schemas.microsoft.com/office/powerpoint/2010/main" val="302065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1" y="798593"/>
            <a:ext cx="11035441" cy="43513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800" dirty="0"/>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t>Commission and Fees</a:t>
            </a:r>
            <a:endParaRPr lang="en-US" sz="2800" b="0" dirty="0">
              <a:solidFill>
                <a:schemeClr val="tx1"/>
              </a:solidFill>
            </a:endParaRPr>
          </a:p>
        </p:txBody>
      </p:sp>
      <p:sp>
        <p:nvSpPr>
          <p:cNvPr id="7" name="Content Placeholder 2">
            <a:extLst>
              <a:ext uri="{FF2B5EF4-FFF2-40B4-BE49-F238E27FC236}">
                <a16:creationId xmlns:a16="http://schemas.microsoft.com/office/drawing/2014/main" id="{66BD4E7D-0912-754B-9237-13B457F2A578}"/>
              </a:ext>
            </a:extLst>
          </p:cNvPr>
          <p:cNvSpPr txBox="1">
            <a:spLocks/>
          </p:cNvSpPr>
          <p:nvPr/>
        </p:nvSpPr>
        <p:spPr>
          <a:xfrm>
            <a:off x="459873" y="1619074"/>
            <a:ext cx="8684127" cy="394830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The amount of commission is $7,000. This means the real estate agent will be paid $7,000 for selling a $140,000 home. </a:t>
            </a:r>
          </a:p>
        </p:txBody>
      </p:sp>
    </p:spTree>
    <p:extLst>
      <p:ext uri="{BB962C8B-B14F-4D97-AF65-F5344CB8AC3E}">
        <p14:creationId xmlns:p14="http://schemas.microsoft.com/office/powerpoint/2010/main" val="2517747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Commission </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619074"/>
            <a:ext cx="8684127" cy="394830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Angie works in a jewelry store and earns a 6.25% commission on every piece of jewelry she sells.</a:t>
            </a:r>
            <a:endParaRPr lang="en-US" sz="2800" b="1" dirty="0"/>
          </a:p>
          <a:p>
            <a:r>
              <a:rPr lang="en-US" sz="2800" b="1" dirty="0">
                <a:solidFill>
                  <a:schemeClr val="tx1"/>
                </a:solidFill>
              </a:rPr>
              <a:t>How much commission does she earn for selling a ring that costs $1,300?</a:t>
            </a:r>
          </a:p>
        </p:txBody>
      </p:sp>
    </p:spTree>
    <p:extLst>
      <p:ext uri="{BB962C8B-B14F-4D97-AF65-F5344CB8AC3E}">
        <p14:creationId xmlns:p14="http://schemas.microsoft.com/office/powerpoint/2010/main" val="2092848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Commission </a:t>
            </a:r>
          </a:p>
        </p:txBody>
      </p:sp>
      <p:sp>
        <p:nvSpPr>
          <p:cNvPr id="3" name="Rectangle 2"/>
          <p:cNvSpPr/>
          <p:nvPr/>
        </p:nvSpPr>
        <p:spPr>
          <a:xfrm>
            <a:off x="459872" y="1619075"/>
            <a:ext cx="9009949" cy="1513235"/>
          </a:xfrm>
          <a:prstGeom prst="rect">
            <a:avLst/>
          </a:prstGeom>
        </p:spPr>
        <p:txBody>
          <a:bodyPr wrap="square">
            <a:spAutoFit/>
          </a:bodyPr>
          <a:lstStyle/>
          <a:p>
            <a:pPr>
              <a:spcBef>
                <a:spcPts val="500"/>
              </a:spcBef>
            </a:pPr>
            <a:r>
              <a:rPr lang="en-US" sz="2800" b="1" dirty="0">
                <a:solidFill>
                  <a:srgbClr val="00A6B9"/>
                </a:solidFill>
              </a:rPr>
              <a:t>Think About It!</a:t>
            </a:r>
          </a:p>
          <a:p>
            <a:pPr>
              <a:spcBef>
                <a:spcPts val="500"/>
              </a:spcBef>
            </a:pPr>
            <a:r>
              <a:rPr lang="en-US" sz="2800" dirty="0">
                <a:solidFill>
                  <a:schemeClr val="tx2"/>
                </a:solidFill>
              </a:rPr>
              <a:t>What is a good estimate for the solution? Explain how</a:t>
            </a:r>
          </a:p>
          <a:p>
            <a:pPr>
              <a:spcBef>
                <a:spcPts val="500"/>
              </a:spcBef>
            </a:pPr>
            <a:r>
              <a:rPr lang="en-US" sz="2800" dirty="0">
                <a:solidFill>
                  <a:schemeClr val="tx2"/>
                </a:solidFill>
              </a:rPr>
              <a:t>you calculated the estimate.</a:t>
            </a:r>
          </a:p>
        </p:txBody>
      </p:sp>
    </p:spTree>
    <p:extLst>
      <p:ext uri="{BB962C8B-B14F-4D97-AF65-F5344CB8AC3E}">
        <p14:creationId xmlns:p14="http://schemas.microsoft.com/office/powerpoint/2010/main" val="2953066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Commission </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5465428"/>
            <a:ext cx="10629041" cy="149578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800" b="1" dirty="0">
              <a:solidFill>
                <a:schemeClr val="tx1"/>
              </a:solidFill>
            </a:endParaRPr>
          </a:p>
        </p:txBody>
      </p:sp>
      <p:sp>
        <p:nvSpPr>
          <p:cNvPr id="6" name="Content Placeholder 2">
            <a:extLst>
              <a:ext uri="{FF2B5EF4-FFF2-40B4-BE49-F238E27FC236}">
                <a16:creationId xmlns:a16="http://schemas.microsoft.com/office/drawing/2014/main" id="{66BD4E7D-0912-754B-9237-13B457F2A578}"/>
              </a:ext>
            </a:extLst>
          </p:cNvPr>
          <p:cNvSpPr txBox="1">
            <a:spLocks/>
          </p:cNvSpPr>
          <p:nvPr/>
        </p:nvSpPr>
        <p:spPr>
          <a:xfrm>
            <a:off x="459872" y="1999816"/>
            <a:ext cx="7810069" cy="222049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Method 1 </a:t>
            </a:r>
            <a:r>
              <a:rPr lang="en-US" sz="2800" dirty="0">
                <a:solidFill>
                  <a:schemeClr val="tx1"/>
                </a:solidFill>
              </a:rPr>
              <a:t>Use ratio reasoning.</a:t>
            </a:r>
          </a:p>
          <a:p>
            <a:r>
              <a:rPr lang="en-US" sz="2800" dirty="0"/>
              <a:t>Write a proportion and solve using ratio reasoning. Let </a:t>
            </a:r>
            <a:r>
              <a:rPr lang="en-US" sz="2800" i="1" dirty="0"/>
              <a:t>c </a:t>
            </a:r>
            <a:r>
              <a:rPr lang="en-US" sz="2800" dirty="0"/>
              <a:t>represent the amount of commission.</a:t>
            </a:r>
            <a:endParaRPr lang="en-US" sz="2800" b="1" dirty="0">
              <a:solidFill>
                <a:schemeClr val="tx1"/>
              </a:solidFill>
            </a:endParaRPr>
          </a:p>
        </p:txBody>
      </p:sp>
    </p:spTree>
    <p:extLst>
      <p:ext uri="{BB962C8B-B14F-4D97-AF65-F5344CB8AC3E}">
        <p14:creationId xmlns:p14="http://schemas.microsoft.com/office/powerpoint/2010/main" val="495961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Commission </a:t>
            </a:r>
          </a:p>
        </p:txBody>
      </p:sp>
      <p:sp>
        <p:nvSpPr>
          <p:cNvPr id="6" name="Content Placeholder 2">
            <a:extLst>
              <a:ext uri="{FF2B5EF4-FFF2-40B4-BE49-F238E27FC236}">
                <a16:creationId xmlns:a16="http://schemas.microsoft.com/office/drawing/2014/main" id="{D201104B-FD48-1B42-8014-F9EF2EB20A4F}"/>
              </a:ext>
            </a:extLst>
          </p:cNvPr>
          <p:cNvSpPr txBox="1">
            <a:spLocks/>
          </p:cNvSpPr>
          <p:nvPr/>
        </p:nvSpPr>
        <p:spPr>
          <a:xfrm>
            <a:off x="-1020498" y="1707845"/>
            <a:ext cx="5297715" cy="9815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2800" dirty="0">
                <a:solidFill>
                  <a:srgbClr val="0070C0"/>
                </a:solidFill>
              </a:rPr>
              <a:t>amount of commission</a:t>
            </a:r>
          </a:p>
          <a:p>
            <a:pPr algn="r"/>
            <a:r>
              <a:rPr lang="en-IN" sz="2800" dirty="0">
                <a:solidFill>
                  <a:srgbClr val="0070C0"/>
                </a:solidFill>
              </a:rPr>
              <a:t>cost of ring</a:t>
            </a:r>
          </a:p>
        </p:txBody>
      </p:sp>
      <mc:AlternateContent xmlns:mc="http://schemas.openxmlformats.org/markup-compatibility/2006" xmlns:a14="http://schemas.microsoft.com/office/drawing/2010/main">
        <mc:Choice Requires="a14">
          <p:sp>
            <p:nvSpPr>
              <p:cNvPr id="7" name="TextBox 6"/>
              <p:cNvSpPr txBox="1"/>
              <p:nvPr/>
            </p:nvSpPr>
            <p:spPr>
              <a:xfrm>
                <a:off x="4595198" y="1817057"/>
                <a:ext cx="2105513" cy="8638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IN" sz="2800" b="0" i="1" smtClean="0">
                              <a:solidFill>
                                <a:schemeClr val="tx2"/>
                              </a:solidFill>
                              <a:latin typeface="Cambria Math" panose="02040503050406030204" pitchFamily="18" charset="0"/>
                            </a:rPr>
                            <m:t>𝑐</m:t>
                          </m:r>
                        </m:num>
                        <m:den>
                          <m:r>
                            <a:rPr lang="en-US" sz="2800" b="0" i="1" smtClean="0">
                              <a:solidFill>
                                <a:schemeClr val="tx2"/>
                              </a:solidFill>
                              <a:latin typeface="Cambria Math" panose="02040503050406030204" pitchFamily="18" charset="0"/>
                            </a:rPr>
                            <m:t>1</m:t>
                          </m:r>
                          <m:r>
                            <a:rPr lang="en-IN" sz="2800" b="0" i="1" smtClean="0">
                              <a:solidFill>
                                <a:schemeClr val="tx2"/>
                              </a:solidFill>
                              <a:latin typeface="Cambria Math" panose="02040503050406030204" pitchFamily="18" charset="0"/>
                            </a:rPr>
                            <m:t>,30</m:t>
                          </m:r>
                          <m:r>
                            <a:rPr lang="en-US" sz="2800" b="0" i="1" smtClean="0">
                              <a:solidFill>
                                <a:schemeClr val="tx2"/>
                              </a:solidFill>
                              <a:latin typeface="Cambria Math" panose="02040503050406030204" pitchFamily="18" charset="0"/>
                            </a:rPr>
                            <m:t>0</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IN" sz="2800" b="0" i="1" smtClean="0">
                              <a:solidFill>
                                <a:schemeClr val="tx2"/>
                              </a:solidFill>
                              <a:latin typeface="Cambria Math" panose="02040503050406030204" pitchFamily="18" charset="0"/>
                            </a:rPr>
                            <m:t>6</m:t>
                          </m:r>
                          <m:r>
                            <a:rPr lang="en-US" sz="2800" b="0" i="1" smtClean="0">
                              <a:solidFill>
                                <a:schemeClr val="tx2"/>
                              </a:solidFill>
                              <a:latin typeface="Cambria Math" panose="02040503050406030204" pitchFamily="18" charset="0"/>
                            </a:rPr>
                            <m:t>.</m:t>
                          </m:r>
                          <m:r>
                            <a:rPr lang="en-IN" sz="2800" b="0" i="1" smtClean="0">
                              <a:solidFill>
                                <a:schemeClr val="tx2"/>
                              </a:solidFill>
                              <a:latin typeface="Cambria Math" panose="02040503050406030204" pitchFamily="18" charset="0"/>
                            </a:rPr>
                            <m:t>2</m:t>
                          </m:r>
                          <m:r>
                            <a:rPr lang="en-US" sz="2800" b="0" i="1" smtClean="0">
                              <a:solidFill>
                                <a:schemeClr val="tx2"/>
                              </a:solidFill>
                              <a:latin typeface="Cambria Math" panose="02040503050406030204" pitchFamily="18" charset="0"/>
                            </a:rPr>
                            <m:t>5</m:t>
                          </m:r>
                        </m:num>
                        <m:den>
                          <m:r>
                            <a:rPr lang="en-US" sz="2800" i="1">
                              <a:solidFill>
                                <a:schemeClr val="tx2"/>
                              </a:solidFill>
                              <a:latin typeface="Cambria Math" panose="02040503050406030204" pitchFamily="18" charset="0"/>
                            </a:rPr>
                            <m:t>10</m:t>
                          </m:r>
                          <m:r>
                            <a:rPr lang="en-US" sz="2800" b="0" i="1" smtClean="0">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595198" y="1817057"/>
                <a:ext cx="2105513" cy="863826"/>
              </a:xfrm>
              <a:prstGeom prst="rect">
                <a:avLst/>
              </a:prstGeom>
              <a:blipFill>
                <a:blip r:embed="rId3"/>
                <a:stretch>
                  <a:fillRect/>
                </a:stretch>
              </a:blipFill>
            </p:spPr>
            <p:txBody>
              <a:bodyPr/>
              <a:lstStyle/>
              <a:p>
                <a:r>
                  <a:rPr lang="en-IN">
                    <a:noFill/>
                  </a:rPr>
                  <a:t> </a:t>
                </a:r>
              </a:p>
            </p:txBody>
          </p:sp>
        </mc:Fallback>
      </mc:AlternateContent>
      <p:cxnSp>
        <p:nvCxnSpPr>
          <p:cNvPr id="8" name="Straight Arrow Connector 7"/>
          <p:cNvCxnSpPr/>
          <p:nvPr/>
        </p:nvCxnSpPr>
        <p:spPr>
          <a:xfrm>
            <a:off x="4259330" y="1995488"/>
            <a:ext cx="333749" cy="1821"/>
          </a:xfrm>
          <a:prstGeom prst="straightConnector1">
            <a:avLst/>
          </a:prstGeom>
          <a:ln>
            <a:solidFill>
              <a:schemeClr val="accent1"/>
            </a:solidFill>
            <a:tailEnd type="triangle"/>
          </a:ln>
        </p:spPr>
        <p:style>
          <a:lnRef idx="1">
            <a:schemeClr val="accent4"/>
          </a:lnRef>
          <a:fillRef idx="0">
            <a:schemeClr val="accent4"/>
          </a:fillRef>
          <a:effectRef idx="0">
            <a:schemeClr val="accent4"/>
          </a:effectRef>
          <a:fontRef idx="minor">
            <a:schemeClr val="tx1"/>
          </a:fontRef>
        </p:style>
      </p:cxnSp>
      <p:cxnSp>
        <p:nvCxnSpPr>
          <p:cNvPr id="9" name="Straight Arrow Connector 8"/>
          <p:cNvCxnSpPr/>
          <p:nvPr/>
        </p:nvCxnSpPr>
        <p:spPr>
          <a:xfrm>
            <a:off x="4259330" y="2557146"/>
            <a:ext cx="333749" cy="1821"/>
          </a:xfrm>
          <a:prstGeom prst="straightConnector1">
            <a:avLst/>
          </a:prstGeom>
          <a:ln>
            <a:solidFill>
              <a:schemeClr val="accent1"/>
            </a:solidFill>
            <a:tailEnd type="triangle"/>
          </a:ln>
        </p:spPr>
        <p:style>
          <a:lnRef idx="1">
            <a:schemeClr val="accent4"/>
          </a:lnRef>
          <a:fillRef idx="0">
            <a:schemeClr val="accent4"/>
          </a:fillRef>
          <a:effectRef idx="0">
            <a:schemeClr val="accent4"/>
          </a:effectRef>
          <a:fontRef idx="minor">
            <a:schemeClr val="tx1"/>
          </a:fontRef>
        </p:style>
      </p:cxnSp>
      <p:sp>
        <p:nvSpPr>
          <p:cNvPr id="10" name="Rectangle 9"/>
          <p:cNvSpPr/>
          <p:nvPr/>
        </p:nvSpPr>
        <p:spPr>
          <a:xfrm>
            <a:off x="7659132" y="1937018"/>
            <a:ext cx="3232727" cy="523220"/>
          </a:xfrm>
          <a:prstGeom prst="rect">
            <a:avLst/>
          </a:prstGeom>
        </p:spPr>
        <p:txBody>
          <a:bodyPr wrap="square">
            <a:spAutoFit/>
          </a:bodyPr>
          <a:lstStyle/>
          <a:p>
            <a:r>
              <a:rPr lang="en-IN" sz="2800" dirty="0">
                <a:solidFill>
                  <a:srgbClr val="0070C0"/>
                </a:solidFill>
              </a:rPr>
              <a:t>Percent 	</a:t>
            </a:r>
          </a:p>
        </p:txBody>
      </p:sp>
      <p:sp>
        <p:nvSpPr>
          <p:cNvPr id="11" name="Rectangle 10"/>
          <p:cNvSpPr/>
          <p:nvPr/>
        </p:nvSpPr>
        <p:spPr>
          <a:xfrm>
            <a:off x="7690139" y="3250560"/>
            <a:ext cx="3528467" cy="1815882"/>
          </a:xfrm>
          <a:prstGeom prst="rect">
            <a:avLst/>
          </a:prstGeom>
        </p:spPr>
        <p:txBody>
          <a:bodyPr wrap="square">
            <a:spAutoFit/>
          </a:bodyPr>
          <a:lstStyle/>
          <a:p>
            <a:r>
              <a:rPr lang="en-US" sz="2800" dirty="0">
                <a:solidFill>
                  <a:srgbClr val="0070C0"/>
                </a:solidFill>
              </a:rPr>
              <a:t>Because 100 × 13 = 1,300, multiply 6.25 by 13 to find the value of </a:t>
            </a:r>
            <a:r>
              <a:rPr lang="en-US" sz="2800" i="1" dirty="0">
                <a:solidFill>
                  <a:srgbClr val="0070C0"/>
                </a:solidFill>
              </a:rPr>
              <a:t>c</a:t>
            </a:r>
            <a:r>
              <a:rPr lang="en-US" sz="2800" dirty="0">
                <a:solidFill>
                  <a:srgbClr val="0070C0"/>
                </a:solidFill>
              </a:rPr>
              <a:t>.</a:t>
            </a:r>
            <a:endParaRPr lang="en-IN" sz="2800" dirty="0">
              <a:solidFill>
                <a:srgbClr val="0070C0"/>
              </a:solidFill>
            </a:endParaRPr>
          </a:p>
        </p:txBody>
      </p:sp>
      <p:sp>
        <p:nvSpPr>
          <p:cNvPr id="12" name="Right Brace 11"/>
          <p:cNvSpPr/>
          <p:nvPr/>
        </p:nvSpPr>
        <p:spPr>
          <a:xfrm>
            <a:off x="6642192" y="1844671"/>
            <a:ext cx="295835" cy="818237"/>
          </a:xfrm>
          <a:prstGeom prst="rightBrace">
            <a:avLst/>
          </a:prstGeom>
          <a:ln>
            <a:solidFill>
              <a:schemeClr val="accent1"/>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IN" b="1" dirty="0">
              <a:ln w="0"/>
              <a:effectLst>
                <a:outerShdw blurRad="38100" dist="19050" dir="2700000" algn="tl" rotWithShape="0">
                  <a:schemeClr val="dk1">
                    <a:alpha val="40000"/>
                  </a:schemeClr>
                </a:outerShdw>
              </a:effectLst>
            </a:endParaRPr>
          </a:p>
        </p:txBody>
      </p:sp>
      <mc:AlternateContent xmlns:mc="http://schemas.openxmlformats.org/markup-compatibility/2006" xmlns:a14="http://schemas.microsoft.com/office/drawing/2010/main">
        <mc:Choice Requires="a14">
          <p:sp>
            <p:nvSpPr>
              <p:cNvPr id="16" name="TextBox 15"/>
              <p:cNvSpPr txBox="1"/>
              <p:nvPr/>
            </p:nvSpPr>
            <p:spPr>
              <a:xfrm>
                <a:off x="4595163" y="5509846"/>
                <a:ext cx="2105512" cy="8638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8</m:t>
                          </m:r>
                          <m:r>
                            <a:rPr lang="en-IN" sz="2800" b="0" i="1" smtClean="0">
                              <a:solidFill>
                                <a:schemeClr val="tx2"/>
                              </a:solidFill>
                              <a:latin typeface="Cambria Math" panose="02040503050406030204" pitchFamily="18" charset="0"/>
                            </a:rPr>
                            <m:t>1</m:t>
                          </m:r>
                          <m:r>
                            <a:rPr lang="en-US" sz="2800" b="0" i="1" smtClean="0">
                              <a:solidFill>
                                <a:schemeClr val="tx2"/>
                              </a:solidFill>
                              <a:latin typeface="Cambria Math" panose="02040503050406030204" pitchFamily="18" charset="0"/>
                            </a:rPr>
                            <m:t>.</m:t>
                          </m:r>
                          <m:r>
                            <a:rPr lang="en-IN" sz="2800" b="0" i="1" smtClean="0">
                              <a:solidFill>
                                <a:schemeClr val="tx2"/>
                              </a:solidFill>
                              <a:latin typeface="Cambria Math" panose="02040503050406030204" pitchFamily="18" charset="0"/>
                            </a:rPr>
                            <m:t>2</m:t>
                          </m:r>
                          <m:r>
                            <a:rPr lang="en-US" sz="2800" b="0" i="1" smtClean="0">
                              <a:solidFill>
                                <a:schemeClr val="tx2"/>
                              </a:solidFill>
                              <a:latin typeface="Cambria Math" panose="02040503050406030204" pitchFamily="18" charset="0"/>
                            </a:rPr>
                            <m:t>5</m:t>
                          </m:r>
                        </m:num>
                        <m:den>
                          <m:r>
                            <a:rPr lang="en-US" sz="2800" b="0" i="1" smtClean="0">
                              <a:solidFill>
                                <a:schemeClr val="tx2"/>
                              </a:solidFill>
                              <a:latin typeface="Cambria Math" panose="02040503050406030204" pitchFamily="18" charset="0"/>
                            </a:rPr>
                            <m:t>1</m:t>
                          </m:r>
                          <m:r>
                            <a:rPr lang="en-IN" sz="2800" b="0" i="1" smtClean="0">
                              <a:solidFill>
                                <a:schemeClr val="tx2"/>
                              </a:solidFill>
                              <a:latin typeface="Cambria Math" panose="02040503050406030204" pitchFamily="18" charset="0"/>
                            </a:rPr>
                            <m:t>,30</m:t>
                          </m:r>
                          <m:r>
                            <a:rPr lang="en-US" sz="2800" b="0" i="1" smtClean="0">
                              <a:solidFill>
                                <a:schemeClr val="tx2"/>
                              </a:solidFill>
                              <a:latin typeface="Cambria Math" panose="02040503050406030204" pitchFamily="18" charset="0"/>
                            </a:rPr>
                            <m:t>0</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IN" sz="2800" b="0" i="1" smtClean="0">
                              <a:solidFill>
                                <a:schemeClr val="tx2"/>
                              </a:solidFill>
                              <a:latin typeface="Cambria Math" panose="02040503050406030204" pitchFamily="18" charset="0"/>
                            </a:rPr>
                            <m:t>6</m:t>
                          </m:r>
                          <m:r>
                            <a:rPr lang="en-US" sz="2800" i="1">
                              <a:solidFill>
                                <a:schemeClr val="tx2"/>
                              </a:solidFill>
                              <a:latin typeface="Cambria Math" panose="02040503050406030204" pitchFamily="18" charset="0"/>
                            </a:rPr>
                            <m:t>.</m:t>
                          </m:r>
                          <m:r>
                            <a:rPr lang="en-IN" sz="2800" b="0" i="1" smtClean="0">
                              <a:solidFill>
                                <a:schemeClr val="tx2"/>
                              </a:solidFill>
                              <a:latin typeface="Cambria Math" panose="02040503050406030204" pitchFamily="18" charset="0"/>
                            </a:rPr>
                            <m:t>2</m:t>
                          </m:r>
                          <m:r>
                            <a:rPr lang="en-US" sz="2800" i="1">
                              <a:solidFill>
                                <a:schemeClr val="tx2"/>
                              </a:solidFill>
                              <a:latin typeface="Cambria Math" panose="02040503050406030204" pitchFamily="18" charset="0"/>
                            </a:rPr>
                            <m:t>5</m:t>
                          </m:r>
                        </m:num>
                        <m:den>
                          <m:r>
                            <a:rPr lang="en-US" sz="2800" i="1">
                              <a:solidFill>
                                <a:schemeClr val="tx2"/>
                              </a:solidFill>
                              <a:latin typeface="Cambria Math" panose="02040503050406030204" pitchFamily="18" charset="0"/>
                            </a:rPr>
                            <m:t>1</m:t>
                          </m:r>
                          <m:r>
                            <a:rPr lang="en-US" sz="2800" b="0" i="1" smtClean="0">
                              <a:solidFill>
                                <a:schemeClr val="tx2"/>
                              </a:solidFill>
                              <a:latin typeface="Cambria Math" panose="02040503050406030204" pitchFamily="18" charset="0"/>
                            </a:rPr>
                            <m:t>0</m:t>
                          </m:r>
                          <m:r>
                            <a:rPr lang="en-US" sz="2800" i="1">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595163" y="5509846"/>
                <a:ext cx="2105512" cy="863826"/>
              </a:xfrm>
              <a:prstGeom prst="rect">
                <a:avLst/>
              </a:prstGeom>
              <a:blipFill>
                <a:blip r:embed="rId4"/>
                <a:stretch>
                  <a:fillRect/>
                </a:stretch>
              </a:blipFill>
            </p:spPr>
            <p:txBody>
              <a:bodyPr/>
              <a:lstStyle/>
              <a:p>
                <a:r>
                  <a:rPr lang="en-IN">
                    <a:noFill/>
                  </a:rPr>
                  <a:t> </a:t>
                </a:r>
              </a:p>
            </p:txBody>
          </p:sp>
        </mc:Fallback>
      </mc:AlternateContent>
      <p:sp>
        <p:nvSpPr>
          <p:cNvPr id="17" name="Rectangle 16"/>
          <p:cNvSpPr/>
          <p:nvPr/>
        </p:nvSpPr>
        <p:spPr>
          <a:xfrm>
            <a:off x="7704655" y="5451203"/>
            <a:ext cx="3392386" cy="954107"/>
          </a:xfrm>
          <a:prstGeom prst="rect">
            <a:avLst/>
          </a:prstGeom>
        </p:spPr>
        <p:txBody>
          <a:bodyPr wrap="square">
            <a:spAutoFit/>
          </a:bodyPr>
          <a:lstStyle/>
          <a:p>
            <a:r>
              <a:rPr lang="de-DE" sz="2800" dirty="0">
                <a:solidFill>
                  <a:srgbClr val="0070C0"/>
                </a:solidFill>
              </a:rPr>
              <a:t>6.25 × 13 = 81.25,</a:t>
            </a:r>
          </a:p>
          <a:p>
            <a:r>
              <a:rPr lang="de-DE" sz="2800" dirty="0">
                <a:solidFill>
                  <a:srgbClr val="0070C0"/>
                </a:solidFill>
              </a:rPr>
              <a:t>so, </a:t>
            </a:r>
            <a:r>
              <a:rPr lang="de-DE" sz="2800" i="1" dirty="0">
                <a:solidFill>
                  <a:srgbClr val="0070C0"/>
                </a:solidFill>
              </a:rPr>
              <a:t>c</a:t>
            </a:r>
            <a:r>
              <a:rPr lang="de-DE" sz="2800" dirty="0">
                <a:solidFill>
                  <a:srgbClr val="0070C0"/>
                </a:solidFill>
              </a:rPr>
              <a:t> = 81.25.</a:t>
            </a:r>
            <a:endParaRPr lang="en-IN" sz="2800" dirty="0">
              <a:solidFill>
                <a:srgbClr val="0070C0"/>
              </a:solidFill>
            </a:endParaRPr>
          </a:p>
        </p:txBody>
      </p:sp>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7474" y="2874476"/>
            <a:ext cx="2150193" cy="2563692"/>
          </a:xfrm>
          <a:prstGeom prst="rect">
            <a:avLst/>
          </a:prstGeom>
        </p:spPr>
      </p:pic>
    </p:spTree>
    <p:extLst>
      <p:ext uri="{BB962C8B-B14F-4D97-AF65-F5344CB8AC3E}">
        <p14:creationId xmlns:p14="http://schemas.microsoft.com/office/powerpoint/2010/main" val="1606195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Commission </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99788" y="1306299"/>
            <a:ext cx="7115216" cy="51856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Method 2 </a:t>
            </a:r>
            <a:r>
              <a:rPr lang="en-US" sz="2800" dirty="0">
                <a:solidFill>
                  <a:schemeClr val="tx1"/>
                </a:solidFill>
              </a:rPr>
              <a:t>Use properties of operations.</a:t>
            </a:r>
          </a:p>
        </p:txBody>
      </p:sp>
      <mc:AlternateContent xmlns:mc="http://schemas.openxmlformats.org/markup-compatibility/2006" xmlns:a14="http://schemas.microsoft.com/office/drawing/2010/main">
        <mc:Choice Requires="a14">
          <p:graphicFrame>
            <p:nvGraphicFramePr>
              <p:cNvPr id="32" name="Table 31"/>
              <p:cNvGraphicFramePr>
                <a:graphicFrameLocks noGrp="1"/>
              </p:cNvGraphicFramePr>
              <p:nvPr>
                <p:extLst>
                  <p:ext uri="{D42A27DB-BD31-4B8C-83A1-F6EECF244321}">
                    <p14:modId xmlns:p14="http://schemas.microsoft.com/office/powerpoint/2010/main" val="1227180330"/>
                  </p:ext>
                </p:extLst>
              </p:nvPr>
            </p:nvGraphicFramePr>
            <p:xfrm>
              <a:off x="332510" y="2080046"/>
              <a:ext cx="11139054" cy="3548698"/>
            </p:xfrm>
            <a:graphic>
              <a:graphicData uri="http://schemas.openxmlformats.org/drawingml/2006/table">
                <a:tbl>
                  <a:tblPr firstRow="1" bandRow="1">
                    <a:tableStyleId>{5C22544A-7EE6-4342-B048-85BDC9FD1C3A}</a:tableStyleId>
                  </a:tblPr>
                  <a:tblGrid>
                    <a:gridCol w="2566126">
                      <a:extLst>
                        <a:ext uri="{9D8B030D-6E8A-4147-A177-3AD203B41FA5}">
                          <a16:colId xmlns:a16="http://schemas.microsoft.com/office/drawing/2014/main" val="3730713964"/>
                        </a:ext>
                      </a:extLst>
                    </a:gridCol>
                    <a:gridCol w="377371">
                      <a:extLst>
                        <a:ext uri="{9D8B030D-6E8A-4147-A177-3AD203B41FA5}">
                          <a16:colId xmlns:a16="http://schemas.microsoft.com/office/drawing/2014/main" val="2580440003"/>
                        </a:ext>
                      </a:extLst>
                    </a:gridCol>
                    <a:gridCol w="2772229">
                      <a:extLst>
                        <a:ext uri="{9D8B030D-6E8A-4147-A177-3AD203B41FA5}">
                          <a16:colId xmlns:a16="http://schemas.microsoft.com/office/drawing/2014/main" val="4177238400"/>
                        </a:ext>
                      </a:extLst>
                    </a:gridCol>
                    <a:gridCol w="5423328">
                      <a:extLst>
                        <a:ext uri="{9D8B030D-6E8A-4147-A177-3AD203B41FA5}">
                          <a16:colId xmlns:a16="http://schemas.microsoft.com/office/drawing/2014/main" val="810531745"/>
                        </a:ext>
                      </a:extLst>
                    </a:gridCol>
                  </a:tblGrid>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chemeClr val="tx2"/>
                              </a:solidFill>
                              <a:effectLst/>
                              <a:uLnTx/>
                              <a:uFillTx/>
                              <a:ea typeface="+mn-ea"/>
                              <a:cs typeface="+mn-cs"/>
                            </a:rPr>
                            <a:t> </a:t>
                          </a:r>
                          <a14:m>
                            <m:oMath xmlns:m="http://schemas.openxmlformats.org/officeDocument/2006/math">
                              <m:f>
                                <m:f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𝑐</m:t>
                                  </m:r>
                                </m:num>
                                <m:den>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1,300</m:t>
                                  </m:r>
                                </m:den>
                              </m:f>
                            </m:oMath>
                          </a14:m>
                          <a:endParaRPr lang="en-US" sz="2800" dirty="0">
                            <a:solidFill>
                              <a:schemeClr val="tx2"/>
                            </a:solidFill>
                          </a:endParaRPr>
                        </a:p>
                      </a:txBody>
                      <a:tcPr>
                        <a:solidFill>
                          <a:schemeClr val="bg1"/>
                        </a:solid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chemeClr val="tx2"/>
                              </a:solidFill>
                              <a:effectLst/>
                              <a:uLnTx/>
                              <a:uFillTx/>
                              <a:ea typeface="+mn-ea"/>
                              <a:cs typeface="+mn-cs"/>
                            </a:rPr>
                            <a:t> </a:t>
                          </a:r>
                          <a14:m>
                            <m:oMath xmlns:m="http://schemas.openxmlformats.org/officeDocument/2006/math">
                              <m:f>
                                <m:f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6.25</m:t>
                                  </m:r>
                                </m:num>
                                <m:den>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100</m:t>
                                  </m:r>
                                </m:den>
                              </m:f>
                            </m:oMath>
                          </a14:m>
                          <a:endParaRPr lang="en-US" sz="2800" dirty="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Write the proportion. Let </a:t>
                          </a:r>
                          <a:r>
                            <a:rPr lang="en-US" sz="2800" b="0" i="1" u="none" strike="noStrike" kern="1200" baseline="0" dirty="0">
                              <a:solidFill>
                                <a:srgbClr val="0070C0"/>
                              </a:solidFill>
                              <a:latin typeface="+mn-lt"/>
                              <a:ea typeface="+mn-ea"/>
                              <a:cs typeface="+mn-cs"/>
                            </a:rPr>
                            <a:t>c </a:t>
                          </a:r>
                          <a:r>
                            <a:rPr lang="en-US" sz="2800" b="0" i="0" u="none" strike="noStrike" kern="1200" baseline="0" dirty="0">
                              <a:solidFill>
                                <a:srgbClr val="0070C0"/>
                              </a:solidFill>
                              <a:latin typeface="+mn-lt"/>
                              <a:ea typeface="+mn-ea"/>
                              <a:cs typeface="+mn-cs"/>
                            </a:rPr>
                            <a:t>represent the amount. </a:t>
                          </a:r>
                          <a:endParaRPr lang="en-US" sz="2800" dirty="0">
                            <a:solidFill>
                              <a:srgbClr val="0070C0"/>
                            </a:solidFill>
                          </a:endParaRPr>
                        </a:p>
                      </a:txBody>
                      <a:tcPr>
                        <a:solidFill>
                          <a:schemeClr val="bg1"/>
                        </a:solidFill>
                      </a:tcPr>
                    </a:tc>
                    <a:extLst>
                      <a:ext uri="{0D108BD9-81ED-4DB2-BD59-A6C34878D82A}">
                        <a16:rowId xmlns:a16="http://schemas.microsoft.com/office/drawing/2014/main" val="1589319187"/>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chemeClr val="tx2"/>
                              </a:solidFill>
                              <a:effectLst/>
                              <a:uLnTx/>
                              <a:uFillTx/>
                              <a:ea typeface="+mn-ea"/>
                              <a:cs typeface="+mn-cs"/>
                            </a:rPr>
                            <a:t>  </a:t>
                          </a:r>
                          <a14:m>
                            <m:oMath xmlns:m="http://schemas.openxmlformats.org/officeDocument/2006/math">
                              <m:f>
                                <m:f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𝑐</m:t>
                                  </m:r>
                                </m:num>
                                <m:den>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1,300</m:t>
                                  </m:r>
                                </m:den>
                              </m:f>
                            </m:oMath>
                          </a14:m>
                          <a:endParaRPr lang="en-US" sz="2800" dirty="0">
                            <a:solidFill>
                              <a:schemeClr val="tx2"/>
                            </a:solidFill>
                          </a:endParaRPr>
                        </a:p>
                      </a:txBody>
                      <a:tcPr>
                        <a:solidFill>
                          <a:schemeClr val="bg1"/>
                        </a:solid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dirty="0">
                              <a:solidFill>
                                <a:schemeClr val="tx2"/>
                              </a:solidFill>
                            </a:rPr>
                            <a:t>0.0625</a:t>
                          </a: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Divide 6.25 by 100. A one-step equation results.</a:t>
                          </a:r>
                          <a:endParaRPr lang="en-US" sz="2800" dirty="0">
                            <a:solidFill>
                              <a:srgbClr val="0070C0"/>
                            </a:solidFill>
                          </a:endParaRPr>
                        </a:p>
                      </a:txBody>
                      <a:tcPr>
                        <a:solidFill>
                          <a:schemeClr val="bg1"/>
                        </a:solidFill>
                      </a:tcPr>
                    </a:tc>
                    <a:extLst>
                      <a:ext uri="{0D108BD9-81ED-4DB2-BD59-A6C34878D82A}">
                        <a16:rowId xmlns:a16="http://schemas.microsoft.com/office/drawing/2014/main" val="1655608226"/>
                      </a:ext>
                    </a:extLst>
                  </a:tr>
                  <a:tr h="370840">
                    <a:tc>
                      <a:txBody>
                        <a:bodyPr/>
                        <a:lstStyle/>
                        <a:p>
                          <a:pPr algn="r"/>
                          <a:r>
                            <a:rPr kumimoji="0" lang="en-US" sz="2800" b="0" u="none" strike="noStrike" kern="1200" cap="none" spc="0" normalizeH="0" baseline="0" noProof="0" dirty="0">
                              <a:ln>
                                <a:noFill/>
                              </a:ln>
                              <a:solidFill>
                                <a:schemeClr val="tx2"/>
                              </a:solidFill>
                              <a:effectLst/>
                              <a:uLnTx/>
                              <a:uFillTx/>
                              <a:ea typeface="+mn-ea"/>
                              <a:cs typeface="+mn-cs"/>
                            </a:rPr>
                            <a:t>1,300 • </a:t>
                          </a:r>
                          <a14:m>
                            <m:oMath xmlns:m="http://schemas.openxmlformats.org/officeDocument/2006/math">
                              <m:d>
                                <m:d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𝑐</m:t>
                                      </m:r>
                                    </m:num>
                                    <m:den>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1,300</m:t>
                                      </m:r>
                                    </m:den>
                                  </m:f>
                                </m:e>
                              </m:d>
                            </m:oMath>
                          </a14:m>
                          <a:endParaRPr lang="en-US" sz="2800" dirty="0">
                            <a:solidFill>
                              <a:schemeClr val="tx2"/>
                            </a:solidFill>
                          </a:endParaRPr>
                        </a:p>
                      </a:txBody>
                      <a:tcPr>
                        <a:solidFill>
                          <a:schemeClr val="bg1"/>
                        </a:solid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b="0" i="0" u="none" strike="noStrike" kern="1200" baseline="0" dirty="0">
                              <a:solidFill>
                                <a:schemeClr val="tx2"/>
                              </a:solidFill>
                              <a:latin typeface="+mn-lt"/>
                              <a:ea typeface="+mn-ea"/>
                              <a:cs typeface="+mn-cs"/>
                            </a:rPr>
                            <a:t>(0.0625) </a:t>
                          </a:r>
                          <a:r>
                            <a:rPr kumimoji="0" lang="en-US" sz="2800" b="0" u="none" strike="noStrike" kern="1200" cap="none" spc="0" normalizeH="0" baseline="0" noProof="0" dirty="0">
                              <a:ln>
                                <a:noFill/>
                              </a:ln>
                              <a:solidFill>
                                <a:schemeClr val="tx2"/>
                              </a:solidFill>
                              <a:effectLst/>
                              <a:uLnTx/>
                              <a:uFillTx/>
                              <a:ea typeface="+mn-ea"/>
                              <a:cs typeface="+mn-cs"/>
                            </a:rPr>
                            <a:t>•</a:t>
                          </a:r>
                          <a:r>
                            <a:rPr lang="en-US" sz="2800" b="0" i="0" u="none" strike="noStrike" kern="1200" baseline="0" dirty="0">
                              <a:solidFill>
                                <a:schemeClr val="tx2"/>
                              </a:solidFill>
                              <a:latin typeface="+mn-lt"/>
                              <a:ea typeface="+mn-ea"/>
                              <a:cs typeface="+mn-cs"/>
                            </a:rPr>
                            <a:t> 1,300 </a:t>
                          </a:r>
                          <a:endParaRPr lang="en-US" sz="28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Multiplication Property of Equality</a:t>
                          </a:r>
                          <a:endParaRPr lang="en-US" sz="2800" dirty="0">
                            <a:solidFill>
                              <a:srgbClr val="0070C0"/>
                            </a:solidFill>
                          </a:endParaRPr>
                        </a:p>
                      </a:txBody>
                      <a:tcPr>
                        <a:solidFill>
                          <a:schemeClr val="bg1"/>
                        </a:solidFill>
                      </a:tcPr>
                    </a:tc>
                    <a:extLst>
                      <a:ext uri="{0D108BD9-81ED-4DB2-BD59-A6C34878D82A}">
                        <a16:rowId xmlns:a16="http://schemas.microsoft.com/office/drawing/2014/main" val="305659963"/>
                      </a:ext>
                    </a:extLst>
                  </a:tr>
                  <a:tr h="370840">
                    <a:tc>
                      <a:txBody>
                        <a:bodyPr/>
                        <a:lstStyle/>
                        <a:p>
                          <a:pPr algn="r"/>
                          <a:r>
                            <a:rPr lang="en-US" sz="2800" i="1" dirty="0">
                              <a:solidFill>
                                <a:schemeClr val="tx2"/>
                              </a:solidFill>
                            </a:rPr>
                            <a:t>c</a:t>
                          </a:r>
                        </a:p>
                      </a:txBody>
                      <a:tcPr>
                        <a:solidFill>
                          <a:schemeClr val="bg1"/>
                        </a:solidFill>
                      </a:tcPr>
                    </a:tc>
                    <a:tc>
                      <a:txBody>
                        <a:bodyPr/>
                        <a:lstStyle/>
                        <a:p>
                          <a:pPr algn="ctr"/>
                          <a:r>
                            <a:rPr lang="en-US" sz="2800" i="1"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dirty="0">
                              <a:solidFill>
                                <a:schemeClr val="tx2"/>
                              </a:solidFill>
                            </a:rPr>
                            <a:t>81.25</a:t>
                          </a: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Simplify.</a:t>
                          </a:r>
                          <a:endParaRPr lang="en-US" sz="2800" dirty="0">
                            <a:solidFill>
                              <a:srgbClr val="0070C0"/>
                            </a:solidFill>
                          </a:endParaRPr>
                        </a:p>
                      </a:txBody>
                      <a:tcPr>
                        <a:solidFill>
                          <a:schemeClr val="bg1"/>
                        </a:solidFill>
                      </a:tcPr>
                    </a:tc>
                    <a:extLst>
                      <a:ext uri="{0D108BD9-81ED-4DB2-BD59-A6C34878D82A}">
                        <a16:rowId xmlns:a16="http://schemas.microsoft.com/office/drawing/2014/main" val="723095140"/>
                      </a:ext>
                    </a:extLst>
                  </a:tr>
                </a:tbl>
              </a:graphicData>
            </a:graphic>
          </p:graphicFrame>
        </mc:Choice>
        <mc:Fallback xmlns="">
          <p:graphicFrame>
            <p:nvGraphicFramePr>
              <p:cNvPr id="32" name="Table 31"/>
              <p:cNvGraphicFramePr>
                <a:graphicFrameLocks noGrp="1"/>
              </p:cNvGraphicFramePr>
              <p:nvPr>
                <p:extLst>
                  <p:ext uri="{D42A27DB-BD31-4B8C-83A1-F6EECF244321}">
                    <p14:modId xmlns:p14="http://schemas.microsoft.com/office/powerpoint/2010/main" val="1227180330"/>
                  </p:ext>
                </p:extLst>
              </p:nvPr>
            </p:nvGraphicFramePr>
            <p:xfrm>
              <a:off x="332510" y="2080046"/>
              <a:ext cx="11139054" cy="3538220"/>
            </p:xfrm>
            <a:graphic>
              <a:graphicData uri="http://schemas.openxmlformats.org/drawingml/2006/table">
                <a:tbl>
                  <a:tblPr firstRow="1" bandRow="1">
                    <a:tableStyleId>{5C22544A-7EE6-4342-B048-85BDC9FD1C3A}</a:tableStyleId>
                  </a:tblPr>
                  <a:tblGrid>
                    <a:gridCol w="2566126">
                      <a:extLst>
                        <a:ext uri="{9D8B030D-6E8A-4147-A177-3AD203B41FA5}">
                          <a16:colId xmlns:a16="http://schemas.microsoft.com/office/drawing/2014/main" val="3730713964"/>
                        </a:ext>
                      </a:extLst>
                    </a:gridCol>
                    <a:gridCol w="377371">
                      <a:extLst>
                        <a:ext uri="{9D8B030D-6E8A-4147-A177-3AD203B41FA5}">
                          <a16:colId xmlns:a16="http://schemas.microsoft.com/office/drawing/2014/main" val="2580440003"/>
                        </a:ext>
                      </a:extLst>
                    </a:gridCol>
                    <a:gridCol w="2772229">
                      <a:extLst>
                        <a:ext uri="{9D8B030D-6E8A-4147-A177-3AD203B41FA5}">
                          <a16:colId xmlns:a16="http://schemas.microsoft.com/office/drawing/2014/main" val="4177238400"/>
                        </a:ext>
                      </a:extLst>
                    </a:gridCol>
                    <a:gridCol w="5423328">
                      <a:extLst>
                        <a:ext uri="{9D8B030D-6E8A-4147-A177-3AD203B41FA5}">
                          <a16:colId xmlns:a16="http://schemas.microsoft.com/office/drawing/2014/main" val="810531745"/>
                        </a:ext>
                      </a:extLst>
                    </a:gridCol>
                  </a:tblGrid>
                  <a:tr h="1130300">
                    <a:tc>
                      <a:txBody>
                        <a:bodyPr/>
                        <a:lstStyle/>
                        <a:p>
                          <a:endParaRPr lang="en-US"/>
                        </a:p>
                      </a:txBody>
                      <a:tcPr>
                        <a:blipFill>
                          <a:blip r:embed="rId3"/>
                          <a:stretch>
                            <a:fillRect l="-238" t="-5376" r="-335154" b="-227419"/>
                          </a:stretch>
                        </a:blip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endParaRPr lang="en-US"/>
                        </a:p>
                      </a:txBody>
                      <a:tcPr>
                        <a:blipFill>
                          <a:blip r:embed="rId3"/>
                          <a:stretch>
                            <a:fillRect l="-106374" t="-5376" r="-196484" b="-227419"/>
                          </a:stretch>
                        </a:blipFill>
                      </a:tcPr>
                    </a:tc>
                    <a:tc>
                      <a:txBody>
                        <a:bodyPr/>
                        <a:lstStyle/>
                        <a:p>
                          <a:r>
                            <a:rPr lang="en-US" sz="2800" b="0" i="0" u="none" strike="noStrike" kern="1200" baseline="0" dirty="0">
                              <a:solidFill>
                                <a:srgbClr val="0070C0"/>
                              </a:solidFill>
                              <a:latin typeface="+mn-lt"/>
                              <a:ea typeface="+mn-ea"/>
                              <a:cs typeface="+mn-cs"/>
                            </a:rPr>
                            <a:t>Write the proportion. Let </a:t>
                          </a:r>
                          <a:r>
                            <a:rPr lang="en-US" sz="2800" b="0" i="1" u="none" strike="noStrike" kern="1200" baseline="0" dirty="0">
                              <a:solidFill>
                                <a:srgbClr val="0070C0"/>
                              </a:solidFill>
                              <a:latin typeface="+mn-lt"/>
                              <a:ea typeface="+mn-ea"/>
                              <a:cs typeface="+mn-cs"/>
                            </a:rPr>
                            <a:t>c </a:t>
                          </a:r>
                          <a:r>
                            <a:rPr lang="en-US" sz="2800" b="0" i="0" u="none" strike="noStrike" kern="1200" baseline="0" dirty="0">
                              <a:solidFill>
                                <a:srgbClr val="0070C0"/>
                              </a:solidFill>
                              <a:latin typeface="+mn-lt"/>
                              <a:ea typeface="+mn-ea"/>
                              <a:cs typeface="+mn-cs"/>
                            </a:rPr>
                            <a:t>represent the amount. </a:t>
                          </a:r>
                          <a:endParaRPr lang="en-US" sz="2800" dirty="0">
                            <a:solidFill>
                              <a:srgbClr val="0070C0"/>
                            </a:solidFill>
                          </a:endParaRPr>
                        </a:p>
                      </a:txBody>
                      <a:tcPr>
                        <a:solidFill>
                          <a:schemeClr val="bg1"/>
                        </a:solidFill>
                      </a:tcPr>
                    </a:tc>
                    <a:extLst>
                      <a:ext uri="{0D108BD9-81ED-4DB2-BD59-A6C34878D82A}">
                        <a16:rowId xmlns:a16="http://schemas.microsoft.com/office/drawing/2014/main" val="1589319187"/>
                      </a:ext>
                    </a:extLst>
                  </a:tr>
                  <a:tr h="944880">
                    <a:tc>
                      <a:txBody>
                        <a:bodyPr/>
                        <a:lstStyle/>
                        <a:p>
                          <a:endParaRPr lang="en-US"/>
                        </a:p>
                      </a:txBody>
                      <a:tcPr>
                        <a:blipFill>
                          <a:blip r:embed="rId3"/>
                          <a:stretch>
                            <a:fillRect l="-238" t="-126452" r="-335154" b="-172903"/>
                          </a:stretch>
                        </a:blip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dirty="0">
                              <a:solidFill>
                                <a:schemeClr val="tx2"/>
                              </a:solidFill>
                            </a:rPr>
                            <a:t>0.0625</a:t>
                          </a: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Divide 6.25 by 100. A one-step equation results.</a:t>
                          </a:r>
                          <a:endParaRPr lang="en-US" sz="2800" dirty="0">
                            <a:solidFill>
                              <a:srgbClr val="0070C0"/>
                            </a:solidFill>
                          </a:endParaRPr>
                        </a:p>
                      </a:txBody>
                      <a:tcPr>
                        <a:solidFill>
                          <a:schemeClr val="bg1"/>
                        </a:solidFill>
                      </a:tcPr>
                    </a:tc>
                    <a:extLst>
                      <a:ext uri="{0D108BD9-81ED-4DB2-BD59-A6C34878D82A}">
                        <a16:rowId xmlns:a16="http://schemas.microsoft.com/office/drawing/2014/main" val="1655608226"/>
                      </a:ext>
                    </a:extLst>
                  </a:tr>
                  <a:tr h="944880">
                    <a:tc>
                      <a:txBody>
                        <a:bodyPr/>
                        <a:lstStyle/>
                        <a:p>
                          <a:endParaRPr lang="en-US"/>
                        </a:p>
                      </a:txBody>
                      <a:tcPr>
                        <a:blipFill>
                          <a:blip r:embed="rId3"/>
                          <a:stretch>
                            <a:fillRect l="-238" t="-226452" r="-335154" b="-72903"/>
                          </a:stretch>
                        </a:blip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b="0" i="0" u="none" strike="noStrike" kern="1200" baseline="0" dirty="0">
                              <a:solidFill>
                                <a:schemeClr val="tx2"/>
                              </a:solidFill>
                              <a:latin typeface="+mn-lt"/>
                              <a:ea typeface="+mn-ea"/>
                              <a:cs typeface="+mn-cs"/>
                            </a:rPr>
                            <a:t>(0.0625) </a:t>
                          </a:r>
                          <a:r>
                            <a:rPr kumimoji="0" lang="en-US" sz="2800" b="0" u="none" strike="noStrike" kern="1200" cap="none" spc="0" normalizeH="0" baseline="0" noProof="0" dirty="0">
                              <a:ln>
                                <a:noFill/>
                              </a:ln>
                              <a:solidFill>
                                <a:schemeClr val="tx2"/>
                              </a:solidFill>
                              <a:effectLst/>
                              <a:uLnTx/>
                              <a:uFillTx/>
                              <a:ea typeface="+mn-ea"/>
                              <a:cs typeface="+mn-cs"/>
                            </a:rPr>
                            <a:t>•</a:t>
                          </a:r>
                          <a:r>
                            <a:rPr lang="en-US" sz="2800" b="0" i="0" u="none" strike="noStrike" kern="1200" baseline="0" dirty="0">
                              <a:solidFill>
                                <a:schemeClr val="tx2"/>
                              </a:solidFill>
                              <a:latin typeface="+mn-lt"/>
                              <a:ea typeface="+mn-ea"/>
                              <a:cs typeface="+mn-cs"/>
                            </a:rPr>
                            <a:t> 1,300 </a:t>
                          </a:r>
                          <a:endParaRPr lang="en-US" sz="28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Multiplication Property of Equality</a:t>
                          </a:r>
                          <a:endParaRPr lang="en-US" sz="2800" dirty="0">
                            <a:solidFill>
                              <a:srgbClr val="0070C0"/>
                            </a:solidFill>
                          </a:endParaRPr>
                        </a:p>
                      </a:txBody>
                      <a:tcPr>
                        <a:solidFill>
                          <a:schemeClr val="bg1"/>
                        </a:solidFill>
                      </a:tcPr>
                    </a:tc>
                    <a:extLst>
                      <a:ext uri="{0D108BD9-81ED-4DB2-BD59-A6C34878D82A}">
                        <a16:rowId xmlns:a16="http://schemas.microsoft.com/office/drawing/2014/main" val="305659963"/>
                      </a:ext>
                    </a:extLst>
                  </a:tr>
                  <a:tr h="518160">
                    <a:tc>
                      <a:txBody>
                        <a:bodyPr/>
                        <a:lstStyle/>
                        <a:p>
                          <a:pPr algn="r"/>
                          <a:r>
                            <a:rPr lang="en-US" sz="2800" i="1" dirty="0">
                              <a:solidFill>
                                <a:schemeClr val="tx2"/>
                              </a:solidFill>
                            </a:rPr>
                            <a:t>c</a:t>
                          </a:r>
                        </a:p>
                      </a:txBody>
                      <a:tcPr>
                        <a:solidFill>
                          <a:schemeClr val="bg1"/>
                        </a:solidFill>
                      </a:tcPr>
                    </a:tc>
                    <a:tc>
                      <a:txBody>
                        <a:bodyPr/>
                        <a:lstStyle/>
                        <a:p>
                          <a:pPr algn="ctr"/>
                          <a:r>
                            <a:rPr lang="en-US" sz="2800" i="1"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dirty="0">
                              <a:solidFill>
                                <a:schemeClr val="tx2"/>
                              </a:solidFill>
                            </a:rPr>
                            <a:t>81.25</a:t>
                          </a: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Simplify.</a:t>
                          </a:r>
                          <a:endParaRPr lang="en-US" sz="2800" dirty="0">
                            <a:solidFill>
                              <a:srgbClr val="0070C0"/>
                            </a:solidFill>
                          </a:endParaRPr>
                        </a:p>
                      </a:txBody>
                      <a:tcPr>
                        <a:solidFill>
                          <a:schemeClr val="bg1"/>
                        </a:solidFill>
                      </a:tcPr>
                    </a:tc>
                    <a:extLst>
                      <a:ext uri="{0D108BD9-81ED-4DB2-BD59-A6C34878D82A}">
                        <a16:rowId xmlns:a16="http://schemas.microsoft.com/office/drawing/2014/main" val="723095140"/>
                      </a:ext>
                    </a:extLst>
                  </a:tr>
                </a:tbl>
              </a:graphicData>
            </a:graphic>
          </p:graphicFrame>
        </mc:Fallback>
      </mc:AlternateContent>
      <p:sp>
        <p:nvSpPr>
          <p:cNvPr id="34" name="Rectangle 33"/>
          <p:cNvSpPr/>
          <p:nvPr/>
        </p:nvSpPr>
        <p:spPr>
          <a:xfrm>
            <a:off x="769257" y="5817627"/>
            <a:ext cx="10653486" cy="523220"/>
          </a:xfrm>
          <a:prstGeom prst="rect">
            <a:avLst/>
          </a:prstGeom>
        </p:spPr>
        <p:txBody>
          <a:bodyPr wrap="square">
            <a:spAutoFit/>
          </a:bodyPr>
          <a:lstStyle/>
          <a:p>
            <a:r>
              <a:rPr lang="en-US" sz="2800" dirty="0">
                <a:solidFill>
                  <a:schemeClr val="tx2"/>
                </a:solidFill>
              </a:rPr>
              <a:t>So, using either method, the amount of commission is $81.25. </a:t>
            </a:r>
          </a:p>
        </p:txBody>
      </p:sp>
    </p:spTree>
    <p:extLst>
      <p:ext uri="{BB962C8B-B14F-4D97-AF65-F5344CB8AC3E}">
        <p14:creationId xmlns:p14="http://schemas.microsoft.com/office/powerpoint/2010/main" val="324477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Commission </a:t>
            </a:r>
          </a:p>
        </p:txBody>
      </p:sp>
      <p:sp>
        <p:nvSpPr>
          <p:cNvPr id="3" name="Rectangle 2"/>
          <p:cNvSpPr/>
          <p:nvPr/>
        </p:nvSpPr>
        <p:spPr>
          <a:xfrm>
            <a:off x="459872" y="1619075"/>
            <a:ext cx="9009949" cy="1018227"/>
          </a:xfrm>
          <a:prstGeom prst="rect">
            <a:avLst/>
          </a:prstGeom>
        </p:spPr>
        <p:txBody>
          <a:bodyPr wrap="square">
            <a:spAutoFit/>
          </a:bodyPr>
          <a:lstStyle/>
          <a:p>
            <a:pPr>
              <a:spcBef>
                <a:spcPts val="500"/>
              </a:spcBef>
            </a:pPr>
            <a:r>
              <a:rPr lang="en-US" sz="2800" b="1" dirty="0">
                <a:solidFill>
                  <a:srgbClr val="00A6B9"/>
                </a:solidFill>
              </a:rPr>
              <a:t>Talk About It!</a:t>
            </a:r>
          </a:p>
          <a:p>
            <a:pPr>
              <a:spcBef>
                <a:spcPts val="500"/>
              </a:spcBef>
            </a:pPr>
            <a:r>
              <a:rPr lang="en-US" sz="2800" dirty="0">
                <a:solidFill>
                  <a:schemeClr val="tx2"/>
                </a:solidFill>
              </a:rPr>
              <a:t>How does your answer compare to your estimate?</a:t>
            </a:r>
          </a:p>
        </p:txBody>
      </p:sp>
    </p:spTree>
    <p:extLst>
      <p:ext uri="{BB962C8B-B14F-4D97-AF65-F5344CB8AC3E}">
        <p14:creationId xmlns:p14="http://schemas.microsoft.com/office/powerpoint/2010/main" val="3706750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Commission </a:t>
            </a:r>
          </a:p>
        </p:txBody>
      </p:sp>
      <p:sp>
        <p:nvSpPr>
          <p:cNvPr id="2" name="Rectangle 1"/>
          <p:cNvSpPr/>
          <p:nvPr/>
        </p:nvSpPr>
        <p:spPr>
          <a:xfrm>
            <a:off x="499786" y="1756148"/>
            <a:ext cx="9965013" cy="1815882"/>
          </a:xfrm>
          <a:prstGeom prst="rect">
            <a:avLst/>
          </a:prstGeom>
        </p:spPr>
        <p:txBody>
          <a:bodyPr wrap="square">
            <a:spAutoFit/>
          </a:bodyPr>
          <a:lstStyle/>
          <a:p>
            <a:r>
              <a:rPr lang="en-US" sz="2800" b="1" dirty="0"/>
              <a:t>Check   </a:t>
            </a:r>
            <a:br>
              <a:rPr lang="en-US" sz="2800" b="1" dirty="0"/>
            </a:br>
            <a:r>
              <a:rPr lang="en-US" sz="2800" dirty="0">
                <a:solidFill>
                  <a:schemeClr val="tx2"/>
                </a:solidFill>
              </a:rPr>
              <a:t>Nathan sells jewelry and earns a 9.75% commission on every piece he sells. How much commission would he earn on a bracelet that sold for $220? Use any strategy</a:t>
            </a:r>
            <a:r>
              <a:rPr lang="en-US" dirty="0"/>
              <a:t>.</a:t>
            </a:r>
            <a:endParaRPr lang="en-US" sz="2800" dirty="0">
              <a:solidFill>
                <a:schemeClr val="tx2"/>
              </a:solidFill>
            </a:endParaRPr>
          </a:p>
        </p:txBody>
      </p:sp>
    </p:spTree>
    <p:extLst>
      <p:ext uri="{BB962C8B-B14F-4D97-AF65-F5344CB8AC3E}">
        <p14:creationId xmlns:p14="http://schemas.microsoft.com/office/powerpoint/2010/main" val="3801606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Commission </a:t>
            </a:r>
          </a:p>
        </p:txBody>
      </p:sp>
      <p:sp>
        <p:nvSpPr>
          <p:cNvPr id="2" name="Rectangle 1"/>
          <p:cNvSpPr/>
          <p:nvPr/>
        </p:nvSpPr>
        <p:spPr>
          <a:xfrm>
            <a:off x="499786" y="1756148"/>
            <a:ext cx="9965013" cy="1815882"/>
          </a:xfrm>
          <a:prstGeom prst="rect">
            <a:avLst/>
          </a:prstGeom>
        </p:spPr>
        <p:txBody>
          <a:bodyPr wrap="square">
            <a:spAutoFit/>
          </a:bodyPr>
          <a:lstStyle/>
          <a:p>
            <a:r>
              <a:rPr lang="en-US" sz="2800" b="1" dirty="0"/>
              <a:t>Check   </a:t>
            </a:r>
            <a:br>
              <a:rPr lang="en-US" sz="2800" b="1" dirty="0"/>
            </a:br>
            <a:r>
              <a:rPr lang="en-US" sz="2800" dirty="0">
                <a:solidFill>
                  <a:schemeClr val="tx2"/>
                </a:solidFill>
              </a:rPr>
              <a:t>Nathan sells jewelry and earns a 9.75% commission on every piece he sells. How much commission would he earn on a bracelet that sold for $220? Use any strategy</a:t>
            </a:r>
            <a:r>
              <a:rPr lang="en-US" dirty="0"/>
              <a:t>.</a:t>
            </a:r>
            <a:endParaRPr lang="en-US" sz="2800" dirty="0">
              <a:solidFill>
                <a:schemeClr val="tx2"/>
              </a:solidFill>
            </a:endParaRPr>
          </a:p>
        </p:txBody>
      </p:sp>
      <p:sp>
        <p:nvSpPr>
          <p:cNvPr id="3" name="Rectangle 2"/>
          <p:cNvSpPr/>
          <p:nvPr/>
        </p:nvSpPr>
        <p:spPr>
          <a:xfrm>
            <a:off x="499786" y="3749287"/>
            <a:ext cx="1285929" cy="523220"/>
          </a:xfrm>
          <a:prstGeom prst="rect">
            <a:avLst/>
          </a:prstGeom>
        </p:spPr>
        <p:txBody>
          <a:bodyPr wrap="none">
            <a:spAutoFit/>
          </a:bodyPr>
          <a:lstStyle/>
          <a:p>
            <a:r>
              <a:rPr lang="en-US" sz="2800" dirty="0">
                <a:solidFill>
                  <a:srgbClr val="ED1B23"/>
                </a:solidFill>
              </a:rPr>
              <a:t>$21.45</a:t>
            </a:r>
            <a:endParaRPr lang="en-US" sz="2800" dirty="0"/>
          </a:p>
        </p:txBody>
      </p:sp>
    </p:spTree>
    <p:extLst>
      <p:ext uri="{BB962C8B-B14F-4D97-AF65-F5344CB8AC3E}">
        <p14:creationId xmlns:p14="http://schemas.microsoft.com/office/powerpoint/2010/main" val="2197596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the Amount of Sales</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99787" y="1619075"/>
            <a:ext cx="8659203" cy="388866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Caleb needs to earn $1,200 each month to cover his living expenses. He earns an 8% commission on everything he sells.</a:t>
            </a:r>
          </a:p>
          <a:p>
            <a:r>
              <a:rPr lang="en-US" sz="2800" b="1" dirty="0">
                <a:solidFill>
                  <a:schemeClr val="tx1"/>
                </a:solidFill>
              </a:rPr>
              <a:t>What is the minimum amount he needs to sell in order to earn $1,200? </a:t>
            </a:r>
            <a:endParaRPr lang="en-US" sz="2800" dirty="0">
              <a:solidFill>
                <a:schemeClr val="tx1"/>
              </a:solidFill>
            </a:endParaRPr>
          </a:p>
        </p:txBody>
      </p:sp>
    </p:spTree>
    <p:extLst>
      <p:ext uri="{BB962C8B-B14F-4D97-AF65-F5344CB8AC3E}">
        <p14:creationId xmlns:p14="http://schemas.microsoft.com/office/powerpoint/2010/main" val="2381271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the Amount of Sales</a:t>
            </a:r>
          </a:p>
        </p:txBody>
      </p:sp>
      <p:sp>
        <p:nvSpPr>
          <p:cNvPr id="3" name="Rectangle 2"/>
          <p:cNvSpPr/>
          <p:nvPr/>
        </p:nvSpPr>
        <p:spPr>
          <a:xfrm>
            <a:off x="459872" y="1619075"/>
            <a:ext cx="9009949" cy="1018227"/>
          </a:xfrm>
          <a:prstGeom prst="rect">
            <a:avLst/>
          </a:prstGeom>
        </p:spPr>
        <p:txBody>
          <a:bodyPr wrap="square">
            <a:spAutoFit/>
          </a:bodyPr>
          <a:lstStyle/>
          <a:p>
            <a:pPr>
              <a:spcBef>
                <a:spcPts val="500"/>
              </a:spcBef>
            </a:pPr>
            <a:r>
              <a:rPr lang="en-US" sz="2800" b="1" dirty="0">
                <a:solidFill>
                  <a:srgbClr val="00A6B9"/>
                </a:solidFill>
              </a:rPr>
              <a:t>Think About It!</a:t>
            </a:r>
          </a:p>
          <a:p>
            <a:pPr>
              <a:spcBef>
                <a:spcPts val="500"/>
              </a:spcBef>
            </a:pPr>
            <a:r>
              <a:rPr lang="en-US" sz="2800" dirty="0">
                <a:solidFill>
                  <a:schemeClr val="tx2"/>
                </a:solidFill>
              </a:rPr>
              <a:t>Do you need to find the part, the percent, or the whole?</a:t>
            </a:r>
          </a:p>
        </p:txBody>
      </p:sp>
    </p:spTree>
    <p:extLst>
      <p:ext uri="{BB962C8B-B14F-4D97-AF65-F5344CB8AC3E}">
        <p14:creationId xmlns:p14="http://schemas.microsoft.com/office/powerpoint/2010/main" val="1451168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the Amount of Sales</a:t>
            </a:r>
          </a:p>
        </p:txBody>
      </p:sp>
      <p:sp>
        <p:nvSpPr>
          <p:cNvPr id="6" name="Rectangle 5">
            <a:extLst>
              <a:ext uri="{FF2B5EF4-FFF2-40B4-BE49-F238E27FC236}">
                <a16:creationId xmlns:a16="http://schemas.microsoft.com/office/drawing/2014/main" id="{13D40BC5-DC72-486D-B247-9B3A57AB4959}"/>
              </a:ext>
            </a:extLst>
          </p:cNvPr>
          <p:cNvSpPr/>
          <p:nvPr/>
        </p:nvSpPr>
        <p:spPr>
          <a:xfrm>
            <a:off x="499784" y="1458295"/>
            <a:ext cx="6431103" cy="1384995"/>
          </a:xfrm>
          <a:prstGeom prst="rect">
            <a:avLst/>
          </a:prstGeom>
        </p:spPr>
        <p:txBody>
          <a:bodyPr wrap="square">
            <a:spAutoFit/>
          </a:bodyPr>
          <a:lstStyle/>
          <a:p>
            <a:r>
              <a:rPr lang="en-US" sz="2800" dirty="0">
                <a:solidFill>
                  <a:schemeClr val="tx2"/>
                </a:solidFill>
              </a:rPr>
              <a:t>Write a proportion. Then solve using ratio reasoning. Let </a:t>
            </a:r>
            <a:r>
              <a:rPr lang="en-US" sz="2800" i="1" dirty="0">
                <a:solidFill>
                  <a:schemeClr val="tx2"/>
                </a:solidFill>
              </a:rPr>
              <a:t>a </a:t>
            </a:r>
            <a:r>
              <a:rPr lang="en-US" sz="2800" dirty="0">
                <a:solidFill>
                  <a:schemeClr val="tx2"/>
                </a:solidFill>
              </a:rPr>
              <a:t>represent the amount he needs to sell.</a:t>
            </a:r>
          </a:p>
        </p:txBody>
      </p:sp>
    </p:spTree>
    <p:extLst>
      <p:ext uri="{BB962C8B-B14F-4D97-AF65-F5344CB8AC3E}">
        <p14:creationId xmlns:p14="http://schemas.microsoft.com/office/powerpoint/2010/main" val="2345142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the Amount of Sales</a:t>
            </a:r>
          </a:p>
        </p:txBody>
      </p:sp>
      <p:sp>
        <p:nvSpPr>
          <p:cNvPr id="8" name="Content Placeholder 2">
            <a:extLst>
              <a:ext uri="{FF2B5EF4-FFF2-40B4-BE49-F238E27FC236}">
                <a16:creationId xmlns:a16="http://schemas.microsoft.com/office/drawing/2014/main" id="{D201104B-FD48-1B42-8014-F9EF2EB20A4F}"/>
              </a:ext>
            </a:extLst>
          </p:cNvPr>
          <p:cNvSpPr txBox="1">
            <a:spLocks/>
          </p:cNvSpPr>
          <p:nvPr/>
        </p:nvSpPr>
        <p:spPr>
          <a:xfrm>
            <a:off x="-1020498" y="1707845"/>
            <a:ext cx="5297715" cy="9815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2800" dirty="0">
                <a:solidFill>
                  <a:srgbClr val="0070C0"/>
                </a:solidFill>
              </a:rPr>
              <a:t>amount of commission</a:t>
            </a:r>
          </a:p>
          <a:p>
            <a:pPr algn="r"/>
            <a:r>
              <a:rPr lang="en-IN" sz="2800" dirty="0">
                <a:solidFill>
                  <a:srgbClr val="0070C0"/>
                </a:solidFill>
              </a:rPr>
              <a:t>amount of sales</a:t>
            </a:r>
          </a:p>
        </p:txBody>
      </p:sp>
      <mc:AlternateContent xmlns:mc="http://schemas.openxmlformats.org/markup-compatibility/2006" xmlns:a14="http://schemas.microsoft.com/office/drawing/2010/main">
        <mc:Choice Requires="a14">
          <p:sp>
            <p:nvSpPr>
              <p:cNvPr id="9" name="TextBox 8"/>
              <p:cNvSpPr txBox="1"/>
              <p:nvPr/>
            </p:nvSpPr>
            <p:spPr>
              <a:xfrm>
                <a:off x="4595198" y="1817057"/>
                <a:ext cx="2105513" cy="8182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IN" sz="2800" b="0" i="1" smtClean="0">
                              <a:solidFill>
                                <a:schemeClr val="tx2"/>
                              </a:solidFill>
                              <a:latin typeface="Cambria Math" panose="02040503050406030204" pitchFamily="18" charset="0"/>
                            </a:rPr>
                            <m:t>1,200</m:t>
                          </m:r>
                        </m:num>
                        <m:den>
                          <m:r>
                            <a:rPr lang="en-IN" sz="2800" b="0" i="1" smtClean="0">
                              <a:solidFill>
                                <a:schemeClr val="tx2"/>
                              </a:solidFill>
                              <a:latin typeface="Cambria Math" panose="02040503050406030204" pitchFamily="18" charset="0"/>
                            </a:rPr>
                            <m:t>𝑎</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IN" sz="2800" b="0" i="1" smtClean="0">
                              <a:solidFill>
                                <a:schemeClr val="tx2"/>
                              </a:solidFill>
                              <a:latin typeface="Cambria Math" panose="02040503050406030204" pitchFamily="18" charset="0"/>
                            </a:rPr>
                            <m:t>8</m:t>
                          </m:r>
                        </m:num>
                        <m:den>
                          <m:r>
                            <a:rPr lang="en-US" sz="2800" i="1">
                              <a:solidFill>
                                <a:schemeClr val="tx2"/>
                              </a:solidFill>
                              <a:latin typeface="Cambria Math" panose="02040503050406030204" pitchFamily="18" charset="0"/>
                            </a:rPr>
                            <m:t>10</m:t>
                          </m:r>
                          <m:r>
                            <a:rPr lang="en-US" sz="2800" b="0" i="1" smtClean="0">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4595198" y="1817057"/>
                <a:ext cx="2105513" cy="818237"/>
              </a:xfrm>
              <a:prstGeom prst="rect">
                <a:avLst/>
              </a:prstGeom>
              <a:blipFill>
                <a:blip r:embed="rId4"/>
                <a:stretch>
                  <a:fillRect/>
                </a:stretch>
              </a:blipFill>
            </p:spPr>
            <p:txBody>
              <a:bodyPr/>
              <a:lstStyle/>
              <a:p>
                <a:r>
                  <a:rPr lang="en-IN">
                    <a:noFill/>
                  </a:rPr>
                  <a:t> </a:t>
                </a:r>
              </a:p>
            </p:txBody>
          </p:sp>
        </mc:Fallback>
      </mc:AlternateContent>
      <p:cxnSp>
        <p:nvCxnSpPr>
          <p:cNvPr id="10" name="Straight Arrow Connector 9"/>
          <p:cNvCxnSpPr/>
          <p:nvPr/>
        </p:nvCxnSpPr>
        <p:spPr>
          <a:xfrm>
            <a:off x="4259330" y="1995488"/>
            <a:ext cx="333749" cy="182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4259330" y="2557146"/>
            <a:ext cx="333749" cy="182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12" name="Rectangle 11"/>
          <p:cNvSpPr/>
          <p:nvPr/>
        </p:nvSpPr>
        <p:spPr>
          <a:xfrm>
            <a:off x="7354329" y="1903895"/>
            <a:ext cx="3232727" cy="523220"/>
          </a:xfrm>
          <a:prstGeom prst="rect">
            <a:avLst/>
          </a:prstGeom>
        </p:spPr>
        <p:txBody>
          <a:bodyPr wrap="square">
            <a:spAutoFit/>
          </a:bodyPr>
          <a:lstStyle/>
          <a:p>
            <a:r>
              <a:rPr lang="en-IN" sz="2800" dirty="0">
                <a:solidFill>
                  <a:srgbClr val="0070C0"/>
                </a:solidFill>
              </a:rPr>
              <a:t>Percent 	</a:t>
            </a:r>
          </a:p>
        </p:txBody>
      </p:sp>
      <p:sp>
        <p:nvSpPr>
          <p:cNvPr id="15" name="Rectangle 14"/>
          <p:cNvSpPr/>
          <p:nvPr/>
        </p:nvSpPr>
        <p:spPr>
          <a:xfrm>
            <a:off x="7385336" y="3217437"/>
            <a:ext cx="4369342" cy="1384995"/>
          </a:xfrm>
          <a:prstGeom prst="rect">
            <a:avLst/>
          </a:prstGeom>
        </p:spPr>
        <p:txBody>
          <a:bodyPr wrap="square">
            <a:spAutoFit/>
          </a:bodyPr>
          <a:lstStyle/>
          <a:p>
            <a:r>
              <a:rPr lang="en-US" sz="2800" dirty="0">
                <a:solidFill>
                  <a:srgbClr val="0070C0"/>
                </a:solidFill>
              </a:rPr>
              <a:t>Because 8 × 150 = 1,200, multiply 100 by 150 to find</a:t>
            </a:r>
          </a:p>
          <a:p>
            <a:r>
              <a:rPr lang="en-US" sz="2800" dirty="0">
                <a:solidFill>
                  <a:srgbClr val="0070C0"/>
                </a:solidFill>
              </a:rPr>
              <a:t>the value of </a:t>
            </a:r>
            <a:r>
              <a:rPr lang="en-US" sz="2800" i="1" dirty="0">
                <a:solidFill>
                  <a:srgbClr val="0070C0"/>
                </a:solidFill>
              </a:rPr>
              <a:t>a</a:t>
            </a:r>
            <a:r>
              <a:rPr lang="en-US" sz="2800" dirty="0">
                <a:solidFill>
                  <a:srgbClr val="0070C0"/>
                </a:solidFill>
              </a:rPr>
              <a:t>.</a:t>
            </a:r>
            <a:endParaRPr lang="en-IN" sz="2800" dirty="0">
              <a:solidFill>
                <a:srgbClr val="0070C0"/>
              </a:solidFill>
            </a:endParaRPr>
          </a:p>
        </p:txBody>
      </p:sp>
      <p:sp>
        <p:nvSpPr>
          <p:cNvPr id="16" name="Right Brace 15"/>
          <p:cNvSpPr/>
          <p:nvPr/>
        </p:nvSpPr>
        <p:spPr>
          <a:xfrm>
            <a:off x="6562679" y="1838052"/>
            <a:ext cx="295835" cy="818237"/>
          </a:xfrm>
          <a:prstGeom prst="rightBrace">
            <a:avLst/>
          </a:prstGeom>
          <a:ln>
            <a:solidFill>
              <a:schemeClr val="tx2"/>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IN" b="1" dirty="0">
              <a:ln w="0"/>
              <a:solidFill>
                <a:srgbClr val="0070C0"/>
              </a:solidFill>
              <a:effectLst>
                <a:outerShdw blurRad="38100" dist="19050" dir="2700000" algn="tl" rotWithShape="0">
                  <a:schemeClr val="dk1">
                    <a:alpha val="40000"/>
                  </a:schemeClr>
                </a:outerShdw>
              </a:effectLst>
            </a:endParaRPr>
          </a:p>
        </p:txBody>
      </p:sp>
      <mc:AlternateContent xmlns:mc="http://schemas.openxmlformats.org/markup-compatibility/2006" xmlns:a14="http://schemas.microsoft.com/office/drawing/2010/main">
        <mc:Choice Requires="a14">
          <p:sp>
            <p:nvSpPr>
              <p:cNvPr id="18" name="TextBox 17"/>
              <p:cNvSpPr txBox="1"/>
              <p:nvPr/>
            </p:nvSpPr>
            <p:spPr>
              <a:xfrm>
                <a:off x="4426204" y="5508361"/>
                <a:ext cx="2304285" cy="8638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1,200</m:t>
                          </m:r>
                        </m:num>
                        <m:den>
                          <m:r>
                            <a:rPr lang="en-US" sz="2800" b="0" i="1" smtClean="0">
                              <a:solidFill>
                                <a:schemeClr val="tx2"/>
                              </a:solidFill>
                              <a:latin typeface="Cambria Math" panose="02040503050406030204" pitchFamily="18" charset="0"/>
                            </a:rPr>
                            <m:t>15,000</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8</m:t>
                          </m:r>
                        </m:num>
                        <m:den>
                          <m:r>
                            <a:rPr lang="en-US" sz="2800" i="1">
                              <a:solidFill>
                                <a:schemeClr val="tx2"/>
                              </a:solidFill>
                              <a:latin typeface="Cambria Math" panose="02040503050406030204" pitchFamily="18" charset="0"/>
                            </a:rPr>
                            <m:t>1</m:t>
                          </m:r>
                          <m:r>
                            <a:rPr lang="en-US" sz="2800" b="0" i="1" smtClean="0">
                              <a:solidFill>
                                <a:schemeClr val="tx2"/>
                              </a:solidFill>
                              <a:latin typeface="Cambria Math" panose="02040503050406030204" pitchFamily="18" charset="0"/>
                            </a:rPr>
                            <m:t>0</m:t>
                          </m:r>
                          <m:r>
                            <a:rPr lang="en-US" sz="2800" i="1">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4426204" y="5508361"/>
                <a:ext cx="2304285" cy="863826"/>
              </a:xfrm>
              <a:prstGeom prst="rect">
                <a:avLst/>
              </a:prstGeom>
              <a:blipFill>
                <a:blip r:embed="rId5"/>
                <a:stretch>
                  <a:fillRect/>
                </a:stretch>
              </a:blipFill>
            </p:spPr>
            <p:txBody>
              <a:bodyPr/>
              <a:lstStyle/>
              <a:p>
                <a:r>
                  <a:rPr lang="en-US">
                    <a:noFill/>
                  </a:rPr>
                  <a:t> </a:t>
                </a:r>
              </a:p>
            </p:txBody>
          </p:sp>
        </mc:Fallback>
      </mc:AlternateContent>
      <p:sp>
        <p:nvSpPr>
          <p:cNvPr id="19" name="Rectangle 18"/>
          <p:cNvSpPr/>
          <p:nvPr/>
        </p:nvSpPr>
        <p:spPr>
          <a:xfrm>
            <a:off x="7399852" y="5418080"/>
            <a:ext cx="3392386" cy="954107"/>
          </a:xfrm>
          <a:prstGeom prst="rect">
            <a:avLst/>
          </a:prstGeom>
        </p:spPr>
        <p:txBody>
          <a:bodyPr wrap="square">
            <a:spAutoFit/>
          </a:bodyPr>
          <a:lstStyle/>
          <a:p>
            <a:r>
              <a:rPr lang="en-US" sz="2800" dirty="0">
                <a:solidFill>
                  <a:srgbClr val="0070C0"/>
                </a:solidFill>
              </a:rPr>
              <a:t>100 × 150 = 15,000,</a:t>
            </a:r>
          </a:p>
          <a:p>
            <a:r>
              <a:rPr lang="en-US" sz="2800" dirty="0">
                <a:solidFill>
                  <a:srgbClr val="0070C0"/>
                </a:solidFill>
              </a:rPr>
              <a:t>so, </a:t>
            </a:r>
            <a:r>
              <a:rPr lang="en-US" sz="2800" i="1" dirty="0">
                <a:solidFill>
                  <a:srgbClr val="0070C0"/>
                </a:solidFill>
              </a:rPr>
              <a:t>a</a:t>
            </a:r>
            <a:r>
              <a:rPr lang="en-US" sz="2800" dirty="0">
                <a:solidFill>
                  <a:srgbClr val="0070C0"/>
                </a:solidFill>
              </a:rPr>
              <a:t> = 15,000.</a:t>
            </a:r>
            <a:endParaRPr lang="en-IN" sz="2800" dirty="0">
              <a:solidFill>
                <a:srgbClr val="0070C0"/>
              </a:solidFill>
            </a:endParaRPr>
          </a:p>
        </p:txBody>
      </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5219" y="2973806"/>
            <a:ext cx="1984732" cy="2477397"/>
          </a:xfrm>
          <a:prstGeom prst="rect">
            <a:avLst/>
          </a:prstGeom>
        </p:spPr>
      </p:pic>
    </p:spTree>
    <p:extLst>
      <p:ext uri="{BB962C8B-B14F-4D97-AF65-F5344CB8AC3E}">
        <p14:creationId xmlns:p14="http://schemas.microsoft.com/office/powerpoint/2010/main" val="2553335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the Amount of Sales</a:t>
            </a:r>
          </a:p>
        </p:txBody>
      </p:sp>
      <p:sp>
        <p:nvSpPr>
          <p:cNvPr id="21" name="Content Placeholder 2">
            <a:extLst>
              <a:ext uri="{FF2B5EF4-FFF2-40B4-BE49-F238E27FC236}">
                <a16:creationId xmlns:a16="http://schemas.microsoft.com/office/drawing/2014/main" id="{66BD4E7D-0912-754B-9237-13B457F2A578}"/>
              </a:ext>
            </a:extLst>
          </p:cNvPr>
          <p:cNvSpPr txBox="1">
            <a:spLocks/>
          </p:cNvSpPr>
          <p:nvPr/>
        </p:nvSpPr>
        <p:spPr>
          <a:xfrm>
            <a:off x="499787" y="1619075"/>
            <a:ext cx="6060039" cy="388866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 Caleb needs to sell $15,000 to earn $1,200 in commission.</a:t>
            </a:r>
          </a:p>
        </p:txBody>
      </p:sp>
    </p:spTree>
    <p:extLst>
      <p:ext uri="{BB962C8B-B14F-4D97-AF65-F5344CB8AC3E}">
        <p14:creationId xmlns:p14="http://schemas.microsoft.com/office/powerpoint/2010/main" val="4091998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the Amount of Sales</a:t>
            </a:r>
          </a:p>
        </p:txBody>
      </p:sp>
      <p:sp>
        <p:nvSpPr>
          <p:cNvPr id="3" name="Rectangle 2"/>
          <p:cNvSpPr/>
          <p:nvPr/>
        </p:nvSpPr>
        <p:spPr>
          <a:xfrm>
            <a:off x="459872" y="1619075"/>
            <a:ext cx="9009949" cy="1018227"/>
          </a:xfrm>
          <a:prstGeom prst="rect">
            <a:avLst/>
          </a:prstGeom>
        </p:spPr>
        <p:txBody>
          <a:bodyPr wrap="square">
            <a:spAutoFit/>
          </a:bodyPr>
          <a:lstStyle/>
          <a:p>
            <a:pPr>
              <a:spcBef>
                <a:spcPts val="500"/>
              </a:spcBef>
            </a:pPr>
            <a:r>
              <a:rPr lang="en-US" sz="2800" b="1" dirty="0">
                <a:solidFill>
                  <a:srgbClr val="00A6B9"/>
                </a:solidFill>
              </a:rPr>
              <a:t>Talk About It!</a:t>
            </a:r>
          </a:p>
          <a:p>
            <a:pPr>
              <a:spcBef>
                <a:spcPts val="500"/>
              </a:spcBef>
            </a:pPr>
            <a:r>
              <a:rPr lang="en-US" sz="2800" dirty="0">
                <a:solidFill>
                  <a:schemeClr val="tx2"/>
                </a:solidFill>
              </a:rPr>
              <a:t>How do you know your answer is reasonable?</a:t>
            </a:r>
          </a:p>
        </p:txBody>
      </p:sp>
    </p:spTree>
    <p:extLst>
      <p:ext uri="{BB962C8B-B14F-4D97-AF65-F5344CB8AC3E}">
        <p14:creationId xmlns:p14="http://schemas.microsoft.com/office/powerpoint/2010/main" val="3468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the Amount of Sales</a:t>
            </a:r>
          </a:p>
        </p:txBody>
      </p:sp>
      <p:sp>
        <p:nvSpPr>
          <p:cNvPr id="2" name="Rectangle 1"/>
          <p:cNvSpPr/>
          <p:nvPr/>
        </p:nvSpPr>
        <p:spPr>
          <a:xfrm>
            <a:off x="459873" y="1715427"/>
            <a:ext cx="8369334" cy="1815882"/>
          </a:xfrm>
          <a:prstGeom prst="rect">
            <a:avLst/>
          </a:prstGeom>
        </p:spPr>
        <p:txBody>
          <a:bodyPr wrap="square">
            <a:spAutoFit/>
          </a:bodyPr>
          <a:lstStyle/>
          <a:p>
            <a:pPr marR="0" algn="just"/>
            <a:r>
              <a:rPr lang="en-US" sz="2800" b="1" dirty="0"/>
              <a:t>Check</a:t>
            </a:r>
            <a:r>
              <a:rPr lang="en-US" sz="2800" dirty="0">
                <a:solidFill>
                  <a:srgbClr val="008A3E"/>
                </a:solidFill>
              </a:rPr>
              <a:t> </a:t>
            </a:r>
          </a:p>
          <a:p>
            <a:r>
              <a:rPr lang="en-US" sz="2800" dirty="0">
                <a:solidFill>
                  <a:schemeClr val="tx2"/>
                </a:solidFill>
              </a:rPr>
              <a:t>Quentin wants to earn at least $945 this month in commission. What is the minimum amount he needs to sell if he earns a 5.25% commission? </a:t>
            </a:r>
          </a:p>
        </p:txBody>
      </p:sp>
    </p:spTree>
    <p:extLst>
      <p:ext uri="{BB962C8B-B14F-4D97-AF65-F5344CB8AC3E}">
        <p14:creationId xmlns:p14="http://schemas.microsoft.com/office/powerpoint/2010/main" val="1206697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the Amount of Sales</a:t>
            </a:r>
          </a:p>
        </p:txBody>
      </p:sp>
      <p:sp>
        <p:nvSpPr>
          <p:cNvPr id="2" name="Rectangle 1"/>
          <p:cNvSpPr/>
          <p:nvPr/>
        </p:nvSpPr>
        <p:spPr>
          <a:xfrm>
            <a:off x="459873" y="1715427"/>
            <a:ext cx="8369334" cy="2246769"/>
          </a:xfrm>
          <a:prstGeom prst="rect">
            <a:avLst/>
          </a:prstGeom>
        </p:spPr>
        <p:txBody>
          <a:bodyPr wrap="square">
            <a:spAutoFit/>
          </a:bodyPr>
          <a:lstStyle/>
          <a:p>
            <a:pPr marR="0" algn="just"/>
            <a:r>
              <a:rPr lang="en-US" sz="2800" b="1" dirty="0"/>
              <a:t>Check</a:t>
            </a:r>
            <a:r>
              <a:rPr lang="en-US" sz="2800" dirty="0">
                <a:solidFill>
                  <a:srgbClr val="008A3E"/>
                </a:solidFill>
              </a:rPr>
              <a:t> </a:t>
            </a:r>
          </a:p>
          <a:p>
            <a:r>
              <a:rPr lang="en-US" sz="2800" dirty="0">
                <a:solidFill>
                  <a:schemeClr val="tx2"/>
                </a:solidFill>
              </a:rPr>
              <a:t>Quentin wants to earn at least $945 this month in commission. What is the minimum amount he needs to sell if he earns a 5.25% commission? </a:t>
            </a:r>
          </a:p>
          <a:p>
            <a:r>
              <a:rPr lang="en-US" sz="2800" dirty="0">
                <a:solidFill>
                  <a:srgbClr val="FF0000"/>
                </a:solidFill>
              </a:rPr>
              <a:t>$18,000</a:t>
            </a:r>
          </a:p>
        </p:txBody>
      </p:sp>
    </p:spTree>
    <p:extLst>
      <p:ext uri="{BB962C8B-B14F-4D97-AF65-F5344CB8AC3E}">
        <p14:creationId xmlns:p14="http://schemas.microsoft.com/office/powerpoint/2010/main" val="2530806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3" y="1707845"/>
            <a:ext cx="10092013" cy="14414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Did you make any errors when completing the Check exercise? What can you do to make sure you don’t repeat the errors in the future?</a:t>
            </a:r>
          </a:p>
        </p:txBody>
      </p:sp>
    </p:spTree>
    <p:extLst>
      <p:ext uri="{BB962C8B-B14F-4D97-AF65-F5344CB8AC3E}">
        <p14:creationId xmlns:p14="http://schemas.microsoft.com/office/powerpoint/2010/main" val="3671195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Fees</a:t>
            </a:r>
            <a:r>
              <a:rPr lang="en-US" b="0" dirty="0"/>
              <a:t> </a:t>
            </a:r>
            <a:endParaRPr lang="en-US" sz="2800" b="0" dirty="0">
              <a:solidFill>
                <a:schemeClr val="tx1"/>
              </a:solidFill>
            </a:endParaRP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99787" y="1619075"/>
            <a:ext cx="8644213" cy="388866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r>
              <a:rPr lang="en-US" sz="2800" dirty="0"/>
              <a:t>Sybrina bought some paper supplies from an online retailer. The retailer charges a $6.95 shipping fee or 8% of the total purchase, whichever is greater.</a:t>
            </a:r>
          </a:p>
          <a:p>
            <a:pPr>
              <a:spcBef>
                <a:spcPts val="2000"/>
              </a:spcBef>
            </a:pPr>
            <a:r>
              <a:rPr lang="en-US" sz="2800" b="1" dirty="0">
                <a:solidFill>
                  <a:schemeClr val="tx1"/>
                </a:solidFill>
              </a:rPr>
              <a:t>If Sybrina's total purchase is $85.50, how much shipping will she pay?</a:t>
            </a:r>
            <a:r>
              <a:rPr lang="en-US" sz="2800" dirty="0">
                <a:solidFill>
                  <a:schemeClr val="tx1"/>
                </a:solidFill>
              </a:rPr>
              <a:t> </a:t>
            </a:r>
          </a:p>
        </p:txBody>
      </p:sp>
    </p:spTree>
    <p:extLst>
      <p:ext uri="{BB962C8B-B14F-4D97-AF65-F5344CB8AC3E}">
        <p14:creationId xmlns:p14="http://schemas.microsoft.com/office/powerpoint/2010/main" val="2878957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Fees</a:t>
            </a:r>
            <a:r>
              <a:rPr lang="en-US" sz="2000" b="0" dirty="0"/>
              <a:t> </a:t>
            </a:r>
            <a:endParaRPr lang="en-US" sz="2800" b="0" dirty="0">
              <a:solidFill>
                <a:schemeClr val="tx1"/>
              </a:solidFill>
            </a:endParaRPr>
          </a:p>
        </p:txBody>
      </p:sp>
      <p:sp>
        <p:nvSpPr>
          <p:cNvPr id="3" name="Rectangle 2"/>
          <p:cNvSpPr/>
          <p:nvPr/>
        </p:nvSpPr>
        <p:spPr>
          <a:xfrm>
            <a:off x="459873" y="1713668"/>
            <a:ext cx="7717175" cy="1449115"/>
          </a:xfrm>
          <a:prstGeom prst="rect">
            <a:avLst/>
          </a:prstGeom>
        </p:spPr>
        <p:txBody>
          <a:bodyPr wrap="square">
            <a:spAutoFit/>
          </a:bodyPr>
          <a:lstStyle/>
          <a:p>
            <a:pPr>
              <a:spcBef>
                <a:spcPts val="500"/>
              </a:spcBef>
            </a:pPr>
            <a:r>
              <a:rPr lang="en-US" sz="2800" b="1" dirty="0">
                <a:solidFill>
                  <a:srgbClr val="00A6B9"/>
                </a:solidFill>
              </a:rPr>
              <a:t>Think About It!</a:t>
            </a:r>
          </a:p>
          <a:p>
            <a:pPr>
              <a:spcBef>
                <a:spcPts val="500"/>
              </a:spcBef>
            </a:pPr>
            <a:r>
              <a:rPr lang="en-US" sz="2800" dirty="0">
                <a:solidFill>
                  <a:schemeClr val="tx2"/>
                </a:solidFill>
              </a:rPr>
              <a:t>What is a good estimate for an 8% shipping fee? Explain how you calculated the estimate.</a:t>
            </a:r>
          </a:p>
        </p:txBody>
      </p:sp>
    </p:spTree>
    <p:extLst>
      <p:ext uri="{BB962C8B-B14F-4D97-AF65-F5344CB8AC3E}">
        <p14:creationId xmlns:p14="http://schemas.microsoft.com/office/powerpoint/2010/main" val="2397450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7392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Fees</a:t>
            </a:r>
            <a:r>
              <a:rPr lang="en-US" b="0" dirty="0"/>
              <a:t> </a:t>
            </a:r>
            <a:endParaRPr lang="en-US" sz="2800" b="0" dirty="0">
              <a:solidFill>
                <a:schemeClr val="tx1"/>
              </a:solidFill>
            </a:endParaRP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274757"/>
            <a:ext cx="10629041" cy="238440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1</a:t>
            </a:r>
            <a:r>
              <a:rPr lang="en-US" sz="2400" dirty="0"/>
              <a:t> </a:t>
            </a:r>
            <a:r>
              <a:rPr lang="en-US" sz="2800" dirty="0"/>
              <a:t> </a:t>
            </a:r>
            <a:r>
              <a:rPr lang="en-US" sz="2800" dirty="0">
                <a:solidFill>
                  <a:schemeClr val="tx1"/>
                </a:solidFill>
              </a:rPr>
              <a:t>Find the percent of the total purchase.</a:t>
            </a:r>
          </a:p>
          <a:p>
            <a:pPr>
              <a:spcBef>
                <a:spcPts val="600"/>
              </a:spcBef>
            </a:pPr>
            <a:r>
              <a:rPr lang="en-US" sz="2800" dirty="0"/>
              <a:t>Because the shipping fee may be 8% of the total purchase, find 8% of $85.50.</a:t>
            </a:r>
          </a:p>
          <a:p>
            <a:pPr>
              <a:spcBef>
                <a:spcPts val="600"/>
              </a:spcBef>
            </a:pPr>
            <a:r>
              <a:rPr lang="en-US" sz="2800" dirty="0"/>
              <a:t>Write a proportion and solve using the properties of operations. Let </a:t>
            </a:r>
            <a:r>
              <a:rPr lang="en-US" sz="2800" i="1" dirty="0"/>
              <a:t>x </a:t>
            </a:r>
            <a:r>
              <a:rPr lang="en-US" sz="2800" dirty="0"/>
              <a:t>represent the potential shipping fee. </a:t>
            </a:r>
            <a:endParaRPr lang="en-US" sz="2800" dirty="0">
              <a:solidFill>
                <a:schemeClr val="tx1"/>
              </a:solidFill>
            </a:endParaRPr>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3035781878"/>
                  </p:ext>
                </p:extLst>
              </p:nvPr>
            </p:nvGraphicFramePr>
            <p:xfrm>
              <a:off x="459873" y="3585594"/>
              <a:ext cx="11161949" cy="2568322"/>
            </p:xfrm>
            <a:graphic>
              <a:graphicData uri="http://schemas.openxmlformats.org/drawingml/2006/table">
                <a:tbl>
                  <a:tblPr firstRow="1" bandRow="1">
                    <a:tableStyleId>{5C22544A-7EE6-4342-B048-85BDC9FD1C3A}</a:tableStyleId>
                  </a:tblPr>
                  <a:tblGrid>
                    <a:gridCol w="2416498">
                      <a:extLst>
                        <a:ext uri="{9D8B030D-6E8A-4147-A177-3AD203B41FA5}">
                          <a16:colId xmlns:a16="http://schemas.microsoft.com/office/drawing/2014/main" val="3730713964"/>
                        </a:ext>
                      </a:extLst>
                    </a:gridCol>
                    <a:gridCol w="377371">
                      <a:extLst>
                        <a:ext uri="{9D8B030D-6E8A-4147-A177-3AD203B41FA5}">
                          <a16:colId xmlns:a16="http://schemas.microsoft.com/office/drawing/2014/main" val="2580440003"/>
                        </a:ext>
                      </a:extLst>
                    </a:gridCol>
                    <a:gridCol w="2772229">
                      <a:extLst>
                        <a:ext uri="{9D8B030D-6E8A-4147-A177-3AD203B41FA5}">
                          <a16:colId xmlns:a16="http://schemas.microsoft.com/office/drawing/2014/main" val="4177238400"/>
                        </a:ext>
                      </a:extLst>
                    </a:gridCol>
                    <a:gridCol w="5595851">
                      <a:extLst>
                        <a:ext uri="{9D8B030D-6E8A-4147-A177-3AD203B41FA5}">
                          <a16:colId xmlns:a16="http://schemas.microsoft.com/office/drawing/2014/main" val="810531745"/>
                        </a:ext>
                      </a:extLst>
                    </a:gridCol>
                  </a:tblGrid>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chemeClr val="tx2"/>
                              </a:solidFill>
                              <a:effectLst/>
                              <a:uLnTx/>
                              <a:uFillTx/>
                              <a:ea typeface="+mn-ea"/>
                              <a:cs typeface="+mn-cs"/>
                            </a:rPr>
                            <a:t> </a:t>
                          </a:r>
                          <a14:m>
                            <m:oMath xmlns:m="http://schemas.openxmlformats.org/officeDocument/2006/math">
                              <m:f>
                                <m:f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𝑥</m:t>
                                  </m:r>
                                </m:num>
                                <m:den>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85.50</m:t>
                                  </m:r>
                                </m:den>
                              </m:f>
                            </m:oMath>
                          </a14:m>
                          <a:endParaRPr lang="en-US" sz="2800" dirty="0">
                            <a:solidFill>
                              <a:schemeClr val="tx2"/>
                            </a:solidFill>
                          </a:endParaRPr>
                        </a:p>
                      </a:txBody>
                      <a:tcPr>
                        <a:solidFill>
                          <a:schemeClr val="bg1"/>
                        </a:solid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f>
                                  <m:fPr>
                                    <m:ctrlPr>
                                      <a:rPr kumimoji="0" lang="en-US" sz="20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fPr>
                                  <m:num>
                                    <m:r>
                                      <a:rPr kumimoji="0" lang="en-US" sz="20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8</m:t>
                                    </m:r>
                                  </m:num>
                                  <m:den>
                                    <m:r>
                                      <a:rPr kumimoji="0" lang="en-US" sz="20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100</m:t>
                                    </m:r>
                                  </m:den>
                                </m:f>
                              </m:oMath>
                            </m:oMathPara>
                          </a14:m>
                          <a:endParaRPr lang="en-US" sz="20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Write the proportion.</a:t>
                          </a:r>
                          <a:endParaRPr lang="en-US" sz="2800" dirty="0">
                            <a:solidFill>
                              <a:srgbClr val="0070C0"/>
                            </a:solidFill>
                          </a:endParaRPr>
                        </a:p>
                      </a:txBody>
                      <a:tcPr>
                        <a:solidFill>
                          <a:schemeClr val="bg1"/>
                        </a:solidFill>
                      </a:tcPr>
                    </a:tc>
                    <a:extLst>
                      <a:ext uri="{0D108BD9-81ED-4DB2-BD59-A6C34878D82A}">
                        <a16:rowId xmlns:a16="http://schemas.microsoft.com/office/drawing/2014/main" val="1589319187"/>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chemeClr val="tx2"/>
                              </a:solidFill>
                              <a:effectLst/>
                              <a:uLnTx/>
                              <a:uFillTx/>
                              <a:ea typeface="+mn-ea"/>
                              <a:cs typeface="+mn-cs"/>
                            </a:rPr>
                            <a:t> </a:t>
                          </a:r>
                          <a14:m>
                            <m:oMath xmlns:m="http://schemas.openxmlformats.org/officeDocument/2006/math">
                              <m:f>
                                <m:f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𝑥</m:t>
                                  </m:r>
                                </m:num>
                                <m:den>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85.50</m:t>
                                  </m:r>
                                </m:den>
                              </m:f>
                            </m:oMath>
                          </a14:m>
                          <a:endParaRPr lang="en-US" sz="2800" dirty="0">
                            <a:solidFill>
                              <a:schemeClr val="tx2"/>
                            </a:solidFill>
                          </a:endParaRPr>
                        </a:p>
                      </a:txBody>
                      <a:tcPr>
                        <a:solidFill>
                          <a:schemeClr val="bg1"/>
                        </a:solid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dirty="0">
                              <a:solidFill>
                                <a:schemeClr val="tx2"/>
                              </a:solidFill>
                            </a:rPr>
                            <a:t>0.08</a:t>
                          </a: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Divide 8 by 100. </a:t>
                          </a:r>
                          <a:endParaRPr lang="en-US" sz="2800" dirty="0">
                            <a:solidFill>
                              <a:srgbClr val="0070C0"/>
                            </a:solidFill>
                          </a:endParaRPr>
                        </a:p>
                      </a:txBody>
                      <a:tcPr>
                        <a:solidFill>
                          <a:schemeClr val="bg1"/>
                        </a:solidFill>
                      </a:tcPr>
                    </a:tc>
                    <a:extLst>
                      <a:ext uri="{0D108BD9-81ED-4DB2-BD59-A6C34878D82A}">
                        <a16:rowId xmlns:a16="http://schemas.microsoft.com/office/drawing/2014/main" val="1655608226"/>
                      </a:ext>
                    </a:extLst>
                  </a:tr>
                  <a:tr h="370840">
                    <a:tc>
                      <a:txBody>
                        <a:bodyPr/>
                        <a:lstStyle/>
                        <a:p>
                          <a:pPr algn="r"/>
                          <a:r>
                            <a:rPr kumimoji="0" lang="en-US" sz="2800" b="0" u="none" strike="noStrike" kern="1200" cap="none" spc="0" normalizeH="0" baseline="0" noProof="0" dirty="0">
                              <a:ln>
                                <a:noFill/>
                              </a:ln>
                              <a:solidFill>
                                <a:schemeClr val="tx2"/>
                              </a:solidFill>
                              <a:effectLst/>
                              <a:uLnTx/>
                              <a:uFillTx/>
                              <a:ea typeface="+mn-ea"/>
                              <a:cs typeface="+mn-cs"/>
                            </a:rPr>
                            <a:t>85.50 • </a:t>
                          </a:r>
                          <a14:m>
                            <m:oMath xmlns:m="http://schemas.openxmlformats.org/officeDocument/2006/math">
                              <m:d>
                                <m:d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𝑥</m:t>
                                      </m:r>
                                    </m:num>
                                    <m:den>
                                      <m:r>
                                        <a:rPr kumimoji="0" lang="en-US" sz="2800" b="0" i="1" u="none" strike="noStrike" kern="1200" cap="none" spc="0" normalizeH="0" baseline="0" noProof="0" dirty="0" smtClean="0">
                                          <a:ln>
                                            <a:noFill/>
                                          </a:ln>
                                          <a:solidFill>
                                            <a:schemeClr val="tx2"/>
                                          </a:solidFill>
                                          <a:effectLst/>
                                          <a:uLnTx/>
                                          <a:uFillTx/>
                                          <a:latin typeface="Cambria Math" panose="02040503050406030204" pitchFamily="18" charset="0"/>
                                          <a:ea typeface="+mn-ea"/>
                                          <a:cs typeface="+mn-cs"/>
                                        </a:rPr>
                                        <m:t>85.50</m:t>
                                      </m:r>
                                    </m:den>
                                  </m:f>
                                </m:e>
                              </m:d>
                            </m:oMath>
                          </a14:m>
                          <a:endParaRPr lang="en-US" sz="2800" dirty="0">
                            <a:solidFill>
                              <a:schemeClr val="tx2"/>
                            </a:solidFill>
                          </a:endParaRPr>
                        </a:p>
                      </a:txBody>
                      <a:tcPr>
                        <a:solidFill>
                          <a:schemeClr val="bg1"/>
                        </a:solid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b="0" i="0" u="none" strike="noStrike" kern="1200" baseline="0" dirty="0">
                              <a:solidFill>
                                <a:schemeClr val="tx2"/>
                              </a:solidFill>
                              <a:latin typeface="+mn-lt"/>
                              <a:ea typeface="+mn-ea"/>
                              <a:cs typeface="+mn-cs"/>
                            </a:rPr>
                            <a:t>(0.08) </a:t>
                          </a:r>
                          <a:r>
                            <a:rPr kumimoji="0" lang="en-US" sz="2800" b="0" u="none" strike="noStrike" kern="1200" cap="none" spc="0" normalizeH="0" baseline="0" noProof="0" dirty="0">
                              <a:ln>
                                <a:noFill/>
                              </a:ln>
                              <a:solidFill>
                                <a:schemeClr val="tx2"/>
                              </a:solidFill>
                              <a:effectLst/>
                              <a:uLnTx/>
                              <a:uFillTx/>
                              <a:ea typeface="+mn-ea"/>
                              <a:cs typeface="+mn-cs"/>
                            </a:rPr>
                            <a:t>•</a:t>
                          </a:r>
                          <a:r>
                            <a:rPr lang="en-US" sz="2800" b="0" i="0" u="none" strike="noStrike" kern="1200" baseline="0" dirty="0">
                              <a:solidFill>
                                <a:schemeClr val="tx2"/>
                              </a:solidFill>
                              <a:latin typeface="+mn-lt"/>
                              <a:ea typeface="+mn-ea"/>
                              <a:cs typeface="+mn-cs"/>
                            </a:rPr>
                            <a:t> 85.50 </a:t>
                          </a:r>
                          <a:endParaRPr lang="en-US" sz="28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Multiplication Property of Equality</a:t>
                          </a:r>
                          <a:endParaRPr lang="en-US" sz="2800" dirty="0">
                            <a:solidFill>
                              <a:srgbClr val="0070C0"/>
                            </a:solidFill>
                          </a:endParaRPr>
                        </a:p>
                      </a:txBody>
                      <a:tcPr>
                        <a:solidFill>
                          <a:schemeClr val="bg1"/>
                        </a:solidFill>
                      </a:tcPr>
                    </a:tc>
                    <a:extLst>
                      <a:ext uri="{0D108BD9-81ED-4DB2-BD59-A6C34878D82A}">
                        <a16:rowId xmlns:a16="http://schemas.microsoft.com/office/drawing/2014/main" val="305659963"/>
                      </a:ext>
                    </a:extLst>
                  </a:tr>
                  <a:tr h="370840">
                    <a:tc>
                      <a:txBody>
                        <a:bodyPr/>
                        <a:lstStyle/>
                        <a:p>
                          <a:pPr algn="r"/>
                          <a:r>
                            <a:rPr lang="en-US" sz="2800" i="1" dirty="0">
                              <a:solidFill>
                                <a:schemeClr val="tx2"/>
                              </a:solidFill>
                            </a:rPr>
                            <a:t>x</a:t>
                          </a:r>
                        </a:p>
                      </a:txBody>
                      <a:tcPr>
                        <a:solidFill>
                          <a:schemeClr val="bg1"/>
                        </a:solidFill>
                      </a:tcPr>
                    </a:tc>
                    <a:tc>
                      <a:txBody>
                        <a:bodyPr/>
                        <a:lstStyle/>
                        <a:p>
                          <a:pPr algn="ctr"/>
                          <a:r>
                            <a:rPr lang="en-US" sz="2800" i="1"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dirty="0">
                              <a:solidFill>
                                <a:schemeClr val="tx2"/>
                              </a:solidFill>
                            </a:rPr>
                            <a:t>6.84</a:t>
                          </a: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Simplify.</a:t>
                          </a:r>
                          <a:endParaRPr lang="en-US" sz="2800" dirty="0">
                            <a:solidFill>
                              <a:srgbClr val="0070C0"/>
                            </a:solidFill>
                          </a:endParaRPr>
                        </a:p>
                      </a:txBody>
                      <a:tcPr>
                        <a:solidFill>
                          <a:schemeClr val="bg1"/>
                        </a:solidFill>
                      </a:tcPr>
                    </a:tc>
                    <a:extLst>
                      <a:ext uri="{0D108BD9-81ED-4DB2-BD59-A6C34878D82A}">
                        <a16:rowId xmlns:a16="http://schemas.microsoft.com/office/drawing/2014/main" val="723095140"/>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3035781878"/>
                  </p:ext>
                </p:extLst>
              </p:nvPr>
            </p:nvGraphicFramePr>
            <p:xfrm>
              <a:off x="459873" y="3585594"/>
              <a:ext cx="11161949" cy="2575307"/>
            </p:xfrm>
            <a:graphic>
              <a:graphicData uri="http://schemas.openxmlformats.org/drawingml/2006/table">
                <a:tbl>
                  <a:tblPr firstRow="1" bandRow="1">
                    <a:tableStyleId>{5C22544A-7EE6-4342-B048-85BDC9FD1C3A}</a:tableStyleId>
                  </a:tblPr>
                  <a:tblGrid>
                    <a:gridCol w="2416498">
                      <a:extLst>
                        <a:ext uri="{9D8B030D-6E8A-4147-A177-3AD203B41FA5}">
                          <a16:colId xmlns:a16="http://schemas.microsoft.com/office/drawing/2014/main" val="3730713964"/>
                        </a:ext>
                      </a:extLst>
                    </a:gridCol>
                    <a:gridCol w="377371">
                      <a:extLst>
                        <a:ext uri="{9D8B030D-6E8A-4147-A177-3AD203B41FA5}">
                          <a16:colId xmlns:a16="http://schemas.microsoft.com/office/drawing/2014/main" val="2580440003"/>
                        </a:ext>
                      </a:extLst>
                    </a:gridCol>
                    <a:gridCol w="2772229">
                      <a:extLst>
                        <a:ext uri="{9D8B030D-6E8A-4147-A177-3AD203B41FA5}">
                          <a16:colId xmlns:a16="http://schemas.microsoft.com/office/drawing/2014/main" val="4177238400"/>
                        </a:ext>
                      </a:extLst>
                    </a:gridCol>
                    <a:gridCol w="5595851">
                      <a:extLst>
                        <a:ext uri="{9D8B030D-6E8A-4147-A177-3AD203B41FA5}">
                          <a16:colId xmlns:a16="http://schemas.microsoft.com/office/drawing/2014/main" val="810531745"/>
                        </a:ext>
                      </a:extLst>
                    </a:gridCol>
                  </a:tblGrid>
                  <a:tr h="664083">
                    <a:tc>
                      <a:txBody>
                        <a:bodyPr/>
                        <a:lstStyle/>
                        <a:p>
                          <a:endParaRPr lang="en-US"/>
                        </a:p>
                      </a:txBody>
                      <a:tcPr>
                        <a:blipFill>
                          <a:blip r:embed="rId4"/>
                          <a:stretch>
                            <a:fillRect l="-252" t="-9174" r="-362469" b="-313761"/>
                          </a:stretch>
                        </a:blip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endParaRPr lang="en-US"/>
                        </a:p>
                      </a:txBody>
                      <a:tcPr>
                        <a:blipFill>
                          <a:blip r:embed="rId4"/>
                          <a:stretch>
                            <a:fillRect l="-101099" t="-9174" r="-202637" b="-313761"/>
                          </a:stretch>
                        </a:blipFill>
                      </a:tcPr>
                    </a:tc>
                    <a:tc>
                      <a:txBody>
                        <a:bodyPr/>
                        <a:lstStyle/>
                        <a:p>
                          <a:r>
                            <a:rPr lang="en-US" sz="2800" b="0" i="0" u="none" strike="noStrike" kern="1200" baseline="0" dirty="0">
                              <a:solidFill>
                                <a:srgbClr val="0070C0"/>
                              </a:solidFill>
                              <a:latin typeface="+mn-lt"/>
                              <a:ea typeface="+mn-ea"/>
                              <a:cs typeface="+mn-cs"/>
                            </a:rPr>
                            <a:t>Write the proportion.</a:t>
                          </a:r>
                          <a:endParaRPr lang="en-US" sz="2800" dirty="0">
                            <a:solidFill>
                              <a:srgbClr val="0070C0"/>
                            </a:solidFill>
                          </a:endParaRPr>
                        </a:p>
                      </a:txBody>
                      <a:tcPr>
                        <a:solidFill>
                          <a:schemeClr val="bg1"/>
                        </a:solidFill>
                      </a:tcPr>
                    </a:tc>
                    <a:extLst>
                      <a:ext uri="{0D108BD9-81ED-4DB2-BD59-A6C34878D82A}">
                        <a16:rowId xmlns:a16="http://schemas.microsoft.com/office/drawing/2014/main" val="1589319187"/>
                      </a:ext>
                    </a:extLst>
                  </a:tr>
                  <a:tr h="663004">
                    <a:tc>
                      <a:txBody>
                        <a:bodyPr/>
                        <a:lstStyle/>
                        <a:p>
                          <a:endParaRPr lang="en-US"/>
                        </a:p>
                      </a:txBody>
                      <a:tcPr>
                        <a:blipFill>
                          <a:blip r:embed="rId4"/>
                          <a:stretch>
                            <a:fillRect l="-252" t="-109174" r="-362469" b="-213761"/>
                          </a:stretch>
                        </a:blip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dirty="0">
                              <a:solidFill>
                                <a:schemeClr val="tx2"/>
                              </a:solidFill>
                            </a:rPr>
                            <a:t>0.08</a:t>
                          </a: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Divide 8 by 100. </a:t>
                          </a:r>
                          <a:endParaRPr lang="en-US" sz="2800" dirty="0">
                            <a:solidFill>
                              <a:srgbClr val="0070C0"/>
                            </a:solidFill>
                          </a:endParaRPr>
                        </a:p>
                      </a:txBody>
                      <a:tcPr>
                        <a:solidFill>
                          <a:schemeClr val="bg1"/>
                        </a:solidFill>
                      </a:tcPr>
                    </a:tc>
                    <a:extLst>
                      <a:ext uri="{0D108BD9-81ED-4DB2-BD59-A6C34878D82A}">
                        <a16:rowId xmlns:a16="http://schemas.microsoft.com/office/drawing/2014/main" val="1655608226"/>
                      </a:ext>
                    </a:extLst>
                  </a:tr>
                  <a:tr h="730060">
                    <a:tc>
                      <a:txBody>
                        <a:bodyPr/>
                        <a:lstStyle/>
                        <a:p>
                          <a:endParaRPr lang="en-US"/>
                        </a:p>
                      </a:txBody>
                      <a:tcPr>
                        <a:blipFill>
                          <a:blip r:embed="rId4"/>
                          <a:stretch>
                            <a:fillRect l="-252" t="-190000" r="-362469" b="-94167"/>
                          </a:stretch>
                        </a:blipFill>
                      </a:tcPr>
                    </a:tc>
                    <a:tc>
                      <a:txBody>
                        <a:bodyPr/>
                        <a:lstStyle/>
                        <a:p>
                          <a:pPr algn="ctr"/>
                          <a:r>
                            <a:rPr lang="en-US" sz="2800"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b="0" i="0" u="none" strike="noStrike" kern="1200" baseline="0" dirty="0">
                              <a:solidFill>
                                <a:schemeClr val="tx2"/>
                              </a:solidFill>
                              <a:latin typeface="+mn-lt"/>
                              <a:ea typeface="+mn-ea"/>
                              <a:cs typeface="+mn-cs"/>
                            </a:rPr>
                            <a:t>(0.08) </a:t>
                          </a:r>
                          <a:r>
                            <a:rPr kumimoji="0" lang="en-US" sz="2800" b="0" u="none" strike="noStrike" kern="1200" cap="none" spc="0" normalizeH="0" baseline="0" noProof="0" dirty="0">
                              <a:ln>
                                <a:noFill/>
                              </a:ln>
                              <a:solidFill>
                                <a:schemeClr val="tx2"/>
                              </a:solidFill>
                              <a:effectLst/>
                              <a:uLnTx/>
                              <a:uFillTx/>
                              <a:ea typeface="+mn-ea"/>
                              <a:cs typeface="+mn-cs"/>
                            </a:rPr>
                            <a:t>•</a:t>
                          </a:r>
                          <a:r>
                            <a:rPr lang="en-US" sz="2800" b="0" i="0" u="none" strike="noStrike" kern="1200" baseline="0" dirty="0">
                              <a:solidFill>
                                <a:schemeClr val="tx2"/>
                              </a:solidFill>
                              <a:latin typeface="+mn-lt"/>
                              <a:ea typeface="+mn-ea"/>
                              <a:cs typeface="+mn-cs"/>
                            </a:rPr>
                            <a:t> 85.50 </a:t>
                          </a:r>
                          <a:endParaRPr lang="en-US" sz="2800" dirty="0">
                            <a:solidFill>
                              <a:schemeClr val="tx2"/>
                            </a:solidFill>
                          </a:endParaRP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Multiplication Property of Equality</a:t>
                          </a:r>
                          <a:endParaRPr lang="en-US" sz="2800" dirty="0">
                            <a:solidFill>
                              <a:srgbClr val="0070C0"/>
                            </a:solidFill>
                          </a:endParaRPr>
                        </a:p>
                      </a:txBody>
                      <a:tcPr>
                        <a:solidFill>
                          <a:schemeClr val="bg1"/>
                        </a:solidFill>
                      </a:tcPr>
                    </a:tc>
                    <a:extLst>
                      <a:ext uri="{0D108BD9-81ED-4DB2-BD59-A6C34878D82A}">
                        <a16:rowId xmlns:a16="http://schemas.microsoft.com/office/drawing/2014/main" val="305659963"/>
                      </a:ext>
                    </a:extLst>
                  </a:tr>
                  <a:tr h="518160">
                    <a:tc>
                      <a:txBody>
                        <a:bodyPr/>
                        <a:lstStyle/>
                        <a:p>
                          <a:pPr algn="r"/>
                          <a:r>
                            <a:rPr lang="en-US" sz="2800" i="1" dirty="0">
                              <a:solidFill>
                                <a:schemeClr val="tx2"/>
                              </a:solidFill>
                            </a:rPr>
                            <a:t>x</a:t>
                          </a:r>
                        </a:p>
                      </a:txBody>
                      <a:tcPr>
                        <a:solidFill>
                          <a:schemeClr val="bg1"/>
                        </a:solidFill>
                      </a:tcPr>
                    </a:tc>
                    <a:tc>
                      <a:txBody>
                        <a:bodyPr/>
                        <a:lstStyle/>
                        <a:p>
                          <a:pPr algn="ctr"/>
                          <a:r>
                            <a:rPr lang="en-US" sz="2800" i="1" dirty="0">
                              <a:solidFill>
                                <a:schemeClr val="tx2"/>
                              </a:solidFill>
                              <a:latin typeface="Cambria Math" panose="02040503050406030204" pitchFamily="18" charset="0"/>
                              <a:ea typeface="Cambria Math" panose="02040503050406030204" pitchFamily="18" charset="0"/>
                            </a:rPr>
                            <a:t>=</a:t>
                          </a:r>
                        </a:p>
                      </a:txBody>
                      <a:tcPr>
                        <a:solidFill>
                          <a:schemeClr val="bg1"/>
                        </a:solidFill>
                      </a:tcPr>
                    </a:tc>
                    <a:tc>
                      <a:txBody>
                        <a:bodyPr/>
                        <a:lstStyle/>
                        <a:p>
                          <a:r>
                            <a:rPr lang="en-US" sz="2800" dirty="0">
                              <a:solidFill>
                                <a:schemeClr val="tx2"/>
                              </a:solidFill>
                            </a:rPr>
                            <a:t>6.84</a:t>
                          </a:r>
                        </a:p>
                      </a:txBody>
                      <a:tcPr>
                        <a:solidFill>
                          <a:schemeClr val="bg1"/>
                        </a:solidFill>
                      </a:tcPr>
                    </a:tc>
                    <a:tc>
                      <a:txBody>
                        <a:bodyPr/>
                        <a:lstStyle/>
                        <a:p>
                          <a:r>
                            <a:rPr lang="en-US" sz="2800" b="0" i="0" u="none" strike="noStrike" kern="1200" baseline="0" dirty="0">
                              <a:solidFill>
                                <a:srgbClr val="0070C0"/>
                              </a:solidFill>
                              <a:latin typeface="+mn-lt"/>
                              <a:ea typeface="+mn-ea"/>
                              <a:cs typeface="+mn-cs"/>
                            </a:rPr>
                            <a:t>Simplify.</a:t>
                          </a:r>
                          <a:endParaRPr lang="en-US" sz="2800" dirty="0">
                            <a:solidFill>
                              <a:srgbClr val="0070C0"/>
                            </a:solidFill>
                          </a:endParaRPr>
                        </a:p>
                      </a:txBody>
                      <a:tcPr>
                        <a:solidFill>
                          <a:schemeClr val="bg1"/>
                        </a:solidFill>
                      </a:tcPr>
                    </a:tc>
                    <a:extLst>
                      <a:ext uri="{0D108BD9-81ED-4DB2-BD59-A6C34878D82A}">
                        <a16:rowId xmlns:a16="http://schemas.microsoft.com/office/drawing/2014/main" val="723095140"/>
                      </a:ext>
                    </a:extLst>
                  </a:tr>
                </a:tbl>
              </a:graphicData>
            </a:graphic>
          </p:graphicFrame>
        </mc:Fallback>
      </mc:AlternateContent>
    </p:spTree>
    <p:extLst>
      <p:ext uri="{BB962C8B-B14F-4D97-AF65-F5344CB8AC3E}">
        <p14:creationId xmlns:p14="http://schemas.microsoft.com/office/powerpoint/2010/main" val="3319164727"/>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Fees</a:t>
            </a:r>
            <a:r>
              <a:rPr lang="en-US" b="0" dirty="0"/>
              <a:t> </a:t>
            </a:r>
            <a:endParaRPr lang="en-US" sz="2800" b="0" dirty="0">
              <a:solidFill>
                <a:schemeClr val="tx1"/>
              </a:solidFill>
            </a:endParaRP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4" y="1619074"/>
            <a:ext cx="9343694" cy="390535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2</a:t>
            </a:r>
            <a:r>
              <a:rPr lang="en-US" sz="2400" dirty="0"/>
              <a:t> </a:t>
            </a:r>
            <a:r>
              <a:rPr lang="en-US" sz="2800" dirty="0"/>
              <a:t> </a:t>
            </a:r>
            <a:r>
              <a:rPr lang="en-US" sz="2800" dirty="0">
                <a:solidFill>
                  <a:schemeClr val="tx1"/>
                </a:solidFill>
              </a:rPr>
              <a:t>Compare the two fees.</a:t>
            </a:r>
          </a:p>
          <a:p>
            <a:pPr>
              <a:spcBef>
                <a:spcPts val="600"/>
              </a:spcBef>
            </a:pPr>
            <a:r>
              <a:rPr lang="en-US" sz="2800" dirty="0"/>
              <a:t>The 8% shipping fee of $6.84 is less than the $6.95 shipping fee. Sybrina must pay the greater amount. </a:t>
            </a:r>
          </a:p>
          <a:p>
            <a:pPr>
              <a:spcBef>
                <a:spcPts val="600"/>
              </a:spcBef>
            </a:pPr>
            <a:r>
              <a:rPr lang="en-US" sz="2800" dirty="0"/>
              <a:t>So, Sybrina will pay $6.95 in shipping fees.</a:t>
            </a:r>
            <a:endParaRPr lang="en-US" sz="2800" dirty="0">
              <a:solidFill>
                <a:schemeClr val="tx1"/>
              </a:solidFill>
            </a:endParaRPr>
          </a:p>
        </p:txBody>
      </p:sp>
    </p:spTree>
    <p:extLst>
      <p:ext uri="{BB962C8B-B14F-4D97-AF65-F5344CB8AC3E}">
        <p14:creationId xmlns:p14="http://schemas.microsoft.com/office/powerpoint/2010/main" val="619550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Fees</a:t>
            </a:r>
            <a:r>
              <a:rPr lang="en-US" sz="2000" b="0" dirty="0"/>
              <a:t> </a:t>
            </a:r>
            <a:endParaRPr lang="en-US" sz="2800" b="0" dirty="0">
              <a:solidFill>
                <a:schemeClr val="tx1"/>
              </a:solidFill>
            </a:endParaRPr>
          </a:p>
        </p:txBody>
      </p:sp>
      <p:sp>
        <p:nvSpPr>
          <p:cNvPr id="3" name="Rectangle 2"/>
          <p:cNvSpPr/>
          <p:nvPr/>
        </p:nvSpPr>
        <p:spPr>
          <a:xfrm>
            <a:off x="459873" y="1713668"/>
            <a:ext cx="7717175" cy="1018227"/>
          </a:xfrm>
          <a:prstGeom prst="rect">
            <a:avLst/>
          </a:prstGeom>
        </p:spPr>
        <p:txBody>
          <a:bodyPr wrap="square">
            <a:spAutoFit/>
          </a:bodyPr>
          <a:lstStyle/>
          <a:p>
            <a:pPr>
              <a:spcBef>
                <a:spcPts val="500"/>
              </a:spcBef>
            </a:pPr>
            <a:r>
              <a:rPr lang="en-US" sz="2800" b="1" dirty="0">
                <a:solidFill>
                  <a:srgbClr val="00A6B9"/>
                </a:solidFill>
              </a:rPr>
              <a:t>Talk About It!</a:t>
            </a:r>
          </a:p>
          <a:p>
            <a:pPr>
              <a:spcBef>
                <a:spcPts val="500"/>
              </a:spcBef>
            </a:pPr>
            <a:r>
              <a:rPr lang="en-US" sz="2800" dirty="0">
                <a:solidFill>
                  <a:schemeClr val="tx2"/>
                </a:solidFill>
              </a:rPr>
              <a:t>How can you solve the problem another way?</a:t>
            </a:r>
          </a:p>
        </p:txBody>
      </p:sp>
    </p:spTree>
    <p:extLst>
      <p:ext uri="{BB962C8B-B14F-4D97-AF65-F5344CB8AC3E}">
        <p14:creationId xmlns:p14="http://schemas.microsoft.com/office/powerpoint/2010/main" val="4081220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Fees</a:t>
            </a:r>
            <a:r>
              <a:rPr lang="en-US" b="0" dirty="0"/>
              <a:t> </a:t>
            </a:r>
            <a:endParaRPr lang="en-US" sz="2800" b="0" dirty="0">
              <a:solidFill>
                <a:schemeClr val="tx1"/>
              </a:solidFill>
            </a:endParaRP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619074"/>
            <a:ext cx="10629041" cy="402727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algn="just"/>
            <a:r>
              <a:rPr lang="en-US" sz="2800" b="1" dirty="0">
                <a:solidFill>
                  <a:schemeClr val="tx1"/>
                </a:solidFill>
              </a:rPr>
              <a:t>Check</a:t>
            </a:r>
            <a:r>
              <a:rPr lang="en-US" sz="2800" dirty="0">
                <a:solidFill>
                  <a:schemeClr val="tx1"/>
                </a:solidFill>
              </a:rPr>
              <a:t> </a:t>
            </a:r>
          </a:p>
          <a:p>
            <a:r>
              <a:rPr lang="en-US" sz="2800" dirty="0"/>
              <a:t>Tickets for a concert are sold by online ticket resellers. One company charges a fee of 4% of the ticket price. Another company charges a flat fee of $2.50. The ticket you want to buy costs $60.50. If you buy the ticket online, which is the lesser fee?</a:t>
            </a:r>
          </a:p>
        </p:txBody>
      </p:sp>
    </p:spTree>
    <p:extLst>
      <p:ext uri="{BB962C8B-B14F-4D97-AF65-F5344CB8AC3E}">
        <p14:creationId xmlns:p14="http://schemas.microsoft.com/office/powerpoint/2010/main" val="3473558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Fees</a:t>
            </a:r>
            <a:r>
              <a:rPr lang="en-US" b="0" dirty="0"/>
              <a:t> </a:t>
            </a:r>
            <a:endParaRPr lang="en-US" sz="2800" b="0" dirty="0">
              <a:solidFill>
                <a:schemeClr val="tx1"/>
              </a:solidFill>
            </a:endParaRP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619074"/>
            <a:ext cx="10629041" cy="402727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algn="just"/>
            <a:r>
              <a:rPr lang="en-US" sz="2800" b="1" dirty="0">
                <a:solidFill>
                  <a:schemeClr val="tx1"/>
                </a:solidFill>
              </a:rPr>
              <a:t>Check</a:t>
            </a:r>
            <a:r>
              <a:rPr lang="en-US" sz="2800" dirty="0">
                <a:solidFill>
                  <a:schemeClr val="tx1"/>
                </a:solidFill>
              </a:rPr>
              <a:t> </a:t>
            </a:r>
          </a:p>
          <a:p>
            <a:r>
              <a:rPr lang="en-US" sz="2800" dirty="0"/>
              <a:t>Tickets for a concert are sold by online ticket resellers. One company charges a fee of 4% of the ticket price. Another company charges a flat fee of $2.50. The ticket you want to buy costs $60.50. If you buy the ticket online, which is the lesser fee?</a:t>
            </a:r>
          </a:p>
          <a:p>
            <a:r>
              <a:rPr lang="en-US" sz="2800" dirty="0">
                <a:solidFill>
                  <a:srgbClr val="FF0000"/>
                </a:solidFill>
              </a:rPr>
              <a:t>$2.42 </a:t>
            </a:r>
          </a:p>
        </p:txBody>
      </p:sp>
    </p:spTree>
    <p:extLst>
      <p:ext uri="{BB962C8B-B14F-4D97-AF65-F5344CB8AC3E}">
        <p14:creationId xmlns:p14="http://schemas.microsoft.com/office/powerpoint/2010/main" val="125668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r>
              <a:rPr lang="en-US" b="0" dirty="0"/>
              <a:t> </a:t>
            </a:r>
            <a:br>
              <a:rPr lang="en-US" sz="2800" dirty="0">
                <a:solidFill>
                  <a:srgbClr val="33175A"/>
                </a:solidFill>
              </a:rPr>
            </a:br>
            <a:r>
              <a:rPr lang="en-US" sz="2800" b="0" dirty="0">
                <a:solidFill>
                  <a:schemeClr val="tx1"/>
                </a:solidFill>
              </a:rPr>
              <a:t>Personal Finance </a:t>
            </a:r>
          </a:p>
        </p:txBody>
      </p:sp>
      <p:sp>
        <p:nvSpPr>
          <p:cNvPr id="2" name="Rectangle 1"/>
          <p:cNvSpPr/>
          <p:nvPr/>
        </p:nvSpPr>
        <p:spPr>
          <a:xfrm>
            <a:off x="459873" y="1736618"/>
            <a:ext cx="5776035" cy="3970318"/>
          </a:xfrm>
          <a:prstGeom prst="rect">
            <a:avLst/>
          </a:prstGeom>
        </p:spPr>
        <p:txBody>
          <a:bodyPr wrap="square">
            <a:spAutoFit/>
          </a:bodyPr>
          <a:lstStyle/>
          <a:p>
            <a:r>
              <a:rPr lang="en-US" sz="2800" dirty="0">
                <a:solidFill>
                  <a:schemeClr val="tx2"/>
                </a:solidFill>
              </a:rPr>
              <a:t>David is starting a new job in sales. He can choose to earn only a 10% commission on sales each month, or earn a monthly base salary of $1,500 with a 3% commission on sales over $7,500. Which pay method would earn him more money if he has an average sales of $16,000 each month?</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0876" y="1902502"/>
            <a:ext cx="4689338" cy="3286839"/>
          </a:xfrm>
          <a:prstGeom prst="rect">
            <a:avLst/>
          </a:prstGeom>
        </p:spPr>
      </p:pic>
    </p:spTree>
    <p:extLst>
      <p:ext uri="{BB962C8B-B14F-4D97-AF65-F5344CB8AC3E}">
        <p14:creationId xmlns:p14="http://schemas.microsoft.com/office/powerpoint/2010/main" val="34271024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r>
              <a:rPr lang="en-US" b="0" dirty="0"/>
              <a:t> </a:t>
            </a:r>
            <a:br>
              <a:rPr lang="en-US" sz="2800" dirty="0">
                <a:solidFill>
                  <a:srgbClr val="33175A"/>
                </a:solidFill>
              </a:rPr>
            </a:br>
            <a:r>
              <a:rPr lang="en-US" sz="2800" b="0" dirty="0">
                <a:solidFill>
                  <a:schemeClr val="tx1"/>
                </a:solidFill>
              </a:rPr>
              <a:t>Personal Finance </a:t>
            </a:r>
          </a:p>
        </p:txBody>
      </p:sp>
      <p:sp>
        <p:nvSpPr>
          <p:cNvPr id="3" name="Rectangle 2"/>
          <p:cNvSpPr/>
          <p:nvPr/>
        </p:nvSpPr>
        <p:spPr>
          <a:xfrm>
            <a:off x="459872" y="1619075"/>
            <a:ext cx="11006414" cy="954107"/>
          </a:xfrm>
          <a:prstGeom prst="rect">
            <a:avLst/>
          </a:prstGeom>
        </p:spPr>
        <p:txBody>
          <a:bodyPr wrap="square">
            <a:spAutoFit/>
          </a:bodyPr>
          <a:lstStyle/>
          <a:p>
            <a:r>
              <a:rPr lang="en-US" sz="2800" b="1" dirty="0">
                <a:solidFill>
                  <a:srgbClr val="00A6B9"/>
                </a:solidFill>
              </a:rPr>
              <a:t>Talk About It!</a:t>
            </a:r>
          </a:p>
          <a:p>
            <a:r>
              <a:rPr lang="en-US" sz="2800" dirty="0">
                <a:solidFill>
                  <a:schemeClr val="tx2"/>
                </a:solidFill>
              </a:rPr>
              <a:t>How do you determine a 3% commission on sales over $7,500? </a:t>
            </a:r>
          </a:p>
        </p:txBody>
      </p:sp>
    </p:spTree>
    <p:extLst>
      <p:ext uri="{BB962C8B-B14F-4D97-AF65-F5344CB8AC3E}">
        <p14:creationId xmlns:p14="http://schemas.microsoft.com/office/powerpoint/2010/main" val="13450517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r>
              <a:rPr lang="en-US" b="0" dirty="0"/>
              <a:t> </a:t>
            </a:r>
            <a:br>
              <a:rPr lang="en-US" sz="2800" dirty="0">
                <a:solidFill>
                  <a:srgbClr val="33175A"/>
                </a:solidFill>
              </a:rPr>
            </a:br>
            <a:r>
              <a:rPr lang="en-US" sz="2800" b="0" dirty="0">
                <a:solidFill>
                  <a:schemeClr val="tx1"/>
                </a:solidFill>
              </a:rPr>
              <a:t>Personal Finance </a:t>
            </a:r>
          </a:p>
        </p:txBody>
      </p:sp>
      <p:sp>
        <p:nvSpPr>
          <p:cNvPr id="3" name="Rectangle 2"/>
          <p:cNvSpPr/>
          <p:nvPr/>
        </p:nvSpPr>
        <p:spPr>
          <a:xfrm>
            <a:off x="459875" y="1253315"/>
            <a:ext cx="9703628" cy="2369880"/>
          </a:xfrm>
          <a:prstGeom prst="rect">
            <a:avLst/>
          </a:prstGeom>
        </p:spPr>
        <p:txBody>
          <a:bodyPr wrap="square">
            <a:spAutoFit/>
          </a:bodyPr>
          <a:lstStyle/>
          <a:p>
            <a:r>
              <a:rPr lang="en-US" sz="2800" b="1" dirty="0"/>
              <a:t>Check </a:t>
            </a:r>
          </a:p>
          <a:p>
            <a:r>
              <a:rPr lang="en-US" sz="2400" dirty="0">
                <a:solidFill>
                  <a:schemeClr val="tx2"/>
                </a:solidFill>
              </a:rPr>
              <a:t>Kelly has a job in sales that pays only a commission of 24% of her total monthly sales. She is offered a new job with a monthly salary of $3,750 with a commission of 9.5% on her total monthly sales over $12,500. If she estimates her total monthly sales will average $20,000, which statement is correct?</a:t>
            </a:r>
          </a:p>
        </p:txBody>
      </p:sp>
      <p:sp>
        <p:nvSpPr>
          <p:cNvPr id="2" name="Rectangle 1"/>
          <p:cNvSpPr/>
          <p:nvPr/>
        </p:nvSpPr>
        <p:spPr>
          <a:xfrm>
            <a:off x="449363" y="3459722"/>
            <a:ext cx="9451382" cy="3046988"/>
          </a:xfrm>
          <a:prstGeom prst="rect">
            <a:avLst/>
          </a:prstGeom>
        </p:spPr>
        <p:txBody>
          <a:bodyPr wrap="square">
            <a:spAutoFit/>
          </a:bodyPr>
          <a:lstStyle/>
          <a:p>
            <a:pPr marL="357188" indent="-357188"/>
            <a:r>
              <a:rPr lang="en-US" sz="2400" dirty="0">
                <a:solidFill>
                  <a:schemeClr val="tx2"/>
                </a:solidFill>
              </a:rPr>
              <a:t>A. The new job will pay more because she would earn $4,462.50, and her current job only pays $4,220.</a:t>
            </a:r>
          </a:p>
          <a:p>
            <a:pPr marL="357188" indent="-357188"/>
            <a:r>
              <a:rPr lang="en-US" sz="2400" dirty="0">
                <a:solidFill>
                  <a:schemeClr val="tx2"/>
                </a:solidFill>
              </a:rPr>
              <a:t>B. The new job will pay more because she would earn $4,742.75, and her current job only pays $4,220.</a:t>
            </a:r>
          </a:p>
          <a:p>
            <a:pPr marL="357188" indent="-357188"/>
            <a:r>
              <a:rPr lang="en-US" sz="2400" dirty="0">
                <a:solidFill>
                  <a:schemeClr val="tx2"/>
                </a:solidFill>
              </a:rPr>
              <a:t>C. Her current job will pay more because she will earn $4,800, and the new job would only pay $4,462.50.</a:t>
            </a:r>
          </a:p>
          <a:p>
            <a:pPr marL="357188" indent="-357188"/>
            <a:r>
              <a:rPr lang="en-US" sz="2400" dirty="0">
                <a:solidFill>
                  <a:schemeClr val="tx2"/>
                </a:solidFill>
              </a:rPr>
              <a:t>D. Her current job will pay more because she will earn $4,800, and the new job would only pay $4,742.75.</a:t>
            </a:r>
          </a:p>
        </p:txBody>
      </p:sp>
    </p:spTree>
    <p:extLst>
      <p:ext uri="{BB962C8B-B14F-4D97-AF65-F5344CB8AC3E}">
        <p14:creationId xmlns:p14="http://schemas.microsoft.com/office/powerpoint/2010/main" val="946920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r>
              <a:rPr lang="en-US" b="0" dirty="0"/>
              <a:t> </a:t>
            </a:r>
            <a:br>
              <a:rPr lang="en-US" sz="2800" dirty="0">
                <a:solidFill>
                  <a:srgbClr val="33175A"/>
                </a:solidFill>
              </a:rPr>
            </a:br>
            <a:r>
              <a:rPr lang="en-US" sz="2800" b="0" dirty="0">
                <a:solidFill>
                  <a:schemeClr val="tx1"/>
                </a:solidFill>
              </a:rPr>
              <a:t>Personal Finance </a:t>
            </a:r>
          </a:p>
        </p:txBody>
      </p:sp>
      <p:sp>
        <p:nvSpPr>
          <p:cNvPr id="3" name="Rectangle 2"/>
          <p:cNvSpPr/>
          <p:nvPr/>
        </p:nvSpPr>
        <p:spPr>
          <a:xfrm>
            <a:off x="459875" y="1253315"/>
            <a:ext cx="9703628" cy="2369880"/>
          </a:xfrm>
          <a:prstGeom prst="rect">
            <a:avLst/>
          </a:prstGeom>
        </p:spPr>
        <p:txBody>
          <a:bodyPr wrap="square">
            <a:spAutoFit/>
          </a:bodyPr>
          <a:lstStyle/>
          <a:p>
            <a:r>
              <a:rPr lang="en-US" sz="2800" b="1" dirty="0"/>
              <a:t>Check </a:t>
            </a:r>
          </a:p>
          <a:p>
            <a:r>
              <a:rPr lang="en-US" sz="2400" dirty="0">
                <a:solidFill>
                  <a:schemeClr val="tx2"/>
                </a:solidFill>
              </a:rPr>
              <a:t>Kelly has a job in sales that pays only a commission of 24% of her total monthly sales. She is offered a new job with a monthly salary of $3,750 with a commission of 9.5% on her total monthly sales over $12,500. If she estimates her total monthly sales will average $20,000, which statement is correct?</a:t>
            </a:r>
          </a:p>
        </p:txBody>
      </p:sp>
      <p:sp>
        <p:nvSpPr>
          <p:cNvPr id="2" name="Rectangle 1"/>
          <p:cNvSpPr/>
          <p:nvPr/>
        </p:nvSpPr>
        <p:spPr>
          <a:xfrm>
            <a:off x="449363" y="3459722"/>
            <a:ext cx="9451382" cy="3046988"/>
          </a:xfrm>
          <a:prstGeom prst="rect">
            <a:avLst/>
          </a:prstGeom>
        </p:spPr>
        <p:txBody>
          <a:bodyPr wrap="square">
            <a:spAutoFit/>
          </a:bodyPr>
          <a:lstStyle/>
          <a:p>
            <a:pPr marL="357188" indent="-357188"/>
            <a:r>
              <a:rPr lang="en-US" sz="2400" dirty="0">
                <a:solidFill>
                  <a:schemeClr val="tx2"/>
                </a:solidFill>
              </a:rPr>
              <a:t>A. The new job will pay more because she would earn $4,462.50, and her current job only pays $4,220.</a:t>
            </a:r>
          </a:p>
          <a:p>
            <a:pPr marL="357188" indent="-357188"/>
            <a:r>
              <a:rPr lang="en-US" sz="2400" dirty="0">
                <a:solidFill>
                  <a:schemeClr val="tx2"/>
                </a:solidFill>
              </a:rPr>
              <a:t>B. The new job will pay more because she would earn $4,742.75, and her current job only pays $4,220.</a:t>
            </a:r>
          </a:p>
          <a:p>
            <a:pPr marL="357188" indent="-357188"/>
            <a:r>
              <a:rPr lang="en-US" sz="2400" dirty="0">
                <a:solidFill>
                  <a:schemeClr val="tx2"/>
                </a:solidFill>
              </a:rPr>
              <a:t>C. Her current job will pay more because she will earn $4,800, and the new job would only pay $4,462.50.</a:t>
            </a:r>
          </a:p>
          <a:p>
            <a:pPr marL="357188" indent="-357188"/>
            <a:r>
              <a:rPr lang="en-US" sz="2400" dirty="0">
                <a:solidFill>
                  <a:schemeClr val="tx2"/>
                </a:solidFill>
              </a:rPr>
              <a:t>D. Her current job will pay more because she will earn $4,800, and the new job would only pay $4,742.75.</a:t>
            </a:r>
          </a:p>
        </p:txBody>
      </p:sp>
      <p:sp>
        <p:nvSpPr>
          <p:cNvPr id="4" name="Rectangle 3"/>
          <p:cNvSpPr/>
          <p:nvPr/>
        </p:nvSpPr>
        <p:spPr>
          <a:xfrm>
            <a:off x="9761528" y="5885622"/>
            <a:ext cx="891969" cy="523220"/>
          </a:xfrm>
          <a:prstGeom prst="rect">
            <a:avLst/>
          </a:prstGeom>
        </p:spPr>
        <p:txBody>
          <a:bodyPr wrap="square">
            <a:spAutoFit/>
          </a:bodyPr>
          <a:lstStyle/>
          <a:p>
            <a:r>
              <a:rPr lang="en-US" sz="2800" dirty="0">
                <a:solidFill>
                  <a:srgbClr val="FF0000"/>
                </a:solidFill>
              </a:rPr>
              <a:t>C</a:t>
            </a:r>
          </a:p>
        </p:txBody>
      </p:sp>
    </p:spTree>
    <p:extLst>
      <p:ext uri="{BB962C8B-B14F-4D97-AF65-F5344CB8AC3E}">
        <p14:creationId xmlns:p14="http://schemas.microsoft.com/office/powerpoint/2010/main" val="1119641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2" y="1296365"/>
            <a:ext cx="10092013" cy="14414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How are </a:t>
            </a:r>
            <a:r>
              <a:rPr lang="en-US" sz="2800" i="1" dirty="0"/>
              <a:t>parts </a:t>
            </a:r>
            <a:r>
              <a:rPr lang="en-US" sz="2800" dirty="0"/>
              <a:t>and </a:t>
            </a:r>
            <a:r>
              <a:rPr lang="en-US" sz="2800" i="1" dirty="0"/>
              <a:t>wholes </a:t>
            </a:r>
            <a:r>
              <a:rPr lang="en-US" sz="2800" dirty="0"/>
              <a:t>represented in fees and commissions? Give examples to support your answer.</a:t>
            </a:r>
            <a:endParaRPr lang="en-US" sz="2800" dirty="0">
              <a:latin typeface="+mj-lt"/>
            </a:endParaRPr>
          </a:p>
        </p:txBody>
      </p:sp>
    </p:spTree>
    <p:extLst>
      <p:ext uri="{BB962C8B-B14F-4D97-AF65-F5344CB8AC3E}">
        <p14:creationId xmlns:p14="http://schemas.microsoft.com/office/powerpoint/2010/main" val="34974494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9" name="Content Placeholder 2">
            <a:extLst>
              <a:ext uri="{FF2B5EF4-FFF2-40B4-BE49-F238E27FC236}">
                <a16:creationId xmlns:a16="http://schemas.microsoft.com/office/drawing/2014/main" id="{F04E6E31-6D12-104D-B3A2-A2031E8FAC4A}"/>
              </a:ext>
            </a:extLst>
          </p:cNvPr>
          <p:cNvSpPr txBox="1">
            <a:spLocks/>
          </p:cNvSpPr>
          <p:nvPr/>
        </p:nvSpPr>
        <p:spPr>
          <a:xfrm>
            <a:off x="459871" y="1127496"/>
            <a:ext cx="8399316" cy="190051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Suppose you are offered a job that pays a base salary of $300 plus 5% commission on sales per week. Explain how to determine your weekly pay.</a:t>
            </a:r>
          </a:p>
        </p:txBody>
      </p:sp>
    </p:spTree>
    <p:extLst>
      <p:ext uri="{BB962C8B-B14F-4D97-AF65-F5344CB8AC3E}">
        <p14:creationId xmlns:p14="http://schemas.microsoft.com/office/powerpoint/2010/main" val="3764269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9" name="Content Placeholder 2">
            <a:extLst>
              <a:ext uri="{FF2B5EF4-FFF2-40B4-BE49-F238E27FC236}">
                <a16:creationId xmlns:a16="http://schemas.microsoft.com/office/drawing/2014/main" id="{F04E6E31-6D12-104D-B3A2-A2031E8FAC4A}"/>
              </a:ext>
            </a:extLst>
          </p:cNvPr>
          <p:cNvSpPr txBox="1">
            <a:spLocks/>
          </p:cNvSpPr>
          <p:nvPr/>
        </p:nvSpPr>
        <p:spPr>
          <a:xfrm>
            <a:off x="459871" y="1127496"/>
            <a:ext cx="8174463" cy="535719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Suppose you are offered a job that pays a base salary of $300 plus 5% commission on sales per week. Explain how to determine your weekly pay. </a:t>
            </a:r>
          </a:p>
          <a:p>
            <a:r>
              <a:rPr lang="en-US" sz="2800" dirty="0">
                <a:solidFill>
                  <a:srgbClr val="FF0000"/>
                </a:solidFill>
              </a:rPr>
              <a:t>Sample answer: Multiply the amount in sales by 5%, or 0.05. Then add the base salary of $300</a:t>
            </a:r>
            <a:r>
              <a:rPr lang="en-US" dirty="0"/>
              <a:t>.</a:t>
            </a:r>
            <a:endParaRPr lang="en-US" sz="2800" b="1" dirty="0">
              <a:solidFill>
                <a:schemeClr val="tx1"/>
              </a:solidFill>
            </a:endParaRPr>
          </a:p>
        </p:txBody>
      </p:sp>
    </p:spTree>
    <p:extLst>
      <p:ext uri="{BB962C8B-B14F-4D97-AF65-F5344CB8AC3E}">
        <p14:creationId xmlns:p14="http://schemas.microsoft.com/office/powerpoint/2010/main" val="426058000"/>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forsorting xmlns="4d542492-1411-461f-a54d-7ce3bfc1bb2b" xsi:nil="true"/>
    <Notes xmlns="4d542492-1411-461f-a54d-7ce3bfc1bb2b" xsi:nil="true"/>
    <lcf76f155ced4ddcb4097134ff3c332f xmlns="4d542492-1411-461f-a54d-7ce3bfc1bb2b">
      <Terms xmlns="http://schemas.microsoft.com/office/infopath/2007/PartnerControls"/>
    </lcf76f155ced4ddcb4097134ff3c332f>
    <TaxCatchAll xmlns="ea4a9e5c-3d35-4957-9f75-be99225b134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99F8A31FEB8FB4A9590D7113407C76B" ma:contentTypeVersion="23" ma:contentTypeDescription="Create a new document." ma:contentTypeScope="" ma:versionID="d6f8201bcdc3ac1a5d3b4ec446f57399">
  <xsd:schema xmlns:xsd="http://www.w3.org/2001/XMLSchema" xmlns:xs="http://www.w3.org/2001/XMLSchema" xmlns:p="http://schemas.microsoft.com/office/2006/metadata/properties" xmlns:ns2="ea4a9e5c-3d35-4957-9f75-be99225b1345" xmlns:ns3="4d542492-1411-461f-a54d-7ce3bfc1bb2b" targetNamespace="http://schemas.microsoft.com/office/2006/metadata/properties" ma:root="true" ma:fieldsID="eb4ce593c22c6175f1cf9c13ccc41e6e" ns2:_="" ns3:_="">
    <xsd:import namespace="ea4a9e5c-3d35-4957-9f75-be99225b1345"/>
    <xsd:import namespace="4d542492-1411-461f-a54d-7ce3bfc1bb2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forsorting" minOccurs="0"/>
                <xsd:element ref="ns3:MediaLengthInSeconds" minOccurs="0"/>
                <xsd:element ref="ns3:Note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a9e5c-3d35-4957-9f75-be99225b13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5a88aca-94cb-4ad7-8102-31941725a82d}" ma:internalName="TaxCatchAll" ma:showField="CatchAllData" ma:web="ea4a9e5c-3d35-4957-9f75-be99225b13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542492-1411-461f-a54d-7ce3bfc1bb2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rsorting" ma:index="20" nillable="true" ma:displayName="for sorting" ma:format="Dropdown" ma:internalName="forsorting"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Notes" ma:index="22" nillable="true" ma:displayName="Notes" ma:format="Dropdown" ma:internalName="Notes">
      <xsd:simpleType>
        <xsd:union memberTypes="dms:Text">
          <xsd:simpleType>
            <xsd:restriction base="dms:Choice">
              <xsd:enumeration value="ready for review"/>
              <xsd:enumeration value="review complete"/>
              <xsd:enumeration value="Choice 3"/>
            </xsd:restriction>
          </xsd:simpleType>
        </xsd:un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FEA474-6248-4BFB-A81C-7826249222ED}">
  <ds:schemaRefs>
    <ds:schemaRef ds:uri="http://schemas.microsoft.com/office/2006/metadata/properties"/>
    <ds:schemaRef ds:uri="http://www.w3.org/2000/xmlns/"/>
    <ds:schemaRef ds:uri="4d542492-1411-461f-a54d-7ce3bfc1bb2b"/>
    <ds:schemaRef ds:uri="http://www.w3.org/2001/XMLSchema-instance"/>
    <ds:schemaRef ds:uri="http://schemas.microsoft.com/office/infopath/2007/PartnerControls"/>
    <ds:schemaRef ds:uri="ea4a9e5c-3d35-4957-9f75-be99225b1345"/>
  </ds:schemaRefs>
</ds:datastoreItem>
</file>

<file path=customXml/itemProps2.xml><?xml version="1.0" encoding="utf-8"?>
<ds:datastoreItem xmlns:ds="http://schemas.openxmlformats.org/officeDocument/2006/customXml" ds:itemID="{5B810D77-3E26-43C1-8308-E625B99A6062}">
  <ds:schemaRefs>
    <ds:schemaRef ds:uri="http://schemas.microsoft.com/office/2006/metadata/contentType"/>
    <ds:schemaRef ds:uri="http://schemas.microsoft.com/office/2006/metadata/properties/metaAttributes"/>
    <ds:schemaRef ds:uri="http://www.w3.org/2000/xmlns/"/>
    <ds:schemaRef ds:uri="http://www.w3.org/2001/XMLSchema"/>
    <ds:schemaRef ds:uri="ea4a9e5c-3d35-4957-9f75-be99225b1345"/>
    <ds:schemaRef ds:uri="4d542492-1411-461f-a54d-7ce3bfc1bb2b"/>
  </ds:schemaRefs>
</ds:datastoreItem>
</file>

<file path=customXml/itemProps3.xml><?xml version="1.0" encoding="utf-8"?>
<ds:datastoreItem xmlns:ds="http://schemas.openxmlformats.org/officeDocument/2006/customXml" ds:itemID="{D7A0FEA9-3E50-4CA2-AD0A-178F671680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4361</TotalTime>
  <Words>2235</Words>
  <Application>Microsoft Office PowerPoint</Application>
  <PresentationFormat>Widescreen</PresentationFormat>
  <Paragraphs>249</Paragraphs>
  <Slides>43</Slides>
  <Notes>30</Notes>
  <HiddenSlides>0</HiddenSlides>
  <MMClips>0</MMClip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asifhammoud1978@gmail.com</cp:lastModifiedBy>
  <cp:revision>204</cp:revision>
  <cp:lastPrinted>2018-08-01T21:17:27Z</cp:lastPrinted>
  <dcterms:created xsi:type="dcterms:W3CDTF">2020-09-17T18:06:02Z</dcterms:created>
  <dcterms:modified xsi:type="dcterms:W3CDTF">2024-09-18T12:18:02Z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0x010100C99F8A31FEB8FB4A9590D7113407C76B</vt:lpwstr>
  </property>
</Properties>
</file>