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24"/>
  </p:handoutMasterIdLst>
  <p:sldIdLst>
    <p:sldId id="461" r:id="rId5"/>
    <p:sldId id="2683" r:id="rId6"/>
    <p:sldId id="2678" r:id="rId7"/>
    <p:sldId id="296" r:id="rId8"/>
    <p:sldId id="299" r:id="rId9"/>
    <p:sldId id="2679" r:id="rId10"/>
    <p:sldId id="2705" r:id="rId11"/>
    <p:sldId id="298" r:id="rId12"/>
    <p:sldId id="2718" r:id="rId13"/>
    <p:sldId id="2722" r:id="rId14"/>
    <p:sldId id="2729" r:id="rId15"/>
    <p:sldId id="2719" r:id="rId16"/>
    <p:sldId id="2727" r:id="rId17"/>
    <p:sldId id="2730" r:id="rId18"/>
    <p:sldId id="2713" r:id="rId19"/>
    <p:sldId id="2715" r:id="rId20"/>
    <p:sldId id="2725" r:id="rId21"/>
    <p:sldId id="2726" r:id="rId22"/>
    <p:sldId id="46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F263B64E-357E-433F-B6B0-51CA2AB0F73B}">
          <p14:sldIdLst>
            <p14:sldId id="461"/>
            <p14:sldId id="2683"/>
            <p14:sldId id="2678"/>
            <p14:sldId id="296"/>
            <p14:sldId id="299"/>
            <p14:sldId id="2679"/>
            <p14:sldId id="2705"/>
          </p14:sldIdLst>
        </p14:section>
        <p14:section name="Grammar" id="{DC29BE3B-EFBC-4E24-B3E2-47963FA686AB}">
          <p14:sldIdLst>
            <p14:sldId id="298"/>
            <p14:sldId id="2718"/>
            <p14:sldId id="2722"/>
            <p14:sldId id="2729"/>
            <p14:sldId id="2719"/>
            <p14:sldId id="2727"/>
            <p14:sldId id="2730"/>
          </p14:sldIdLst>
        </p14:section>
        <p14:section name="Functional Language" id="{5C547082-5C0B-48FA-A990-511A9CA86C49}">
          <p14:sldIdLst>
            <p14:sldId id="2713"/>
            <p14:sldId id="2715"/>
            <p14:sldId id="2725"/>
            <p14:sldId id="2726"/>
            <p14:sldId id="46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1C1C"/>
    <a:srgbClr val="BA8C41"/>
    <a:srgbClr val="AC833B"/>
    <a:srgbClr val="2A5CAA"/>
    <a:srgbClr val="C00000"/>
    <a:srgbClr val="000000"/>
    <a:srgbClr val="5F5F5F"/>
    <a:srgbClr val="9A9C9B"/>
    <a:srgbClr val="3E8CFF"/>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756"/>
    <p:restoredTop sz="94694"/>
  </p:normalViewPr>
  <p:slideViewPr>
    <p:cSldViewPr snapToGrid="0">
      <p:cViewPr varScale="1">
        <p:scale>
          <a:sx n="113" d="100"/>
          <a:sy n="113" d="100"/>
        </p:scale>
        <p:origin x="176" y="25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534F03-0BB8-47C7-AC99-C7269600F0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C228469-5E93-486B-8FBC-4678D925C3F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A50E1F5-6F97-43AE-B0B8-B774A98C5703}" type="datetimeFigureOut">
              <a:rPr lang="en-US" smtClean="0"/>
              <a:t>5/21/25</a:t>
            </a:fld>
            <a:endParaRPr lang="en-US"/>
          </a:p>
        </p:txBody>
      </p:sp>
      <p:sp>
        <p:nvSpPr>
          <p:cNvPr id="4" name="Footer Placeholder 3">
            <a:extLst>
              <a:ext uri="{FF2B5EF4-FFF2-40B4-BE49-F238E27FC236}">
                <a16:creationId xmlns:a16="http://schemas.microsoft.com/office/drawing/2014/main" id="{019656BA-B44C-4C37-B8C0-C91EB9E4C6C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16D6E45-8F0E-46D5-97CC-270B5EA29E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7F6DDE-B5A1-43AB-B608-6C076EB07B67}" type="slidenum">
              <a:rPr lang="en-US" smtClean="0"/>
              <a:t>‹#›</a:t>
            </a:fld>
            <a:endParaRPr lang="en-US"/>
          </a:p>
        </p:txBody>
      </p:sp>
    </p:spTree>
    <p:extLst>
      <p:ext uri="{BB962C8B-B14F-4D97-AF65-F5344CB8AC3E}">
        <p14:creationId xmlns:p14="http://schemas.microsoft.com/office/powerpoint/2010/main" val="301567306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hit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rgbClr val="595959"/>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rgbClr val="595959"/>
                </a:solidFill>
              </a:defRPr>
            </a:lvl1pPr>
            <a:lvl2pPr>
              <a:buNone/>
              <a:defRPr/>
            </a:lvl2pPr>
          </a:lstStyle>
          <a:p>
            <a:pPr lvl="0"/>
            <a:r>
              <a:rPr lang="en-US"/>
              <a:t>Click to edit Master text styles</a:t>
            </a:r>
          </a:p>
        </p:txBody>
      </p:sp>
      <p:pic>
        <p:nvPicPr>
          <p:cNvPr id="2" name="Picture 1" descr="Graphical user interface&#10;&#10;Description automatically generated with low confidence">
            <a:extLst>
              <a:ext uri="{FF2B5EF4-FFF2-40B4-BE49-F238E27FC236}">
                <a16:creationId xmlns:a16="http://schemas.microsoft.com/office/drawing/2014/main" id="{4498B5CB-EBED-11C7-F1FF-2873EF4A5C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76672"/>
            <a:ext cx="2832100" cy="1160137"/>
          </a:xfrm>
          <a:prstGeom prst="rect">
            <a:avLst/>
          </a:prstGeom>
        </p:spPr>
      </p:pic>
      <p:sp>
        <p:nvSpPr>
          <p:cNvPr id="3" name="Rectangle 2">
            <a:extLst>
              <a:ext uri="{FF2B5EF4-FFF2-40B4-BE49-F238E27FC236}">
                <a16:creationId xmlns:a16="http://schemas.microsoft.com/office/drawing/2014/main" id="{581B764E-4BB1-BE73-4AF7-2FE2F16552F5}"/>
              </a:ext>
            </a:extLst>
          </p:cNvPr>
          <p:cNvSpPr/>
          <p:nvPr userDrawn="1"/>
        </p:nvSpPr>
        <p:spPr>
          <a:xfrm>
            <a:off x="11280576" y="6165304"/>
            <a:ext cx="911424" cy="69269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AE"/>
          </a:p>
        </p:txBody>
      </p:sp>
    </p:spTree>
    <p:extLst>
      <p:ext uri="{BB962C8B-B14F-4D97-AF65-F5344CB8AC3E}">
        <p14:creationId xmlns:p14="http://schemas.microsoft.com/office/powerpoint/2010/main" val="78234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ACD6B6-BB46-49C5-7B42-1F25BCD51991}"/>
              </a:ext>
            </a:extLst>
          </p:cNvPr>
          <p:cNvSpPr/>
          <p:nvPr userDrawn="1"/>
        </p:nvSpPr>
        <p:spPr>
          <a:xfrm>
            <a:off x="0" y="1"/>
            <a:ext cx="12192000" cy="6858000"/>
          </a:xfrm>
          <a:prstGeom prst="rect">
            <a:avLst/>
          </a:prstGeom>
          <a:solidFill>
            <a:schemeClr val="bg1">
              <a:lumMod val="95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354" rtl="0" eaLnBrk="1" latinLnBrk="0" hangingPunct="1"/>
            <a:endParaRPr lang="en-AE"/>
          </a:p>
        </p:txBody>
      </p:sp>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chemeClr val="accent3">
                    <a:lumMod val="75000"/>
                  </a:schemeClr>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chemeClr val="accent3">
                    <a:lumMod val="75000"/>
                  </a:schemeClr>
                </a:solidFill>
              </a:defRPr>
            </a:lvl1pPr>
            <a:lvl2pPr>
              <a:buNone/>
              <a:defRPr/>
            </a:lvl2pPr>
          </a:lstStyle>
          <a:p>
            <a:pPr lvl="0"/>
            <a:r>
              <a:rPr lang="en-US"/>
              <a:t>Click to edit Master text styles</a:t>
            </a:r>
          </a:p>
        </p:txBody>
      </p:sp>
      <p:pic>
        <p:nvPicPr>
          <p:cNvPr id="7" name="Picture 6">
            <a:extLst>
              <a:ext uri="{FF2B5EF4-FFF2-40B4-BE49-F238E27FC236}">
                <a16:creationId xmlns:a16="http://schemas.microsoft.com/office/drawing/2014/main" id="{DE8DEB93-B3F2-7770-563B-6151D52A28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87899"/>
            <a:ext cx="2832100" cy="1160137"/>
          </a:xfrm>
          <a:prstGeom prst="rect">
            <a:avLst/>
          </a:prstGeom>
        </p:spPr>
      </p:pic>
    </p:spTree>
    <p:extLst>
      <p:ext uri="{BB962C8B-B14F-4D97-AF65-F5344CB8AC3E}">
        <p14:creationId xmlns:p14="http://schemas.microsoft.com/office/powerpoint/2010/main" val="3387217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olid colo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3E2B50-93C3-4005-9F12-71F80199725C}"/>
              </a:ext>
            </a:extLst>
          </p:cNvPr>
          <p:cNvSpPr>
            <a:spLocks/>
          </p:cNvSpPr>
          <p:nvPr userDrawn="1"/>
        </p:nvSpPr>
        <p:spPr>
          <a:xfrm>
            <a:off x="0" y="0"/>
            <a:ext cx="5627622"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808722" y="2764617"/>
            <a:ext cx="3844995" cy="878702"/>
          </a:xfrm>
          <a:noFill/>
        </p:spPr>
        <p:txBody>
          <a:bodyPr wrap="square" lIns="0" tIns="0" rIns="0" bIns="0" rtlCol="0" anchor="b">
            <a:noAutofit/>
          </a:bodyPr>
          <a:lstStyle>
            <a:lvl1pPr marL="0" indent="0">
              <a:buNone/>
              <a:defRPr lang="en-US" sz="3200" dirty="0">
                <a:solidFill>
                  <a:schemeClr val="tx1">
                    <a:lumMod val="65000"/>
                    <a:lumOff val="35000"/>
                  </a:schemeClr>
                </a:solidFill>
                <a:latin typeface="+mj-lt"/>
              </a:defRPr>
            </a:lvl1pPr>
          </a:lstStyle>
          <a:p>
            <a:pPr marL="0" lvl="0"/>
            <a:r>
              <a:rPr lang="en-US"/>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808725" y="3789040"/>
            <a:ext cx="3844992" cy="321242"/>
          </a:xfrm>
          <a:noFill/>
        </p:spPr>
        <p:txBody>
          <a:bodyPr wrap="square" lIns="0" tIns="0" rIns="0" bIns="0" rtlCol="0">
            <a:noAutofit/>
          </a:bodyPr>
          <a:lstStyle>
            <a:lvl1pPr marL="0" indent="0">
              <a:lnSpc>
                <a:spcPts val="1600"/>
              </a:lnSpc>
              <a:buNone/>
              <a:defRPr lang="en-US" sz="1200" dirty="0">
                <a:solidFill>
                  <a:schemeClr val="bg1">
                    <a:lumMod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13" name="Text Placeholder 2">
            <a:extLst>
              <a:ext uri="{FF2B5EF4-FFF2-40B4-BE49-F238E27FC236}">
                <a16:creationId xmlns:a16="http://schemas.microsoft.com/office/drawing/2014/main" id="{58C5A025-DCFC-428B-B283-0E4ADA7A0D92}"/>
              </a:ext>
            </a:extLst>
          </p:cNvPr>
          <p:cNvSpPr>
            <a:spLocks noGrp="1"/>
          </p:cNvSpPr>
          <p:nvPr>
            <p:ph type="body" idx="15" hasCustomPrompt="1"/>
          </p:nvPr>
        </p:nvSpPr>
        <p:spPr>
          <a:xfrm>
            <a:off x="1181100" y="2630010"/>
            <a:ext cx="4446522" cy="1597980"/>
          </a:xfrm>
        </p:spPr>
        <p:txBody>
          <a:bodyPr anchor="ctr">
            <a:noAutofit/>
          </a:bodyPr>
          <a:lstStyle>
            <a:lvl1pPr marL="0" indent="0">
              <a:lnSpc>
                <a:spcPct val="100000"/>
              </a:lnSpc>
              <a:buNone/>
              <a:defRPr sz="23900" b="0" i="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01</a:t>
            </a:r>
          </a:p>
        </p:txBody>
      </p:sp>
    </p:spTree>
    <p:extLst>
      <p:ext uri="{BB962C8B-B14F-4D97-AF65-F5344CB8AC3E}">
        <p14:creationId xmlns:p14="http://schemas.microsoft.com/office/powerpoint/2010/main" val="4273743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with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F935936-814B-FA4F-DB18-37B76B32DF79}"/>
              </a:ext>
            </a:extLst>
          </p:cNvPr>
          <p:cNvSpPr>
            <a:spLocks/>
          </p:cNvSpPr>
          <p:nvPr userDrawn="1"/>
        </p:nvSpPr>
        <p:spPr>
          <a:xfrm>
            <a:off x="6120680" y="0"/>
            <a:ext cx="6096000"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526278" y="2344260"/>
            <a:ext cx="4446522" cy="1597980"/>
          </a:xfrm>
        </p:spPr>
        <p:txBody>
          <a:bodyPr anchor="ctr">
            <a:normAutofit/>
          </a:bodyPr>
          <a:lstStyle>
            <a:lvl1pPr marL="0" indent="0">
              <a:buNone/>
              <a:defRPr sz="32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526212" y="4146551"/>
            <a:ext cx="4446587" cy="478716"/>
          </a:xfrm>
        </p:spPr>
        <p:txBody>
          <a:bodyPr anchor="ctr">
            <a:noAutofit/>
          </a:bodyPr>
          <a:lstStyle>
            <a:lvl1pPr marL="0" indent="0">
              <a:lnSpc>
                <a:spcPts val="1600"/>
              </a:lnSpc>
              <a:buNone/>
              <a:defRPr sz="1500">
                <a:solidFill>
                  <a:schemeClr val="tx1"/>
                </a:solidFill>
              </a:defRPr>
            </a:lvl1pPr>
            <a:lvl2pPr marL="457200" indent="0">
              <a:buNone/>
              <a:defRPr sz="1500"/>
            </a:lvl2pPr>
            <a:lvl3pPr marL="914400" indent="0">
              <a:buNone/>
              <a:defRPr sz="1500"/>
            </a:lvl3pPr>
            <a:lvl4pPr marL="1371600" indent="0">
              <a:buNone/>
              <a:defRPr sz="1500"/>
            </a:lvl4pPr>
            <a:lvl5pPr marL="1828800" indent="0">
              <a:buNone/>
              <a:defRPr sz="1500"/>
            </a:lvl5pPr>
          </a:lstStyle>
          <a:p>
            <a:pPr lvl="0"/>
            <a:r>
              <a:rPr lang="en-US"/>
              <a:t>Click to edit Master text styles</a:t>
            </a:r>
          </a:p>
        </p:txBody>
      </p:sp>
      <p:sp>
        <p:nvSpPr>
          <p:cNvPr id="4" name="Picture Placeholder 7">
            <a:extLst>
              <a:ext uri="{FF2B5EF4-FFF2-40B4-BE49-F238E27FC236}">
                <a16:creationId xmlns:a16="http://schemas.microsoft.com/office/drawing/2014/main" id="{E43E2E94-8839-4F5B-8C2C-3DDAEFEFD40D}"/>
              </a:ext>
            </a:extLst>
          </p:cNvPr>
          <p:cNvSpPr>
            <a:spLocks noGrp="1"/>
          </p:cNvSpPr>
          <p:nvPr>
            <p:ph type="pic" sz="quarter" idx="15"/>
          </p:nvPr>
        </p:nvSpPr>
        <p:spPr>
          <a:xfrm>
            <a:off x="0" y="0"/>
            <a:ext cx="6096000" cy="6858000"/>
          </a:xfrm>
          <a:solidFill>
            <a:schemeClr val="bg1">
              <a:lumMod val="95000"/>
            </a:schemeClr>
          </a:solidFill>
        </p:spPr>
        <p:txBody>
          <a:bodyPr/>
          <a:lstStyle>
            <a:lvl1pPr marL="0" indent="0" algn="r" rtl="1">
              <a:buNone/>
              <a:defRPr>
                <a:solidFill>
                  <a:schemeClr val="accent1"/>
                </a:solidFill>
              </a:defRPr>
            </a:lvl1pPr>
          </a:lstStyle>
          <a:p>
            <a:r>
              <a:rPr lang="en-US"/>
              <a:t>Click icon to add picture</a:t>
            </a:r>
          </a:p>
        </p:txBody>
      </p:sp>
    </p:spTree>
    <p:extLst>
      <p:ext uri="{BB962C8B-B14F-4D97-AF65-F5344CB8AC3E}">
        <p14:creationId xmlns:p14="http://schemas.microsoft.com/office/powerpoint/2010/main" val="2488524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6016B-48E0-44EA-B75B-7D8F1505DA56}"/>
              </a:ext>
            </a:extLst>
          </p:cNvPr>
          <p:cNvSpPr>
            <a:spLocks noGrp="1"/>
          </p:cNvSpPr>
          <p:nvPr>
            <p:ph type="title"/>
          </p:nvPr>
        </p:nvSpPr>
        <p:spPr>
          <a:xfrm>
            <a:off x="1181100" y="999067"/>
            <a:ext cx="4305300" cy="677334"/>
          </a:xfrm>
          <a:prstGeom prst="rect">
            <a:avLst/>
          </a:prstGeom>
          <a:noFill/>
        </p:spPr>
        <p:txBody>
          <a:bodyPr wrap="square" lIns="0" tIns="0" rIns="0" bIns="0" rtlCol="0" anchor="t">
            <a:noAutofit/>
          </a:bodyPr>
          <a:lstStyle>
            <a:lvl1pPr>
              <a:defRPr lang="en-US" sz="3200" dirty="0">
                <a:solidFill>
                  <a:schemeClr val="accent1"/>
                </a:solidFill>
                <a:latin typeface="+mj-lt"/>
                <a:ea typeface="+mn-ea"/>
                <a:cs typeface="+mn-cs"/>
              </a:defRPr>
            </a:lvl1pPr>
          </a:lstStyle>
          <a:p>
            <a:pPr marL="0" lvl="0">
              <a:lnSpc>
                <a:spcPts val="3500"/>
              </a:lnSpc>
            </a:pPr>
            <a:r>
              <a:rPr lang="en-US"/>
              <a:t>Click to edit Master title style</a:t>
            </a:r>
          </a:p>
        </p:txBody>
      </p:sp>
      <p:sp>
        <p:nvSpPr>
          <p:cNvPr id="3" name="Content Placeholder 2">
            <a:extLst>
              <a:ext uri="{FF2B5EF4-FFF2-40B4-BE49-F238E27FC236}">
                <a16:creationId xmlns:a16="http://schemas.microsoft.com/office/drawing/2014/main" id="{920DE026-E858-4D27-9D29-540BEEF45469}"/>
              </a:ext>
            </a:extLst>
          </p:cNvPr>
          <p:cNvSpPr>
            <a:spLocks noGrp="1"/>
          </p:cNvSpPr>
          <p:nvPr>
            <p:ph idx="1"/>
          </p:nvPr>
        </p:nvSpPr>
        <p:spPr>
          <a:xfrm>
            <a:off x="1181100" y="2196220"/>
            <a:ext cx="4305299" cy="3823577"/>
          </a:xfrm>
          <a:noFill/>
        </p:spPr>
        <p:txBody>
          <a:bodyPr wrap="square" lIns="0" tIns="0" rIns="0" bIns="0" rtlCol="0">
            <a:noAutofit/>
          </a:bodyPr>
          <a:lstStyle>
            <a:lvl1pPr marL="0" indent="0">
              <a:lnSpc>
                <a:spcPts val="1600"/>
              </a:lnSpc>
              <a:buNone/>
              <a:defRPr lang="en-US" sz="1200" kern="1200" dirty="0">
                <a:solidFill>
                  <a:schemeClr val="tx1">
                    <a:lumMod val="50000"/>
                    <a:lumOff val="50000"/>
                  </a:schemeClr>
                </a:solidFill>
                <a:latin typeface="Univers Next Arabic Light" panose="020B0403030202020203" pitchFamily="34" charset="-78"/>
                <a:ea typeface="+mn-ea"/>
                <a:cs typeface="+mn-cs"/>
              </a:defRPr>
            </a:lvl1pPr>
            <a:lvl2pPr marL="2286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2pPr>
            <a:lvl3pPr marL="6858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3pPr>
            <a:lvl4pPr marL="11430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4pPr>
            <a:lvl5pPr marL="16002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5pPr>
          </a:lstStyle>
          <a:p>
            <a:pPr marL="0" lvl="0">
              <a:lnSpc>
                <a:spcPts val="1900"/>
              </a:lnSpc>
            </a:pPr>
            <a:r>
              <a:rPr lang="en-US"/>
              <a:t>Click to edit Master text styles</a:t>
            </a:r>
          </a:p>
        </p:txBody>
      </p:sp>
      <p:sp>
        <p:nvSpPr>
          <p:cNvPr id="4" name="Rectangle 3">
            <a:extLst>
              <a:ext uri="{FF2B5EF4-FFF2-40B4-BE49-F238E27FC236}">
                <a16:creationId xmlns:a16="http://schemas.microsoft.com/office/drawing/2014/main" id="{867FA584-716B-49E1-AFA7-AB28C21540B6}"/>
              </a:ext>
            </a:extLst>
          </p:cNvPr>
          <p:cNvSpPr>
            <a:spLocks/>
          </p:cNvSpPr>
          <p:nvPr userDrawn="1"/>
        </p:nvSpPr>
        <p:spPr>
          <a:xfrm>
            <a:off x="5905500" y="0"/>
            <a:ext cx="62865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75000"/>
                </a:schemeClr>
              </a:solidFill>
            </a:endParaRPr>
          </a:p>
        </p:txBody>
      </p:sp>
      <p:sp>
        <p:nvSpPr>
          <p:cNvPr id="13" name="Content Placeholder 2">
            <a:extLst>
              <a:ext uri="{FF2B5EF4-FFF2-40B4-BE49-F238E27FC236}">
                <a16:creationId xmlns:a16="http://schemas.microsoft.com/office/drawing/2014/main" id="{CC158F92-02DC-4599-9591-7BAE7D1C8DCA}"/>
              </a:ext>
            </a:extLst>
          </p:cNvPr>
          <p:cNvSpPr>
            <a:spLocks noGrp="1"/>
          </p:cNvSpPr>
          <p:nvPr>
            <p:ph idx="10"/>
          </p:nvPr>
        </p:nvSpPr>
        <p:spPr>
          <a:xfrm>
            <a:off x="6400801" y="1877935"/>
            <a:ext cx="4571998" cy="434734"/>
          </a:xfrm>
          <a:noFill/>
        </p:spPr>
        <p:txBody>
          <a:bodyPr wrap="square" rtlCol="0">
            <a:spAutoFit/>
          </a:bodyPr>
          <a:lstStyle>
            <a:lvl1pPr marL="0" indent="0">
              <a:buNone/>
              <a:defRPr lang="en-US" sz="2400" kern="1200" dirty="0">
                <a:solidFill>
                  <a:schemeClr val="bg1"/>
                </a:solidFill>
                <a:latin typeface="Univers Next Arabic Light" panose="020B0403030202020203" pitchFamily="34" charset="-78"/>
                <a:ea typeface="+mn-ea"/>
                <a:cs typeface="+mn-cs"/>
              </a:defRPr>
            </a:lvl1pPr>
            <a:lvl2pPr marL="228600" indent="0">
              <a:buNone/>
              <a:defRPr lang="en-US" sz="2400" kern="1200" dirty="0">
                <a:solidFill>
                  <a:schemeClr val="bg1"/>
                </a:solidFill>
                <a:latin typeface="Univers Next Arabic Light" panose="020B0403030202020203" pitchFamily="34" charset="-78"/>
                <a:ea typeface="+mn-ea"/>
                <a:cs typeface="+mn-cs"/>
              </a:defRPr>
            </a:lvl2pPr>
            <a:lvl3pPr marL="685800" indent="0">
              <a:buNone/>
              <a:defRPr lang="en-US" sz="2400" kern="1200" dirty="0">
                <a:solidFill>
                  <a:schemeClr val="bg1"/>
                </a:solidFill>
                <a:latin typeface="Univers Next Arabic Light" panose="020B0403030202020203" pitchFamily="34" charset="-78"/>
                <a:ea typeface="+mn-ea"/>
                <a:cs typeface="+mn-cs"/>
              </a:defRPr>
            </a:lvl3pPr>
            <a:lvl4pPr marL="1143000" indent="0">
              <a:buNone/>
              <a:defRPr lang="en-US" sz="2400" kern="1200" dirty="0">
                <a:solidFill>
                  <a:schemeClr val="bg1"/>
                </a:solidFill>
                <a:latin typeface="Univers Next Arabic Light" panose="020B0403030202020203" pitchFamily="34" charset="-78"/>
                <a:ea typeface="+mn-ea"/>
                <a:cs typeface="+mn-cs"/>
              </a:defRPr>
            </a:lvl4pPr>
            <a:lvl5pPr marL="1600200" indent="0">
              <a:buNone/>
              <a:defRPr lang="en-US" sz="2400" kern="1200" dirty="0">
                <a:solidFill>
                  <a:schemeClr val="bg1"/>
                </a:solidFill>
                <a:latin typeface="Univers Next Arabic Light" panose="020B0403030202020203" pitchFamily="34" charset="-78"/>
                <a:ea typeface="+mn-ea"/>
                <a:cs typeface="+mn-cs"/>
              </a:defRPr>
            </a:lvl5pPr>
          </a:lstStyle>
          <a:p>
            <a:pPr marL="0" lvl="0">
              <a:lnSpc>
                <a:spcPts val="2600"/>
              </a:lnSpc>
            </a:pPr>
            <a:r>
              <a:rPr lang="en-US"/>
              <a:t>Click to edit Master text styles</a:t>
            </a:r>
          </a:p>
        </p:txBody>
      </p:sp>
      <p:sp>
        <p:nvSpPr>
          <p:cNvPr id="5" name="TextBox 4">
            <a:extLst>
              <a:ext uri="{FF2B5EF4-FFF2-40B4-BE49-F238E27FC236}">
                <a16:creationId xmlns:a16="http://schemas.microsoft.com/office/drawing/2014/main" id="{4F36D441-26EE-7A33-51AC-681A4F893678}"/>
              </a:ext>
            </a:extLst>
          </p:cNvPr>
          <p:cNvSpPr txBox="1"/>
          <p:nvPr userDrawn="1"/>
        </p:nvSpPr>
        <p:spPr>
          <a:xfrm>
            <a:off x="-24680" y="6385023"/>
            <a:ext cx="738436" cy="307777"/>
          </a:xfrm>
          <a:prstGeom prst="rect">
            <a:avLst/>
          </a:prstGeom>
          <a:noFill/>
        </p:spPr>
        <p:txBody>
          <a:bodyPr wrap="square" rtlCol="0">
            <a:spAutoFit/>
          </a:bodyPr>
          <a:lstStyle/>
          <a:p>
            <a:pPr algn="ctr"/>
            <a:fld id="{6AC66373-F682-2943-B1A3-3F6BA258E680}" type="slidenum">
              <a:rPr lang="en-AE" sz="1400" smtClean="0">
                <a:solidFill>
                  <a:schemeClr val="accent5"/>
                </a:solidFill>
              </a:rPr>
              <a:pPr algn="ctr"/>
              <a:t>‹#›</a:t>
            </a:fld>
            <a:endParaRPr lang="en-AE" sz="1400">
              <a:solidFill>
                <a:schemeClr val="accent5"/>
              </a:solidFill>
            </a:endParaRPr>
          </a:p>
        </p:txBody>
      </p:sp>
    </p:spTree>
    <p:extLst>
      <p:ext uri="{BB962C8B-B14F-4D97-AF65-F5344CB8AC3E}">
        <p14:creationId xmlns:p14="http://schemas.microsoft.com/office/powerpoint/2010/main" val="1859213030"/>
      </p:ext>
    </p:extLst>
  </p:cSld>
  <p:clrMapOvr>
    <a:masterClrMapping/>
  </p:clrMapOvr>
  <p:extLst>
    <p:ext uri="{DCECCB84-F9BA-43D5-87BE-67443E8EF086}">
      <p15:sldGuideLst xmlns:p15="http://schemas.microsoft.com/office/powerpoint/2012/main">
        <p15:guide id="1" pos="480" userDrawn="1">
          <p15:clr>
            <a:srgbClr val="FBAE40"/>
          </p15:clr>
        </p15:guide>
        <p15:guide id="2" pos="7512"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9A39B3-4138-343B-1E5A-94749B3ABA4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677F7C35-A42E-D18B-1517-935D5D71FE6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7">
            <a:extLst>
              <a:ext uri="{FF2B5EF4-FFF2-40B4-BE49-F238E27FC236}">
                <a16:creationId xmlns:a16="http://schemas.microsoft.com/office/drawing/2014/main" id="{D79BA685-4D78-B10C-BD72-988CDA336793}"/>
              </a:ext>
            </a:extLst>
          </p:cNvPr>
          <p:cNvSpPr>
            <a:spLocks noGrp="1"/>
          </p:cNvSpPr>
          <p:nvPr>
            <p:ph type="body" sz="quarter" idx="14"/>
          </p:nvPr>
        </p:nvSpPr>
        <p:spPr>
          <a:xfrm>
            <a:off x="11811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7" name="Text Placeholder 7">
            <a:extLst>
              <a:ext uri="{FF2B5EF4-FFF2-40B4-BE49-F238E27FC236}">
                <a16:creationId xmlns:a16="http://schemas.microsoft.com/office/drawing/2014/main" id="{FE941210-1382-4208-77B7-389B11BCB7A4}"/>
              </a:ext>
            </a:extLst>
          </p:cNvPr>
          <p:cNvSpPr>
            <a:spLocks noGrp="1"/>
          </p:cNvSpPr>
          <p:nvPr>
            <p:ph type="body" sz="quarter" idx="15"/>
          </p:nvPr>
        </p:nvSpPr>
        <p:spPr>
          <a:xfrm>
            <a:off x="1181100" y="3109900"/>
            <a:ext cx="3162300" cy="3292948"/>
          </a:xfrm>
        </p:spPr>
        <p:txBody>
          <a:bodyPr lIns="0" tIns="0" rIns="0" bIns="0">
            <a:noAutofit/>
          </a:bodyPr>
          <a:lstStyle>
            <a:lvl1pPr marL="0" indent="0">
              <a:lnSpc>
                <a:spcPts val="1600"/>
              </a:lnSpc>
              <a:spcBef>
                <a:spcPts val="0"/>
              </a:spcBef>
              <a:buFont typeface="Arial" panose="020B0604020202020204" pitchFamily="34" charset="0"/>
              <a:buNone/>
              <a:defRPr sz="1200" b="0">
                <a:solidFill>
                  <a:srgbClr val="7F7F7F"/>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9" name="Text Placeholder 7">
            <a:extLst>
              <a:ext uri="{FF2B5EF4-FFF2-40B4-BE49-F238E27FC236}">
                <a16:creationId xmlns:a16="http://schemas.microsoft.com/office/drawing/2014/main" id="{BB03C097-84C6-5411-5708-431B27EA84DD}"/>
              </a:ext>
            </a:extLst>
          </p:cNvPr>
          <p:cNvSpPr>
            <a:spLocks noGrp="1"/>
          </p:cNvSpPr>
          <p:nvPr>
            <p:ph type="body" sz="quarter" idx="17"/>
          </p:nvPr>
        </p:nvSpPr>
        <p:spPr>
          <a:xfrm>
            <a:off x="44958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0" name="Text Placeholder 7">
            <a:extLst>
              <a:ext uri="{FF2B5EF4-FFF2-40B4-BE49-F238E27FC236}">
                <a16:creationId xmlns:a16="http://schemas.microsoft.com/office/drawing/2014/main" id="{337D2AC6-285D-1D1D-C61B-E24A165F2927}"/>
              </a:ext>
            </a:extLst>
          </p:cNvPr>
          <p:cNvSpPr>
            <a:spLocks noGrp="1"/>
          </p:cNvSpPr>
          <p:nvPr>
            <p:ph type="body" sz="quarter" idx="18"/>
          </p:nvPr>
        </p:nvSpPr>
        <p:spPr>
          <a:xfrm>
            <a:off x="44958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1" name="Text Placeholder 7">
            <a:extLst>
              <a:ext uri="{FF2B5EF4-FFF2-40B4-BE49-F238E27FC236}">
                <a16:creationId xmlns:a16="http://schemas.microsoft.com/office/drawing/2014/main" id="{95DAF1D2-A1A8-25DB-685D-567E4CAC0ABE}"/>
              </a:ext>
            </a:extLst>
          </p:cNvPr>
          <p:cNvSpPr>
            <a:spLocks noGrp="1"/>
          </p:cNvSpPr>
          <p:nvPr>
            <p:ph type="body" sz="quarter" idx="19"/>
          </p:nvPr>
        </p:nvSpPr>
        <p:spPr>
          <a:xfrm>
            <a:off x="78105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2" name="Text Placeholder 7">
            <a:extLst>
              <a:ext uri="{FF2B5EF4-FFF2-40B4-BE49-F238E27FC236}">
                <a16:creationId xmlns:a16="http://schemas.microsoft.com/office/drawing/2014/main" id="{86C09128-4278-101F-FE56-E89D02FFC28C}"/>
              </a:ext>
            </a:extLst>
          </p:cNvPr>
          <p:cNvSpPr>
            <a:spLocks noGrp="1"/>
          </p:cNvSpPr>
          <p:nvPr>
            <p:ph type="body" sz="quarter" idx="20"/>
          </p:nvPr>
        </p:nvSpPr>
        <p:spPr>
          <a:xfrm>
            <a:off x="78105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3" name="Title 1">
            <a:extLst>
              <a:ext uri="{FF2B5EF4-FFF2-40B4-BE49-F238E27FC236}">
                <a16:creationId xmlns:a16="http://schemas.microsoft.com/office/drawing/2014/main" id="{AC697CFA-9EBD-5B61-836B-FEF765B68E74}"/>
              </a:ext>
            </a:extLst>
          </p:cNvPr>
          <p:cNvSpPr>
            <a:spLocks noGrp="1"/>
          </p:cNvSpPr>
          <p:nvPr>
            <p:ph type="title"/>
          </p:nvPr>
        </p:nvSpPr>
        <p:spPr>
          <a:xfrm>
            <a:off x="1181101" y="692342"/>
            <a:ext cx="9791700" cy="495300"/>
          </a:xfrm>
          <a:prstGeom prst="rect">
            <a:avLst/>
          </a:prstGeom>
        </p:spPr>
        <p:txBody>
          <a:bodyPr lIns="0" tIns="0" rIns="0" bIns="0">
            <a:noAutofit/>
          </a:bodyPr>
          <a:lstStyle>
            <a:lvl1pPr>
              <a:defRPr sz="3200">
                <a:solidFill>
                  <a:schemeClr val="tx1"/>
                </a:solidFill>
                <a:latin typeface="+mj-lt"/>
              </a:defRPr>
            </a:lvl1pPr>
          </a:lstStyle>
          <a:p>
            <a:r>
              <a:rPr lang="en-US"/>
              <a:t>Click to edit Master title style</a:t>
            </a:r>
          </a:p>
        </p:txBody>
      </p:sp>
      <p:sp>
        <p:nvSpPr>
          <p:cNvPr id="15" name="Text Placeholder 2">
            <a:extLst>
              <a:ext uri="{FF2B5EF4-FFF2-40B4-BE49-F238E27FC236}">
                <a16:creationId xmlns:a16="http://schemas.microsoft.com/office/drawing/2014/main" id="{156F0FA0-3D58-6C07-EC50-A0E285A0859A}"/>
              </a:ext>
            </a:extLst>
          </p:cNvPr>
          <p:cNvSpPr>
            <a:spLocks noGrp="1"/>
          </p:cNvSpPr>
          <p:nvPr>
            <p:ph type="body" idx="21"/>
          </p:nvPr>
        </p:nvSpPr>
        <p:spPr>
          <a:xfrm>
            <a:off x="1181100" y="1402550"/>
            <a:ext cx="9791700" cy="304800"/>
          </a:xfrm>
        </p:spPr>
        <p:txBody>
          <a:bodyPr lIns="0" tIns="0" rIns="0" bIns="0" anchor="t">
            <a:noAutofit/>
          </a:bodyPr>
          <a:lstStyle>
            <a:lvl1pPr marL="0" indent="0">
              <a:spcBef>
                <a:spcPts val="0"/>
              </a:spcBef>
              <a:buNone/>
              <a:defRPr sz="1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999426217"/>
      </p:ext>
    </p:extLst>
  </p:cSld>
  <p:clrMapOvr>
    <a:masterClrMapping/>
  </p:clrMapOvr>
  <p:extLst>
    <p:ext uri="{DCECCB84-F9BA-43D5-87BE-67443E8EF086}">
      <p15:sldGuideLst xmlns:p15="http://schemas.microsoft.com/office/powerpoint/2012/main">
        <p15:guide id="1" pos="480" userDrawn="1">
          <p15:clr>
            <a:srgbClr val="FBAE40"/>
          </p15:clr>
        </p15:guide>
        <p15:guide id="2" pos="7488"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ultiple Images 1">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181101"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a:t>Click icon to add picture</a:t>
            </a:r>
          </a:p>
        </p:txBody>
      </p:sp>
      <p:sp>
        <p:nvSpPr>
          <p:cNvPr id="14" name="Content Placeholder 2">
            <a:extLst>
              <a:ext uri="{FF2B5EF4-FFF2-40B4-BE49-F238E27FC236}">
                <a16:creationId xmlns:a16="http://schemas.microsoft.com/office/drawing/2014/main" id="{3A1E14AE-05B0-48B9-824B-211B1073CD2C}"/>
              </a:ext>
            </a:extLst>
          </p:cNvPr>
          <p:cNvSpPr>
            <a:spLocks noGrp="1"/>
          </p:cNvSpPr>
          <p:nvPr>
            <p:ph idx="1"/>
          </p:nvPr>
        </p:nvSpPr>
        <p:spPr>
          <a:xfrm>
            <a:off x="1181101"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15">
            <a:extLst>
              <a:ext uri="{FF2B5EF4-FFF2-40B4-BE49-F238E27FC236}">
                <a16:creationId xmlns:a16="http://schemas.microsoft.com/office/drawing/2014/main" id="{4BC40F95-120E-43D0-8E27-82B897E05A45}"/>
              </a:ext>
            </a:extLst>
          </p:cNvPr>
          <p:cNvSpPr>
            <a:spLocks noGrp="1"/>
          </p:cNvSpPr>
          <p:nvPr>
            <p:ph type="pic" sz="quarter" idx="21"/>
          </p:nvPr>
        </p:nvSpPr>
        <p:spPr>
          <a:xfrm>
            <a:off x="3672364"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a:t>Click icon to add picture</a:t>
            </a:r>
          </a:p>
        </p:txBody>
      </p:sp>
      <p:sp>
        <p:nvSpPr>
          <p:cNvPr id="42" name="Content Placeholder 2">
            <a:extLst>
              <a:ext uri="{FF2B5EF4-FFF2-40B4-BE49-F238E27FC236}">
                <a16:creationId xmlns:a16="http://schemas.microsoft.com/office/drawing/2014/main" id="{C3799C56-8C53-4962-850F-AD3A42C081B3}"/>
              </a:ext>
            </a:extLst>
          </p:cNvPr>
          <p:cNvSpPr>
            <a:spLocks noGrp="1"/>
          </p:cNvSpPr>
          <p:nvPr>
            <p:ph idx="22"/>
          </p:nvPr>
        </p:nvSpPr>
        <p:spPr>
          <a:xfrm>
            <a:off x="3672364"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3" name="Picture Placeholder 15">
            <a:extLst>
              <a:ext uri="{FF2B5EF4-FFF2-40B4-BE49-F238E27FC236}">
                <a16:creationId xmlns:a16="http://schemas.microsoft.com/office/drawing/2014/main" id="{6BC9F217-1850-47EE-86C9-054D8E074D0C}"/>
              </a:ext>
            </a:extLst>
          </p:cNvPr>
          <p:cNvSpPr>
            <a:spLocks noGrp="1"/>
          </p:cNvSpPr>
          <p:nvPr>
            <p:ph type="pic" sz="quarter" idx="23"/>
          </p:nvPr>
        </p:nvSpPr>
        <p:spPr>
          <a:xfrm>
            <a:off x="6163625"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a:t>Click icon to add picture</a:t>
            </a:r>
          </a:p>
        </p:txBody>
      </p:sp>
      <p:sp>
        <p:nvSpPr>
          <p:cNvPr id="44" name="Content Placeholder 2">
            <a:extLst>
              <a:ext uri="{FF2B5EF4-FFF2-40B4-BE49-F238E27FC236}">
                <a16:creationId xmlns:a16="http://schemas.microsoft.com/office/drawing/2014/main" id="{4DAAC9C4-2E45-433B-8D20-D2187F06F547}"/>
              </a:ext>
            </a:extLst>
          </p:cNvPr>
          <p:cNvSpPr>
            <a:spLocks noGrp="1"/>
          </p:cNvSpPr>
          <p:nvPr>
            <p:ph idx="24"/>
          </p:nvPr>
        </p:nvSpPr>
        <p:spPr>
          <a:xfrm>
            <a:off x="6163625"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5" name="Picture Placeholder 15">
            <a:extLst>
              <a:ext uri="{FF2B5EF4-FFF2-40B4-BE49-F238E27FC236}">
                <a16:creationId xmlns:a16="http://schemas.microsoft.com/office/drawing/2014/main" id="{157F90A8-ACDF-4AC8-AF32-05D38E23A1A1}"/>
              </a:ext>
            </a:extLst>
          </p:cNvPr>
          <p:cNvSpPr>
            <a:spLocks noGrp="1"/>
          </p:cNvSpPr>
          <p:nvPr>
            <p:ph type="pic" sz="quarter" idx="25"/>
          </p:nvPr>
        </p:nvSpPr>
        <p:spPr>
          <a:xfrm>
            <a:off x="8649810"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a:t>Click icon to add picture</a:t>
            </a:r>
          </a:p>
        </p:txBody>
      </p:sp>
      <p:sp>
        <p:nvSpPr>
          <p:cNvPr id="46" name="Content Placeholder 2">
            <a:extLst>
              <a:ext uri="{FF2B5EF4-FFF2-40B4-BE49-F238E27FC236}">
                <a16:creationId xmlns:a16="http://schemas.microsoft.com/office/drawing/2014/main" id="{7A00CA9F-4D47-457E-924D-B98E94AAAF8A}"/>
              </a:ext>
            </a:extLst>
          </p:cNvPr>
          <p:cNvSpPr>
            <a:spLocks noGrp="1"/>
          </p:cNvSpPr>
          <p:nvPr>
            <p:ph idx="26"/>
          </p:nvPr>
        </p:nvSpPr>
        <p:spPr>
          <a:xfrm>
            <a:off x="8649810"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2609674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ple images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7D201D-EF70-4694-9DFC-D4E3AFF42FF8}"/>
              </a:ext>
            </a:extLst>
          </p:cNvPr>
          <p:cNvSpPr/>
          <p:nvPr userDrawn="1"/>
        </p:nvSpPr>
        <p:spPr>
          <a:xfrm>
            <a:off x="0" y="6281419"/>
            <a:ext cx="5986513" cy="576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 y="2"/>
            <a:ext cx="2916936" cy="292075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990600"/>
            <a:ext cx="4724400" cy="495300"/>
          </a:xfrm>
          <a:prstGeom prst="rect">
            <a:avLst/>
          </a:prstGeom>
        </p:spPr>
        <p:txBody>
          <a:bodyPr vert="horz" lIns="91440" tIns="45720" rIns="91440" bIns="45720" rtlCol="0" anchor="ctr">
            <a:noAutofit/>
          </a:bodyPr>
          <a:lstStyle>
            <a:lvl1pPr>
              <a:defRPr lang="en-US" dirty="0">
                <a:solidFill>
                  <a:srgbClr val="5F5F5F"/>
                </a:solidFill>
                <a:latin typeface="+mj-lt"/>
              </a:defRPr>
            </a:lvl1pPr>
          </a:lstStyle>
          <a:p>
            <a:pPr marL="0" lvl="0"/>
            <a:r>
              <a:rPr lang="en-US"/>
              <a:t>Click to edit Master title style</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1" y="1676400"/>
            <a:ext cx="4724400" cy="321242"/>
          </a:xfrm>
        </p:spPr>
        <p:txBody>
          <a:bodyPr vert="horz" lIns="91440" tIns="45720" rIns="91440" bIns="45720" rtlCol="0">
            <a:noAutofit/>
          </a:bodyPr>
          <a:lstStyle>
            <a:lvl1pPr marL="0" indent="0">
              <a:buNone/>
              <a:defRPr lang="en-US" sz="1800" dirty="0">
                <a:solidFill>
                  <a:schemeClr val="tx1">
                    <a:lumMod val="50000"/>
                    <a:lumOff val="50000"/>
                  </a:schemeClr>
                </a:solidFill>
                <a:latin typeface="Univers Next Arabic Light" panose="020B0403030202020203" pitchFamily="34" charset="-78"/>
              </a:defRPr>
            </a:lvl1pPr>
          </a:lstStyle>
          <a:p>
            <a:pPr lvl="0">
              <a:lnSpc>
                <a:spcPts val="1900"/>
              </a:lnSpc>
            </a:pPr>
            <a:r>
              <a:rPr lang="en-US"/>
              <a:t>Click to edit Master text styles</a:t>
            </a:r>
          </a:p>
        </p:txBody>
      </p:sp>
      <p:sp>
        <p:nvSpPr>
          <p:cNvPr id="9" name="Picture Placeholder 15">
            <a:extLst>
              <a:ext uri="{FF2B5EF4-FFF2-40B4-BE49-F238E27FC236}">
                <a16:creationId xmlns:a16="http://schemas.microsoft.com/office/drawing/2014/main" id="{C51703EF-1A26-45E9-A3C8-32AC898632A8}"/>
              </a:ext>
            </a:extLst>
          </p:cNvPr>
          <p:cNvSpPr>
            <a:spLocks noGrp="1"/>
          </p:cNvSpPr>
          <p:nvPr>
            <p:ph type="pic" sz="quarter" idx="21"/>
          </p:nvPr>
        </p:nvSpPr>
        <p:spPr>
          <a:xfrm>
            <a:off x="1" y="3062798"/>
            <a:ext cx="2916936" cy="379520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a:t>Click icon to add picture</a:t>
            </a:r>
          </a:p>
        </p:txBody>
      </p:sp>
      <p:sp>
        <p:nvSpPr>
          <p:cNvPr id="10" name="Picture Placeholder 15">
            <a:extLst>
              <a:ext uri="{FF2B5EF4-FFF2-40B4-BE49-F238E27FC236}">
                <a16:creationId xmlns:a16="http://schemas.microsoft.com/office/drawing/2014/main" id="{71500DE1-B084-4405-BAFB-9C0503C16BA7}"/>
              </a:ext>
            </a:extLst>
          </p:cNvPr>
          <p:cNvSpPr>
            <a:spLocks noGrp="1"/>
          </p:cNvSpPr>
          <p:nvPr>
            <p:ph type="pic" sz="quarter" idx="22"/>
          </p:nvPr>
        </p:nvSpPr>
        <p:spPr>
          <a:xfrm>
            <a:off x="3058981" y="0"/>
            <a:ext cx="2884618" cy="6857998"/>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a:t>Click icon to add picture</a:t>
            </a:r>
          </a:p>
        </p:txBody>
      </p:sp>
      <p:sp>
        <p:nvSpPr>
          <p:cNvPr id="3" name="Text Placeholder 2">
            <a:extLst>
              <a:ext uri="{FF2B5EF4-FFF2-40B4-BE49-F238E27FC236}">
                <a16:creationId xmlns:a16="http://schemas.microsoft.com/office/drawing/2014/main" id="{181D3B1D-9FF9-4C8C-A192-BF3DE522D489}"/>
              </a:ext>
            </a:extLst>
          </p:cNvPr>
          <p:cNvSpPr>
            <a:spLocks noGrp="1"/>
          </p:cNvSpPr>
          <p:nvPr>
            <p:ph type="body" sz="quarter" idx="24"/>
          </p:nvPr>
        </p:nvSpPr>
        <p:spPr>
          <a:xfrm>
            <a:off x="6247875" y="2196220"/>
            <a:ext cx="4724925" cy="1461380"/>
          </a:xfrm>
        </p:spPr>
        <p:txBody>
          <a:bodyPr/>
          <a:lstStyle>
            <a:lvl1pPr marL="0" indent="0">
              <a:lnSpc>
                <a:spcPts val="1600"/>
              </a:lnSpc>
              <a:spcBef>
                <a:spcPts val="0"/>
              </a:spcBef>
              <a:buNone/>
              <a:defRPr lang="en-US" sz="1200" kern="1200" dirty="0" smtClean="0">
                <a:solidFill>
                  <a:schemeClr val="tx1">
                    <a:lumMod val="50000"/>
                    <a:lumOff val="50000"/>
                  </a:schemeClr>
                </a:solidFill>
                <a:latin typeface="Univers Next Arabic Light" panose="020B0403030202020203" pitchFamily="34" charset="-78"/>
                <a:ea typeface="+mn-ea"/>
                <a:cs typeface="+mn-cs"/>
              </a:defRPr>
            </a:lvl1pPr>
            <a:lvl2pPr>
              <a:buNone/>
              <a:defRPr/>
            </a:lvl2pPr>
          </a:lstStyle>
          <a:p>
            <a:pPr marL="228600" lvl="0" indent="-228600" algn="l" defTabSz="914400" rtl="0" eaLnBrk="1" latinLnBrk="0" hangingPunct="1">
              <a:lnSpc>
                <a:spcPts val="1900"/>
              </a:lnSpc>
              <a:spcBef>
                <a:spcPts val="1000"/>
              </a:spcBef>
            </a:pPr>
            <a:r>
              <a:rPr lang="en-US"/>
              <a:t>Click to edit Master text styles</a:t>
            </a:r>
          </a:p>
        </p:txBody>
      </p:sp>
      <p:sp>
        <p:nvSpPr>
          <p:cNvPr id="18" name="Text Placeholder 4">
            <a:extLst>
              <a:ext uri="{FF2B5EF4-FFF2-40B4-BE49-F238E27FC236}">
                <a16:creationId xmlns:a16="http://schemas.microsoft.com/office/drawing/2014/main" id="{677B0DC4-38A9-4172-8300-75EB3D62FA4F}"/>
              </a:ext>
            </a:extLst>
          </p:cNvPr>
          <p:cNvSpPr>
            <a:spLocks noGrp="1"/>
          </p:cNvSpPr>
          <p:nvPr>
            <p:ph type="body" sz="quarter" idx="25" hasCustomPrompt="1"/>
          </p:nvPr>
        </p:nvSpPr>
        <p:spPr>
          <a:xfrm>
            <a:off x="6247874"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a:t>#</a:t>
            </a:r>
          </a:p>
        </p:txBody>
      </p:sp>
      <p:sp>
        <p:nvSpPr>
          <p:cNvPr id="20" name="Text Placeholder 4">
            <a:extLst>
              <a:ext uri="{FF2B5EF4-FFF2-40B4-BE49-F238E27FC236}">
                <a16:creationId xmlns:a16="http://schemas.microsoft.com/office/drawing/2014/main" id="{835444AF-182E-4BF6-A1FD-370D226695A5}"/>
              </a:ext>
            </a:extLst>
          </p:cNvPr>
          <p:cNvSpPr>
            <a:spLocks noGrp="1"/>
          </p:cNvSpPr>
          <p:nvPr>
            <p:ph type="body" sz="quarter" idx="26"/>
          </p:nvPr>
        </p:nvSpPr>
        <p:spPr>
          <a:xfrm>
            <a:off x="6247874"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1" name="Text Placeholder 4">
            <a:extLst>
              <a:ext uri="{FF2B5EF4-FFF2-40B4-BE49-F238E27FC236}">
                <a16:creationId xmlns:a16="http://schemas.microsoft.com/office/drawing/2014/main" id="{EB012E54-CB11-47F6-87AE-4E5856C26E19}"/>
              </a:ext>
            </a:extLst>
          </p:cNvPr>
          <p:cNvSpPr>
            <a:spLocks noGrp="1"/>
          </p:cNvSpPr>
          <p:nvPr>
            <p:ph type="body" sz="quarter" idx="27"/>
          </p:nvPr>
        </p:nvSpPr>
        <p:spPr>
          <a:xfrm>
            <a:off x="6247875"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5" name="Text Placeholder 4">
            <a:extLst>
              <a:ext uri="{FF2B5EF4-FFF2-40B4-BE49-F238E27FC236}">
                <a16:creationId xmlns:a16="http://schemas.microsoft.com/office/drawing/2014/main" id="{944287AD-F16C-415B-9352-14C86E7F83C5}"/>
              </a:ext>
            </a:extLst>
          </p:cNvPr>
          <p:cNvSpPr>
            <a:spLocks noGrp="1"/>
          </p:cNvSpPr>
          <p:nvPr>
            <p:ph type="body" sz="quarter" idx="28" hasCustomPrompt="1"/>
          </p:nvPr>
        </p:nvSpPr>
        <p:spPr>
          <a:xfrm>
            <a:off x="8008619"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a:t>#</a:t>
            </a:r>
          </a:p>
        </p:txBody>
      </p:sp>
      <p:sp>
        <p:nvSpPr>
          <p:cNvPr id="36" name="Text Placeholder 4">
            <a:extLst>
              <a:ext uri="{FF2B5EF4-FFF2-40B4-BE49-F238E27FC236}">
                <a16:creationId xmlns:a16="http://schemas.microsoft.com/office/drawing/2014/main" id="{51ECDB9A-490B-4986-9AEA-CAB43A37359F}"/>
              </a:ext>
            </a:extLst>
          </p:cNvPr>
          <p:cNvSpPr>
            <a:spLocks noGrp="1"/>
          </p:cNvSpPr>
          <p:nvPr>
            <p:ph type="body" sz="quarter" idx="29"/>
          </p:nvPr>
        </p:nvSpPr>
        <p:spPr>
          <a:xfrm>
            <a:off x="8008619"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37" name="Text Placeholder 4">
            <a:extLst>
              <a:ext uri="{FF2B5EF4-FFF2-40B4-BE49-F238E27FC236}">
                <a16:creationId xmlns:a16="http://schemas.microsoft.com/office/drawing/2014/main" id="{75BC88EA-A440-461F-828A-E11E977A84BB}"/>
              </a:ext>
            </a:extLst>
          </p:cNvPr>
          <p:cNvSpPr>
            <a:spLocks noGrp="1"/>
          </p:cNvSpPr>
          <p:nvPr>
            <p:ph type="body" sz="quarter" idx="30"/>
          </p:nvPr>
        </p:nvSpPr>
        <p:spPr>
          <a:xfrm>
            <a:off x="8008619"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8" name="Text Placeholder 4">
            <a:extLst>
              <a:ext uri="{FF2B5EF4-FFF2-40B4-BE49-F238E27FC236}">
                <a16:creationId xmlns:a16="http://schemas.microsoft.com/office/drawing/2014/main" id="{A0E03348-65D4-4684-99CE-3F6E09D7D701}"/>
              </a:ext>
            </a:extLst>
          </p:cNvPr>
          <p:cNvSpPr>
            <a:spLocks noGrp="1"/>
          </p:cNvSpPr>
          <p:nvPr>
            <p:ph type="body" sz="quarter" idx="31" hasCustomPrompt="1"/>
          </p:nvPr>
        </p:nvSpPr>
        <p:spPr>
          <a:xfrm>
            <a:off x="9769365" y="4114800"/>
            <a:ext cx="1204912" cy="685800"/>
          </a:xfrm>
        </p:spPr>
        <p:txBody>
          <a:bodyPr lIns="0" tIns="0" rIns="0" bIns="0" anchor="ctr">
            <a:noAutofit/>
          </a:bodyPr>
          <a:lstStyle>
            <a:lvl1pPr marL="0" indent="0" algn="l" rtl="0">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a:t>#</a:t>
            </a:r>
          </a:p>
        </p:txBody>
      </p:sp>
      <p:sp>
        <p:nvSpPr>
          <p:cNvPr id="39" name="Text Placeholder 4">
            <a:extLst>
              <a:ext uri="{FF2B5EF4-FFF2-40B4-BE49-F238E27FC236}">
                <a16:creationId xmlns:a16="http://schemas.microsoft.com/office/drawing/2014/main" id="{3F437648-709F-4DF7-BE43-35B61C71E3A3}"/>
              </a:ext>
            </a:extLst>
          </p:cNvPr>
          <p:cNvSpPr>
            <a:spLocks noGrp="1"/>
          </p:cNvSpPr>
          <p:nvPr>
            <p:ph type="body" sz="quarter" idx="32"/>
          </p:nvPr>
        </p:nvSpPr>
        <p:spPr>
          <a:xfrm>
            <a:off x="9769365" y="4991470"/>
            <a:ext cx="1204912" cy="685800"/>
          </a:xfrm>
        </p:spPr>
        <p:txBody>
          <a:bodyPr lIns="0" tIns="0" rIns="0" bIns="0" anchor="t">
            <a:normAutofit/>
          </a:bodyPr>
          <a:lstStyle>
            <a:lvl1pPr marL="0" indent="0" algn="l" rtl="0">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40" name="Text Placeholder 4">
            <a:extLst>
              <a:ext uri="{FF2B5EF4-FFF2-40B4-BE49-F238E27FC236}">
                <a16:creationId xmlns:a16="http://schemas.microsoft.com/office/drawing/2014/main" id="{5B7C5EE1-4F95-41C4-8428-28862E0E43C5}"/>
              </a:ext>
            </a:extLst>
          </p:cNvPr>
          <p:cNvSpPr>
            <a:spLocks noGrp="1"/>
          </p:cNvSpPr>
          <p:nvPr>
            <p:ph type="body" sz="quarter" idx="33"/>
          </p:nvPr>
        </p:nvSpPr>
        <p:spPr>
          <a:xfrm>
            <a:off x="9767888" y="4617498"/>
            <a:ext cx="1204912" cy="411702"/>
          </a:xfrm>
        </p:spPr>
        <p:txBody>
          <a:bodyPr lIns="0" tIns="0" rIns="0" bIns="0" anchor="t">
            <a:normAutofit/>
          </a:bodyPr>
          <a:lstStyle>
            <a:lvl1pPr marL="0" indent="0" algn="l" rtl="0">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1527282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ngle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1"/>
            <a:ext cx="5943600" cy="6857999"/>
          </a:xfrm>
          <a:solidFill>
            <a:schemeClr val="bg1">
              <a:lumMod val="95000"/>
            </a:schemeClr>
          </a:solidFill>
        </p:spPr>
        <p:txBody>
          <a:bodyPr>
            <a:normAutofit/>
          </a:bodyPr>
          <a:lstStyle>
            <a:lvl1pPr marL="0" indent="0" algn="ctr">
              <a:lnSpc>
                <a:spcPct val="300000"/>
              </a:lnSpc>
              <a:buNone/>
              <a:defRPr sz="1400">
                <a:solidFill>
                  <a:schemeClr val="accent3">
                    <a:lumMod val="75000"/>
                  </a:schemeClr>
                </a:solidFill>
              </a:defRPr>
            </a:lvl1pPr>
          </a:lstStyle>
          <a:p>
            <a:r>
              <a:rPr lang="en-US"/>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0" y="998774"/>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0" y="1972235"/>
            <a:ext cx="4724400" cy="296626"/>
          </a:xfrm>
        </p:spPr>
        <p:txBody>
          <a:bodyPr vert="horz" lIns="0" tIns="0" rIns="0" bIns="0" rtlCol="0" anchor="t">
            <a:noAutofit/>
          </a:bodyPr>
          <a:lstStyle>
            <a:lvl1pPr>
              <a:buNone/>
              <a:defRPr lang="en-US" sz="1800" b="0" dirty="0">
                <a:solidFill>
                  <a:schemeClr val="tx1">
                    <a:lumMod val="60000"/>
                    <a:lumOff val="40000"/>
                  </a:schemeClr>
                </a:solidFill>
              </a:defRPr>
            </a:lvl1pPr>
          </a:lstStyle>
          <a:p>
            <a:pPr marL="228600" lvl="0" indent="-228600"/>
            <a:r>
              <a:rPr lang="en-US"/>
              <a:t>Click to edit Master text styles</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0" y="2475708"/>
            <a:ext cx="4724400" cy="1461380"/>
          </a:xfrm>
          <a:noFill/>
        </p:spPr>
        <p:txBody>
          <a:bodyPr wrap="square" lIns="0" tIns="0" rIns="0" bIns="0" rtlCol="0">
            <a:noAutofit/>
          </a:bodyPr>
          <a:lstStyle>
            <a:lvl1pPr marL="0" indent="0">
              <a:lnSpc>
                <a:spcPts val="1600"/>
              </a:lnSpc>
              <a:buNone/>
              <a:defRPr lang="en-US" sz="1200" dirty="0">
                <a:solidFill>
                  <a:schemeClr val="tx1">
                    <a:lumMod val="50000"/>
                    <a:lumOff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5" name="Text Placeholder 4">
            <a:extLst>
              <a:ext uri="{FF2B5EF4-FFF2-40B4-BE49-F238E27FC236}">
                <a16:creationId xmlns:a16="http://schemas.microsoft.com/office/drawing/2014/main" id="{915AF0BB-A63D-4065-B2A0-63B6D02B6D46}"/>
              </a:ext>
            </a:extLst>
          </p:cNvPr>
          <p:cNvSpPr>
            <a:spLocks noGrp="1"/>
          </p:cNvSpPr>
          <p:nvPr>
            <p:ph type="body" sz="quarter" idx="21" hasCustomPrompt="1"/>
          </p:nvPr>
        </p:nvSpPr>
        <p:spPr>
          <a:xfrm>
            <a:off x="6248400"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a:t>##</a:t>
            </a:r>
          </a:p>
        </p:txBody>
      </p:sp>
      <p:sp>
        <p:nvSpPr>
          <p:cNvPr id="17" name="Text Placeholder 4">
            <a:extLst>
              <a:ext uri="{FF2B5EF4-FFF2-40B4-BE49-F238E27FC236}">
                <a16:creationId xmlns:a16="http://schemas.microsoft.com/office/drawing/2014/main" id="{335A9577-18BC-4835-97F1-4C7A3DBEE63C}"/>
              </a:ext>
            </a:extLst>
          </p:cNvPr>
          <p:cNvSpPr>
            <a:spLocks noGrp="1"/>
          </p:cNvSpPr>
          <p:nvPr>
            <p:ph type="body" sz="quarter" idx="22" hasCustomPrompt="1"/>
          </p:nvPr>
        </p:nvSpPr>
        <p:spPr>
          <a:xfrm>
            <a:off x="8011139"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a:t>##</a:t>
            </a:r>
          </a:p>
        </p:txBody>
      </p:sp>
      <p:sp>
        <p:nvSpPr>
          <p:cNvPr id="18" name="Text Placeholder 4">
            <a:extLst>
              <a:ext uri="{FF2B5EF4-FFF2-40B4-BE49-F238E27FC236}">
                <a16:creationId xmlns:a16="http://schemas.microsoft.com/office/drawing/2014/main" id="{7659A318-05B2-4703-A67B-166ABBBC3CEA}"/>
              </a:ext>
            </a:extLst>
          </p:cNvPr>
          <p:cNvSpPr>
            <a:spLocks noGrp="1"/>
          </p:cNvSpPr>
          <p:nvPr>
            <p:ph type="body" sz="quarter" idx="23" hasCustomPrompt="1"/>
          </p:nvPr>
        </p:nvSpPr>
        <p:spPr>
          <a:xfrm>
            <a:off x="9773878"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a:t>##</a:t>
            </a:r>
          </a:p>
        </p:txBody>
      </p:sp>
      <p:sp>
        <p:nvSpPr>
          <p:cNvPr id="23" name="Text Placeholder 4">
            <a:extLst>
              <a:ext uri="{FF2B5EF4-FFF2-40B4-BE49-F238E27FC236}">
                <a16:creationId xmlns:a16="http://schemas.microsoft.com/office/drawing/2014/main" id="{081BF27A-7B75-43A5-8F12-40C7ED9462CA}"/>
              </a:ext>
            </a:extLst>
          </p:cNvPr>
          <p:cNvSpPr>
            <a:spLocks noGrp="1"/>
          </p:cNvSpPr>
          <p:nvPr>
            <p:ph type="body" sz="quarter" idx="24"/>
          </p:nvPr>
        </p:nvSpPr>
        <p:spPr>
          <a:xfrm>
            <a:off x="6248400"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4" name="Text Placeholder 4">
            <a:extLst>
              <a:ext uri="{FF2B5EF4-FFF2-40B4-BE49-F238E27FC236}">
                <a16:creationId xmlns:a16="http://schemas.microsoft.com/office/drawing/2014/main" id="{C75E90EA-96E6-4381-AC4B-45057757E7AE}"/>
              </a:ext>
            </a:extLst>
          </p:cNvPr>
          <p:cNvSpPr>
            <a:spLocks noGrp="1"/>
          </p:cNvSpPr>
          <p:nvPr>
            <p:ph type="body" sz="quarter" idx="25"/>
          </p:nvPr>
        </p:nvSpPr>
        <p:spPr>
          <a:xfrm>
            <a:off x="8011139"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5" name="Text Placeholder 4">
            <a:extLst>
              <a:ext uri="{FF2B5EF4-FFF2-40B4-BE49-F238E27FC236}">
                <a16:creationId xmlns:a16="http://schemas.microsoft.com/office/drawing/2014/main" id="{DAEFD820-502C-443C-A86D-3D27FA651044}"/>
              </a:ext>
            </a:extLst>
          </p:cNvPr>
          <p:cNvSpPr>
            <a:spLocks noGrp="1"/>
          </p:cNvSpPr>
          <p:nvPr>
            <p:ph type="body" sz="quarter" idx="26"/>
          </p:nvPr>
        </p:nvSpPr>
        <p:spPr>
          <a:xfrm>
            <a:off x="9773878"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Tree>
    <p:extLst>
      <p:ext uri="{BB962C8B-B14F-4D97-AF65-F5344CB8AC3E}">
        <p14:creationId xmlns:p14="http://schemas.microsoft.com/office/powerpoint/2010/main" val="2147345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alf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0"/>
            <a:ext cx="5943599" cy="6857999"/>
          </a:xfrm>
          <a:solidFill>
            <a:schemeClr val="bg1">
              <a:lumMod val="95000"/>
            </a:schemeClr>
          </a:solidFill>
        </p:spPr>
        <p:txBody>
          <a:bodyPr>
            <a:normAutofit/>
          </a:bodyPr>
          <a:lstStyle>
            <a:lvl1pPr marL="0" indent="0" algn="ctr">
              <a:lnSpc>
                <a:spcPct val="300000"/>
              </a:lnSpc>
              <a:buNone/>
              <a:defRPr sz="2000">
                <a:solidFill>
                  <a:schemeClr val="accent3">
                    <a:lumMod val="75000"/>
                  </a:schemeClr>
                </a:solidFill>
              </a:defRPr>
            </a:lvl1pPr>
          </a:lstStyle>
          <a:p>
            <a:r>
              <a:rPr lang="en-US"/>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2944576"/>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1" y="3913424"/>
            <a:ext cx="4724400" cy="296626"/>
          </a:xfrm>
        </p:spPr>
        <p:txBody>
          <a:bodyPr lIns="0" tIns="0" rIns="0" bIns="0" anchor="t">
            <a:noAutofit/>
          </a:bodyPr>
          <a:lstStyle>
            <a:lvl1pPr marL="0" indent="0">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Text Placeholder 3">
            <a:extLst>
              <a:ext uri="{FF2B5EF4-FFF2-40B4-BE49-F238E27FC236}">
                <a16:creationId xmlns:a16="http://schemas.microsoft.com/office/drawing/2014/main" id="{36E9C480-36E3-4F00-9205-0EBFF30CCF85}"/>
              </a:ext>
            </a:extLst>
          </p:cNvPr>
          <p:cNvSpPr>
            <a:spLocks noGrp="1"/>
          </p:cNvSpPr>
          <p:nvPr>
            <p:ph type="body" sz="quarter" idx="21"/>
          </p:nvPr>
        </p:nvSpPr>
        <p:spPr>
          <a:xfrm>
            <a:off x="6248400" y="4343400"/>
            <a:ext cx="4724400" cy="1676400"/>
          </a:xfrm>
        </p:spPr>
        <p:txBody>
          <a:bodyPr lIns="0" tIns="0" rIns="0" bIns="0"/>
          <a:lstStyle>
            <a:lvl1pPr marL="0" indent="0">
              <a:lnSpc>
                <a:spcPts val="1600"/>
              </a:lnSpc>
              <a:spcBef>
                <a:spcPts val="0"/>
              </a:spcBef>
              <a:buNone/>
              <a:defRPr sz="1200">
                <a:solidFill>
                  <a:srgbClr val="7F7F7F"/>
                </a:solidFill>
              </a:defRPr>
            </a:lvl1pPr>
            <a:lvl2pPr marL="0" indent="0">
              <a:lnSpc>
                <a:spcPts val="1600"/>
              </a:lnSpc>
              <a:spcBef>
                <a:spcPts val="0"/>
              </a:spcBef>
              <a:buNone/>
              <a:defRPr sz="1200">
                <a:solidFill>
                  <a:srgbClr val="7F7F7F"/>
                </a:solidFill>
              </a:defRPr>
            </a:lvl2pPr>
            <a:lvl3pPr>
              <a:buNone/>
              <a:defRPr/>
            </a:lvl3pPr>
            <a:lvl4pPr>
              <a:buNone/>
              <a:defRPr/>
            </a:lvl4pPr>
            <a:lvl5pPr>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749536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f slide / Number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45C6A4B-1439-55C2-68B2-33EB67557407}"/>
              </a:ext>
            </a:extLst>
          </p:cNvPr>
          <p:cNvSpPr>
            <a:spLocks/>
          </p:cNvSpPr>
          <p:nvPr userDrawn="1"/>
        </p:nvSpPr>
        <p:spPr>
          <a:xfrm>
            <a:off x="0" y="3870972"/>
            <a:ext cx="12192000" cy="2987028"/>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77850D74-154B-4F53-974C-B97CCD3EEB89}"/>
              </a:ext>
            </a:extLst>
          </p:cNvPr>
          <p:cNvSpPr>
            <a:spLocks noGrp="1"/>
          </p:cNvSpPr>
          <p:nvPr>
            <p:ph type="body" sz="quarter" idx="25" hasCustomPrompt="1"/>
          </p:nvPr>
        </p:nvSpPr>
        <p:spPr>
          <a:xfrm>
            <a:off x="5075376" y="2438400"/>
            <a:ext cx="1336518" cy="1154113"/>
          </a:xfrm>
        </p:spPr>
        <p:txBody>
          <a:bodyPr/>
          <a:lstStyle>
            <a:lvl1pPr>
              <a:buNone/>
              <a:defRPr sz="8200" b="1">
                <a:solidFill>
                  <a:srgbClr val="5F5F5F">
                    <a:alpha val="7000"/>
                  </a:srgbClr>
                </a:solidFill>
                <a:latin typeface="+mj-lt"/>
              </a:defRPr>
            </a:lvl1pPr>
          </a:lstStyle>
          <a:p>
            <a:pPr lvl="0"/>
            <a:r>
              <a:rPr lang="en-US"/>
              <a:t>#</a:t>
            </a:r>
          </a:p>
        </p:txBody>
      </p:sp>
      <p:sp>
        <p:nvSpPr>
          <p:cNvPr id="13" name="Text Placeholder 3">
            <a:extLst>
              <a:ext uri="{FF2B5EF4-FFF2-40B4-BE49-F238E27FC236}">
                <a16:creationId xmlns:a16="http://schemas.microsoft.com/office/drawing/2014/main" id="{96DC4E10-45EB-43AA-9912-36C180624301}"/>
              </a:ext>
            </a:extLst>
          </p:cNvPr>
          <p:cNvSpPr>
            <a:spLocks noGrp="1"/>
          </p:cNvSpPr>
          <p:nvPr>
            <p:ph type="body" sz="quarter" idx="26" hasCustomPrompt="1"/>
          </p:nvPr>
        </p:nvSpPr>
        <p:spPr>
          <a:xfrm>
            <a:off x="8412260" y="2438400"/>
            <a:ext cx="1336518" cy="1154113"/>
          </a:xfrm>
        </p:spPr>
        <p:txBody>
          <a:bodyPr/>
          <a:lstStyle>
            <a:lvl1pPr>
              <a:buNone/>
              <a:defRPr sz="8200" b="1">
                <a:solidFill>
                  <a:srgbClr val="5F5F5F">
                    <a:alpha val="7000"/>
                  </a:srgbClr>
                </a:solidFill>
                <a:latin typeface="+mj-lt"/>
              </a:defRPr>
            </a:lvl1pPr>
          </a:lstStyle>
          <a:p>
            <a:pPr lvl="0"/>
            <a:r>
              <a:rPr lang="en-US"/>
              <a:t>#</a:t>
            </a:r>
          </a:p>
        </p:txBody>
      </p:sp>
      <p:sp>
        <p:nvSpPr>
          <p:cNvPr id="14" name="Text Placeholder 3">
            <a:extLst>
              <a:ext uri="{FF2B5EF4-FFF2-40B4-BE49-F238E27FC236}">
                <a16:creationId xmlns:a16="http://schemas.microsoft.com/office/drawing/2014/main" id="{C7732B9E-2BAB-40EF-97BE-141BC09F06D4}"/>
              </a:ext>
            </a:extLst>
          </p:cNvPr>
          <p:cNvSpPr>
            <a:spLocks noGrp="1"/>
          </p:cNvSpPr>
          <p:nvPr>
            <p:ph type="body" sz="quarter" idx="27" hasCustomPrompt="1"/>
          </p:nvPr>
        </p:nvSpPr>
        <p:spPr>
          <a:xfrm>
            <a:off x="5075376" y="4098332"/>
            <a:ext cx="1336518" cy="1154113"/>
          </a:xfrm>
        </p:spPr>
        <p:txBody>
          <a:bodyPr/>
          <a:lstStyle>
            <a:lvl1pPr>
              <a:buNone/>
              <a:defRPr sz="8200" b="1">
                <a:solidFill>
                  <a:srgbClr val="5F5F5F">
                    <a:alpha val="7000"/>
                  </a:srgbClr>
                </a:solidFill>
                <a:latin typeface="+mj-lt"/>
              </a:defRPr>
            </a:lvl1pPr>
          </a:lstStyle>
          <a:p>
            <a:pPr lvl="0"/>
            <a:r>
              <a:rPr lang="en-US"/>
              <a:t>#</a:t>
            </a:r>
          </a:p>
        </p:txBody>
      </p:sp>
      <p:sp>
        <p:nvSpPr>
          <p:cNvPr id="15" name="Text Placeholder 3">
            <a:extLst>
              <a:ext uri="{FF2B5EF4-FFF2-40B4-BE49-F238E27FC236}">
                <a16:creationId xmlns:a16="http://schemas.microsoft.com/office/drawing/2014/main" id="{DE5C5389-3D4D-4836-9773-EBCC717C5AC2}"/>
              </a:ext>
            </a:extLst>
          </p:cNvPr>
          <p:cNvSpPr>
            <a:spLocks noGrp="1"/>
          </p:cNvSpPr>
          <p:nvPr>
            <p:ph type="body" sz="quarter" idx="28" hasCustomPrompt="1"/>
          </p:nvPr>
        </p:nvSpPr>
        <p:spPr>
          <a:xfrm>
            <a:off x="8412260" y="4098332"/>
            <a:ext cx="1336518" cy="1154113"/>
          </a:xfrm>
        </p:spPr>
        <p:txBody>
          <a:bodyPr/>
          <a:lstStyle>
            <a:lvl1pPr>
              <a:buNone/>
              <a:defRPr sz="8200" b="1">
                <a:solidFill>
                  <a:srgbClr val="5F5F5F">
                    <a:alpha val="7000"/>
                  </a:srgbClr>
                </a:solidFill>
                <a:latin typeface="+mj-lt"/>
              </a:defRPr>
            </a:lvl1pPr>
          </a:lstStyle>
          <a:p>
            <a:pPr lvl="0"/>
            <a:r>
              <a:rPr lang="en-US"/>
              <a:t>#</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5075378" y="3027715"/>
            <a:ext cx="2555716" cy="564898"/>
          </a:xfrm>
        </p:spPr>
        <p:txBody>
          <a:bodyPr numCol="1">
            <a:normAutofit/>
          </a:bodyPr>
          <a:lstStyle>
            <a:lvl1pPr marL="0" indent="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8" name="Content Placeholder 2">
            <a:extLst>
              <a:ext uri="{FF2B5EF4-FFF2-40B4-BE49-F238E27FC236}">
                <a16:creationId xmlns:a16="http://schemas.microsoft.com/office/drawing/2014/main" id="{13229DDE-4ABB-43DA-AD18-86D340DD4D4F}"/>
              </a:ext>
            </a:extLst>
          </p:cNvPr>
          <p:cNvSpPr>
            <a:spLocks noGrp="1"/>
          </p:cNvSpPr>
          <p:nvPr>
            <p:ph idx="21"/>
          </p:nvPr>
        </p:nvSpPr>
        <p:spPr>
          <a:xfrm>
            <a:off x="8412260" y="3027716"/>
            <a:ext cx="2555716" cy="564898"/>
          </a:xfrm>
        </p:spPr>
        <p:txBody>
          <a:bodyPr numCol="1">
            <a:normAutofit/>
          </a:bodyPr>
          <a:lstStyle>
            <a:lvl1pPr marL="0" indent="0" rtl="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9" name="Content Placeholder 2">
            <a:extLst>
              <a:ext uri="{FF2B5EF4-FFF2-40B4-BE49-F238E27FC236}">
                <a16:creationId xmlns:a16="http://schemas.microsoft.com/office/drawing/2014/main" id="{22CBD5BF-9FD3-4654-94F4-F150CDEA2546}"/>
              </a:ext>
            </a:extLst>
          </p:cNvPr>
          <p:cNvSpPr>
            <a:spLocks noGrp="1"/>
          </p:cNvSpPr>
          <p:nvPr>
            <p:ph idx="22"/>
          </p:nvPr>
        </p:nvSpPr>
        <p:spPr>
          <a:xfrm>
            <a:off x="5075377" y="4675389"/>
            <a:ext cx="2555716" cy="564898"/>
          </a:xfrm>
          <a:solidFill>
            <a:schemeClr val="tx1"/>
          </a:solidFill>
        </p:spPr>
        <p:txBody>
          <a:bodyPr numCol="1">
            <a:normAutofit/>
          </a:bodyPr>
          <a:lstStyle>
            <a:lvl1pPr marL="0" indent="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10" name="Content Placeholder 2">
            <a:extLst>
              <a:ext uri="{FF2B5EF4-FFF2-40B4-BE49-F238E27FC236}">
                <a16:creationId xmlns:a16="http://schemas.microsoft.com/office/drawing/2014/main" id="{698766AF-4A13-46F4-9542-DAD9CE905F4E}"/>
              </a:ext>
            </a:extLst>
          </p:cNvPr>
          <p:cNvSpPr>
            <a:spLocks noGrp="1"/>
          </p:cNvSpPr>
          <p:nvPr>
            <p:ph idx="23"/>
          </p:nvPr>
        </p:nvSpPr>
        <p:spPr>
          <a:xfrm>
            <a:off x="8412261" y="4675389"/>
            <a:ext cx="2555716" cy="564898"/>
          </a:xfrm>
          <a:solidFill>
            <a:schemeClr val="tx1"/>
          </a:solidFill>
        </p:spPr>
        <p:txBody>
          <a:bodyPr numCol="1">
            <a:normAutofit/>
          </a:bodyPr>
          <a:lstStyle>
            <a:lvl1pPr marL="0" indent="0" rtl="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3" name="Title 1">
            <a:extLst>
              <a:ext uri="{FF2B5EF4-FFF2-40B4-BE49-F238E27FC236}">
                <a16:creationId xmlns:a16="http://schemas.microsoft.com/office/drawing/2014/main" id="{9C5835C4-53DC-D683-2C0C-A62DBB3DE48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p>
        </p:txBody>
      </p:sp>
      <p:sp>
        <p:nvSpPr>
          <p:cNvPr id="5" name="Text Placeholder 2">
            <a:extLst>
              <a:ext uri="{FF2B5EF4-FFF2-40B4-BE49-F238E27FC236}">
                <a16:creationId xmlns:a16="http://schemas.microsoft.com/office/drawing/2014/main" id="{608C0909-41D8-2B95-1CC3-8A2F5777FC39}"/>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937943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lain page">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270512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you ">
    <p:bg>
      <p:bgPr>
        <a:solidFill>
          <a:schemeClr val="bg1">
            <a:lumMod val="20000"/>
            <a:lumOff val="80000"/>
            <a:alpha val="44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F5C07-AA54-4FBF-BFC6-2EDFF3DF2FD1}"/>
              </a:ext>
            </a:extLst>
          </p:cNvPr>
          <p:cNvSpPr>
            <a:spLocks noGrp="1"/>
          </p:cNvSpPr>
          <p:nvPr>
            <p:ph type="title"/>
          </p:nvPr>
        </p:nvSpPr>
        <p:spPr>
          <a:xfrm>
            <a:off x="0" y="3284984"/>
            <a:ext cx="12191999" cy="495300"/>
          </a:xfrm>
        </p:spPr>
        <p:txBody>
          <a:bodyPr lIns="0" tIns="0" rIns="0" bIns="0"/>
          <a:lstStyle>
            <a:lvl1pPr algn="ctr" rtl="0">
              <a:defRPr>
                <a:solidFill>
                  <a:schemeClr val="bg1"/>
                </a:solidFill>
              </a:defRPr>
            </a:lvl1pPr>
          </a:lstStyle>
          <a:p>
            <a:r>
              <a:rPr lang="en-US"/>
              <a:t>Click to edit Master title style</a:t>
            </a:r>
          </a:p>
        </p:txBody>
      </p:sp>
      <p:pic>
        <p:nvPicPr>
          <p:cNvPr id="3" name="Graphic 2">
            <a:extLst>
              <a:ext uri="{FF2B5EF4-FFF2-40B4-BE49-F238E27FC236}">
                <a16:creationId xmlns:a16="http://schemas.microsoft.com/office/drawing/2014/main" id="{6A10C545-CF73-ABAA-41B8-9D946D62FF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4428" y="6021288"/>
            <a:ext cx="1399084" cy="523361"/>
          </a:xfrm>
          <a:prstGeom prst="rect">
            <a:avLst/>
          </a:prstGeom>
        </p:spPr>
      </p:pic>
    </p:spTree>
    <p:extLst>
      <p:ext uri="{BB962C8B-B14F-4D97-AF65-F5344CB8AC3E}">
        <p14:creationId xmlns:p14="http://schemas.microsoft.com/office/powerpoint/2010/main" val="2192981101"/>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338857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934033"/>
      </p:ext>
    </p:extLst>
  </p:cSld>
  <p:clrMapOvr>
    <a:masterClrMapping/>
  </p:clrMapOvr>
  <p:transition spd="slow" advClick="0" advTm="1000">
    <p:push/>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619204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8D1757-832A-4C4B-ADEB-C155F6C14315}"/>
              </a:ext>
            </a:extLst>
          </p:cNvPr>
          <p:cNvSpPr>
            <a:spLocks noGrp="1"/>
          </p:cNvSpPr>
          <p:nvPr>
            <p:ph type="title"/>
          </p:nvPr>
        </p:nvSpPr>
        <p:spPr>
          <a:xfrm>
            <a:off x="1181101" y="990600"/>
            <a:ext cx="10248900" cy="495300"/>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7B3D0F56-9493-45D7-9FFB-ED7079ABC49E}"/>
              </a:ext>
            </a:extLst>
          </p:cNvPr>
          <p:cNvSpPr>
            <a:spLocks noGrp="1"/>
          </p:cNvSpPr>
          <p:nvPr>
            <p:ph type="body" idx="1"/>
          </p:nvPr>
        </p:nvSpPr>
        <p:spPr>
          <a:xfrm>
            <a:off x="1181100" y="1692748"/>
            <a:ext cx="10248897" cy="440621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57279605"/>
      </p:ext>
    </p:extLst>
  </p:cSld>
  <p:clrMap bg1="lt1" tx1="dk1" bg2="lt2" tx2="dk2" accent1="accent1" accent2="accent2" accent3="accent3" accent4="accent4" accent5="accent5" accent6="accent6" hlink="hlink" folHlink="folHlink"/>
  <p:sldLayoutIdLst>
    <p:sldLayoutId id="2147483703" r:id="rId1"/>
    <p:sldLayoutId id="2147483717" r:id="rId2"/>
    <p:sldLayoutId id="2147483666" r:id="rId3"/>
    <p:sldLayoutId id="2147483660" r:id="rId4"/>
    <p:sldLayoutId id="2147483702" r:id="rId5"/>
    <p:sldLayoutId id="2147483650" r:id="rId6"/>
    <p:sldLayoutId id="2147483652" r:id="rId7"/>
    <p:sldLayoutId id="2147483663" r:id="rId8"/>
    <p:sldLayoutId id="2147483662" r:id="rId9"/>
    <p:sldLayoutId id="2147483668" r:id="rId10"/>
    <p:sldLayoutId id="2147483667" r:id="rId11"/>
    <p:sldLayoutId id="2147483705" r:id="rId12"/>
    <p:sldLayoutId id="2147483704" r:id="rId13"/>
    <p:sldLayoutId id="2147483718" r:id="rId14"/>
    <p:sldLayoutId id="2147483719" r:id="rId15"/>
    <p:sldLayoutId id="2147483720" r:id="rId16"/>
  </p:sldLayoutIdLs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4" userDrawn="1">
          <p15:clr>
            <a:srgbClr val="F26B43"/>
          </p15:clr>
        </p15:guide>
        <p15:guide id="2" pos="6912" userDrawn="1">
          <p15:clr>
            <a:srgbClr val="F26B43"/>
          </p15:clr>
        </p15:guide>
        <p15:guide id="3" orient="horz" pos="624" userDrawn="1">
          <p15:clr>
            <a:srgbClr val="F26B43"/>
          </p15:clr>
        </p15:guide>
        <p15:guide id="5" orient="horz" pos="3792" userDrawn="1">
          <p15:clr>
            <a:srgbClr val="F26B43"/>
          </p15:clr>
        </p15:guide>
        <p15:guide id="6" orient="horz" pos="4152" userDrawn="1">
          <p15:clr>
            <a:srgbClr val="F26B43"/>
          </p15:clr>
        </p15:guide>
        <p15:guide id="8" orient="horz" pos="960" userDrawn="1">
          <p15:clr>
            <a:srgbClr val="F26B43"/>
          </p15:clr>
        </p15:guide>
        <p15:guide id="9" orient="horz" pos="1056" userDrawn="1">
          <p15:clr>
            <a:srgbClr val="F26B43"/>
          </p15:clr>
        </p15:guide>
        <p15:guide id="10" orient="horz" pos="124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3.xml"/><Relationship Id="rId1" Type="http://schemas.openxmlformats.org/officeDocument/2006/relationships/slideLayout" Target="../slideLayouts/slideLayout14.xml"/><Relationship Id="rId5" Type="http://schemas.openxmlformats.org/officeDocument/2006/relationships/slide" Target="slide19.xml"/><Relationship Id="rId4" Type="http://schemas.openxmlformats.org/officeDocument/2006/relationships/slide" Target="slide8.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hyperlink" Target="https://www.mauthor.com/present/4935030010413056" TargetMode="Externa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hyperlink" Target="https://www.mauthor.com/present/5125624821317632" TargetMode="Externa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hyperlink" Target="https://www.mauthor.com/present/6742554757693440" TargetMode="Externa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hyperlink" Target="https://www.mauthor.com/present/5000217883181056" TargetMode="Externa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hyperlink" Target="https://www.mauthor.com/present/4929550974320640" TargetMode="Externa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hyperlink" Target="https://www.mauthor.com/present/5905010499649536" TargetMode="Externa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hyperlink" Target="https://www.mauthor.com/present/5478140142551040" TargetMode="Externa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hyperlink" Target="https://www.mauthor.com/present/5409904487170048" TargetMode="Externa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9487CA-65E7-84ED-8D22-37966C97868C}"/>
              </a:ext>
            </a:extLst>
          </p:cNvPr>
          <p:cNvSpPr>
            <a:spLocks noGrp="1"/>
          </p:cNvSpPr>
          <p:nvPr>
            <p:ph type="body" sz="quarter" idx="14"/>
          </p:nvPr>
        </p:nvSpPr>
        <p:spPr>
          <a:xfrm>
            <a:off x="1190625" y="1988840"/>
            <a:ext cx="9791700" cy="3960440"/>
          </a:xfrm>
        </p:spPr>
        <p:txBody>
          <a:bodyPr>
            <a:normAutofit/>
          </a:bodyPr>
          <a:lstStyle/>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English Language </a:t>
            </a:r>
          </a:p>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Coverage, Grammar and Functional Language Teaching Resource</a:t>
            </a:r>
          </a:p>
          <a:p>
            <a:pPr marL="0" indent="0">
              <a:lnSpc>
                <a:spcPct val="100000"/>
              </a:lnSpc>
              <a:buNone/>
            </a:pPr>
            <a:r>
              <a:rPr lang="en-GB" sz="2400" b="1" dirty="0">
                <a:solidFill>
                  <a:srgbClr val="5F5F5F"/>
                </a:solidFill>
                <a:latin typeface="Helvetica" panose="020B0604020202020204" pitchFamily="34" charset="0"/>
                <a:cs typeface="Helvetica" panose="020B0604020202020204" pitchFamily="34" charset="0"/>
              </a:rPr>
              <a:t>Grade 7 Advanced</a:t>
            </a:r>
            <a:endParaRPr lang="en-GB" sz="1800" b="1" dirty="0">
              <a:solidFill>
                <a:srgbClr val="5F5F5F"/>
              </a:solidFill>
              <a:latin typeface="Helvetica" panose="020B0604020202020204" pitchFamily="34" charset="0"/>
              <a:cs typeface="Helvetica" panose="020B0604020202020204" pitchFamily="34" charset="0"/>
            </a:endParaRPr>
          </a:p>
          <a:p>
            <a:pPr marL="0" indent="0">
              <a:lnSpc>
                <a:spcPct val="100000"/>
              </a:lnSpc>
              <a:buNone/>
            </a:pPr>
            <a:r>
              <a:rPr lang="en-GB" sz="1800" b="1" dirty="0">
                <a:solidFill>
                  <a:srgbClr val="5F5F5F"/>
                </a:solidFill>
                <a:latin typeface="Helvetica" panose="020B0604020202020204" pitchFamily="34" charset="0"/>
                <a:cs typeface="Helvetica" panose="020B0604020202020204" pitchFamily="34" charset="0"/>
              </a:rPr>
              <a:t>Term 3</a:t>
            </a:r>
          </a:p>
          <a:p>
            <a:pPr marL="0" indent="0">
              <a:lnSpc>
                <a:spcPct val="100000"/>
              </a:lnSpc>
              <a:buNone/>
            </a:pPr>
            <a:r>
              <a:rPr lang="en-GB" sz="1800" b="1" dirty="0">
                <a:solidFill>
                  <a:srgbClr val="9A9C9B"/>
                </a:solidFill>
                <a:latin typeface="Helvetica" panose="020B0604020202020204" pitchFamily="34" charset="0"/>
                <a:cs typeface="Helvetica" panose="020B0604020202020204" pitchFamily="34" charset="0"/>
              </a:rPr>
              <a:t>2024 - 2025</a:t>
            </a:r>
          </a:p>
        </p:txBody>
      </p:sp>
    </p:spTree>
    <p:extLst>
      <p:ext uri="{BB962C8B-B14F-4D97-AF65-F5344CB8AC3E}">
        <p14:creationId xmlns:p14="http://schemas.microsoft.com/office/powerpoint/2010/main" val="2623750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15776" y="0"/>
            <a:ext cx="12207776" cy="6879266"/>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1495174"/>
            <a:ext cx="9351818"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8" name="Text Placeholder 12">
            <a:extLst>
              <a:ext uri="{FF2B5EF4-FFF2-40B4-BE49-F238E27FC236}">
                <a16:creationId xmlns:a16="http://schemas.microsoft.com/office/drawing/2014/main" id="{9008E426-17FC-91F7-427A-190ED49E816F}"/>
              </a:ext>
            </a:extLst>
          </p:cNvPr>
          <p:cNvSpPr txBox="1">
            <a:spLocks/>
          </p:cNvSpPr>
          <p:nvPr/>
        </p:nvSpPr>
        <p:spPr>
          <a:xfrm>
            <a:off x="320022" y="1832106"/>
            <a:ext cx="5115578" cy="45127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600" b="1">
                <a:solidFill>
                  <a:srgbClr val="AC833B"/>
                </a:solidFill>
                <a:latin typeface="Helvetica" pitchFamily="2" charset="0"/>
              </a:rPr>
              <a:t>03</a:t>
            </a:r>
          </a:p>
          <a:p>
            <a:pPr marL="0" indent="0">
              <a:lnSpc>
                <a:spcPct val="100000"/>
              </a:lnSpc>
              <a:buNone/>
            </a:pPr>
            <a:r>
              <a:rPr lang="en-US" sz="3600" b="1">
                <a:solidFill>
                  <a:srgbClr val="AC833B"/>
                </a:solidFill>
                <a:latin typeface="Helvetica" pitchFamily="2" charset="0"/>
              </a:rPr>
              <a:t>06</a:t>
            </a:r>
          </a:p>
          <a:p>
            <a:pPr marL="0" indent="0">
              <a:lnSpc>
                <a:spcPct val="100000"/>
              </a:lnSpc>
              <a:buNone/>
            </a:pPr>
            <a:r>
              <a:rPr lang="en-US" sz="3600" b="1">
                <a:solidFill>
                  <a:srgbClr val="AC833B"/>
                </a:solidFill>
                <a:latin typeface="Helvetica" pitchFamily="2" charset="0"/>
              </a:rPr>
              <a:t>08</a:t>
            </a:r>
          </a:p>
          <a:p>
            <a:pPr marL="0" indent="0">
              <a:lnSpc>
                <a:spcPct val="100000"/>
              </a:lnSpc>
              <a:buNone/>
            </a:pPr>
            <a:r>
              <a:rPr lang="en-US" sz="3600" b="1">
                <a:solidFill>
                  <a:srgbClr val="AC833B"/>
                </a:solidFill>
                <a:latin typeface="Helvetica" pitchFamily="2" charset="0"/>
              </a:rPr>
              <a:t>15</a:t>
            </a:r>
          </a:p>
        </p:txBody>
      </p:sp>
      <p:sp>
        <p:nvSpPr>
          <p:cNvPr id="35" name="مربع نص 34">
            <a:extLst>
              <a:ext uri="{FF2B5EF4-FFF2-40B4-BE49-F238E27FC236}">
                <a16:creationId xmlns:a16="http://schemas.microsoft.com/office/drawing/2014/main" id="{B56BE51F-9F50-53CF-CFBC-2F24AC2EF669}"/>
              </a:ext>
            </a:extLst>
          </p:cNvPr>
          <p:cNvSpPr txBox="1"/>
          <p:nvPr/>
        </p:nvSpPr>
        <p:spPr>
          <a:xfrm>
            <a:off x="1057384" y="1928628"/>
            <a:ext cx="5115577" cy="461665"/>
          </a:xfrm>
          <a:prstGeom prst="rect">
            <a:avLst/>
          </a:prstGeom>
          <a:noFill/>
        </p:spPr>
        <p:txBody>
          <a:bodyPr wrap="square" rtlCol="0">
            <a:spAutoFit/>
          </a:bodyPr>
          <a:lstStyle/>
          <a:p>
            <a:r>
              <a:rPr lang="en-US" altLang="ru-RU" sz="2400" u="sng">
                <a:solidFill>
                  <a:srgbClr val="AC833B"/>
                </a:solidFill>
                <a:latin typeface="Helvetica" pitchFamily="2" charset="0"/>
                <a:hlinkClick r:id="rId2" action="ppaction://hlinksldjump">
                  <a:extLst>
                    <a:ext uri="{A12FA001-AC4F-418D-AE19-62706E023703}">
                      <ahyp:hlinkClr xmlns:ahyp="http://schemas.microsoft.com/office/drawing/2018/hyperlinkcolor" val="tx"/>
                    </a:ext>
                  </a:extLst>
                </a:hlinkClick>
              </a:rPr>
              <a:t>How to use this resource</a:t>
            </a:r>
            <a:endParaRPr lang="en-US" altLang="ru-RU" sz="2400" u="sng">
              <a:solidFill>
                <a:srgbClr val="AC833B"/>
              </a:solidFill>
              <a:latin typeface="Helvetica" pitchFamily="2" charset="0"/>
            </a:endParaRPr>
          </a:p>
        </p:txBody>
      </p:sp>
      <p:sp>
        <p:nvSpPr>
          <p:cNvPr id="36" name="مربع نص 35">
            <a:extLst>
              <a:ext uri="{FF2B5EF4-FFF2-40B4-BE49-F238E27FC236}">
                <a16:creationId xmlns:a16="http://schemas.microsoft.com/office/drawing/2014/main" id="{ECAB7932-4E59-3F32-BBB5-1E43865CDD50}"/>
              </a:ext>
            </a:extLst>
          </p:cNvPr>
          <p:cNvSpPr txBox="1"/>
          <p:nvPr/>
        </p:nvSpPr>
        <p:spPr>
          <a:xfrm>
            <a:off x="1086057" y="2586282"/>
            <a:ext cx="5287115" cy="461665"/>
          </a:xfrm>
          <a:prstGeom prst="rect">
            <a:avLst/>
          </a:prstGeom>
          <a:noFill/>
        </p:spPr>
        <p:txBody>
          <a:bodyPr wrap="square" rtlCol="0">
            <a:spAutoFit/>
          </a:bodyPr>
          <a:lstStyle/>
          <a:p>
            <a:r>
              <a:rPr lang="en-US" altLang="ru-RU" sz="2400">
                <a:solidFill>
                  <a:srgbClr val="AC833B"/>
                </a:solidFill>
                <a:latin typeface="Helvetica" pitchFamily="2" charset="0"/>
                <a:hlinkClick r:id="rId3" action="ppaction://hlinksldjump">
                  <a:extLst>
                    <a:ext uri="{A12FA001-AC4F-418D-AE19-62706E023703}">
                      <ahyp:hlinkClr xmlns:ahyp="http://schemas.microsoft.com/office/drawing/2018/hyperlinkcolor" val="tx"/>
                    </a:ext>
                  </a:extLst>
                </a:hlinkClick>
              </a:rPr>
              <a:t>Assessment Coverage</a:t>
            </a:r>
            <a:endParaRPr lang="en-US" altLang="ru-RU" sz="2400">
              <a:solidFill>
                <a:srgbClr val="AC833B"/>
              </a:solidFill>
              <a:latin typeface="Helvetica" pitchFamily="2" charset="0"/>
            </a:endParaRPr>
          </a:p>
        </p:txBody>
      </p:sp>
      <p:sp>
        <p:nvSpPr>
          <p:cNvPr id="37" name="مربع نص 36">
            <a:extLst>
              <a:ext uri="{FF2B5EF4-FFF2-40B4-BE49-F238E27FC236}">
                <a16:creationId xmlns:a16="http://schemas.microsoft.com/office/drawing/2014/main" id="{33877E01-C1E9-C468-5ABC-DCB3D8031BE0}"/>
              </a:ext>
            </a:extLst>
          </p:cNvPr>
          <p:cNvSpPr txBox="1"/>
          <p:nvPr/>
        </p:nvSpPr>
        <p:spPr>
          <a:xfrm>
            <a:off x="1057384" y="3304523"/>
            <a:ext cx="4985994" cy="461665"/>
          </a:xfrm>
          <a:prstGeom prst="rect">
            <a:avLst/>
          </a:prstGeom>
          <a:noFill/>
        </p:spPr>
        <p:txBody>
          <a:bodyPr wrap="square" rtlCol="0">
            <a:spAutoFit/>
          </a:bodyPr>
          <a:lstStyle/>
          <a:p>
            <a:r>
              <a:rPr lang="en-US" altLang="ru-RU" sz="2400">
                <a:solidFill>
                  <a:srgbClr val="AC833B"/>
                </a:solidFill>
                <a:latin typeface="Helvetica" pitchFamily="2" charset="0"/>
                <a:hlinkClick r:id="rId4" action="ppaction://hlinksldjump">
                  <a:extLst>
                    <a:ext uri="{A12FA001-AC4F-418D-AE19-62706E023703}">
                      <ahyp:hlinkClr xmlns:ahyp="http://schemas.microsoft.com/office/drawing/2018/hyperlinkcolor" val="tx"/>
                    </a:ext>
                  </a:extLst>
                </a:hlinkClick>
              </a:rPr>
              <a:t>Preparation - Grammar</a:t>
            </a:r>
            <a:endParaRPr lang="en-US" altLang="ru-RU" sz="2400">
              <a:solidFill>
                <a:srgbClr val="AC833B"/>
              </a:solidFill>
              <a:latin typeface="Helvetica" pitchFamily="2" charset="0"/>
            </a:endParaRPr>
          </a:p>
        </p:txBody>
      </p:sp>
      <p:sp>
        <p:nvSpPr>
          <p:cNvPr id="38" name="مربع نص 37">
            <a:extLst>
              <a:ext uri="{FF2B5EF4-FFF2-40B4-BE49-F238E27FC236}">
                <a16:creationId xmlns:a16="http://schemas.microsoft.com/office/drawing/2014/main" id="{EA2E8846-59E3-E656-9993-ACBE46D7B3E4}"/>
              </a:ext>
            </a:extLst>
          </p:cNvPr>
          <p:cNvSpPr txBox="1"/>
          <p:nvPr/>
        </p:nvSpPr>
        <p:spPr>
          <a:xfrm>
            <a:off x="1057384" y="3956388"/>
            <a:ext cx="5263166" cy="461665"/>
          </a:xfrm>
          <a:prstGeom prst="rect">
            <a:avLst/>
          </a:prstGeom>
          <a:noFill/>
        </p:spPr>
        <p:txBody>
          <a:bodyPr wrap="square" rtlCol="0">
            <a:spAutoFit/>
          </a:bodyPr>
          <a:lstStyle/>
          <a:p>
            <a:r>
              <a:rPr lang="en-US" altLang="ru-RU" sz="2400">
                <a:solidFill>
                  <a:srgbClr val="AC833B"/>
                </a:solidFill>
                <a:latin typeface="Helvetica" pitchFamily="2" charset="0"/>
                <a:hlinkClick r:id="rId5" action="ppaction://hlinksldjump">
                  <a:extLst>
                    <a:ext uri="{A12FA001-AC4F-418D-AE19-62706E023703}">
                      <ahyp:hlinkClr xmlns:ahyp="http://schemas.microsoft.com/office/drawing/2018/hyperlinkcolor" val="tx"/>
                    </a:ext>
                  </a:extLst>
                </a:hlinkClick>
              </a:rPr>
              <a:t>Preparation – Functional language</a:t>
            </a:r>
            <a:endParaRPr lang="en-US" altLang="ru-RU" sz="2400">
              <a:solidFill>
                <a:srgbClr val="AC833B"/>
              </a:solidFill>
              <a:latin typeface="Helvetica" pitchFamily="2" charset="0"/>
            </a:endParaRPr>
          </a:p>
        </p:txBody>
      </p:sp>
      <p:sp>
        <p:nvSpPr>
          <p:cNvPr id="2" name="Content Placeholder 12">
            <a:extLst>
              <a:ext uri="{FF2B5EF4-FFF2-40B4-BE49-F238E27FC236}">
                <a16:creationId xmlns:a16="http://schemas.microsoft.com/office/drawing/2014/main" id="{9885574A-6A85-0DC1-674E-544AA6151B69}"/>
              </a:ext>
            </a:extLst>
          </p:cNvPr>
          <p:cNvSpPr txBox="1">
            <a:spLocks/>
          </p:cNvSpPr>
          <p:nvPr/>
        </p:nvSpPr>
        <p:spPr>
          <a:xfrm>
            <a:off x="618624" y="369034"/>
            <a:ext cx="4493587" cy="8819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5600" b="1" dirty="0">
                <a:solidFill>
                  <a:schemeClr val="bg1"/>
                </a:solidFill>
                <a:latin typeface="Helvetica" pitchFamily="2" charset="0"/>
              </a:rPr>
              <a:t>INDEX</a:t>
            </a:r>
          </a:p>
        </p:txBody>
      </p:sp>
    </p:spTree>
    <p:extLst>
      <p:ext uri="{BB962C8B-B14F-4D97-AF65-F5344CB8AC3E}">
        <p14:creationId xmlns:p14="http://schemas.microsoft.com/office/powerpoint/2010/main" val="2000562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a:solidFill>
                  <a:srgbClr val="AC833B"/>
                </a:solidFill>
                <a:latin typeface="Helvetica" panose="020B0604020202020204" pitchFamily="34" charset="0"/>
                <a:cs typeface="Helvetica" panose="020B0604020202020204" pitchFamily="34" charset="0"/>
              </a:rPr>
              <a:t>How to use this resource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1910961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6"/>
          <a:stretch/>
        </p:blipFill>
        <p:spPr>
          <a:xfrm>
            <a:off x="0" y="0"/>
            <a:ext cx="4935682" cy="6858000"/>
          </a:xfrm>
          <a:prstGeom prst="rect">
            <a:avLst/>
          </a:prstGeom>
          <a:solidFill>
            <a:srgbClr val="CAD9F2"/>
          </a:solidFill>
        </p:spPr>
      </p:pic>
      <p:sp>
        <p:nvSpPr>
          <p:cNvPr id="8" name="مربع نص 7">
            <a:extLst>
              <a:ext uri="{FF2B5EF4-FFF2-40B4-BE49-F238E27FC236}">
                <a16:creationId xmlns:a16="http://schemas.microsoft.com/office/drawing/2014/main" id="{3D929B9B-AC52-FEF8-CE15-990206DA5D95}"/>
              </a:ext>
            </a:extLst>
          </p:cNvPr>
          <p:cNvSpPr txBox="1"/>
          <p:nvPr/>
        </p:nvSpPr>
        <p:spPr>
          <a:xfrm>
            <a:off x="5494116" y="1903943"/>
            <a:ext cx="5935884" cy="4770537"/>
          </a:xfrm>
          <a:prstGeom prst="rect">
            <a:avLst/>
          </a:prstGeom>
          <a:noFill/>
        </p:spPr>
        <p:txBody>
          <a:bodyPr wrap="square" rtlCol="0">
            <a:spAutoFit/>
          </a:bodyPr>
          <a:lstStyle/>
          <a:p>
            <a:pPr algn="just"/>
            <a:r>
              <a:rPr lang="en-US" altLang="ru-RU">
                <a:latin typeface="Helvetica" pitchFamily="2" charset="0"/>
              </a:rPr>
              <a:t>The slides within this resource, although detailed, are designed as a starting point for teachers. You can:</a:t>
            </a:r>
          </a:p>
          <a:p>
            <a:endParaRPr lang="en-US" altLang="ru-RU">
              <a:latin typeface="Helvetica" pitchFamily="2" charset="0"/>
            </a:endParaRPr>
          </a:p>
          <a:p>
            <a:pPr marL="541338" indent="-184150">
              <a:buFont typeface="Arial" panose="020B0604020202020204" pitchFamily="34" charset="0"/>
              <a:buChar char="•"/>
            </a:pPr>
            <a:r>
              <a:rPr lang="en-US" altLang="ru-RU">
                <a:latin typeface="Helvetica" pitchFamily="2" charset="0"/>
              </a:rPr>
              <a:t>construct lessons around the language points explored in them. </a:t>
            </a:r>
          </a:p>
          <a:p>
            <a:pPr marL="541338" indent="-184150">
              <a:buFont typeface="Arial" panose="020B0604020202020204" pitchFamily="34" charset="0"/>
              <a:buChar char="•"/>
            </a:pPr>
            <a:r>
              <a:rPr lang="en-US" altLang="ru-RU">
                <a:latin typeface="Helvetica" pitchFamily="2" charset="0"/>
              </a:rPr>
              <a:t>use the slides individually as a resource within a lesson. </a:t>
            </a:r>
          </a:p>
          <a:p>
            <a:pPr marL="541338" indent="-184150">
              <a:buFont typeface="Arial" panose="020B0604020202020204" pitchFamily="34" charset="0"/>
              <a:buChar char="•"/>
            </a:pPr>
            <a:r>
              <a:rPr lang="en-US" altLang="ru-RU">
                <a:latin typeface="Helvetica" pitchFamily="2" charset="0"/>
              </a:rPr>
              <a:t>incorporate them gradually in lessons throughout the term (rather than the whole PowerPoint at once).</a:t>
            </a:r>
          </a:p>
          <a:p>
            <a:pPr marL="541338" indent="-184150">
              <a:buFont typeface="Arial" panose="020B0604020202020204" pitchFamily="34" charset="0"/>
              <a:buChar char="•"/>
            </a:pPr>
            <a:r>
              <a:rPr lang="en-US" altLang="ru-RU">
                <a:latin typeface="Helvetica" pitchFamily="2" charset="0"/>
              </a:rPr>
              <a:t>combine functional language and grammar slides which overlap.</a:t>
            </a:r>
          </a:p>
          <a:p>
            <a:pPr marL="285750" indent="-285750" algn="just">
              <a:buFont typeface="Arial" panose="020B0604020202020204" pitchFamily="34" charset="0"/>
              <a:buChar char="•"/>
            </a:pPr>
            <a:endParaRPr lang="en-US" altLang="ru-RU">
              <a:latin typeface="Helvetica" pitchFamily="2" charset="0"/>
            </a:endParaRPr>
          </a:p>
          <a:p>
            <a:pPr algn="just"/>
            <a:r>
              <a:rPr lang="en-US" altLang="ru-RU">
                <a:latin typeface="Helvetica" pitchFamily="2" charset="0"/>
              </a:rPr>
              <a:t>Ensure that students have been exposed to all the language points in the coverage ahead of their end of term exam.</a:t>
            </a:r>
          </a:p>
          <a:p>
            <a:endParaRPr lang="en-AE" sz="1600">
              <a:solidFill>
                <a:schemeClr val="bg1"/>
              </a:solidFill>
              <a:latin typeface="Helvetica" pitchFamily="2" charset="0"/>
            </a:endParaRPr>
          </a:p>
        </p:txBody>
      </p:sp>
      <p:sp>
        <p:nvSpPr>
          <p:cNvPr id="9" name="TextBox 35">
            <a:extLst>
              <a:ext uri="{FF2B5EF4-FFF2-40B4-BE49-F238E27FC236}">
                <a16:creationId xmlns:a16="http://schemas.microsoft.com/office/drawing/2014/main" id="{1960B302-AD3F-F9EB-CEC3-62D89A8E6E11}"/>
              </a:ext>
            </a:extLst>
          </p:cNvPr>
          <p:cNvSpPr txBox="1"/>
          <p:nvPr/>
        </p:nvSpPr>
        <p:spPr>
          <a:xfrm>
            <a:off x="5494116" y="889427"/>
            <a:ext cx="6266084" cy="830997"/>
          </a:xfrm>
          <a:prstGeom prst="rect">
            <a:avLst/>
          </a:prstGeom>
          <a:noFill/>
        </p:spPr>
        <p:txBody>
          <a:bodyPr wrap="square" rtlCol="0">
            <a:spAutoFit/>
          </a:bodyPr>
          <a:lstStyle/>
          <a:p>
            <a:r>
              <a:rPr lang="en-US" sz="2400" b="1">
                <a:latin typeface="Helvetica" pitchFamily="2" charset="0"/>
              </a:rPr>
              <a:t>The Coverage, Grammar and Functional Language Teaching Resource</a:t>
            </a:r>
          </a:p>
        </p:txBody>
      </p:sp>
    </p:spTree>
    <p:extLst>
      <p:ext uri="{BB962C8B-B14F-4D97-AF65-F5344CB8AC3E}">
        <p14:creationId xmlns:p14="http://schemas.microsoft.com/office/powerpoint/2010/main" val="21736761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375079" y="0"/>
            <a:ext cx="4935682" cy="6861276"/>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537940" y="119331"/>
            <a:ext cx="6299200" cy="6463308"/>
          </a:xfrm>
          <a:prstGeom prst="rect">
            <a:avLst/>
          </a:prstGeom>
          <a:noFill/>
        </p:spPr>
        <p:txBody>
          <a:bodyPr wrap="square" lIns="91440" tIns="45720" rIns="91440" bIns="45720" rtlCol="0" anchor="t">
            <a:spAutoFit/>
          </a:bodyPr>
          <a:lstStyle/>
          <a:p>
            <a:pPr algn="just"/>
            <a:r>
              <a:rPr lang="en-GB" dirty="0">
                <a:latin typeface="Helvetica" pitchFamily="2" charset="0"/>
                <a:cs typeface="Arial" panose="020B0604020202020204" pitchFamily="34" charset="0"/>
              </a:rPr>
              <a:t>Within this document, you will find information about:</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coverage for this term.</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lexis families that assessments will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particular grammatical and functional language points that will be tested in the exams.</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preparation sections, you will find examples and explanations for the grammatical and functional language points that will be assessed this term.</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The grammar preparation sections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sample concept checking questions.</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specific grammatical structure used within the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links to further resources. </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explanation of the circumstances under which the structure is used.</a:t>
            </a:r>
          </a:p>
          <a:p>
            <a:pPr marL="541338" indent="-184150">
              <a:buFont typeface="Arial" panose="020B0604020202020204" pitchFamily="34" charset="0"/>
              <a:buChar char="•"/>
            </a:pPr>
            <a:r>
              <a:rPr lang="en-GB" dirty="0">
                <a:latin typeface="Helvetica" pitchFamily="2" charset="0"/>
                <a:cs typeface="Arial" panose="020B0604020202020204" pitchFamily="34" charset="0"/>
              </a:rPr>
              <a:t>more example sentences.</a:t>
            </a:r>
          </a:p>
          <a:p>
            <a:pPr marL="285750" indent="-285750" algn="just">
              <a:buFont typeface="Arial" panose="020B0604020202020204" pitchFamily="34" charset="0"/>
              <a:buChar char="•"/>
            </a:pPr>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functional language preparation section, there are examples and explanation of how the functional language is used, as well as relevant associated grammar points.  </a:t>
            </a:r>
          </a:p>
        </p:txBody>
      </p:sp>
    </p:spTree>
    <p:extLst>
      <p:ext uri="{BB962C8B-B14F-4D97-AF65-F5344CB8AC3E}">
        <p14:creationId xmlns:p14="http://schemas.microsoft.com/office/powerpoint/2010/main" val="41405902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endParaRPr lang="en-AE"/>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1244601" y="3145921"/>
            <a:ext cx="7248672" cy="4608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3 Assessment Coverage</a:t>
            </a:r>
          </a:p>
        </p:txBody>
      </p:sp>
    </p:spTree>
    <p:extLst>
      <p:ext uri="{BB962C8B-B14F-4D97-AF65-F5344CB8AC3E}">
        <p14:creationId xmlns:p14="http://schemas.microsoft.com/office/powerpoint/2010/main" val="23786509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E506BBDE-03A9-0AA7-60B8-C73D0523462B}"/>
              </a:ext>
            </a:extLst>
          </p:cNvPr>
          <p:cNvGraphicFramePr>
            <a:graphicFrameLocks noGrp="1"/>
          </p:cNvGraphicFramePr>
          <p:nvPr>
            <p:extLst>
              <p:ext uri="{D42A27DB-BD31-4B8C-83A1-F6EECF244321}">
                <p14:modId xmlns:p14="http://schemas.microsoft.com/office/powerpoint/2010/main" val="2992294410"/>
              </p:ext>
            </p:extLst>
          </p:nvPr>
        </p:nvGraphicFramePr>
        <p:xfrm>
          <a:off x="0" y="2"/>
          <a:ext cx="12192000" cy="6857999"/>
        </p:xfrm>
        <a:graphic>
          <a:graphicData uri="http://schemas.openxmlformats.org/drawingml/2006/table">
            <a:tbl>
              <a:tblPr firstRow="1" firstCol="1" bandRow="1"/>
              <a:tblGrid>
                <a:gridCol w="2490353">
                  <a:extLst>
                    <a:ext uri="{9D8B030D-6E8A-4147-A177-3AD203B41FA5}">
                      <a16:colId xmlns:a16="http://schemas.microsoft.com/office/drawing/2014/main" val="2188597347"/>
                    </a:ext>
                  </a:extLst>
                </a:gridCol>
                <a:gridCol w="2963786">
                  <a:extLst>
                    <a:ext uri="{9D8B030D-6E8A-4147-A177-3AD203B41FA5}">
                      <a16:colId xmlns:a16="http://schemas.microsoft.com/office/drawing/2014/main" val="1083251711"/>
                    </a:ext>
                  </a:extLst>
                </a:gridCol>
                <a:gridCol w="3687767">
                  <a:extLst>
                    <a:ext uri="{9D8B030D-6E8A-4147-A177-3AD203B41FA5}">
                      <a16:colId xmlns:a16="http://schemas.microsoft.com/office/drawing/2014/main" val="244686632"/>
                    </a:ext>
                  </a:extLst>
                </a:gridCol>
                <a:gridCol w="3050094">
                  <a:extLst>
                    <a:ext uri="{9D8B030D-6E8A-4147-A177-3AD203B41FA5}">
                      <a16:colId xmlns:a16="http://schemas.microsoft.com/office/drawing/2014/main" val="4006199401"/>
                    </a:ext>
                  </a:extLst>
                </a:gridCol>
              </a:tblGrid>
              <a:tr h="438876">
                <a:tc gridSpan="4">
                  <a:txBody>
                    <a:bodyPr/>
                    <a:lstStyle/>
                    <a:p>
                      <a:pPr algn="ctr">
                        <a:lnSpc>
                          <a:spcPct val="107000"/>
                        </a:lnSpc>
                        <a:spcAft>
                          <a:spcPts val="800"/>
                        </a:spcAft>
                      </a:pPr>
                      <a:r>
                        <a:rPr lang="en-GB" sz="1600" b="1">
                          <a:solidFill>
                            <a:schemeClr val="bg1"/>
                          </a:solidFill>
                          <a:effectLst/>
                          <a:latin typeface="Arial" panose="020B0604020202020204" pitchFamily="34" charset="0"/>
                          <a:ea typeface="Arial" panose="020B0604020202020204" pitchFamily="34" charset="0"/>
                          <a:cs typeface="Arial" panose="020B0604020202020204" pitchFamily="34" charset="0"/>
                        </a:rPr>
                        <a:t>Topic(s):</a:t>
                      </a:r>
                      <a:r>
                        <a:rPr lang="en-GB" sz="1600">
                          <a:solidFill>
                            <a:schemeClr val="bg1"/>
                          </a:solidFill>
                          <a:effectLst/>
                          <a:latin typeface="Arial" panose="020B0604020202020204" pitchFamily="34" charset="0"/>
                          <a:ea typeface="Arial" panose="020B0604020202020204" pitchFamily="34" charset="0"/>
                          <a:cs typeface="Arial" panose="020B0604020202020204" pitchFamily="34" charset="0"/>
                        </a:rPr>
                        <a:t> </a:t>
                      </a:r>
                      <a:r>
                        <a:rPr lang="en-GB" sz="1600" b="1" kern="1200">
                          <a:solidFill>
                            <a:schemeClr val="bg1"/>
                          </a:solidFill>
                          <a:effectLst/>
                          <a:latin typeface="Arial" panose="020B0604020202020204" pitchFamily="34" charset="0"/>
                          <a:ea typeface="+mn-ea"/>
                          <a:cs typeface="Arial" panose="020B0604020202020204" pitchFamily="34" charset="0"/>
                        </a:rPr>
                        <a:t>Entertainment, travel, free time.</a:t>
                      </a:r>
                      <a:endParaRPr lang="en-GB" sz="16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1913" marR="61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A8C41"/>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237685575"/>
                  </a:ext>
                </a:extLst>
              </a:tr>
              <a:tr h="406367">
                <a:tc>
                  <a:txBody>
                    <a:bodyPr/>
                    <a:lstStyle/>
                    <a:p>
                      <a:pPr algn="ctr">
                        <a:lnSpc>
                          <a:spcPct val="107000"/>
                        </a:lnSpc>
                        <a:spcAft>
                          <a:spcPts val="800"/>
                        </a:spcAft>
                        <a:buNone/>
                      </a:pPr>
                      <a:r>
                        <a:rPr lang="en-GB" sz="1400" b="1">
                          <a:solidFill>
                            <a:srgbClr val="FFFFFF"/>
                          </a:solidFill>
                          <a:effectLst/>
                          <a:latin typeface="Arial" panose="020B0604020202020204" pitchFamily="34" charset="0"/>
                          <a:ea typeface="Arial" panose="020B0604020202020204" pitchFamily="34" charset="0"/>
                          <a:cs typeface="Arial" panose="020B0604020202020204" pitchFamily="34" charset="0"/>
                        </a:rPr>
                        <a:t>ECFE Grammar</a:t>
                      </a:r>
                      <a:endParaRPr lang="en-GB" sz="1400">
                        <a:effectLst/>
                        <a:latin typeface="Calibri" panose="020F0502020204030204" pitchFamily="34" charset="0"/>
                        <a:ea typeface="Calibri" panose="020F0502020204030204" pitchFamily="34" charset="0"/>
                        <a:cs typeface="Arial" panose="020B0604020202020204" pitchFamily="34" charset="0"/>
                      </a:endParaRPr>
                    </a:p>
                  </a:txBody>
                  <a:tcPr marL="61913" marR="61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2341"/>
                    </a:solidFill>
                  </a:tcPr>
                </a:tc>
                <a:tc>
                  <a:txBody>
                    <a:bodyPr/>
                    <a:lstStyle/>
                    <a:p>
                      <a:pPr marL="25400" algn="ctr">
                        <a:lnSpc>
                          <a:spcPct val="107000"/>
                        </a:lnSpc>
                        <a:spcAft>
                          <a:spcPts val="800"/>
                        </a:spcAft>
                        <a:buNone/>
                      </a:pPr>
                      <a:r>
                        <a:rPr lang="en-GB" sz="1400" b="1">
                          <a:solidFill>
                            <a:srgbClr val="FFFFFF"/>
                          </a:solidFill>
                          <a:effectLst/>
                          <a:latin typeface="Arial" panose="020B0604020202020204" pitchFamily="34" charset="0"/>
                          <a:ea typeface="Arial" panose="020B0604020202020204" pitchFamily="34" charset="0"/>
                          <a:cs typeface="Arial" panose="020B0604020202020204" pitchFamily="34" charset="0"/>
                        </a:rPr>
                        <a:t>Prerequisite</a:t>
                      </a:r>
                      <a:endParaRPr lang="en-GB" sz="1400">
                        <a:effectLst/>
                        <a:latin typeface="Calibri" panose="020F0502020204030204" pitchFamily="34" charset="0"/>
                        <a:ea typeface="Calibri" panose="020F0502020204030204" pitchFamily="34" charset="0"/>
                        <a:cs typeface="Arial" panose="020B0604020202020204" pitchFamily="34" charset="0"/>
                      </a:endParaRPr>
                    </a:p>
                  </a:txBody>
                  <a:tcPr marL="61913" marR="61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447"/>
                    </a:solidFill>
                  </a:tcPr>
                </a:tc>
                <a:tc>
                  <a:txBody>
                    <a:bodyPr/>
                    <a:lstStyle/>
                    <a:p>
                      <a:pPr algn="ctr">
                        <a:lnSpc>
                          <a:spcPct val="107000"/>
                        </a:lnSpc>
                        <a:spcAft>
                          <a:spcPts val="800"/>
                        </a:spcAft>
                        <a:buNone/>
                      </a:pPr>
                      <a:r>
                        <a:rPr lang="en-GB" sz="1400" b="1" dirty="0">
                          <a:solidFill>
                            <a:srgbClr val="FFFFFF"/>
                          </a:solidFill>
                          <a:effectLst/>
                          <a:latin typeface="Arial" panose="020B0604020202020204" pitchFamily="34" charset="0"/>
                          <a:ea typeface="Arial" panose="020B0604020202020204" pitchFamily="34" charset="0"/>
                          <a:cs typeface="Arial" panose="020B0604020202020204" pitchFamily="34" charset="0"/>
                        </a:rPr>
                        <a:t>GSE Grammar</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61913" marR="61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CACE"/>
                    </a:solidFill>
                  </a:tcPr>
                </a:tc>
                <a:tc>
                  <a:txBody>
                    <a:bodyPr/>
                    <a:lstStyle/>
                    <a:p>
                      <a:pPr marL="15240" algn="ctr">
                        <a:lnSpc>
                          <a:spcPct val="107000"/>
                        </a:lnSpc>
                        <a:spcAft>
                          <a:spcPts val="800"/>
                        </a:spcAft>
                        <a:buNone/>
                      </a:pPr>
                      <a:r>
                        <a:rPr lang="en-GB" sz="1400" b="1" dirty="0">
                          <a:solidFill>
                            <a:srgbClr val="FFFFFF"/>
                          </a:solidFill>
                          <a:effectLst/>
                          <a:latin typeface="Arial" panose="020B0604020202020204" pitchFamily="34" charset="0"/>
                          <a:ea typeface="Arial" panose="020B0604020202020204" pitchFamily="34" charset="0"/>
                          <a:cs typeface="Arial" panose="020B0604020202020204" pitchFamily="34" charset="0"/>
                        </a:rPr>
                        <a:t>Functional Language</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61913" marR="61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E5E5E"/>
                    </a:solidFill>
                  </a:tcPr>
                </a:tc>
                <a:extLst>
                  <a:ext uri="{0D108BD9-81ED-4DB2-BD59-A6C34878D82A}">
                    <a16:rowId xmlns:a16="http://schemas.microsoft.com/office/drawing/2014/main" val="698409577"/>
                  </a:ext>
                </a:extLst>
              </a:tr>
              <a:tr h="1463370">
                <a:tc>
                  <a:txBody>
                    <a:bodyPr/>
                    <a:lstStyle/>
                    <a:p>
                      <a:pPr marL="19685" algn="ctr">
                        <a:lnSpc>
                          <a:spcPct val="107000"/>
                        </a:lnSpc>
                        <a:spcAft>
                          <a:spcPts val="800"/>
                        </a:spcAft>
                        <a:buNone/>
                      </a:pPr>
                      <a:r>
                        <a:rPr lang="en-US"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Future time: going to</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1913" marR="61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buNone/>
                      </a:pPr>
                      <a:r>
                        <a:rPr lang="en-US" sz="1600">
                          <a:solidFill>
                            <a:srgbClr val="000000"/>
                          </a:solidFill>
                          <a:effectLst/>
                          <a:latin typeface="Arial" panose="020B0604020202020204" pitchFamily="34" charset="0"/>
                          <a:ea typeface="Arial" panose="020B0604020202020204" pitchFamily="34" charset="0"/>
                          <a:cs typeface="Arial" panose="020B0604020202020204" pitchFamily="34" charset="0"/>
                        </a:rPr>
                        <a:t>affirmative statements using common regular past simple forms (30)</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1913" marR="61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buNone/>
                      </a:pPr>
                      <a:r>
                        <a:rPr lang="en-GB"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'going to' with reference to predicted future events and situations (44)</a:t>
                      </a:r>
                      <a:endParaRPr lang="en-GB" sz="1600" dirty="0">
                        <a:effectLst/>
                        <a:latin typeface="Arial" panose="020B0604020202020204" pitchFamily="34" charset="0"/>
                        <a:ea typeface="Calibri" panose="020F0502020204030204" pitchFamily="34" charset="0"/>
                        <a:cs typeface="Arial" panose="020B0604020202020204" pitchFamily="34" charset="0"/>
                      </a:endParaRPr>
                    </a:p>
                    <a:p>
                      <a:pPr marL="24765" algn="ctr">
                        <a:lnSpc>
                          <a:spcPct val="107000"/>
                        </a:lnSpc>
                        <a:spcAft>
                          <a:spcPts val="800"/>
                        </a:spcAft>
                        <a:buNone/>
                      </a:pPr>
                      <a:r>
                        <a:rPr lang="en-GB"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'was/were going to' to refer to past intentions (48)</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1913" marR="61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5">
                  <a:txBody>
                    <a:bodyPr/>
                    <a:lstStyle/>
                    <a:p>
                      <a:pPr marL="28575" algn="ctr">
                        <a:lnSpc>
                          <a:spcPct val="107000"/>
                        </a:lnSpc>
                        <a:spcAft>
                          <a:spcPts val="800"/>
                        </a:spcAft>
                        <a:buNone/>
                      </a:pPr>
                      <a:r>
                        <a:rPr lang="en-GB"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Expressing opinion</a:t>
                      </a:r>
                      <a:endParaRPr lang="en-GB" sz="1600" dirty="0">
                        <a:effectLst/>
                        <a:latin typeface="Arial" panose="020B0604020202020204" pitchFamily="34" charset="0"/>
                        <a:ea typeface="Calibri" panose="020F0502020204030204" pitchFamily="34" charset="0"/>
                        <a:cs typeface="Arial" panose="020B0604020202020204" pitchFamily="34" charset="0"/>
                      </a:endParaRPr>
                    </a:p>
                    <a:p>
                      <a:pPr marL="28575" algn="ctr">
                        <a:lnSpc>
                          <a:spcPct val="107000"/>
                        </a:lnSpc>
                        <a:spcAft>
                          <a:spcPts val="800"/>
                        </a:spcAft>
                        <a:buNone/>
                      </a:pPr>
                      <a:r>
                        <a:rPr lang="en-GB" sz="1600" dirty="0">
                          <a:effectLst/>
                          <a:latin typeface="Arial" panose="020B0604020202020204" pitchFamily="34" charset="0"/>
                          <a:ea typeface="Arial" panose="020B0604020202020204" pitchFamily="34" charset="0"/>
                          <a:cs typeface="Arial" panose="020B0604020202020204" pitchFamily="34" charset="0"/>
                        </a:rPr>
                        <a:t> </a:t>
                      </a:r>
                      <a:endParaRPr lang="en-GB" sz="1600" dirty="0">
                        <a:effectLst/>
                        <a:latin typeface="Arial" panose="020B0604020202020204" pitchFamily="34" charset="0"/>
                        <a:ea typeface="Calibri" panose="020F0502020204030204" pitchFamily="34" charset="0"/>
                        <a:cs typeface="Arial" panose="020B0604020202020204" pitchFamily="34" charset="0"/>
                      </a:endParaRPr>
                    </a:p>
                    <a:p>
                      <a:pPr marL="28575" algn="ctr">
                        <a:lnSpc>
                          <a:spcPct val="107000"/>
                        </a:lnSpc>
                        <a:spcAft>
                          <a:spcPts val="800"/>
                        </a:spcAft>
                        <a:buNone/>
                      </a:pPr>
                      <a:r>
                        <a:rPr lang="en-GB"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Describing past experiences and events</a:t>
                      </a:r>
                      <a:endParaRPr lang="en-GB" sz="1600" dirty="0">
                        <a:effectLst/>
                        <a:latin typeface="Arial" panose="020B0604020202020204" pitchFamily="34" charset="0"/>
                        <a:ea typeface="Calibri" panose="020F0502020204030204" pitchFamily="34" charset="0"/>
                        <a:cs typeface="Arial" panose="020B0604020202020204" pitchFamily="34" charset="0"/>
                      </a:endParaRPr>
                    </a:p>
                    <a:p>
                      <a:pPr marL="28575" algn="ctr">
                        <a:lnSpc>
                          <a:spcPct val="107000"/>
                        </a:lnSpc>
                        <a:spcAft>
                          <a:spcPts val="800"/>
                        </a:spcAft>
                        <a:buNone/>
                      </a:pPr>
                      <a:r>
                        <a:rPr lang="en-GB" sz="1600" dirty="0">
                          <a:effectLst/>
                          <a:latin typeface="Arial" panose="020B0604020202020204" pitchFamily="34" charset="0"/>
                          <a:ea typeface="Arial" panose="020B0604020202020204" pitchFamily="34" charset="0"/>
                          <a:cs typeface="Arial" panose="020B0604020202020204" pitchFamily="34" charset="0"/>
                        </a:rPr>
                        <a:t> </a:t>
                      </a:r>
                      <a:endParaRPr lang="en-GB" sz="1600" dirty="0">
                        <a:effectLst/>
                        <a:latin typeface="Arial" panose="020B0604020202020204" pitchFamily="34" charset="0"/>
                        <a:ea typeface="Calibri" panose="020F0502020204030204" pitchFamily="34" charset="0"/>
                        <a:cs typeface="Arial" panose="020B0604020202020204" pitchFamily="34" charset="0"/>
                      </a:endParaRPr>
                    </a:p>
                    <a:p>
                      <a:pPr marL="28575" algn="ctr">
                        <a:lnSpc>
                          <a:spcPct val="107000"/>
                        </a:lnSpc>
                        <a:spcAft>
                          <a:spcPts val="800"/>
                        </a:spcAft>
                        <a:buNone/>
                      </a:pPr>
                      <a:r>
                        <a:rPr lang="en-GB"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Expressing regret</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1913" marR="61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408471213"/>
                  </a:ext>
                </a:extLst>
              </a:tr>
              <a:tr h="781374">
                <a:tc>
                  <a:txBody>
                    <a:bodyPr/>
                    <a:lstStyle/>
                    <a:p>
                      <a:pPr marL="19685" algn="ctr">
                        <a:lnSpc>
                          <a:spcPct val="107000"/>
                        </a:lnSpc>
                        <a:spcAft>
                          <a:spcPts val="800"/>
                        </a:spcAft>
                        <a:buNone/>
                      </a:pPr>
                      <a:r>
                        <a:rPr lang="en-US" sz="1600">
                          <a:solidFill>
                            <a:srgbClr val="000000"/>
                          </a:solidFill>
                          <a:effectLst/>
                          <a:latin typeface="Arial" panose="020B0604020202020204" pitchFamily="34" charset="0"/>
                          <a:ea typeface="Arial" panose="020B0604020202020204" pitchFamily="34" charset="0"/>
                          <a:cs typeface="Arial" panose="020B0604020202020204" pitchFamily="34" charset="0"/>
                        </a:rPr>
                        <a:t>Present time: present perfect</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1913" marR="61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buNone/>
                      </a:pPr>
                      <a:r>
                        <a:rPr lang="en-GB" sz="1600">
                          <a:solidFill>
                            <a:srgbClr val="000000"/>
                          </a:solidFill>
                          <a:effectLst/>
                          <a:latin typeface="Arial" panose="020B0604020202020204" pitchFamily="34" charset="0"/>
                          <a:ea typeface="Arial" panose="020B0604020202020204" pitchFamily="34" charset="0"/>
                          <a:cs typeface="Arial" panose="020B0604020202020204" pitchFamily="34" charset="0"/>
                        </a:rPr>
                        <a:t>present continuous to refer to events at the time of speaking (30)</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1913" marR="61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buNone/>
                      </a:pPr>
                      <a:r>
                        <a:rPr lang="en-US"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present perfect with 'been (to)' and 'gone (to)', referring to places (47)</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1913" marR="61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263346499"/>
                  </a:ext>
                </a:extLst>
              </a:tr>
              <a:tr h="1287068">
                <a:tc>
                  <a:txBody>
                    <a:bodyPr/>
                    <a:lstStyle/>
                    <a:p>
                      <a:pPr marL="19685" algn="ctr">
                        <a:lnSpc>
                          <a:spcPct val="107000"/>
                        </a:lnSpc>
                        <a:spcAft>
                          <a:spcPts val="800"/>
                        </a:spcAft>
                        <a:buNone/>
                      </a:pPr>
                      <a:r>
                        <a:rPr lang="en-US" sz="1600">
                          <a:solidFill>
                            <a:srgbClr val="000000"/>
                          </a:solidFill>
                          <a:effectLst/>
                          <a:latin typeface="Arial" panose="020B0604020202020204" pitchFamily="34" charset="0"/>
                          <a:ea typeface="Arial" panose="020B0604020202020204" pitchFamily="34" charset="0"/>
                          <a:cs typeface="Arial" panose="020B0604020202020204" pitchFamily="34" charset="0"/>
                        </a:rPr>
                        <a:t>Passive: present perfect</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1913" marR="61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buNone/>
                      </a:pPr>
                      <a:r>
                        <a:rPr lang="en-US" sz="1600">
                          <a:solidFill>
                            <a:srgbClr val="000000"/>
                          </a:solidFill>
                          <a:effectLst/>
                          <a:latin typeface="Arial" panose="020B0604020202020204" pitchFamily="34" charset="0"/>
                          <a:ea typeface="Arial" panose="020B0604020202020204" pitchFamily="34" charset="0"/>
                          <a:cs typeface="Arial" panose="020B0604020202020204" pitchFamily="34" charset="0"/>
                        </a:rPr>
                        <a:t>present simple passive (48)</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1913" marR="61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buNone/>
                      </a:pPr>
                      <a:r>
                        <a:rPr lang="en-US"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present perfect passive with 'just/already' (52)</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1913" marR="61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2138520509"/>
                  </a:ext>
                </a:extLst>
              </a:tr>
              <a:tr h="781374">
                <a:tc>
                  <a:txBody>
                    <a:bodyPr/>
                    <a:lstStyle/>
                    <a:p>
                      <a:pPr marL="19685" algn="ctr">
                        <a:lnSpc>
                          <a:spcPct val="107000"/>
                        </a:lnSpc>
                        <a:spcAft>
                          <a:spcPts val="800"/>
                        </a:spcAft>
                        <a:buNone/>
                      </a:pPr>
                      <a:r>
                        <a:rPr lang="en-GB" sz="1600">
                          <a:solidFill>
                            <a:srgbClr val="000000"/>
                          </a:solidFill>
                          <a:effectLst/>
                          <a:latin typeface="Arial" panose="020B0604020202020204" pitchFamily="34" charset="0"/>
                          <a:ea typeface="Calibri" panose="020F0502020204030204" pitchFamily="34" charset="0"/>
                          <a:cs typeface="Arial" panose="020B0604020202020204" pitchFamily="34" charset="0"/>
                        </a:rPr>
                        <a:t>Future time: present continuous</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1913" marR="61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buNone/>
                      </a:pPr>
                      <a:r>
                        <a:rPr lang="en-GB" sz="1600">
                          <a:solidFill>
                            <a:srgbClr val="000000"/>
                          </a:solidFill>
                          <a:effectLst/>
                          <a:latin typeface="Arial" panose="020B0604020202020204" pitchFamily="34" charset="0"/>
                          <a:ea typeface="Arial" panose="020B0604020202020204" pitchFamily="34" charset="0"/>
                          <a:cs typeface="Arial" panose="020B0604020202020204" pitchFamily="34" charset="0"/>
                        </a:rPr>
                        <a:t>present continuous to refer to events at the time of speaking (30)</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1913" marR="61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algn="ctr">
                        <a:lnSpc>
                          <a:spcPct val="107000"/>
                        </a:lnSpc>
                        <a:spcAft>
                          <a:spcPts val="800"/>
                        </a:spcAft>
                        <a:buNone/>
                      </a:pPr>
                      <a:r>
                        <a:rPr lang="en-US"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present continuous with future reference (42)</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1913" marR="61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1972602804"/>
                  </a:ext>
                </a:extLst>
              </a:tr>
              <a:tr h="1699570">
                <a:tc>
                  <a:txBody>
                    <a:bodyPr/>
                    <a:lstStyle/>
                    <a:p>
                      <a:pPr marL="19685" algn="ctr">
                        <a:lnSpc>
                          <a:spcPct val="107000"/>
                        </a:lnSpc>
                        <a:spcAft>
                          <a:spcPts val="800"/>
                        </a:spcAft>
                        <a:buNone/>
                      </a:pPr>
                      <a:r>
                        <a:rPr lang="en-US" sz="1600">
                          <a:solidFill>
                            <a:srgbClr val="000000"/>
                          </a:solidFill>
                          <a:effectLst/>
                          <a:latin typeface="Arial" panose="020B0604020202020204" pitchFamily="34" charset="0"/>
                          <a:ea typeface="Arial" panose="020B0604020202020204" pitchFamily="34" charset="0"/>
                          <a:cs typeface="Arial" panose="020B0604020202020204" pitchFamily="34" charset="0"/>
                        </a:rPr>
                        <a:t>Modals: present modals</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1913" marR="61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9"/>
                    </a:solidFill>
                  </a:tcPr>
                </a:tc>
                <a:tc>
                  <a:txBody>
                    <a:bodyPr/>
                    <a:lstStyle/>
                    <a:p>
                      <a:pPr marL="17780" algn="ctr">
                        <a:lnSpc>
                          <a:spcPct val="107000"/>
                        </a:lnSpc>
                        <a:spcAft>
                          <a:spcPts val="800"/>
                        </a:spcAft>
                        <a:buNone/>
                      </a:pPr>
                      <a:r>
                        <a:rPr lang="en-US" sz="1600">
                          <a:solidFill>
                            <a:srgbClr val="000000"/>
                          </a:solidFill>
                          <a:effectLst/>
                          <a:latin typeface="Arial" panose="020B0604020202020204" pitchFamily="34" charset="0"/>
                          <a:ea typeface="Arial" panose="020B0604020202020204" pitchFamily="34" charset="0"/>
                          <a:cs typeface="Arial" panose="020B0604020202020204" pitchFamily="34" charset="0"/>
                        </a:rPr>
                        <a:t>'can' to refer to ability in the present (29)</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1913" marR="61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algn="ctr">
                        <a:lnSpc>
                          <a:spcPct val="107000"/>
                        </a:lnSpc>
                        <a:spcAft>
                          <a:spcPts val="800"/>
                        </a:spcAft>
                        <a:buNone/>
                      </a:pPr>
                      <a:r>
                        <a:rPr lang="en-US"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'needn't' and 'don't/doesn't have to' to express absence of obligation in the present and future (43) </a:t>
                      </a:r>
                      <a:endParaRPr lang="en-GB" sz="1600" dirty="0">
                        <a:effectLst/>
                        <a:latin typeface="Arial" panose="020B0604020202020204" pitchFamily="34" charset="0"/>
                        <a:ea typeface="Calibri" panose="020F0502020204030204" pitchFamily="34" charset="0"/>
                        <a:cs typeface="Arial" panose="020B0604020202020204" pitchFamily="34" charset="0"/>
                      </a:endParaRPr>
                    </a:p>
                    <a:p>
                      <a:pPr algn="ctr">
                        <a:lnSpc>
                          <a:spcPct val="107000"/>
                        </a:lnSpc>
                        <a:spcAft>
                          <a:spcPts val="800"/>
                        </a:spcAft>
                        <a:buNone/>
                      </a:pPr>
                      <a:r>
                        <a:rPr lang="en-US"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'mustn't' to express prohibition in the present and near future. (46)</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1913" marR="61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826060382"/>
                  </a:ext>
                </a:extLst>
              </a:tr>
            </a:tbl>
          </a:graphicData>
        </a:graphic>
      </p:graphicFrame>
    </p:spTree>
    <p:extLst>
      <p:ext uri="{BB962C8B-B14F-4D97-AF65-F5344CB8AC3E}">
        <p14:creationId xmlns:p14="http://schemas.microsoft.com/office/powerpoint/2010/main" val="10436781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B8325CAE-AE48-2FC1-A66A-0642C70EB3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03486" y="17158"/>
            <a:ext cx="6688514" cy="6858000"/>
          </a:xfrm>
          <a:prstGeom prst="rect">
            <a:avLst/>
          </a:prstGeom>
          <a:solidFill>
            <a:srgbClr val="CAD9F2"/>
          </a:solidFill>
        </p:spPr>
      </p:pic>
      <p:sp>
        <p:nvSpPr>
          <p:cNvPr id="17" name="TextBox 35">
            <a:extLst>
              <a:ext uri="{FF2B5EF4-FFF2-40B4-BE49-F238E27FC236}">
                <a16:creationId xmlns:a16="http://schemas.microsoft.com/office/drawing/2014/main" id="{E4A89B44-3D4C-30DF-043F-AA96F228FAE5}"/>
              </a:ext>
            </a:extLst>
          </p:cNvPr>
          <p:cNvSpPr txBox="1"/>
          <p:nvPr/>
        </p:nvSpPr>
        <p:spPr>
          <a:xfrm>
            <a:off x="689481" y="3274462"/>
            <a:ext cx="4589152" cy="1077218"/>
          </a:xfrm>
          <a:prstGeom prst="rect">
            <a:avLst/>
          </a:prstGeom>
          <a:noFill/>
        </p:spPr>
        <p:txBody>
          <a:bodyPr wrap="square" rtlCol="0">
            <a:spAutoFit/>
          </a:bodyPr>
          <a:lstStyle/>
          <a:p>
            <a:r>
              <a:rPr lang="en-GB" sz="3200" b="1" dirty="0">
                <a:solidFill>
                  <a:schemeClr val="tx2"/>
                </a:solidFill>
                <a:latin typeface="Helvetica" pitchFamily="2" charset="0"/>
              </a:rPr>
              <a:t>Term 3 preparation: Grammar</a:t>
            </a:r>
          </a:p>
        </p:txBody>
      </p:sp>
      <p:cxnSp>
        <p:nvCxnSpPr>
          <p:cNvPr id="13" name="Straight Connector 7">
            <a:extLst>
              <a:ext uri="{FF2B5EF4-FFF2-40B4-BE49-F238E27FC236}">
                <a16:creationId xmlns:a16="http://schemas.microsoft.com/office/drawing/2014/main" id="{667C3293-6C02-BB42-858B-5AC74FF49B92}"/>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5" name="Straight Connector 7">
            <a:extLst>
              <a:ext uri="{FF2B5EF4-FFF2-40B4-BE49-F238E27FC236}">
                <a16:creationId xmlns:a16="http://schemas.microsoft.com/office/drawing/2014/main" id="{261CBF84-02FA-BA41-B05E-60A20AA1F4ED}"/>
              </a:ext>
            </a:extLst>
          </p:cNvPr>
          <p:cNvCxnSpPr>
            <a:cxnSpLocks/>
          </p:cNvCxnSpPr>
          <p:nvPr/>
        </p:nvCxnSpPr>
        <p:spPr>
          <a:xfrm>
            <a:off x="3119667"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23386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FF4AF-2EF0-E5DC-D2EF-07B2E581E36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6B77C59-D6E2-645D-3302-5429B484B657}"/>
              </a:ext>
            </a:extLst>
          </p:cNvPr>
          <p:cNvGraphicFramePr>
            <a:graphicFrameLocks noGrp="1"/>
          </p:cNvGraphicFramePr>
          <p:nvPr>
            <p:extLst>
              <p:ext uri="{D42A27DB-BD31-4B8C-83A1-F6EECF244321}">
                <p14:modId xmlns:p14="http://schemas.microsoft.com/office/powerpoint/2010/main" val="3838213715"/>
              </p:ext>
            </p:extLst>
          </p:nvPr>
        </p:nvGraphicFramePr>
        <p:xfrm>
          <a:off x="0" y="0"/>
          <a:ext cx="12192000" cy="6858000"/>
        </p:xfrm>
        <a:graphic>
          <a:graphicData uri="http://schemas.openxmlformats.org/drawingml/2006/table">
            <a:tbl>
              <a:tblPr firstRow="1" firstCol="1" bandRow="1"/>
              <a:tblGrid>
                <a:gridCol w="2129535">
                  <a:extLst>
                    <a:ext uri="{9D8B030D-6E8A-4147-A177-3AD203B41FA5}">
                      <a16:colId xmlns:a16="http://schemas.microsoft.com/office/drawing/2014/main" val="3979107295"/>
                    </a:ext>
                  </a:extLst>
                </a:gridCol>
                <a:gridCol w="10062465">
                  <a:extLst>
                    <a:ext uri="{9D8B030D-6E8A-4147-A177-3AD203B41FA5}">
                      <a16:colId xmlns:a16="http://schemas.microsoft.com/office/drawing/2014/main" val="2834414452"/>
                    </a:ext>
                  </a:extLst>
                </a:gridCol>
              </a:tblGrid>
              <a:tr h="1389194">
                <a:tc gridSpan="2">
                  <a:txBody>
                    <a:bodyPr/>
                    <a:lstStyle/>
                    <a:p>
                      <a:pPr marL="0" lvl="0" indent="0" rtl="0">
                        <a:lnSpc>
                          <a:spcPct val="150000"/>
                        </a:lnSpc>
                        <a:buNone/>
                      </a:pPr>
                      <a:r>
                        <a:rPr lang="en-US" sz="1800" b="1" i="0" kern="1200" dirty="0">
                          <a:solidFill>
                            <a:schemeClr val="tx2"/>
                          </a:solidFill>
                          <a:effectLst/>
                          <a:latin typeface="Arial" panose="020B0604020202020204" pitchFamily="34" charset="0"/>
                          <a:ea typeface="+mn-ea"/>
                          <a:cs typeface="Arial" panose="020B0604020202020204" pitchFamily="34" charset="0"/>
                        </a:rPr>
                        <a:t>Look at the sky. It </a:t>
                      </a:r>
                      <a:r>
                        <a:rPr lang="en-US" sz="1800" b="1" i="0" u="sng" kern="1200" dirty="0">
                          <a:solidFill>
                            <a:schemeClr val="tx2"/>
                          </a:solidFill>
                          <a:effectLst/>
                          <a:latin typeface="Arial" panose="020B0604020202020204" pitchFamily="34" charset="0"/>
                          <a:ea typeface="+mn-ea"/>
                          <a:cs typeface="Arial" panose="020B0604020202020204" pitchFamily="34" charset="0"/>
                        </a:rPr>
                        <a:t>is going to rain</a:t>
                      </a:r>
                      <a:r>
                        <a:rPr lang="en-US" sz="1800" b="1" i="0" kern="1200" dirty="0">
                          <a:solidFill>
                            <a:schemeClr val="tx2"/>
                          </a:solidFill>
                          <a:effectLst/>
                          <a:latin typeface="Arial" panose="020B0604020202020204" pitchFamily="34" charset="0"/>
                          <a:ea typeface="+mn-ea"/>
                          <a:cs typeface="Arial" panose="020B0604020202020204" pitchFamily="34" charset="0"/>
                        </a:rPr>
                        <a:t> this afternoon.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35899">
                <a:tc>
                  <a:txBody>
                    <a:bodyPr/>
                    <a:lstStyle/>
                    <a:p>
                      <a:pPr algn="ctr" rtl="0">
                        <a:lnSpc>
                          <a:spcPct val="150000"/>
                        </a:lnSpc>
                      </a:pPr>
                      <a:r>
                        <a:rPr lang="en-GB" sz="1740" b="1" dirty="0">
                          <a:solidFill>
                            <a:schemeClr val="tx1"/>
                          </a:solidFill>
                          <a:latin typeface="Arial" panose="020B0604020202020204" pitchFamily="34" charset="0"/>
                          <a:cs typeface="Arial" panose="020B0604020202020204" pitchFamily="34" charset="0"/>
                        </a:rPr>
                        <a:t>Checking questions</a:t>
                      </a:r>
                      <a:endParaRPr lang="en-AE" sz="1740"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Arial" panose="020B0604020202020204" pitchFamily="34" charset="0"/>
                          <a:cs typeface="Arial" panose="020B0604020202020204" pitchFamily="34" charset="0"/>
                        </a:rPr>
                        <a:t>Is it raining right now?</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Arial" panose="020B0604020202020204" pitchFamily="34" charset="0"/>
                          <a:cs typeface="Arial" panose="020B0604020202020204" pitchFamily="34" charset="0"/>
                        </a:rPr>
                        <a:t>When will it rain?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Arial" panose="020B0604020202020204" pitchFamily="34" charset="0"/>
                          <a:cs typeface="Arial" panose="020B0604020202020204" pitchFamily="34" charset="0"/>
                        </a:rPr>
                        <a:t>Are we sure it will rain?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Arial" panose="020B0604020202020204" pitchFamily="34" charset="0"/>
                          <a:cs typeface="Arial" panose="020B0604020202020204" pitchFamily="34" charset="0"/>
                        </a:rPr>
                        <a:t>Why are we sure?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444247">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rtl="0" eaLnBrk="1" fontAlgn="auto" latinLnBrk="0" hangingPunct="1">
                        <a:lnSpc>
                          <a:spcPct val="150000"/>
                        </a:lnSpc>
                        <a:spcBef>
                          <a:spcPts val="0"/>
                        </a:spcBef>
                        <a:spcAft>
                          <a:spcPts val="0"/>
                        </a:spcAft>
                        <a:buClrTx/>
                        <a:buSzTx/>
                        <a:buFontTx/>
                        <a:buNone/>
                      </a:pPr>
                      <a:r>
                        <a:rPr lang="en-US" sz="1800" b="1" kern="1200" dirty="0">
                          <a:solidFill>
                            <a:schemeClr val="tx2"/>
                          </a:solidFill>
                          <a:effectLst/>
                          <a:latin typeface="Arial"/>
                          <a:ea typeface="+mn-ea"/>
                          <a:cs typeface="Arial"/>
                          <a:hlinkClick r:id="rId2">
                            <a:extLst>
                              <a:ext uri="{A12FA001-AC4F-418D-AE19-62706E023703}">
                                <ahyp:hlinkClr xmlns:ahyp="http://schemas.microsoft.com/office/drawing/2018/hyperlinkcolor" val="tx"/>
                              </a:ext>
                            </a:extLst>
                          </a:hlinkClick>
                        </a:rPr>
                        <a:t>‘going to’ to predict future events and situations</a:t>
                      </a:r>
                      <a:endParaRPr lang="en-US" sz="1800" b="1" kern="1200" dirty="0">
                        <a:solidFill>
                          <a:schemeClr val="tx2"/>
                        </a:solidFill>
                        <a:effectLst/>
                        <a:latin typeface="Arial"/>
                        <a:ea typeface="+mn-ea"/>
                        <a:cs typeface="Arial"/>
                      </a:endParaRPr>
                    </a:p>
                    <a:p>
                      <a:pPr marL="0" marR="0" lvl="0" indent="0" algn="l" rtl="0" eaLnBrk="1" fontAlgn="auto" latinLnBrk="0" hangingPunct="1">
                        <a:lnSpc>
                          <a:spcPct val="150000"/>
                        </a:lnSpc>
                        <a:spcBef>
                          <a:spcPts val="0"/>
                        </a:spcBef>
                        <a:spcAft>
                          <a:spcPts val="0"/>
                        </a:spcAft>
                        <a:buClrTx/>
                        <a:buSzTx/>
                        <a:buFontTx/>
                        <a:buNone/>
                      </a:pPr>
                      <a:r>
                        <a:rPr lang="en-US" sz="1800" b="0" kern="1200" dirty="0">
                          <a:solidFill>
                            <a:schemeClr val="accent3"/>
                          </a:solidFill>
                          <a:effectLst/>
                          <a:latin typeface="Arial" panose="020B0604020202020204" pitchFamily="34" charset="0"/>
                          <a:ea typeface="+mn-ea"/>
                          <a:cs typeface="Arial" panose="020B0604020202020204" pitchFamily="34" charset="0"/>
                        </a:rPr>
                        <a:t>subject + ‘am / is / are’ + ‘going to’ + infinitive (base verb)</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403561">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algn="l" defTabSz="914400" rtl="0" eaLnBrk="1" latinLnBrk="0" hangingPunct="1"/>
                      <a:r>
                        <a:rPr lang="en-US" sz="1800" dirty="0">
                          <a:latin typeface="Arial" panose="020B0604020202020204" pitchFamily="34" charset="0"/>
                          <a:cs typeface="Arial" panose="020B0604020202020204" pitchFamily="34" charset="0"/>
                        </a:rPr>
                        <a:t>We use </a:t>
                      </a:r>
                      <a:r>
                        <a:rPr lang="en-US" sz="1800" b="0" dirty="0">
                          <a:latin typeface="Arial" panose="020B0604020202020204" pitchFamily="34" charset="0"/>
                          <a:cs typeface="Arial" panose="020B0604020202020204" pitchFamily="34" charset="0"/>
                        </a:rPr>
                        <a:t>"going to" </a:t>
                      </a:r>
                      <a:r>
                        <a:rPr lang="en-US" sz="1800" dirty="0">
                          <a:latin typeface="Arial" panose="020B0604020202020204" pitchFamily="34" charset="0"/>
                          <a:cs typeface="Arial" panose="020B0604020202020204" pitchFamily="34" charset="0"/>
                        </a:rPr>
                        <a:t>to make predictions about the future, based on what we know now, or on something we can see or feel now. We can also use ‘going to’ to talk about firm future plans.</a:t>
                      </a:r>
                      <a:endParaRPr lang="en-A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385099">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Arial" panose="020B0604020202020204" pitchFamily="34" charset="0"/>
                          <a:ea typeface="+mn-ea"/>
                          <a:cs typeface="Arial" panose="020B0604020202020204" pitchFamily="34" charset="0"/>
                        </a:rPr>
                        <a:t>I </a:t>
                      </a:r>
                      <a:r>
                        <a:rPr lang="en-US" sz="1800" b="0" i="0" u="sng" kern="1200" dirty="0">
                          <a:solidFill>
                            <a:schemeClr val="tx1"/>
                          </a:solidFill>
                          <a:effectLst/>
                          <a:latin typeface="Arial" panose="020B0604020202020204" pitchFamily="34" charset="0"/>
                          <a:ea typeface="+mn-ea"/>
                          <a:cs typeface="Arial" panose="020B0604020202020204" pitchFamily="34" charset="0"/>
                        </a:rPr>
                        <a:t>am going to</a:t>
                      </a:r>
                      <a:r>
                        <a:rPr lang="en-US" sz="1800" b="0" i="0" u="none" kern="1200" dirty="0">
                          <a:solidFill>
                            <a:schemeClr val="tx1"/>
                          </a:solidFill>
                          <a:effectLst/>
                          <a:latin typeface="Arial" panose="020B0604020202020204" pitchFamily="34" charset="0"/>
                          <a:ea typeface="+mn-ea"/>
                          <a:cs typeface="Arial" panose="020B0604020202020204" pitchFamily="34" charset="0"/>
                        </a:rPr>
                        <a:t> </a:t>
                      </a:r>
                      <a:r>
                        <a:rPr lang="en-US" sz="1800" b="0" i="0" u="sng" kern="1200" dirty="0">
                          <a:solidFill>
                            <a:schemeClr val="tx1"/>
                          </a:solidFill>
                          <a:effectLst/>
                          <a:latin typeface="Arial" panose="020B0604020202020204" pitchFamily="34" charset="0"/>
                          <a:ea typeface="+mn-ea"/>
                          <a:cs typeface="Arial" panose="020B0604020202020204" pitchFamily="34" charset="0"/>
                        </a:rPr>
                        <a:t>recommend</a:t>
                      </a:r>
                      <a:r>
                        <a:rPr lang="en-US" sz="1800" b="0" i="0" u="none" kern="1200" dirty="0">
                          <a:solidFill>
                            <a:schemeClr val="tx1"/>
                          </a:solidFill>
                          <a:effectLst/>
                          <a:latin typeface="Arial" panose="020B0604020202020204" pitchFamily="34" charset="0"/>
                          <a:ea typeface="+mn-ea"/>
                          <a:cs typeface="Arial" panose="020B0604020202020204" pitchFamily="34" charset="0"/>
                        </a:rPr>
                        <a:t> the d</a:t>
                      </a:r>
                      <a:r>
                        <a:rPr lang="en-US" sz="1800" b="0" i="0" kern="1200" dirty="0">
                          <a:solidFill>
                            <a:schemeClr val="tx1"/>
                          </a:solidFill>
                          <a:effectLst/>
                          <a:latin typeface="Arial" panose="020B0604020202020204" pitchFamily="34" charset="0"/>
                          <a:ea typeface="+mn-ea"/>
                          <a:cs typeface="Arial" panose="020B0604020202020204" pitchFamily="34" charset="0"/>
                        </a:rPr>
                        <a:t>iving </a:t>
                      </a:r>
                      <a:r>
                        <a:rPr lang="en-US" sz="1800" b="0" i="0" kern="1200" dirty="0" err="1">
                          <a:solidFill>
                            <a:schemeClr val="tx1"/>
                          </a:solidFill>
                          <a:effectLst/>
                          <a:latin typeface="Arial" panose="020B0604020202020204" pitchFamily="34" charset="0"/>
                          <a:ea typeface="+mn-ea"/>
                          <a:cs typeface="Arial" panose="020B0604020202020204" pitchFamily="34" charset="0"/>
                        </a:rPr>
                        <a:t>centre</a:t>
                      </a:r>
                      <a:r>
                        <a:rPr lang="en-US" sz="1800" b="0" i="0" kern="1200" dirty="0">
                          <a:solidFill>
                            <a:schemeClr val="tx1"/>
                          </a:solidFill>
                          <a:effectLst/>
                          <a:latin typeface="Arial" panose="020B0604020202020204" pitchFamily="34" charset="0"/>
                          <a:ea typeface="+mn-ea"/>
                          <a:cs typeface="Arial" panose="020B0604020202020204" pitchFamily="34" charset="0"/>
                        </a:rPr>
                        <a:t> to all my friends.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Arial" panose="020B0604020202020204" pitchFamily="34" charset="0"/>
                          <a:ea typeface="+mn-ea"/>
                          <a:cs typeface="Arial" panose="020B0604020202020204" pitchFamily="34" charset="0"/>
                        </a:rPr>
                        <a:t>What’</a:t>
                      </a:r>
                      <a:r>
                        <a:rPr lang="en-US" sz="1800" b="0" i="0" u="sng" kern="1200" dirty="0">
                          <a:solidFill>
                            <a:schemeClr val="tx1"/>
                          </a:solidFill>
                          <a:effectLst/>
                          <a:latin typeface="Arial" panose="020B0604020202020204" pitchFamily="34" charset="0"/>
                          <a:ea typeface="+mn-ea"/>
                          <a:cs typeface="Arial" panose="020B0604020202020204" pitchFamily="34" charset="0"/>
                        </a:rPr>
                        <a:t>s going to</a:t>
                      </a:r>
                      <a:r>
                        <a:rPr lang="en-US" sz="1800" b="0" i="0" u="none" kern="1200" dirty="0">
                          <a:solidFill>
                            <a:schemeClr val="tx1"/>
                          </a:solidFill>
                          <a:effectLst/>
                          <a:latin typeface="Arial" panose="020B0604020202020204" pitchFamily="34" charset="0"/>
                          <a:ea typeface="+mn-ea"/>
                          <a:cs typeface="Arial" panose="020B0604020202020204" pitchFamily="34" charset="0"/>
                        </a:rPr>
                        <a:t> </a:t>
                      </a:r>
                      <a:r>
                        <a:rPr lang="en-US" sz="1800" b="0" i="0" u="sng" kern="1200" dirty="0">
                          <a:solidFill>
                            <a:schemeClr val="tx1"/>
                          </a:solidFill>
                          <a:effectLst/>
                          <a:latin typeface="Arial" panose="020B0604020202020204" pitchFamily="34" charset="0"/>
                          <a:ea typeface="+mn-ea"/>
                          <a:cs typeface="Arial" panose="020B0604020202020204" pitchFamily="34" charset="0"/>
                        </a:rPr>
                        <a:t>happen</a:t>
                      </a:r>
                      <a:r>
                        <a:rPr lang="en-US" sz="1800" b="0" i="0" u="none" kern="1200" dirty="0">
                          <a:solidFill>
                            <a:schemeClr val="tx1"/>
                          </a:solidFill>
                          <a:effectLst/>
                          <a:latin typeface="Arial" panose="020B0604020202020204" pitchFamily="34" charset="0"/>
                          <a:ea typeface="+mn-ea"/>
                          <a:cs typeface="Arial" panose="020B0604020202020204" pitchFamily="34" charset="0"/>
                        </a:rPr>
                        <a:t> </a:t>
                      </a:r>
                      <a:r>
                        <a:rPr lang="en-US" sz="1800" b="0" i="0" kern="1200" dirty="0">
                          <a:solidFill>
                            <a:schemeClr val="tx1"/>
                          </a:solidFill>
                          <a:effectLst/>
                          <a:latin typeface="Arial" panose="020B0604020202020204" pitchFamily="34" charset="0"/>
                          <a:ea typeface="+mn-ea"/>
                          <a:cs typeface="Arial" panose="020B0604020202020204" pitchFamily="34" charset="0"/>
                        </a:rPr>
                        <a:t>if it keeps raining all day?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Arial" panose="020B0604020202020204" pitchFamily="34" charset="0"/>
                          <a:ea typeface="+mn-ea"/>
                          <a:cs typeface="Arial" panose="020B0604020202020204" pitchFamily="34" charset="0"/>
                        </a:rPr>
                        <a:t>The local markets </a:t>
                      </a:r>
                      <a:r>
                        <a:rPr lang="en-US" sz="1800" b="0" i="0" u="sng" kern="1200" dirty="0">
                          <a:solidFill>
                            <a:schemeClr val="tx1"/>
                          </a:solidFill>
                          <a:effectLst/>
                          <a:latin typeface="Arial" panose="020B0604020202020204" pitchFamily="34" charset="0"/>
                          <a:ea typeface="+mn-ea"/>
                          <a:cs typeface="Arial" panose="020B0604020202020204" pitchFamily="34" charset="0"/>
                        </a:rPr>
                        <a:t>are going to</a:t>
                      </a:r>
                      <a:r>
                        <a:rPr lang="en-US" sz="1800" b="0" i="0" u="none" kern="1200" dirty="0">
                          <a:solidFill>
                            <a:schemeClr val="tx1"/>
                          </a:solidFill>
                          <a:effectLst/>
                          <a:latin typeface="Arial" panose="020B0604020202020204" pitchFamily="34" charset="0"/>
                          <a:ea typeface="+mn-ea"/>
                          <a:cs typeface="Arial" panose="020B0604020202020204" pitchFamily="34" charset="0"/>
                        </a:rPr>
                        <a:t> </a:t>
                      </a:r>
                      <a:r>
                        <a:rPr lang="en-US" sz="1800" b="0" i="0" u="sng" kern="1200" dirty="0">
                          <a:solidFill>
                            <a:schemeClr val="tx1"/>
                          </a:solidFill>
                          <a:effectLst/>
                          <a:latin typeface="Arial" panose="020B0604020202020204" pitchFamily="34" charset="0"/>
                          <a:ea typeface="+mn-ea"/>
                          <a:cs typeface="Arial" panose="020B0604020202020204" pitchFamily="34" charset="0"/>
                        </a:rPr>
                        <a:t>be</a:t>
                      </a:r>
                      <a:r>
                        <a:rPr lang="en-US" sz="1800" b="0" i="0" u="none" kern="1200" dirty="0">
                          <a:solidFill>
                            <a:schemeClr val="tx1"/>
                          </a:solidFill>
                          <a:effectLst/>
                          <a:latin typeface="Arial" panose="020B0604020202020204" pitchFamily="34" charset="0"/>
                          <a:ea typeface="+mn-ea"/>
                          <a:cs typeface="Arial" panose="020B0604020202020204" pitchFamily="34" charset="0"/>
                        </a:rPr>
                        <a:t> </a:t>
                      </a:r>
                      <a:r>
                        <a:rPr lang="en-US" sz="1800" b="0" i="0" kern="1200" dirty="0">
                          <a:solidFill>
                            <a:schemeClr val="tx1"/>
                          </a:solidFill>
                          <a:effectLst/>
                          <a:latin typeface="Arial" panose="020B0604020202020204" pitchFamily="34" charset="0"/>
                          <a:ea typeface="+mn-ea"/>
                          <a:cs typeface="Arial" panose="020B0604020202020204" pitchFamily="34" charset="0"/>
                        </a:rPr>
                        <a:t>busy during the celebration.</a:t>
                      </a:r>
                      <a:endParaRPr lang="en-US" sz="1800" b="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13483625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4AC6E-5493-626D-313B-A56693CE13FF}"/>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4118BB02-4D15-9499-2580-359C3C7CA53F}"/>
              </a:ext>
            </a:extLst>
          </p:cNvPr>
          <p:cNvGraphicFramePr>
            <a:graphicFrameLocks noGrp="1"/>
          </p:cNvGraphicFramePr>
          <p:nvPr>
            <p:extLst>
              <p:ext uri="{D42A27DB-BD31-4B8C-83A1-F6EECF244321}">
                <p14:modId xmlns:p14="http://schemas.microsoft.com/office/powerpoint/2010/main" val="3025019203"/>
              </p:ext>
            </p:extLst>
          </p:nvPr>
        </p:nvGraphicFramePr>
        <p:xfrm>
          <a:off x="0" y="0"/>
          <a:ext cx="12192000" cy="6858002"/>
        </p:xfrm>
        <a:graphic>
          <a:graphicData uri="http://schemas.openxmlformats.org/drawingml/2006/table">
            <a:tbl>
              <a:tblPr firstRow="1" firstCol="1" bandRow="1"/>
              <a:tblGrid>
                <a:gridCol w="2129535">
                  <a:extLst>
                    <a:ext uri="{9D8B030D-6E8A-4147-A177-3AD203B41FA5}">
                      <a16:colId xmlns:a16="http://schemas.microsoft.com/office/drawing/2014/main" val="3979107295"/>
                    </a:ext>
                  </a:extLst>
                </a:gridCol>
                <a:gridCol w="10062465">
                  <a:extLst>
                    <a:ext uri="{9D8B030D-6E8A-4147-A177-3AD203B41FA5}">
                      <a16:colId xmlns:a16="http://schemas.microsoft.com/office/drawing/2014/main" val="2834414452"/>
                    </a:ext>
                  </a:extLst>
                </a:gridCol>
              </a:tblGrid>
              <a:tr h="1276589">
                <a:tc gridSpan="2">
                  <a:txBody>
                    <a:bodyPr/>
                    <a:lstStyle/>
                    <a:p>
                      <a:r>
                        <a:rPr lang="en-US" sz="1800" b="1" i="0" kern="1200" dirty="0">
                          <a:solidFill>
                            <a:schemeClr val="tx2"/>
                          </a:solidFill>
                          <a:effectLst/>
                          <a:latin typeface="Arial" panose="020B0604020202020204" pitchFamily="34" charset="0"/>
                          <a:ea typeface="+mn-ea"/>
                          <a:cs typeface="Arial" panose="020B0604020202020204" pitchFamily="34" charset="0"/>
                        </a:rPr>
                        <a:t>Aisha and Fatima </a:t>
                      </a:r>
                      <a:r>
                        <a:rPr lang="en-US" sz="1800" b="1" i="0" u="sng" kern="1200" dirty="0">
                          <a:solidFill>
                            <a:schemeClr val="tx2"/>
                          </a:solidFill>
                          <a:effectLst/>
                          <a:latin typeface="Arial" panose="020B0604020202020204" pitchFamily="34" charset="0"/>
                          <a:ea typeface="+mn-ea"/>
                          <a:cs typeface="Arial" panose="020B0604020202020204" pitchFamily="34" charset="0"/>
                        </a:rPr>
                        <a:t>were going to swim</a:t>
                      </a:r>
                      <a:r>
                        <a:rPr lang="en-US" sz="1800" b="1" i="0" kern="1200" dirty="0">
                          <a:solidFill>
                            <a:schemeClr val="tx2"/>
                          </a:solidFill>
                          <a:effectLst/>
                          <a:latin typeface="Arial" panose="020B0604020202020204" pitchFamily="34" charset="0"/>
                          <a:ea typeface="+mn-ea"/>
                          <a:cs typeface="Arial" panose="020B0604020202020204" pitchFamily="34" charset="0"/>
                        </a:rPr>
                        <a:t>, but they forgot their towels.</a:t>
                      </a:r>
                      <a:endParaRPr lang="en-AE" sz="1800" b="1" dirty="0">
                        <a:solidFill>
                          <a:schemeClr val="tx2"/>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916863">
                <a:tc>
                  <a:txBody>
                    <a:bodyPr/>
                    <a:lstStyle/>
                    <a:p>
                      <a:pPr algn="ctr" rtl="0">
                        <a:lnSpc>
                          <a:spcPct val="150000"/>
                        </a:lnSpc>
                      </a:pPr>
                      <a:r>
                        <a:rPr lang="en-GB" sz="1740" b="1" dirty="0">
                          <a:solidFill>
                            <a:schemeClr val="tx1"/>
                          </a:solidFill>
                          <a:latin typeface="Arial" panose="020B0604020202020204" pitchFamily="34" charset="0"/>
                          <a:cs typeface="Arial" panose="020B0604020202020204" pitchFamily="34" charset="0"/>
                        </a:rPr>
                        <a:t>Checking questions</a:t>
                      </a:r>
                      <a:endParaRPr lang="en-AE" sz="1740"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solidFill>
                            <a:schemeClr val="tx1"/>
                          </a:solidFill>
                          <a:latin typeface="Arial" panose="020B0604020202020204" pitchFamily="34" charset="0"/>
                          <a:cs typeface="Arial" panose="020B0604020202020204" pitchFamily="34" charset="0"/>
                        </a:rPr>
                        <a:t>What did Aisha and Fatima plan to do? Did they swim in the end? Why? </a:t>
                      </a:r>
                    </a:p>
                    <a:p>
                      <a:pPr algn="l" rtl="0"/>
                      <a:r>
                        <a:rPr lang="en-US" sz="1800" dirty="0">
                          <a:solidFill>
                            <a:schemeClr val="tx1"/>
                          </a:solidFill>
                          <a:latin typeface="Arial" panose="020B0604020202020204" pitchFamily="34" charset="0"/>
                          <a:cs typeface="Arial" panose="020B0604020202020204" pitchFamily="34" charset="0"/>
                        </a:rPr>
                        <a:t>Does ‘was going to’ mean they finished the action?</a:t>
                      </a:r>
                      <a:endParaRPr lang="x-none" sz="180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64127">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24765" marR="0" lvl="0" indent="0" algn="l" defTabSz="914400" rtl="0" eaLnBrk="1" fontAlgn="auto" latinLnBrk="0" hangingPunct="1">
                        <a:lnSpc>
                          <a:spcPct val="107000"/>
                        </a:lnSpc>
                        <a:spcBef>
                          <a:spcPts val="0"/>
                        </a:spcBef>
                        <a:spcAft>
                          <a:spcPts val="800"/>
                        </a:spcAft>
                        <a:buClrTx/>
                        <a:buSzTx/>
                        <a:buFontTx/>
                        <a:buNone/>
                        <a:tabLst/>
                        <a:defRPr/>
                      </a:pPr>
                      <a:r>
                        <a:rPr lang="en-US" sz="1800" b="1" dirty="0">
                          <a:solidFill>
                            <a:schemeClr val="tx2"/>
                          </a:solidFill>
                          <a:effectLst/>
                          <a:latin typeface="Arial"/>
                          <a:ea typeface="Arial" panose="020B0604020202020204" pitchFamily="34" charset="0"/>
                          <a:cs typeface="Arial"/>
                        </a:rPr>
                        <a:t>'was / were going to’ to refer to past intentions</a:t>
                      </a:r>
                    </a:p>
                    <a:p>
                      <a:pPr marL="24765" marR="0" algn="l">
                        <a:lnSpc>
                          <a:spcPct val="107000"/>
                        </a:lnSpc>
                        <a:spcAft>
                          <a:spcPts val="800"/>
                        </a:spcAft>
                      </a:pPr>
                      <a:r>
                        <a:rPr lang="en-US" sz="1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subject + ‘was / were’ + ‘going to’ + infinitive (base verb)</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783248">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effectLst/>
                          <a:latin typeface="Arial" panose="020B0604020202020204" pitchFamily="34" charset="0"/>
                          <a:ea typeface="Calibri" panose="020F0502020204030204" pitchFamily="34" charset="0"/>
                          <a:cs typeface="Arial" panose="020B0604020202020204" pitchFamily="34" charset="0"/>
                        </a:rPr>
                        <a:t>We use ‘was / were going to’ to talk about something someone planned or intended to do in the past, but it may or may not have happened. It describes an action that was in someone’s mind at a past time — a plan, not necessarily a completed action.</a:t>
                      </a:r>
                      <a:endParaRPr lang="en-US" sz="1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‘Going to’ </a:t>
                      </a:r>
                      <a:r>
                        <a:rPr lang="en-US" sz="1800" dirty="0">
                          <a:solidFill>
                            <a:schemeClr val="tx1"/>
                          </a:solidFill>
                          <a:effectLst/>
                          <a:latin typeface="Arial" panose="020B0604020202020204" pitchFamily="34" charset="0"/>
                          <a:ea typeface="Calibri" panose="020F0502020204030204" pitchFamily="34" charset="0"/>
                          <a:cs typeface="Arial" panose="020B0604020202020204" pitchFamily="34" charset="0"/>
                        </a:rPr>
                        <a:t>is often used with ‘but’ to show a contrast between what was expected and what really happened.</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617175">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lvl="0"/>
                      <a:r>
                        <a:rPr lang="en-US" b="0" u="none" dirty="0">
                          <a:solidFill>
                            <a:schemeClr val="tx1"/>
                          </a:solidFill>
                          <a:latin typeface="Arial" panose="020B0604020202020204" pitchFamily="34" charset="0"/>
                          <a:cs typeface="Arial" panose="020B0604020202020204" pitchFamily="34" charset="0"/>
                        </a:rPr>
                        <a:t>I </a:t>
                      </a:r>
                      <a:r>
                        <a:rPr lang="en-US" b="0" u="sng" dirty="0">
                          <a:solidFill>
                            <a:schemeClr val="tx1"/>
                          </a:solidFill>
                          <a:latin typeface="Arial" panose="020B0604020202020204" pitchFamily="34" charset="0"/>
                          <a:cs typeface="Arial" panose="020B0604020202020204" pitchFamily="34" charset="0"/>
                        </a:rPr>
                        <a:t>was going to call</a:t>
                      </a:r>
                      <a:r>
                        <a:rPr lang="en-US" b="0" u="none" dirty="0">
                          <a:solidFill>
                            <a:schemeClr val="tx1"/>
                          </a:solidFill>
                          <a:latin typeface="Arial" panose="020B0604020202020204" pitchFamily="34" charset="0"/>
                          <a:cs typeface="Arial" panose="020B0604020202020204" pitchFamily="34" charset="0"/>
                        </a:rPr>
                        <a:t> you yesterday, but I forgot.</a:t>
                      </a:r>
                    </a:p>
                    <a:p>
                      <a:pPr lvl="0"/>
                      <a:r>
                        <a:rPr lang="en-US" sz="1800" b="0" u="none" dirty="0">
                          <a:solidFill>
                            <a:schemeClr val="tx1"/>
                          </a:solidFill>
                          <a:latin typeface="Arial" panose="020B0604020202020204" pitchFamily="34" charset="0"/>
                          <a:cs typeface="Arial" panose="020B0604020202020204" pitchFamily="34" charset="0"/>
                        </a:rPr>
                        <a:t>We </a:t>
                      </a:r>
                      <a:r>
                        <a:rPr lang="en-US" sz="1800" b="0" u="sng" dirty="0">
                          <a:solidFill>
                            <a:schemeClr val="tx1"/>
                          </a:solidFill>
                          <a:latin typeface="Arial" panose="020B0604020202020204" pitchFamily="34" charset="0"/>
                          <a:cs typeface="Arial" panose="020B0604020202020204" pitchFamily="34" charset="0"/>
                        </a:rPr>
                        <a:t>were going to visit</a:t>
                      </a:r>
                      <a:r>
                        <a:rPr lang="en-US" sz="1800" b="0" u="none" dirty="0">
                          <a:solidFill>
                            <a:schemeClr val="tx1"/>
                          </a:solidFill>
                          <a:latin typeface="Arial" panose="020B0604020202020204" pitchFamily="34" charset="0"/>
                          <a:cs typeface="Arial" panose="020B0604020202020204" pitchFamily="34" charset="0"/>
                        </a:rPr>
                        <a:t> a local festival, but it was cancelled.</a:t>
                      </a:r>
                    </a:p>
                    <a:p>
                      <a:pPr lvl="0"/>
                      <a:r>
                        <a:rPr lang="en-US" sz="1800" b="0" u="none" dirty="0">
                          <a:solidFill>
                            <a:schemeClr val="tx1"/>
                          </a:solidFill>
                          <a:latin typeface="Arial" panose="020B0604020202020204" pitchFamily="34" charset="0"/>
                          <a:cs typeface="Arial" panose="020B0604020202020204" pitchFamily="34" charset="0"/>
                        </a:rPr>
                        <a:t>I </a:t>
                      </a:r>
                      <a:r>
                        <a:rPr lang="en-US" sz="1800" b="0" u="sng" dirty="0">
                          <a:solidFill>
                            <a:schemeClr val="tx1"/>
                          </a:solidFill>
                          <a:latin typeface="Arial" panose="020B0604020202020204" pitchFamily="34" charset="0"/>
                          <a:cs typeface="Arial" panose="020B0604020202020204" pitchFamily="34" charset="0"/>
                        </a:rPr>
                        <a:t>was going to travel</a:t>
                      </a:r>
                      <a:r>
                        <a:rPr lang="en-US" sz="1800" b="0" u="none" dirty="0">
                          <a:solidFill>
                            <a:schemeClr val="tx1"/>
                          </a:solidFill>
                          <a:latin typeface="Arial" panose="020B0604020202020204" pitchFamily="34" charset="0"/>
                          <a:cs typeface="Arial" panose="020B0604020202020204" pitchFamily="34" charset="0"/>
                        </a:rPr>
                        <a:t> to Europe last summer, but my passport expired.</a:t>
                      </a:r>
                      <a:endParaRPr lang="en-GB" sz="1800" b="0" u="none"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13895351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8DC52-F129-EC21-AECB-1A6EFF511F01}"/>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472DFA5-3302-4457-E743-1CB3C4479902}"/>
              </a:ext>
            </a:extLst>
          </p:cNvPr>
          <p:cNvGraphicFramePr>
            <a:graphicFrameLocks noGrp="1"/>
          </p:cNvGraphicFramePr>
          <p:nvPr>
            <p:extLst>
              <p:ext uri="{D42A27DB-BD31-4B8C-83A1-F6EECF244321}">
                <p14:modId xmlns:p14="http://schemas.microsoft.com/office/powerpoint/2010/main" val="2201929192"/>
              </p:ext>
            </p:extLst>
          </p:nvPr>
        </p:nvGraphicFramePr>
        <p:xfrm>
          <a:off x="0" y="1"/>
          <a:ext cx="12192000" cy="6857999"/>
        </p:xfrm>
        <a:graphic>
          <a:graphicData uri="http://schemas.openxmlformats.org/drawingml/2006/table">
            <a:tbl>
              <a:tblPr firstRow="1" firstCol="1" bandRow="1"/>
              <a:tblGrid>
                <a:gridCol w="2181726">
                  <a:extLst>
                    <a:ext uri="{9D8B030D-6E8A-4147-A177-3AD203B41FA5}">
                      <a16:colId xmlns:a16="http://schemas.microsoft.com/office/drawing/2014/main" val="3979107295"/>
                    </a:ext>
                  </a:extLst>
                </a:gridCol>
                <a:gridCol w="10010274">
                  <a:extLst>
                    <a:ext uri="{9D8B030D-6E8A-4147-A177-3AD203B41FA5}">
                      <a16:colId xmlns:a16="http://schemas.microsoft.com/office/drawing/2014/main" val="2834414452"/>
                    </a:ext>
                  </a:extLst>
                </a:gridCol>
              </a:tblGrid>
              <a:tr h="1165712">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kern="1200" dirty="0">
                          <a:solidFill>
                            <a:schemeClr val="tx2"/>
                          </a:solidFill>
                          <a:effectLst/>
                          <a:latin typeface="Arial" panose="020B0604020202020204" pitchFamily="34" charset="0"/>
                          <a:ea typeface="+mn-ea"/>
                          <a:cs typeface="Arial" panose="020B0604020202020204" pitchFamily="34" charset="0"/>
                        </a:rPr>
                        <a:t>Fares </a:t>
                      </a:r>
                      <a:r>
                        <a:rPr lang="en-US" sz="1800" b="1" i="0" u="sng" kern="1200" dirty="0">
                          <a:solidFill>
                            <a:schemeClr val="tx2"/>
                          </a:solidFill>
                          <a:effectLst/>
                          <a:latin typeface="Arial" panose="020B0604020202020204" pitchFamily="34" charset="0"/>
                          <a:ea typeface="+mn-ea"/>
                          <a:cs typeface="Arial" panose="020B0604020202020204" pitchFamily="34" charset="0"/>
                        </a:rPr>
                        <a:t>has been</a:t>
                      </a:r>
                      <a:r>
                        <a:rPr lang="en-US" sz="1800" b="1" i="0" u="none" kern="1200" dirty="0">
                          <a:solidFill>
                            <a:schemeClr val="tx2"/>
                          </a:solidFill>
                          <a:effectLst/>
                          <a:latin typeface="Arial" panose="020B0604020202020204" pitchFamily="34" charset="0"/>
                          <a:ea typeface="+mn-ea"/>
                          <a:cs typeface="Arial" panose="020B0604020202020204" pitchFamily="34" charset="0"/>
                        </a:rPr>
                        <a:t> to </a:t>
                      </a:r>
                      <a:r>
                        <a:rPr lang="en-US" sz="1800" b="1" i="0" kern="1200" dirty="0">
                          <a:solidFill>
                            <a:schemeClr val="tx2"/>
                          </a:solidFill>
                          <a:effectLst/>
                          <a:latin typeface="Arial" panose="020B0604020202020204" pitchFamily="34" charset="0"/>
                          <a:ea typeface="+mn-ea"/>
                          <a:cs typeface="Arial" panose="020B0604020202020204" pitchFamily="34" charset="0"/>
                        </a:rPr>
                        <a:t>Italy three times. He loves the country and its people.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kern="1200" dirty="0">
                          <a:solidFill>
                            <a:schemeClr val="tx2"/>
                          </a:solidFill>
                          <a:effectLst/>
                          <a:latin typeface="Arial" panose="020B0604020202020204" pitchFamily="34" charset="0"/>
                          <a:ea typeface="+mn-ea"/>
                          <a:cs typeface="Arial" panose="020B0604020202020204" pitchFamily="34" charset="0"/>
                        </a:rPr>
                        <a:t>Ahmed </a:t>
                      </a:r>
                      <a:r>
                        <a:rPr lang="en-US" sz="1800" b="1" i="0" u="sng" kern="1200" dirty="0">
                          <a:solidFill>
                            <a:schemeClr val="tx2"/>
                          </a:solidFill>
                          <a:effectLst/>
                          <a:latin typeface="Arial" panose="020B0604020202020204" pitchFamily="34" charset="0"/>
                          <a:ea typeface="+mn-ea"/>
                          <a:cs typeface="Arial" panose="020B0604020202020204" pitchFamily="34" charset="0"/>
                        </a:rPr>
                        <a:t>has gone</a:t>
                      </a:r>
                      <a:r>
                        <a:rPr lang="en-US" sz="1800" b="1" i="0" kern="1200" dirty="0">
                          <a:solidFill>
                            <a:schemeClr val="tx2"/>
                          </a:solidFill>
                          <a:effectLst/>
                          <a:latin typeface="Arial" panose="020B0604020202020204" pitchFamily="34" charset="0"/>
                          <a:ea typeface="+mn-ea"/>
                          <a:cs typeface="Arial" panose="020B0604020202020204" pitchFamily="34" charset="0"/>
                        </a:rPr>
                        <a:t> to Pakistan. He’ll be back next week.</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073880">
                <a:tc>
                  <a:txBody>
                    <a:bodyPr/>
                    <a:lstStyle/>
                    <a:p>
                      <a:pPr algn="ctr" rtl="0">
                        <a:lnSpc>
                          <a:spcPct val="150000"/>
                        </a:lnSpc>
                      </a:pPr>
                      <a:r>
                        <a:rPr lang="en-GB" sz="1740" b="1" dirty="0">
                          <a:solidFill>
                            <a:schemeClr val="tx1"/>
                          </a:solidFill>
                          <a:latin typeface="Arial" panose="020B0604020202020204" pitchFamily="34" charset="0"/>
                          <a:cs typeface="Arial" panose="020B0604020202020204" pitchFamily="34" charset="0"/>
                        </a:rPr>
                        <a:t>Checking questions</a:t>
                      </a:r>
                      <a:endParaRPr lang="en-AE" sz="1740"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lgn="l">
                        <a:lnSpc>
                          <a:spcPct val="100000"/>
                        </a:lnSpc>
                        <a:buFontTx/>
                        <a:buNone/>
                      </a:pPr>
                      <a:r>
                        <a:rPr lang="en-US" sz="1800" dirty="0">
                          <a:latin typeface="Arial" panose="020B0604020202020204" pitchFamily="34" charset="0"/>
                          <a:cs typeface="Arial" panose="020B0604020202020204" pitchFamily="34" charset="0"/>
                        </a:rPr>
                        <a:t>Has Fares visited Italy before? Is he in Italy now?</a:t>
                      </a:r>
                    </a:p>
                    <a:p>
                      <a:pPr marL="0" indent="0" algn="l">
                        <a:lnSpc>
                          <a:spcPct val="100000"/>
                        </a:lnSpc>
                        <a:buFontTx/>
                        <a:buNone/>
                      </a:pPr>
                      <a:r>
                        <a:rPr lang="en-US" sz="1800" dirty="0">
                          <a:latin typeface="Arial" panose="020B0604020202020204" pitchFamily="34" charset="0"/>
                          <a:cs typeface="Arial" panose="020B0604020202020204" pitchFamily="34" charset="0"/>
                        </a:rPr>
                        <a:t>Has Ahmed visited Pakistan? Is he in Pakistan now?</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66907">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lnSpc>
                          <a:spcPct val="100000"/>
                        </a:lnSpc>
                        <a:buFont typeface="Arial" panose="020B0604020202020204" pitchFamily="34" charset="0"/>
                        <a:buNone/>
                      </a:pPr>
                      <a:r>
                        <a:rPr lang="en-US" sz="1800" b="1" kern="1200" dirty="0">
                          <a:solidFill>
                            <a:schemeClr val="tx2"/>
                          </a:solidFill>
                          <a:effectLst/>
                          <a:latin typeface="Arial"/>
                          <a:ea typeface="+mn-ea"/>
                          <a:cs typeface="Arial"/>
                          <a:hlinkClick r:id="rId2">
                            <a:extLst>
                              <a:ext uri="{A12FA001-AC4F-418D-AE19-62706E023703}">
                                <ahyp:hlinkClr xmlns:ahyp="http://schemas.microsoft.com/office/drawing/2018/hyperlinkcolor" val="tx"/>
                              </a:ext>
                            </a:extLst>
                          </a:hlinkClick>
                        </a:rPr>
                        <a:t>present perfect with 'been (to)' and 'gone (to)', referring to places </a:t>
                      </a:r>
                      <a:endParaRPr lang="en-US" sz="1800" b="1" kern="1200" dirty="0">
                        <a:solidFill>
                          <a:schemeClr val="tx2"/>
                        </a:solidFill>
                        <a:effectLst/>
                        <a:latin typeface="Arial"/>
                        <a:ea typeface="+mn-ea"/>
                        <a:cs typeface="Arial"/>
                      </a:endParaRPr>
                    </a:p>
                    <a:p>
                      <a:pPr marL="0" indent="0">
                        <a:lnSpc>
                          <a:spcPct val="100000"/>
                        </a:lnSpc>
                        <a:buFont typeface="Arial" panose="020B0604020202020204" pitchFamily="34" charset="0"/>
                        <a:buNone/>
                      </a:pPr>
                      <a:r>
                        <a:rPr lang="en-US" sz="1800" b="0" kern="1200" dirty="0">
                          <a:solidFill>
                            <a:schemeClr val="tx1"/>
                          </a:solidFill>
                          <a:effectLst/>
                          <a:latin typeface="Arial" panose="020B0604020202020204" pitchFamily="34" charset="0"/>
                          <a:ea typeface="+mn-ea"/>
                          <a:cs typeface="Arial" panose="020B0604020202020204" pitchFamily="34" charset="0"/>
                        </a:rPr>
                        <a:t>subject + ‘have / </a:t>
                      </a:r>
                      <a:r>
                        <a:rPr lang="en-US" sz="1800" b="0" kern="1200" dirty="0" err="1">
                          <a:solidFill>
                            <a:schemeClr val="tx1"/>
                          </a:solidFill>
                          <a:effectLst/>
                          <a:latin typeface="Arial" panose="020B0604020202020204" pitchFamily="34" charset="0"/>
                          <a:ea typeface="+mn-ea"/>
                          <a:cs typeface="Arial" panose="020B0604020202020204" pitchFamily="34" charset="0"/>
                        </a:rPr>
                        <a:t>has’</a:t>
                      </a:r>
                      <a:r>
                        <a:rPr lang="en-US" sz="1800" b="0" kern="1200" dirty="0">
                          <a:solidFill>
                            <a:schemeClr val="tx1"/>
                          </a:solidFill>
                          <a:effectLst/>
                          <a:latin typeface="Arial" panose="020B0604020202020204" pitchFamily="34" charset="0"/>
                          <a:ea typeface="+mn-ea"/>
                          <a:cs typeface="Arial" panose="020B0604020202020204" pitchFamily="34" charset="0"/>
                        </a:rPr>
                        <a:t> + ‘been to’ + place</a:t>
                      </a:r>
                    </a:p>
                    <a:p>
                      <a:pPr marL="0" indent="0">
                        <a:lnSpc>
                          <a:spcPct val="100000"/>
                        </a:lnSpc>
                        <a:buFontTx/>
                        <a:buNone/>
                      </a:pPr>
                      <a:r>
                        <a:rPr lang="en-US" sz="1800" b="0" kern="1200" dirty="0">
                          <a:solidFill>
                            <a:schemeClr val="tx1"/>
                          </a:solidFill>
                          <a:effectLst/>
                          <a:latin typeface="Arial" panose="020B0604020202020204" pitchFamily="34" charset="0"/>
                          <a:ea typeface="+mn-ea"/>
                          <a:cs typeface="Arial" panose="020B0604020202020204" pitchFamily="34" charset="0"/>
                        </a:rPr>
                        <a:t>subject + ‘have / </a:t>
                      </a:r>
                      <a:r>
                        <a:rPr lang="en-US" sz="1800" b="0" kern="1200" dirty="0" err="1">
                          <a:solidFill>
                            <a:schemeClr val="tx1"/>
                          </a:solidFill>
                          <a:effectLst/>
                          <a:latin typeface="Arial" panose="020B0604020202020204" pitchFamily="34" charset="0"/>
                          <a:ea typeface="+mn-ea"/>
                          <a:cs typeface="Arial" panose="020B0604020202020204" pitchFamily="34" charset="0"/>
                        </a:rPr>
                        <a:t>has’</a:t>
                      </a:r>
                      <a:r>
                        <a:rPr lang="en-US" sz="1800" b="0" kern="1200" dirty="0">
                          <a:solidFill>
                            <a:schemeClr val="tx1"/>
                          </a:solidFill>
                          <a:effectLst/>
                          <a:latin typeface="Arial" panose="020B0604020202020204" pitchFamily="34" charset="0"/>
                          <a:ea typeface="+mn-ea"/>
                          <a:cs typeface="Arial" panose="020B0604020202020204" pitchFamily="34" charset="0"/>
                        </a:rPr>
                        <a:t> + ‘gone to’ + place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675750">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lgn="l">
                        <a:lnSpc>
                          <a:spcPct val="100000"/>
                        </a:lnSpc>
                        <a:buFontTx/>
                        <a:buNone/>
                      </a:pPr>
                      <a:r>
                        <a:rPr lang="en-US" sz="1800" b="0" dirty="0">
                          <a:latin typeface="Arial" panose="020B0604020202020204" pitchFamily="34" charset="0"/>
                          <a:cs typeface="Arial" panose="020B0604020202020204" pitchFamily="34" charset="0"/>
                        </a:rPr>
                        <a:t>We use the present perfect (have/has + past participle) with ‘been to’ and ‘gone to’ to talk about visiting or going to places. We use ‘been to’ when the person has visited and come back. ‘Been to’ talks about visits someone has made over their whole life.</a:t>
                      </a:r>
                    </a:p>
                    <a:p>
                      <a:pPr marL="0" indent="0" algn="l">
                        <a:lnSpc>
                          <a:spcPct val="100000"/>
                        </a:lnSpc>
                        <a:buFontTx/>
                        <a:buNone/>
                      </a:pPr>
                      <a:r>
                        <a:rPr lang="en-US" sz="1800" b="0" dirty="0">
                          <a:latin typeface="Arial" panose="020B0604020202020204" pitchFamily="34" charset="0"/>
                          <a:cs typeface="Arial" panose="020B0604020202020204" pitchFamily="34" charset="0"/>
                        </a:rPr>
                        <a:t>We use ‘has gone to’ when someone has travelled to a place and is still there now (they haven’t returned yet).</a:t>
                      </a:r>
                      <a:endParaRPr lang="en-US" b="0" dirty="0">
                        <a:highlight>
                          <a:srgbClr val="FFFF00"/>
                        </a:highlight>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675750">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r>
                        <a:rPr lang="en-US" sz="1800" b="0" kern="1200" dirty="0">
                          <a:solidFill>
                            <a:schemeClr val="tx1"/>
                          </a:solidFill>
                          <a:effectLst/>
                          <a:latin typeface="Arial" panose="020B0604020202020204" pitchFamily="34" charset="0"/>
                          <a:ea typeface="+mn-ea"/>
                          <a:cs typeface="Arial" panose="020B0604020202020204" pitchFamily="34" charset="0"/>
                        </a:rPr>
                        <a:t>H</a:t>
                      </a:r>
                      <a:r>
                        <a:rPr lang="en-US" sz="1800" b="0" u="sng" kern="1200" dirty="0">
                          <a:solidFill>
                            <a:schemeClr val="tx1"/>
                          </a:solidFill>
                          <a:effectLst/>
                          <a:latin typeface="Arial" panose="020B0604020202020204" pitchFamily="34" charset="0"/>
                          <a:ea typeface="+mn-ea"/>
                          <a:cs typeface="Arial" panose="020B0604020202020204" pitchFamily="34" charset="0"/>
                        </a:rPr>
                        <a:t>ave you ever been to</a:t>
                      </a:r>
                      <a:r>
                        <a:rPr lang="en-US" sz="1800" b="0" kern="1200" dirty="0">
                          <a:solidFill>
                            <a:schemeClr val="tx1"/>
                          </a:solidFill>
                          <a:effectLst/>
                          <a:latin typeface="Arial" panose="020B0604020202020204" pitchFamily="34" charset="0"/>
                          <a:ea typeface="+mn-ea"/>
                          <a:cs typeface="Arial" panose="020B0604020202020204" pitchFamily="34" charset="0"/>
                        </a:rPr>
                        <a:t> a local festival?</a:t>
                      </a:r>
                    </a:p>
                    <a:p>
                      <a:r>
                        <a:rPr lang="en-US" sz="1800" b="0" kern="1200" dirty="0">
                          <a:solidFill>
                            <a:schemeClr val="tx1"/>
                          </a:solidFill>
                          <a:effectLst/>
                          <a:latin typeface="Arial" panose="020B0604020202020204" pitchFamily="34" charset="0"/>
                          <a:ea typeface="+mn-ea"/>
                          <a:cs typeface="Arial" panose="020B0604020202020204" pitchFamily="34" charset="0"/>
                        </a:rPr>
                        <a:t>We</a:t>
                      </a:r>
                      <a:r>
                        <a:rPr lang="en-US" sz="1800" b="0" u="sng" kern="1200" dirty="0">
                          <a:solidFill>
                            <a:schemeClr val="tx1"/>
                          </a:solidFill>
                          <a:effectLst/>
                          <a:latin typeface="Arial" panose="020B0604020202020204" pitchFamily="34" charset="0"/>
                          <a:ea typeface="+mn-ea"/>
                          <a:cs typeface="Arial" panose="020B0604020202020204" pitchFamily="34" charset="0"/>
                        </a:rPr>
                        <a:t>’ve never been to</a:t>
                      </a:r>
                      <a:r>
                        <a:rPr lang="en-US" sz="1800" b="0" u="none" kern="1200" dirty="0">
                          <a:solidFill>
                            <a:schemeClr val="tx1"/>
                          </a:solidFill>
                          <a:effectLst/>
                          <a:latin typeface="Arial" panose="020B0604020202020204" pitchFamily="34" charset="0"/>
                          <a:ea typeface="+mn-ea"/>
                          <a:cs typeface="Arial" panose="020B0604020202020204" pitchFamily="34" charset="0"/>
                        </a:rPr>
                        <a:t> </a:t>
                      </a:r>
                      <a:r>
                        <a:rPr lang="en-US" sz="1800" b="0" kern="1200" dirty="0">
                          <a:solidFill>
                            <a:schemeClr val="tx1"/>
                          </a:solidFill>
                          <a:effectLst/>
                          <a:latin typeface="Arial" panose="020B0604020202020204" pitchFamily="34" charset="0"/>
                          <a:ea typeface="+mn-ea"/>
                          <a:cs typeface="Arial" panose="020B0604020202020204" pitchFamily="34" charset="0"/>
                        </a:rPr>
                        <a:t>the Global Village.</a:t>
                      </a:r>
                    </a:p>
                    <a:p>
                      <a:r>
                        <a:rPr lang="en-US" sz="1800" b="0" kern="1200" dirty="0">
                          <a:solidFill>
                            <a:schemeClr val="tx1"/>
                          </a:solidFill>
                          <a:effectLst/>
                          <a:latin typeface="Arial" panose="020B0604020202020204" pitchFamily="34" charset="0"/>
                          <a:ea typeface="+mn-ea"/>
                          <a:cs typeface="Arial" panose="020B0604020202020204" pitchFamily="34" charset="0"/>
                        </a:rPr>
                        <a:t>They’</a:t>
                      </a:r>
                      <a:r>
                        <a:rPr lang="en-US" sz="1800" b="0" u="sng" kern="1200" dirty="0">
                          <a:solidFill>
                            <a:schemeClr val="tx1"/>
                          </a:solidFill>
                          <a:effectLst/>
                          <a:latin typeface="Arial" panose="020B0604020202020204" pitchFamily="34" charset="0"/>
                          <a:ea typeface="+mn-ea"/>
                          <a:cs typeface="Arial" panose="020B0604020202020204" pitchFamily="34" charset="0"/>
                        </a:rPr>
                        <a:t>ve just gone to</a:t>
                      </a:r>
                      <a:r>
                        <a:rPr lang="en-US" sz="1800" b="0" kern="1200" dirty="0">
                          <a:solidFill>
                            <a:schemeClr val="tx1"/>
                          </a:solidFill>
                          <a:effectLst/>
                          <a:latin typeface="Arial" panose="020B0604020202020204" pitchFamily="34" charset="0"/>
                          <a:ea typeface="+mn-ea"/>
                          <a:cs typeface="Arial" panose="020B0604020202020204" pitchFamily="34" charset="0"/>
                        </a:rPr>
                        <a:t> a comedy show for the evening.</a:t>
                      </a:r>
                    </a:p>
                    <a:p>
                      <a:r>
                        <a:rPr lang="en-US" sz="1800" b="0" kern="1200" dirty="0">
                          <a:solidFill>
                            <a:schemeClr val="tx1"/>
                          </a:solidFill>
                          <a:effectLst/>
                          <a:latin typeface="Arial" panose="020B0604020202020204" pitchFamily="34" charset="0"/>
                          <a:ea typeface="+mn-ea"/>
                          <a:cs typeface="Arial" panose="020B0604020202020204" pitchFamily="34" charset="0"/>
                        </a:rPr>
                        <a:t>I </a:t>
                      </a:r>
                      <a:r>
                        <a:rPr lang="en-US" sz="1800" b="0" u="sng" kern="1200" dirty="0">
                          <a:solidFill>
                            <a:schemeClr val="tx1"/>
                          </a:solidFill>
                          <a:effectLst/>
                          <a:latin typeface="Arial" panose="020B0604020202020204" pitchFamily="34" charset="0"/>
                          <a:ea typeface="+mn-ea"/>
                          <a:cs typeface="Arial" panose="020B0604020202020204" pitchFamily="34" charset="0"/>
                        </a:rPr>
                        <a:t>haven’t gone to</a:t>
                      </a:r>
                      <a:r>
                        <a:rPr lang="en-US" sz="1800" b="0" kern="1200" dirty="0">
                          <a:solidFill>
                            <a:schemeClr val="tx1"/>
                          </a:solidFill>
                          <a:effectLst/>
                          <a:latin typeface="Arial" panose="020B0604020202020204" pitchFamily="34" charset="0"/>
                          <a:ea typeface="+mn-ea"/>
                          <a:cs typeface="Arial" panose="020B0604020202020204" pitchFamily="34" charset="0"/>
                        </a:rPr>
                        <a:t> Khor Fakkan yet. I’m leaving in an hour.</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402329646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5EFAB-2662-12E5-2A23-6E18CF77FA4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A2CF868-D4EF-6883-40F1-7879EDD94F42}"/>
              </a:ext>
            </a:extLst>
          </p:cNvPr>
          <p:cNvGraphicFramePr>
            <a:graphicFrameLocks noGrp="1"/>
          </p:cNvGraphicFramePr>
          <p:nvPr>
            <p:extLst>
              <p:ext uri="{D42A27DB-BD31-4B8C-83A1-F6EECF244321}">
                <p14:modId xmlns:p14="http://schemas.microsoft.com/office/powerpoint/2010/main" val="1335606382"/>
              </p:ext>
            </p:extLst>
          </p:nvPr>
        </p:nvGraphicFramePr>
        <p:xfrm>
          <a:off x="0" y="2"/>
          <a:ext cx="12192000" cy="6857999"/>
        </p:xfrm>
        <a:graphic>
          <a:graphicData uri="http://schemas.openxmlformats.org/drawingml/2006/table">
            <a:tbl>
              <a:tblPr firstRow="1" firstCol="1" bandRow="1"/>
              <a:tblGrid>
                <a:gridCol w="2162432">
                  <a:extLst>
                    <a:ext uri="{9D8B030D-6E8A-4147-A177-3AD203B41FA5}">
                      <a16:colId xmlns:a16="http://schemas.microsoft.com/office/drawing/2014/main" val="3979107295"/>
                    </a:ext>
                  </a:extLst>
                </a:gridCol>
                <a:gridCol w="10029568">
                  <a:extLst>
                    <a:ext uri="{9D8B030D-6E8A-4147-A177-3AD203B41FA5}">
                      <a16:colId xmlns:a16="http://schemas.microsoft.com/office/drawing/2014/main" val="2834414452"/>
                    </a:ext>
                  </a:extLst>
                </a:gridCol>
              </a:tblGrid>
              <a:tr h="1165712">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kern="1200" dirty="0">
                          <a:solidFill>
                            <a:schemeClr val="tx2"/>
                          </a:solidFill>
                          <a:effectLst/>
                          <a:latin typeface="Arial" panose="020B0604020202020204" pitchFamily="34" charset="0"/>
                          <a:ea typeface="+mn-ea"/>
                          <a:cs typeface="Arial" panose="020B0604020202020204" pitchFamily="34" charset="0"/>
                        </a:rPr>
                        <a:t>Hamad </a:t>
                      </a:r>
                      <a:r>
                        <a:rPr lang="en-US" sz="1800" b="1" i="0" u="sng" kern="1200" dirty="0">
                          <a:solidFill>
                            <a:schemeClr val="tx2"/>
                          </a:solidFill>
                          <a:effectLst/>
                          <a:latin typeface="Arial" panose="020B0604020202020204" pitchFamily="34" charset="0"/>
                          <a:ea typeface="+mn-ea"/>
                          <a:cs typeface="Arial" panose="020B0604020202020204" pitchFamily="34" charset="0"/>
                        </a:rPr>
                        <a:t>is travelling</a:t>
                      </a:r>
                      <a:r>
                        <a:rPr lang="en-US" sz="1800" b="1" i="0" u="none" kern="1200" dirty="0">
                          <a:solidFill>
                            <a:schemeClr val="tx2"/>
                          </a:solidFill>
                          <a:effectLst/>
                          <a:latin typeface="Arial" panose="020B0604020202020204" pitchFamily="34" charset="0"/>
                          <a:ea typeface="+mn-ea"/>
                          <a:cs typeface="Arial" panose="020B0604020202020204" pitchFamily="34" charset="0"/>
                        </a:rPr>
                        <a:t> </a:t>
                      </a:r>
                      <a:r>
                        <a:rPr lang="en-US" sz="1800" b="1" i="0" kern="1200" dirty="0">
                          <a:solidFill>
                            <a:schemeClr val="tx2"/>
                          </a:solidFill>
                          <a:effectLst/>
                          <a:latin typeface="Arial" panose="020B0604020202020204" pitchFamily="34" charset="0"/>
                          <a:ea typeface="+mn-ea"/>
                          <a:cs typeface="Arial" panose="020B0604020202020204" pitchFamily="34" charset="0"/>
                        </a:rPr>
                        <a:t>to a new destination during the summer holiday.</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073880">
                <a:tc>
                  <a:txBody>
                    <a:bodyPr/>
                    <a:lstStyle/>
                    <a:p>
                      <a:pPr algn="ctr" rtl="0">
                        <a:lnSpc>
                          <a:spcPct val="150000"/>
                        </a:lnSpc>
                      </a:pPr>
                      <a:r>
                        <a:rPr lang="en-GB" sz="1740" b="1" dirty="0">
                          <a:solidFill>
                            <a:schemeClr val="tx1"/>
                          </a:solidFill>
                          <a:latin typeface="Arial" panose="020B0604020202020204" pitchFamily="34" charset="0"/>
                          <a:cs typeface="Arial" panose="020B0604020202020204" pitchFamily="34" charset="0"/>
                        </a:rPr>
                        <a:t>Checking questions</a:t>
                      </a:r>
                      <a:endParaRPr lang="en-AE" sz="1740"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lgn="l">
                        <a:lnSpc>
                          <a:spcPct val="100000"/>
                        </a:lnSpc>
                        <a:buFontTx/>
                        <a:buNone/>
                      </a:pPr>
                      <a:r>
                        <a:rPr lang="en-US" sz="1800" dirty="0">
                          <a:latin typeface="Arial" panose="020B0604020202020204" pitchFamily="34" charset="0"/>
                          <a:cs typeface="Arial" panose="020B0604020202020204" pitchFamily="34" charset="0"/>
                        </a:rPr>
                        <a:t>Is Hamad travelling now?</a:t>
                      </a:r>
                    </a:p>
                    <a:p>
                      <a:pPr marL="0" indent="0" algn="l">
                        <a:lnSpc>
                          <a:spcPct val="100000"/>
                        </a:lnSpc>
                        <a:buFontTx/>
                        <a:buNone/>
                      </a:pPr>
                      <a:r>
                        <a:rPr lang="en-US" sz="1800" dirty="0">
                          <a:latin typeface="Arial" panose="020B0604020202020204" pitchFamily="34" charset="0"/>
                          <a:cs typeface="Arial" panose="020B0604020202020204" pitchFamily="34" charset="0"/>
                        </a:rPr>
                        <a:t>When is he travelling?</a:t>
                      </a:r>
                    </a:p>
                    <a:p>
                      <a:pPr marL="0" indent="0" algn="l">
                        <a:lnSpc>
                          <a:spcPct val="100000"/>
                        </a:lnSpc>
                        <a:buFontTx/>
                        <a:buNone/>
                      </a:pPr>
                      <a:r>
                        <a:rPr lang="en-US" sz="1800" dirty="0">
                          <a:latin typeface="Arial" panose="020B0604020202020204" pitchFamily="34" charset="0"/>
                          <a:cs typeface="Arial" panose="020B0604020202020204" pitchFamily="34" charset="0"/>
                        </a:rPr>
                        <a:t>Has Hamad already decided to go? Is it a plan?</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66907">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lnSpc>
                          <a:spcPct val="100000"/>
                        </a:lnSpc>
                        <a:buFont typeface="Arial" panose="020B0604020202020204" pitchFamily="34" charset="0"/>
                        <a:buNone/>
                      </a:pPr>
                      <a:r>
                        <a:rPr lang="en-US" sz="1800" b="1" kern="1200" dirty="0">
                          <a:solidFill>
                            <a:schemeClr val="tx2"/>
                          </a:solidFill>
                          <a:effectLst/>
                          <a:latin typeface="Arial"/>
                          <a:ea typeface="+mn-ea"/>
                          <a:cs typeface="Arial"/>
                          <a:hlinkClick r:id="rId2">
                            <a:extLst>
                              <a:ext uri="{A12FA001-AC4F-418D-AE19-62706E023703}">
                                <ahyp:hlinkClr xmlns:ahyp="http://schemas.microsoft.com/office/drawing/2018/hyperlinkcolor" val="tx"/>
                              </a:ext>
                            </a:extLst>
                          </a:hlinkClick>
                        </a:rPr>
                        <a:t>present continuous with future reference </a:t>
                      </a:r>
                      <a:endParaRPr lang="en-US" sz="1800" b="1" kern="1200" dirty="0">
                        <a:solidFill>
                          <a:schemeClr val="tx2"/>
                        </a:solidFill>
                        <a:effectLst/>
                        <a:latin typeface="Arial"/>
                        <a:ea typeface="+mn-ea"/>
                        <a:cs typeface="Arial"/>
                      </a:endParaRPr>
                    </a:p>
                    <a:p>
                      <a:pPr marL="0" indent="0">
                        <a:lnSpc>
                          <a:spcPct val="100000"/>
                        </a:lnSpc>
                        <a:buFont typeface="Arial" panose="020B0604020202020204" pitchFamily="34" charset="0"/>
                        <a:buNone/>
                      </a:pPr>
                      <a:r>
                        <a:rPr lang="en-US" sz="1800" b="0" kern="1200" dirty="0">
                          <a:solidFill>
                            <a:schemeClr val="tx1"/>
                          </a:solidFill>
                          <a:effectLst/>
                          <a:latin typeface="Arial" panose="020B0604020202020204" pitchFamily="34" charset="0"/>
                          <a:ea typeface="+mn-ea"/>
                          <a:cs typeface="Arial" panose="020B0604020202020204" pitchFamily="34" charset="0"/>
                        </a:rPr>
                        <a:t>subject + ‘am / is / are’ + verb -</a:t>
                      </a:r>
                      <a:r>
                        <a:rPr lang="en-US" sz="1800" b="0" kern="1200" dirty="0" err="1">
                          <a:solidFill>
                            <a:schemeClr val="tx1"/>
                          </a:solidFill>
                          <a:effectLst/>
                          <a:latin typeface="Arial" panose="020B0604020202020204" pitchFamily="34" charset="0"/>
                          <a:ea typeface="+mn-ea"/>
                          <a:cs typeface="Arial" panose="020B0604020202020204" pitchFamily="34" charset="0"/>
                        </a:rPr>
                        <a:t>ing</a:t>
                      </a:r>
                      <a:endParaRPr lang="en-US" sz="1800" b="0" kern="1200" dirty="0">
                        <a:solidFill>
                          <a:schemeClr val="tx1"/>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675750">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lgn="l">
                        <a:lnSpc>
                          <a:spcPct val="100000"/>
                        </a:lnSpc>
                        <a:buFontTx/>
                        <a:buNone/>
                      </a:pPr>
                      <a:r>
                        <a:rPr lang="en-US" sz="1800" b="0" dirty="0">
                          <a:latin typeface="Arial" panose="020B0604020202020204" pitchFamily="34" charset="0"/>
                          <a:cs typeface="Arial" panose="020B0604020202020204" pitchFamily="34" charset="0"/>
                        </a:rPr>
                        <a:t>We use the present continuous to talk about plans or arrangements that have been made for the future. We often add a time expression like tomorrow, next week, this afternoon, etc.</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675750">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sng" kern="1200" dirty="0">
                          <a:solidFill>
                            <a:schemeClr val="tx1"/>
                          </a:solidFill>
                          <a:effectLst/>
                          <a:latin typeface="Arial" panose="020B0604020202020204" pitchFamily="34" charset="0"/>
                          <a:ea typeface="+mn-ea"/>
                          <a:cs typeface="Arial" panose="020B0604020202020204" pitchFamily="34" charset="0"/>
                        </a:rPr>
                        <a:t>Are you doing</a:t>
                      </a:r>
                      <a:r>
                        <a:rPr lang="en-US" sz="1800" b="0" i="0" u="none" kern="1200" dirty="0">
                          <a:solidFill>
                            <a:schemeClr val="tx1"/>
                          </a:solidFill>
                          <a:effectLst/>
                          <a:latin typeface="Arial" panose="020B0604020202020204" pitchFamily="34" charset="0"/>
                          <a:ea typeface="+mn-ea"/>
                          <a:cs typeface="Arial" panose="020B0604020202020204" pitchFamily="34" charset="0"/>
                        </a:rPr>
                        <a:t> anything special this weekend?</a:t>
                      </a:r>
                    </a:p>
                    <a:p>
                      <a:pPr lvl="0">
                        <a:lnSpc>
                          <a:spcPct val="100000"/>
                        </a:lnSpc>
                      </a:pPr>
                      <a:r>
                        <a:rPr lang="en-US" sz="1800" b="0" i="0" u="none" kern="1200" dirty="0">
                          <a:solidFill>
                            <a:schemeClr val="tx1"/>
                          </a:solidFill>
                          <a:effectLst/>
                          <a:latin typeface="Arial" panose="020B0604020202020204" pitchFamily="34" charset="0"/>
                          <a:ea typeface="+mn-ea"/>
                          <a:cs typeface="Arial" panose="020B0604020202020204" pitchFamily="34" charset="0"/>
                        </a:rPr>
                        <a:t>My family and I </a:t>
                      </a:r>
                      <a:r>
                        <a:rPr lang="en-US" sz="1800" b="0" i="0" u="sng" kern="1200" dirty="0">
                          <a:solidFill>
                            <a:schemeClr val="tx1"/>
                          </a:solidFill>
                          <a:effectLst/>
                          <a:latin typeface="Arial" panose="020B0604020202020204" pitchFamily="34" charset="0"/>
                          <a:ea typeface="+mn-ea"/>
                          <a:cs typeface="Arial" panose="020B0604020202020204" pitchFamily="34" charset="0"/>
                        </a:rPr>
                        <a:t>are staying</a:t>
                      </a:r>
                      <a:r>
                        <a:rPr lang="en-US" sz="1800" b="0" i="0" u="none" kern="1200" dirty="0">
                          <a:solidFill>
                            <a:schemeClr val="tx1"/>
                          </a:solidFill>
                          <a:effectLst/>
                          <a:latin typeface="Arial" panose="020B0604020202020204" pitchFamily="34" charset="0"/>
                          <a:ea typeface="+mn-ea"/>
                          <a:cs typeface="Arial" panose="020B0604020202020204" pitchFamily="34" charset="0"/>
                        </a:rPr>
                        <a:t> in a resort this weekend.</a:t>
                      </a:r>
                    </a:p>
                    <a:p>
                      <a:pPr lvl="0">
                        <a:lnSpc>
                          <a:spcPct val="100000"/>
                        </a:lnSpc>
                      </a:pPr>
                      <a:r>
                        <a:rPr lang="en-US" sz="1800" b="0" i="0" u="none" kern="1200" dirty="0">
                          <a:solidFill>
                            <a:schemeClr val="tx1"/>
                          </a:solidFill>
                          <a:effectLst/>
                          <a:latin typeface="Arial" panose="020B0604020202020204" pitchFamily="34" charset="0"/>
                          <a:ea typeface="+mn-ea"/>
                          <a:cs typeface="Arial" panose="020B0604020202020204" pitchFamily="34" charset="0"/>
                        </a:rPr>
                        <a:t>We</a:t>
                      </a:r>
                      <a:r>
                        <a:rPr lang="en-US" sz="1800" b="0" i="0" u="sng" kern="1200" dirty="0">
                          <a:solidFill>
                            <a:schemeClr val="tx1"/>
                          </a:solidFill>
                          <a:effectLst/>
                          <a:latin typeface="Arial" panose="020B0604020202020204" pitchFamily="34" charset="0"/>
                          <a:ea typeface="+mn-ea"/>
                          <a:cs typeface="Arial" panose="020B0604020202020204" pitchFamily="34" charset="0"/>
                        </a:rPr>
                        <a:t>’re not going</a:t>
                      </a:r>
                      <a:r>
                        <a:rPr lang="en-US" sz="1800" b="0" i="0" u="none" kern="1200" dirty="0">
                          <a:solidFill>
                            <a:schemeClr val="tx1"/>
                          </a:solidFill>
                          <a:effectLst/>
                          <a:latin typeface="Arial" panose="020B0604020202020204" pitchFamily="34" charset="0"/>
                          <a:ea typeface="+mn-ea"/>
                          <a:cs typeface="Arial" panose="020B0604020202020204" pitchFamily="34" charset="0"/>
                        </a:rPr>
                        <a:t> to the city </a:t>
                      </a:r>
                      <a:r>
                        <a:rPr lang="en-US" sz="1800" b="0" i="0" u="none" kern="1200" dirty="0" err="1">
                          <a:solidFill>
                            <a:schemeClr val="tx1"/>
                          </a:solidFill>
                          <a:effectLst/>
                          <a:latin typeface="Arial" panose="020B0604020202020204" pitchFamily="34" charset="0"/>
                          <a:ea typeface="+mn-ea"/>
                          <a:cs typeface="Arial" panose="020B0604020202020204" pitchFamily="34" charset="0"/>
                        </a:rPr>
                        <a:t>centre</a:t>
                      </a:r>
                      <a:r>
                        <a:rPr lang="en-US" sz="1800" b="0" i="0" u="none" kern="1200" dirty="0">
                          <a:solidFill>
                            <a:schemeClr val="tx1"/>
                          </a:solidFill>
                          <a:effectLst/>
                          <a:latin typeface="Arial" panose="020B0604020202020204" pitchFamily="34" charset="0"/>
                          <a:ea typeface="+mn-ea"/>
                          <a:cs typeface="Arial" panose="020B0604020202020204" pitchFamily="34" charset="0"/>
                        </a:rPr>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8289252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EF6B5-22E5-765C-5605-8F4CB0253C6B}"/>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FEF22051-5B7B-09C5-DADE-CEEC30193519}"/>
              </a:ext>
            </a:extLst>
          </p:cNvPr>
          <p:cNvGraphicFramePr>
            <a:graphicFrameLocks noGrp="1"/>
          </p:cNvGraphicFramePr>
          <p:nvPr>
            <p:extLst>
              <p:ext uri="{D42A27DB-BD31-4B8C-83A1-F6EECF244321}">
                <p14:modId xmlns:p14="http://schemas.microsoft.com/office/powerpoint/2010/main" val="1238363421"/>
              </p:ext>
            </p:extLst>
          </p:nvPr>
        </p:nvGraphicFramePr>
        <p:xfrm>
          <a:off x="0" y="2"/>
          <a:ext cx="12192000" cy="6857998"/>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010662">
                <a:tc gridSpan="2">
                  <a:txBody>
                    <a:bodyPr/>
                    <a:lstStyle/>
                    <a:p>
                      <a:pPr marL="0" indent="0" algn="l">
                        <a:lnSpc>
                          <a:spcPct val="100000"/>
                        </a:lnSpc>
                        <a:buFontTx/>
                        <a:buNone/>
                      </a:pPr>
                      <a:r>
                        <a:rPr lang="en-US" sz="1800" b="1" u="none" dirty="0">
                          <a:solidFill>
                            <a:schemeClr val="tx2"/>
                          </a:solidFill>
                          <a:latin typeface="Arial" panose="020B0604020202020204" pitchFamily="34" charset="0"/>
                          <a:cs typeface="Arial" panose="020B0604020202020204" pitchFamily="34" charset="0"/>
                        </a:rPr>
                        <a:t>You </a:t>
                      </a:r>
                      <a:r>
                        <a:rPr lang="en-US" sz="1800" b="1" u="sng" dirty="0">
                          <a:solidFill>
                            <a:schemeClr val="tx2"/>
                          </a:solidFill>
                          <a:latin typeface="Arial" panose="020B0604020202020204" pitchFamily="34" charset="0"/>
                          <a:cs typeface="Arial" panose="020B0604020202020204" pitchFamily="34" charset="0"/>
                        </a:rPr>
                        <a:t>needn’t</a:t>
                      </a:r>
                      <a:r>
                        <a:rPr lang="en-US" sz="1800" b="1" u="none" dirty="0">
                          <a:solidFill>
                            <a:schemeClr val="tx2"/>
                          </a:solidFill>
                          <a:latin typeface="Arial" panose="020B0604020202020204" pitchFamily="34" charset="0"/>
                          <a:cs typeface="Arial" panose="020B0604020202020204" pitchFamily="34" charset="0"/>
                        </a:rPr>
                        <a:t> </a:t>
                      </a:r>
                      <a:r>
                        <a:rPr lang="en-US" sz="1800" b="1" u="sng" dirty="0">
                          <a:solidFill>
                            <a:schemeClr val="tx2"/>
                          </a:solidFill>
                          <a:latin typeface="Arial" panose="020B0604020202020204" pitchFamily="34" charset="0"/>
                          <a:cs typeface="Arial" panose="020B0604020202020204" pitchFamily="34" charset="0"/>
                        </a:rPr>
                        <a:t>bring</a:t>
                      </a:r>
                      <a:r>
                        <a:rPr lang="en-US" sz="1800" b="1" u="none" dirty="0">
                          <a:solidFill>
                            <a:schemeClr val="tx2"/>
                          </a:solidFill>
                          <a:latin typeface="Arial" panose="020B0604020202020204" pitchFamily="34" charset="0"/>
                          <a:cs typeface="Arial" panose="020B0604020202020204" pitchFamily="34" charset="0"/>
                        </a:rPr>
                        <a:t> a picnic basket — the festival has plenty of food stalls.</a:t>
                      </a:r>
                    </a:p>
                    <a:p>
                      <a:pPr marL="0" indent="0" algn="l">
                        <a:lnSpc>
                          <a:spcPct val="100000"/>
                        </a:lnSpc>
                        <a:buFontTx/>
                        <a:buNone/>
                      </a:pPr>
                      <a:r>
                        <a:rPr lang="en-US" sz="1800" b="1" u="none" dirty="0">
                          <a:solidFill>
                            <a:schemeClr val="tx2"/>
                          </a:solidFill>
                          <a:latin typeface="Arial" panose="020B0604020202020204" pitchFamily="34" charset="0"/>
                          <a:cs typeface="Arial" panose="020B0604020202020204" pitchFamily="34" charset="0"/>
                        </a:rPr>
                        <a:t>You </a:t>
                      </a:r>
                      <a:r>
                        <a:rPr lang="en-US" sz="1800" b="1" u="sng" dirty="0">
                          <a:solidFill>
                            <a:schemeClr val="tx2"/>
                          </a:solidFill>
                          <a:latin typeface="Arial" panose="020B0604020202020204" pitchFamily="34" charset="0"/>
                          <a:cs typeface="Arial" panose="020B0604020202020204" pitchFamily="34" charset="0"/>
                        </a:rPr>
                        <a:t>don’t have to</a:t>
                      </a:r>
                      <a:r>
                        <a:rPr lang="en-US" sz="1800" b="1" u="none" dirty="0">
                          <a:solidFill>
                            <a:schemeClr val="tx2"/>
                          </a:solidFill>
                          <a:latin typeface="Arial" panose="020B0604020202020204" pitchFamily="34" charset="0"/>
                          <a:cs typeface="Arial" panose="020B0604020202020204" pitchFamily="34" charset="0"/>
                        </a:rPr>
                        <a:t> </a:t>
                      </a:r>
                      <a:r>
                        <a:rPr lang="en-US" sz="1800" b="1" u="sng" dirty="0">
                          <a:solidFill>
                            <a:schemeClr val="tx2"/>
                          </a:solidFill>
                          <a:latin typeface="Arial" panose="020B0604020202020204" pitchFamily="34" charset="0"/>
                          <a:cs typeface="Arial" panose="020B0604020202020204" pitchFamily="34" charset="0"/>
                        </a:rPr>
                        <a:t>wear</a:t>
                      </a:r>
                      <a:r>
                        <a:rPr lang="en-US" sz="1800" b="1" u="none" dirty="0">
                          <a:solidFill>
                            <a:schemeClr val="tx2"/>
                          </a:solidFill>
                          <a:latin typeface="Arial" panose="020B0604020202020204" pitchFamily="34" charset="0"/>
                          <a:cs typeface="Arial" panose="020B0604020202020204" pitchFamily="34" charset="0"/>
                        </a:rPr>
                        <a:t> formal clothes to the local festival.</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940437">
                <a:tc>
                  <a:txBody>
                    <a:bodyPr/>
                    <a:lstStyle/>
                    <a:p>
                      <a:pPr algn="ctr" rtl="0">
                        <a:lnSpc>
                          <a:spcPct val="150000"/>
                        </a:lnSpc>
                      </a:pPr>
                      <a:r>
                        <a:rPr lang="en-GB" sz="1740" b="1" dirty="0">
                          <a:solidFill>
                            <a:schemeClr val="tx1"/>
                          </a:solidFill>
                          <a:latin typeface="Arial" panose="020B0604020202020204" pitchFamily="34" charset="0"/>
                          <a:cs typeface="Arial" panose="020B0604020202020204" pitchFamily="34" charset="0"/>
                        </a:rPr>
                        <a:t>Checking questions</a:t>
                      </a:r>
                      <a:endParaRPr lang="en-AE" sz="1740"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342900" indent="-342900" algn="l">
                        <a:lnSpc>
                          <a:spcPct val="100000"/>
                        </a:lnSpc>
                        <a:buFontTx/>
                        <a:buAutoNum type="arabicPeriod"/>
                      </a:pPr>
                      <a:r>
                        <a:rPr lang="en-US" sz="1800" dirty="0">
                          <a:latin typeface="Arial" panose="020B0604020202020204" pitchFamily="34" charset="0"/>
                          <a:cs typeface="Arial" panose="020B0604020202020204" pitchFamily="34" charset="0"/>
                        </a:rPr>
                        <a:t>Is it necessary to bring a picnic basket? What part of the sentence shows that it’s not necessary?</a:t>
                      </a:r>
                    </a:p>
                    <a:p>
                      <a:pPr marL="342900" indent="-342900" algn="l">
                        <a:lnSpc>
                          <a:spcPct val="100000"/>
                        </a:lnSpc>
                        <a:buFontTx/>
                        <a:buAutoNum type="arabicPeriod"/>
                      </a:pPr>
                      <a:r>
                        <a:rPr lang="en-US" dirty="0">
                          <a:latin typeface="Arial" panose="020B0604020202020204" pitchFamily="34" charset="0"/>
                          <a:cs typeface="Arial" panose="020B0604020202020204" pitchFamily="34" charset="0"/>
                        </a:rPr>
                        <a:t>Is wearing formal clothes required? </a:t>
                      </a:r>
                      <a:r>
                        <a:rPr lang="en-US" sz="1800" dirty="0">
                          <a:latin typeface="Arial" panose="020B0604020202020204" pitchFamily="34" charset="0"/>
                          <a:cs typeface="Arial" panose="020B0604020202020204" pitchFamily="34" charset="0"/>
                        </a:rPr>
                        <a:t>What part of the sentences shows that it’s not required?</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596587">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800" b="1" dirty="0">
                          <a:solidFill>
                            <a:schemeClr val="tx2"/>
                          </a:solidFill>
                          <a:effectLst/>
                          <a:latin typeface="Arial"/>
                          <a:ea typeface="Arial" panose="020B0604020202020204" pitchFamily="34" charset="0"/>
                          <a:cs typeface="Arial"/>
                          <a:hlinkClick r:id="rId2">
                            <a:extLst>
                              <a:ext uri="{A12FA001-AC4F-418D-AE19-62706E023703}">
                                <ahyp:hlinkClr xmlns:ahyp="http://schemas.microsoft.com/office/drawing/2018/hyperlinkcolor" val="tx"/>
                              </a:ext>
                            </a:extLst>
                          </a:hlinkClick>
                        </a:rPr>
                        <a:t>‘needn’t, don’t / doesn’t have to’ to express no obligation</a:t>
                      </a:r>
                      <a:endParaRPr lang="en-US" sz="1800" b="1" dirty="0">
                        <a:solidFill>
                          <a:schemeClr val="tx2"/>
                        </a:solidFill>
                        <a:effectLst/>
                        <a:latin typeface="Arial"/>
                        <a:ea typeface="Arial" panose="020B0604020202020204" pitchFamily="34" charset="0"/>
                        <a:cs typeface="Aria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800" b="0" u="none" kern="1200" dirty="0">
                          <a:solidFill>
                            <a:schemeClr val="accent3"/>
                          </a:solidFill>
                          <a:effectLst/>
                          <a:latin typeface="Arial" panose="020B0604020202020204" pitchFamily="34" charset="0"/>
                          <a:ea typeface="+mn-ea"/>
                          <a:cs typeface="Arial" panose="020B0604020202020204" pitchFamily="34" charset="0"/>
                        </a:rPr>
                        <a:t>subject + ‘needn’t’ + infinitive (base verb)</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800" b="0" u="none" kern="1200" dirty="0">
                          <a:solidFill>
                            <a:schemeClr val="accent3"/>
                          </a:solidFill>
                          <a:effectLst/>
                          <a:latin typeface="Arial" panose="020B0604020202020204" pitchFamily="34" charset="0"/>
                          <a:ea typeface="+mn-ea"/>
                          <a:cs typeface="Arial" panose="020B0604020202020204" pitchFamily="34" charset="0"/>
                        </a:rPr>
                        <a:t>subject + ‘don’t / doesn’t have to’ + infinitive (base verb)</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628160">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latin typeface="Arial" panose="020B0604020202020204" pitchFamily="34" charset="0"/>
                          <a:cs typeface="Arial" panose="020B0604020202020204" pitchFamily="34" charset="0"/>
                        </a:rPr>
                        <a:t>We use ‘needn’t’ and ‘don’t / doesn’t have to’ to say that something is not necessary (there is no obligation) now or in the future. They are often interchangeable.</a:t>
                      </a:r>
                      <a:endParaRPr lang="en-US" sz="1800" b="0" u="none"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682152">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lvl="0">
                        <a:lnSpc>
                          <a:spcPct val="100000"/>
                        </a:lnSpc>
                      </a:pPr>
                      <a:r>
                        <a:rPr lang="en-US" sz="1800" b="0" i="0" u="none" kern="1200" dirty="0">
                          <a:solidFill>
                            <a:schemeClr val="tx1"/>
                          </a:solidFill>
                          <a:effectLst/>
                          <a:latin typeface="Arial" panose="020B0604020202020204" pitchFamily="34" charset="0"/>
                          <a:ea typeface="+mn-ea"/>
                          <a:cs typeface="Arial" panose="020B0604020202020204" pitchFamily="34" charset="0"/>
                        </a:rPr>
                        <a:t>We </a:t>
                      </a:r>
                      <a:r>
                        <a:rPr lang="en-US" sz="1800" b="0" i="0" u="sng" kern="1200" dirty="0">
                          <a:solidFill>
                            <a:schemeClr val="tx1"/>
                          </a:solidFill>
                          <a:effectLst/>
                          <a:latin typeface="Arial" panose="020B0604020202020204" pitchFamily="34" charset="0"/>
                          <a:ea typeface="+mn-ea"/>
                          <a:cs typeface="Arial" panose="020B0604020202020204" pitchFamily="34" charset="0"/>
                        </a:rPr>
                        <a:t>needn’t book</a:t>
                      </a:r>
                      <a:r>
                        <a:rPr lang="en-US" sz="1800" b="0" i="0" u="none" kern="1200" dirty="0">
                          <a:solidFill>
                            <a:schemeClr val="tx1"/>
                          </a:solidFill>
                          <a:effectLst/>
                          <a:latin typeface="Arial" panose="020B0604020202020204" pitchFamily="34" charset="0"/>
                          <a:ea typeface="+mn-ea"/>
                          <a:cs typeface="Arial" panose="020B0604020202020204" pitchFamily="34" charset="0"/>
                        </a:rPr>
                        <a:t> our destination now. There are still many flights available.</a:t>
                      </a:r>
                    </a:p>
                    <a:p>
                      <a:pPr lvl="0">
                        <a:lnSpc>
                          <a:spcPct val="100000"/>
                        </a:lnSpc>
                      </a:pPr>
                      <a:r>
                        <a:rPr lang="en-US" sz="1800" b="0" i="0" u="none" kern="1200" dirty="0">
                          <a:solidFill>
                            <a:schemeClr val="tx1"/>
                          </a:solidFill>
                          <a:effectLst/>
                          <a:latin typeface="Arial" panose="020B0604020202020204" pitchFamily="34" charset="0"/>
                          <a:ea typeface="+mn-ea"/>
                          <a:cs typeface="Arial" panose="020B0604020202020204" pitchFamily="34" charset="0"/>
                        </a:rPr>
                        <a:t>They </a:t>
                      </a:r>
                      <a:r>
                        <a:rPr lang="en-US" sz="1800" b="0" i="0" u="sng" kern="1200" dirty="0">
                          <a:solidFill>
                            <a:schemeClr val="tx1"/>
                          </a:solidFill>
                          <a:effectLst/>
                          <a:latin typeface="Arial" panose="020B0604020202020204" pitchFamily="34" charset="0"/>
                          <a:ea typeface="+mn-ea"/>
                          <a:cs typeface="Arial" panose="020B0604020202020204" pitchFamily="34" charset="0"/>
                        </a:rPr>
                        <a:t>don’t have to travel</a:t>
                      </a:r>
                      <a:r>
                        <a:rPr lang="en-US" sz="1800" b="0" i="0" u="none" kern="1200" dirty="0">
                          <a:solidFill>
                            <a:schemeClr val="tx1"/>
                          </a:solidFill>
                          <a:effectLst/>
                          <a:latin typeface="Arial" panose="020B0604020202020204" pitchFamily="34" charset="0"/>
                          <a:ea typeface="+mn-ea"/>
                          <a:cs typeface="Arial" panose="020B0604020202020204" pitchFamily="34" charset="0"/>
                        </a:rPr>
                        <a:t> far to surf high waves. Kite Beach is perfect for that.</a:t>
                      </a:r>
                    </a:p>
                    <a:p>
                      <a:pPr lvl="0">
                        <a:lnSpc>
                          <a:spcPct val="100000"/>
                        </a:lnSpc>
                      </a:pPr>
                      <a:r>
                        <a:rPr lang="en-US" sz="1800" b="0" i="0" kern="1200" dirty="0">
                          <a:solidFill>
                            <a:schemeClr val="tx1"/>
                          </a:solidFill>
                          <a:effectLst/>
                          <a:latin typeface="Arial" panose="020B0604020202020204" pitchFamily="34" charset="0"/>
                          <a:ea typeface="+mn-ea"/>
                          <a:cs typeface="Arial" panose="020B0604020202020204" pitchFamily="34" charset="0"/>
                        </a:rPr>
                        <a:t>He </a:t>
                      </a:r>
                      <a:r>
                        <a:rPr lang="en-US" sz="1800" b="0" i="0" u="sng" kern="1200" dirty="0">
                          <a:solidFill>
                            <a:schemeClr val="tx1"/>
                          </a:solidFill>
                          <a:effectLst/>
                          <a:latin typeface="Arial" panose="020B0604020202020204" pitchFamily="34" charset="0"/>
                          <a:ea typeface="+mn-ea"/>
                          <a:cs typeface="Arial" panose="020B0604020202020204" pitchFamily="34" charset="0"/>
                        </a:rPr>
                        <a:t>doesn’t have to watch</a:t>
                      </a:r>
                      <a:r>
                        <a:rPr lang="en-US" sz="1800" b="0" i="0" u="none" kern="1200" dirty="0">
                          <a:solidFill>
                            <a:schemeClr val="tx1"/>
                          </a:solidFill>
                          <a:effectLst/>
                          <a:latin typeface="Arial" panose="020B0604020202020204" pitchFamily="34" charset="0"/>
                          <a:ea typeface="+mn-ea"/>
                          <a:cs typeface="Arial" panose="020B0604020202020204" pitchFamily="34" charset="0"/>
                        </a:rPr>
                        <a:t> </a:t>
                      </a:r>
                      <a:r>
                        <a:rPr lang="en-US" sz="1800" b="0" i="0" kern="1200" dirty="0">
                          <a:solidFill>
                            <a:schemeClr val="tx1"/>
                          </a:solidFill>
                          <a:effectLst/>
                          <a:latin typeface="Arial" panose="020B0604020202020204" pitchFamily="34" charset="0"/>
                          <a:ea typeface="+mn-ea"/>
                          <a:cs typeface="Arial" panose="020B0604020202020204" pitchFamily="34" charset="0"/>
                        </a:rPr>
                        <a:t>that documentary now. It’s available online anytime.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273458460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057E8-9040-78FB-679D-B000BB7A601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6F324D0E-F117-D5C1-3F34-4B579BE747D3}"/>
              </a:ext>
            </a:extLst>
          </p:cNvPr>
          <p:cNvGraphicFramePr>
            <a:graphicFrameLocks noGrp="1"/>
          </p:cNvGraphicFramePr>
          <p:nvPr>
            <p:extLst>
              <p:ext uri="{D42A27DB-BD31-4B8C-83A1-F6EECF244321}">
                <p14:modId xmlns:p14="http://schemas.microsoft.com/office/powerpoint/2010/main" val="3649875828"/>
              </p:ext>
            </p:extLst>
          </p:nvPr>
        </p:nvGraphicFramePr>
        <p:xfrm>
          <a:off x="0" y="2"/>
          <a:ext cx="12192000" cy="6857999"/>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986233">
                <a:tc gridSpan="2">
                  <a:txBody>
                    <a:bodyPr/>
                    <a:lstStyle/>
                    <a:p>
                      <a:pPr marL="0" indent="0" algn="l">
                        <a:lnSpc>
                          <a:spcPct val="100000"/>
                        </a:lnSpc>
                        <a:buFontTx/>
                        <a:buNone/>
                      </a:pPr>
                      <a:r>
                        <a:rPr lang="en-US" sz="1800" b="1" u="none" dirty="0">
                          <a:solidFill>
                            <a:schemeClr val="tx2"/>
                          </a:solidFill>
                          <a:latin typeface="Arial" panose="020B0604020202020204" pitchFamily="34" charset="0"/>
                          <a:cs typeface="Arial" panose="020B0604020202020204" pitchFamily="34" charset="0"/>
                        </a:rPr>
                        <a:t>Tourists </a:t>
                      </a:r>
                      <a:r>
                        <a:rPr lang="en-US" sz="1800" b="1" u="sng" dirty="0">
                          <a:solidFill>
                            <a:schemeClr val="tx2"/>
                          </a:solidFill>
                          <a:latin typeface="Arial" panose="020B0604020202020204" pitchFamily="34" charset="0"/>
                          <a:cs typeface="Arial" panose="020B0604020202020204" pitchFamily="34" charset="0"/>
                        </a:rPr>
                        <a:t>mustn’t leave</a:t>
                      </a:r>
                      <a:r>
                        <a:rPr lang="en-US" sz="1800" b="1" u="none" dirty="0">
                          <a:solidFill>
                            <a:schemeClr val="tx2"/>
                          </a:solidFill>
                          <a:latin typeface="Arial" panose="020B0604020202020204" pitchFamily="34" charset="0"/>
                          <a:cs typeface="Arial" panose="020B0604020202020204" pitchFamily="34" charset="0"/>
                        </a:rPr>
                        <a:t> rubbish behind during the celebration.</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897442">
                <a:tc>
                  <a:txBody>
                    <a:bodyPr/>
                    <a:lstStyle/>
                    <a:p>
                      <a:pPr algn="ctr" rtl="0">
                        <a:lnSpc>
                          <a:spcPct val="150000"/>
                        </a:lnSpc>
                      </a:pPr>
                      <a:r>
                        <a:rPr lang="en-GB" sz="1740" b="1" dirty="0">
                          <a:solidFill>
                            <a:schemeClr val="tx1"/>
                          </a:solidFill>
                          <a:latin typeface="Arial" panose="020B0604020202020204" pitchFamily="34" charset="0"/>
                          <a:cs typeface="Arial" panose="020B0604020202020204" pitchFamily="34" charset="0"/>
                        </a:rPr>
                        <a:t>Checking questions</a:t>
                      </a:r>
                      <a:endParaRPr lang="en-AE" sz="1740"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indent="0" algn="l">
                        <a:lnSpc>
                          <a:spcPct val="100000"/>
                        </a:lnSpc>
                        <a:buFontTx/>
                        <a:buNone/>
                      </a:pPr>
                      <a:r>
                        <a:rPr lang="en-US" sz="1800" dirty="0">
                          <a:latin typeface="Arial" panose="020B0604020202020204" pitchFamily="34" charset="0"/>
                          <a:cs typeface="Arial" panose="020B0604020202020204" pitchFamily="34" charset="0"/>
                        </a:rPr>
                        <a:t>Are tourists allowed to leave rubbish behind?</a:t>
                      </a:r>
                    </a:p>
                    <a:p>
                      <a:pPr marL="0" indent="0" algn="l">
                        <a:lnSpc>
                          <a:spcPct val="100000"/>
                        </a:lnSpc>
                        <a:buFontTx/>
                        <a:buNone/>
                      </a:pPr>
                      <a:r>
                        <a:rPr lang="en-US" sz="1800" dirty="0">
                          <a:latin typeface="Arial" panose="020B0604020202020204" pitchFamily="34" charset="0"/>
                          <a:cs typeface="Arial" panose="020B0604020202020204" pitchFamily="34" charset="0"/>
                        </a:rPr>
                        <a:t>What words in the sentence show that it is not allowed?</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397069">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800" b="1" dirty="0">
                          <a:solidFill>
                            <a:schemeClr val="tx2"/>
                          </a:solidFill>
                          <a:effectLst/>
                          <a:latin typeface="Arial"/>
                          <a:ea typeface="Arial" panose="020B0604020202020204" pitchFamily="34" charset="0"/>
                          <a:cs typeface="Arial"/>
                          <a:hlinkClick r:id="rId2">
                            <a:extLst>
                              <a:ext uri="{A12FA001-AC4F-418D-AE19-62706E023703}">
                                <ahyp:hlinkClr xmlns:ahyp="http://schemas.microsoft.com/office/drawing/2018/hyperlinkcolor" val="tx"/>
                              </a:ext>
                            </a:extLst>
                          </a:hlinkClick>
                        </a:rPr>
                        <a:t>'mustn't' to express prohibition in the present and near future</a:t>
                      </a:r>
                      <a:endParaRPr lang="en-US" sz="1800" b="1" dirty="0">
                        <a:solidFill>
                          <a:schemeClr val="tx2"/>
                        </a:solidFill>
                        <a:effectLst/>
                        <a:latin typeface="Arial"/>
                        <a:ea typeface="Arial" panose="020B0604020202020204" pitchFamily="34" charset="0"/>
                        <a:cs typeface="Aria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800" b="0" u="none" kern="1200" dirty="0">
                          <a:solidFill>
                            <a:schemeClr val="accent3"/>
                          </a:solidFill>
                          <a:effectLst/>
                          <a:latin typeface="Arial" panose="020B0604020202020204" pitchFamily="34" charset="0"/>
                          <a:ea typeface="+mn-ea"/>
                          <a:cs typeface="Arial" panose="020B0604020202020204" pitchFamily="34" charset="0"/>
                        </a:rPr>
                        <a:t>subject + mustn’t + infinitive (base verb)</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935765">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latin typeface="Arial" panose="020B0604020202020204" pitchFamily="34" charset="0"/>
                          <a:cs typeface="Arial" panose="020B0604020202020204" pitchFamily="34" charset="0"/>
                        </a:rPr>
                        <a:t>We use ‘mustn’t’ to express prohibition — that is, when something is not allowed or strongly advised against, either now or in the near future. It’s a strong modal verb and is commonly used in rules, warnings, or instructions.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641490">
                <a:tc>
                  <a:txBody>
                    <a:bodyPr/>
                    <a:lstStyle/>
                    <a:p>
                      <a:pPr algn="ctr" rtl="0">
                        <a:lnSpc>
                          <a:spcPct val="150000"/>
                        </a:lnSpc>
                      </a:pPr>
                      <a:r>
                        <a:rPr lang="en-AE" sz="1740" b="1" dirty="0">
                          <a:solidFill>
                            <a:schemeClr val="tx1"/>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lvl="0">
                        <a:lnSpc>
                          <a:spcPct val="100000"/>
                        </a:lnSpc>
                      </a:pPr>
                      <a:r>
                        <a:rPr lang="en-US" sz="1800" b="0" i="0" kern="1200" dirty="0">
                          <a:solidFill>
                            <a:schemeClr val="tx1"/>
                          </a:solidFill>
                          <a:effectLst/>
                          <a:latin typeface="Arial" panose="020B0604020202020204" pitchFamily="34" charset="0"/>
                          <a:ea typeface="+mn-ea"/>
                          <a:cs typeface="Arial" panose="020B0604020202020204" pitchFamily="34" charset="0"/>
                        </a:rPr>
                        <a:t>You </a:t>
                      </a:r>
                      <a:r>
                        <a:rPr lang="en-US" sz="1800" b="0" i="0" u="sng" kern="1200" dirty="0">
                          <a:solidFill>
                            <a:schemeClr val="tx1"/>
                          </a:solidFill>
                          <a:effectLst/>
                          <a:latin typeface="Arial" panose="020B0604020202020204" pitchFamily="34" charset="0"/>
                          <a:ea typeface="+mn-ea"/>
                          <a:cs typeface="Arial" panose="020B0604020202020204" pitchFamily="34" charset="0"/>
                        </a:rPr>
                        <a:t>mustn’t dive</a:t>
                      </a:r>
                      <a:r>
                        <a:rPr lang="en-US" sz="1800" b="0" i="0" u="none" kern="1200" dirty="0">
                          <a:solidFill>
                            <a:schemeClr val="tx1"/>
                          </a:solidFill>
                          <a:effectLst/>
                          <a:latin typeface="Arial" panose="020B0604020202020204" pitchFamily="34" charset="0"/>
                          <a:ea typeface="+mn-ea"/>
                          <a:cs typeface="Arial" panose="020B0604020202020204" pitchFamily="34" charset="0"/>
                        </a:rPr>
                        <a:t> </a:t>
                      </a:r>
                      <a:r>
                        <a:rPr lang="en-US" sz="1800" b="0" i="0" kern="1200" dirty="0">
                          <a:solidFill>
                            <a:schemeClr val="tx1"/>
                          </a:solidFill>
                          <a:effectLst/>
                          <a:latin typeface="Arial" panose="020B0604020202020204" pitchFamily="34" charset="0"/>
                          <a:ea typeface="+mn-ea"/>
                          <a:cs typeface="Arial" panose="020B0604020202020204" pitchFamily="34" charset="0"/>
                        </a:rPr>
                        <a:t>here — the waves are too high and it’s unsafe.</a:t>
                      </a:r>
                    </a:p>
                    <a:p>
                      <a:pPr lvl="0">
                        <a:lnSpc>
                          <a:spcPct val="100000"/>
                        </a:lnSpc>
                      </a:pPr>
                      <a:r>
                        <a:rPr lang="en-US" sz="1800" b="0" i="0" kern="1200" dirty="0">
                          <a:solidFill>
                            <a:schemeClr val="tx1"/>
                          </a:solidFill>
                          <a:effectLst/>
                          <a:latin typeface="Arial" panose="020B0604020202020204" pitchFamily="34" charset="0"/>
                          <a:ea typeface="+mn-ea"/>
                          <a:cs typeface="Arial" panose="020B0604020202020204" pitchFamily="34" charset="0"/>
                        </a:rPr>
                        <a:t>Visitors </a:t>
                      </a:r>
                      <a:r>
                        <a:rPr lang="en-US" sz="1800" b="0" i="0" u="sng" kern="1200" dirty="0">
                          <a:solidFill>
                            <a:schemeClr val="tx1"/>
                          </a:solidFill>
                          <a:effectLst/>
                          <a:latin typeface="Arial" panose="020B0604020202020204" pitchFamily="34" charset="0"/>
                          <a:ea typeface="+mn-ea"/>
                          <a:cs typeface="Arial" panose="020B0604020202020204" pitchFamily="34" charset="0"/>
                        </a:rPr>
                        <a:t>mustn’t touch</a:t>
                      </a:r>
                      <a:r>
                        <a:rPr lang="en-US" sz="1800" b="0" i="0" u="none" kern="1200" dirty="0">
                          <a:solidFill>
                            <a:schemeClr val="tx1"/>
                          </a:solidFill>
                          <a:effectLst/>
                          <a:latin typeface="Arial" panose="020B0604020202020204" pitchFamily="34" charset="0"/>
                          <a:ea typeface="+mn-ea"/>
                          <a:cs typeface="Arial" panose="020B0604020202020204" pitchFamily="34" charset="0"/>
                        </a:rPr>
                        <a:t> </a:t>
                      </a:r>
                      <a:r>
                        <a:rPr lang="en-US" sz="1800" b="0" i="0" kern="1200" dirty="0">
                          <a:solidFill>
                            <a:schemeClr val="tx1"/>
                          </a:solidFill>
                          <a:effectLst/>
                          <a:latin typeface="Arial" panose="020B0604020202020204" pitchFamily="34" charset="0"/>
                          <a:ea typeface="+mn-ea"/>
                          <a:cs typeface="Arial" panose="020B0604020202020204" pitchFamily="34" charset="0"/>
                        </a:rPr>
                        <a:t>the artwork at the exhibition. It is not allowed.</a:t>
                      </a:r>
                    </a:p>
                    <a:p>
                      <a:pPr lvl="0">
                        <a:lnSpc>
                          <a:spcPct val="100000"/>
                        </a:lnSpc>
                      </a:pPr>
                      <a:r>
                        <a:rPr lang="en-US" sz="1800" b="0" i="0" u="none" kern="1200" dirty="0">
                          <a:solidFill>
                            <a:schemeClr val="tx1"/>
                          </a:solidFill>
                          <a:effectLst/>
                          <a:latin typeface="Arial" panose="020B0604020202020204" pitchFamily="34" charset="0"/>
                          <a:ea typeface="+mn-ea"/>
                          <a:cs typeface="Arial" panose="020B0604020202020204" pitchFamily="34" charset="0"/>
                        </a:rPr>
                        <a:t>you </a:t>
                      </a:r>
                      <a:r>
                        <a:rPr lang="en-US" sz="1800" b="0" i="0" u="sng" kern="1200" dirty="0">
                          <a:solidFill>
                            <a:schemeClr val="tx1"/>
                          </a:solidFill>
                          <a:effectLst/>
                          <a:latin typeface="Arial" panose="020B0604020202020204" pitchFamily="34" charset="0"/>
                          <a:ea typeface="+mn-ea"/>
                          <a:cs typeface="Arial" panose="020B0604020202020204" pitchFamily="34" charset="0"/>
                        </a:rPr>
                        <a:t>mustn’t go</a:t>
                      </a:r>
                      <a:r>
                        <a:rPr lang="en-US" sz="1800" b="0" i="0" u="none" kern="1200" dirty="0">
                          <a:solidFill>
                            <a:schemeClr val="tx1"/>
                          </a:solidFill>
                          <a:effectLst/>
                          <a:latin typeface="Arial" panose="020B0604020202020204" pitchFamily="34" charset="0"/>
                          <a:ea typeface="+mn-ea"/>
                          <a:cs typeface="Arial" panose="020B0604020202020204" pitchFamily="34" charset="0"/>
                        </a:rPr>
                        <a:t> over the speed limit near the school — it’s for everyone’s safety.</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64858725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4"/>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3200" b="1" dirty="0">
                <a:solidFill>
                  <a:schemeClr val="bg1"/>
                </a:solidFill>
                <a:latin typeface="Helvetica" pitchFamily="2" charset="0"/>
              </a:rPr>
              <a:t>Term 3 preparation:</a:t>
            </a:r>
          </a:p>
          <a:p>
            <a:pPr marL="0" indent="0">
              <a:lnSpc>
                <a:spcPct val="100000"/>
              </a:lnSpc>
              <a:buNone/>
            </a:pPr>
            <a:r>
              <a:rPr lang="en-GB" sz="3200" b="1" dirty="0">
                <a:solidFill>
                  <a:schemeClr val="bg1"/>
                </a:solidFill>
                <a:latin typeface="Helvetica" pitchFamily="2" charset="0"/>
              </a:rPr>
              <a:t>Functional language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35303854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C6DDE5BD-6E0F-574E-9FE0-9E16AE2F1BFB}"/>
              </a:ext>
            </a:extLst>
          </p:cNvPr>
          <p:cNvGraphicFramePr>
            <a:graphicFrameLocks noGrp="1"/>
          </p:cNvGraphicFramePr>
          <p:nvPr>
            <p:extLst>
              <p:ext uri="{D42A27DB-BD31-4B8C-83A1-F6EECF244321}">
                <p14:modId xmlns:p14="http://schemas.microsoft.com/office/powerpoint/2010/main" val="963467173"/>
              </p:ext>
            </p:extLst>
          </p:nvPr>
        </p:nvGraphicFramePr>
        <p:xfrm>
          <a:off x="0" y="0"/>
          <a:ext cx="12192000" cy="6857999"/>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490854">
                <a:tc gridSpan="2">
                  <a:txBody>
                    <a:bodyPr/>
                    <a:lstStyle/>
                    <a:p>
                      <a:pPr algn="l">
                        <a:lnSpc>
                          <a:spcPct val="150000"/>
                        </a:lnSpc>
                      </a:pPr>
                      <a:r>
                        <a:rPr lang="en-US" sz="1800" b="1" u="sng" dirty="0">
                          <a:solidFill>
                            <a:schemeClr val="tx1"/>
                          </a:solidFill>
                          <a:latin typeface="Arial" panose="020B0604020202020204" pitchFamily="34" charset="0"/>
                          <a:cs typeface="Arial" panose="020B0604020202020204" pitchFamily="34" charset="0"/>
                        </a:rPr>
                        <a:t>I personally believe</a:t>
                      </a:r>
                      <a:r>
                        <a:rPr lang="en-US" sz="1800" b="1" u="none" dirty="0">
                          <a:solidFill>
                            <a:schemeClr val="tx1"/>
                          </a:solidFill>
                          <a:latin typeface="Arial" panose="020B0604020202020204" pitchFamily="34" charset="0"/>
                          <a:cs typeface="Arial" panose="020B0604020202020204" pitchFamily="34" charset="0"/>
                        </a:rPr>
                        <a:t> that tourism should support local communities in every region.</a:t>
                      </a:r>
                    </a:p>
                    <a:p>
                      <a:pPr algn="l">
                        <a:lnSpc>
                          <a:spcPct val="150000"/>
                        </a:lnSpc>
                      </a:pPr>
                      <a:r>
                        <a:rPr lang="en-US" sz="1800" b="1" u="sng" dirty="0">
                          <a:solidFill>
                            <a:schemeClr val="tx1"/>
                          </a:solidFill>
                          <a:latin typeface="Arial" panose="020B0604020202020204" pitchFamily="34" charset="0"/>
                          <a:cs typeface="Arial" panose="020B0604020202020204" pitchFamily="34" charset="0"/>
                        </a:rPr>
                        <a:t>In my opinion</a:t>
                      </a:r>
                      <a:r>
                        <a:rPr lang="en-US" sz="1800" b="1" u="none" dirty="0">
                          <a:solidFill>
                            <a:schemeClr val="tx1"/>
                          </a:solidFill>
                          <a:latin typeface="Arial" panose="020B0604020202020204" pitchFamily="34" charset="0"/>
                          <a:cs typeface="Arial" panose="020B0604020202020204" pitchFamily="34" charset="0"/>
                        </a:rPr>
                        <a:t>, diving in the Red Sea is an unforgettable experience.</a:t>
                      </a:r>
                    </a:p>
                    <a:p>
                      <a:pPr algn="l">
                        <a:lnSpc>
                          <a:spcPct val="150000"/>
                        </a:lnSpc>
                      </a:pPr>
                      <a:r>
                        <a:rPr lang="en-US" sz="1800" b="1" u="sng" dirty="0">
                          <a:solidFill>
                            <a:schemeClr val="tx1"/>
                          </a:solidFill>
                          <a:latin typeface="Arial" panose="020B0604020202020204" pitchFamily="34" charset="0"/>
                          <a:cs typeface="Arial" panose="020B0604020202020204" pitchFamily="34" charset="0"/>
                        </a:rPr>
                        <a:t>From my point of view,</a:t>
                      </a:r>
                      <a:r>
                        <a:rPr lang="en-US" sz="1800" b="1" u="none" dirty="0">
                          <a:solidFill>
                            <a:schemeClr val="tx1"/>
                          </a:solidFill>
                          <a:latin typeface="Arial" panose="020B0604020202020204" pitchFamily="34" charset="0"/>
                          <a:cs typeface="Arial" panose="020B0604020202020204" pitchFamily="34" charset="0"/>
                        </a:rPr>
                        <a:t> Sheikh Zayed festival is well </a:t>
                      </a:r>
                      <a:r>
                        <a:rPr lang="en-US" sz="1800" b="1" u="none" dirty="0" err="1">
                          <a:solidFill>
                            <a:schemeClr val="tx1"/>
                          </a:solidFill>
                          <a:latin typeface="Arial" panose="020B0604020202020204" pitchFamily="34" charset="0"/>
                          <a:cs typeface="Arial" panose="020B0604020202020204" pitchFamily="34" charset="0"/>
                        </a:rPr>
                        <a:t>organised</a:t>
                      </a:r>
                      <a:r>
                        <a:rPr lang="en-US" sz="1800" b="1" u="none" dirty="0">
                          <a:solidFill>
                            <a:schemeClr val="tx1"/>
                          </a:solidFill>
                          <a:latin typeface="Arial" panose="020B0604020202020204" pitchFamily="34" charset="0"/>
                          <a:cs typeface="Arial" panose="020B0604020202020204" pitchFamily="34" charset="0"/>
                        </a:rPr>
                        <a:t> and a lot of fun.</a:t>
                      </a:r>
                      <a:endParaRPr lang="en-GB" sz="1800" b="1" u="none" dirty="0">
                        <a:solidFill>
                          <a:schemeClr val="tx1"/>
                        </a:solidFill>
                        <a:latin typeface="Arial" panose="020B0604020202020204" pitchFamily="34" charset="0"/>
                        <a:cs typeface="Arial" panose="020B0604020202020204" pitchFamily="34" charset="0"/>
                      </a:endParaRPr>
                    </a:p>
                  </a:txBody>
                  <a:tcPr anchor="ctr">
                    <a:solidFill>
                      <a:srgbClr val="CAD9F2"/>
                    </a:solidFill>
                  </a:tcPr>
                </a:tc>
                <a:tc hMerge="1">
                  <a:txBody>
                    <a:bodyPr/>
                    <a:lstStyle/>
                    <a:p>
                      <a:endParaRPr lang="en-AE"/>
                    </a:p>
                  </a:txBody>
                  <a:tcPr>
                    <a:solidFill>
                      <a:srgbClr val="00667A"/>
                    </a:solidFill>
                  </a:tcPr>
                </a:tc>
                <a:extLst>
                  <a:ext uri="{0D108BD9-81ED-4DB2-BD59-A6C34878D82A}">
                    <a16:rowId xmlns:a16="http://schemas.microsoft.com/office/drawing/2014/main" val="677936984"/>
                  </a:ext>
                </a:extLst>
              </a:tr>
              <a:tr h="1306134">
                <a:tc>
                  <a:txBody>
                    <a:bodyPr/>
                    <a:lstStyle/>
                    <a:p>
                      <a:pPr algn="ctr" rtl="0">
                        <a:lnSpc>
                          <a:spcPct val="150000"/>
                        </a:lnSpc>
                      </a:pPr>
                      <a:r>
                        <a:rPr lang="en-GB" sz="1800" b="1" dirty="0">
                          <a:solidFill>
                            <a:srgbClr val="5F5F5F"/>
                          </a:solidFill>
                          <a:latin typeface="Arial" panose="020B0604020202020204" pitchFamily="34" charset="0"/>
                          <a:cs typeface="Arial" panose="020B0604020202020204" pitchFamily="34" charset="0"/>
                        </a:rPr>
                        <a:t>Functional language</a:t>
                      </a:r>
                      <a:r>
                        <a:rPr lang="en-AE" sz="1800" b="1" dirty="0">
                          <a:solidFill>
                            <a:srgbClr val="5F5F5F"/>
                          </a:solidFill>
                          <a:latin typeface="Arial" panose="020B0604020202020204" pitchFamily="34" charset="0"/>
                          <a:cs typeface="Arial" panose="020B0604020202020204" pitchFamily="34" charset="0"/>
                        </a:rPr>
                        <a:t> </a:t>
                      </a:r>
                      <a:r>
                        <a:rPr lang="en-GB" sz="1800" b="1" dirty="0">
                          <a:solidFill>
                            <a:srgbClr val="5F5F5F"/>
                          </a:solidFill>
                          <a:latin typeface="Arial" panose="020B0604020202020204" pitchFamily="34" charset="0"/>
                          <a:cs typeface="Arial" panose="020B0604020202020204" pitchFamily="34" charset="0"/>
                        </a:rPr>
                        <a:t>point</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lvl="0" algn="l">
                        <a:lnSpc>
                          <a:spcPct val="150000"/>
                        </a:lnSpc>
                        <a:spcBef>
                          <a:spcPts val="0"/>
                        </a:spcBef>
                        <a:spcAft>
                          <a:spcPts val="0"/>
                        </a:spcAft>
                        <a:buNone/>
                      </a:pPr>
                      <a:r>
                        <a:rPr lang="en-US" sz="1800" b="1" i="0" u="sng" strike="noStrike" kern="1200" noProof="0" dirty="0">
                          <a:solidFill>
                            <a:schemeClr val="tx2"/>
                          </a:solidFill>
                          <a:effectLst/>
                          <a:latin typeface="Arial"/>
                          <a:cs typeface="Arial"/>
                          <a:hlinkClick r:id="rId2">
                            <a:extLst>
                              <a:ext uri="{A12FA001-AC4F-418D-AE19-62706E023703}">
                                <ahyp:hlinkClr xmlns:ahyp="http://schemas.microsoft.com/office/drawing/2018/hyperlinkcolor" val="tx"/>
                              </a:ext>
                            </a:extLst>
                          </a:hlinkClick>
                        </a:rPr>
                        <a:t>Expressing opinion</a:t>
                      </a:r>
                      <a:endParaRPr lang="en-US" b="1" u="sng" strike="noStrike" noProof="0" dirty="0">
                        <a:solidFill>
                          <a:schemeClr val="tx2"/>
                        </a:solidFill>
                        <a:latin typeface="Arial"/>
                        <a:cs typeface="Arial"/>
                        <a:hlinkClick r:id="rId2">
                          <a:extLst>
                            <a:ext uri="{A12FA001-AC4F-418D-AE19-62706E023703}">
                              <ahyp:hlinkClr xmlns:ahyp="http://schemas.microsoft.com/office/drawing/2018/hyperlinkcolor" val="tx"/>
                            </a:ext>
                          </a:extLst>
                        </a:hlinkClick>
                      </a:endParaRPr>
                    </a:p>
                  </a:txBody>
                  <a:tcPr anchor="ctr"/>
                </a:tc>
                <a:extLst>
                  <a:ext uri="{0D108BD9-81ED-4DB2-BD59-A6C34878D82A}">
                    <a16:rowId xmlns:a16="http://schemas.microsoft.com/office/drawing/2014/main" val="1865912953"/>
                  </a:ext>
                </a:extLst>
              </a:tr>
              <a:tr h="1061011">
                <a:tc>
                  <a:txBody>
                    <a:bodyPr/>
                    <a:lstStyle/>
                    <a:p>
                      <a:pPr algn="ctr" rtl="0">
                        <a:lnSpc>
                          <a:spcPct val="150000"/>
                        </a:lnSpc>
                      </a:pPr>
                      <a:r>
                        <a:rPr lang="en-GB" sz="1800" b="1" dirty="0">
                          <a:solidFill>
                            <a:srgbClr val="5F5F5F"/>
                          </a:solidFill>
                          <a:latin typeface="Arial" panose="020B0604020202020204" pitchFamily="34" charset="0"/>
                          <a:cs typeface="Arial" panose="020B0604020202020204" pitchFamily="34" charset="0"/>
                        </a:rPr>
                        <a:t>Associated grammar</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a:lnSpc>
                          <a:spcPct val="150000"/>
                        </a:lnSpc>
                      </a:pPr>
                      <a:r>
                        <a:rPr lang="en-US" sz="1800" b="0" dirty="0">
                          <a:latin typeface="Arial" panose="020B0604020202020204" pitchFamily="34" charset="0"/>
                          <a:cs typeface="Arial" panose="020B0604020202020204" pitchFamily="34" charset="0"/>
                        </a:rPr>
                        <a:t>that clauses, gerund phrases, present simple, modals, adjectives</a:t>
                      </a:r>
                      <a:endParaRPr lang="x-none" sz="1800" b="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57080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DFD28-BC3A-A393-BA3B-7CF576392380}"/>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23924D70-69AB-16FF-0DEF-A74C11909153}"/>
              </a:ext>
            </a:extLst>
          </p:cNvPr>
          <p:cNvGraphicFramePr>
            <a:graphicFrameLocks noGrp="1"/>
          </p:cNvGraphicFramePr>
          <p:nvPr>
            <p:extLst>
              <p:ext uri="{D42A27DB-BD31-4B8C-83A1-F6EECF244321}">
                <p14:modId xmlns:p14="http://schemas.microsoft.com/office/powerpoint/2010/main" val="3975820903"/>
              </p:ext>
            </p:extLst>
          </p:nvPr>
        </p:nvGraphicFramePr>
        <p:xfrm>
          <a:off x="0" y="0"/>
          <a:ext cx="12192000" cy="6858001"/>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335821">
                <a:tc gridSpan="2">
                  <a:txBody>
                    <a:bodyPr/>
                    <a:lstStyle/>
                    <a:p>
                      <a:pPr algn="l" rtl="0">
                        <a:lnSpc>
                          <a:spcPct val="150000"/>
                        </a:lnSpc>
                        <a:spcAft>
                          <a:spcPts val="0"/>
                        </a:spcAft>
                      </a:pPr>
                      <a:endParaRPr lang="en-US" sz="1800" b="1" i="0" u="sng" kern="1200" dirty="0">
                        <a:solidFill>
                          <a:schemeClr val="tx1"/>
                        </a:solidFill>
                        <a:effectLst/>
                        <a:latin typeface="Arial" panose="020B0604020202020204" pitchFamily="34" charset="0"/>
                        <a:ea typeface="+mn-ea"/>
                        <a:cs typeface="Arial" panose="020B0604020202020204" pitchFamily="34" charset="0"/>
                      </a:endParaRPr>
                    </a:p>
                    <a:p>
                      <a:pPr algn="l" rtl="0">
                        <a:lnSpc>
                          <a:spcPct val="150000"/>
                        </a:lnSpc>
                        <a:spcAft>
                          <a:spcPts val="0"/>
                        </a:spcAft>
                      </a:pPr>
                      <a:r>
                        <a:rPr lang="en-US" sz="1800" b="1" i="0" u="none" kern="1200" dirty="0">
                          <a:solidFill>
                            <a:schemeClr val="tx1"/>
                          </a:solidFill>
                          <a:effectLst/>
                          <a:latin typeface="Arial" panose="020B0604020202020204" pitchFamily="34" charset="0"/>
                          <a:ea typeface="+mn-ea"/>
                          <a:cs typeface="Arial" panose="020B0604020202020204" pitchFamily="34" charset="0"/>
                        </a:rPr>
                        <a:t>We </a:t>
                      </a:r>
                      <a:r>
                        <a:rPr lang="en-US" sz="1800" b="1" i="0" u="sng" kern="1200" dirty="0">
                          <a:solidFill>
                            <a:schemeClr val="tx1"/>
                          </a:solidFill>
                          <a:effectLst/>
                          <a:latin typeface="Arial" panose="020B0604020202020204" pitchFamily="34" charset="0"/>
                          <a:ea typeface="+mn-ea"/>
                          <a:cs typeface="Arial" panose="020B0604020202020204" pitchFamily="34" charset="0"/>
                        </a:rPr>
                        <a:t>went</a:t>
                      </a:r>
                      <a:r>
                        <a:rPr lang="en-US" sz="1800" b="1" i="0" u="none" kern="1200" dirty="0">
                          <a:solidFill>
                            <a:schemeClr val="tx1"/>
                          </a:solidFill>
                          <a:effectLst/>
                          <a:latin typeface="Arial" panose="020B0604020202020204" pitchFamily="34" charset="0"/>
                          <a:ea typeface="+mn-ea"/>
                          <a:cs typeface="Arial" panose="020B0604020202020204" pitchFamily="34" charset="0"/>
                        </a:rPr>
                        <a:t> to a local festival </a:t>
                      </a:r>
                      <a:r>
                        <a:rPr lang="en-US" sz="1800" b="1" i="0" u="sng" kern="1200" dirty="0">
                          <a:solidFill>
                            <a:schemeClr val="tx1"/>
                          </a:solidFill>
                          <a:effectLst/>
                          <a:latin typeface="Arial" panose="020B0604020202020204" pitchFamily="34" charset="0"/>
                          <a:ea typeface="+mn-ea"/>
                          <a:cs typeface="Arial" panose="020B0604020202020204" pitchFamily="34" charset="0"/>
                        </a:rPr>
                        <a:t>last weekend</a:t>
                      </a:r>
                      <a:r>
                        <a:rPr lang="en-US" sz="1800" b="1" i="0" u="none" kern="1200" dirty="0">
                          <a:solidFill>
                            <a:schemeClr val="tx1"/>
                          </a:solidFill>
                          <a:effectLst/>
                          <a:latin typeface="Arial" panose="020B0604020202020204" pitchFamily="34" charset="0"/>
                          <a:ea typeface="+mn-ea"/>
                          <a:cs typeface="Arial" panose="020B0604020202020204" pitchFamily="34" charset="0"/>
                        </a:rPr>
                        <a:t>. The music </a:t>
                      </a:r>
                      <a:r>
                        <a:rPr lang="en-US" sz="1800" b="1" i="0" u="sng" kern="1200" dirty="0">
                          <a:solidFill>
                            <a:schemeClr val="tx1"/>
                          </a:solidFill>
                          <a:effectLst/>
                          <a:latin typeface="Arial" panose="020B0604020202020204" pitchFamily="34" charset="0"/>
                          <a:ea typeface="+mn-ea"/>
                          <a:cs typeface="Arial" panose="020B0604020202020204" pitchFamily="34" charset="0"/>
                        </a:rPr>
                        <a:t>was</a:t>
                      </a:r>
                      <a:r>
                        <a:rPr lang="en-US" sz="1800" b="1" i="0" u="none" kern="1200" dirty="0">
                          <a:solidFill>
                            <a:schemeClr val="tx1"/>
                          </a:solidFill>
                          <a:effectLst/>
                          <a:latin typeface="Arial" panose="020B0604020202020204" pitchFamily="34" charset="0"/>
                          <a:ea typeface="+mn-ea"/>
                          <a:cs typeface="Arial" panose="020B0604020202020204" pitchFamily="34" charset="0"/>
                        </a:rPr>
                        <a:t> loud, and everyone </a:t>
                      </a:r>
                      <a:r>
                        <a:rPr lang="en-US" sz="1800" b="1" i="0" u="sng" kern="1200" dirty="0">
                          <a:solidFill>
                            <a:schemeClr val="tx1"/>
                          </a:solidFill>
                          <a:effectLst/>
                          <a:latin typeface="Arial" panose="020B0604020202020204" pitchFamily="34" charset="0"/>
                          <a:ea typeface="+mn-ea"/>
                          <a:cs typeface="Arial" panose="020B0604020202020204" pitchFamily="34" charset="0"/>
                        </a:rPr>
                        <a:t>looked</a:t>
                      </a:r>
                      <a:r>
                        <a:rPr lang="en-US" sz="1800" b="1" i="0" u="none" kern="1200" dirty="0">
                          <a:solidFill>
                            <a:schemeClr val="tx1"/>
                          </a:solidFill>
                          <a:effectLst/>
                          <a:latin typeface="Arial" panose="020B0604020202020204" pitchFamily="34" charset="0"/>
                          <a:ea typeface="+mn-ea"/>
                          <a:cs typeface="Arial" panose="020B0604020202020204" pitchFamily="34" charset="0"/>
                        </a:rPr>
                        <a:t> happy.</a:t>
                      </a:r>
                    </a:p>
                    <a:p>
                      <a:pPr algn="l" rtl="0">
                        <a:lnSpc>
                          <a:spcPct val="150000"/>
                        </a:lnSpc>
                        <a:spcAft>
                          <a:spcPts val="0"/>
                        </a:spcAft>
                      </a:pPr>
                      <a:r>
                        <a:rPr lang="en-US" sz="1800" b="1" i="0" u="none" kern="1200" dirty="0">
                          <a:solidFill>
                            <a:schemeClr val="tx1"/>
                          </a:solidFill>
                          <a:effectLst/>
                          <a:latin typeface="Arial" panose="020B0604020202020204" pitchFamily="34" charset="0"/>
                          <a:ea typeface="+mn-ea"/>
                          <a:cs typeface="Arial" panose="020B0604020202020204" pitchFamily="34" charset="0"/>
                        </a:rPr>
                        <a:t>We </a:t>
                      </a:r>
                      <a:r>
                        <a:rPr lang="en-US" sz="1800" b="1" i="0" u="sng" kern="1200" dirty="0">
                          <a:solidFill>
                            <a:schemeClr val="tx1"/>
                          </a:solidFill>
                          <a:effectLst/>
                          <a:latin typeface="Arial" panose="020B0604020202020204" pitchFamily="34" charset="0"/>
                          <a:ea typeface="+mn-ea"/>
                          <a:cs typeface="Arial" panose="020B0604020202020204" pitchFamily="34" charset="0"/>
                        </a:rPr>
                        <a:t>watched</a:t>
                      </a:r>
                      <a:r>
                        <a:rPr lang="en-US" sz="1800" b="1" i="0" u="none" kern="1200" dirty="0">
                          <a:solidFill>
                            <a:schemeClr val="tx1"/>
                          </a:solidFill>
                          <a:effectLst/>
                          <a:latin typeface="Arial" panose="020B0604020202020204" pitchFamily="34" charset="0"/>
                          <a:ea typeface="+mn-ea"/>
                          <a:cs typeface="Arial" panose="020B0604020202020204" pitchFamily="34" charset="0"/>
                        </a:rPr>
                        <a:t> a documentary about climate change. It </a:t>
                      </a:r>
                      <a:r>
                        <a:rPr lang="en-US" sz="1800" b="1" i="0" u="sng" kern="1200" dirty="0">
                          <a:solidFill>
                            <a:schemeClr val="tx1"/>
                          </a:solidFill>
                          <a:effectLst/>
                          <a:latin typeface="Arial" panose="020B0604020202020204" pitchFamily="34" charset="0"/>
                          <a:ea typeface="+mn-ea"/>
                          <a:cs typeface="Arial" panose="020B0604020202020204" pitchFamily="34" charset="0"/>
                        </a:rPr>
                        <a:t>explained</a:t>
                      </a:r>
                      <a:r>
                        <a:rPr lang="en-US" sz="1800" b="1" i="0" u="none" kern="1200" dirty="0">
                          <a:solidFill>
                            <a:schemeClr val="tx1"/>
                          </a:solidFill>
                          <a:effectLst/>
                          <a:latin typeface="Arial" panose="020B0604020202020204" pitchFamily="34" charset="0"/>
                          <a:ea typeface="+mn-ea"/>
                          <a:cs typeface="Arial" panose="020B0604020202020204" pitchFamily="34" charset="0"/>
                        </a:rPr>
                        <a:t> how floods are becoming frequent.</a:t>
                      </a:r>
                    </a:p>
                    <a:p>
                      <a:pPr algn="l" rtl="0">
                        <a:lnSpc>
                          <a:spcPct val="150000"/>
                        </a:lnSpc>
                        <a:spcAft>
                          <a:spcPts val="0"/>
                        </a:spcAft>
                      </a:pPr>
                      <a:r>
                        <a:rPr lang="en-US" sz="1800" b="1" i="0" u="none" kern="1200" dirty="0">
                          <a:solidFill>
                            <a:schemeClr val="tx1"/>
                          </a:solidFill>
                          <a:effectLst/>
                          <a:latin typeface="Arial" panose="020B0604020202020204" pitchFamily="34" charset="0"/>
                          <a:ea typeface="+mn-ea"/>
                          <a:cs typeface="Arial" panose="020B0604020202020204" pitchFamily="34" charset="0"/>
                        </a:rPr>
                        <a:t>They </a:t>
                      </a:r>
                      <a:r>
                        <a:rPr lang="en-US" sz="1800" b="1" i="0" u="sng" kern="1200" dirty="0">
                          <a:solidFill>
                            <a:schemeClr val="tx1"/>
                          </a:solidFill>
                          <a:effectLst/>
                          <a:latin typeface="Arial" panose="020B0604020202020204" pitchFamily="34" charset="0"/>
                          <a:ea typeface="+mn-ea"/>
                          <a:cs typeface="Arial" panose="020B0604020202020204" pitchFamily="34" charset="0"/>
                        </a:rPr>
                        <a:t>arrived</a:t>
                      </a:r>
                      <a:r>
                        <a:rPr lang="en-US" sz="1800" b="1" i="0" u="none" kern="1200" dirty="0">
                          <a:solidFill>
                            <a:schemeClr val="tx1"/>
                          </a:solidFill>
                          <a:effectLst/>
                          <a:latin typeface="Arial" panose="020B0604020202020204" pitchFamily="34" charset="0"/>
                          <a:ea typeface="+mn-ea"/>
                          <a:cs typeface="Arial" panose="020B0604020202020204" pitchFamily="34" charset="0"/>
                        </a:rPr>
                        <a:t> at the destination just before sunset and </a:t>
                      </a:r>
                      <a:r>
                        <a:rPr lang="en-US" sz="1800" b="1" i="0" u="sng" kern="1200" dirty="0">
                          <a:solidFill>
                            <a:schemeClr val="tx1"/>
                          </a:solidFill>
                          <a:effectLst/>
                          <a:latin typeface="Arial" panose="020B0604020202020204" pitchFamily="34" charset="0"/>
                          <a:ea typeface="+mn-ea"/>
                          <a:cs typeface="Arial" panose="020B0604020202020204" pitchFamily="34" charset="0"/>
                        </a:rPr>
                        <a:t>felt</a:t>
                      </a:r>
                      <a:r>
                        <a:rPr lang="en-US" sz="1800" b="1" i="0" u="none" kern="1200" dirty="0">
                          <a:solidFill>
                            <a:schemeClr val="tx1"/>
                          </a:solidFill>
                          <a:effectLst/>
                          <a:latin typeface="Arial" panose="020B0604020202020204" pitchFamily="34" charset="0"/>
                          <a:ea typeface="+mn-ea"/>
                          <a:cs typeface="Arial" panose="020B0604020202020204" pitchFamily="34" charset="0"/>
                        </a:rPr>
                        <a:t> relaxed right away.</a:t>
                      </a:r>
                    </a:p>
                    <a:p>
                      <a:pPr algn="l" rtl="0">
                        <a:lnSpc>
                          <a:spcPct val="150000"/>
                        </a:lnSpc>
                        <a:spcAft>
                          <a:spcPts val="0"/>
                        </a:spcAft>
                      </a:pPr>
                      <a:r>
                        <a:rPr lang="en-US" sz="1800" b="1" i="0" u="sng" kern="1200" dirty="0">
                          <a:solidFill>
                            <a:schemeClr val="tx1"/>
                          </a:solidFill>
                          <a:effectLst/>
                          <a:latin typeface="Arial" panose="020B0604020202020204" pitchFamily="34" charset="0"/>
                          <a:ea typeface="+mn-ea"/>
                          <a:cs typeface="Arial" panose="020B0604020202020204" pitchFamily="34" charset="0"/>
                        </a:rPr>
                        <a:t>A few years ago</a:t>
                      </a:r>
                      <a:r>
                        <a:rPr lang="en-US" sz="1800" b="1" i="0" u="none" kern="1200" dirty="0">
                          <a:solidFill>
                            <a:schemeClr val="tx1"/>
                          </a:solidFill>
                          <a:effectLst/>
                          <a:latin typeface="Arial" panose="020B0604020202020204" pitchFamily="34" charset="0"/>
                          <a:ea typeface="+mn-ea"/>
                          <a:cs typeface="Arial" panose="020B0604020202020204" pitchFamily="34" charset="0"/>
                        </a:rPr>
                        <a:t>, we </a:t>
                      </a:r>
                      <a:r>
                        <a:rPr lang="en-US" sz="1800" b="1" i="0" u="sng" kern="1200" dirty="0">
                          <a:solidFill>
                            <a:schemeClr val="tx1"/>
                          </a:solidFill>
                          <a:effectLst/>
                          <a:latin typeface="Arial" panose="020B0604020202020204" pitchFamily="34" charset="0"/>
                          <a:ea typeface="+mn-ea"/>
                          <a:cs typeface="Arial" panose="020B0604020202020204" pitchFamily="34" charset="0"/>
                        </a:rPr>
                        <a:t>went</a:t>
                      </a:r>
                      <a:r>
                        <a:rPr lang="en-US" sz="1800" b="1" i="0" u="none" kern="1200" dirty="0">
                          <a:solidFill>
                            <a:schemeClr val="tx1"/>
                          </a:solidFill>
                          <a:effectLst/>
                          <a:latin typeface="Arial" panose="020B0604020202020204" pitchFamily="34" charset="0"/>
                          <a:ea typeface="+mn-ea"/>
                          <a:cs typeface="Arial" panose="020B0604020202020204" pitchFamily="34" charset="0"/>
                        </a:rPr>
                        <a:t> on a diving trip in Oman and saw turtles swimming near the reef.</a:t>
                      </a:r>
                    </a:p>
                  </a:txBody>
                  <a:tcPr anchor="ctr">
                    <a:solidFill>
                      <a:srgbClr val="CAD9F2"/>
                    </a:solidFill>
                  </a:tcPr>
                </a:tc>
                <a:tc hMerge="1">
                  <a:txBody>
                    <a:bodyPr/>
                    <a:lstStyle/>
                    <a:p>
                      <a:endParaRPr lang="en-AE"/>
                    </a:p>
                  </a:txBody>
                  <a:tcPr>
                    <a:solidFill>
                      <a:srgbClr val="00667A"/>
                    </a:solidFill>
                  </a:tcPr>
                </a:tc>
                <a:extLst>
                  <a:ext uri="{0D108BD9-81ED-4DB2-BD59-A6C34878D82A}">
                    <a16:rowId xmlns:a16="http://schemas.microsoft.com/office/drawing/2014/main" val="677936984"/>
                  </a:ext>
                </a:extLst>
              </a:tr>
              <a:tr h="1261044">
                <a:tc>
                  <a:txBody>
                    <a:bodyPr/>
                    <a:lstStyle/>
                    <a:p>
                      <a:pPr algn="ctr" rtl="0">
                        <a:lnSpc>
                          <a:spcPct val="150000"/>
                        </a:lnSpc>
                      </a:pPr>
                      <a:r>
                        <a:rPr lang="en-GB" sz="1800" b="1" dirty="0">
                          <a:solidFill>
                            <a:schemeClr val="tx1"/>
                          </a:solidFill>
                          <a:latin typeface="Arial" panose="020B0604020202020204" pitchFamily="34" charset="0"/>
                          <a:cs typeface="Arial" panose="020B0604020202020204" pitchFamily="34" charset="0"/>
                        </a:rPr>
                        <a:t>Functional language</a:t>
                      </a:r>
                      <a:r>
                        <a:rPr lang="en-AE" sz="1800" b="1" dirty="0">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kern="1200" dirty="0">
                          <a:solidFill>
                            <a:schemeClr val="tx2"/>
                          </a:solidFill>
                          <a:effectLst/>
                          <a:latin typeface="Arial"/>
                          <a:ea typeface="+mn-ea"/>
                          <a:cs typeface="Arial"/>
                          <a:hlinkClick r:id="rId2">
                            <a:extLst>
                              <a:ext uri="{A12FA001-AC4F-418D-AE19-62706E023703}">
                                <ahyp:hlinkClr xmlns:ahyp="http://schemas.microsoft.com/office/drawing/2018/hyperlinkcolor" val="tx"/>
                              </a:ext>
                            </a:extLst>
                          </a:hlinkClick>
                        </a:rPr>
                        <a:t>Describing past experiences and events</a:t>
                      </a:r>
                      <a:endParaRPr lang="en-US" sz="1800" b="0" i="0" kern="1200" dirty="0">
                        <a:solidFill>
                          <a:schemeClr val="tx2"/>
                        </a:solidFill>
                        <a:effectLst/>
                        <a:latin typeface="Arial" panose="020B0604020202020204" pitchFamily="34" charset="0"/>
                        <a:ea typeface="+mn-ea"/>
                        <a:cs typeface="Arial" panose="020B0604020202020204" pitchFamily="34" charset="0"/>
                      </a:endParaRPr>
                    </a:p>
                  </a:txBody>
                  <a:tcPr anchor="ctr"/>
                </a:tc>
                <a:extLst>
                  <a:ext uri="{0D108BD9-81ED-4DB2-BD59-A6C34878D82A}">
                    <a16:rowId xmlns:a16="http://schemas.microsoft.com/office/drawing/2014/main" val="1865912953"/>
                  </a:ext>
                </a:extLst>
              </a:tr>
              <a:tr h="1261136">
                <a:tc>
                  <a:txBody>
                    <a:bodyPr/>
                    <a:lstStyle/>
                    <a:p>
                      <a:pPr algn="ctr" rtl="0">
                        <a:lnSpc>
                          <a:spcPct val="150000"/>
                        </a:lnSpc>
                      </a:pPr>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a:lnSpc>
                          <a:spcPct val="150000"/>
                        </a:lnSpc>
                      </a:pPr>
                      <a:r>
                        <a:rPr lang="en-US" sz="1800" b="0" dirty="0">
                          <a:latin typeface="Arial" panose="020B0604020202020204" pitchFamily="34" charset="0"/>
                          <a:cs typeface="Arial" panose="020B0604020202020204" pitchFamily="34" charset="0"/>
                        </a:rPr>
                        <a:t>past simple, past continuous, past time phrases, basic time connectives like </a:t>
                      </a:r>
                      <a:r>
                        <a:rPr lang="en-US" sz="1800" b="0" i="1" dirty="0">
                          <a:latin typeface="Arial" panose="020B0604020202020204" pitchFamily="34" charset="0"/>
                          <a:cs typeface="Arial" panose="020B0604020202020204" pitchFamily="34" charset="0"/>
                        </a:rPr>
                        <a:t>before, first, after that, etc. </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1714354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5FA4D-BA14-5015-1F9B-72BB6250E432}"/>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D37FE2EB-4AF9-57F2-46B0-61F42CBE3F67}"/>
              </a:ext>
            </a:extLst>
          </p:cNvPr>
          <p:cNvGraphicFramePr>
            <a:graphicFrameLocks noGrp="1"/>
          </p:cNvGraphicFramePr>
          <p:nvPr>
            <p:extLst>
              <p:ext uri="{D42A27DB-BD31-4B8C-83A1-F6EECF244321}">
                <p14:modId xmlns:p14="http://schemas.microsoft.com/office/powerpoint/2010/main" val="1380174611"/>
              </p:ext>
            </p:extLst>
          </p:nvPr>
        </p:nvGraphicFramePr>
        <p:xfrm>
          <a:off x="0" y="0"/>
          <a:ext cx="12192000" cy="6857999"/>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490854">
                <a:tc gridSpan="2">
                  <a:txBody>
                    <a:bodyPr/>
                    <a:lstStyle/>
                    <a:p>
                      <a:pPr lvl="0" algn="l">
                        <a:lnSpc>
                          <a:spcPct val="150000"/>
                        </a:lnSpc>
                        <a:spcBef>
                          <a:spcPts val="0"/>
                        </a:spcBef>
                        <a:spcAft>
                          <a:spcPts val="0"/>
                        </a:spcAft>
                        <a:buNone/>
                      </a:pPr>
                      <a:r>
                        <a:rPr lang="en-US" b="1" i="0" u="sng" strike="noStrike" noProof="0" dirty="0">
                          <a:solidFill>
                            <a:schemeClr val="tx1"/>
                          </a:solidFill>
                          <a:latin typeface="Arial" panose="020B0604020202020204" pitchFamily="34" charset="0"/>
                          <a:cs typeface="Arial" panose="020B0604020202020204" pitchFamily="34" charset="0"/>
                        </a:rPr>
                        <a:t>I wish I had</a:t>
                      </a:r>
                      <a:r>
                        <a:rPr lang="en-US" b="1" i="0" u="none" strike="noStrike" noProof="0" dirty="0">
                          <a:solidFill>
                            <a:schemeClr val="tx1"/>
                          </a:solidFill>
                          <a:latin typeface="Arial" panose="020B0604020202020204" pitchFamily="34" charset="0"/>
                          <a:cs typeface="Arial" panose="020B0604020202020204" pitchFamily="34" charset="0"/>
                        </a:rPr>
                        <a:t> more free time to watch that new documentary about climate change.</a:t>
                      </a:r>
                    </a:p>
                    <a:p>
                      <a:pPr lvl="0" algn="l">
                        <a:lnSpc>
                          <a:spcPct val="150000"/>
                        </a:lnSpc>
                        <a:spcBef>
                          <a:spcPts val="0"/>
                        </a:spcBef>
                        <a:spcAft>
                          <a:spcPts val="0"/>
                        </a:spcAft>
                        <a:buNone/>
                      </a:pPr>
                      <a:r>
                        <a:rPr lang="en-US" b="1" i="0" u="sng" strike="noStrike" noProof="0" dirty="0">
                          <a:solidFill>
                            <a:schemeClr val="tx1"/>
                          </a:solidFill>
                          <a:latin typeface="Arial" panose="020B0604020202020204" pitchFamily="34" charset="0"/>
                          <a:cs typeface="Arial" panose="020B0604020202020204" pitchFamily="34" charset="0"/>
                        </a:rPr>
                        <a:t>I’m sorry I can’t</a:t>
                      </a:r>
                      <a:r>
                        <a:rPr lang="en-US" b="1" i="0" u="none" strike="noStrike" noProof="0" dirty="0">
                          <a:solidFill>
                            <a:schemeClr val="tx1"/>
                          </a:solidFill>
                          <a:latin typeface="Arial" panose="020B0604020202020204" pitchFamily="34" charset="0"/>
                          <a:cs typeface="Arial" panose="020B0604020202020204" pitchFamily="34" charset="0"/>
                        </a:rPr>
                        <a:t> join the hunting trip tomorrow. I have to finish my project.</a:t>
                      </a:r>
                    </a:p>
                    <a:p>
                      <a:pPr lvl="0" algn="l">
                        <a:lnSpc>
                          <a:spcPct val="150000"/>
                        </a:lnSpc>
                        <a:spcBef>
                          <a:spcPts val="0"/>
                        </a:spcBef>
                        <a:spcAft>
                          <a:spcPts val="0"/>
                        </a:spcAft>
                        <a:buNone/>
                      </a:pPr>
                      <a:r>
                        <a:rPr lang="en-US" b="1" i="0" u="none" strike="noStrike" noProof="0" dirty="0">
                          <a:solidFill>
                            <a:schemeClr val="tx1"/>
                          </a:solidFill>
                          <a:latin typeface="Arial" panose="020B0604020202020204" pitchFamily="34" charset="0"/>
                          <a:cs typeface="Arial" panose="020B0604020202020204" pitchFamily="34" charset="0"/>
                        </a:rPr>
                        <a:t>I </a:t>
                      </a:r>
                      <a:r>
                        <a:rPr lang="en-US" b="1" i="0" u="sng" strike="noStrike" noProof="0" dirty="0">
                          <a:solidFill>
                            <a:schemeClr val="tx1"/>
                          </a:solidFill>
                          <a:latin typeface="Arial" panose="020B0604020202020204" pitchFamily="34" charset="0"/>
                          <a:cs typeface="Arial" panose="020B0604020202020204" pitchFamily="34" charset="0"/>
                        </a:rPr>
                        <a:t>shouldn’t ignore</a:t>
                      </a:r>
                      <a:r>
                        <a:rPr lang="en-US" b="1" i="0" u="none" strike="noStrike" noProof="0" dirty="0">
                          <a:solidFill>
                            <a:schemeClr val="tx1"/>
                          </a:solidFill>
                          <a:latin typeface="Arial" panose="020B0604020202020204" pitchFamily="34" charset="0"/>
                          <a:cs typeface="Arial" panose="020B0604020202020204" pitchFamily="34" charset="0"/>
                        </a:rPr>
                        <a:t> urgent flood warnings — the climate is changing quickly.</a:t>
                      </a:r>
                    </a:p>
                  </a:txBody>
                  <a:tcPr anchor="ctr">
                    <a:solidFill>
                      <a:srgbClr val="CAD9F2"/>
                    </a:solidFill>
                  </a:tcPr>
                </a:tc>
                <a:tc hMerge="1">
                  <a:txBody>
                    <a:bodyPr/>
                    <a:lstStyle/>
                    <a:p>
                      <a:endParaRPr lang="en-AE"/>
                    </a:p>
                  </a:txBody>
                  <a:tcPr>
                    <a:solidFill>
                      <a:srgbClr val="00667A"/>
                    </a:solidFill>
                  </a:tcPr>
                </a:tc>
                <a:extLst>
                  <a:ext uri="{0D108BD9-81ED-4DB2-BD59-A6C34878D82A}">
                    <a16:rowId xmlns:a16="http://schemas.microsoft.com/office/drawing/2014/main" val="677936984"/>
                  </a:ext>
                </a:extLst>
              </a:tr>
              <a:tr h="1306134">
                <a:tc>
                  <a:txBody>
                    <a:bodyPr/>
                    <a:lstStyle/>
                    <a:p>
                      <a:pPr algn="ctr" rtl="0">
                        <a:lnSpc>
                          <a:spcPct val="150000"/>
                        </a:lnSpc>
                      </a:pPr>
                      <a:r>
                        <a:rPr lang="en-GB" sz="1800" b="1" dirty="0">
                          <a:solidFill>
                            <a:schemeClr val="tx1"/>
                          </a:solidFill>
                          <a:latin typeface="Arial" panose="020B0604020202020204" pitchFamily="34" charset="0"/>
                          <a:cs typeface="Arial" panose="020B0604020202020204" pitchFamily="34" charset="0"/>
                        </a:rPr>
                        <a:t>Functional language</a:t>
                      </a:r>
                      <a:r>
                        <a:rPr lang="en-AE" sz="1800" b="1" dirty="0">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kern="1200" dirty="0">
                          <a:solidFill>
                            <a:schemeClr val="tx2"/>
                          </a:solidFill>
                          <a:effectLst/>
                          <a:latin typeface="Arial"/>
                          <a:ea typeface="+mn-ea"/>
                          <a:cs typeface="Arial"/>
                          <a:hlinkClick r:id="rId2">
                            <a:extLst>
                              <a:ext uri="{A12FA001-AC4F-418D-AE19-62706E023703}">
                                <ahyp:hlinkClr xmlns:ahyp="http://schemas.microsoft.com/office/drawing/2018/hyperlinkcolor" val="tx"/>
                              </a:ext>
                            </a:extLst>
                          </a:hlinkClick>
                        </a:rPr>
                        <a:t>Expressing regret</a:t>
                      </a:r>
                      <a:endParaRPr lang="en-US" sz="1800" b="1" kern="1200" dirty="0">
                        <a:solidFill>
                          <a:schemeClr val="tx2"/>
                        </a:solidFill>
                        <a:effectLst/>
                        <a:latin typeface="Arial"/>
                        <a:ea typeface="+mn-ea"/>
                        <a:cs typeface="Arial"/>
                      </a:endParaRPr>
                    </a:p>
                  </a:txBody>
                  <a:tcPr anchor="ctr"/>
                </a:tc>
                <a:extLst>
                  <a:ext uri="{0D108BD9-81ED-4DB2-BD59-A6C34878D82A}">
                    <a16:rowId xmlns:a16="http://schemas.microsoft.com/office/drawing/2014/main" val="1865912953"/>
                  </a:ext>
                </a:extLst>
              </a:tr>
              <a:tr h="1061011">
                <a:tc>
                  <a:txBody>
                    <a:bodyPr/>
                    <a:lstStyle/>
                    <a:p>
                      <a:pPr algn="ctr" rtl="0">
                        <a:lnSpc>
                          <a:spcPct val="150000"/>
                        </a:lnSpc>
                      </a:pPr>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lvl="0" algn="l">
                        <a:lnSpc>
                          <a:spcPct val="150000"/>
                        </a:lnSpc>
                        <a:buNone/>
                      </a:pPr>
                      <a:r>
                        <a:rPr lang="en-US" dirty="0">
                          <a:latin typeface="Arial" panose="020B0604020202020204" pitchFamily="34" charset="0"/>
                          <a:cs typeface="Arial" panose="020B0604020202020204" pitchFamily="34" charset="0"/>
                        </a:rPr>
                        <a:t>wish + past simple, verb forms, modal verbs for advice, present simple</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5068107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56D79B-812E-5294-42EB-39AB43560288}"/>
              </a:ext>
            </a:extLst>
          </p:cNvPr>
          <p:cNvSpPr>
            <a:spLocks noGrp="1"/>
          </p:cNvSpPr>
          <p:nvPr>
            <p:ph type="title"/>
          </p:nvPr>
        </p:nvSpPr>
        <p:spPr/>
        <p:txBody>
          <a:bodyPr/>
          <a:lstStyle/>
          <a:p>
            <a:pPr algn="ctr"/>
            <a:r>
              <a:rPr lang="en-US"/>
              <a:t>Thank you</a:t>
            </a:r>
            <a:endParaRPr lang="en-AE"/>
          </a:p>
        </p:txBody>
      </p:sp>
    </p:spTree>
    <p:extLst>
      <p:ext uri="{BB962C8B-B14F-4D97-AF65-F5344CB8AC3E}">
        <p14:creationId xmlns:p14="http://schemas.microsoft.com/office/powerpoint/2010/main" val="3581349234"/>
      </p:ext>
    </p:extLst>
  </p:cSld>
  <p:clrMapOvr>
    <a:masterClrMapping/>
  </p:clrMapOvr>
</p:sld>
</file>

<file path=ppt/theme/theme1.xml><?xml version="1.0" encoding="utf-8"?>
<a:theme xmlns:a="http://schemas.openxmlformats.org/drawingml/2006/main" name="Office Theme">
  <a:themeElements>
    <a:clrScheme name="Moe PPT__">
      <a:dk1>
        <a:srgbClr val="5E5E5E"/>
      </a:dk1>
      <a:lt1>
        <a:srgbClr val="FFFFFF"/>
      </a:lt1>
      <a:dk2>
        <a:srgbClr val="AB833A"/>
      </a:dk2>
      <a:lt2>
        <a:srgbClr val="FFFFFF"/>
      </a:lt2>
      <a:accent1>
        <a:srgbClr val="AC833B"/>
      </a:accent1>
      <a:accent2>
        <a:srgbClr val="D0AB74"/>
      </a:accent2>
      <a:accent3>
        <a:srgbClr val="595959"/>
      </a:accent3>
      <a:accent4>
        <a:srgbClr val="CECECE"/>
      </a:accent4>
      <a:accent5>
        <a:srgbClr val="A9A9A9"/>
      </a:accent5>
      <a:accent6>
        <a:srgbClr val="5F5F5F"/>
      </a:accent6>
      <a:hlink>
        <a:srgbClr val="FFFFFF"/>
      </a:hlink>
      <a:folHlink>
        <a:srgbClr val="5E5E5E"/>
      </a:folHlink>
    </a:clrScheme>
    <a:fontScheme name="Custom 2">
      <a:majorFont>
        <a:latin typeface="Univers Next Arabic "/>
        <a:ea typeface=""/>
        <a:cs typeface=""/>
      </a:majorFont>
      <a:minorFont>
        <a:latin typeface="Univers Next Arabic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 EN" id="{0CC10CF4-144F-E948-A769-77F915408196}" vid="{D06F57A7-07F5-C84F-83D9-2A31E67FE6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10B0BF13B97DD4BB8CF62CFB1A9CDD2" ma:contentTypeVersion="10" ma:contentTypeDescription="Create a new document." ma:contentTypeScope="" ma:versionID="9d3933e53dcabb94610d316ca27d63b4">
  <xsd:schema xmlns:xsd="http://www.w3.org/2001/XMLSchema" xmlns:xs="http://www.w3.org/2001/XMLSchema" xmlns:p="http://schemas.microsoft.com/office/2006/metadata/properties" xmlns:ns2="9e9750b4-5bba-45f3-b196-96a2c6b5604b" xmlns:ns3="32e4c5a6-a30f-402c-a4de-1974d13e36c6" targetNamespace="http://schemas.microsoft.com/office/2006/metadata/properties" ma:root="true" ma:fieldsID="e69ff950d7f9c46a637cca37ee33dfbe" ns2:_="" ns3:_="">
    <xsd:import namespace="9e9750b4-5bba-45f3-b196-96a2c6b5604b"/>
    <xsd:import namespace="32e4c5a6-a30f-402c-a4de-1974d13e36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SearchProperties" minOccurs="0"/>
                <xsd:element ref="ns2:MediaServiceObjectDetectorVersion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750b4-5bba-45f3-b196-96a2c6b56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2e4c5a6-a30f-402c-a4de-1974d13e36c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F848F66-5E86-4501-8D4E-15FBF87259CD}"/>
</file>

<file path=customXml/itemProps2.xml><?xml version="1.0" encoding="utf-8"?>
<ds:datastoreItem xmlns:ds="http://schemas.openxmlformats.org/officeDocument/2006/customXml" ds:itemID="{F81099B7-B8BF-41D5-82E9-06FB6C4AF209}">
  <ds:schemaRefs>
    <ds:schemaRef ds:uri="http://schemas.microsoft.com/sharepoint/v3/contenttype/forms"/>
  </ds:schemaRefs>
</ds:datastoreItem>
</file>

<file path=customXml/itemProps3.xml><?xml version="1.0" encoding="utf-8"?>
<ds:datastoreItem xmlns:ds="http://schemas.openxmlformats.org/officeDocument/2006/customXml" ds:itemID="{4C19CDEE-AFC6-4EE2-B4F7-8CA37066090B}">
  <ds:schemaRefs>
    <ds:schemaRef ds:uri="4a090edc-7a12-48de-8ccc-e297ffa550e8"/>
    <ds:schemaRef ds:uri="ed98f769-9929-4a8c-b4e0-3b1d78562470"/>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Theme</Template>
  <TotalTime>3217</TotalTime>
  <Words>1789</Words>
  <Application>Microsoft Macintosh PowerPoint</Application>
  <PresentationFormat>Widescreen</PresentationFormat>
  <Paragraphs>184</Paragraphs>
  <Slides>19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Univers Next Arabic </vt:lpstr>
      <vt:lpstr>Univers Next Arabic Bold</vt:lpstr>
      <vt:lpstr>Univers Next Arabic Light</vt:lpstr>
      <vt:lpstr>Arial</vt:lpstr>
      <vt:lpstr>Calibri</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Haya Abu Ruka</dc:creator>
  <cp:lastModifiedBy>Thomasin Hazelden</cp:lastModifiedBy>
  <cp:revision>28</cp:revision>
  <dcterms:created xsi:type="dcterms:W3CDTF">2024-07-05T04:49:36Z</dcterms:created>
  <dcterms:modified xsi:type="dcterms:W3CDTF">2025-05-21T04:16:12Z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0x010100810B0BF13B97DD4BB8CF62CFB1A9CDD2</vt:lpwstr>
  </property>
  <property fmtid="{D5CDD505-2E9C-101B-9397-08002B2CF9AE}" pid="3" name="MediaServiceImageTags">
    <vt:lpwstr/>
  </property>
</Properties>
</file>