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8" r:id="rId4"/>
    <p:sldId id="269" r:id="rId5"/>
    <p:sldId id="270" r:id="rId6"/>
    <p:sldId id="257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80" r:id="rId16"/>
    <p:sldId id="279" r:id="rId17"/>
    <p:sldId id="281" r:id="rId18"/>
    <p:sldId id="282" r:id="rId19"/>
    <p:sldId id="259" r:id="rId20"/>
    <p:sldId id="283" r:id="rId21"/>
    <p:sldId id="284" r:id="rId22"/>
    <p:sldId id="285" r:id="rId23"/>
    <p:sldId id="262" r:id="rId24"/>
    <p:sldId id="286" r:id="rId25"/>
    <p:sldId id="287" r:id="rId26"/>
    <p:sldId id="288" r:id="rId27"/>
    <p:sldId id="28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939D9-0772-5455-DD1B-E517C31E24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F70CAC-9CA5-3103-49FA-68135AC623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5BC12-D951-5E55-8D63-EDB7B58CC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C583-3CB1-4E07-97E9-FF4BF8CAE2DF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DE42D-7071-F67F-1B8C-802F6167C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9693F-4DE7-5AB4-F042-78202609A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3AE1-F4B6-466D-BCF7-B143A773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016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C81BE-70B7-FD9B-DCB6-C0F5F0730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7A270-2D29-B04C-69ED-6FD304663E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ADAEF-0F4C-BC28-E0E4-8E1FCF3CF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C583-3CB1-4E07-97E9-FF4BF8CAE2DF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C0411-CC37-6D82-E7EC-7B8A4266B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6E8DB5-88FD-349E-262B-C1EA29B79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3AE1-F4B6-466D-BCF7-B143A773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66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839F0-1C1D-83A2-56D5-BBD2A0136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2FF6B2-9606-F299-239D-F9205D1C6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B2D6A9-3D0F-AC71-3CDF-758AF4CD0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C583-3CB1-4E07-97E9-FF4BF8CAE2DF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490840-4248-FAB5-68AC-02D3AF42C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8DDC0E-CD0A-D00B-EA16-86FC29586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3AE1-F4B6-466D-BCF7-B143A773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30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294B4-68FB-438A-2FCE-36E1CE494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E05A7-5AB0-1385-0760-CD653A0DE4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586796-948F-F1C3-A75C-DFE0E5113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845819-B473-AF4C-682B-7657FF29A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C583-3CB1-4E07-97E9-FF4BF8CAE2DF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0EEA11-4334-474E-E64B-32FBDE4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3082EF-8991-B537-7CC2-155AB134D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3AE1-F4B6-466D-BCF7-B143A773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642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D1CA4-77EF-8583-F035-885672324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84DAE8-4BA1-1AC3-EA54-2A4EF8FDE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E51CD0-83D4-C79D-0A34-D46553E97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D575C1-B577-CAB6-DF04-27E31AA106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CB5502-51D6-B048-A6D7-B17DBD84C3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0BF4F8-64EE-7E4F-2096-D63CE213E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C583-3CB1-4E07-97E9-FF4BF8CAE2DF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598967-144F-8D0E-927A-BAB8F5775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4ADCE6-94BD-29D8-8851-C1B8A7A9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3AE1-F4B6-466D-BCF7-B143A773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745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74822-A059-0B79-D510-2BFC1C1A7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3F184E-3740-8126-B852-37B29BBC6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C583-3CB1-4E07-97E9-FF4BF8CAE2DF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856C33-2F8B-0D2E-5783-7B04DF55A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953D8D-2C2E-D287-7B89-070CF4124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3AE1-F4B6-466D-BCF7-B143A773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084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13DB30-F4E4-0284-B777-D8637D948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C583-3CB1-4E07-97E9-FF4BF8CAE2DF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6121B4-E642-A7B9-ADB6-D165BCF26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AC27D7-2A58-0CF4-0B0C-6BADC37A2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3AE1-F4B6-466D-BCF7-B143A773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439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E3E16-9DB7-806A-E924-404985E59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75CE1-4721-68ED-5EEE-8226FF564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6805F-8C1E-CE8C-78D0-6C9D814200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A2E13-013F-7768-A035-4148431F2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C583-3CB1-4E07-97E9-FF4BF8CAE2DF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CB4910-BCDE-4A0D-381E-D5501E2A5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03F75C-6F0B-7B1C-81C5-778141724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3AE1-F4B6-466D-BCF7-B143A773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699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83FEE-795D-03D3-D152-E1AA920D1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9212C0-14DC-05EB-42BD-0D89F13017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7669C9-6E44-C9CF-169F-12D01C95A1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98A6C7-047D-D76D-5E27-93778791A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C583-3CB1-4E07-97E9-FF4BF8CAE2DF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45F276-9E25-F834-5CF7-C56E0E903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3D33EC-FB76-8B48-A7B7-279042516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3AE1-F4B6-466D-BCF7-B143A773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900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FF4D6-D26D-3399-16D5-447ACFD8F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3BBC0E-F56D-AFFE-EAAF-738202AD70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3BEC1-929C-5928-D377-3D281DC36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C583-3CB1-4E07-97E9-FF4BF8CAE2DF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8FA06-83A0-F715-8B69-C8D8F9EF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50EC1-5858-3D6B-BDC5-6CEB72057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3AE1-F4B6-466D-BCF7-B143A773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109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149144-03AC-046E-9946-89859C4F14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E9C10F-F4A2-4693-31B8-FEFA909DC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04B6E-7C08-83E2-C58F-77CD59694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C583-3CB1-4E07-97E9-FF4BF8CAE2DF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55A90-7F36-8467-C04E-BAA2F3640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783DD-5258-2ED8-9EE9-14E738269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3AE1-F4B6-466D-BCF7-B143A773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490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45124-8CC0-D159-7D3A-3B0A38BD3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2A4AB-ADA2-1A29-69E8-E2AC092F9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218E51-388F-D065-8406-55A31C8EC5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BC583-3CB1-4E07-97E9-FF4BF8CAE2DF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007AB1-48FB-06F1-0639-5CDAEBBD7D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066B4-3095-7288-6ADB-F3AE53E152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73AE1-F4B6-466D-BCF7-B143A773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079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BB3933-A2C1-1521-0331-6C0E4D961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46" y="243840"/>
            <a:ext cx="5277018" cy="636477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2C4DDD7-F98E-D3C9-2AF0-21BECC1A3833}"/>
              </a:ext>
            </a:extLst>
          </p:cNvPr>
          <p:cNvSpPr/>
          <p:nvPr/>
        </p:nvSpPr>
        <p:spPr>
          <a:xfrm>
            <a:off x="5638800" y="243840"/>
            <a:ext cx="6302254" cy="62649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sz="3200" b="1" dirty="0">
                <a:solidFill>
                  <a:schemeClr val="tx1"/>
                </a:solidFill>
              </a:rPr>
              <a:t>1- أول امارة في تسجيل نمو التراخيص مما يدل على تزايد نشاط الاعمال التجارية</a:t>
            </a:r>
          </a:p>
          <a:p>
            <a:pPr algn="r"/>
            <a:endParaRPr lang="ar-AE" sz="3200" b="1" dirty="0">
              <a:solidFill>
                <a:schemeClr val="tx1"/>
              </a:solidFill>
            </a:endParaRPr>
          </a:p>
          <a:p>
            <a:pPr algn="r"/>
            <a:r>
              <a:rPr lang="ar-AE" sz="3200" b="1" dirty="0">
                <a:solidFill>
                  <a:schemeClr val="tx1"/>
                </a:solidFill>
              </a:rPr>
              <a:t>    - دبي    </a:t>
            </a:r>
          </a:p>
          <a:p>
            <a:pPr algn="r"/>
            <a:r>
              <a:rPr lang="ar-AE" sz="3200" b="1" dirty="0">
                <a:solidFill>
                  <a:schemeClr val="tx1"/>
                </a:solidFill>
              </a:rPr>
              <a:t>   - ابوظبي    </a:t>
            </a:r>
          </a:p>
          <a:p>
            <a:pPr algn="r"/>
            <a:r>
              <a:rPr lang="ar-AE" sz="3200" b="1" dirty="0">
                <a:solidFill>
                  <a:schemeClr val="tx1"/>
                </a:solidFill>
              </a:rPr>
              <a:t>   - الشارقة      </a:t>
            </a:r>
          </a:p>
          <a:p>
            <a:pPr algn="r"/>
            <a:r>
              <a:rPr lang="ar-AE" sz="3200" b="1" dirty="0">
                <a:solidFill>
                  <a:schemeClr val="tx1"/>
                </a:solidFill>
              </a:rPr>
              <a:t>  –  الفجيرة </a:t>
            </a:r>
          </a:p>
          <a:p>
            <a:pPr algn="r"/>
            <a:endParaRPr lang="ar-AE" sz="3200" b="1" dirty="0">
              <a:solidFill>
                <a:schemeClr val="tx1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086A5BE-6D64-0D13-2A06-5F9D45EAF010}"/>
              </a:ext>
            </a:extLst>
          </p:cNvPr>
          <p:cNvSpPr/>
          <p:nvPr/>
        </p:nvSpPr>
        <p:spPr>
          <a:xfrm>
            <a:off x="11179836" y="2926771"/>
            <a:ext cx="498763" cy="34636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69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BB3933-A2C1-1521-0331-6C0E4D961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46" y="243840"/>
            <a:ext cx="5277018" cy="636477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2C4DDD7-F98E-D3C9-2AF0-21BECC1A3833}"/>
              </a:ext>
            </a:extLst>
          </p:cNvPr>
          <p:cNvSpPr/>
          <p:nvPr/>
        </p:nvSpPr>
        <p:spPr>
          <a:xfrm>
            <a:off x="5638800" y="243840"/>
            <a:ext cx="6302254" cy="62649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ar-AE" sz="3200" b="1" dirty="0">
              <a:solidFill>
                <a:schemeClr val="tx1"/>
              </a:solidFill>
            </a:endParaRPr>
          </a:p>
          <a:p>
            <a:pPr algn="r">
              <a:lnSpc>
                <a:spcPct val="200000"/>
              </a:lnSpc>
            </a:pPr>
            <a:r>
              <a:rPr lang="ar-AE" sz="3200" b="1" dirty="0">
                <a:solidFill>
                  <a:schemeClr val="tx1"/>
                </a:solidFill>
              </a:rPr>
              <a:t>2- بلغت الزيادة الأعلى في النمو للأنشطة الاقتصادية في عام  .................. </a:t>
            </a:r>
          </a:p>
          <a:p>
            <a:pPr algn="r">
              <a:lnSpc>
                <a:spcPct val="200000"/>
              </a:lnSpc>
            </a:pPr>
            <a:r>
              <a:rPr lang="ar-AE" sz="3200" b="1" dirty="0">
                <a:solidFill>
                  <a:schemeClr val="tx1"/>
                </a:solidFill>
              </a:rPr>
              <a:t>- 2018     </a:t>
            </a:r>
          </a:p>
          <a:p>
            <a:pPr algn="r">
              <a:lnSpc>
                <a:spcPct val="200000"/>
              </a:lnSpc>
            </a:pPr>
            <a:r>
              <a:rPr lang="ar-AE" sz="3200" b="1" dirty="0">
                <a:solidFill>
                  <a:schemeClr val="tx1"/>
                </a:solidFill>
              </a:rPr>
              <a:t>- 2020      </a:t>
            </a:r>
          </a:p>
          <a:p>
            <a:pPr algn="r">
              <a:lnSpc>
                <a:spcPct val="200000"/>
              </a:lnSpc>
            </a:pPr>
            <a:r>
              <a:rPr lang="ar-AE" sz="3200" b="1" dirty="0">
                <a:solidFill>
                  <a:schemeClr val="tx1"/>
                </a:solidFill>
              </a:rPr>
              <a:t>- 2019      </a:t>
            </a:r>
          </a:p>
          <a:p>
            <a:pPr algn="r">
              <a:lnSpc>
                <a:spcPct val="200000"/>
              </a:lnSpc>
            </a:pPr>
            <a:r>
              <a:rPr lang="ar-AE" sz="3200" b="1" dirty="0">
                <a:solidFill>
                  <a:schemeClr val="tx1"/>
                </a:solidFill>
              </a:rPr>
              <a:t> - 2017</a:t>
            </a:r>
          </a:p>
          <a:p>
            <a:pPr algn="r"/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086A5BE-6D64-0D13-2A06-5F9D45EAF010}"/>
              </a:ext>
            </a:extLst>
          </p:cNvPr>
          <p:cNvSpPr/>
          <p:nvPr/>
        </p:nvSpPr>
        <p:spPr>
          <a:xfrm>
            <a:off x="11553127" y="2788225"/>
            <a:ext cx="498763" cy="34636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326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BB3933-A2C1-1521-0331-6C0E4D961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46" y="243840"/>
            <a:ext cx="5277018" cy="636477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2C4DDD7-F98E-D3C9-2AF0-21BECC1A3833}"/>
              </a:ext>
            </a:extLst>
          </p:cNvPr>
          <p:cNvSpPr/>
          <p:nvPr/>
        </p:nvSpPr>
        <p:spPr>
          <a:xfrm>
            <a:off x="5638800" y="243840"/>
            <a:ext cx="6302254" cy="62649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ar-AE" sz="3600" b="1" dirty="0">
              <a:solidFill>
                <a:schemeClr val="tx1"/>
              </a:solidFill>
            </a:endParaRPr>
          </a:p>
          <a:p>
            <a:pPr algn="r">
              <a:lnSpc>
                <a:spcPct val="200000"/>
              </a:lnSpc>
            </a:pPr>
            <a:r>
              <a:rPr lang="ar-AE" sz="2800" b="1" dirty="0">
                <a:solidFill>
                  <a:schemeClr val="tx1"/>
                </a:solidFill>
              </a:rPr>
              <a:t>3- بلغت نسبة الزيادة في امارة أبوظبي في نمو التراخيص بين عامي</a:t>
            </a:r>
          </a:p>
          <a:p>
            <a:pPr algn="r">
              <a:lnSpc>
                <a:spcPct val="200000"/>
              </a:lnSpc>
            </a:pPr>
            <a:r>
              <a:rPr lang="ar-AE" sz="2800" b="1" dirty="0">
                <a:solidFill>
                  <a:schemeClr val="tx1"/>
                </a:solidFill>
              </a:rPr>
              <a:t>         2019-2018</a:t>
            </a:r>
          </a:p>
          <a:p>
            <a:pPr algn="r">
              <a:lnSpc>
                <a:spcPct val="200000"/>
              </a:lnSpc>
            </a:pPr>
            <a:r>
              <a:rPr lang="ar-AE" sz="2800" b="1" dirty="0">
                <a:solidFill>
                  <a:schemeClr val="tx1"/>
                </a:solidFill>
              </a:rPr>
              <a:t> - 11%      </a:t>
            </a:r>
          </a:p>
          <a:p>
            <a:pPr algn="r">
              <a:lnSpc>
                <a:spcPct val="200000"/>
              </a:lnSpc>
            </a:pPr>
            <a:r>
              <a:rPr lang="ar-AE" sz="2800" b="1" dirty="0">
                <a:solidFill>
                  <a:schemeClr val="tx1"/>
                </a:solidFill>
              </a:rPr>
              <a:t> - 15.3 %      </a:t>
            </a:r>
          </a:p>
          <a:p>
            <a:pPr algn="r">
              <a:lnSpc>
                <a:spcPct val="200000"/>
              </a:lnSpc>
            </a:pPr>
            <a:r>
              <a:rPr lang="ar-AE" sz="2800" b="1" dirty="0">
                <a:solidFill>
                  <a:schemeClr val="tx1"/>
                </a:solidFill>
              </a:rPr>
              <a:t> - 15.5%       </a:t>
            </a:r>
          </a:p>
          <a:p>
            <a:pPr algn="r">
              <a:lnSpc>
                <a:spcPct val="200000"/>
              </a:lnSpc>
            </a:pPr>
            <a:r>
              <a:rPr lang="ar-AE" sz="2800" b="1" dirty="0">
                <a:solidFill>
                  <a:schemeClr val="tx1"/>
                </a:solidFill>
              </a:rPr>
              <a:t> - 13.91%</a:t>
            </a:r>
          </a:p>
          <a:p>
            <a:pPr algn="r"/>
            <a:r>
              <a:rPr lang="ar-AE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ar-AE" b="1" dirty="0">
                <a:solidFill>
                  <a:schemeClr val="tx1"/>
                </a:solidFill>
              </a:rPr>
              <a:t> 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086A5BE-6D64-0D13-2A06-5F9D45EAF010}"/>
              </a:ext>
            </a:extLst>
          </p:cNvPr>
          <p:cNvSpPr/>
          <p:nvPr/>
        </p:nvSpPr>
        <p:spPr>
          <a:xfrm>
            <a:off x="11553127" y="3253047"/>
            <a:ext cx="498763" cy="34636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461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BB3933-A2C1-1521-0331-6C0E4D961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46" y="243840"/>
            <a:ext cx="5277018" cy="636477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2C4DDD7-F98E-D3C9-2AF0-21BECC1A3833}"/>
              </a:ext>
            </a:extLst>
          </p:cNvPr>
          <p:cNvSpPr/>
          <p:nvPr/>
        </p:nvSpPr>
        <p:spPr>
          <a:xfrm>
            <a:off x="5638800" y="243840"/>
            <a:ext cx="6302254" cy="62649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ct val="150000"/>
              </a:lnSpc>
            </a:pPr>
            <a:r>
              <a:rPr lang="ar-AE" sz="3200" b="1" dirty="0">
                <a:solidFill>
                  <a:schemeClr val="tx1"/>
                </a:solidFill>
              </a:rPr>
              <a:t>4- زيادة نمو التراخيص في دولة الامارات العربية المتحدة يدل على ...........</a:t>
            </a:r>
          </a:p>
          <a:p>
            <a:pPr algn="r">
              <a:lnSpc>
                <a:spcPct val="150000"/>
              </a:lnSpc>
            </a:pPr>
            <a:r>
              <a:rPr lang="ar-AE" sz="3200" b="1" dirty="0">
                <a:solidFill>
                  <a:schemeClr val="tx1"/>
                </a:solidFill>
              </a:rPr>
              <a:t> - تطبيق المسرعات الحكومية </a:t>
            </a:r>
          </a:p>
          <a:p>
            <a:pPr algn="r">
              <a:lnSpc>
                <a:spcPct val="150000"/>
              </a:lnSpc>
            </a:pPr>
            <a:r>
              <a:rPr lang="ar-AE" sz="3200" b="1" dirty="0">
                <a:solidFill>
                  <a:schemeClr val="tx1"/>
                </a:solidFill>
              </a:rPr>
              <a:t>– بناء القدرات الابتكارية والاستثمار</a:t>
            </a:r>
          </a:p>
          <a:p>
            <a:pPr algn="r">
              <a:lnSpc>
                <a:spcPct val="150000"/>
              </a:lnSpc>
            </a:pPr>
            <a:r>
              <a:rPr lang="ar-AE" sz="3200" b="1" dirty="0">
                <a:solidFill>
                  <a:schemeClr val="tx1"/>
                </a:solidFill>
              </a:rPr>
              <a:t>-التطور في رأس المال البشري</a:t>
            </a:r>
          </a:p>
          <a:p>
            <a:pPr algn="r">
              <a:lnSpc>
                <a:spcPct val="150000"/>
              </a:lnSpc>
            </a:pPr>
            <a:r>
              <a:rPr lang="ar-AE" sz="3200" b="1" dirty="0">
                <a:solidFill>
                  <a:schemeClr val="tx1"/>
                </a:solidFill>
              </a:rPr>
              <a:t>- جميع ما ذكر </a:t>
            </a:r>
          </a:p>
          <a:p>
            <a:pPr algn="ctr"/>
            <a:r>
              <a:rPr lang="ar-AE" b="1" dirty="0">
                <a:solidFill>
                  <a:schemeClr val="tx1"/>
                </a:solidFill>
              </a:rPr>
              <a:t> 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086A5BE-6D64-0D13-2A06-5F9D45EAF010}"/>
              </a:ext>
            </a:extLst>
          </p:cNvPr>
          <p:cNvSpPr/>
          <p:nvPr/>
        </p:nvSpPr>
        <p:spPr>
          <a:xfrm>
            <a:off x="11553127" y="4894117"/>
            <a:ext cx="498763" cy="34636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70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BB3933-A2C1-1521-0331-6C0E4D961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46" y="243840"/>
            <a:ext cx="5277018" cy="636477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2C4DDD7-F98E-D3C9-2AF0-21BECC1A3833}"/>
              </a:ext>
            </a:extLst>
          </p:cNvPr>
          <p:cNvSpPr/>
          <p:nvPr/>
        </p:nvSpPr>
        <p:spPr>
          <a:xfrm>
            <a:off x="5638800" y="243840"/>
            <a:ext cx="6302254" cy="62649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ar-AE" b="1" dirty="0">
              <a:solidFill>
                <a:schemeClr val="tx1"/>
              </a:solidFill>
            </a:endParaRPr>
          </a:p>
          <a:p>
            <a:pPr algn="r">
              <a:lnSpc>
                <a:spcPct val="200000"/>
              </a:lnSpc>
            </a:pPr>
            <a:r>
              <a:rPr lang="ar-AE" sz="2800" b="1" dirty="0">
                <a:solidFill>
                  <a:schemeClr val="tx1"/>
                </a:solidFill>
              </a:rPr>
              <a:t>5-من المتوقع أن </a:t>
            </a:r>
            <a:r>
              <a:rPr lang="ar-AE" sz="1600" b="1" dirty="0">
                <a:solidFill>
                  <a:schemeClr val="tx1"/>
                </a:solidFill>
              </a:rPr>
              <a:t>..................</a:t>
            </a:r>
            <a:r>
              <a:rPr lang="ar-AE" sz="2800" b="1" dirty="0">
                <a:solidFill>
                  <a:schemeClr val="tx1"/>
                </a:solidFill>
              </a:rPr>
              <a:t>النمو في الأنشطة الاقتصادية في دولة الامارات العربية المتحدة </a:t>
            </a:r>
          </a:p>
          <a:p>
            <a:pPr algn="r">
              <a:lnSpc>
                <a:spcPct val="200000"/>
              </a:lnSpc>
            </a:pPr>
            <a:r>
              <a:rPr lang="ar-AE" sz="2800" b="1" dirty="0">
                <a:solidFill>
                  <a:schemeClr val="tx1"/>
                </a:solidFill>
              </a:rPr>
              <a:t>- تقل</a:t>
            </a:r>
          </a:p>
          <a:p>
            <a:pPr algn="r">
              <a:lnSpc>
                <a:spcPct val="200000"/>
              </a:lnSpc>
            </a:pPr>
            <a:r>
              <a:rPr lang="ar-AE" sz="2800" b="1" dirty="0">
                <a:solidFill>
                  <a:schemeClr val="tx1"/>
                </a:solidFill>
              </a:rPr>
              <a:t>- تزداد</a:t>
            </a:r>
          </a:p>
          <a:p>
            <a:pPr algn="r">
              <a:lnSpc>
                <a:spcPct val="200000"/>
              </a:lnSpc>
            </a:pPr>
            <a:r>
              <a:rPr lang="ar-AE" sz="2800" b="1" dirty="0">
                <a:solidFill>
                  <a:schemeClr val="tx1"/>
                </a:solidFill>
              </a:rPr>
              <a:t>- تثبت</a:t>
            </a:r>
          </a:p>
          <a:p>
            <a:pPr algn="r">
              <a:lnSpc>
                <a:spcPct val="200000"/>
              </a:lnSpc>
            </a:pPr>
            <a:r>
              <a:rPr lang="ar-AE" sz="2800" b="1" dirty="0">
                <a:solidFill>
                  <a:schemeClr val="tx1"/>
                </a:solidFill>
              </a:rPr>
              <a:t>- تتذبذب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086A5BE-6D64-0D13-2A06-5F9D45EAF010}"/>
              </a:ext>
            </a:extLst>
          </p:cNvPr>
          <p:cNvSpPr/>
          <p:nvPr/>
        </p:nvSpPr>
        <p:spPr>
          <a:xfrm>
            <a:off x="11691672" y="3979717"/>
            <a:ext cx="498763" cy="34636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6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C219CF-8181-2EC6-D2C0-E841EDA8D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19" y="96982"/>
            <a:ext cx="11984182" cy="57496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855247-CB0F-399D-9E81-30E8CA0FF77A}"/>
              </a:ext>
            </a:extLst>
          </p:cNvPr>
          <p:cNvSpPr txBox="1"/>
          <p:nvPr/>
        </p:nvSpPr>
        <p:spPr>
          <a:xfrm>
            <a:off x="2438400" y="5707668"/>
            <a:ext cx="9164320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ar-AE" sz="2000" b="1" dirty="0">
                <a:solidFill>
                  <a:schemeClr val="tx1"/>
                </a:solidFill>
              </a:rPr>
              <a:t>1- أول الأنشطة الاقتصادية التي تحقق نسبة مرتفعة في دولة الامارات العربية المتحدة </a:t>
            </a:r>
          </a:p>
          <a:p>
            <a:pPr algn="r"/>
            <a:endParaRPr lang="ar-AE" sz="2000" b="1" dirty="0">
              <a:solidFill>
                <a:schemeClr val="tx1"/>
              </a:solidFill>
            </a:endParaRPr>
          </a:p>
          <a:p>
            <a:pPr algn="r"/>
            <a:r>
              <a:rPr lang="ar-AE" sz="2000" b="1" dirty="0">
                <a:solidFill>
                  <a:schemeClr val="tx1"/>
                </a:solidFill>
              </a:rPr>
              <a:t>النفط والغاز الطبيعي       – الكهرباء والغاز      –  التشييد البناء        – النقل والتخزين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2788ECB-7533-6B4F-5D9D-641421F06BD1}"/>
              </a:ext>
            </a:extLst>
          </p:cNvPr>
          <p:cNvSpPr/>
          <p:nvPr/>
        </p:nvSpPr>
        <p:spPr>
          <a:xfrm>
            <a:off x="10529455" y="6104659"/>
            <a:ext cx="845127" cy="48012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41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C219CF-8181-2EC6-D2C0-E841EDA8D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19" y="96982"/>
            <a:ext cx="11984182" cy="57496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855247-CB0F-399D-9E81-30E8CA0FF77A}"/>
              </a:ext>
            </a:extLst>
          </p:cNvPr>
          <p:cNvSpPr txBox="1"/>
          <p:nvPr/>
        </p:nvSpPr>
        <p:spPr>
          <a:xfrm>
            <a:off x="2438399" y="5707668"/>
            <a:ext cx="9545781" cy="11318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AE" sz="2400" b="1" dirty="0">
                <a:solidFill>
                  <a:schemeClr val="tx1"/>
                </a:solidFill>
              </a:rPr>
              <a:t>2- بلغت الفرق في زيادة الناتج المحلي لدولة الامارات بين عامي 2016-2017</a:t>
            </a:r>
          </a:p>
          <a:p>
            <a:pPr algn="r">
              <a:lnSpc>
                <a:spcPct val="150000"/>
              </a:lnSpc>
            </a:pPr>
            <a:r>
              <a:rPr lang="ar-AE" sz="2400" b="1" dirty="0">
                <a:solidFill>
                  <a:schemeClr val="tx1"/>
                </a:solidFill>
              </a:rPr>
              <a:t>15%            - 11%            -14%          16%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2788ECB-7533-6B4F-5D9D-641421F06BD1}"/>
              </a:ext>
            </a:extLst>
          </p:cNvPr>
          <p:cNvSpPr/>
          <p:nvPr/>
        </p:nvSpPr>
        <p:spPr>
          <a:xfrm>
            <a:off x="9462653" y="6377878"/>
            <a:ext cx="845127" cy="48012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59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C219CF-8181-2EC6-D2C0-E841EDA8D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19" y="96982"/>
            <a:ext cx="11984182" cy="57496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855247-CB0F-399D-9E81-30E8CA0FF77A}"/>
              </a:ext>
            </a:extLst>
          </p:cNvPr>
          <p:cNvSpPr txBox="1"/>
          <p:nvPr/>
        </p:nvSpPr>
        <p:spPr>
          <a:xfrm>
            <a:off x="207819" y="5707668"/>
            <a:ext cx="11776361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ar-AE" sz="2800" b="1" dirty="0">
                <a:solidFill>
                  <a:schemeClr val="tx1"/>
                </a:solidFill>
              </a:rPr>
              <a:t>3- </a:t>
            </a:r>
            <a:r>
              <a:rPr lang="ar-AE" sz="1050" b="1" dirty="0">
                <a:solidFill>
                  <a:schemeClr val="tx1"/>
                </a:solidFill>
              </a:rPr>
              <a:t>..........................</a:t>
            </a:r>
            <a:r>
              <a:rPr lang="ar-AE" sz="2800" b="1" dirty="0">
                <a:solidFill>
                  <a:schemeClr val="tx1"/>
                </a:solidFill>
              </a:rPr>
              <a:t> نسبة مساهمة النفط في الناتج المحلي في دولة الامارات منذ عام    1971  -   2014 </a:t>
            </a:r>
          </a:p>
          <a:p>
            <a:pPr algn="r"/>
            <a:r>
              <a:rPr lang="ar-AE" sz="2800" b="1" dirty="0">
                <a:solidFill>
                  <a:schemeClr val="tx1"/>
                </a:solidFill>
              </a:rPr>
              <a:t>      تذبذبت         - تضاعفت        - زادت            - قلت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2788ECB-7533-6B4F-5D9D-641421F06BD1}"/>
              </a:ext>
            </a:extLst>
          </p:cNvPr>
          <p:cNvSpPr/>
          <p:nvPr/>
        </p:nvSpPr>
        <p:spPr>
          <a:xfrm>
            <a:off x="7509163" y="6181653"/>
            <a:ext cx="845127" cy="48012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853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C219CF-8181-2EC6-D2C0-E841EDA8D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19" y="96982"/>
            <a:ext cx="11984182" cy="57496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855247-CB0F-399D-9E81-30E8CA0FF77A}"/>
              </a:ext>
            </a:extLst>
          </p:cNvPr>
          <p:cNvSpPr txBox="1"/>
          <p:nvPr/>
        </p:nvSpPr>
        <p:spPr>
          <a:xfrm>
            <a:off x="207819" y="5707668"/>
            <a:ext cx="11776361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ar-AE" sz="2800" b="1" dirty="0">
                <a:solidFill>
                  <a:schemeClr val="tx1"/>
                </a:solidFill>
              </a:rPr>
              <a:t>4- عملت دولة الامارات على تنويع الاقتصاد الوطني في الدولة  ل</a:t>
            </a:r>
          </a:p>
          <a:p>
            <a:pPr algn="r"/>
            <a:r>
              <a:rPr lang="ar-AE" sz="2000" b="1" dirty="0">
                <a:solidFill>
                  <a:schemeClr val="tx1"/>
                </a:solidFill>
              </a:rPr>
              <a:t>تحقيق التنمية المستدامة      –     ترسيخ الاقتصاد القائم على المعرفة فقط      –   تعزيز الصناعات الوطنية غير النفطية      – جميع ماذكر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2788ECB-7533-6B4F-5D9D-641421F06BD1}"/>
              </a:ext>
            </a:extLst>
          </p:cNvPr>
          <p:cNvSpPr/>
          <p:nvPr/>
        </p:nvSpPr>
        <p:spPr>
          <a:xfrm>
            <a:off x="845127" y="6060953"/>
            <a:ext cx="845127" cy="48012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892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C219CF-8181-2EC6-D2C0-E841EDA8D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19" y="96982"/>
            <a:ext cx="11776361" cy="57496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855247-CB0F-399D-9E81-30E8CA0FF77A}"/>
              </a:ext>
            </a:extLst>
          </p:cNvPr>
          <p:cNvSpPr txBox="1"/>
          <p:nvPr/>
        </p:nvSpPr>
        <p:spPr>
          <a:xfrm>
            <a:off x="207819" y="5707668"/>
            <a:ext cx="11776361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ar-AE" sz="2800" b="1" dirty="0">
                <a:solidFill>
                  <a:schemeClr val="tx1"/>
                </a:solidFill>
              </a:rPr>
              <a:t>4- عملت دولة الامارات على تنويع الاقتصاد الوطني في الدولة  لـ </a:t>
            </a:r>
            <a:r>
              <a:rPr lang="ar-AE" sz="1000" b="1" dirty="0">
                <a:solidFill>
                  <a:schemeClr val="tx1"/>
                </a:solidFill>
              </a:rPr>
              <a:t>............................................</a:t>
            </a:r>
            <a:endParaRPr lang="ar-AE" sz="2800" b="1" dirty="0">
              <a:solidFill>
                <a:schemeClr val="tx1"/>
              </a:solidFill>
            </a:endParaRPr>
          </a:p>
          <a:p>
            <a:pPr algn="r"/>
            <a:r>
              <a:rPr lang="ar-AE" sz="2000" b="1" dirty="0">
                <a:solidFill>
                  <a:schemeClr val="tx1"/>
                </a:solidFill>
              </a:rPr>
              <a:t>تحقيق التنمية المستدامة      –     ترسيخ الاقتصاد القائم على المعرفة فقط      –   تعزيز الصناعات الوطنية غير النفطية      – جميع ماذكر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2788ECB-7533-6B4F-5D9D-641421F06BD1}"/>
              </a:ext>
            </a:extLst>
          </p:cNvPr>
          <p:cNvSpPr/>
          <p:nvPr/>
        </p:nvSpPr>
        <p:spPr>
          <a:xfrm>
            <a:off x="845127" y="6060953"/>
            <a:ext cx="845127" cy="48012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63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C219CF-8181-2EC6-D2C0-E841EDA8D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19" y="96982"/>
            <a:ext cx="11984182" cy="57496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855247-CB0F-399D-9E81-30E8CA0FF77A}"/>
              </a:ext>
            </a:extLst>
          </p:cNvPr>
          <p:cNvSpPr txBox="1"/>
          <p:nvPr/>
        </p:nvSpPr>
        <p:spPr>
          <a:xfrm>
            <a:off x="207819" y="5707668"/>
            <a:ext cx="11776361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ar-AE" sz="2800" b="1" dirty="0">
                <a:solidFill>
                  <a:schemeClr val="tx1"/>
                </a:solidFill>
              </a:rPr>
              <a:t>5- تحتل دولة الامارات المركز </a:t>
            </a:r>
            <a:r>
              <a:rPr lang="ar-AE" sz="1000" b="1" dirty="0">
                <a:solidFill>
                  <a:schemeClr val="tx1"/>
                </a:solidFill>
              </a:rPr>
              <a:t>....................</a:t>
            </a:r>
            <a:r>
              <a:rPr lang="ar-AE" sz="2800" b="1" dirty="0">
                <a:solidFill>
                  <a:schemeClr val="tx1"/>
                </a:solidFill>
              </a:rPr>
              <a:t>  في ارتفاع مؤشر الأنشطة الاقتصادية بين الدول العربية .</a:t>
            </a:r>
          </a:p>
          <a:p>
            <a:pPr algn="r"/>
            <a:r>
              <a:rPr lang="ar-AE" sz="2800" b="1" dirty="0">
                <a:solidFill>
                  <a:schemeClr val="tx1"/>
                </a:solidFill>
              </a:rPr>
              <a:t>        الرابع       - الثاني         - الأول              - الثالث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2788ECB-7533-6B4F-5D9D-641421F06BD1}"/>
              </a:ext>
            </a:extLst>
          </p:cNvPr>
          <p:cNvSpPr/>
          <p:nvPr/>
        </p:nvSpPr>
        <p:spPr>
          <a:xfrm>
            <a:off x="8839200" y="6184721"/>
            <a:ext cx="845127" cy="48012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65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C219CF-8181-2EC6-D2C0-E841EDA8D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19" y="96982"/>
            <a:ext cx="11984182" cy="57496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855247-CB0F-399D-9E81-30E8CA0FF77A}"/>
              </a:ext>
            </a:extLst>
          </p:cNvPr>
          <p:cNvSpPr txBox="1"/>
          <p:nvPr/>
        </p:nvSpPr>
        <p:spPr>
          <a:xfrm>
            <a:off x="207819" y="5707668"/>
            <a:ext cx="11776361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ar-AE" sz="2800" b="1" dirty="0">
                <a:solidFill>
                  <a:schemeClr val="tx1"/>
                </a:solidFill>
              </a:rPr>
              <a:t>6- من المؤشرات  الاقتصادية التي تدل على ارتفاع الاقتصاد  في دولة الامارات  </a:t>
            </a:r>
            <a:r>
              <a:rPr lang="ar-AE" sz="1000" b="1" dirty="0">
                <a:solidFill>
                  <a:schemeClr val="tx1"/>
                </a:solidFill>
              </a:rPr>
              <a:t>................</a:t>
            </a:r>
            <a:endParaRPr lang="ar-AE" sz="2800" b="1" dirty="0">
              <a:solidFill>
                <a:schemeClr val="tx1"/>
              </a:solidFill>
            </a:endParaRPr>
          </a:p>
          <a:p>
            <a:pPr algn="r"/>
            <a:r>
              <a:rPr lang="ar-AE" sz="2800" b="1" dirty="0">
                <a:solidFill>
                  <a:schemeClr val="tx1"/>
                </a:solidFill>
              </a:rPr>
              <a:t>معدل دخل الفرد   - زيادة الاستهلاك   – معدل دخل الفرد ومعدل استهلاك الفرد للطاقة   – قلة السياح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2788ECB-7533-6B4F-5D9D-641421F06BD1}"/>
              </a:ext>
            </a:extLst>
          </p:cNvPr>
          <p:cNvSpPr/>
          <p:nvPr/>
        </p:nvSpPr>
        <p:spPr>
          <a:xfrm>
            <a:off x="6733309" y="6181653"/>
            <a:ext cx="845127" cy="48012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583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EF9CC6-A270-0D4E-0772-AAAC16DB6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813" y="243840"/>
            <a:ext cx="5581931" cy="616489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DA520B6-B6C8-BD0A-9118-8BCD11AD1304}"/>
              </a:ext>
            </a:extLst>
          </p:cNvPr>
          <p:cNvSpPr/>
          <p:nvPr/>
        </p:nvSpPr>
        <p:spPr>
          <a:xfrm>
            <a:off x="6096000" y="886690"/>
            <a:ext cx="5845054" cy="562205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ar-AE" sz="2800" b="1" dirty="0">
              <a:solidFill>
                <a:schemeClr val="tx1"/>
              </a:solidFill>
            </a:endParaRPr>
          </a:p>
          <a:p>
            <a:pPr algn="r"/>
            <a:endParaRPr lang="ar-AE" sz="2800" b="1" dirty="0">
              <a:solidFill>
                <a:schemeClr val="tx1"/>
              </a:solidFill>
            </a:endParaRPr>
          </a:p>
          <a:p>
            <a:pPr algn="r"/>
            <a:endParaRPr lang="ar-AE" sz="2800" b="1" dirty="0">
              <a:solidFill>
                <a:schemeClr val="tx1"/>
              </a:solidFill>
            </a:endParaRPr>
          </a:p>
          <a:p>
            <a:pPr algn="r"/>
            <a:endParaRPr lang="ar-AE" sz="2800" b="1" dirty="0">
              <a:solidFill>
                <a:schemeClr val="tx1"/>
              </a:solidFill>
            </a:endParaRPr>
          </a:p>
          <a:p>
            <a:pPr algn="r"/>
            <a:r>
              <a:rPr lang="ar-AE" sz="2800" b="1" dirty="0">
                <a:solidFill>
                  <a:schemeClr val="tx1"/>
                </a:solidFill>
              </a:rPr>
              <a:t>1- أطلق برنامج الامارات الوطني للفضاء عام</a:t>
            </a:r>
          </a:p>
          <a:p>
            <a:pPr algn="r"/>
            <a:endParaRPr lang="ar-AE" sz="2800" b="1" dirty="0">
              <a:solidFill>
                <a:schemeClr val="tx1"/>
              </a:solidFill>
            </a:endParaRPr>
          </a:p>
          <a:p>
            <a:pPr algn="r">
              <a:lnSpc>
                <a:spcPct val="200000"/>
              </a:lnSpc>
            </a:pPr>
            <a:r>
              <a:rPr lang="ar-AE" sz="2800" b="1" dirty="0">
                <a:solidFill>
                  <a:schemeClr val="tx1"/>
                </a:solidFill>
              </a:rPr>
              <a:t>   - 2020 </a:t>
            </a:r>
          </a:p>
          <a:p>
            <a:pPr algn="r">
              <a:lnSpc>
                <a:spcPct val="200000"/>
              </a:lnSpc>
            </a:pPr>
            <a:r>
              <a:rPr lang="ar-AE" sz="2800" b="1" dirty="0">
                <a:solidFill>
                  <a:schemeClr val="tx1"/>
                </a:solidFill>
              </a:rPr>
              <a:t>   - 2017   </a:t>
            </a:r>
          </a:p>
          <a:p>
            <a:pPr algn="r">
              <a:lnSpc>
                <a:spcPct val="200000"/>
              </a:lnSpc>
            </a:pPr>
            <a:r>
              <a:rPr lang="ar-AE" sz="2800" b="1" dirty="0">
                <a:solidFill>
                  <a:schemeClr val="tx1"/>
                </a:solidFill>
              </a:rPr>
              <a:t>   - 2015</a:t>
            </a:r>
          </a:p>
          <a:p>
            <a:pPr algn="r">
              <a:lnSpc>
                <a:spcPct val="200000"/>
              </a:lnSpc>
            </a:pPr>
            <a:r>
              <a:rPr lang="ar-AE" sz="2800" b="1" dirty="0">
                <a:solidFill>
                  <a:schemeClr val="tx1"/>
                </a:solidFill>
              </a:rPr>
              <a:t>   – 2010</a:t>
            </a:r>
          </a:p>
          <a:p>
            <a:pPr algn="r"/>
            <a:endParaRPr lang="ar-AE" sz="2800" b="1" dirty="0">
              <a:solidFill>
                <a:schemeClr val="tx1"/>
              </a:solidFill>
            </a:endParaRPr>
          </a:p>
          <a:p>
            <a:pPr algn="r"/>
            <a:endParaRPr lang="ar-AE" sz="2800" b="1" dirty="0">
              <a:solidFill>
                <a:schemeClr val="tx1"/>
              </a:solidFill>
            </a:endParaRPr>
          </a:p>
          <a:p>
            <a:pPr algn="r"/>
            <a:endParaRPr lang="ar-AE" sz="2800" b="1" dirty="0">
              <a:solidFill>
                <a:schemeClr val="tx1"/>
              </a:solidFill>
            </a:endParaRPr>
          </a:p>
          <a:p>
            <a:pPr algn="r"/>
            <a:endParaRPr lang="ar-AE" sz="2800" b="1" dirty="0">
              <a:solidFill>
                <a:schemeClr val="tx1"/>
              </a:solidFill>
            </a:endParaRPr>
          </a:p>
          <a:p>
            <a:pPr algn="ctr"/>
            <a:r>
              <a:rPr lang="ar-AE" sz="2800" b="1" dirty="0">
                <a:solidFill>
                  <a:schemeClr val="tx1"/>
                </a:solidFill>
              </a:rPr>
              <a:t>  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E8C4469-57E5-99BE-80D8-985126B5367D}"/>
              </a:ext>
            </a:extLst>
          </p:cNvPr>
          <p:cNvSpPr/>
          <p:nvPr/>
        </p:nvSpPr>
        <p:spPr>
          <a:xfrm>
            <a:off x="11346874" y="3326288"/>
            <a:ext cx="497314" cy="48012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552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EF9CC6-A270-0D4E-0772-AAAC16DB6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813" y="243840"/>
            <a:ext cx="5581931" cy="616489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DA520B6-B6C8-BD0A-9118-8BCD11AD1304}"/>
              </a:ext>
            </a:extLst>
          </p:cNvPr>
          <p:cNvSpPr/>
          <p:nvPr/>
        </p:nvSpPr>
        <p:spPr>
          <a:xfrm>
            <a:off x="6136782" y="257694"/>
            <a:ext cx="5845054" cy="562205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ct val="150000"/>
              </a:lnSpc>
            </a:pPr>
            <a:r>
              <a:rPr lang="ar-AE" sz="3200" b="1" dirty="0">
                <a:solidFill>
                  <a:schemeClr val="tx1"/>
                </a:solidFill>
              </a:rPr>
              <a:t>2- احتلت دولة الامارات المركز </a:t>
            </a:r>
            <a:r>
              <a:rPr lang="ar-AE" sz="500" b="1" dirty="0">
                <a:solidFill>
                  <a:schemeClr val="tx1"/>
                </a:solidFill>
              </a:rPr>
              <a:t>....................................................................</a:t>
            </a:r>
            <a:endParaRPr lang="ar-AE" sz="3200" b="1" dirty="0">
              <a:solidFill>
                <a:schemeClr val="tx1"/>
              </a:solidFill>
            </a:endParaRPr>
          </a:p>
          <a:p>
            <a:pPr algn="r">
              <a:lnSpc>
                <a:spcPct val="150000"/>
              </a:lnSpc>
            </a:pPr>
            <a:r>
              <a:rPr lang="ar-AE" sz="3200" b="1" dirty="0">
                <a:solidFill>
                  <a:schemeClr val="tx1"/>
                </a:solidFill>
              </a:rPr>
              <a:t>       بعدد إنجازاتها في الفضاء .</a:t>
            </a:r>
          </a:p>
          <a:p>
            <a:pPr algn="r">
              <a:lnSpc>
                <a:spcPct val="150000"/>
              </a:lnSpc>
            </a:pPr>
            <a:endParaRPr lang="ar-AE" sz="3200" b="1" dirty="0">
              <a:solidFill>
                <a:schemeClr val="tx1"/>
              </a:solidFill>
            </a:endParaRPr>
          </a:p>
          <a:p>
            <a:pPr algn="r">
              <a:lnSpc>
                <a:spcPct val="150000"/>
              </a:lnSpc>
            </a:pPr>
            <a:r>
              <a:rPr lang="ar-AE" sz="3200" b="1" dirty="0">
                <a:solidFill>
                  <a:schemeClr val="tx1"/>
                </a:solidFill>
              </a:rPr>
              <a:t> - الأول   </a:t>
            </a:r>
          </a:p>
          <a:p>
            <a:pPr algn="r">
              <a:lnSpc>
                <a:spcPct val="150000"/>
              </a:lnSpc>
            </a:pPr>
            <a:r>
              <a:rPr lang="ar-AE" sz="3200" b="1" dirty="0">
                <a:solidFill>
                  <a:schemeClr val="tx1"/>
                </a:solidFill>
              </a:rPr>
              <a:t> - الثالث </a:t>
            </a:r>
          </a:p>
          <a:p>
            <a:pPr algn="r">
              <a:lnSpc>
                <a:spcPct val="150000"/>
              </a:lnSpc>
            </a:pPr>
            <a:r>
              <a:rPr lang="ar-AE" sz="3200" b="1" dirty="0">
                <a:solidFill>
                  <a:schemeClr val="tx1"/>
                </a:solidFill>
              </a:rPr>
              <a:t> - الرابع </a:t>
            </a:r>
          </a:p>
          <a:p>
            <a:pPr algn="r">
              <a:lnSpc>
                <a:spcPct val="150000"/>
              </a:lnSpc>
            </a:pPr>
            <a:r>
              <a:rPr lang="ar-AE" sz="3200" b="1" dirty="0">
                <a:solidFill>
                  <a:schemeClr val="tx1"/>
                </a:solidFill>
              </a:rPr>
              <a:t> - الثاني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9DCDF84-E2B8-0907-FCA1-19A68B80DC8D}"/>
              </a:ext>
            </a:extLst>
          </p:cNvPr>
          <p:cNvSpPr/>
          <p:nvPr/>
        </p:nvSpPr>
        <p:spPr>
          <a:xfrm>
            <a:off x="11595530" y="2948878"/>
            <a:ext cx="497314" cy="48012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64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EF9CC6-A270-0D4E-0772-AAAC16DB6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813" y="243840"/>
            <a:ext cx="5581931" cy="616489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DA520B6-B6C8-BD0A-9118-8BCD11AD1304}"/>
              </a:ext>
            </a:extLst>
          </p:cNvPr>
          <p:cNvSpPr/>
          <p:nvPr/>
        </p:nvSpPr>
        <p:spPr>
          <a:xfrm>
            <a:off x="6096000" y="257694"/>
            <a:ext cx="5885836" cy="562205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ct val="150000"/>
              </a:lnSpc>
            </a:pPr>
            <a:endParaRPr lang="ar-AE" sz="3200" b="1" dirty="0">
              <a:solidFill>
                <a:schemeClr val="tx1"/>
              </a:solidFill>
            </a:endParaRPr>
          </a:p>
          <a:p>
            <a:pPr algn="r">
              <a:lnSpc>
                <a:spcPct val="150000"/>
              </a:lnSpc>
            </a:pPr>
            <a:r>
              <a:rPr lang="ar-AE" sz="3200" b="1" dirty="0">
                <a:solidFill>
                  <a:schemeClr val="tx1"/>
                </a:solidFill>
              </a:rPr>
              <a:t>3- أطلق على رحلة هزاع المنصوري</a:t>
            </a:r>
          </a:p>
          <a:p>
            <a:pPr algn="r">
              <a:lnSpc>
                <a:spcPct val="150000"/>
              </a:lnSpc>
            </a:pPr>
            <a:r>
              <a:rPr lang="ar-AE" sz="3200" b="1" dirty="0">
                <a:solidFill>
                  <a:schemeClr val="tx1"/>
                </a:solidFill>
              </a:rPr>
              <a:t>  للفضاء  </a:t>
            </a:r>
            <a:r>
              <a:rPr lang="ar-AE" sz="1000" b="1" dirty="0">
                <a:solidFill>
                  <a:schemeClr val="tx1"/>
                </a:solidFill>
              </a:rPr>
              <a:t>................................................................</a:t>
            </a:r>
            <a:r>
              <a:rPr lang="ar-AE" sz="3200" b="1" dirty="0">
                <a:solidFill>
                  <a:schemeClr val="tx1"/>
                </a:solidFill>
              </a:rPr>
              <a:t> </a:t>
            </a:r>
          </a:p>
          <a:p>
            <a:pPr algn="r">
              <a:lnSpc>
                <a:spcPct val="150000"/>
              </a:lnSpc>
            </a:pPr>
            <a:r>
              <a:rPr lang="ar-AE" sz="3200" b="1" dirty="0">
                <a:solidFill>
                  <a:schemeClr val="tx1"/>
                </a:solidFill>
              </a:rPr>
              <a:t>  - طموح هزاع </a:t>
            </a:r>
          </a:p>
          <a:p>
            <a:pPr algn="r">
              <a:lnSpc>
                <a:spcPct val="150000"/>
              </a:lnSpc>
            </a:pPr>
            <a:r>
              <a:rPr lang="ar-AE" sz="3200" b="1" dirty="0">
                <a:solidFill>
                  <a:schemeClr val="tx1"/>
                </a:solidFill>
              </a:rPr>
              <a:t> - طموح زايد </a:t>
            </a:r>
          </a:p>
          <a:p>
            <a:pPr algn="r">
              <a:lnSpc>
                <a:spcPct val="150000"/>
              </a:lnSpc>
            </a:pPr>
            <a:r>
              <a:rPr lang="ar-AE" sz="3200" b="1" dirty="0">
                <a:solidFill>
                  <a:schemeClr val="tx1"/>
                </a:solidFill>
              </a:rPr>
              <a:t>  - زايد والاتحاد </a:t>
            </a:r>
          </a:p>
          <a:p>
            <a:pPr algn="r">
              <a:lnSpc>
                <a:spcPct val="150000"/>
              </a:lnSpc>
            </a:pPr>
            <a:r>
              <a:rPr lang="ar-AE" sz="3200" b="1" dirty="0">
                <a:solidFill>
                  <a:schemeClr val="tx1"/>
                </a:solidFill>
              </a:rPr>
              <a:t> - هزاع المنصوري</a:t>
            </a:r>
          </a:p>
          <a:p>
            <a:pPr algn="r">
              <a:lnSpc>
                <a:spcPct val="150000"/>
              </a:lnSpc>
            </a:pPr>
            <a:endParaRPr lang="ar-AE" sz="3200" b="1" dirty="0">
              <a:solidFill>
                <a:schemeClr val="tx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E8C4469-57E5-99BE-80D8-985126B5367D}"/>
              </a:ext>
            </a:extLst>
          </p:cNvPr>
          <p:cNvSpPr/>
          <p:nvPr/>
        </p:nvSpPr>
        <p:spPr>
          <a:xfrm>
            <a:off x="11595530" y="3326288"/>
            <a:ext cx="497314" cy="48012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296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EF9CC6-A270-0D4E-0772-AAAC16DB6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813" y="243840"/>
            <a:ext cx="5581931" cy="616489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DA520B6-B6C8-BD0A-9118-8BCD11AD1304}"/>
              </a:ext>
            </a:extLst>
          </p:cNvPr>
          <p:cNvSpPr/>
          <p:nvPr/>
        </p:nvSpPr>
        <p:spPr>
          <a:xfrm>
            <a:off x="6136782" y="257694"/>
            <a:ext cx="5845054" cy="61510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ct val="150000"/>
              </a:lnSpc>
            </a:pPr>
            <a:r>
              <a:rPr lang="ar-AE" sz="3200" b="1" dirty="0">
                <a:solidFill>
                  <a:schemeClr val="tx1"/>
                </a:solidFill>
              </a:rPr>
              <a:t> 4 - اهتمام دولة الامارات العربية المتحدة باستكشاف الفضاء الخارجي يعود الى</a:t>
            </a:r>
          </a:p>
          <a:p>
            <a:pPr algn="r"/>
            <a:r>
              <a:rPr lang="ar-AE" sz="3200" b="1" dirty="0">
                <a:solidFill>
                  <a:schemeClr val="tx1"/>
                </a:solidFill>
              </a:rPr>
              <a:t> .........................</a:t>
            </a:r>
          </a:p>
          <a:p>
            <a:pPr algn="r">
              <a:lnSpc>
                <a:spcPct val="200000"/>
              </a:lnSpc>
            </a:pPr>
            <a:r>
              <a:rPr lang="ar-AE" sz="3200" b="1" dirty="0">
                <a:solidFill>
                  <a:schemeClr val="tx1"/>
                </a:solidFill>
              </a:rPr>
              <a:t> - بناء موارد بشرية في مجال الفضاء </a:t>
            </a:r>
          </a:p>
          <a:p>
            <a:pPr algn="r">
              <a:lnSpc>
                <a:spcPct val="200000"/>
              </a:lnSpc>
            </a:pPr>
            <a:r>
              <a:rPr lang="ar-AE" sz="3200" b="1" dirty="0">
                <a:solidFill>
                  <a:schemeClr val="tx1"/>
                </a:solidFill>
              </a:rPr>
              <a:t>- تطوير المعرفة والأبحاث العلمية </a:t>
            </a:r>
          </a:p>
          <a:p>
            <a:pPr algn="r">
              <a:lnSpc>
                <a:spcPct val="200000"/>
              </a:lnSpc>
            </a:pPr>
            <a:r>
              <a:rPr lang="ar-AE" sz="3200" b="1" dirty="0">
                <a:solidFill>
                  <a:schemeClr val="tx1"/>
                </a:solidFill>
              </a:rPr>
              <a:t>- تأسيس اقتصاد مستدام </a:t>
            </a:r>
          </a:p>
          <a:p>
            <a:pPr algn="r">
              <a:lnSpc>
                <a:spcPct val="200000"/>
              </a:lnSpc>
            </a:pPr>
            <a:r>
              <a:rPr lang="ar-AE" sz="3200" b="1" dirty="0">
                <a:solidFill>
                  <a:schemeClr val="tx1"/>
                </a:solidFill>
              </a:rPr>
              <a:t>-  جميع ما ذكر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9DCDF84-E2B8-0907-FCA1-19A68B80DC8D}"/>
              </a:ext>
            </a:extLst>
          </p:cNvPr>
          <p:cNvSpPr/>
          <p:nvPr/>
        </p:nvSpPr>
        <p:spPr>
          <a:xfrm>
            <a:off x="11595530" y="5692078"/>
            <a:ext cx="497314" cy="48012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9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EF9CC6-A270-0D4E-0772-AAAC16DB6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813" y="243840"/>
            <a:ext cx="5581931" cy="616489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DA520B6-B6C8-BD0A-9118-8BCD11AD1304}"/>
              </a:ext>
            </a:extLst>
          </p:cNvPr>
          <p:cNvSpPr/>
          <p:nvPr/>
        </p:nvSpPr>
        <p:spPr>
          <a:xfrm>
            <a:off x="6136782" y="257694"/>
            <a:ext cx="5845054" cy="61510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ct val="150000"/>
              </a:lnSpc>
            </a:pPr>
            <a:r>
              <a:rPr lang="ar-AE" sz="3200" b="1" dirty="0">
                <a:solidFill>
                  <a:schemeClr val="tx1"/>
                </a:solidFill>
              </a:rPr>
              <a:t> 4 - اهتمام دولة الامارات العربية المتحدة باستكشاف الفضاء الخارجي يعود الى</a:t>
            </a:r>
          </a:p>
          <a:p>
            <a:pPr algn="r"/>
            <a:r>
              <a:rPr lang="ar-AE" sz="3200" b="1" dirty="0">
                <a:solidFill>
                  <a:schemeClr val="tx1"/>
                </a:solidFill>
              </a:rPr>
              <a:t> .........................</a:t>
            </a:r>
          </a:p>
          <a:p>
            <a:pPr algn="r">
              <a:lnSpc>
                <a:spcPct val="200000"/>
              </a:lnSpc>
            </a:pPr>
            <a:r>
              <a:rPr lang="ar-AE" sz="3200" b="1" dirty="0">
                <a:solidFill>
                  <a:schemeClr val="tx1"/>
                </a:solidFill>
              </a:rPr>
              <a:t> - بناء موارد بشرية في مجال الفضاء </a:t>
            </a:r>
          </a:p>
          <a:p>
            <a:pPr algn="r">
              <a:lnSpc>
                <a:spcPct val="200000"/>
              </a:lnSpc>
            </a:pPr>
            <a:r>
              <a:rPr lang="ar-AE" sz="3200" b="1" dirty="0">
                <a:solidFill>
                  <a:schemeClr val="tx1"/>
                </a:solidFill>
              </a:rPr>
              <a:t>- تطوير المعرفة والأبحاث العلمية </a:t>
            </a:r>
          </a:p>
          <a:p>
            <a:pPr algn="r">
              <a:lnSpc>
                <a:spcPct val="200000"/>
              </a:lnSpc>
            </a:pPr>
            <a:r>
              <a:rPr lang="ar-AE" sz="3200" b="1" dirty="0">
                <a:solidFill>
                  <a:schemeClr val="tx1"/>
                </a:solidFill>
              </a:rPr>
              <a:t>- تأسيس اقتصاد مستدام </a:t>
            </a:r>
          </a:p>
          <a:p>
            <a:pPr algn="r">
              <a:lnSpc>
                <a:spcPct val="200000"/>
              </a:lnSpc>
            </a:pPr>
            <a:r>
              <a:rPr lang="ar-AE" sz="3200" b="1" dirty="0">
                <a:solidFill>
                  <a:schemeClr val="tx1"/>
                </a:solidFill>
              </a:rPr>
              <a:t>-  جميع ما ذكر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9DCDF84-E2B8-0907-FCA1-19A68B80DC8D}"/>
              </a:ext>
            </a:extLst>
          </p:cNvPr>
          <p:cNvSpPr/>
          <p:nvPr/>
        </p:nvSpPr>
        <p:spPr>
          <a:xfrm>
            <a:off x="11595530" y="5755554"/>
            <a:ext cx="497314" cy="48012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48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EF9CC6-A270-0D4E-0772-AAAC16DB6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813" y="243840"/>
            <a:ext cx="5581931" cy="616489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DA520B6-B6C8-BD0A-9118-8BCD11AD1304}"/>
              </a:ext>
            </a:extLst>
          </p:cNvPr>
          <p:cNvSpPr/>
          <p:nvPr/>
        </p:nvSpPr>
        <p:spPr>
          <a:xfrm>
            <a:off x="6136782" y="257694"/>
            <a:ext cx="5845054" cy="61510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ct val="150000"/>
              </a:lnSpc>
            </a:pPr>
            <a:r>
              <a:rPr lang="ar-AE" sz="3200" b="1" dirty="0">
                <a:solidFill>
                  <a:schemeClr val="tx1"/>
                </a:solidFill>
              </a:rPr>
              <a:t>5- تحقق حلم الشيخ زايد رحمه الله في دخول الامارات مجال الفضاء بعد</a:t>
            </a:r>
          </a:p>
          <a:p>
            <a:pPr algn="r"/>
            <a:r>
              <a:rPr lang="ar-AE" sz="3200" b="1" dirty="0">
                <a:solidFill>
                  <a:schemeClr val="tx1"/>
                </a:solidFill>
              </a:rPr>
              <a:t> </a:t>
            </a:r>
            <a:r>
              <a:rPr lang="ar-AE" sz="1400" b="1" dirty="0">
                <a:solidFill>
                  <a:schemeClr val="tx1"/>
                </a:solidFill>
              </a:rPr>
              <a:t>.........................</a:t>
            </a:r>
            <a:endParaRPr lang="ar-AE" sz="3200" b="1" dirty="0">
              <a:solidFill>
                <a:schemeClr val="tx1"/>
              </a:solidFill>
            </a:endParaRPr>
          </a:p>
          <a:p>
            <a:pPr algn="r">
              <a:lnSpc>
                <a:spcPct val="200000"/>
              </a:lnSpc>
            </a:pPr>
            <a:r>
              <a:rPr lang="ar-AE" sz="3200" b="1" dirty="0">
                <a:solidFill>
                  <a:schemeClr val="tx1"/>
                </a:solidFill>
              </a:rPr>
              <a:t>  - 45 عام</a:t>
            </a:r>
          </a:p>
          <a:p>
            <a:pPr algn="r">
              <a:lnSpc>
                <a:spcPct val="200000"/>
              </a:lnSpc>
            </a:pPr>
            <a:r>
              <a:rPr lang="ar-AE" sz="3200" b="1" dirty="0">
                <a:solidFill>
                  <a:schemeClr val="tx1"/>
                </a:solidFill>
              </a:rPr>
              <a:t> - 43 عام </a:t>
            </a:r>
          </a:p>
          <a:p>
            <a:pPr algn="r">
              <a:lnSpc>
                <a:spcPct val="200000"/>
              </a:lnSpc>
            </a:pPr>
            <a:r>
              <a:rPr lang="ar-AE" sz="3200" b="1" dirty="0">
                <a:solidFill>
                  <a:schemeClr val="tx1"/>
                </a:solidFill>
              </a:rPr>
              <a:t> -  40 عام </a:t>
            </a:r>
          </a:p>
          <a:p>
            <a:pPr algn="r">
              <a:lnSpc>
                <a:spcPct val="200000"/>
              </a:lnSpc>
            </a:pPr>
            <a:r>
              <a:rPr lang="ar-AE" sz="3200" b="1" dirty="0">
                <a:solidFill>
                  <a:schemeClr val="tx1"/>
                </a:solidFill>
              </a:rPr>
              <a:t> - 39 عام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9DCDF84-E2B8-0907-FCA1-19A68B80DC8D}"/>
              </a:ext>
            </a:extLst>
          </p:cNvPr>
          <p:cNvSpPr/>
          <p:nvPr/>
        </p:nvSpPr>
        <p:spPr>
          <a:xfrm>
            <a:off x="11595530" y="5727844"/>
            <a:ext cx="497314" cy="48012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85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7BC678-4031-A53C-55B9-EADC889D6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46" y="1"/>
            <a:ext cx="11887200" cy="533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88B1A2-2194-CF4C-B7EA-19E453E9A237}"/>
              </a:ext>
            </a:extLst>
          </p:cNvPr>
          <p:cNvSpPr txBox="1"/>
          <p:nvPr/>
        </p:nvSpPr>
        <p:spPr>
          <a:xfrm>
            <a:off x="235526" y="5225672"/>
            <a:ext cx="117070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400" b="1" dirty="0">
                <a:solidFill>
                  <a:schemeClr val="tx1"/>
                </a:solidFill>
              </a:rPr>
              <a:t>1- حرصت الامارات على تنويع مصادر الطاقة لـ   </a:t>
            </a:r>
            <a:r>
              <a:rPr lang="ar-AE" sz="500" b="1" dirty="0">
                <a:solidFill>
                  <a:schemeClr val="tx1"/>
                </a:solidFill>
              </a:rPr>
              <a:t>...............................................................................................</a:t>
            </a:r>
            <a:endParaRPr lang="ar-AE" sz="2400" b="1" dirty="0">
              <a:solidFill>
                <a:schemeClr val="tx1"/>
              </a:solidFill>
            </a:endParaRPr>
          </a:p>
          <a:p>
            <a:pPr algn="r"/>
            <a:r>
              <a:rPr lang="ar-AE" sz="2400" b="1" dirty="0">
                <a:solidFill>
                  <a:schemeClr val="tx1"/>
                </a:solidFill>
              </a:rPr>
              <a:t> </a:t>
            </a:r>
          </a:p>
          <a:p>
            <a:pPr algn="r"/>
            <a:r>
              <a:rPr lang="ar-AE" sz="2400" b="1" dirty="0">
                <a:solidFill>
                  <a:schemeClr val="tx1"/>
                </a:solidFill>
              </a:rPr>
              <a:t>لزيادة  التأثير على البيئة – تحقيق الاستدامة – قلة  التنمية الخضراء – ضعف الأهداف الاقتصادية التنموية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249CE44-637A-D3FD-DD5B-7203D3EBC368}"/>
              </a:ext>
            </a:extLst>
          </p:cNvPr>
          <p:cNvSpPr/>
          <p:nvPr/>
        </p:nvSpPr>
        <p:spPr>
          <a:xfrm>
            <a:off x="8935457" y="5945879"/>
            <a:ext cx="497314" cy="48012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43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7BC678-4031-A53C-55B9-EADC889D6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46" y="1"/>
            <a:ext cx="11887200" cy="533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88B1A2-2194-CF4C-B7EA-19E453E9A237}"/>
              </a:ext>
            </a:extLst>
          </p:cNvPr>
          <p:cNvSpPr txBox="1"/>
          <p:nvPr/>
        </p:nvSpPr>
        <p:spPr>
          <a:xfrm>
            <a:off x="235526" y="5225672"/>
            <a:ext cx="11707090" cy="1315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AE" sz="2800" b="1" dirty="0">
                <a:solidFill>
                  <a:schemeClr val="tx1"/>
                </a:solidFill>
              </a:rPr>
              <a:t>2- ازداد الطلب على مصادر الطاقة كالكهرباء بسبب </a:t>
            </a:r>
            <a:r>
              <a:rPr lang="ar-AE" sz="500" b="1" dirty="0">
                <a:solidFill>
                  <a:schemeClr val="tx1"/>
                </a:solidFill>
              </a:rPr>
              <a:t>..................................................</a:t>
            </a:r>
            <a:endParaRPr lang="ar-AE" sz="2800" b="1" dirty="0">
              <a:solidFill>
                <a:schemeClr val="tx1"/>
              </a:solidFill>
            </a:endParaRPr>
          </a:p>
          <a:p>
            <a:pPr algn="r">
              <a:lnSpc>
                <a:spcPct val="150000"/>
              </a:lnSpc>
            </a:pPr>
            <a:r>
              <a:rPr lang="ar-AE" sz="2800" b="1" dirty="0">
                <a:solidFill>
                  <a:schemeClr val="tx1"/>
                </a:solidFill>
              </a:rPr>
              <a:t>    - زيادة عدد السكان       – توسع الاقتصاد       - عامل المناخ         – جميع ما سبق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249CE44-637A-D3FD-DD5B-7203D3EBC368}"/>
              </a:ext>
            </a:extLst>
          </p:cNvPr>
          <p:cNvSpPr/>
          <p:nvPr/>
        </p:nvSpPr>
        <p:spPr>
          <a:xfrm>
            <a:off x="3268947" y="6060975"/>
            <a:ext cx="497314" cy="48012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84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7BC678-4031-A53C-55B9-EADC889D6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46" y="1"/>
            <a:ext cx="11887200" cy="533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88B1A2-2194-CF4C-B7EA-19E453E9A237}"/>
              </a:ext>
            </a:extLst>
          </p:cNvPr>
          <p:cNvSpPr txBox="1"/>
          <p:nvPr/>
        </p:nvSpPr>
        <p:spPr>
          <a:xfrm>
            <a:off x="235526" y="5225672"/>
            <a:ext cx="11707090" cy="1315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AE" sz="2800" b="1" dirty="0">
                <a:solidFill>
                  <a:schemeClr val="tx1"/>
                </a:solidFill>
              </a:rPr>
              <a:t>3- من مصادر الطاقة المتجددة التي عملت الامارات على استخدامها </a:t>
            </a:r>
            <a:r>
              <a:rPr lang="ar-AE" sz="500" b="1" dirty="0">
                <a:solidFill>
                  <a:schemeClr val="tx1"/>
                </a:solidFill>
              </a:rPr>
              <a:t>.....................................................................................................</a:t>
            </a:r>
            <a:endParaRPr lang="ar-AE" sz="2800" b="1" dirty="0">
              <a:solidFill>
                <a:schemeClr val="tx1"/>
              </a:solidFill>
            </a:endParaRPr>
          </a:p>
          <a:p>
            <a:pPr algn="r">
              <a:lnSpc>
                <a:spcPct val="150000"/>
              </a:lnSpc>
            </a:pPr>
            <a:r>
              <a:rPr lang="ar-AE" sz="2800" b="1" dirty="0">
                <a:solidFill>
                  <a:schemeClr val="tx1"/>
                </a:solidFill>
              </a:rPr>
              <a:t>  - النفط والغاز الطبيعي   – الطاقة الحركية والنووية  - الطاقة الشمسية والرياح  - الفحم والبنزين </a:t>
            </a:r>
            <a:endParaRPr lang="ar-AE" sz="2800" b="1" dirty="0">
              <a:solidFill>
                <a:srgbClr val="FF0000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249CE44-637A-D3FD-DD5B-7203D3EBC368}"/>
              </a:ext>
            </a:extLst>
          </p:cNvPr>
          <p:cNvSpPr/>
          <p:nvPr/>
        </p:nvSpPr>
        <p:spPr>
          <a:xfrm>
            <a:off x="5264001" y="6030483"/>
            <a:ext cx="497314" cy="48012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406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7BC678-4031-A53C-55B9-EADC889D6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46" y="1"/>
            <a:ext cx="11887200" cy="533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88B1A2-2194-CF4C-B7EA-19E453E9A237}"/>
              </a:ext>
            </a:extLst>
          </p:cNvPr>
          <p:cNvSpPr txBox="1"/>
          <p:nvPr/>
        </p:nvSpPr>
        <p:spPr>
          <a:xfrm>
            <a:off x="235526" y="5225672"/>
            <a:ext cx="11707090" cy="1305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AE" sz="2800" b="1" dirty="0">
                <a:solidFill>
                  <a:schemeClr val="tx1"/>
                </a:solidFill>
              </a:rPr>
              <a:t>5- حصلت  دولة الامارات على المركز </a:t>
            </a:r>
            <a:r>
              <a:rPr lang="ar-AE" sz="500" b="1" dirty="0">
                <a:solidFill>
                  <a:schemeClr val="tx1"/>
                </a:solidFill>
              </a:rPr>
              <a:t>........................................................</a:t>
            </a:r>
            <a:r>
              <a:rPr lang="ar-AE" sz="2800" b="1" dirty="0">
                <a:solidFill>
                  <a:schemeClr val="tx1"/>
                </a:solidFill>
              </a:rPr>
              <a:t> في المراقبة الإيجابية في مجلس الطاقة </a:t>
            </a:r>
          </a:p>
          <a:p>
            <a:pPr algn="r">
              <a:lnSpc>
                <a:spcPct val="150000"/>
              </a:lnSpc>
            </a:pPr>
            <a:r>
              <a:rPr lang="ar-AE" sz="2800" b="1" dirty="0">
                <a:solidFill>
                  <a:schemeClr val="tx1"/>
                </a:solidFill>
              </a:rPr>
              <a:t>            -  35         - 40          - 21             -14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249CE44-637A-D3FD-DD5B-7203D3EBC368}"/>
              </a:ext>
            </a:extLst>
          </p:cNvPr>
          <p:cNvSpPr/>
          <p:nvPr/>
        </p:nvSpPr>
        <p:spPr>
          <a:xfrm>
            <a:off x="7328328" y="6050715"/>
            <a:ext cx="497314" cy="48012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59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16C719-9214-44FB-B388-106459BA2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3035" y="245580"/>
            <a:ext cx="5404585" cy="52546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949232-AD5D-00B9-4E79-CCB03AFFB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330" y="245581"/>
            <a:ext cx="5404585" cy="525467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BA001B-82C7-D00C-5625-E8072DAD05BB}"/>
              </a:ext>
            </a:extLst>
          </p:cNvPr>
          <p:cNvSpPr txBox="1"/>
          <p:nvPr/>
        </p:nvSpPr>
        <p:spPr>
          <a:xfrm>
            <a:off x="4890655" y="5670734"/>
            <a:ext cx="6096000" cy="1131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AE" sz="2400" b="1" dirty="0">
                <a:solidFill>
                  <a:schemeClr val="tx1"/>
                </a:solidFill>
              </a:rPr>
              <a:t>1- بدأت العلاقات الإماراتية الروسية في عام </a:t>
            </a:r>
          </a:p>
          <a:p>
            <a:pPr algn="r">
              <a:lnSpc>
                <a:spcPct val="150000"/>
              </a:lnSpc>
            </a:pPr>
            <a:r>
              <a:rPr lang="ar-AE" sz="2400" b="1" dirty="0">
                <a:solidFill>
                  <a:schemeClr val="tx1"/>
                </a:solidFill>
              </a:rPr>
              <a:t>    - 1980      -1971       -1977        -  1972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673E8EA-AD9D-7F8F-07F1-44EF0F8F2ED6}"/>
              </a:ext>
            </a:extLst>
          </p:cNvPr>
          <p:cNvSpPr/>
          <p:nvPr/>
        </p:nvSpPr>
        <p:spPr>
          <a:xfrm>
            <a:off x="9123877" y="6322460"/>
            <a:ext cx="497314" cy="48012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931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16C719-9214-44FB-B388-106459BA2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3035" y="217870"/>
            <a:ext cx="5404585" cy="52546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949232-AD5D-00B9-4E79-CCB03AFFB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330" y="204016"/>
            <a:ext cx="5404585" cy="525467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BA001B-82C7-D00C-5625-E8072DAD05BB}"/>
              </a:ext>
            </a:extLst>
          </p:cNvPr>
          <p:cNvSpPr txBox="1"/>
          <p:nvPr/>
        </p:nvSpPr>
        <p:spPr>
          <a:xfrm>
            <a:off x="1856508" y="5670734"/>
            <a:ext cx="9831111" cy="1140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AE" sz="2400" b="1" dirty="0"/>
              <a:t>2- اهم قطاعات الاستثمار بين الامارات والجمهورية الروسية </a:t>
            </a:r>
            <a:r>
              <a:rPr lang="ar-AE" sz="500" b="1" dirty="0"/>
              <a:t>.........................................................................................</a:t>
            </a:r>
            <a:endParaRPr lang="ar-AE" sz="2400" b="1" dirty="0"/>
          </a:p>
          <a:p>
            <a:pPr algn="r">
              <a:lnSpc>
                <a:spcPct val="150000"/>
              </a:lnSpc>
            </a:pPr>
            <a:r>
              <a:rPr lang="ar-AE" sz="2400" b="1" dirty="0"/>
              <a:t>الصناعات التحويلية      – الصناعات الغذائية       – الصناعات التحويلية         – جميع ما سبق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673E8EA-AD9D-7F8F-07F1-44EF0F8F2ED6}"/>
              </a:ext>
            </a:extLst>
          </p:cNvPr>
          <p:cNvSpPr/>
          <p:nvPr/>
        </p:nvSpPr>
        <p:spPr>
          <a:xfrm>
            <a:off x="3831436" y="6331309"/>
            <a:ext cx="497314" cy="48012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025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16C719-9214-44FB-B388-106459BA2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3035" y="217870"/>
            <a:ext cx="5404585" cy="52546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949232-AD5D-00B9-4E79-CCB03AFFB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330" y="204016"/>
            <a:ext cx="5404585" cy="525467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BA001B-82C7-D00C-5625-E8072DAD05BB}"/>
              </a:ext>
            </a:extLst>
          </p:cNvPr>
          <p:cNvSpPr txBox="1"/>
          <p:nvPr/>
        </p:nvSpPr>
        <p:spPr>
          <a:xfrm>
            <a:off x="1856508" y="5670734"/>
            <a:ext cx="98311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400" b="1" dirty="0">
                <a:solidFill>
                  <a:schemeClr val="tx1"/>
                </a:solidFill>
              </a:rPr>
              <a:t>3-امتد عمر العلاقات الروسية الإماراتية الى الآن  </a:t>
            </a:r>
            <a:r>
              <a:rPr lang="ar-AE" sz="400" b="1" dirty="0">
                <a:solidFill>
                  <a:schemeClr val="tx1"/>
                </a:solidFill>
              </a:rPr>
              <a:t>......................................................................................................................</a:t>
            </a:r>
            <a:endParaRPr lang="ar-AE" sz="2400" b="1" dirty="0">
              <a:solidFill>
                <a:schemeClr val="tx1"/>
              </a:solidFill>
            </a:endParaRPr>
          </a:p>
          <a:p>
            <a:pPr algn="r"/>
            <a:r>
              <a:rPr lang="ar-AE" sz="2400" b="1" dirty="0">
                <a:solidFill>
                  <a:schemeClr val="tx1"/>
                </a:solidFill>
              </a:rPr>
              <a:t>  - 25 عام          – 35 عام           – 45 عام           – 65 عام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673E8EA-AD9D-7F8F-07F1-44EF0F8F2ED6}"/>
              </a:ext>
            </a:extLst>
          </p:cNvPr>
          <p:cNvSpPr/>
          <p:nvPr/>
        </p:nvSpPr>
        <p:spPr>
          <a:xfrm>
            <a:off x="7516744" y="6021609"/>
            <a:ext cx="497314" cy="48012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920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16C719-9214-44FB-B388-106459BA2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3035" y="217870"/>
            <a:ext cx="5404585" cy="52546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949232-AD5D-00B9-4E79-CCB03AFFB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330" y="204016"/>
            <a:ext cx="5404585" cy="525467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BA001B-82C7-D00C-5625-E8072DAD05BB}"/>
              </a:ext>
            </a:extLst>
          </p:cNvPr>
          <p:cNvSpPr txBox="1"/>
          <p:nvPr/>
        </p:nvSpPr>
        <p:spPr>
          <a:xfrm>
            <a:off x="1856508" y="5670734"/>
            <a:ext cx="9831111" cy="1140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AE" sz="2400" b="1" dirty="0">
                <a:solidFill>
                  <a:schemeClr val="tx1"/>
                </a:solidFill>
              </a:rPr>
              <a:t>4- بلغت الاستثمارات المشتركة بين البلدين  عام 2015 حوالى  </a:t>
            </a:r>
            <a:r>
              <a:rPr lang="ar-AE" sz="500" b="1" dirty="0">
                <a:solidFill>
                  <a:schemeClr val="tx1"/>
                </a:solidFill>
              </a:rPr>
              <a:t>.........................................................................................................................</a:t>
            </a:r>
            <a:r>
              <a:rPr lang="ar-AE" sz="2400" b="1" dirty="0">
                <a:solidFill>
                  <a:schemeClr val="tx1"/>
                </a:solidFill>
              </a:rPr>
              <a:t> </a:t>
            </a:r>
          </a:p>
          <a:p>
            <a:pPr algn="r">
              <a:lnSpc>
                <a:spcPct val="150000"/>
              </a:lnSpc>
            </a:pPr>
            <a:r>
              <a:rPr lang="ar-AE" sz="2400" b="1" dirty="0">
                <a:solidFill>
                  <a:schemeClr val="tx1"/>
                </a:solidFill>
              </a:rPr>
              <a:t>     - 20 مليار دولار        – 22 مليار دولار      – 2 مليار دولار       – 18 مليار دولار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673E8EA-AD9D-7F8F-07F1-44EF0F8F2ED6}"/>
              </a:ext>
            </a:extLst>
          </p:cNvPr>
          <p:cNvSpPr/>
          <p:nvPr/>
        </p:nvSpPr>
        <p:spPr>
          <a:xfrm>
            <a:off x="4288635" y="6331309"/>
            <a:ext cx="497314" cy="48012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41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16C719-9214-44FB-B388-106459BA2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3035" y="217870"/>
            <a:ext cx="5404585" cy="52546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949232-AD5D-00B9-4E79-CCB03AFFB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330" y="204016"/>
            <a:ext cx="5404585" cy="525467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BA001B-82C7-D00C-5625-E8072DAD05BB}"/>
              </a:ext>
            </a:extLst>
          </p:cNvPr>
          <p:cNvSpPr txBox="1"/>
          <p:nvPr/>
        </p:nvSpPr>
        <p:spPr>
          <a:xfrm>
            <a:off x="1856508" y="5670734"/>
            <a:ext cx="9831111" cy="1140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AE" sz="2400" b="1" dirty="0">
                <a:solidFill>
                  <a:schemeClr val="tx1"/>
                </a:solidFill>
              </a:rPr>
              <a:t>5-احتلت دولة الامارات العربية المركز </a:t>
            </a:r>
            <a:r>
              <a:rPr lang="ar-AE" sz="500" b="1" dirty="0">
                <a:solidFill>
                  <a:schemeClr val="tx1"/>
                </a:solidFill>
              </a:rPr>
              <a:t>.............................................</a:t>
            </a:r>
            <a:r>
              <a:rPr lang="ar-AE" sz="2400" b="1" dirty="0">
                <a:solidFill>
                  <a:schemeClr val="tx1"/>
                </a:solidFill>
              </a:rPr>
              <a:t> بالنسبة للدول العربية في الاستثمار مع روسيا  </a:t>
            </a:r>
          </a:p>
          <a:p>
            <a:pPr algn="r">
              <a:lnSpc>
                <a:spcPct val="150000"/>
              </a:lnSpc>
            </a:pPr>
            <a:r>
              <a:rPr lang="ar-AE" sz="2400" b="1" dirty="0"/>
              <a:t>  - الأول           - الثاني                  - الثالث               - الرابع </a:t>
            </a:r>
            <a:r>
              <a:rPr lang="ar-AE" sz="2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673E8EA-AD9D-7F8F-07F1-44EF0F8F2ED6}"/>
              </a:ext>
            </a:extLst>
          </p:cNvPr>
          <p:cNvSpPr/>
          <p:nvPr/>
        </p:nvSpPr>
        <p:spPr>
          <a:xfrm>
            <a:off x="11299034" y="6331309"/>
            <a:ext cx="497314" cy="48012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62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695</Words>
  <Application>Microsoft Office PowerPoint</Application>
  <PresentationFormat>Widescreen</PresentationFormat>
  <Paragraphs>114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Haleimah Mohamed Ebraheim Lahbash Aal Mohamed</dc:creator>
  <cp:lastModifiedBy>asifhammoud1978@gmail.com</cp:lastModifiedBy>
  <cp:revision>9</cp:revision>
  <dcterms:created xsi:type="dcterms:W3CDTF">2023-03-05T08:34:19Z</dcterms:created>
  <dcterms:modified xsi:type="dcterms:W3CDTF">2025-02-23T07:04:08Z</dcterms:modified>
</cp:coreProperties>
</file>