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media/audio1.wav" ContentType="audio/wav"/>
  <Override PartName="/ppt/notesSlides/notesSlide2.xml" ContentType="application/vnd.openxmlformats-officedocument.presentationml.notesSlide+xml"/>
  <Override PartName="/ppt/media/audio2.wav" ContentType="audio/wav"/>
  <Override PartName="/ppt/notesSlides/notesSlide3.xml" ContentType="application/vnd.openxmlformats-officedocument.presentationml.notesSlide+xml"/>
  <Override PartName="/ppt/media/audio3.wav" ContentType="audio/wav"/>
  <Override PartName="/ppt/media/audio4.wav" ContentType="audio/wav"/>
  <Override PartName="/ppt/media/audio5.wav" ContentType="audio/wav"/>
  <Override PartName="/ppt/media/audio6.wav" ContentType="audio/wav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2"/>
  </p:notesMasterIdLst>
  <p:sldIdLst>
    <p:sldId id="256" r:id="rId2"/>
    <p:sldId id="257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16" y="4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 /><Relationship Id="rId2" Type="http://schemas.openxmlformats.org/officeDocument/2006/relationships/slide" Target="../slides/slide13.xml" /><Relationship Id="rId1" Type="http://schemas.openxmlformats.org/officeDocument/2006/relationships/slide" Target="../slides/slide14.xml" /><Relationship Id="rId5" Type="http://schemas.openxmlformats.org/officeDocument/2006/relationships/slide" Target="../slides/slide15.xml" /><Relationship Id="rId4" Type="http://schemas.openxmlformats.org/officeDocument/2006/relationships/slide" Target="../slides/slide16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090603-74E4-4274-B45E-958DA19A6628}" type="doc">
      <dgm:prSet loTypeId="urn:microsoft.com/office/officeart/2005/8/layout/default#1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2E03763-2203-4F83-9A9D-FD77C6FDACCF}">
      <dgm:prSet phldrT="[Text]" custT="1"/>
      <dgm:spPr/>
      <dgm:t>
        <a:bodyPr/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  <a:hlinkClick xmlns:r="http://schemas.openxmlformats.org/officeDocument/2006/relationships" r:id="rId1" action="ppaction://hlinksldjump"/>
            </a:rPr>
            <a:t>قابلية</a:t>
          </a: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 السحب</a:t>
          </a:r>
          <a:endParaRPr lang="en-US" sz="44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6856BB62-AB4E-435E-BB73-6B0EBF7F169D}" type="parTrans" cxnId="{E5F3DF4D-54FB-458F-A878-FE7BF6AFF3CB}">
      <dgm:prSet/>
      <dgm:spPr/>
      <dgm:t>
        <a:bodyPr/>
        <a:lstStyle/>
        <a:p>
          <a:endParaRPr lang="en-US"/>
        </a:p>
      </dgm:t>
    </dgm:pt>
    <dgm:pt modelId="{9C8A85A3-6541-4BB1-BB5F-1CF71AD5BCF7}" type="sibTrans" cxnId="{E5F3DF4D-54FB-458F-A878-FE7BF6AFF3CB}">
      <dgm:prSet/>
      <dgm:spPr/>
      <dgm:t>
        <a:bodyPr/>
        <a:lstStyle/>
        <a:p>
          <a:endParaRPr lang="en-US"/>
        </a:p>
      </dgm:t>
    </dgm:pt>
    <dgm:pt modelId="{F562D94D-6013-4EEC-B802-296F1AD72E49}">
      <dgm:prSet phldrT="[Text]" custT="1"/>
      <dgm:spPr/>
      <dgm:t>
        <a:bodyPr/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5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التوصيل</a:t>
          </a:r>
          <a:endParaRPr lang="en-US" sz="54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421C7BD-44E6-4665-A1BB-26AFC96EB7C5}" type="parTrans" cxnId="{F1572605-5F0C-45F9-B4A8-8F6F62022F4D}">
      <dgm:prSet/>
      <dgm:spPr/>
      <dgm:t>
        <a:bodyPr/>
        <a:lstStyle/>
        <a:p>
          <a:endParaRPr lang="en-US"/>
        </a:p>
      </dgm:t>
    </dgm:pt>
    <dgm:pt modelId="{91A3E7EC-BFAA-4CEC-9478-A0165D0845EA}" type="sibTrans" cxnId="{F1572605-5F0C-45F9-B4A8-8F6F62022F4D}">
      <dgm:prSet/>
      <dgm:spPr/>
      <dgm:t>
        <a:bodyPr/>
        <a:lstStyle/>
        <a:p>
          <a:endParaRPr lang="en-US"/>
        </a:p>
      </dgm:t>
    </dgm:pt>
    <dgm:pt modelId="{E5D029CA-72FA-4D89-81E5-A5F42CCF1D56}">
      <dgm:prSet phldrT="[Text]" custT="1"/>
      <dgm:spPr/>
      <dgm:t>
        <a:bodyPr/>
        <a:lstStyle/>
        <a:p>
          <a:r>
            <a:rPr lang="ar-AE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البريق</a:t>
          </a:r>
          <a:endParaRPr lang="en-US" sz="5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cs typeface="Sakkal Majalla" panose="020000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B3609A3B-198F-4CC4-803B-B1D6D1C49060}" type="parTrans" cxnId="{8442DBC8-0416-4BD5-A2F0-1E2CC1CB31B6}">
      <dgm:prSet/>
      <dgm:spPr/>
      <dgm:t>
        <a:bodyPr/>
        <a:lstStyle/>
        <a:p>
          <a:endParaRPr lang="en-US"/>
        </a:p>
      </dgm:t>
    </dgm:pt>
    <dgm:pt modelId="{7FA77877-4D12-463D-B507-C2D958DA0485}" type="sibTrans" cxnId="{8442DBC8-0416-4BD5-A2F0-1E2CC1CB31B6}">
      <dgm:prSet/>
      <dgm:spPr/>
      <dgm:t>
        <a:bodyPr/>
        <a:lstStyle/>
        <a:p>
          <a:endParaRPr lang="en-US"/>
        </a:p>
      </dgm:t>
    </dgm:pt>
    <dgm:pt modelId="{A6970315-12F7-48E1-95B6-D2F54D3F063E}">
      <dgm:prSet phldrT="[Text]" custT="1"/>
      <dgm:spPr/>
      <dgm:t>
        <a:bodyPr/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خواص فيزيائية أخرى</a:t>
          </a:r>
          <a:endParaRPr lang="en-US" sz="3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7712E5A-AB70-4E2C-950E-34C7F520BAC1}" type="parTrans" cxnId="{407F42E1-2FC7-4BBB-8231-8A53FEAC0E3C}">
      <dgm:prSet/>
      <dgm:spPr/>
      <dgm:t>
        <a:bodyPr/>
        <a:lstStyle/>
        <a:p>
          <a:endParaRPr lang="en-US"/>
        </a:p>
      </dgm:t>
    </dgm:pt>
    <dgm:pt modelId="{289517EA-5F0E-4011-92DE-7A75E9D614C5}" type="sibTrans" cxnId="{407F42E1-2FC7-4BBB-8231-8A53FEAC0E3C}">
      <dgm:prSet/>
      <dgm:spPr/>
      <dgm:t>
        <a:bodyPr/>
        <a:lstStyle/>
        <a:p>
          <a:endParaRPr lang="en-US"/>
        </a:p>
      </dgm:t>
    </dgm:pt>
    <dgm:pt modelId="{80485050-6549-43DF-B922-B7D6051F0565}">
      <dgm:prSet phldrT="[Text]" custT="1"/>
      <dgm:spPr/>
      <dgm:t>
        <a:bodyPr/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قابلية </a:t>
          </a: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  <a:hlinkClick xmlns:r="http://schemas.openxmlformats.org/officeDocument/2006/relationships" r:id="rId5" action="ppaction://hlinksldjump"/>
            </a:rPr>
            <a:t>الطرق</a:t>
          </a:r>
          <a:endParaRPr lang="en-US" sz="44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E93C0A63-9BB7-4A3A-A11F-0ED0383FE9C2}" type="parTrans" cxnId="{E3018597-ECBD-46FD-8CCD-CA0D74E7E132}">
      <dgm:prSet/>
      <dgm:spPr/>
      <dgm:t>
        <a:bodyPr/>
        <a:lstStyle/>
        <a:p>
          <a:endParaRPr lang="en-US"/>
        </a:p>
      </dgm:t>
    </dgm:pt>
    <dgm:pt modelId="{4B2F0F10-E2DF-463A-9FB9-EAB8FB9D459D}" type="sibTrans" cxnId="{E3018597-ECBD-46FD-8CCD-CA0D74E7E132}">
      <dgm:prSet/>
      <dgm:spPr/>
      <dgm:t>
        <a:bodyPr/>
        <a:lstStyle/>
        <a:p>
          <a:endParaRPr lang="en-US"/>
        </a:p>
      </dgm:t>
    </dgm:pt>
    <dgm:pt modelId="{0152B17E-A790-425B-B7A0-BAF46880E0A2}" type="pres">
      <dgm:prSet presAssocID="{F1090603-74E4-4274-B45E-958DA19A6628}" presName="diagram" presStyleCnt="0">
        <dgm:presLayoutVars>
          <dgm:dir/>
          <dgm:resizeHandles val="exact"/>
        </dgm:presLayoutVars>
      </dgm:prSet>
      <dgm:spPr/>
    </dgm:pt>
    <dgm:pt modelId="{D9309E13-0F6E-4492-87A6-B0B386DF4DFF}" type="pres">
      <dgm:prSet presAssocID="{42E03763-2203-4F83-9A9D-FD77C6FDACCF}" presName="node" presStyleLbl="node1" presStyleIdx="0" presStyleCnt="5">
        <dgm:presLayoutVars>
          <dgm:bulletEnabled val="1"/>
        </dgm:presLayoutVars>
      </dgm:prSet>
      <dgm:spPr/>
    </dgm:pt>
    <dgm:pt modelId="{1F6DC4E8-90AD-41E8-8D24-63BF436D3F9E}" type="pres">
      <dgm:prSet presAssocID="{9C8A85A3-6541-4BB1-BB5F-1CF71AD5BCF7}" presName="sibTrans" presStyleCnt="0"/>
      <dgm:spPr/>
    </dgm:pt>
    <dgm:pt modelId="{AFC82D56-498F-4E0E-90D3-3750C82881B5}" type="pres">
      <dgm:prSet presAssocID="{F562D94D-6013-4EEC-B802-296F1AD72E49}" presName="node" presStyleLbl="node1" presStyleIdx="1" presStyleCnt="5">
        <dgm:presLayoutVars>
          <dgm:bulletEnabled val="1"/>
        </dgm:presLayoutVars>
      </dgm:prSet>
      <dgm:spPr/>
    </dgm:pt>
    <dgm:pt modelId="{09072D25-D725-4702-A6C0-39E4C902F041}" type="pres">
      <dgm:prSet presAssocID="{91A3E7EC-BFAA-4CEC-9478-A0165D0845EA}" presName="sibTrans" presStyleCnt="0"/>
      <dgm:spPr/>
    </dgm:pt>
    <dgm:pt modelId="{F9A7F17D-10A3-4516-8443-31DAF9BC62B7}" type="pres">
      <dgm:prSet presAssocID="{E5D029CA-72FA-4D89-81E5-A5F42CCF1D56}" presName="node" presStyleLbl="node1" presStyleIdx="2" presStyleCnt="5">
        <dgm:presLayoutVars>
          <dgm:bulletEnabled val="1"/>
        </dgm:presLayoutVars>
      </dgm:prSet>
      <dgm:spPr/>
    </dgm:pt>
    <dgm:pt modelId="{5C337F8F-ED53-4DE6-A2CD-AD173EF6CC1B}" type="pres">
      <dgm:prSet presAssocID="{7FA77877-4D12-463D-B507-C2D958DA0485}" presName="sibTrans" presStyleCnt="0"/>
      <dgm:spPr/>
    </dgm:pt>
    <dgm:pt modelId="{F6729F69-77E1-49F8-B3D0-FEF2FB5E0180}" type="pres">
      <dgm:prSet presAssocID="{A6970315-12F7-48E1-95B6-D2F54D3F063E}" presName="node" presStyleLbl="node1" presStyleIdx="3" presStyleCnt="5">
        <dgm:presLayoutVars>
          <dgm:bulletEnabled val="1"/>
        </dgm:presLayoutVars>
      </dgm:prSet>
      <dgm:spPr/>
    </dgm:pt>
    <dgm:pt modelId="{2BAA2EB4-3C1D-45DD-902F-9960F343ADD4}" type="pres">
      <dgm:prSet presAssocID="{289517EA-5F0E-4011-92DE-7A75E9D614C5}" presName="sibTrans" presStyleCnt="0"/>
      <dgm:spPr/>
    </dgm:pt>
    <dgm:pt modelId="{3A0771E4-E062-433B-820C-F56804A2852A}" type="pres">
      <dgm:prSet presAssocID="{80485050-6549-43DF-B922-B7D6051F0565}" presName="node" presStyleLbl="node1" presStyleIdx="4" presStyleCnt="5">
        <dgm:presLayoutVars>
          <dgm:bulletEnabled val="1"/>
        </dgm:presLayoutVars>
      </dgm:prSet>
      <dgm:spPr/>
    </dgm:pt>
  </dgm:ptLst>
  <dgm:cxnLst>
    <dgm:cxn modelId="{F1572605-5F0C-45F9-B4A8-8F6F62022F4D}" srcId="{F1090603-74E4-4274-B45E-958DA19A6628}" destId="{F562D94D-6013-4EEC-B802-296F1AD72E49}" srcOrd="1" destOrd="0" parTransId="{B421C7BD-44E6-4665-A1BB-26AFC96EB7C5}" sibTransId="{91A3E7EC-BFAA-4CEC-9478-A0165D0845EA}"/>
    <dgm:cxn modelId="{CCF00027-0A51-4413-855F-2F3C72B90FE8}" type="presOf" srcId="{F1090603-74E4-4274-B45E-958DA19A6628}" destId="{0152B17E-A790-425B-B7A0-BAF46880E0A2}" srcOrd="0" destOrd="0" presId="urn:microsoft.com/office/officeart/2005/8/layout/default#1"/>
    <dgm:cxn modelId="{57F90434-6FDF-4AA6-B253-4E010F91DEC2}" type="presOf" srcId="{80485050-6549-43DF-B922-B7D6051F0565}" destId="{3A0771E4-E062-433B-820C-F56804A2852A}" srcOrd="0" destOrd="0" presId="urn:microsoft.com/office/officeart/2005/8/layout/default#1"/>
    <dgm:cxn modelId="{E5F3DF4D-54FB-458F-A878-FE7BF6AFF3CB}" srcId="{F1090603-74E4-4274-B45E-958DA19A6628}" destId="{42E03763-2203-4F83-9A9D-FD77C6FDACCF}" srcOrd="0" destOrd="0" parTransId="{6856BB62-AB4E-435E-BB73-6B0EBF7F169D}" sibTransId="{9C8A85A3-6541-4BB1-BB5F-1CF71AD5BCF7}"/>
    <dgm:cxn modelId="{5CC7E38D-1C1B-4859-8F19-7A9A60166027}" type="presOf" srcId="{42E03763-2203-4F83-9A9D-FD77C6FDACCF}" destId="{D9309E13-0F6E-4492-87A6-B0B386DF4DFF}" srcOrd="0" destOrd="0" presId="urn:microsoft.com/office/officeart/2005/8/layout/default#1"/>
    <dgm:cxn modelId="{E3018597-ECBD-46FD-8CCD-CA0D74E7E132}" srcId="{F1090603-74E4-4274-B45E-958DA19A6628}" destId="{80485050-6549-43DF-B922-B7D6051F0565}" srcOrd="4" destOrd="0" parTransId="{E93C0A63-9BB7-4A3A-A11F-0ED0383FE9C2}" sibTransId="{4B2F0F10-E2DF-463A-9FB9-EAB8FB9D459D}"/>
    <dgm:cxn modelId="{A227899A-46AE-4BD6-8AB1-A671DD20A57B}" type="presOf" srcId="{A6970315-12F7-48E1-95B6-D2F54D3F063E}" destId="{F6729F69-77E1-49F8-B3D0-FEF2FB5E0180}" srcOrd="0" destOrd="0" presId="urn:microsoft.com/office/officeart/2005/8/layout/default#1"/>
    <dgm:cxn modelId="{747F089E-EA98-4CC1-B859-3A82287C6886}" type="presOf" srcId="{E5D029CA-72FA-4D89-81E5-A5F42CCF1D56}" destId="{F9A7F17D-10A3-4516-8443-31DAF9BC62B7}" srcOrd="0" destOrd="0" presId="urn:microsoft.com/office/officeart/2005/8/layout/default#1"/>
    <dgm:cxn modelId="{8442DBC8-0416-4BD5-A2F0-1E2CC1CB31B6}" srcId="{F1090603-74E4-4274-B45E-958DA19A6628}" destId="{E5D029CA-72FA-4D89-81E5-A5F42CCF1D56}" srcOrd="2" destOrd="0" parTransId="{B3609A3B-198F-4CC4-803B-B1D6D1C49060}" sibTransId="{7FA77877-4D12-463D-B507-C2D958DA0485}"/>
    <dgm:cxn modelId="{407F42E1-2FC7-4BBB-8231-8A53FEAC0E3C}" srcId="{F1090603-74E4-4274-B45E-958DA19A6628}" destId="{A6970315-12F7-48E1-95B6-D2F54D3F063E}" srcOrd="3" destOrd="0" parTransId="{E7712E5A-AB70-4E2C-950E-34C7F520BAC1}" sibTransId="{289517EA-5F0E-4011-92DE-7A75E9D614C5}"/>
    <dgm:cxn modelId="{6FAC9FE5-B055-452E-8F0A-C2589AA811A6}" type="presOf" srcId="{F562D94D-6013-4EEC-B802-296F1AD72E49}" destId="{AFC82D56-498F-4E0E-90D3-3750C82881B5}" srcOrd="0" destOrd="0" presId="urn:microsoft.com/office/officeart/2005/8/layout/default#1"/>
    <dgm:cxn modelId="{529B57DD-3723-4149-AA45-C370C03D2FD6}" type="presParOf" srcId="{0152B17E-A790-425B-B7A0-BAF46880E0A2}" destId="{D9309E13-0F6E-4492-87A6-B0B386DF4DFF}" srcOrd="0" destOrd="0" presId="urn:microsoft.com/office/officeart/2005/8/layout/default#1"/>
    <dgm:cxn modelId="{326C4747-0A60-4582-A336-04780D6DD97E}" type="presParOf" srcId="{0152B17E-A790-425B-B7A0-BAF46880E0A2}" destId="{1F6DC4E8-90AD-41E8-8D24-63BF436D3F9E}" srcOrd="1" destOrd="0" presId="urn:microsoft.com/office/officeart/2005/8/layout/default#1"/>
    <dgm:cxn modelId="{B75C31E8-4FDD-4AF2-9D9D-40A341EB7497}" type="presParOf" srcId="{0152B17E-A790-425B-B7A0-BAF46880E0A2}" destId="{AFC82D56-498F-4E0E-90D3-3750C82881B5}" srcOrd="2" destOrd="0" presId="urn:microsoft.com/office/officeart/2005/8/layout/default#1"/>
    <dgm:cxn modelId="{D7E57A05-6D18-4F17-8F94-8972A9958F26}" type="presParOf" srcId="{0152B17E-A790-425B-B7A0-BAF46880E0A2}" destId="{09072D25-D725-4702-A6C0-39E4C902F041}" srcOrd="3" destOrd="0" presId="urn:microsoft.com/office/officeart/2005/8/layout/default#1"/>
    <dgm:cxn modelId="{94DBB7D7-59CB-407B-9746-2171457918C5}" type="presParOf" srcId="{0152B17E-A790-425B-B7A0-BAF46880E0A2}" destId="{F9A7F17D-10A3-4516-8443-31DAF9BC62B7}" srcOrd="4" destOrd="0" presId="urn:microsoft.com/office/officeart/2005/8/layout/default#1"/>
    <dgm:cxn modelId="{FEE0C948-EE70-4660-8032-F9C8BDEFECE0}" type="presParOf" srcId="{0152B17E-A790-425B-B7A0-BAF46880E0A2}" destId="{5C337F8F-ED53-4DE6-A2CD-AD173EF6CC1B}" srcOrd="5" destOrd="0" presId="urn:microsoft.com/office/officeart/2005/8/layout/default#1"/>
    <dgm:cxn modelId="{C3E7B69E-3020-4DF0-8B61-7DEB943D9A91}" type="presParOf" srcId="{0152B17E-A790-425B-B7A0-BAF46880E0A2}" destId="{F6729F69-77E1-49F8-B3D0-FEF2FB5E0180}" srcOrd="6" destOrd="0" presId="urn:microsoft.com/office/officeart/2005/8/layout/default#1"/>
    <dgm:cxn modelId="{9D52C93F-74A7-4FCA-A5B7-C458A2EE5ED1}" type="presParOf" srcId="{0152B17E-A790-425B-B7A0-BAF46880E0A2}" destId="{2BAA2EB4-3C1D-45DD-902F-9960F343ADD4}" srcOrd="7" destOrd="0" presId="urn:microsoft.com/office/officeart/2005/8/layout/default#1"/>
    <dgm:cxn modelId="{7AEED955-D40B-4128-9549-B487452332E1}" type="presParOf" srcId="{0152B17E-A790-425B-B7A0-BAF46880E0A2}" destId="{3A0771E4-E062-433B-820C-F56804A2852A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09E13-0F6E-4492-87A6-B0B386DF4DFF}">
      <dsp:nvSpPr>
        <dsp:cNvPr id="0" name=""/>
        <dsp:cNvSpPr/>
      </dsp:nvSpPr>
      <dsp:spPr>
        <a:xfrm>
          <a:off x="0" y="328017"/>
          <a:ext cx="2250281" cy="135016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  <a:hlinkClick xmlns:r="http://schemas.openxmlformats.org/officeDocument/2006/relationships" r:id="" action="ppaction://hlinksldjump"/>
            </a:rPr>
            <a:t>قابلية</a:t>
          </a: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 السحب</a:t>
          </a:r>
          <a:endParaRPr lang="en-US" sz="44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0" y="328017"/>
        <a:ext cx="2250281" cy="1350168"/>
      </dsp:txXfrm>
    </dsp:sp>
    <dsp:sp modelId="{AFC82D56-498F-4E0E-90D3-3750C82881B5}">
      <dsp:nvSpPr>
        <dsp:cNvPr id="0" name=""/>
        <dsp:cNvSpPr/>
      </dsp:nvSpPr>
      <dsp:spPr>
        <a:xfrm>
          <a:off x="2475309" y="328017"/>
          <a:ext cx="2250281" cy="135016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5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التوصيل</a:t>
          </a:r>
          <a:endParaRPr lang="en-US" sz="54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2475309" y="328017"/>
        <a:ext cx="2250281" cy="1350168"/>
      </dsp:txXfrm>
    </dsp:sp>
    <dsp:sp modelId="{F9A7F17D-10A3-4516-8443-31DAF9BC62B7}">
      <dsp:nvSpPr>
        <dsp:cNvPr id="0" name=""/>
        <dsp:cNvSpPr/>
      </dsp:nvSpPr>
      <dsp:spPr>
        <a:xfrm>
          <a:off x="4950618" y="328017"/>
          <a:ext cx="2250281" cy="135016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5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البريق</a:t>
          </a:r>
          <a:endParaRPr lang="en-US" sz="5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950618" y="328017"/>
        <a:ext cx="2250281" cy="1350168"/>
      </dsp:txXfrm>
    </dsp:sp>
    <dsp:sp modelId="{F6729F69-77E1-49F8-B3D0-FEF2FB5E0180}">
      <dsp:nvSpPr>
        <dsp:cNvPr id="0" name=""/>
        <dsp:cNvSpPr/>
      </dsp:nvSpPr>
      <dsp:spPr>
        <a:xfrm>
          <a:off x="1237654" y="1903214"/>
          <a:ext cx="2250281" cy="135016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خواص فيزيائية أخرى</a:t>
          </a:r>
          <a:endParaRPr lang="en-US" sz="3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1237654" y="1903214"/>
        <a:ext cx="2250281" cy="1350168"/>
      </dsp:txXfrm>
    </dsp:sp>
    <dsp:sp modelId="{3A0771E4-E062-433B-820C-F56804A2852A}">
      <dsp:nvSpPr>
        <dsp:cNvPr id="0" name=""/>
        <dsp:cNvSpPr/>
      </dsp:nvSpPr>
      <dsp:spPr>
        <a:xfrm>
          <a:off x="3712964" y="1903214"/>
          <a:ext cx="2250281" cy="135016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قابلية </a:t>
          </a:r>
          <a:r>
            <a:rPr lang="ar-AE" sz="44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ea typeface="+mn-ea"/>
              <a:cs typeface="Sakkal Majalla" panose="02000000000000000000" pitchFamily="2" charset="-78"/>
              <a:hlinkClick xmlns:r="http://schemas.openxmlformats.org/officeDocument/2006/relationships" r:id="" action="ppaction://hlinksldjump"/>
            </a:rPr>
            <a:t>الطرق</a:t>
          </a:r>
          <a:endParaRPr lang="en-US" sz="44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712964" y="1903214"/>
        <a:ext cx="2250281" cy="1350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1-10-26T20:10:29.111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117B0B51-CFC5-43B1-98A6-01846D251375}" emma:medium="tactile" emma:mode="ink">
          <msink:context xmlns:msink="http://schemas.microsoft.com/ink/2010/main" type="writingRegion" rotatedBoundingBox="6153,8563 6886,8563 6886,9662 6153,9662"/>
        </emma:interpretation>
      </emma:emma>
    </inkml:annotationXML>
    <inkml:traceGroup>
      <inkml:annotationXML>
        <emma:emma xmlns:emma="http://www.w3.org/2003/04/emma" version="1.0">
          <emma:interpretation id="{B31F9B83-5FA6-4B4F-A228-94C116FCCB00}" emma:medium="tactile" emma:mode="ink">
            <msink:context xmlns:msink="http://schemas.microsoft.com/ink/2010/main" type="paragraph" rotatedBoundingBox="6153,8563 6886,8563 6886,9662 6153,96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60241B-21C6-419A-B533-7A76EF5DCEA7}" emma:medium="tactile" emma:mode="ink">
              <msink:context xmlns:msink="http://schemas.microsoft.com/ink/2010/main" type="line" rotatedBoundingBox="6153,8563 6886,8563 6886,9662 6153,9662"/>
            </emma:interpretation>
          </emma:emma>
        </inkml:annotationXML>
        <inkml:traceGroup>
          <inkml:annotationXML>
            <emma:emma xmlns:emma="http://www.w3.org/2003/04/emma" version="1.0">
              <emma:interpretation id="{E945B6B2-A2DB-4785-931E-E351C814D45B}" emma:medium="tactile" emma:mode="ink">
                <msink:context xmlns:msink="http://schemas.microsoft.com/ink/2010/main" type="inkWord" rotatedBoundingBox="6153,8563 6886,8563 6886,9662 6153,9662"/>
              </emma:interpretation>
            </emma:emma>
          </inkml:annotationXML>
          <inkml:trace contextRef="#ctx0" brushRef="#br0">497 1099 0,'0'-52'203,"0"0"-187,0-1-1,0 27 1,0-26 0,0-1-16,0 27 31,0 0-31,0-26 15,0-1 17,0 27-32,0 0 15,0 0-15,0 0 16,0-1 62,-26 27-78,-26 0 16,-1-26-1,1 0 1,0 0 0,-1 26-16,1-26 31,0-1-16,25 1-15,1 0 32,0 26-32,0-26 15,26 0 17,0 0-17,105-1 1,-27 1-1,53-26 1,-26-1-16,0 27 16,-79 26-1,0-26 1,0 26-16,0 0 31,1 0 0,-1 0-15,0 0-16,0-26 16,-26 0 15,-26 26 125,0 0-109,0 0-31,-1 0 15,1 0-15,0 0-1,0 0 1,0 0-1,-1 0-15,1 0 47,0 0 63,0 0-110,0 0 15,-1 0 1,1 0 0,0 0-1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1-10-26T20:10:33.666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240BA5CD-60AC-4DBD-940D-60AB66DF6624}" emma:medium="tactile" emma:mode="ink">
          <msink:context xmlns:msink="http://schemas.microsoft.com/ink/2010/main" type="writingRegion" rotatedBoundingBox="13724,8651 22101,8730 22095,9392 13718,9313"/>
        </emma:interpretation>
      </emma:emma>
    </inkml:annotationXML>
    <inkml:traceGroup>
      <inkml:annotationXML>
        <emma:emma xmlns:emma="http://www.w3.org/2003/04/emma" version="1.0">
          <emma:interpretation id="{F665F37B-E37F-4555-BC4A-37963672BF5F}" emma:medium="tactile" emma:mode="ink">
            <msink:context xmlns:msink="http://schemas.microsoft.com/ink/2010/main" type="paragraph" rotatedBoundingBox="13724,8651 22101,8730 22095,9392 13718,93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215537-4856-4E5D-9A1E-88CA0B6D16ED}" emma:medium="tactile" emma:mode="ink">
              <msink:context xmlns:msink="http://schemas.microsoft.com/ink/2010/main" type="line" rotatedBoundingBox="13724,8651 22101,8730 22095,9392 13718,9313"/>
            </emma:interpretation>
          </emma:emma>
        </inkml:annotationXML>
        <inkml:traceGroup>
          <inkml:annotationXML>
            <emma:emma xmlns:emma="http://www.w3.org/2003/04/emma" version="1.0">
              <emma:interpretation id="{0FC5193B-6851-4CFF-AB43-D248340910A5}" emma:medium="tactile" emma:mode="ink">
                <msink:context xmlns:msink="http://schemas.microsoft.com/ink/2010/main" type="inkWord" rotatedBoundingBox="13724,8651 15423,8667 15417,9329 13718,9313"/>
              </emma:interpretation>
            </emma:emma>
          </inkml:annotationXML>
          <inkml:trace contextRef="#ctx0" brushRef="#br0">1361 416 0,'-78'0'188,"-1"0"-173,27-26 1,-27 0-1,1 26-15,25-27 16,1 27 0,-53-26-16,79 26 15,-26 0 1,25 0 0,-25 0-1,26 0 16,0 0-15,-1 0 0,1 0-1,0 0 1,0 26 0,0 1-16,-1-1 31,27 0-16,0 0 17,0 0 15,105 1-1,-52-27-46,25 0 16,1 26 0,-53-26-16,0 0 15,0 0 1,27 0 0,-27 0-16,0 0 15,0 0 1,0 0 46,-26 26-15,0 0-16,27 0-31,-27 27 16,0-27 0,26 0-1,-52-26 32,-27 0-31,-25 0-1,25-26-15,1 0 16,0 26 0,-1 0-1,1-27 1,-1 27 0,1 0-1,0 0 1,-1 0-16,27 0 31,-26 0-15,52-26-16,-26 26 15,-1 0 1,-25-26 15,26 0-15,0 26-1,-1 0 1,-25-26-16,26 26 31,0-26 1,26-1 14,-26 27-30,26-26 0,26 26 93,78-52-93,-25 26-1,-27-1-15,1 27 16,-1-26 0,0 0-1,1 0 1,-1 0-1,1 0 1,-1 26-16,0-27 16,-25 27-1,-1-26 1,0 26-16,0 0 16,-26-26-1,26 26 16,0 0-15,-26-26 0,27 26-1,-27-26 48,26 26-1,0 0-46,0 0 0,0 0 15,1 0-31,-1 0 15,0 0 1,26 0 0,-26 0-1,1 0-15,-1 0 32,26 0-17,-26 0-15,27 0 16,-27 0 15,0 26-15,0-26 15,-78 0 94,0 0-109,-1 0-1,-25 0 1,25-26-16,1 26 15,0 0 1,-1 0 0,1 0-1,26 0 1,-27 0 0,27 0-1,0 0-15,0 0 16,0 0 15,-1-27 63,1 27-16,0 0-62,0 0 15,0 0 63,52 0 46,26 0-124,27 0-1,-27 0-15,-26 0 16,27 0 0,-27 0-1,0 0 17,0 0-17,27 0 1,25 0-1,1 0-15,-27 0 16,53 0 0,-79 0-1,0 0 1,0 0 0,1 0 15,-1 0-16,0 0 1,0 0 15,0 0-15,0 0 0,1 0-1,-1 0 16,0 0-15,0 0 15,0 27 1,1-1 14</inkml:trace>
        </inkml:traceGroup>
        <inkml:traceGroup>
          <inkml:annotationXML>
            <emma:emma xmlns:emma="http://www.w3.org/2003/04/emma" version="1.0">
              <emma:interpretation id="{869655D0-A451-4B78-8C68-9A61E0878959}" emma:medium="tactile" emma:mode="ink">
                <msink:context xmlns:msink="http://schemas.microsoft.com/ink/2010/main" type="inkWord" rotatedBoundingBox="20162,8731 22101,8749 22096,9279 20157,9261"/>
              </emma:interpretation>
            </emma:emma>
          </inkml:annotationXML>
          <inkml:trace contextRef="#ctx0" brushRef="#br0" timeOffset="3330.73">8379 259 0,'-26'0'219,"0"0"-204,-1-26 1,1 0-16,0 26 47,26-27-47,-26 27 62,0 0-15,-1 0-16,1 0-15,0 0-16,0 0 16,0 0-1,-1 0 16,1-26 48,0 26-48,0-26-31,0 26 15,0 0 1,-27 0-16,27 0 31,-79 0-31,27 0 16,-27 0-16,0 0 16,79 0-1,-79 0 1,53 0-16,0 0 15,25 0 32,-25 0-31,0 0-16,25 0 16,-25 0-1,0 0 1,25 0-16,-25 0 15,0 0-15,-1 0 16,1 0 0,0 0-1,-1 0 1,1 0 0,26 0-1,0 0 1,-1 26 31,1 27-16,26 25-31,0-26 0,0 1 31,0-1-31,0 1 16,0-1-1,26-26 1,-26 0-16,27-26 16,25 26-1,26-26 1,53 0 0,-26 0-16,26-26 15,-26 26 1,0-26 15,-27 26-31,-26 0 0,-25 0 31,-1 0-15,0 0 15,0-26-31,0 26 16,1 0-1,-1 0 1,0 0 0,0 0 15,0 0 0,-52 0 94,0 0-109,0 0-1,0 0 1,52 0 31,52-26-31,1 0-1,-27-53 1,-26 79-1,1 0 1,-1 0-16,0-26 16,-26 52 265,-52-26-265,25 26-1,-51 0 1,26 27-16,-1-27 15,27-26-15,0 26 16,0-26 0,26 26-1,-27-26 1,27 26 15,-26-26-15,0 0 15,26 27-15,-26-27 15,0 0 78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1-10-26T20:08:57.032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B45B48FA-4A72-4597-9691-B881ADF2D2E9}" emma:medium="tactile" emma:mode="ink">
          <msink:context xmlns:msink="http://schemas.microsoft.com/ink/2010/main" type="writingRegion" rotatedBoundingBox="15386,4101 19328,7936 16977,10354 13034,6518"/>
        </emma:interpretation>
      </emma:emma>
    </inkml:annotationXML>
    <inkml:traceGroup>
      <inkml:annotationXML>
        <emma:emma xmlns:emma="http://www.w3.org/2003/04/emma" version="1.0">
          <emma:interpretation id="{7C35AA6D-63E0-4426-B7EF-689913D47149}" emma:medium="tactile" emma:mode="ink">
            <msink:context xmlns:msink="http://schemas.microsoft.com/ink/2010/main" type="paragraph" rotatedBoundingBox="15386,4101 17818,6466 16909,7400 14477,50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34C92D-DB6E-4304-8E64-4ABAB6FDBA7E}" emma:medium="tactile" emma:mode="ink">
              <msink:context xmlns:msink="http://schemas.microsoft.com/ink/2010/main" type="line" rotatedBoundingBox="15386,4101 17818,6466 16909,7400 14477,5035"/>
            </emma:interpretation>
          </emma:emma>
        </inkml:annotationXML>
        <inkml:traceGroup>
          <inkml:annotationXML>
            <emma:emma xmlns:emma="http://www.w3.org/2003/04/emma" version="1.0">
              <emma:interpretation id="{5AC6BDE5-4D32-4427-AAE8-C0BA4B711264}" emma:medium="tactile" emma:mode="ink">
                <msink:context xmlns:msink="http://schemas.microsoft.com/ink/2010/main" type="inkWord" rotatedBoundingBox="15386,4101 17818,6466 16909,7400 14477,5035"/>
              </emma:interpretation>
            </emma:emma>
          </inkml:annotationXML>
          <inkml:trace contextRef="#ctx0" brushRef="#br0">2751 1519 0,'0'105'172,"0"104"-157,-53-78 1,27-52-1,0-27 1,0 0-16,0-25 16,26-1 15,-26-26-15,-1 0-1,1 0 1,0 0-1,0 0-15,0 0 32,-1 0-32,1-26 15,0 26 17,26-27-17,0-25-15,0 26 31,0 0-31,0-1 16,0 80 47,0-27-48,0 0 1,0 0 15,-26-26-31,0 0 31,0 0-15,-27 0 15,27-52-15,-26-27-16,25 79 15,1-52 1,0 26 0,26 0-1,26 78 17,27 79-1,25-52-31,-25-1 15,-53-26-15,26-25 16,0-1 0,-26 0 15,0-52 63,-26-27-79,0 1-15,-1 0 16,1 26 0,0-1-16,26 1 15,0 0 1,0-26-1,0 25 1,26-25 0,0 26-16,1-27 15,-27 27 1,0-26 15,0 26-15,-27 0-1,-25-1-15,-53 1 32,53 26-17,52-26-15,-53 0 16,27 0 0,-26-1-1,0 27-15,25 0 31,1 0-31,26-26 16,0 0 31,53 26-31,-1 0-16,0 0 31,1 0-16,-1 0-15,-26 0 16,0 0 15,1 0-31,-54 0 63,-51 0-63,-1 0 15,1-26 1,25 26-16,1-26 16,26 26-1,0-26 1,26-1-16,0-25 31,0 26-15,0-27-1,26 27 1,0 0 0,0 26-1,27-26 1,-1 26-16,0-26 16,1 26-16,-1-27 15,0 27 1,1 0-1,-1 0 1,-26 0 0,27 0-16,-27 0 15,0 0 1,0 0 0,0 0 15,1 0-16,-1 0-15,0 0 16,0 0 15,0 0 1,1 0-17,-1 0 1,0 0-1,0 0 17,-26 27 77</inkml:trace>
          <inkml:trace contextRef="#ctx0" brushRef="#br0" timeOffset="-2944.82">1154 498 0,'-158'52'187,"-130"-26"-171,131 0-16,0-26 16,105 0-1,-1 0 1,1 0 15,26 0-15,0 0 15,26-26 16,52 0-16,27 0-15,52 0-16,-27-27 15,27 53 1,-52-26 0,-27 26-1,-26 0-15,0 0 16,27 0 0,-53-26-16,26 26 15,0-26 1,0 26-1,1-26-15,-1 26 16,-26-27 0,0 1-1,0 0 1,0 0 0,0 0 15,26 26 0,-26-27-15,26 27-1,0-26 17,1 26-17,-1 0 16,-52 0 94,-1 0-125,1 0 16,0 0 0,0 0-1,0 0 1,-1 0-16,1 0 16,-26 0-1,-1 0 1,27 0-1,0 0 1,0 0-16,0 0 16,0 0-1,-1 0 1,1 0 15,0 0-31,0 0 31,0 0-15,-1 0-16,1 0 16,0 0 15,0 0 0,0 0-15,0 0-16,-27 0 15,27 26 17,0-26-17,0 0-15,-1 27 16,1-27 0,0 0-16,0 0 62,0 0-31,-1 0-15,1 0 0,0 0-16,0 0 31,0 0 109,0 0 48,26-27-94,0 1-63,-27 26 0,27-26 32,0 0-16,0 0 62,0-1-15,0 1-63,0 0 172,27 26 250,25 0-437,26 0-1,1 0-15,52 0 16,-52 26 0,-27-26-1,0 0-15,-26 0 16,1 0 15,-1 0 16,0 0 78,0 0-94,0 0 16,1 0 63,-1 0-79,0 0-16,0 0 1,0 0-16,0 0 16,1 0 31,-1 0 93,0 0-30,0 0-95,0 0 1,1 26-1,-1 1 1,52 25 0,-25 0-1,-1 1-15,-26 25 16,27-25 0,-27-1-1,26-26-15,-26 0 16,1-26-1,-27 27 1,52-1 0,-52 0-1,52 0 1,-52 0 0,0 1-1,27-27-15,-1 26 16,0-26-1,0 0-15,-52 0 94,-26 0-94,-1 0 16,1 0-1,26 0 1,-27 0-16,27 0 16,0 0-1,0 0 1,-1 0 15,1 0 16,26 26 0,-26-26-31,0 26-1,26 0 1,-26-26-1,0 26 17</inkml:trace>
        </inkml:traceGroup>
      </inkml:traceGroup>
    </inkml:traceGroup>
    <inkml:traceGroup>
      <inkml:annotationXML>
        <emma:emma xmlns:emma="http://www.w3.org/2003/04/emma" version="1.0">
          <emma:interpretation id="{7F569C95-78F2-432D-B0BE-EF39217BD7B9}" emma:medium="tactile" emma:mode="ink">
            <msink:context xmlns:msink="http://schemas.microsoft.com/ink/2010/main" type="paragraph" rotatedBoundingBox="15495,7123 18188,8847 17435,10025 14741,83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0580B1-7018-4BDC-AEC6-569EC2D274F4}" emma:medium="tactile" emma:mode="ink">
              <msink:context xmlns:msink="http://schemas.microsoft.com/ink/2010/main" type="line" rotatedBoundingBox="15495,7123 18188,8847 17435,10025 14741,8301"/>
            </emma:interpretation>
          </emma:emma>
        </inkml:annotationXML>
        <inkml:traceGroup>
          <inkml:annotationXML>
            <emma:emma xmlns:emma="http://www.w3.org/2003/04/emma" version="1.0">
              <emma:interpretation id="{761549CB-60AD-42EC-9964-424D5DFE4046}" emma:medium="tactile" emma:mode="ink">
                <msink:context xmlns:msink="http://schemas.microsoft.com/ink/2010/main" type="inkWord" rotatedBoundingBox="15495,7123 16553,7801 15800,8978 14741,8301"/>
              </emma:interpretation>
            </emma:emma>
          </inkml:annotationXML>
          <inkml:trace contextRef="#ctx0" brushRef="#br0" timeOffset="2836.34">368 3064 0,'26'-79'188,"0"27"-173,1 0-15,-1 25 32,-26 1-17,26 26 1,0 0-16,0-26 16,0 0-1,1 26 1,-1 0-1,0 0 1,26-26-16,-25 26 16,-1-27 15,78 1-15,-51 0-16,-27 26 15,26-26 1,-25 26-1,-1 0 1,0 0 0,0 0-1,27 0-15,-1 0 16,0 0 31,-26 0-47,1 0 15,-1 0 1,-26 26-16,0 0 16,0 27-1,-26 25 17,-1-25-17,-25 25-15,-53-26 16,53 1-1,-27-27-15,53 0 16,-26 0 0,26-26-16,-1 27 15,1-27 17,0 26-17,0-26-15,0 0 31,0 26 1,26 0-17,-27 26-15,1-52 16,26 27 0,0-1-1,0 0-15,0 26 31,0-25-31,0 25 16,0-26 0,0 0-1,53 1 1,-1-1-16,79-26 16,-26 0 15,-27 0-16,27 0-15,-53 0 16,27-26 15,-27-1-31,1 1 16,-27 26-16,0-26 31,0 26 0,-26-26-15,26 26 0,-52 0 77,-79 0-77,1 0 0,-27 52-1,26 1 1,26-1-16,1-52 16,25 26-1,1 0-15,0-26 16,26 26-1,-1-26 1,1 0 0,0 0-16,0 0 31,0 0 0,-1 0-15,1 0 15,0 0-15,0 0 15,0 0-15,0 0-1,-1 0 16</inkml:trace>
        </inkml:traceGroup>
        <inkml:traceGroup>
          <inkml:annotationXML>
            <emma:emma xmlns:emma="http://www.w3.org/2003/04/emma" version="1.0">
              <emma:interpretation id="{4FF245DB-F815-413E-9AF0-1CFBB2A8780B}" emma:medium="tactile" emma:mode="ink">
                <msink:context xmlns:msink="http://schemas.microsoft.com/ink/2010/main" type="inkWord" rotatedBoundingBox="17137,8390 18091,9000 17528,9879 16575,9270"/>
              </emma:interpretation>
            </emma:emma>
          </inkml:annotationXML>
          <inkml:trace contextRef="#ctx0" brushRef="#br0" timeOffset="6495.3">2463 4452 0,'-79'0'187,"-52"0"-171,53 0 0,25 0-16,1 0 15,0 0 1,25 0 15,1 0 0,0 0-15,0 0 0,0 0 46,78 0-15,0 0-31,53 0-1,0-27-15,-26 27 16,-1-26-1,-26 26 1,1-26 0,-1 26-16,1-26 31,-1 0-31,-26 26 16,0 0-1,0-26 1,1 26-1,-27-27 1,0 1 15,26 26-15,0-26 0,0 0-1,0 0 1,-26-1-16,27 1 15,-27 0 17,26 26-32,-26-26 78,0 0-47,0 0 0,0-1 1,0 1-17,0 0 79,0 0 15,0 0-93,0-1 0,0 54 187,26-1-188,0-26 1,-26 26 0,26-26-1,-26 26-15,0 0 47,0 27-16,0-27-15,0 26 0,0 1 15,0-27-31,0 0 15,-26-26 1,26 26 0,-26 0-1,26 27 17,0-27-17,0 26-15,0 1 16,0-27-1,0 0 1,0 0 31,0 0 250,0 1-266,0-1 16,0 0-31,26 0-1,-26 0-15,26 1 16,-26-1-1,27 0 1,-27 0 15,26-26 1,-52 0 155,-1 0-171,-25 0-1,26-26 1,0 26 0,-27-26-1,27 0 1,-26-1-1,25 1 1,-25 0 0,0 0-16,-1 26 15,27 0 1,0 0-16,0 0 31,0 0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1-10-26T20:09:08.970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3B96B3E7-E2C6-4E14-8B00-0787F8BDCA61}" emma:medium="tactile" emma:mode="ink">
          <msink:context xmlns:msink="http://schemas.microsoft.com/ink/2010/main" type="writingRegion" rotatedBoundingBox="22381,12608 17675,12464 17707,11410 22414,11555"/>
        </emma:interpretation>
      </emma:emma>
    </inkml:annotationXML>
    <inkml:traceGroup>
      <inkml:annotationXML>
        <emma:emma xmlns:emma="http://www.w3.org/2003/04/emma" version="1.0">
          <emma:interpretation id="{819ECE11-5F54-4795-BA7F-77DF95C61090}" emma:medium="tactile" emma:mode="ink">
            <msink:context xmlns:msink="http://schemas.microsoft.com/ink/2010/main" type="paragraph" rotatedBoundingBox="22381,12608 17675,12464 17707,11410 22414,115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7C4418-6735-4341-8EF2-D8203BDCE687}" emma:medium="tactile" emma:mode="ink">
              <msink:context xmlns:msink="http://schemas.microsoft.com/ink/2010/main" type="line" rotatedBoundingBox="22381,12608 17675,12464 17707,11410 22414,11555"/>
            </emma:interpretation>
          </emma:emma>
        </inkml:annotationXML>
        <inkml:traceGroup>
          <inkml:annotationXML>
            <emma:emma xmlns:emma="http://www.w3.org/2003/04/emma" version="1.0">
              <emma:interpretation id="{AD176FFA-DFD4-4C55-AC29-9A8B1D687E8A}" emma:medium="tactile" emma:mode="ink">
                <msink:context xmlns:msink="http://schemas.microsoft.com/ink/2010/main" type="inkWord" rotatedBoundingBox="22387,12412 22136,12405 22162,11547 22414,11555"/>
              </emma:interpretation>
            </emma:emma>
          </inkml:annotationXML>
          <inkml:trace contextRef="#ctx0" brushRef="#br0">4530 813 0,'0'-79'187,"-27"27"-187,27 0 16,-26 25 15,26 1-15,0 0 0,0-26-16,0 25 15,0 1 16,0 52 110,26 27-125,53-1-1,-79-26 1,26 27 0,0-1-16,-26-26 15,0 0 1,0 1-1,0-1-15,27 26 32,-27-26-17,0 1-15,26-1 32,-26 0-1,26-26-16,-26-52 17,0-1-17,0-25 17,0 25-32,0 1 15,0 0-15,0 25 16,-26 1-1,0 26-15,26-26 16,0 0 0,-27 0-1,1-1 1,0 1 31,0 26-16,26-26-15,-26 26 46,-1 0-15,27-26-31,0 0 124,0-1-93,0 1 31,0 0-15,0 0-1,0 0-30,0 0-17,0-1-15,0 1 16,0 0-1,0 0 1</inkml:trace>
        </inkml:traceGroup>
        <inkml:traceGroup>
          <inkml:annotationXML>
            <emma:emma xmlns:emma="http://www.w3.org/2003/04/emma" version="1.0">
              <emma:interpretation id="{5E8D565B-E450-4B76-87D5-DFB12F564F77}" emma:medium="tactile" emma:mode="ink">
                <msink:context xmlns:msink="http://schemas.microsoft.com/ink/2010/main" type="inkWord" rotatedBoundingBox="18850,12500 17675,12464 17707,11415 18882,11451"/>
              </emma:interpretation>
            </emma:emma>
          </inkml:annotationXML>
          <inkml:trace contextRef="#ctx0" brushRef="#br0" timeOffset="-2653.78">1204 132 0,'-52'0'203,"-27"52"-187,-52-52-16,79 27 15,-1-27 1,27 26 15,0-26-15,0 0 15,26-26 78,0-1-46,26 1-16,-52 26 15,-26-26-62,-79 26 16,78 0 0,-25 0-16,51 0 15,1 0-15,0 0 47,78 0 125,1 0-156,-1-26-1,27 26-15,-27-26 16,53-1-1,-53 1 1,-26 26 0,1 0-1,-1-26-15,0 26 32,0 0-1,-52 0 109,-26 0-124,25 0 0,1 0-1,-26 26 1,26 0 0,0 1-16,-1 25 15,1 53 1,26-53-1,-26 27 1,26-27 0,-26 27-1,26-27 1,-26 0-16,26 1 16,0-1-1,0-26-15,0 27 16,0-27 15,-27 0 47,27 0-62,-26-26-1,-26 53 1,-1-27-16,1 0 16,0 0-1,26-26-15,26 26 16,-27-26 0,1 0-1,0 0 1,-26 0-1,25 0-15,-25 0 32,26 0-17,0 0 17,0 0-1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4CB98-94FC-431E-B364-379397101769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94D7F-5DCA-43F1-ACBC-0E7C6AA3B5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1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AE" altLang="ar-AE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3033849-B525-4237-B5FC-118D21F3F850}" type="slidenum">
              <a:rPr lang="ar-AE" altLang="ar-AE"/>
              <a:pPr eaLnBrk="1" hangingPunct="1"/>
              <a:t>18</a:t>
            </a:fld>
            <a:endParaRPr lang="ar-AE" altLang="ar-AE"/>
          </a:p>
        </p:txBody>
      </p:sp>
    </p:spTree>
    <p:extLst>
      <p:ext uri="{BB962C8B-B14F-4D97-AF65-F5344CB8AC3E}">
        <p14:creationId xmlns:p14="http://schemas.microsoft.com/office/powerpoint/2010/main" val="3080599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AE" altLang="ar-AE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84A9208-7E5F-4D12-8AE3-AD65C8FE08E8}" type="slidenum">
              <a:rPr lang="ar-AE" altLang="ar-AE"/>
              <a:pPr eaLnBrk="1" hangingPunct="1"/>
              <a:t>19</a:t>
            </a:fld>
            <a:endParaRPr lang="ar-AE" altLang="ar-AE"/>
          </a:p>
        </p:txBody>
      </p:sp>
    </p:spTree>
    <p:extLst>
      <p:ext uri="{BB962C8B-B14F-4D97-AF65-F5344CB8AC3E}">
        <p14:creationId xmlns:p14="http://schemas.microsoft.com/office/powerpoint/2010/main" val="1199119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AE" altLang="ar-AE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DBD647-E795-4D74-837D-613368775E89}" type="slidenum">
              <a:rPr lang="ar-AE" altLang="ar-AE"/>
              <a:pPr eaLnBrk="1" hangingPunct="1"/>
              <a:t>20</a:t>
            </a:fld>
            <a:endParaRPr lang="ar-AE" altLang="ar-AE"/>
          </a:p>
        </p:txBody>
      </p:sp>
    </p:spTree>
    <p:extLst>
      <p:ext uri="{BB962C8B-B14F-4D97-AF65-F5344CB8AC3E}">
        <p14:creationId xmlns:p14="http://schemas.microsoft.com/office/powerpoint/2010/main" val="82332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AE" altLang="ar-AE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DBD647-E795-4D74-837D-613368775E89}" type="slidenum">
              <a:rPr lang="ar-AE" altLang="ar-AE"/>
              <a:pPr eaLnBrk="1" hangingPunct="1"/>
              <a:t>21</a:t>
            </a:fld>
            <a:endParaRPr lang="ar-AE" altLang="ar-AE"/>
          </a:p>
        </p:txBody>
      </p:sp>
    </p:spTree>
    <p:extLst>
      <p:ext uri="{BB962C8B-B14F-4D97-AF65-F5344CB8AC3E}">
        <p14:creationId xmlns:p14="http://schemas.microsoft.com/office/powerpoint/2010/main" val="1507302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AE" altLang="ar-AE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DBD647-E795-4D74-837D-613368775E89}" type="slidenum">
              <a:rPr lang="ar-AE" altLang="ar-AE"/>
              <a:pPr eaLnBrk="1" hangingPunct="1"/>
              <a:t>22</a:t>
            </a:fld>
            <a:endParaRPr lang="ar-AE" altLang="ar-AE"/>
          </a:p>
        </p:txBody>
      </p:sp>
    </p:spTree>
    <p:extLst>
      <p:ext uri="{BB962C8B-B14F-4D97-AF65-F5344CB8AC3E}">
        <p14:creationId xmlns:p14="http://schemas.microsoft.com/office/powerpoint/2010/main" val="57802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4370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3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70215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5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6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8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0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027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82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4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5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9512921B-DA47-4598-A342-4045A6338D8C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F26E4178-4F60-4EC4-AABA-39D3FC03BF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237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tmp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 /><Relationship Id="rId3" Type="http://schemas.openxmlformats.org/officeDocument/2006/relationships/image" Target="../media/image2.png" /><Relationship Id="rId7" Type="http://schemas.openxmlformats.org/officeDocument/2006/relationships/image" Target="../media/image6.emf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1.xml" /><Relationship Id="rId5" Type="http://schemas.openxmlformats.org/officeDocument/2006/relationships/image" Target="../media/image5.tmp" /><Relationship Id="rId4" Type="http://schemas.openxmlformats.org/officeDocument/2006/relationships/image" Target="../media/image4.tmp" /><Relationship Id="rId9" Type="http://schemas.openxmlformats.org/officeDocument/2006/relationships/image" Target="../media/image7.emf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 /><Relationship Id="rId3" Type="http://schemas.openxmlformats.org/officeDocument/2006/relationships/image" Target="../media/image2.png" /><Relationship Id="rId7" Type="http://schemas.openxmlformats.org/officeDocument/2006/relationships/customXml" Target="../ink/ink4.xml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.emf" /><Relationship Id="rId5" Type="http://schemas.openxmlformats.org/officeDocument/2006/relationships/customXml" Target="../ink/ink3.xml" /><Relationship Id="rId4" Type="http://schemas.openxmlformats.org/officeDocument/2006/relationships/image" Target="../media/image6.tmp" /><Relationship Id="rId9" Type="http://schemas.openxmlformats.org/officeDocument/2006/relationships/image" Target="../media/image7.tmp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9.tmp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0.tmp" /><Relationship Id="rId4" Type="http://schemas.openxmlformats.org/officeDocument/2006/relationships/image" Target="../media/image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1.tmp" /><Relationship Id="rId4" Type="http://schemas.openxmlformats.org/officeDocument/2006/relationships/image" Target="../media/image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slide" Target="slide17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1.xml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1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 /><Relationship Id="rId3" Type="http://schemas.openxmlformats.org/officeDocument/2006/relationships/audio" Target="../media/media1.WAV" /><Relationship Id="rId7" Type="http://schemas.openxmlformats.org/officeDocument/2006/relationships/image" Target="../media/image18.png" /><Relationship Id="rId12" Type="http://schemas.openxmlformats.org/officeDocument/2006/relationships/image" Target="../media/image22.gif" /><Relationship Id="rId2" Type="http://schemas.microsoft.com/office/2007/relationships/media" Target="../media/media1.WAV" /><Relationship Id="rId1" Type="http://schemas.openxmlformats.org/officeDocument/2006/relationships/tags" Target="../tags/tag1.xml" /><Relationship Id="rId6" Type="http://schemas.openxmlformats.org/officeDocument/2006/relationships/audio" Target="../media/audio1.wav" /><Relationship Id="rId11" Type="http://schemas.openxmlformats.org/officeDocument/2006/relationships/image" Target="../media/image21.png" /><Relationship Id="rId5" Type="http://schemas.openxmlformats.org/officeDocument/2006/relationships/notesSlide" Target="../notesSlides/notesSlide1.xml" /><Relationship Id="rId10" Type="http://schemas.openxmlformats.org/officeDocument/2006/relationships/image" Target="../media/image20.gif" /><Relationship Id="rId4" Type="http://schemas.openxmlformats.org/officeDocument/2006/relationships/slideLayout" Target="../slideLayouts/slideLayout7.xml" /><Relationship Id="rId9" Type="http://schemas.openxmlformats.org/officeDocument/2006/relationships/slide" Target="slide21.xml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 /><Relationship Id="rId3" Type="http://schemas.openxmlformats.org/officeDocument/2006/relationships/audio" Target="../media/audio2.wav" /><Relationship Id="rId7" Type="http://schemas.openxmlformats.org/officeDocument/2006/relationships/image" Target="../media/image2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image" Target="../media/image23.png" /><Relationship Id="rId4" Type="http://schemas.openxmlformats.org/officeDocument/2006/relationships/image" Target="../media/image20.gif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 /><Relationship Id="rId13" Type="http://schemas.openxmlformats.org/officeDocument/2006/relationships/image" Target="../media/image27.wmf" /><Relationship Id="rId3" Type="http://schemas.openxmlformats.org/officeDocument/2006/relationships/slideLayout" Target="../slideLayouts/slideLayout7.xml" /><Relationship Id="rId7" Type="http://schemas.openxmlformats.org/officeDocument/2006/relationships/audio" Target="../media/audio5.wav" /><Relationship Id="rId12" Type="http://schemas.openxmlformats.org/officeDocument/2006/relationships/hyperlink" Target="50-50.ppt#-1,4,&#1575;&#1604;&#1588;&#1585;&#1610;&#1581;&#1577; 4" TargetMode="External" /><Relationship Id="rId2" Type="http://schemas.openxmlformats.org/officeDocument/2006/relationships/audio" Target="file:///C:/Documents%20and%20Settings/alreem%20computer/Desktop/Hho/Who%20Wants%20to%20Be%20a%20Millionaire.wav" TargetMode="External" /><Relationship Id="rId1" Type="http://schemas.openxmlformats.org/officeDocument/2006/relationships/audio" Target="file:///C:/Documents%20and%20Settings/alreem%20computer/Desktop/Hho/New%20Question.wav" TargetMode="External" /><Relationship Id="rId6" Type="http://schemas.openxmlformats.org/officeDocument/2006/relationships/audio" Target="../media/audio4.wav" /><Relationship Id="rId11" Type="http://schemas.openxmlformats.org/officeDocument/2006/relationships/image" Target="../media/image18.png" /><Relationship Id="rId5" Type="http://schemas.openxmlformats.org/officeDocument/2006/relationships/audio" Target="../media/audio3.wav" /><Relationship Id="rId10" Type="http://schemas.openxmlformats.org/officeDocument/2006/relationships/image" Target="../media/image26.gif" /><Relationship Id="rId4" Type="http://schemas.openxmlformats.org/officeDocument/2006/relationships/notesSlide" Target="../notesSlides/notesSlide3.xml" /><Relationship Id="rId9" Type="http://schemas.openxmlformats.org/officeDocument/2006/relationships/slide" Target="slide20.xml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 /><Relationship Id="rId13" Type="http://schemas.openxmlformats.org/officeDocument/2006/relationships/image" Target="../media/image27.wmf" /><Relationship Id="rId3" Type="http://schemas.openxmlformats.org/officeDocument/2006/relationships/slideLayout" Target="../slideLayouts/slideLayout7.xml" /><Relationship Id="rId7" Type="http://schemas.openxmlformats.org/officeDocument/2006/relationships/audio" Target="../media/audio5.wav" /><Relationship Id="rId12" Type="http://schemas.openxmlformats.org/officeDocument/2006/relationships/hyperlink" Target="50-50.ppt#-1,4,&#1575;&#1604;&#1588;&#1585;&#1610;&#1581;&#1577; 4" TargetMode="External" /><Relationship Id="rId2" Type="http://schemas.openxmlformats.org/officeDocument/2006/relationships/audio" Target="file:///C:/Documents%20and%20Settings/alreem%20computer/Desktop/Hho/Who%20Wants%20to%20Be%20a%20Millionaire.wav" TargetMode="External" /><Relationship Id="rId1" Type="http://schemas.openxmlformats.org/officeDocument/2006/relationships/audio" Target="file:///C:/Documents%20and%20Settings/alreem%20computer/Desktop/Hho/New%20Question.wav" TargetMode="External" /><Relationship Id="rId6" Type="http://schemas.openxmlformats.org/officeDocument/2006/relationships/audio" Target="../media/audio4.wav" /><Relationship Id="rId11" Type="http://schemas.openxmlformats.org/officeDocument/2006/relationships/image" Target="../media/image26.gif" /><Relationship Id="rId5" Type="http://schemas.openxmlformats.org/officeDocument/2006/relationships/audio" Target="../media/audio3.wav" /><Relationship Id="rId10" Type="http://schemas.openxmlformats.org/officeDocument/2006/relationships/slide" Target="slide20.xml" /><Relationship Id="rId4" Type="http://schemas.openxmlformats.org/officeDocument/2006/relationships/notesSlide" Target="../notesSlides/notesSlide4.xml" /><Relationship Id="rId9" Type="http://schemas.openxmlformats.org/officeDocument/2006/relationships/image" Target="../media/image18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 /><Relationship Id="rId13" Type="http://schemas.openxmlformats.org/officeDocument/2006/relationships/image" Target="../media/image27.wmf" /><Relationship Id="rId3" Type="http://schemas.openxmlformats.org/officeDocument/2006/relationships/slideLayout" Target="../slideLayouts/slideLayout7.xml" /><Relationship Id="rId7" Type="http://schemas.openxmlformats.org/officeDocument/2006/relationships/audio" Target="../media/audio5.wav" /><Relationship Id="rId12" Type="http://schemas.openxmlformats.org/officeDocument/2006/relationships/hyperlink" Target="50-50.ppt#-1,4,&#1575;&#1604;&#1588;&#1585;&#1610;&#1581;&#1577; 4" TargetMode="External" /><Relationship Id="rId2" Type="http://schemas.openxmlformats.org/officeDocument/2006/relationships/audio" Target="file:///C:/Documents%20and%20Settings/alreem%20computer/Desktop/Hho/Who%20Wants%20to%20Be%20a%20Millionaire.wav" TargetMode="External" /><Relationship Id="rId1" Type="http://schemas.openxmlformats.org/officeDocument/2006/relationships/audio" Target="file:///C:/Documents%20and%20Settings/alreem%20computer/Desktop/Hho/New%20Question.wav" TargetMode="External" /><Relationship Id="rId6" Type="http://schemas.openxmlformats.org/officeDocument/2006/relationships/audio" Target="../media/audio4.wav" /><Relationship Id="rId11" Type="http://schemas.openxmlformats.org/officeDocument/2006/relationships/image" Target="../media/image18.png" /><Relationship Id="rId5" Type="http://schemas.openxmlformats.org/officeDocument/2006/relationships/audio" Target="../media/audio3.wav" /><Relationship Id="rId10" Type="http://schemas.openxmlformats.org/officeDocument/2006/relationships/image" Target="../media/image26.gif" /><Relationship Id="rId4" Type="http://schemas.openxmlformats.org/officeDocument/2006/relationships/notesSlide" Target="../notesSlides/notesSlide5.xml" /><Relationship Id="rId9" Type="http://schemas.openxmlformats.org/officeDocument/2006/relationships/slide" Target="slide20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04C7-3553-492F-936B-2C0DF2051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الفلزات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356640-4EFA-490F-BA6D-998ABE133E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</a:t>
            </a:r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رابعة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الجدول الدوري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0"/>
            <a:ext cx="4637988" cy="744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6608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89D48-33ED-4B8F-9929-908B0342D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/>
              <a:t>نواتج التعلم: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CFEAB-876B-40F2-8B0F-BD37CEFB0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65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5" y="1187777"/>
            <a:ext cx="9006928" cy="588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159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56" y="4265437"/>
            <a:ext cx="8679257" cy="2257911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96" y="1319493"/>
            <a:ext cx="8446417" cy="21490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2215344" y="3082691"/>
              <a:ext cx="264240" cy="3960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89344" y="2956691"/>
                <a:ext cx="51624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/>
            </p14:nvContentPartPr>
            <p14:xfrm>
              <a:off x="4939824" y="3102491"/>
              <a:ext cx="3016800" cy="2538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13824" y="2976491"/>
                <a:ext cx="3268800" cy="50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36150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50" y="1169442"/>
            <a:ext cx="8565300" cy="35136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5287944" y="1734491"/>
              <a:ext cx="1085040" cy="1726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61944" y="1608491"/>
                <a:ext cx="1337040" cy="19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/>
              <p14:cNvContentPartPr/>
              <p14:nvPr/>
            </p14:nvContentPartPr>
            <p14:xfrm>
              <a:off x="6363264" y="4119131"/>
              <a:ext cx="1701720" cy="3718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37264" y="3993131"/>
                <a:ext cx="1953720" cy="62388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651" y="4543219"/>
            <a:ext cx="5240143" cy="208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26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85362" y="354023"/>
            <a:ext cx="5750350" cy="1084082"/>
          </a:xfrm>
          <a:prstGeom prst="rect">
            <a:avLst/>
          </a:prstGeom>
          <a:ln w="57150">
            <a:prstDash val="lg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اسئلة تدريبية في اختبارالقياس الدولي </a:t>
            </a:r>
            <a:r>
              <a:rPr lang="en-US" dirty="0"/>
              <a:t>IBT </a:t>
            </a:r>
            <a:r>
              <a:rPr lang="ar-AE" dirty="0"/>
              <a:t>للصف السابع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32" y="332270"/>
            <a:ext cx="1211432" cy="168593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37" y="2077101"/>
            <a:ext cx="8359496" cy="44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3116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85362" y="354023"/>
            <a:ext cx="5750350" cy="1084082"/>
          </a:xfrm>
          <a:prstGeom prst="rect">
            <a:avLst/>
          </a:prstGeom>
          <a:ln w="57150">
            <a:prstDash val="lg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اسئلة تدريبية في اختبارالقياس الدولي </a:t>
            </a:r>
            <a:r>
              <a:rPr lang="en-US" dirty="0"/>
              <a:t>IBT </a:t>
            </a:r>
            <a:r>
              <a:rPr lang="ar-AE" dirty="0"/>
              <a:t>للصف السابع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80" y="523446"/>
            <a:ext cx="1211432" cy="1685939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1"/>
          <a:stretch/>
        </p:blipFill>
        <p:spPr>
          <a:xfrm>
            <a:off x="1792225" y="1489215"/>
            <a:ext cx="5936624" cy="531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9245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85362" y="354023"/>
            <a:ext cx="5750350" cy="1084082"/>
          </a:xfrm>
          <a:prstGeom prst="rect">
            <a:avLst/>
          </a:prstGeom>
          <a:ln w="57150">
            <a:prstDash val="lg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اسئلة تدريبية في اختبارالقياس الدولي </a:t>
            </a:r>
            <a:r>
              <a:rPr lang="en-US" dirty="0"/>
              <a:t>IBT </a:t>
            </a:r>
            <a:r>
              <a:rPr lang="ar-AE" dirty="0"/>
              <a:t>للصف السابع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80" y="523446"/>
            <a:ext cx="1211432" cy="168593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" b="4819"/>
          <a:stretch/>
        </p:blipFill>
        <p:spPr>
          <a:xfrm>
            <a:off x="1885362" y="1518750"/>
            <a:ext cx="6351868" cy="51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2542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51B4BB-A408-4F3D-A4EC-4385E4CB2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" y="150829"/>
            <a:ext cx="9125513" cy="6707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220" y="273378"/>
            <a:ext cx="9004690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التقييم </a:t>
            </a:r>
            <a:r>
              <a:rPr lang="ar-AE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المرحلي سؤال وزاري </a:t>
            </a:r>
            <a:r>
              <a:rPr lang="ar-EG" sz="2800" b="1" spc="38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b="1" spc="38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14" y="3291828"/>
            <a:ext cx="137172" cy="2743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85362" y="354023"/>
            <a:ext cx="5750350" cy="1084082"/>
          </a:xfrm>
          <a:prstGeom prst="rect">
            <a:avLst/>
          </a:prstGeom>
          <a:ln w="57150">
            <a:prstDash val="lg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اسئلة تدريبية في اختبارالقياس الدولي </a:t>
            </a:r>
            <a:r>
              <a:rPr lang="en-US" dirty="0"/>
              <a:t>IBT </a:t>
            </a:r>
            <a:r>
              <a:rPr lang="ar-AE" dirty="0"/>
              <a:t>للصف السابع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80" y="523446"/>
            <a:ext cx="1211432" cy="168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3656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AF0B6E-C40A-4749-8436-A6B2AD13A83F}"/>
              </a:ext>
            </a:extLst>
          </p:cNvPr>
          <p:cNvSpPr txBox="1"/>
          <p:nvPr/>
        </p:nvSpPr>
        <p:spPr>
          <a:xfrm>
            <a:off x="2055396" y="5481208"/>
            <a:ext cx="6824261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AutoNum type="arabicParenR"/>
            </a:pPr>
            <a:r>
              <a:rPr lang="ar-AE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المجموعة التي تعتبر جميع عناصرها فلزات ما عدا عنصر الهيدروجين؟</a:t>
            </a:r>
          </a:p>
          <a:p>
            <a:pPr marL="342900" indent="-342900" algn="r" rtl="1">
              <a:buAutoNum type="arabicParenR"/>
            </a:pPr>
            <a:r>
              <a:rPr lang="ar-AE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المجموعات التي تعتبر جميع عناصرها فلزات؟</a:t>
            </a:r>
          </a:p>
          <a:p>
            <a:pPr marL="342900" indent="-342900" algn="r" rtl="1">
              <a:buAutoNum type="arabicParenR"/>
            </a:pPr>
            <a:r>
              <a:rPr lang="ar-AE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المجموعات التي تحتوي على بعض الفلزات؟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B1D9B2-14E1-47F6-A2B1-747481B801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" y="0"/>
            <a:ext cx="8615554" cy="53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34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7980A-9F42-4633-B515-66D748FF5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الخواص الفيزيائية للفلزات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20C86F-4810-4945-93FE-FBE9A047FB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023810"/>
              </p:ext>
            </p:extLst>
          </p:nvPr>
        </p:nvGraphicFramePr>
        <p:xfrm>
          <a:off x="1028700" y="2286000"/>
          <a:ext cx="72009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3BD263D5-2BE1-426B-819E-BA7439625C9E}"/>
              </a:ext>
            </a:extLst>
          </p:cNvPr>
          <p:cNvSpPr/>
          <p:nvPr/>
        </p:nvSpPr>
        <p:spPr>
          <a:xfrm>
            <a:off x="7904747" y="6015789"/>
            <a:ext cx="878306" cy="505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3427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3324-3FCD-4900-9A04-1011AEDC6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البريق: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7A31FD-CFD0-4062-BAE7-14EE27661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28700" y="2042360"/>
            <a:ext cx="7200900" cy="36004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013111-6F40-4FDD-B697-DF4D435625EB}"/>
              </a:ext>
            </a:extLst>
          </p:cNvPr>
          <p:cNvSpPr txBox="1"/>
          <p:nvPr/>
        </p:nvSpPr>
        <p:spPr>
          <a:xfrm>
            <a:off x="1028700" y="917409"/>
            <a:ext cx="540619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قدرة الفلز على عكس الضوء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67686BDB-F2A3-4BBD-87AE-A766DD779E6B}"/>
              </a:ext>
            </a:extLst>
          </p:cNvPr>
          <p:cNvSpPr/>
          <p:nvPr/>
        </p:nvSpPr>
        <p:spPr>
          <a:xfrm>
            <a:off x="7832558" y="5991726"/>
            <a:ext cx="830179" cy="505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654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3324-3FCD-4900-9A04-1011AEDC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754948"/>
            <a:ext cx="7200900" cy="1485900"/>
          </a:xfrm>
        </p:spPr>
        <p:txBody>
          <a:bodyPr>
            <a:normAutofit/>
          </a:bodyPr>
          <a:lstStyle/>
          <a:p>
            <a:pPr algn="r" rtl="1"/>
            <a:r>
              <a:rPr lang="ar-AE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التوصيل: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13111-6F40-4FDD-B697-DF4D435625EB}"/>
              </a:ext>
            </a:extLst>
          </p:cNvPr>
          <p:cNvSpPr txBox="1"/>
          <p:nvPr/>
        </p:nvSpPr>
        <p:spPr>
          <a:xfrm>
            <a:off x="545432" y="917409"/>
            <a:ext cx="588945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قدرة الفلز على توصيل الحرارة والكهرباء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7ED1-7F84-4E84-84C2-61B3122EE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358" y="2286000"/>
            <a:ext cx="4283242" cy="3581400"/>
          </a:xfrm>
        </p:spPr>
        <p:txBody>
          <a:bodyPr>
            <a:normAutofit fontScale="92500"/>
          </a:bodyPr>
          <a:lstStyle/>
          <a:p>
            <a:pPr algn="r" rtl="1"/>
            <a:r>
              <a:rPr lang="ar-AE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فسري:</a:t>
            </a:r>
          </a:p>
          <a:p>
            <a:pPr algn="r" rtl="1"/>
            <a:r>
              <a:rPr lang="ar-AE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 يستخدم الذهب في الأسلاك الكهربائية وأدوات الطهي رغم توصيله للحرارة والكهرباء.</a:t>
            </a:r>
          </a:p>
          <a:p>
            <a:pPr algn="r" rtl="1"/>
            <a:r>
              <a:rPr lang="ar-AE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اذكري: </a:t>
            </a:r>
            <a:r>
              <a:rPr lang="ar-AE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اسم المعدن الفلزي المستخدم في أسلاك الكهرباء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0DC0DB-872D-48FC-B52D-79BC9F1471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5" y="2240848"/>
            <a:ext cx="3656362" cy="3656362"/>
          </a:xfrm>
          <a:prstGeom prst="rect">
            <a:avLst/>
          </a:prstGeom>
        </p:spPr>
      </p:pic>
      <p:sp>
        <p:nvSpPr>
          <p:cNvPr id="8" name="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98C596A3-F45D-41A8-9251-68A3F1127C92}"/>
              </a:ext>
            </a:extLst>
          </p:cNvPr>
          <p:cNvSpPr/>
          <p:nvPr/>
        </p:nvSpPr>
        <p:spPr>
          <a:xfrm>
            <a:off x="7832558" y="5991726"/>
            <a:ext cx="830179" cy="505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3507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3324-3FCD-4900-9A04-1011AEDC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754948"/>
            <a:ext cx="7200900" cy="1485900"/>
          </a:xfrm>
        </p:spPr>
        <p:txBody>
          <a:bodyPr>
            <a:normAutofit/>
          </a:bodyPr>
          <a:lstStyle/>
          <a:p>
            <a:pPr algn="r" rtl="1"/>
            <a:r>
              <a:rPr lang="ar-AE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قابلية السحب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13111-6F40-4FDD-B697-DF4D435625EB}"/>
              </a:ext>
            </a:extLst>
          </p:cNvPr>
          <p:cNvSpPr txBox="1"/>
          <p:nvPr/>
        </p:nvSpPr>
        <p:spPr>
          <a:xfrm>
            <a:off x="545432" y="917409"/>
            <a:ext cx="4748463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قابلية الفلز لأن يسحب في صورة أسلاك رفيعة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BFDE5F-B5A4-4B3E-9751-A32DFF83E1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1" y="2334126"/>
            <a:ext cx="7458576" cy="4355431"/>
          </a:xfrm>
          <a:prstGeom prst="rect">
            <a:avLst/>
          </a:prstGeom>
        </p:spPr>
      </p:pic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936C1999-E7EA-4587-ACDD-68AF7978A82A}"/>
              </a:ext>
            </a:extLst>
          </p:cNvPr>
          <p:cNvSpPr/>
          <p:nvPr/>
        </p:nvSpPr>
        <p:spPr>
          <a:xfrm>
            <a:off x="914400" y="6436893"/>
            <a:ext cx="830179" cy="505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5459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3324-3FCD-4900-9A04-1011AEDC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754948"/>
            <a:ext cx="7200900" cy="1485900"/>
          </a:xfrm>
        </p:spPr>
        <p:txBody>
          <a:bodyPr>
            <a:normAutofit/>
          </a:bodyPr>
          <a:lstStyle/>
          <a:p>
            <a:pPr algn="r" rtl="1"/>
            <a:r>
              <a:rPr lang="ar-AE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قابلية الطرق: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13111-6F40-4FDD-B697-DF4D435625EB}"/>
              </a:ext>
            </a:extLst>
          </p:cNvPr>
          <p:cNvSpPr txBox="1"/>
          <p:nvPr/>
        </p:nvSpPr>
        <p:spPr>
          <a:xfrm>
            <a:off x="545432" y="917409"/>
            <a:ext cx="4748463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إمكانية الطرق على المادة لتحويلها إلى صفائح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E42FF3-8C9C-4658-93AE-F6EC3AFC5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79" y="2240848"/>
            <a:ext cx="6144126" cy="4372570"/>
          </a:xfrm>
          <a:prstGeom prst="rect">
            <a:avLst/>
          </a:prstGeom>
        </p:spPr>
      </p:pic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AEE866E-3EE0-440D-888A-6047FDED671E}"/>
              </a:ext>
            </a:extLst>
          </p:cNvPr>
          <p:cNvSpPr/>
          <p:nvPr/>
        </p:nvSpPr>
        <p:spPr>
          <a:xfrm>
            <a:off x="7832558" y="5991726"/>
            <a:ext cx="830179" cy="505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8337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3324-3FCD-4900-9A04-1011AEDC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754948"/>
            <a:ext cx="7200900" cy="1485900"/>
          </a:xfrm>
        </p:spPr>
        <p:txBody>
          <a:bodyPr>
            <a:normAutofit/>
          </a:bodyPr>
          <a:lstStyle/>
          <a:p>
            <a:pPr algn="r" rtl="1"/>
            <a:r>
              <a:rPr lang="ar-AE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خواص فيزيائية أخرى: 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13111-6F40-4FDD-B697-DF4D435625EB}"/>
              </a:ext>
            </a:extLst>
          </p:cNvPr>
          <p:cNvSpPr txBox="1"/>
          <p:nvPr/>
        </p:nvSpPr>
        <p:spPr>
          <a:xfrm>
            <a:off x="689810" y="2393283"/>
            <a:ext cx="8053137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تكون الصفات التالية في الفلز</a:t>
            </a:r>
            <a:r>
              <a:rPr lang="ar-AE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(الكثافة\ درجة الغليان\ درجة </a:t>
            </a:r>
            <a:r>
              <a:rPr lang="ar-AE" sz="36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الإنصهار</a:t>
            </a:r>
            <a:r>
              <a:rPr lang="ar-AE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\ الصلابة)  </a:t>
            </a:r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أكبر من نظيراتها في العناصر الأخرى.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7493C9-E0D3-4719-935F-4B0AE7EB4AE6}"/>
              </a:ext>
            </a:extLst>
          </p:cNvPr>
          <p:cNvSpPr txBox="1"/>
          <p:nvPr/>
        </p:nvSpPr>
        <p:spPr>
          <a:xfrm>
            <a:off x="689810" y="4647199"/>
            <a:ext cx="8053137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جميع الفلزات صلبة عند درجة حرارة الغرفة ما عدا </a:t>
            </a:r>
            <a:r>
              <a:rPr lang="ar-AE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(الزئبق) </a:t>
            </a:r>
          </a:p>
        </p:txBody>
      </p:sp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8E5EA732-1D50-4B47-A37E-5ADBE7067EFE}"/>
              </a:ext>
            </a:extLst>
          </p:cNvPr>
          <p:cNvSpPr/>
          <p:nvPr/>
        </p:nvSpPr>
        <p:spPr>
          <a:xfrm>
            <a:off x="7832558" y="5991726"/>
            <a:ext cx="830179" cy="505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9480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15A64-B7C8-41D6-BA8A-6ABFED1F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خواص الفلزات تحدد استخداماته: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411D12-EE4C-4BB4-8A5A-81C929003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" y="1895996"/>
            <a:ext cx="7675145" cy="4276204"/>
          </a:xfrm>
        </p:spPr>
      </p:pic>
      <p:sp>
        <p:nvSpPr>
          <p:cNvPr id="4" name="Rounded Rectangle 3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8056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mill3361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3314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millionaire money lis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7" y="1085850"/>
            <a:ext cx="3443288" cy="461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Oval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24574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3" name="Oval 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21717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4" name="Oval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27432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5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30289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6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42291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7" name="Oval 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39433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8" name="Oval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36576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59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33147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0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18288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1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15430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2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48006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3" name="Oval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743450" y="50863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4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45148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5" name="Oval 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743450" y="542925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2066" name="Oval 1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43450" y="1257300"/>
            <a:ext cx="171450" cy="171450"/>
          </a:xfrm>
          <a:prstGeom prst="ellipse">
            <a:avLst/>
          </a:prstGeom>
          <a:gradFill rotWithShape="0">
            <a:gsLst>
              <a:gs pos="0">
                <a:srgbClr val="4D4D4D"/>
              </a:gs>
              <a:gs pos="50000">
                <a:srgbClr val="B2B2B2"/>
              </a:gs>
              <a:gs pos="100000">
                <a:srgbClr val="4D4D4D"/>
              </a:gs>
            </a:gsLst>
            <a:lin ang="0" scaled="1"/>
          </a:gradFill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2067" name="Picture 20" descr="Picture16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09480" y="2448521"/>
            <a:ext cx="32504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1007269" y="3105151"/>
            <a:ext cx="387191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ar-AE" altLang="ar-AE" sz="345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من سيربح المليون</a:t>
            </a:r>
          </a:p>
        </p:txBody>
      </p:sp>
      <p:pic>
        <p:nvPicPr>
          <p:cNvPr id="2071" name="Picture 23" descr="millionaire logo smal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400301"/>
            <a:ext cx="2571750" cy="217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5" descr="Picture16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09480" y="-2409230"/>
            <a:ext cx="32504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7" descr="Picture16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382191" cy="483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36" descr="united_flag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516" y="1232297"/>
            <a:ext cx="2322909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ounded Rectangle 24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258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384"/>
    </mc:Choice>
    <mc:Fallback xmlns="">
      <p:transition spd="slow" advClick="0" advTm="18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illionaire opening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0"/>
                </p:tgtEl>
              </p:cMediaNode>
            </p:audio>
          </p:childTnLst>
        </p:cTn>
      </p:par>
    </p:tnLst>
    <p:bldLst>
      <p:bldP spid="207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4514850" y="3257550"/>
            <a:ext cx="114300" cy="171450"/>
          </a:xfrm>
          <a:prstGeom prst="sun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914650" y="2125266"/>
            <a:ext cx="4057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ar-AE" sz="2100">
              <a:solidFill>
                <a:schemeClr val="bg1"/>
              </a:solidFill>
              <a:latin typeface="Webdings" panose="05030102010509060703" pitchFamily="18" charset="2"/>
            </a:endParaRPr>
          </a:p>
        </p:txBody>
      </p:sp>
      <p:pic>
        <p:nvPicPr>
          <p:cNvPr id="3076" name="Picture 4" descr="Picture16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00000">
            <a:off x="4242198" y="-787003"/>
            <a:ext cx="782240" cy="856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Picture16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81324">
            <a:off x="4342806" y="-199430"/>
            <a:ext cx="735806" cy="770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71800"/>
            <a:ext cx="4000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millionaire logo smal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71601"/>
            <a:ext cx="5029200" cy="410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millionaire logo smal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2343151"/>
            <a:ext cx="2571750" cy="217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ohno-comput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31" y="2943226"/>
            <a:ext cx="2857500" cy="13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AutoShape 10" descr="smile13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6343650" y="914400"/>
            <a:ext cx="1600200" cy="1704975"/>
          </a:xfrm>
          <a:prstGeom prst="actionButtonBlank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11" name="Rounded Rectangle 10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2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alue of Next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200150" y="3657600"/>
            <a:ext cx="4743450" cy="685800"/>
          </a:xfrm>
          <a:prstGeom prst="flowChartPreparation">
            <a:avLst/>
          </a:prstGeom>
          <a:solidFill>
            <a:srgbClr val="FF0000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195" name="Picture 3" descr="صورة1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1475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1314450" y="3657600"/>
            <a:ext cx="4629150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200150" y="4457700"/>
            <a:ext cx="4629150" cy="685800"/>
          </a:xfrm>
          <a:prstGeom prst="flowChartPreparation">
            <a:avLst/>
          </a:prstGeom>
          <a:solidFill>
            <a:srgbClr val="FF0000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229100" y="1085851"/>
            <a:ext cx="17145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ar-AE" sz="2100">
              <a:solidFill>
                <a:schemeClr val="bg1"/>
              </a:solidFill>
              <a:latin typeface="Webdings" panose="05030102010509060703" pitchFamily="18" charset="2"/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>
            <a:off x="4617244" y="4800600"/>
            <a:ext cx="17145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600200" y="3771901"/>
            <a:ext cx="37719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400" dirty="0">
                <a:solidFill>
                  <a:srgbClr val="FCFF91"/>
                </a:solidFill>
                <a:latin typeface="Times New Roman" panose="02020603050405020304" pitchFamily="18" charset="0"/>
              </a:rPr>
              <a:t>أ- </a:t>
            </a:r>
            <a:r>
              <a:rPr lang="ar-AE" altLang="ar-AE" sz="3000" b="1" dirty="0">
                <a:solidFill>
                  <a:srgbClr val="FCFF91"/>
                </a:solidFill>
                <a:latin typeface="Times New Roman" panose="02020603050405020304" pitchFamily="18" charset="0"/>
              </a:rPr>
              <a:t>الأولى</a:t>
            </a:r>
            <a:endParaRPr lang="en-US" altLang="ar-AE" sz="3000" b="1" dirty="0">
              <a:solidFill>
                <a:srgbClr val="FCFF9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9" name="New Question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50" y="5829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6172200" y="2469356"/>
            <a:ext cx="1885950" cy="3543300"/>
          </a:xfrm>
          <a:prstGeom prst="rect">
            <a:avLst/>
          </a:prstGeom>
          <a:gradFill rotWithShape="0">
            <a:gsLst>
              <a:gs pos="0">
                <a:srgbClr val="0066CC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191250" y="3889772"/>
            <a:ext cx="1809750" cy="24169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6229350" y="2457450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15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6229350" y="2697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14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6229350" y="2926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13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6229350" y="3155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12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8" name="Text Box 17"/>
          <p:cNvSpPr txBox="1">
            <a:spLocks noChangeArrowheads="1"/>
          </p:cNvSpPr>
          <p:nvPr/>
        </p:nvSpPr>
        <p:spPr bwMode="auto">
          <a:xfrm>
            <a:off x="6229350" y="3383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11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9" name="Text Box 18"/>
          <p:cNvSpPr txBox="1">
            <a:spLocks noChangeArrowheads="1"/>
          </p:cNvSpPr>
          <p:nvPr/>
        </p:nvSpPr>
        <p:spPr bwMode="auto">
          <a:xfrm>
            <a:off x="6229350" y="36123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10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0" name="Text Box 19"/>
          <p:cNvSpPr txBox="1">
            <a:spLocks noChangeArrowheads="1"/>
          </p:cNvSpPr>
          <p:nvPr/>
        </p:nvSpPr>
        <p:spPr bwMode="auto">
          <a:xfrm>
            <a:off x="6229350" y="3840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9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1" name="Text Box 20"/>
          <p:cNvSpPr txBox="1">
            <a:spLocks noChangeArrowheads="1"/>
          </p:cNvSpPr>
          <p:nvPr/>
        </p:nvSpPr>
        <p:spPr bwMode="auto">
          <a:xfrm>
            <a:off x="6229350" y="4069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8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2" name="Text Box 21"/>
          <p:cNvSpPr txBox="1">
            <a:spLocks noChangeArrowheads="1"/>
          </p:cNvSpPr>
          <p:nvPr/>
        </p:nvSpPr>
        <p:spPr bwMode="auto">
          <a:xfrm>
            <a:off x="6229350" y="4298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7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6229350" y="4526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6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6229350" y="47553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6229350" y="4983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4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6229350" y="5212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3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6229350" y="5441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2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6229350" y="5669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9" name="Text Box 28"/>
          <p:cNvSpPr txBox="1">
            <a:spLocks noChangeArrowheads="1"/>
          </p:cNvSpPr>
          <p:nvPr/>
        </p:nvSpPr>
        <p:spPr bwMode="auto">
          <a:xfrm>
            <a:off x="6858000" y="2469356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$1 Million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0" name="Text Box 29"/>
          <p:cNvSpPr txBox="1">
            <a:spLocks noChangeArrowheads="1"/>
          </p:cNvSpPr>
          <p:nvPr/>
        </p:nvSpPr>
        <p:spPr bwMode="auto">
          <a:xfrm>
            <a:off x="6858000" y="27098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$500,000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1" name="Text Box 30"/>
          <p:cNvSpPr txBox="1">
            <a:spLocks noChangeArrowheads="1"/>
          </p:cNvSpPr>
          <p:nvPr/>
        </p:nvSpPr>
        <p:spPr bwMode="auto">
          <a:xfrm>
            <a:off x="6858000" y="2938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$250,000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2" name="Text Box 31"/>
          <p:cNvSpPr txBox="1">
            <a:spLocks noChangeArrowheads="1"/>
          </p:cNvSpPr>
          <p:nvPr/>
        </p:nvSpPr>
        <p:spPr bwMode="auto">
          <a:xfrm>
            <a:off x="6858000" y="31670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$125,000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3" name="Text Box 32"/>
          <p:cNvSpPr txBox="1">
            <a:spLocks noChangeArrowheads="1"/>
          </p:cNvSpPr>
          <p:nvPr/>
        </p:nvSpPr>
        <p:spPr bwMode="auto">
          <a:xfrm>
            <a:off x="6858000" y="3395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$64,000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4" name="Text Box 33"/>
          <p:cNvSpPr txBox="1">
            <a:spLocks noChangeArrowheads="1"/>
          </p:cNvSpPr>
          <p:nvPr/>
        </p:nvSpPr>
        <p:spPr bwMode="auto">
          <a:xfrm>
            <a:off x="6858000" y="36242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$32,000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5" name="Text Box 34"/>
          <p:cNvSpPr txBox="1">
            <a:spLocks noChangeArrowheads="1"/>
          </p:cNvSpPr>
          <p:nvPr/>
        </p:nvSpPr>
        <p:spPr bwMode="auto">
          <a:xfrm>
            <a:off x="6858000" y="38528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$16,000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6" name="Text Box 35"/>
          <p:cNvSpPr txBox="1">
            <a:spLocks noChangeArrowheads="1"/>
          </p:cNvSpPr>
          <p:nvPr/>
        </p:nvSpPr>
        <p:spPr bwMode="auto">
          <a:xfrm>
            <a:off x="6858000" y="4081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$8,000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7" name="Text Box 36"/>
          <p:cNvSpPr txBox="1">
            <a:spLocks noChangeArrowheads="1"/>
          </p:cNvSpPr>
          <p:nvPr/>
        </p:nvSpPr>
        <p:spPr bwMode="auto">
          <a:xfrm>
            <a:off x="6858000" y="43100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$4,000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8" name="Text Box 37"/>
          <p:cNvSpPr txBox="1">
            <a:spLocks noChangeArrowheads="1"/>
          </p:cNvSpPr>
          <p:nvPr/>
        </p:nvSpPr>
        <p:spPr bwMode="auto">
          <a:xfrm>
            <a:off x="6858000" y="4538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9" name="Text Box 38"/>
          <p:cNvSpPr txBox="1">
            <a:spLocks noChangeArrowheads="1"/>
          </p:cNvSpPr>
          <p:nvPr/>
        </p:nvSpPr>
        <p:spPr bwMode="auto">
          <a:xfrm>
            <a:off x="6858000" y="47672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$1,000</a:t>
            </a:r>
          </a:p>
        </p:txBody>
      </p:sp>
      <p:sp>
        <p:nvSpPr>
          <p:cNvPr id="8230" name="Text Box 39"/>
          <p:cNvSpPr txBox="1">
            <a:spLocks noChangeArrowheads="1"/>
          </p:cNvSpPr>
          <p:nvPr/>
        </p:nvSpPr>
        <p:spPr bwMode="auto">
          <a:xfrm>
            <a:off x="6858001" y="4995863"/>
            <a:ext cx="750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$500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1" name="Text Box 40"/>
          <p:cNvSpPr txBox="1">
            <a:spLocks noChangeArrowheads="1"/>
          </p:cNvSpPr>
          <p:nvPr/>
        </p:nvSpPr>
        <p:spPr bwMode="auto">
          <a:xfrm>
            <a:off x="6858000" y="5224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$300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2" name="Text Box 41"/>
          <p:cNvSpPr txBox="1">
            <a:spLocks noChangeArrowheads="1"/>
          </p:cNvSpPr>
          <p:nvPr/>
        </p:nvSpPr>
        <p:spPr bwMode="auto">
          <a:xfrm>
            <a:off x="6858000" y="5453063"/>
            <a:ext cx="1000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3" name="Text Box 42"/>
          <p:cNvSpPr txBox="1">
            <a:spLocks noChangeArrowheads="1"/>
          </p:cNvSpPr>
          <p:nvPr/>
        </p:nvSpPr>
        <p:spPr bwMode="auto">
          <a:xfrm>
            <a:off x="6858000" y="5681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4" name="Oval 43"/>
          <p:cNvSpPr>
            <a:spLocks noChangeArrowheads="1"/>
          </p:cNvSpPr>
          <p:nvPr/>
        </p:nvSpPr>
        <p:spPr bwMode="auto">
          <a:xfrm>
            <a:off x="6629400" y="5784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5" name="Oval 44"/>
          <p:cNvSpPr>
            <a:spLocks noChangeArrowheads="1"/>
          </p:cNvSpPr>
          <p:nvPr/>
        </p:nvSpPr>
        <p:spPr bwMode="auto">
          <a:xfrm>
            <a:off x="6629400" y="5555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6" name="Oval 45"/>
          <p:cNvSpPr>
            <a:spLocks noChangeArrowheads="1"/>
          </p:cNvSpPr>
          <p:nvPr/>
        </p:nvSpPr>
        <p:spPr bwMode="auto">
          <a:xfrm>
            <a:off x="6629400" y="5326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7" name="Oval 46"/>
          <p:cNvSpPr>
            <a:spLocks noChangeArrowheads="1"/>
          </p:cNvSpPr>
          <p:nvPr/>
        </p:nvSpPr>
        <p:spPr bwMode="auto">
          <a:xfrm>
            <a:off x="6629400" y="5098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8" name="Oval 47"/>
          <p:cNvSpPr>
            <a:spLocks noChangeArrowheads="1"/>
          </p:cNvSpPr>
          <p:nvPr/>
        </p:nvSpPr>
        <p:spPr bwMode="auto">
          <a:xfrm>
            <a:off x="6629400" y="4869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9" name="Oval 48"/>
          <p:cNvSpPr>
            <a:spLocks noChangeArrowheads="1"/>
          </p:cNvSpPr>
          <p:nvPr/>
        </p:nvSpPr>
        <p:spPr bwMode="auto">
          <a:xfrm>
            <a:off x="6629400" y="4641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0" name="Oval 49"/>
          <p:cNvSpPr>
            <a:spLocks noChangeArrowheads="1"/>
          </p:cNvSpPr>
          <p:nvPr/>
        </p:nvSpPr>
        <p:spPr bwMode="auto">
          <a:xfrm>
            <a:off x="6629400" y="4412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1" name="Oval 50"/>
          <p:cNvSpPr>
            <a:spLocks noChangeArrowheads="1"/>
          </p:cNvSpPr>
          <p:nvPr/>
        </p:nvSpPr>
        <p:spPr bwMode="auto">
          <a:xfrm>
            <a:off x="6629400" y="4183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2" name="Oval 51"/>
          <p:cNvSpPr>
            <a:spLocks noChangeArrowheads="1"/>
          </p:cNvSpPr>
          <p:nvPr/>
        </p:nvSpPr>
        <p:spPr bwMode="auto">
          <a:xfrm>
            <a:off x="6629400" y="3955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3" name="Oval 52"/>
          <p:cNvSpPr>
            <a:spLocks noChangeArrowheads="1"/>
          </p:cNvSpPr>
          <p:nvPr/>
        </p:nvSpPr>
        <p:spPr bwMode="auto">
          <a:xfrm>
            <a:off x="6629400" y="3726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ar-AE">
              <a:latin typeface="Times New Roman" panose="02020603050405020304" pitchFamily="18" charset="0"/>
            </a:endParaRPr>
          </a:p>
        </p:txBody>
      </p:sp>
      <p:sp>
        <p:nvSpPr>
          <p:cNvPr id="8244" name="Oval 53"/>
          <p:cNvSpPr>
            <a:spLocks noChangeArrowheads="1"/>
          </p:cNvSpPr>
          <p:nvPr/>
        </p:nvSpPr>
        <p:spPr bwMode="auto">
          <a:xfrm>
            <a:off x="6629400" y="3498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5" name="Oval 54"/>
          <p:cNvSpPr>
            <a:spLocks noChangeArrowheads="1"/>
          </p:cNvSpPr>
          <p:nvPr/>
        </p:nvSpPr>
        <p:spPr bwMode="auto">
          <a:xfrm>
            <a:off x="6629400" y="3269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6" name="Oval 55"/>
          <p:cNvSpPr>
            <a:spLocks noChangeArrowheads="1"/>
          </p:cNvSpPr>
          <p:nvPr/>
        </p:nvSpPr>
        <p:spPr bwMode="auto">
          <a:xfrm>
            <a:off x="6629400" y="3040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7" name="Oval 56"/>
          <p:cNvSpPr>
            <a:spLocks noChangeArrowheads="1"/>
          </p:cNvSpPr>
          <p:nvPr/>
        </p:nvSpPr>
        <p:spPr bwMode="auto">
          <a:xfrm>
            <a:off x="6629400" y="2812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8" name="Oval 57"/>
          <p:cNvSpPr>
            <a:spLocks noChangeArrowheads="1"/>
          </p:cNvSpPr>
          <p:nvPr/>
        </p:nvSpPr>
        <p:spPr bwMode="auto">
          <a:xfrm>
            <a:off x="6629400" y="2583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249" name="Picture 58" descr="صورة1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445770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9" name="AutoShape 59"/>
          <p:cNvSpPr>
            <a:spLocks noChangeArrowheads="1"/>
          </p:cNvSpPr>
          <p:nvPr/>
        </p:nvSpPr>
        <p:spPr bwMode="auto">
          <a:xfrm>
            <a:off x="1143000" y="4455319"/>
            <a:ext cx="4572000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700">
                <a:solidFill>
                  <a:srgbClr val="FCFF91"/>
                </a:solidFill>
              </a:rPr>
              <a:t>              </a:t>
            </a:r>
            <a:endParaRPr lang="en-US" altLang="ar-AE" sz="3000" b="1">
              <a:solidFill>
                <a:srgbClr val="FCFF91"/>
              </a:solidFill>
            </a:endParaRPr>
          </a:p>
        </p:txBody>
      </p:sp>
      <p:sp>
        <p:nvSpPr>
          <p:cNvPr id="5180" name="Text Box 60"/>
          <p:cNvSpPr txBox="1">
            <a:spLocks noChangeArrowheads="1"/>
          </p:cNvSpPr>
          <p:nvPr/>
        </p:nvSpPr>
        <p:spPr bwMode="auto">
          <a:xfrm>
            <a:off x="1464469" y="4508898"/>
            <a:ext cx="39100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ب- </a:t>
            </a:r>
            <a:r>
              <a:rPr lang="ar-SA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 </a:t>
            </a:r>
            <a:r>
              <a:rPr lang="ar-AE" altLang="ar-AE" sz="3000" b="1" dirty="0">
                <a:solidFill>
                  <a:srgbClr val="FCFF91"/>
                </a:solidFill>
              </a:rPr>
              <a:t>الرابعة عشر</a:t>
            </a:r>
            <a:endParaRPr lang="en-US" altLang="ar-AE" sz="2100" dirty="0">
              <a:solidFill>
                <a:srgbClr val="FCFF9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81" name="Who Wants to Be a Millionaire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212" y="5588795"/>
            <a:ext cx="259556" cy="41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53" name="AutoShape 62"/>
          <p:cNvSpPr>
            <a:spLocks noChangeArrowheads="1"/>
          </p:cNvSpPr>
          <p:nvPr/>
        </p:nvSpPr>
        <p:spPr bwMode="auto">
          <a:xfrm>
            <a:off x="1464470" y="5257800"/>
            <a:ext cx="4479131" cy="685800"/>
          </a:xfrm>
          <a:prstGeom prst="flowChartPreparation">
            <a:avLst/>
          </a:prstGeom>
          <a:solidFill>
            <a:srgbClr val="66FF33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254" name="Picture 63" descr="صورة1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7" y="531495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84" name="AutoShape 64"/>
          <p:cNvSpPr>
            <a:spLocks noChangeArrowheads="1"/>
          </p:cNvSpPr>
          <p:nvPr/>
        </p:nvSpPr>
        <p:spPr bwMode="auto">
          <a:xfrm>
            <a:off x="1278732" y="5257800"/>
            <a:ext cx="4664869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1494235" y="5279232"/>
            <a:ext cx="388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ج-  </a:t>
            </a:r>
            <a:r>
              <a:rPr lang="ar-AE" altLang="ar-AE" sz="3000" b="1" dirty="0">
                <a:solidFill>
                  <a:srgbClr val="FCFF91"/>
                </a:solidFill>
              </a:rPr>
              <a:t>الثالثة</a:t>
            </a:r>
            <a:endParaRPr lang="en-US" altLang="ar-AE" sz="3000" b="1" dirty="0">
              <a:solidFill>
                <a:srgbClr val="FCFF91"/>
              </a:solidFill>
            </a:endParaRPr>
          </a:p>
        </p:txBody>
      </p:sp>
      <p:sp>
        <p:nvSpPr>
          <p:cNvPr id="8257" name="Line 67"/>
          <p:cNvSpPr>
            <a:spLocks noChangeShapeType="1"/>
          </p:cNvSpPr>
          <p:nvPr/>
        </p:nvSpPr>
        <p:spPr bwMode="auto">
          <a:xfrm flipH="1">
            <a:off x="7989094" y="5657850"/>
            <a:ext cx="17145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258" name="Oval 68"/>
          <p:cNvSpPr>
            <a:spLocks noChangeArrowheads="1"/>
          </p:cNvSpPr>
          <p:nvPr/>
        </p:nvSpPr>
        <p:spPr bwMode="auto">
          <a:xfrm>
            <a:off x="6629400" y="85725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59" name="Oval 69"/>
          <p:cNvSpPr>
            <a:spLocks noChangeArrowheads="1"/>
          </p:cNvSpPr>
          <p:nvPr/>
        </p:nvSpPr>
        <p:spPr bwMode="auto">
          <a:xfrm>
            <a:off x="6629400" y="188595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0" name="Oval 70"/>
          <p:cNvSpPr>
            <a:spLocks noChangeArrowheads="1"/>
          </p:cNvSpPr>
          <p:nvPr/>
        </p:nvSpPr>
        <p:spPr bwMode="auto">
          <a:xfrm>
            <a:off x="6629400" y="137160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1" name="Text Box 71">
            <a:hlinkClick r:id="rId12" action="ppaction://hlinkpres?slideindex=4&amp;slidetitle=الشريحة 4"/>
          </p:cNvPr>
          <p:cNvSpPr txBox="1">
            <a:spLocks noChangeArrowheads="1"/>
          </p:cNvSpPr>
          <p:nvPr/>
        </p:nvSpPr>
        <p:spPr bwMode="auto">
          <a:xfrm>
            <a:off x="6767513" y="962025"/>
            <a:ext cx="800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 b="1">
                <a:solidFill>
                  <a:schemeClr val="bg1"/>
                </a:solidFill>
              </a:rPr>
              <a:t>50:50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92" name="Picture 72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891337" y="1395414"/>
            <a:ext cx="385763" cy="4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93" name="AutoShape 73"/>
          <p:cNvSpPr>
            <a:spLocks noChangeArrowheads="1"/>
          </p:cNvSpPr>
          <p:nvPr/>
        </p:nvSpPr>
        <p:spPr bwMode="auto">
          <a:xfrm rot="5400000">
            <a:off x="6760369" y="208597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4" name="Oval 74"/>
          <p:cNvSpPr>
            <a:spLocks noChangeArrowheads="1"/>
          </p:cNvSpPr>
          <p:nvPr/>
        </p:nvSpPr>
        <p:spPr bwMode="auto">
          <a:xfrm>
            <a:off x="6817519" y="197167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5" name="AutoShape 75"/>
          <p:cNvSpPr>
            <a:spLocks noChangeArrowheads="1"/>
          </p:cNvSpPr>
          <p:nvPr/>
        </p:nvSpPr>
        <p:spPr bwMode="auto">
          <a:xfrm rot="5400000">
            <a:off x="6988969" y="214312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6" name="Oval 76"/>
          <p:cNvSpPr>
            <a:spLocks noChangeArrowheads="1"/>
          </p:cNvSpPr>
          <p:nvPr/>
        </p:nvSpPr>
        <p:spPr bwMode="auto">
          <a:xfrm>
            <a:off x="7046119" y="202882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7" name="AutoShape 77"/>
          <p:cNvSpPr>
            <a:spLocks noChangeArrowheads="1"/>
          </p:cNvSpPr>
          <p:nvPr/>
        </p:nvSpPr>
        <p:spPr bwMode="auto">
          <a:xfrm rot="5400000">
            <a:off x="7217569" y="208597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8" name="Oval 78"/>
          <p:cNvSpPr>
            <a:spLocks noChangeArrowheads="1"/>
          </p:cNvSpPr>
          <p:nvPr/>
        </p:nvSpPr>
        <p:spPr bwMode="auto">
          <a:xfrm>
            <a:off x="7274719" y="197167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69" name="مربع نص 7"/>
          <p:cNvSpPr txBox="1">
            <a:spLocks noChangeArrowheads="1"/>
          </p:cNvSpPr>
          <p:nvPr/>
        </p:nvSpPr>
        <p:spPr bwMode="auto">
          <a:xfrm>
            <a:off x="3228976" y="1069182"/>
            <a:ext cx="13418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b="1">
                <a:solidFill>
                  <a:srgbClr val="FF0000"/>
                </a:solidFill>
              </a:rPr>
              <a:t>ما سبب تكون ه</a:t>
            </a:r>
            <a:r>
              <a:rPr lang="ar-AE" altLang="ar-AE" b="1">
                <a:solidFill>
                  <a:srgbClr val="FF0000"/>
                </a:solidFill>
              </a:rPr>
              <a:t>ذا النوع من الصدوع؟</a:t>
            </a:r>
          </a:p>
        </p:txBody>
      </p:sp>
      <p:sp>
        <p:nvSpPr>
          <p:cNvPr id="6" name="مستطيل مستدير الزوايا 5"/>
          <p:cNvSpPr/>
          <p:nvPr/>
        </p:nvSpPr>
        <p:spPr bwMode="auto">
          <a:xfrm>
            <a:off x="971551" y="902494"/>
            <a:ext cx="4743449" cy="2409825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>
              <a:defRPr/>
            </a:pPr>
            <a:endParaRPr lang="ar-AE" sz="1350"/>
          </a:p>
        </p:txBody>
      </p:sp>
      <p:sp>
        <p:nvSpPr>
          <p:cNvPr id="8271" name="مربع نص 81"/>
          <p:cNvSpPr txBox="1">
            <a:spLocks noChangeArrowheads="1"/>
          </p:cNvSpPr>
          <p:nvPr/>
        </p:nvSpPr>
        <p:spPr bwMode="auto">
          <a:xfrm>
            <a:off x="971551" y="1586032"/>
            <a:ext cx="4571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ar-AE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التي عناصرها جميعها فلزات هي: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7045761"/>
      </p:ext>
    </p:extLst>
  </p:cSld>
  <p:clrMapOvr>
    <a:masterClrMapping/>
  </p:clrMapOvr>
  <p:transition spd="slow" advTm="284208">
    <p:circle/>
    <p:sndAc>
      <p:stSnd>
        <p:snd r:embed="rId5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9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ew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ew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0"/>
                  </p:tgtEl>
                </p:cond>
              </p:nextCondLst>
            </p:seq>
            <p:audio>
              <p:cMediaNode vol="11000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81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che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5"/>
                  </p:tgtEl>
                </p:cond>
              </p:nextCondLst>
            </p:seq>
          </p:childTnLst>
        </p:cTn>
      </p:par>
    </p:tnLst>
    <p:bldLst>
      <p:bldP spid="5132" grpId="0" animBg="1"/>
      <p:bldP spid="5179" grpId="0" animBg="1"/>
      <p:bldP spid="5190" grpId="0" animBg="1"/>
      <p:bldP spid="5193" grpId="0" animBg="1"/>
      <p:bldP spid="5194" grpId="0" animBg="1"/>
      <p:bldP spid="5195" grpId="0" animBg="1"/>
      <p:bldP spid="5196" grpId="0" animBg="1"/>
      <p:bldP spid="5197" grpId="0" animBg="1"/>
      <p:bldP spid="519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172249" y="5209602"/>
            <a:ext cx="4743450" cy="685800"/>
          </a:xfrm>
          <a:prstGeom prst="flowChartPreparation">
            <a:avLst/>
          </a:prstGeom>
          <a:solidFill>
            <a:srgbClr val="FF0000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1229399" y="5196039"/>
            <a:ext cx="4629150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200150" y="4457700"/>
            <a:ext cx="4629150" cy="685800"/>
          </a:xfrm>
          <a:prstGeom prst="flowChartPreparation">
            <a:avLst/>
          </a:prstGeom>
          <a:solidFill>
            <a:srgbClr val="FF0000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229100" y="1085851"/>
            <a:ext cx="17145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ar-AE" sz="2100">
              <a:solidFill>
                <a:schemeClr val="bg1"/>
              </a:solidFill>
              <a:latin typeface="Webdings" panose="05030102010509060703" pitchFamily="18" charset="2"/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>
            <a:off x="4617244" y="4800600"/>
            <a:ext cx="17145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293483" y="5286992"/>
            <a:ext cx="37719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400" dirty="0">
                <a:solidFill>
                  <a:srgbClr val="FCFF91"/>
                </a:solidFill>
                <a:latin typeface="Times New Roman" panose="02020603050405020304" pitchFamily="18" charset="0"/>
              </a:rPr>
              <a:t>أ- </a:t>
            </a:r>
            <a:r>
              <a:rPr lang="ar-AE" altLang="ar-AE" sz="3000" b="1" dirty="0">
                <a:solidFill>
                  <a:srgbClr val="FCFF91"/>
                </a:solidFill>
                <a:latin typeface="Times New Roman" panose="02020603050405020304" pitchFamily="18" charset="0"/>
              </a:rPr>
              <a:t>النحاس</a:t>
            </a:r>
            <a:endParaRPr lang="en-US" altLang="ar-AE" sz="3000" b="1" dirty="0">
              <a:solidFill>
                <a:srgbClr val="FCFF9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9" name="New Question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50" y="5829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6172200" y="2469356"/>
            <a:ext cx="1885950" cy="3543300"/>
          </a:xfrm>
          <a:prstGeom prst="rect">
            <a:avLst/>
          </a:prstGeom>
          <a:gradFill rotWithShape="0">
            <a:gsLst>
              <a:gs pos="0">
                <a:srgbClr val="0066CC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191250" y="3889772"/>
            <a:ext cx="1809750" cy="24169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6229350" y="2457450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15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6229350" y="2697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14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6229350" y="2926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13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6229350" y="3155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12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8" name="Text Box 17"/>
          <p:cNvSpPr txBox="1">
            <a:spLocks noChangeArrowheads="1"/>
          </p:cNvSpPr>
          <p:nvPr/>
        </p:nvSpPr>
        <p:spPr bwMode="auto">
          <a:xfrm>
            <a:off x="6229350" y="3383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11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9" name="Text Box 18"/>
          <p:cNvSpPr txBox="1">
            <a:spLocks noChangeArrowheads="1"/>
          </p:cNvSpPr>
          <p:nvPr/>
        </p:nvSpPr>
        <p:spPr bwMode="auto">
          <a:xfrm>
            <a:off x="6229350" y="36123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10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0" name="Text Box 19"/>
          <p:cNvSpPr txBox="1">
            <a:spLocks noChangeArrowheads="1"/>
          </p:cNvSpPr>
          <p:nvPr/>
        </p:nvSpPr>
        <p:spPr bwMode="auto">
          <a:xfrm>
            <a:off x="6229350" y="3840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9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1" name="Text Box 20"/>
          <p:cNvSpPr txBox="1">
            <a:spLocks noChangeArrowheads="1"/>
          </p:cNvSpPr>
          <p:nvPr/>
        </p:nvSpPr>
        <p:spPr bwMode="auto">
          <a:xfrm>
            <a:off x="6229350" y="4069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8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2" name="Text Box 21"/>
          <p:cNvSpPr txBox="1">
            <a:spLocks noChangeArrowheads="1"/>
          </p:cNvSpPr>
          <p:nvPr/>
        </p:nvSpPr>
        <p:spPr bwMode="auto">
          <a:xfrm>
            <a:off x="6229350" y="4298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7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6229350" y="4526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6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6229350" y="47553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6229350" y="4983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4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6229350" y="5212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3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6229350" y="5441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2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6229350" y="5669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9" name="Text Box 28"/>
          <p:cNvSpPr txBox="1">
            <a:spLocks noChangeArrowheads="1"/>
          </p:cNvSpPr>
          <p:nvPr/>
        </p:nvSpPr>
        <p:spPr bwMode="auto">
          <a:xfrm>
            <a:off x="6858000" y="2469356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$1 Million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0" name="Text Box 29"/>
          <p:cNvSpPr txBox="1">
            <a:spLocks noChangeArrowheads="1"/>
          </p:cNvSpPr>
          <p:nvPr/>
        </p:nvSpPr>
        <p:spPr bwMode="auto">
          <a:xfrm>
            <a:off x="6858000" y="27098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$500,000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1" name="Text Box 30"/>
          <p:cNvSpPr txBox="1">
            <a:spLocks noChangeArrowheads="1"/>
          </p:cNvSpPr>
          <p:nvPr/>
        </p:nvSpPr>
        <p:spPr bwMode="auto">
          <a:xfrm>
            <a:off x="6858000" y="2938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$250,000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2" name="Text Box 31"/>
          <p:cNvSpPr txBox="1">
            <a:spLocks noChangeArrowheads="1"/>
          </p:cNvSpPr>
          <p:nvPr/>
        </p:nvSpPr>
        <p:spPr bwMode="auto">
          <a:xfrm>
            <a:off x="6858000" y="31670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$125,000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3" name="Text Box 32"/>
          <p:cNvSpPr txBox="1">
            <a:spLocks noChangeArrowheads="1"/>
          </p:cNvSpPr>
          <p:nvPr/>
        </p:nvSpPr>
        <p:spPr bwMode="auto">
          <a:xfrm>
            <a:off x="6858000" y="3395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$64,000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4" name="Text Box 33"/>
          <p:cNvSpPr txBox="1">
            <a:spLocks noChangeArrowheads="1"/>
          </p:cNvSpPr>
          <p:nvPr/>
        </p:nvSpPr>
        <p:spPr bwMode="auto">
          <a:xfrm>
            <a:off x="6858000" y="36242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$32,000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5" name="Text Box 34"/>
          <p:cNvSpPr txBox="1">
            <a:spLocks noChangeArrowheads="1"/>
          </p:cNvSpPr>
          <p:nvPr/>
        </p:nvSpPr>
        <p:spPr bwMode="auto">
          <a:xfrm>
            <a:off x="6858000" y="38528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$16,000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6" name="Text Box 35"/>
          <p:cNvSpPr txBox="1">
            <a:spLocks noChangeArrowheads="1"/>
          </p:cNvSpPr>
          <p:nvPr/>
        </p:nvSpPr>
        <p:spPr bwMode="auto">
          <a:xfrm>
            <a:off x="6858000" y="4081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$8,000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7" name="Text Box 36"/>
          <p:cNvSpPr txBox="1">
            <a:spLocks noChangeArrowheads="1"/>
          </p:cNvSpPr>
          <p:nvPr/>
        </p:nvSpPr>
        <p:spPr bwMode="auto">
          <a:xfrm>
            <a:off x="6858000" y="43100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$4,000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8" name="Text Box 37"/>
          <p:cNvSpPr txBox="1">
            <a:spLocks noChangeArrowheads="1"/>
          </p:cNvSpPr>
          <p:nvPr/>
        </p:nvSpPr>
        <p:spPr bwMode="auto">
          <a:xfrm>
            <a:off x="6858000" y="4538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9" name="Text Box 38"/>
          <p:cNvSpPr txBox="1">
            <a:spLocks noChangeArrowheads="1"/>
          </p:cNvSpPr>
          <p:nvPr/>
        </p:nvSpPr>
        <p:spPr bwMode="auto">
          <a:xfrm>
            <a:off x="6858000" y="47672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$1,000</a:t>
            </a:r>
          </a:p>
        </p:txBody>
      </p:sp>
      <p:sp>
        <p:nvSpPr>
          <p:cNvPr id="8230" name="Text Box 39"/>
          <p:cNvSpPr txBox="1">
            <a:spLocks noChangeArrowheads="1"/>
          </p:cNvSpPr>
          <p:nvPr/>
        </p:nvSpPr>
        <p:spPr bwMode="auto">
          <a:xfrm>
            <a:off x="6858001" y="4995863"/>
            <a:ext cx="750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$500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1" name="Text Box 40"/>
          <p:cNvSpPr txBox="1">
            <a:spLocks noChangeArrowheads="1"/>
          </p:cNvSpPr>
          <p:nvPr/>
        </p:nvSpPr>
        <p:spPr bwMode="auto">
          <a:xfrm>
            <a:off x="6858000" y="5224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$300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2" name="Text Box 41"/>
          <p:cNvSpPr txBox="1">
            <a:spLocks noChangeArrowheads="1"/>
          </p:cNvSpPr>
          <p:nvPr/>
        </p:nvSpPr>
        <p:spPr bwMode="auto">
          <a:xfrm>
            <a:off x="6858000" y="5453063"/>
            <a:ext cx="1000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3" name="Text Box 42"/>
          <p:cNvSpPr txBox="1">
            <a:spLocks noChangeArrowheads="1"/>
          </p:cNvSpPr>
          <p:nvPr/>
        </p:nvSpPr>
        <p:spPr bwMode="auto">
          <a:xfrm>
            <a:off x="6858000" y="5681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4" name="Oval 43"/>
          <p:cNvSpPr>
            <a:spLocks noChangeArrowheads="1"/>
          </p:cNvSpPr>
          <p:nvPr/>
        </p:nvSpPr>
        <p:spPr bwMode="auto">
          <a:xfrm>
            <a:off x="6629400" y="5784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5" name="Oval 44"/>
          <p:cNvSpPr>
            <a:spLocks noChangeArrowheads="1"/>
          </p:cNvSpPr>
          <p:nvPr/>
        </p:nvSpPr>
        <p:spPr bwMode="auto">
          <a:xfrm>
            <a:off x="6629400" y="5555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6" name="Oval 45"/>
          <p:cNvSpPr>
            <a:spLocks noChangeArrowheads="1"/>
          </p:cNvSpPr>
          <p:nvPr/>
        </p:nvSpPr>
        <p:spPr bwMode="auto">
          <a:xfrm>
            <a:off x="6629400" y="5326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7" name="Oval 46"/>
          <p:cNvSpPr>
            <a:spLocks noChangeArrowheads="1"/>
          </p:cNvSpPr>
          <p:nvPr/>
        </p:nvSpPr>
        <p:spPr bwMode="auto">
          <a:xfrm>
            <a:off x="6629400" y="5098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8" name="Oval 47"/>
          <p:cNvSpPr>
            <a:spLocks noChangeArrowheads="1"/>
          </p:cNvSpPr>
          <p:nvPr/>
        </p:nvSpPr>
        <p:spPr bwMode="auto">
          <a:xfrm>
            <a:off x="6629400" y="4869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9" name="Oval 48"/>
          <p:cNvSpPr>
            <a:spLocks noChangeArrowheads="1"/>
          </p:cNvSpPr>
          <p:nvPr/>
        </p:nvSpPr>
        <p:spPr bwMode="auto">
          <a:xfrm>
            <a:off x="6629400" y="4641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0" name="Oval 49"/>
          <p:cNvSpPr>
            <a:spLocks noChangeArrowheads="1"/>
          </p:cNvSpPr>
          <p:nvPr/>
        </p:nvSpPr>
        <p:spPr bwMode="auto">
          <a:xfrm>
            <a:off x="6629400" y="4412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1" name="Oval 50"/>
          <p:cNvSpPr>
            <a:spLocks noChangeArrowheads="1"/>
          </p:cNvSpPr>
          <p:nvPr/>
        </p:nvSpPr>
        <p:spPr bwMode="auto">
          <a:xfrm>
            <a:off x="6629400" y="4183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2" name="Oval 51"/>
          <p:cNvSpPr>
            <a:spLocks noChangeArrowheads="1"/>
          </p:cNvSpPr>
          <p:nvPr/>
        </p:nvSpPr>
        <p:spPr bwMode="auto">
          <a:xfrm>
            <a:off x="6629400" y="3955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3" name="Oval 52"/>
          <p:cNvSpPr>
            <a:spLocks noChangeArrowheads="1"/>
          </p:cNvSpPr>
          <p:nvPr/>
        </p:nvSpPr>
        <p:spPr bwMode="auto">
          <a:xfrm>
            <a:off x="6629400" y="3726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ar-AE">
              <a:latin typeface="Times New Roman" panose="02020603050405020304" pitchFamily="18" charset="0"/>
            </a:endParaRPr>
          </a:p>
        </p:txBody>
      </p:sp>
      <p:sp>
        <p:nvSpPr>
          <p:cNvPr id="8244" name="Oval 53"/>
          <p:cNvSpPr>
            <a:spLocks noChangeArrowheads="1"/>
          </p:cNvSpPr>
          <p:nvPr/>
        </p:nvSpPr>
        <p:spPr bwMode="auto">
          <a:xfrm>
            <a:off x="6629400" y="3498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5" name="Oval 54"/>
          <p:cNvSpPr>
            <a:spLocks noChangeArrowheads="1"/>
          </p:cNvSpPr>
          <p:nvPr/>
        </p:nvSpPr>
        <p:spPr bwMode="auto">
          <a:xfrm>
            <a:off x="6629400" y="3269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6" name="Oval 55"/>
          <p:cNvSpPr>
            <a:spLocks noChangeArrowheads="1"/>
          </p:cNvSpPr>
          <p:nvPr/>
        </p:nvSpPr>
        <p:spPr bwMode="auto">
          <a:xfrm>
            <a:off x="6629400" y="3040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7" name="Oval 56"/>
          <p:cNvSpPr>
            <a:spLocks noChangeArrowheads="1"/>
          </p:cNvSpPr>
          <p:nvPr/>
        </p:nvSpPr>
        <p:spPr bwMode="auto">
          <a:xfrm>
            <a:off x="6629400" y="2812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8" name="Oval 57"/>
          <p:cNvSpPr>
            <a:spLocks noChangeArrowheads="1"/>
          </p:cNvSpPr>
          <p:nvPr/>
        </p:nvSpPr>
        <p:spPr bwMode="auto">
          <a:xfrm>
            <a:off x="6629400" y="2583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249" name="Picture 58" descr="صورة1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445770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9" name="AutoShape 59"/>
          <p:cNvSpPr>
            <a:spLocks noChangeArrowheads="1"/>
          </p:cNvSpPr>
          <p:nvPr/>
        </p:nvSpPr>
        <p:spPr bwMode="auto">
          <a:xfrm>
            <a:off x="1143000" y="4455319"/>
            <a:ext cx="4572000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700">
                <a:solidFill>
                  <a:srgbClr val="FCFF91"/>
                </a:solidFill>
              </a:rPr>
              <a:t>              </a:t>
            </a:r>
            <a:endParaRPr lang="en-US" altLang="ar-AE" sz="3000" b="1">
              <a:solidFill>
                <a:srgbClr val="FCFF91"/>
              </a:solidFill>
            </a:endParaRPr>
          </a:p>
        </p:txBody>
      </p:sp>
      <p:sp>
        <p:nvSpPr>
          <p:cNvPr id="5180" name="Text Box 60"/>
          <p:cNvSpPr txBox="1">
            <a:spLocks noChangeArrowheads="1"/>
          </p:cNvSpPr>
          <p:nvPr/>
        </p:nvSpPr>
        <p:spPr bwMode="auto">
          <a:xfrm>
            <a:off x="1464469" y="4508898"/>
            <a:ext cx="39100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ب- </a:t>
            </a:r>
            <a:r>
              <a:rPr lang="ar-SA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 </a:t>
            </a:r>
            <a:r>
              <a:rPr lang="ar-AE" altLang="ar-AE" sz="3000" b="1" dirty="0">
                <a:solidFill>
                  <a:srgbClr val="FCFF91"/>
                </a:solidFill>
                <a:latin typeface="Times New Roman" panose="02020603050405020304" pitchFamily="18" charset="0"/>
              </a:rPr>
              <a:t>الذهب</a:t>
            </a:r>
            <a:endParaRPr lang="en-US" altLang="ar-AE" sz="2100" dirty="0">
              <a:solidFill>
                <a:srgbClr val="FCFF9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81" name="Who Wants to Be a Millionaire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212" y="5588795"/>
            <a:ext cx="259556" cy="41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57" name="Line 67"/>
          <p:cNvSpPr>
            <a:spLocks noChangeShapeType="1"/>
          </p:cNvSpPr>
          <p:nvPr/>
        </p:nvSpPr>
        <p:spPr bwMode="auto">
          <a:xfrm flipH="1">
            <a:off x="7989094" y="5657850"/>
            <a:ext cx="17145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258" name="Oval 68"/>
          <p:cNvSpPr>
            <a:spLocks noChangeArrowheads="1"/>
          </p:cNvSpPr>
          <p:nvPr/>
        </p:nvSpPr>
        <p:spPr bwMode="auto">
          <a:xfrm>
            <a:off x="6629400" y="85725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59" name="Oval 69"/>
          <p:cNvSpPr>
            <a:spLocks noChangeArrowheads="1"/>
          </p:cNvSpPr>
          <p:nvPr/>
        </p:nvSpPr>
        <p:spPr bwMode="auto">
          <a:xfrm>
            <a:off x="6629400" y="188595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0" name="Oval 70"/>
          <p:cNvSpPr>
            <a:spLocks noChangeArrowheads="1"/>
          </p:cNvSpPr>
          <p:nvPr/>
        </p:nvSpPr>
        <p:spPr bwMode="auto">
          <a:xfrm>
            <a:off x="6629400" y="137160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1" name="Text Box 71">
            <a:hlinkClick r:id="rId12" action="ppaction://hlinkpres?slideindex=4&amp;slidetitle=الشريحة 4"/>
          </p:cNvPr>
          <p:cNvSpPr txBox="1">
            <a:spLocks noChangeArrowheads="1"/>
          </p:cNvSpPr>
          <p:nvPr/>
        </p:nvSpPr>
        <p:spPr bwMode="auto">
          <a:xfrm>
            <a:off x="6767513" y="962025"/>
            <a:ext cx="800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 b="1">
                <a:solidFill>
                  <a:schemeClr val="bg1"/>
                </a:solidFill>
              </a:rPr>
              <a:t>50:50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92" name="Picture 72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891337" y="1395414"/>
            <a:ext cx="385763" cy="4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93" name="AutoShape 73"/>
          <p:cNvSpPr>
            <a:spLocks noChangeArrowheads="1"/>
          </p:cNvSpPr>
          <p:nvPr/>
        </p:nvSpPr>
        <p:spPr bwMode="auto">
          <a:xfrm rot="5400000">
            <a:off x="6760369" y="208597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4" name="Oval 74"/>
          <p:cNvSpPr>
            <a:spLocks noChangeArrowheads="1"/>
          </p:cNvSpPr>
          <p:nvPr/>
        </p:nvSpPr>
        <p:spPr bwMode="auto">
          <a:xfrm>
            <a:off x="6817519" y="197167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5" name="AutoShape 75"/>
          <p:cNvSpPr>
            <a:spLocks noChangeArrowheads="1"/>
          </p:cNvSpPr>
          <p:nvPr/>
        </p:nvSpPr>
        <p:spPr bwMode="auto">
          <a:xfrm rot="5400000">
            <a:off x="6988969" y="214312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6" name="Oval 76"/>
          <p:cNvSpPr>
            <a:spLocks noChangeArrowheads="1"/>
          </p:cNvSpPr>
          <p:nvPr/>
        </p:nvSpPr>
        <p:spPr bwMode="auto">
          <a:xfrm>
            <a:off x="7046119" y="202882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7" name="AutoShape 77"/>
          <p:cNvSpPr>
            <a:spLocks noChangeArrowheads="1"/>
          </p:cNvSpPr>
          <p:nvPr/>
        </p:nvSpPr>
        <p:spPr bwMode="auto">
          <a:xfrm rot="5400000">
            <a:off x="7217569" y="208597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8" name="Oval 78"/>
          <p:cNvSpPr>
            <a:spLocks noChangeArrowheads="1"/>
          </p:cNvSpPr>
          <p:nvPr/>
        </p:nvSpPr>
        <p:spPr bwMode="auto">
          <a:xfrm>
            <a:off x="7274719" y="197167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69" name="مربع نص 7"/>
          <p:cNvSpPr txBox="1">
            <a:spLocks noChangeArrowheads="1"/>
          </p:cNvSpPr>
          <p:nvPr/>
        </p:nvSpPr>
        <p:spPr bwMode="auto">
          <a:xfrm>
            <a:off x="3228976" y="1069182"/>
            <a:ext cx="13418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b="1">
                <a:solidFill>
                  <a:srgbClr val="FF0000"/>
                </a:solidFill>
              </a:rPr>
              <a:t>ما سبب تكون ه</a:t>
            </a:r>
            <a:r>
              <a:rPr lang="ar-AE" altLang="ar-AE" b="1">
                <a:solidFill>
                  <a:srgbClr val="FF0000"/>
                </a:solidFill>
              </a:rPr>
              <a:t>ذا النوع من الصدوع؟</a:t>
            </a:r>
          </a:p>
        </p:txBody>
      </p:sp>
      <p:sp>
        <p:nvSpPr>
          <p:cNvPr id="6" name="مستطيل مستدير الزوايا 5"/>
          <p:cNvSpPr/>
          <p:nvPr/>
        </p:nvSpPr>
        <p:spPr bwMode="auto">
          <a:xfrm>
            <a:off x="1050133" y="902494"/>
            <a:ext cx="4664868" cy="2409825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>
              <a:defRPr/>
            </a:pPr>
            <a:endParaRPr lang="ar-AE" sz="1350"/>
          </a:p>
        </p:txBody>
      </p:sp>
      <p:sp>
        <p:nvSpPr>
          <p:cNvPr id="8271" name="مربع نص 81"/>
          <p:cNvSpPr txBox="1">
            <a:spLocks noChangeArrowheads="1"/>
          </p:cNvSpPr>
          <p:nvPr/>
        </p:nvSpPr>
        <p:spPr bwMode="auto">
          <a:xfrm>
            <a:off x="1420417" y="1640682"/>
            <a:ext cx="41719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ar-AE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الفلز الذي يوجد في الحالة السائلة عند درجة حرارة الغرفة هو:</a:t>
            </a:r>
          </a:p>
        </p:txBody>
      </p:sp>
      <p:sp>
        <p:nvSpPr>
          <p:cNvPr id="82" name="AutoShape 62"/>
          <p:cNvSpPr>
            <a:spLocks noChangeArrowheads="1"/>
          </p:cNvSpPr>
          <p:nvPr/>
        </p:nvSpPr>
        <p:spPr bwMode="auto">
          <a:xfrm>
            <a:off x="1180066" y="3649676"/>
            <a:ext cx="4479131" cy="685800"/>
          </a:xfrm>
          <a:prstGeom prst="flowChartPreparation">
            <a:avLst/>
          </a:prstGeom>
          <a:solidFill>
            <a:srgbClr val="66FF33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3" name="Picture 63" descr="صورة1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83" y="3706826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AutoShape 64"/>
          <p:cNvSpPr>
            <a:spLocks noChangeArrowheads="1"/>
          </p:cNvSpPr>
          <p:nvPr/>
        </p:nvSpPr>
        <p:spPr bwMode="auto">
          <a:xfrm>
            <a:off x="1278731" y="3647294"/>
            <a:ext cx="4664869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5" name="Text Box 65"/>
          <p:cNvSpPr txBox="1">
            <a:spLocks noChangeArrowheads="1"/>
          </p:cNvSpPr>
          <p:nvPr/>
        </p:nvSpPr>
        <p:spPr bwMode="auto">
          <a:xfrm>
            <a:off x="1516493" y="3700463"/>
            <a:ext cx="388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ج-  </a:t>
            </a:r>
            <a:r>
              <a:rPr lang="ar-AE" altLang="ar-AE" sz="3000" b="1" dirty="0">
                <a:solidFill>
                  <a:srgbClr val="FCFF91"/>
                </a:solidFill>
              </a:rPr>
              <a:t>الزئبق</a:t>
            </a:r>
            <a:endParaRPr lang="en-US" altLang="ar-AE" sz="3000" b="1" dirty="0">
              <a:solidFill>
                <a:srgbClr val="FCFF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78439"/>
      </p:ext>
    </p:extLst>
  </p:cSld>
  <p:clrMapOvr>
    <a:masterClrMapping/>
  </p:clrMapOvr>
  <p:transition spd="slow" advTm="284208">
    <p:circle/>
    <p:sndAc>
      <p:stSnd>
        <p:snd r:embed="rId5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5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501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1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9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ew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ew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0"/>
                  </p:tgtEl>
                </p:cond>
              </p:nextCondLst>
            </p:seq>
            <p:audio>
              <p:cMediaNode vol="11000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81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che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</p:childTnLst>
        </p:cTn>
      </p:par>
    </p:tnLst>
    <p:bldLst>
      <p:bldP spid="5132" grpId="0" animBg="1"/>
      <p:bldP spid="5179" grpId="0" animBg="1"/>
      <p:bldP spid="5190" grpId="0" animBg="1"/>
      <p:bldP spid="5193" grpId="0" animBg="1"/>
      <p:bldP spid="5194" grpId="0" animBg="1"/>
      <p:bldP spid="5195" grpId="0" animBg="1"/>
      <p:bldP spid="5196" grpId="0" animBg="1"/>
      <p:bldP spid="5197" grpId="0" animBg="1"/>
      <p:bldP spid="519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200150" y="3657600"/>
            <a:ext cx="4743450" cy="685800"/>
          </a:xfrm>
          <a:prstGeom prst="flowChartPreparation">
            <a:avLst/>
          </a:prstGeom>
          <a:solidFill>
            <a:srgbClr val="FF0000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195" name="Picture 3" descr="صورة1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1475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1314450" y="3657600"/>
            <a:ext cx="4629150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200150" y="4457700"/>
            <a:ext cx="4629150" cy="685800"/>
          </a:xfrm>
          <a:prstGeom prst="flowChartPreparation">
            <a:avLst/>
          </a:prstGeom>
          <a:solidFill>
            <a:srgbClr val="FF0000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229100" y="1085851"/>
            <a:ext cx="17145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ar-AE" sz="2100">
              <a:solidFill>
                <a:schemeClr val="bg1"/>
              </a:solidFill>
              <a:latin typeface="Webdings" panose="05030102010509060703" pitchFamily="18" charset="2"/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>
            <a:off x="4617244" y="4800600"/>
            <a:ext cx="17145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600200" y="3771901"/>
            <a:ext cx="37719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400" dirty="0">
                <a:solidFill>
                  <a:srgbClr val="FCFF91"/>
                </a:solidFill>
                <a:latin typeface="Times New Roman" panose="02020603050405020304" pitchFamily="18" charset="0"/>
              </a:rPr>
              <a:t>أ- </a:t>
            </a:r>
            <a:r>
              <a:rPr lang="ar-AE" altLang="ar-AE" sz="3000" b="1" dirty="0">
                <a:solidFill>
                  <a:srgbClr val="FCFF91"/>
                </a:solidFill>
                <a:latin typeface="Times New Roman" panose="02020603050405020304" pitchFamily="18" charset="0"/>
              </a:rPr>
              <a:t>قابلية السحب</a:t>
            </a:r>
            <a:endParaRPr lang="en-US" altLang="ar-AE" sz="3000" b="1" dirty="0">
              <a:solidFill>
                <a:srgbClr val="FCFF9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9" name="New Question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50" y="5829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6172200" y="2469356"/>
            <a:ext cx="1885950" cy="3543300"/>
          </a:xfrm>
          <a:prstGeom prst="rect">
            <a:avLst/>
          </a:prstGeom>
          <a:gradFill rotWithShape="0">
            <a:gsLst>
              <a:gs pos="0">
                <a:srgbClr val="0066CC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191250" y="3889772"/>
            <a:ext cx="1809750" cy="24169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6229350" y="2457450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15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6229350" y="2697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14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6229350" y="2926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13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6229350" y="3155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12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8" name="Text Box 17"/>
          <p:cNvSpPr txBox="1">
            <a:spLocks noChangeArrowheads="1"/>
          </p:cNvSpPr>
          <p:nvPr/>
        </p:nvSpPr>
        <p:spPr bwMode="auto">
          <a:xfrm>
            <a:off x="6229350" y="3383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11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9" name="Text Box 18"/>
          <p:cNvSpPr txBox="1">
            <a:spLocks noChangeArrowheads="1"/>
          </p:cNvSpPr>
          <p:nvPr/>
        </p:nvSpPr>
        <p:spPr bwMode="auto">
          <a:xfrm>
            <a:off x="6229350" y="36123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10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0" name="Text Box 19"/>
          <p:cNvSpPr txBox="1">
            <a:spLocks noChangeArrowheads="1"/>
          </p:cNvSpPr>
          <p:nvPr/>
        </p:nvSpPr>
        <p:spPr bwMode="auto">
          <a:xfrm>
            <a:off x="6229350" y="3840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9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1" name="Text Box 20"/>
          <p:cNvSpPr txBox="1">
            <a:spLocks noChangeArrowheads="1"/>
          </p:cNvSpPr>
          <p:nvPr/>
        </p:nvSpPr>
        <p:spPr bwMode="auto">
          <a:xfrm>
            <a:off x="6229350" y="4069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8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2" name="Text Box 21"/>
          <p:cNvSpPr txBox="1">
            <a:spLocks noChangeArrowheads="1"/>
          </p:cNvSpPr>
          <p:nvPr/>
        </p:nvSpPr>
        <p:spPr bwMode="auto">
          <a:xfrm>
            <a:off x="6229350" y="4298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7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6229350" y="4526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6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6229350" y="47553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6229350" y="49839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4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6229350" y="52125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3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6229350" y="54411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2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6229350" y="5669756"/>
            <a:ext cx="514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1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19" name="Text Box 28"/>
          <p:cNvSpPr txBox="1">
            <a:spLocks noChangeArrowheads="1"/>
          </p:cNvSpPr>
          <p:nvPr/>
        </p:nvSpPr>
        <p:spPr bwMode="auto">
          <a:xfrm>
            <a:off x="6858000" y="2469356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$1 Million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0" name="Text Box 29"/>
          <p:cNvSpPr txBox="1">
            <a:spLocks noChangeArrowheads="1"/>
          </p:cNvSpPr>
          <p:nvPr/>
        </p:nvSpPr>
        <p:spPr bwMode="auto">
          <a:xfrm>
            <a:off x="6858000" y="27098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$500,000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1" name="Text Box 30"/>
          <p:cNvSpPr txBox="1">
            <a:spLocks noChangeArrowheads="1"/>
          </p:cNvSpPr>
          <p:nvPr/>
        </p:nvSpPr>
        <p:spPr bwMode="auto">
          <a:xfrm>
            <a:off x="6858000" y="2938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$250,000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2" name="Text Box 31"/>
          <p:cNvSpPr txBox="1">
            <a:spLocks noChangeArrowheads="1"/>
          </p:cNvSpPr>
          <p:nvPr/>
        </p:nvSpPr>
        <p:spPr bwMode="auto">
          <a:xfrm>
            <a:off x="6858000" y="31670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$125,000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3" name="Text Box 32"/>
          <p:cNvSpPr txBox="1">
            <a:spLocks noChangeArrowheads="1"/>
          </p:cNvSpPr>
          <p:nvPr/>
        </p:nvSpPr>
        <p:spPr bwMode="auto">
          <a:xfrm>
            <a:off x="6858000" y="3395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$64,000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4" name="Text Box 33"/>
          <p:cNvSpPr txBox="1">
            <a:spLocks noChangeArrowheads="1"/>
          </p:cNvSpPr>
          <p:nvPr/>
        </p:nvSpPr>
        <p:spPr bwMode="auto">
          <a:xfrm>
            <a:off x="6858000" y="36242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$32,000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5" name="Text Box 34"/>
          <p:cNvSpPr txBox="1">
            <a:spLocks noChangeArrowheads="1"/>
          </p:cNvSpPr>
          <p:nvPr/>
        </p:nvSpPr>
        <p:spPr bwMode="auto">
          <a:xfrm>
            <a:off x="6858000" y="38528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$16,000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6" name="Text Box 35"/>
          <p:cNvSpPr txBox="1">
            <a:spLocks noChangeArrowheads="1"/>
          </p:cNvSpPr>
          <p:nvPr/>
        </p:nvSpPr>
        <p:spPr bwMode="auto">
          <a:xfrm>
            <a:off x="6858000" y="4081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$8,000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7" name="Text Box 36"/>
          <p:cNvSpPr txBox="1">
            <a:spLocks noChangeArrowheads="1"/>
          </p:cNvSpPr>
          <p:nvPr/>
        </p:nvSpPr>
        <p:spPr bwMode="auto">
          <a:xfrm>
            <a:off x="6858000" y="43100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$4,000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8" name="Text Box 37"/>
          <p:cNvSpPr txBox="1">
            <a:spLocks noChangeArrowheads="1"/>
          </p:cNvSpPr>
          <p:nvPr/>
        </p:nvSpPr>
        <p:spPr bwMode="auto">
          <a:xfrm>
            <a:off x="6858000" y="4538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$2,000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29" name="Text Box 38"/>
          <p:cNvSpPr txBox="1">
            <a:spLocks noChangeArrowheads="1"/>
          </p:cNvSpPr>
          <p:nvPr/>
        </p:nvSpPr>
        <p:spPr bwMode="auto">
          <a:xfrm>
            <a:off x="6858000" y="47672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chemeClr val="bg1"/>
                </a:solidFill>
              </a:rPr>
              <a:t>$1,000</a:t>
            </a:r>
          </a:p>
        </p:txBody>
      </p:sp>
      <p:sp>
        <p:nvSpPr>
          <p:cNvPr id="8230" name="Text Box 39"/>
          <p:cNvSpPr txBox="1">
            <a:spLocks noChangeArrowheads="1"/>
          </p:cNvSpPr>
          <p:nvPr/>
        </p:nvSpPr>
        <p:spPr bwMode="auto">
          <a:xfrm>
            <a:off x="6858001" y="4995863"/>
            <a:ext cx="750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$500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1" name="Text Box 40"/>
          <p:cNvSpPr txBox="1">
            <a:spLocks noChangeArrowheads="1"/>
          </p:cNvSpPr>
          <p:nvPr/>
        </p:nvSpPr>
        <p:spPr bwMode="auto">
          <a:xfrm>
            <a:off x="6858000" y="52244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$300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2" name="Text Box 41"/>
          <p:cNvSpPr txBox="1">
            <a:spLocks noChangeArrowheads="1"/>
          </p:cNvSpPr>
          <p:nvPr/>
        </p:nvSpPr>
        <p:spPr bwMode="auto">
          <a:xfrm>
            <a:off x="6858000" y="5453063"/>
            <a:ext cx="1000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$200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3" name="Text Box 42"/>
          <p:cNvSpPr txBox="1">
            <a:spLocks noChangeArrowheads="1"/>
          </p:cNvSpPr>
          <p:nvPr/>
        </p:nvSpPr>
        <p:spPr bwMode="auto">
          <a:xfrm>
            <a:off x="6858000" y="5681663"/>
            <a:ext cx="1200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>
                <a:solidFill>
                  <a:srgbClr val="FFCC00"/>
                </a:solidFill>
              </a:rPr>
              <a:t>$100</a:t>
            </a:r>
            <a:endParaRPr lang="en-US" altLang="ar-AE">
              <a:solidFill>
                <a:srgbClr val="FF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34" name="Oval 43"/>
          <p:cNvSpPr>
            <a:spLocks noChangeArrowheads="1"/>
          </p:cNvSpPr>
          <p:nvPr/>
        </p:nvSpPr>
        <p:spPr bwMode="auto">
          <a:xfrm>
            <a:off x="6629400" y="5784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5" name="Oval 44"/>
          <p:cNvSpPr>
            <a:spLocks noChangeArrowheads="1"/>
          </p:cNvSpPr>
          <p:nvPr/>
        </p:nvSpPr>
        <p:spPr bwMode="auto">
          <a:xfrm>
            <a:off x="6629400" y="5555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6" name="Oval 45"/>
          <p:cNvSpPr>
            <a:spLocks noChangeArrowheads="1"/>
          </p:cNvSpPr>
          <p:nvPr/>
        </p:nvSpPr>
        <p:spPr bwMode="auto">
          <a:xfrm>
            <a:off x="6629400" y="5326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7" name="Oval 46"/>
          <p:cNvSpPr>
            <a:spLocks noChangeArrowheads="1"/>
          </p:cNvSpPr>
          <p:nvPr/>
        </p:nvSpPr>
        <p:spPr bwMode="auto">
          <a:xfrm>
            <a:off x="6629400" y="5098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8" name="Oval 47"/>
          <p:cNvSpPr>
            <a:spLocks noChangeArrowheads="1"/>
          </p:cNvSpPr>
          <p:nvPr/>
        </p:nvSpPr>
        <p:spPr bwMode="auto">
          <a:xfrm>
            <a:off x="6629400" y="4869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39" name="Oval 48"/>
          <p:cNvSpPr>
            <a:spLocks noChangeArrowheads="1"/>
          </p:cNvSpPr>
          <p:nvPr/>
        </p:nvSpPr>
        <p:spPr bwMode="auto">
          <a:xfrm>
            <a:off x="6629400" y="4641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0" name="Oval 49"/>
          <p:cNvSpPr>
            <a:spLocks noChangeArrowheads="1"/>
          </p:cNvSpPr>
          <p:nvPr/>
        </p:nvSpPr>
        <p:spPr bwMode="auto">
          <a:xfrm>
            <a:off x="6629400" y="4412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1" name="Oval 50"/>
          <p:cNvSpPr>
            <a:spLocks noChangeArrowheads="1"/>
          </p:cNvSpPr>
          <p:nvPr/>
        </p:nvSpPr>
        <p:spPr bwMode="auto">
          <a:xfrm>
            <a:off x="6629400" y="4183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2" name="Oval 51"/>
          <p:cNvSpPr>
            <a:spLocks noChangeArrowheads="1"/>
          </p:cNvSpPr>
          <p:nvPr/>
        </p:nvSpPr>
        <p:spPr bwMode="auto">
          <a:xfrm>
            <a:off x="6629400" y="3955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3" name="Oval 52"/>
          <p:cNvSpPr>
            <a:spLocks noChangeArrowheads="1"/>
          </p:cNvSpPr>
          <p:nvPr/>
        </p:nvSpPr>
        <p:spPr bwMode="auto">
          <a:xfrm>
            <a:off x="6629400" y="3726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ar-AE">
              <a:latin typeface="Times New Roman" panose="02020603050405020304" pitchFamily="18" charset="0"/>
            </a:endParaRPr>
          </a:p>
        </p:txBody>
      </p:sp>
      <p:sp>
        <p:nvSpPr>
          <p:cNvPr id="8244" name="Oval 53"/>
          <p:cNvSpPr>
            <a:spLocks noChangeArrowheads="1"/>
          </p:cNvSpPr>
          <p:nvPr/>
        </p:nvSpPr>
        <p:spPr bwMode="auto">
          <a:xfrm>
            <a:off x="6629400" y="34980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5" name="Oval 54"/>
          <p:cNvSpPr>
            <a:spLocks noChangeArrowheads="1"/>
          </p:cNvSpPr>
          <p:nvPr/>
        </p:nvSpPr>
        <p:spPr bwMode="auto">
          <a:xfrm>
            <a:off x="6629400" y="32694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6" name="Oval 55"/>
          <p:cNvSpPr>
            <a:spLocks noChangeArrowheads="1"/>
          </p:cNvSpPr>
          <p:nvPr/>
        </p:nvSpPr>
        <p:spPr bwMode="auto">
          <a:xfrm>
            <a:off x="6629400" y="30408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7" name="Oval 56"/>
          <p:cNvSpPr>
            <a:spLocks noChangeArrowheads="1"/>
          </p:cNvSpPr>
          <p:nvPr/>
        </p:nvSpPr>
        <p:spPr bwMode="auto">
          <a:xfrm>
            <a:off x="6629400" y="2812256"/>
            <a:ext cx="114300" cy="1143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48" name="Oval 57"/>
          <p:cNvSpPr>
            <a:spLocks noChangeArrowheads="1"/>
          </p:cNvSpPr>
          <p:nvPr/>
        </p:nvSpPr>
        <p:spPr bwMode="auto">
          <a:xfrm>
            <a:off x="6629400" y="2583656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249" name="Picture 58" descr="صورة1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445770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9" name="AutoShape 59"/>
          <p:cNvSpPr>
            <a:spLocks noChangeArrowheads="1"/>
          </p:cNvSpPr>
          <p:nvPr/>
        </p:nvSpPr>
        <p:spPr bwMode="auto">
          <a:xfrm>
            <a:off x="1143000" y="4455319"/>
            <a:ext cx="4572000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700">
                <a:solidFill>
                  <a:srgbClr val="FCFF91"/>
                </a:solidFill>
              </a:rPr>
              <a:t>              </a:t>
            </a:r>
            <a:endParaRPr lang="en-US" altLang="ar-AE" sz="3000" b="1">
              <a:solidFill>
                <a:srgbClr val="FCFF91"/>
              </a:solidFill>
            </a:endParaRPr>
          </a:p>
        </p:txBody>
      </p:sp>
      <p:sp>
        <p:nvSpPr>
          <p:cNvPr id="5180" name="Text Box 60"/>
          <p:cNvSpPr txBox="1">
            <a:spLocks noChangeArrowheads="1"/>
          </p:cNvSpPr>
          <p:nvPr/>
        </p:nvSpPr>
        <p:spPr bwMode="auto">
          <a:xfrm>
            <a:off x="1464469" y="4508898"/>
            <a:ext cx="39100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ب- </a:t>
            </a:r>
            <a:r>
              <a:rPr lang="ar-SA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 </a:t>
            </a:r>
            <a:r>
              <a:rPr lang="ar-AE" altLang="ar-AE" sz="3000" b="1" dirty="0">
                <a:solidFill>
                  <a:srgbClr val="FCFF91"/>
                </a:solidFill>
              </a:rPr>
              <a:t>قابلية البريق</a:t>
            </a:r>
            <a:endParaRPr lang="en-US" altLang="ar-AE" sz="2100" dirty="0">
              <a:solidFill>
                <a:srgbClr val="FCFF9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81" name="Who Wants to Be a Millionaire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212" y="5588795"/>
            <a:ext cx="259556" cy="41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53" name="AutoShape 62"/>
          <p:cNvSpPr>
            <a:spLocks noChangeArrowheads="1"/>
          </p:cNvSpPr>
          <p:nvPr/>
        </p:nvSpPr>
        <p:spPr bwMode="auto">
          <a:xfrm>
            <a:off x="1464470" y="5257800"/>
            <a:ext cx="4479131" cy="685800"/>
          </a:xfrm>
          <a:prstGeom prst="flowChartPreparation">
            <a:avLst/>
          </a:prstGeom>
          <a:solidFill>
            <a:srgbClr val="66FF33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pic>
        <p:nvPicPr>
          <p:cNvPr id="8254" name="Picture 63" descr="صورة1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7" y="5314950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84" name="AutoShape 64"/>
          <p:cNvSpPr>
            <a:spLocks noChangeArrowheads="1"/>
          </p:cNvSpPr>
          <p:nvPr/>
        </p:nvSpPr>
        <p:spPr bwMode="auto">
          <a:xfrm>
            <a:off x="1278732" y="5257800"/>
            <a:ext cx="4664869" cy="6858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1494235" y="5279232"/>
            <a:ext cx="388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AE" altLang="ar-AE" sz="2100" dirty="0">
                <a:solidFill>
                  <a:srgbClr val="FCFF91"/>
                </a:solidFill>
                <a:latin typeface="Times New Roman" panose="02020603050405020304" pitchFamily="18" charset="0"/>
              </a:rPr>
              <a:t>ج-  </a:t>
            </a:r>
            <a:r>
              <a:rPr lang="ar-AE" altLang="ar-AE" sz="3000" b="1" dirty="0">
                <a:solidFill>
                  <a:srgbClr val="FCFF91"/>
                </a:solidFill>
              </a:rPr>
              <a:t>قابلية الطرق</a:t>
            </a:r>
            <a:endParaRPr lang="en-US" altLang="ar-AE" sz="3000" b="1" dirty="0">
              <a:solidFill>
                <a:srgbClr val="FCFF91"/>
              </a:solidFill>
            </a:endParaRPr>
          </a:p>
        </p:txBody>
      </p:sp>
      <p:sp>
        <p:nvSpPr>
          <p:cNvPr id="8257" name="Line 67"/>
          <p:cNvSpPr>
            <a:spLocks noChangeShapeType="1"/>
          </p:cNvSpPr>
          <p:nvPr/>
        </p:nvSpPr>
        <p:spPr bwMode="auto">
          <a:xfrm flipH="1">
            <a:off x="7989094" y="5657850"/>
            <a:ext cx="17145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258" name="Oval 68"/>
          <p:cNvSpPr>
            <a:spLocks noChangeArrowheads="1"/>
          </p:cNvSpPr>
          <p:nvPr/>
        </p:nvSpPr>
        <p:spPr bwMode="auto">
          <a:xfrm>
            <a:off x="6629400" y="85725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59" name="Oval 69"/>
          <p:cNvSpPr>
            <a:spLocks noChangeArrowheads="1"/>
          </p:cNvSpPr>
          <p:nvPr/>
        </p:nvSpPr>
        <p:spPr bwMode="auto">
          <a:xfrm>
            <a:off x="6629400" y="188595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0" name="Oval 70"/>
          <p:cNvSpPr>
            <a:spLocks noChangeArrowheads="1"/>
          </p:cNvSpPr>
          <p:nvPr/>
        </p:nvSpPr>
        <p:spPr bwMode="auto">
          <a:xfrm>
            <a:off x="6629400" y="1371600"/>
            <a:ext cx="971550" cy="514350"/>
          </a:xfrm>
          <a:prstGeom prst="ellips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1" name="Text Box 71">
            <a:hlinkClick r:id="rId12" action="ppaction://hlinkpres?slideindex=4&amp;slidetitle=الشريحة 4"/>
          </p:cNvPr>
          <p:cNvSpPr txBox="1">
            <a:spLocks noChangeArrowheads="1"/>
          </p:cNvSpPr>
          <p:nvPr/>
        </p:nvSpPr>
        <p:spPr bwMode="auto">
          <a:xfrm>
            <a:off x="6767513" y="962025"/>
            <a:ext cx="800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ar-AE" b="1">
                <a:solidFill>
                  <a:schemeClr val="bg1"/>
                </a:solidFill>
              </a:rPr>
              <a:t>50:50</a:t>
            </a:r>
            <a:endParaRPr lang="en-US" altLang="ar-A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92" name="Picture 72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891337" y="1395414"/>
            <a:ext cx="385763" cy="4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93" name="AutoShape 73"/>
          <p:cNvSpPr>
            <a:spLocks noChangeArrowheads="1"/>
          </p:cNvSpPr>
          <p:nvPr/>
        </p:nvSpPr>
        <p:spPr bwMode="auto">
          <a:xfrm rot="5400000">
            <a:off x="6760369" y="208597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4" name="Oval 74"/>
          <p:cNvSpPr>
            <a:spLocks noChangeArrowheads="1"/>
          </p:cNvSpPr>
          <p:nvPr/>
        </p:nvSpPr>
        <p:spPr bwMode="auto">
          <a:xfrm>
            <a:off x="6817519" y="197167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5" name="AutoShape 75"/>
          <p:cNvSpPr>
            <a:spLocks noChangeArrowheads="1"/>
          </p:cNvSpPr>
          <p:nvPr/>
        </p:nvSpPr>
        <p:spPr bwMode="auto">
          <a:xfrm rot="5400000">
            <a:off x="6988969" y="214312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6" name="Oval 76"/>
          <p:cNvSpPr>
            <a:spLocks noChangeArrowheads="1"/>
          </p:cNvSpPr>
          <p:nvPr/>
        </p:nvSpPr>
        <p:spPr bwMode="auto">
          <a:xfrm>
            <a:off x="7046119" y="202882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7" name="AutoShape 77"/>
          <p:cNvSpPr>
            <a:spLocks noChangeArrowheads="1"/>
          </p:cNvSpPr>
          <p:nvPr/>
        </p:nvSpPr>
        <p:spPr bwMode="auto">
          <a:xfrm rot="5400000">
            <a:off x="7217569" y="2085975"/>
            <a:ext cx="228600" cy="228600"/>
          </a:xfrm>
          <a:prstGeom prst="flowChartDisplay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5198" name="Oval 78"/>
          <p:cNvSpPr>
            <a:spLocks noChangeArrowheads="1"/>
          </p:cNvSpPr>
          <p:nvPr/>
        </p:nvSpPr>
        <p:spPr bwMode="auto">
          <a:xfrm>
            <a:off x="7274719" y="1971675"/>
            <a:ext cx="114300" cy="1143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AE" altLang="ar-AE" sz="1350"/>
          </a:p>
        </p:txBody>
      </p:sp>
      <p:sp>
        <p:nvSpPr>
          <p:cNvPr id="8269" name="مربع نص 7"/>
          <p:cNvSpPr txBox="1">
            <a:spLocks noChangeArrowheads="1"/>
          </p:cNvSpPr>
          <p:nvPr/>
        </p:nvSpPr>
        <p:spPr bwMode="auto">
          <a:xfrm>
            <a:off x="3228976" y="1069182"/>
            <a:ext cx="13418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b="1">
                <a:solidFill>
                  <a:srgbClr val="FF0000"/>
                </a:solidFill>
              </a:rPr>
              <a:t>ما سبب تكون ه</a:t>
            </a:r>
            <a:r>
              <a:rPr lang="ar-AE" altLang="ar-AE" b="1">
                <a:solidFill>
                  <a:srgbClr val="FF0000"/>
                </a:solidFill>
              </a:rPr>
              <a:t>ذا النوع من الصدوع؟</a:t>
            </a:r>
          </a:p>
        </p:txBody>
      </p:sp>
      <p:sp>
        <p:nvSpPr>
          <p:cNvPr id="6" name="مستطيل مستدير الزوايا 5"/>
          <p:cNvSpPr/>
          <p:nvPr/>
        </p:nvSpPr>
        <p:spPr bwMode="auto">
          <a:xfrm>
            <a:off x="971551" y="902494"/>
            <a:ext cx="4743449" cy="2409825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>
              <a:defRPr/>
            </a:pPr>
            <a:endParaRPr lang="ar-AE" sz="1350"/>
          </a:p>
        </p:txBody>
      </p:sp>
      <p:sp>
        <p:nvSpPr>
          <p:cNvPr id="8271" name="مربع نص 81"/>
          <p:cNvSpPr txBox="1">
            <a:spLocks noChangeArrowheads="1"/>
          </p:cNvSpPr>
          <p:nvPr/>
        </p:nvSpPr>
        <p:spPr bwMode="auto">
          <a:xfrm>
            <a:off x="971551" y="1586032"/>
            <a:ext cx="4571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AE" altLang="ar-AE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قابلية الفلز لأن يحول إلى صفائح هي خاصية:</a:t>
            </a:r>
          </a:p>
        </p:txBody>
      </p:sp>
    </p:spTree>
    <p:extLst>
      <p:ext uri="{BB962C8B-B14F-4D97-AF65-F5344CB8AC3E}">
        <p14:creationId xmlns:p14="http://schemas.microsoft.com/office/powerpoint/2010/main" val="579906230"/>
      </p:ext>
    </p:extLst>
  </p:cSld>
  <p:clrMapOvr>
    <a:masterClrMapping/>
  </p:clrMapOvr>
  <p:transition spd="slow" advTm="284208">
    <p:circle/>
    <p:sndAc>
      <p:stSnd>
        <p:snd r:embed="rId5" name="millionaire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9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ew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ew Ques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0"/>
                  </p:tgtEl>
                </p:cond>
              </p:nextCondLst>
            </p:seq>
            <p:audio>
              <p:cMediaNode vol="11000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81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che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5"/>
                  </p:tgtEl>
                </p:cond>
              </p:nextCondLst>
            </p:seq>
          </p:childTnLst>
        </p:cTn>
      </p:par>
    </p:tnLst>
    <p:bldLst>
      <p:bldP spid="5132" grpId="0" animBg="1"/>
      <p:bldP spid="5179" grpId="0" animBg="1"/>
      <p:bldP spid="5190" grpId="0" animBg="1"/>
      <p:bldP spid="5193" grpId="0" animBg="1"/>
      <p:bldP spid="5194" grpId="0" animBg="1"/>
      <p:bldP spid="5195" grpId="0" animBg="1"/>
      <p:bldP spid="5196" grpId="0" animBg="1"/>
      <p:bldP spid="5197" grpId="0" animBg="1"/>
      <p:bldP spid="519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B99B-95F9-4E57-8B96-3F811686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A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الخواص الكيميائية للفلزات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38B18-2270-4380-98D4-F5153DC5A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المجموعة 1: </a:t>
            </a:r>
            <a:r>
              <a:rPr lang="ar-AE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الفلزات القلوية</a:t>
            </a:r>
          </a:p>
          <a:p>
            <a:pPr algn="r" rtl="1"/>
            <a:r>
              <a:rPr lang="ar-AE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المجموعة 2: </a:t>
            </a:r>
            <a:r>
              <a:rPr lang="ar-AE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الفلزات القلوية الأرضية</a:t>
            </a:r>
          </a:p>
          <a:p>
            <a:pPr algn="r" rtl="1"/>
            <a:r>
              <a:rPr lang="ar-AE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 من 3 إلى 12: </a:t>
            </a:r>
            <a:r>
              <a:rPr lang="ar-AE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العناصر </a:t>
            </a:r>
            <a:r>
              <a:rPr lang="ar-AE" sz="4000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الإنتقالية</a:t>
            </a:r>
            <a:endParaRPr lang="en-US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0011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المجموعة 1: الفلزات القلوية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263DBF-D258-4864-9275-5FF3AEB1C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334768"/>
            <a:ext cx="2891226" cy="16511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C41C6B-9766-4AD2-BD10-15627CE02D0F}"/>
              </a:ext>
            </a:extLst>
          </p:cNvPr>
          <p:cNvSpPr txBox="1"/>
          <p:nvPr/>
        </p:nvSpPr>
        <p:spPr>
          <a:xfrm>
            <a:off x="4259179" y="2478505"/>
            <a:ext cx="4367464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تشمل العناصر التالية:</a:t>
            </a:r>
          </a:p>
          <a:p>
            <a:pPr algn="r" rtl="1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الليثيوم\ الصوديوم\ البوتاسيوم\ الروبيديوم\ السيزيوم\ </a:t>
            </a:r>
            <a:r>
              <a:rPr lang="ar-AE" sz="28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الفرانسيوم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AA509-6EB6-49E7-BF79-B5C2F4EF51A1}"/>
              </a:ext>
            </a:extLst>
          </p:cNvPr>
          <p:cNvSpPr txBox="1"/>
          <p:nvPr/>
        </p:nvSpPr>
        <p:spPr>
          <a:xfrm>
            <a:off x="1130967" y="4026568"/>
            <a:ext cx="7495675" cy="27392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عناصر هذه المجموعة: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تتفاعل الفلزات القلوية بسرعة مع العناصر الأخرى مثل الأكسجين.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تظهر في صورة مركبات في الطبيعة.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تحفظ بشكل جيد حتى لا تتفاعل مع الأكسجين وبخار الماء.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لها مظهر فضي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لينة يمكن قطعها بالسكين.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كثافتها أقل من العناصر الأخرى.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8722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المجموعة 2: الفلزات القلوية الأرضية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41C6B-9766-4AD2-BD10-15627CE02D0F}"/>
              </a:ext>
            </a:extLst>
          </p:cNvPr>
          <p:cNvSpPr txBox="1"/>
          <p:nvPr/>
        </p:nvSpPr>
        <p:spPr>
          <a:xfrm>
            <a:off x="4259179" y="2478505"/>
            <a:ext cx="4367464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تشمل العناصر التالية:</a:t>
            </a:r>
          </a:p>
          <a:p>
            <a:pPr algn="r" rtl="1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البيريليوم\ المغنيسيوم\ الكالسيوم\ </a:t>
            </a:r>
            <a:r>
              <a:rPr lang="ar-AE" sz="28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السيترونشيوم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\ الباريوم\ الراديوم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AA509-6EB6-49E7-BF79-B5C2F4EF51A1}"/>
              </a:ext>
            </a:extLst>
          </p:cNvPr>
          <p:cNvSpPr txBox="1"/>
          <p:nvPr/>
        </p:nvSpPr>
        <p:spPr>
          <a:xfrm>
            <a:off x="1130967" y="4026568"/>
            <a:ext cx="7495675" cy="27392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عناصر هذه المجموعة: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تتفاعل الفلزات القلوية الأرضية بسرعة مع </a:t>
            </a:r>
            <a:r>
              <a:rPr lang="ar-AE" sz="2400" b="1">
                <a:latin typeface="Sakkal Majalla" panose="02000000000000000000" pitchFamily="2" charset="-78"/>
                <a:cs typeface="Sakkal Majalla" panose="02000000000000000000" pitchFamily="2" charset="-78"/>
              </a:rPr>
              <a:t>العناصر الأخرى ولكن ليس بسرعة الفلزات القلوية.</a:t>
            </a:r>
            <a:endParaRPr lang="ar-AE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تظهر في صورة مركبات في الطبيعة.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تحفظ بشكل جيد حتى لا تتفاعل مع الأكسجين وبخار الماء.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لها مظهر فضي ولينة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كثافتها منخفضة ولكنها أعلى من الفلزات القلوية.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04100DA-0105-494F-B604-892192E51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286000"/>
            <a:ext cx="3004762" cy="1577500"/>
          </a:xfrm>
        </p:spPr>
      </p:pic>
      <p:sp>
        <p:nvSpPr>
          <p:cNvPr id="9" name="Rounded Rectangle 8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4968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 من 3 إلى 12:  العناصر </a:t>
            </a:r>
            <a:r>
              <a:rPr lang="ar-AE" sz="54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الإنتقالية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722D486-4172-4EA7-854E-621C3C999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285999"/>
            <a:ext cx="7359926" cy="4275011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1AA3C03-41F9-449C-8186-AE2DA9816BAA}"/>
              </a:ext>
            </a:extLst>
          </p:cNvPr>
          <p:cNvSpPr txBox="1"/>
          <p:nvPr/>
        </p:nvSpPr>
        <p:spPr>
          <a:xfrm>
            <a:off x="2372139" y="2474893"/>
            <a:ext cx="3021496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المجمع الأول</a:t>
            </a:r>
          </a:p>
          <a:p>
            <a:pPr algn="ctr"/>
            <a:r>
              <a:rPr lang="ar-AE" sz="2800" dirty="0"/>
              <a:t> 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D6FB02-858A-4265-A080-A07F6197101B}"/>
              </a:ext>
            </a:extLst>
          </p:cNvPr>
          <p:cNvSpPr txBox="1"/>
          <p:nvPr/>
        </p:nvSpPr>
        <p:spPr>
          <a:xfrm>
            <a:off x="1028700" y="5723273"/>
            <a:ext cx="1179444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dirty="0"/>
              <a:t>المجمع الثاني </a:t>
            </a:r>
            <a:endParaRPr lang="en-US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593888" y="0"/>
            <a:ext cx="4590854" cy="744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يعدد بعض العناصر التي تنتمي إلى الفلزات.</a:t>
            </a:r>
          </a:p>
          <a:p>
            <a:pPr algn="r" rtl="1"/>
            <a:r>
              <a:rPr lang="ar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يحدد خواص الفلزات.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5409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المجموعات من 3 إلى 12: العناصر الانتقالية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AA509-6EB6-49E7-BF79-B5C2F4EF51A1}"/>
              </a:ext>
            </a:extLst>
          </p:cNvPr>
          <p:cNvSpPr txBox="1"/>
          <p:nvPr/>
        </p:nvSpPr>
        <p:spPr>
          <a:xfrm>
            <a:off x="1028700" y="2428726"/>
            <a:ext cx="7495675" cy="20005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عناصر هذه المجموعة: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لها درجات انصهار أعلى وصلابة أكبر وكثافات أعلى من الفلزات القلوية والفلزات القلوية الأرضية.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تتفاعل بصورة بطيئة مع الأكسجين.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توجد بصورة حرة.</a:t>
            </a:r>
          </a:p>
        </p:txBody>
      </p:sp>
    </p:spTree>
    <p:extLst>
      <p:ext uri="{BB962C8B-B14F-4D97-AF65-F5344CB8AC3E}">
        <p14:creationId xmlns:p14="http://schemas.microsoft.com/office/powerpoint/2010/main" val="3328971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استخدامات العناصر الانتقالية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037BEE-2760-4A85-8C66-38A595796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767218"/>
              </p:ext>
            </p:extLst>
          </p:nvPr>
        </p:nvGraphicFramePr>
        <p:xfrm>
          <a:off x="1581150" y="2496930"/>
          <a:ext cx="60960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6467">
                  <a:extLst>
                    <a:ext uri="{9D8B030D-6E8A-4147-A177-3AD203B41FA5}">
                      <a16:colId xmlns:a16="http://schemas.microsoft.com/office/drawing/2014/main" val="2638792282"/>
                    </a:ext>
                  </a:extLst>
                </a:gridCol>
                <a:gridCol w="2389533">
                  <a:extLst>
                    <a:ext uri="{9D8B030D-6E8A-4147-A177-3AD203B41FA5}">
                      <a16:colId xmlns:a16="http://schemas.microsoft.com/office/drawing/2014/main" val="45762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الاستخدام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العنصر الانتقالي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02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صناعة مواد البناء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الحديد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069488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صك العملات المعدنية</a:t>
                      </a:r>
                    </a:p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صناعة الحلي</a:t>
                      </a:r>
                    </a:p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صناعة الأسلاك الكهربائية</a:t>
                      </a:r>
                    </a:p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العديد من التطبيقات الصناعية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النحاس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42826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الفضة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972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النيكل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326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الذهب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22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الدهانات ومواد التلوين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العناصر الانتقالية بشكل عام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8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934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سلسلة </a:t>
            </a:r>
            <a:r>
              <a:rPr lang="ar-AE" sz="54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اللانثنيدات</a:t>
            </a:r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54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والأكتينيدات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78C81-497D-40A6-89C4-14EFBABCBF1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r" rtl="1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تستخدم عناصر سلسلة </a:t>
            </a:r>
            <a:r>
              <a:rPr lang="ar-AE" sz="32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اللانثنيدات</a:t>
            </a: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صنع </a:t>
            </a:r>
            <a:r>
              <a:rPr lang="ar-AE" sz="32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مغناطيسيات</a:t>
            </a: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قوية.</a:t>
            </a:r>
          </a:p>
          <a:p>
            <a:pPr algn="r" rtl="1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يستخدم  البلوتونيوم من عناصر سلسلة </a:t>
            </a:r>
            <a:r>
              <a:rPr lang="ar-AE" sz="32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الأكتينيدات</a:t>
            </a: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كوقود في المفاعلات النووية.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624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F488-3F15-4583-9733-84ED082D7F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AE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أنماط خصائص الفلزات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EB960D-7AF2-49AE-91C7-24D447708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62" y="2365513"/>
            <a:ext cx="6844438" cy="4128052"/>
          </a:xfrm>
        </p:spPr>
      </p:pic>
    </p:spTree>
    <p:extLst>
      <p:ext uri="{BB962C8B-B14F-4D97-AF65-F5344CB8AC3E}">
        <p14:creationId xmlns:p14="http://schemas.microsoft.com/office/powerpoint/2010/main" val="22240019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"/>
</p:tagLst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400</TotalTime>
  <Words>945</Words>
  <Application>Microsoft Office PowerPoint</Application>
  <PresentationFormat>On-screen Show (4:3)</PresentationFormat>
  <Paragraphs>256</Paragraphs>
  <Slides>30</Slides>
  <Notes>5</Notes>
  <HiddenSlides>1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Crop</vt:lpstr>
      <vt:lpstr>الفلزات</vt:lpstr>
      <vt:lpstr>نواتج التعلم: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الخواص الفيزيائية للفلزات</vt:lpstr>
      <vt:lpstr>البريق:</vt:lpstr>
      <vt:lpstr>التوصيل:</vt:lpstr>
      <vt:lpstr>قابلية السحب</vt:lpstr>
      <vt:lpstr>قابلية الطرق:</vt:lpstr>
      <vt:lpstr>خواص فيزيائية أخرى: </vt:lpstr>
      <vt:lpstr>خواص الفلزات تحدد استخداماته: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الخواص الكيميائية للفلزات</vt:lpstr>
      <vt:lpstr>المجموعة 1: الفلزات القلوية</vt:lpstr>
      <vt:lpstr>المجموعة 2: الفلزات القلوية الأرضية</vt:lpstr>
      <vt:lpstr>المجموعات من 3 إلى 12:  العناصر الإنتقالية</vt:lpstr>
      <vt:lpstr>المجموعات من 3 إلى 12: العناصر الانتقالية</vt:lpstr>
      <vt:lpstr>استخدامات العناصر الانتقالية</vt:lpstr>
      <vt:lpstr>سلسلة اللانثنيدات والأكتينيدات</vt:lpstr>
      <vt:lpstr>أنماط خصائص الفلزات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الفلزات</dc:title>
  <dc:creator>شعاع سعيد حاجيه</dc:creator>
  <cp:lastModifiedBy>asifhammoud1978@gmail.com</cp:lastModifiedBy>
  <cp:revision>40</cp:revision>
  <dcterms:created xsi:type="dcterms:W3CDTF">2018-11-12T13:11:38Z</dcterms:created>
  <dcterms:modified xsi:type="dcterms:W3CDTF">2024-09-18T05:54:17Z</dcterms:modified>
</cp:coreProperties>
</file>