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  <p:sldMasterId id="2147483675" r:id="rId2"/>
    <p:sldMasterId id="2147483676" r:id="rId3"/>
  </p:sldMasterIdLst>
  <p:notesMasterIdLst>
    <p:notesMasterId r:id="rId20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omic Sans MS" panose="030F0702030302020204" pitchFamily="66" charset="0"/>
      <p:regular r:id="rId25"/>
      <p:bold r:id="rId26"/>
      <p:italic r:id="rId27"/>
      <p:boldItalic r:id="rId28"/>
    </p:embeddedFont>
    <p:embeddedFont>
      <p:font typeface="Pacifico" pitchFamily="2" charset="0"/>
      <p:regular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 /><Relationship Id="rId13" Type="http://schemas.openxmlformats.org/officeDocument/2006/relationships/slide" Target="slides/slide10.xml" /><Relationship Id="rId18" Type="http://schemas.openxmlformats.org/officeDocument/2006/relationships/slide" Target="slides/slide15.xml" /><Relationship Id="rId26" Type="http://schemas.openxmlformats.org/officeDocument/2006/relationships/font" Target="fonts/font6.fntdata" /><Relationship Id="rId3" Type="http://schemas.openxmlformats.org/officeDocument/2006/relationships/slideMaster" Target="slideMasters/slideMaster3.xml" /><Relationship Id="rId21" Type="http://schemas.openxmlformats.org/officeDocument/2006/relationships/font" Target="fonts/font1.fntdata" /><Relationship Id="rId7" Type="http://schemas.openxmlformats.org/officeDocument/2006/relationships/slide" Target="slides/slide4.xml" /><Relationship Id="rId12" Type="http://schemas.openxmlformats.org/officeDocument/2006/relationships/slide" Target="slides/slide9.xml" /><Relationship Id="rId17" Type="http://schemas.openxmlformats.org/officeDocument/2006/relationships/slide" Target="slides/slide14.xml" /><Relationship Id="rId25" Type="http://schemas.openxmlformats.org/officeDocument/2006/relationships/font" Target="fonts/font5.fntdata" /><Relationship Id="rId33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3.xml" /><Relationship Id="rId20" Type="http://schemas.openxmlformats.org/officeDocument/2006/relationships/notesMaster" Target="notesMasters/notesMaster1.xml" /><Relationship Id="rId29" Type="http://schemas.openxmlformats.org/officeDocument/2006/relationships/font" Target="fonts/font9.fntdata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3.xml" /><Relationship Id="rId11" Type="http://schemas.openxmlformats.org/officeDocument/2006/relationships/slide" Target="slides/slide8.xml" /><Relationship Id="rId24" Type="http://schemas.openxmlformats.org/officeDocument/2006/relationships/font" Target="fonts/font4.fntdata" /><Relationship Id="rId32" Type="http://schemas.openxmlformats.org/officeDocument/2006/relationships/theme" Target="theme/theme1.xml" /><Relationship Id="rId5" Type="http://schemas.openxmlformats.org/officeDocument/2006/relationships/slide" Target="slides/slide2.xml" /><Relationship Id="rId15" Type="http://schemas.openxmlformats.org/officeDocument/2006/relationships/slide" Target="slides/slide12.xml" /><Relationship Id="rId23" Type="http://schemas.openxmlformats.org/officeDocument/2006/relationships/font" Target="fonts/font3.fntdata" /><Relationship Id="rId28" Type="http://schemas.openxmlformats.org/officeDocument/2006/relationships/font" Target="fonts/font8.fntdata" /><Relationship Id="rId10" Type="http://schemas.openxmlformats.org/officeDocument/2006/relationships/slide" Target="slides/slide7.xml" /><Relationship Id="rId19" Type="http://schemas.openxmlformats.org/officeDocument/2006/relationships/slide" Target="slides/slide16.xml" /><Relationship Id="rId31" Type="http://schemas.openxmlformats.org/officeDocument/2006/relationships/viewProps" Target="viewProps.xml" /><Relationship Id="rId4" Type="http://schemas.openxmlformats.org/officeDocument/2006/relationships/slide" Target="slides/slide1.xml" /><Relationship Id="rId9" Type="http://schemas.openxmlformats.org/officeDocument/2006/relationships/slide" Target="slides/slide6.xml" /><Relationship Id="rId14" Type="http://schemas.openxmlformats.org/officeDocument/2006/relationships/slide" Target="slides/slide11.xml" /><Relationship Id="rId22" Type="http://schemas.openxmlformats.org/officeDocument/2006/relationships/font" Target="fonts/font2.fntdata" /><Relationship Id="rId27" Type="http://schemas.openxmlformats.org/officeDocument/2006/relationships/font" Target="fonts/font7.fntdata" /><Relationship Id="rId30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f0f15b1a02_0_3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7" name="Google Shape;217;gf0f15b1a02_0_3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/>
          </a:p>
        </p:txBody>
      </p:sp>
      <p:sp>
        <p:nvSpPr>
          <p:cNvPr id="226" name="Google Shape;22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227" name="Google Shape;22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-US" sz="1000"/>
              <a:t>Kindly contributed to the Adult Basic Skills Resource Centre http://www.skillsworkshop.org/ by </a:t>
            </a:r>
            <a:r>
              <a:rPr lang="en-US" sz="1000" b="1"/>
              <a:t>Alison Round</a:t>
            </a:r>
            <a:r>
              <a:rPr lang="en-US" sz="1000"/>
              <a:t> (Learner Support) November 2009.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-US" sz="1000"/>
              <a:t>Inspired by Jennifer Baines’ “Where should I go?” PPT (also available on skillsworkshop.org)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-US" sz="1000"/>
              <a:t>Adult literacy curriculum links: 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-US" sz="1000" b="1"/>
              <a:t>Punctuation and grammar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-US" sz="1000" b="1"/>
              <a:t>Rs/L1.2 Use punctuation to help their understanding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-US" sz="1000"/>
              <a:t>(a) understand the function of the omissive apostrophe to indicate an contracted word form in texts written in an informal style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-US" sz="1000"/>
              <a:t>(b) understand the use of the possessive apostrophe to show ownership or close link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-US" sz="1000"/>
              <a:t>(c) secure knowledge of end-of-sentence punctuation and commas in helping make sense of continuous text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-US" sz="1000"/>
              <a:t>(d) understand that certain texts such as text messages and emails may use non-standard or no punctuation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-US" sz="1000" b="1"/>
              <a:t>Ws/L2.4</a:t>
            </a:r>
            <a:r>
              <a:rPr lang="en-US" sz="1000"/>
              <a:t> Punctuate sentences correctly, and use punctuation correctly (e.g. commas, apostrophes, inverted commas)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-US" sz="1000"/>
              <a:t>(b) understand the use of the apostrophe to show a missing letter(s) (e.g. they're, we've, I'm)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-US" sz="1000"/>
              <a:t>(c) know the full verb equivalents and that the writer can choose short or full forms depending on the formality required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-US" sz="1000"/>
              <a:t>(d) understand the difference between it's (it is) and its (belonging to it)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-US" sz="1000"/>
              <a:t>(e) understand the use of the apostrophe to show where a final -s indicates that something belongs to someone/thing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/>
          </a:p>
        </p:txBody>
      </p:sp>
      <p:sp>
        <p:nvSpPr>
          <p:cNvPr id="236" name="Google Shape;23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237" name="Google Shape;23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Punctuation and grammar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Rs/L1.2</a:t>
            </a:r>
            <a:r>
              <a:rPr lang="en-US"/>
              <a:t> Use punctuation to help their understanding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(a) understand the function of the omissive apostrophe to indicate a contracted word form in texts written in an informal style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(b) know and use the term apostrophe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Rs/L1.2 Use punctuation to help their understanding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(a) understand the function of the omissive apostrophe to indicate an contracted word form in texts written in an informal style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(b) understand the use of the possessive apostrophe to show ownership or close link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(d) understand that certain texts such as text messages and emails may use non-standard or no punctuation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 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Note the use of the apostrophe for missing letters as a signal of an informal style, in texts encountered in daily life, e.g. notes from workmates or family members, 'chatty' promotional letters, emails.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 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Note the use of the possessive apostrophe to show ownership e.g. in straightforward magazine or newspaper articles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f0f15b1a02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gf0f15b1a02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f0f15b1a0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f0f15b1a0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f0f15b1a02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gf0f15b1a02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f0f15b1a02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f0f15b1a02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gf0f15b1a02_0_39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9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f0f15b1a02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gf0f15b1a02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f0f15b1a02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gf0f15b1a02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f0f15b1a02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gf0f15b1a02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f0f15b1a02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f0f15b1a02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gf0f15b1a02_0_65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Master" Target="../slideMasters/slideMaster3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, and 2 Content" type="objAndTwoObj">
  <p:cSld name="OBJECT_AND_TWO_OBJECTS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body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_HEADER_1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/>
          <p:nvPr/>
        </p:nvSpPr>
        <p:spPr>
          <a:xfrm>
            <a:off x="-5400" y="-28933"/>
            <a:ext cx="9144000" cy="6886800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0" name="Google Shape;110;p17"/>
          <p:cNvGrpSpPr/>
          <p:nvPr/>
        </p:nvGrpSpPr>
        <p:grpSpPr>
          <a:xfrm>
            <a:off x="4508325" y="-1592394"/>
            <a:ext cx="5541900" cy="7749673"/>
            <a:chOff x="4508325" y="-1194325"/>
            <a:chExt cx="5541900" cy="5812400"/>
          </a:xfrm>
        </p:grpSpPr>
        <p:sp>
          <p:nvSpPr>
            <p:cNvPr id="111" name="Google Shape;111;p17"/>
            <p:cNvSpPr/>
            <p:nvPr/>
          </p:nvSpPr>
          <p:spPr>
            <a:xfrm>
              <a:off x="4584525" y="-1194325"/>
              <a:ext cx="5465700" cy="5465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17"/>
            <p:cNvSpPr/>
            <p:nvPr/>
          </p:nvSpPr>
          <p:spPr>
            <a:xfrm>
              <a:off x="4508325" y="-847625"/>
              <a:ext cx="5465700" cy="5465700"/>
            </a:xfrm>
            <a:prstGeom prst="ellipse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3" name="Google Shape;113;p17"/>
          <p:cNvSpPr txBox="1">
            <a:spLocks noGrp="1"/>
          </p:cNvSpPr>
          <p:nvPr>
            <p:ph type="title"/>
          </p:nvPr>
        </p:nvSpPr>
        <p:spPr>
          <a:xfrm>
            <a:off x="5829525" y="2049933"/>
            <a:ext cx="24003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4" name="Google Shape;114;p17"/>
          <p:cNvSpPr txBox="1">
            <a:spLocks noGrp="1"/>
          </p:cNvSpPr>
          <p:nvPr>
            <p:ph type="subTitle" idx="1"/>
          </p:nvPr>
        </p:nvSpPr>
        <p:spPr>
          <a:xfrm>
            <a:off x="5349525" y="3494100"/>
            <a:ext cx="28803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5" name="Google Shape;115;p17"/>
          <p:cNvSpPr txBox="1">
            <a:spLocks noGrp="1"/>
          </p:cNvSpPr>
          <p:nvPr>
            <p:ph type="title" idx="2"/>
          </p:nvPr>
        </p:nvSpPr>
        <p:spPr>
          <a:xfrm>
            <a:off x="6404925" y="816067"/>
            <a:ext cx="1824900" cy="10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16" name="Google Shape;116;p17"/>
          <p:cNvSpPr/>
          <p:nvPr/>
        </p:nvSpPr>
        <p:spPr>
          <a:xfrm>
            <a:off x="560131" y="-792000"/>
            <a:ext cx="1775100" cy="23667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7"/>
          <p:cNvSpPr/>
          <p:nvPr/>
        </p:nvSpPr>
        <p:spPr>
          <a:xfrm>
            <a:off x="736749" y="-699201"/>
            <a:ext cx="1775100" cy="2366700"/>
          </a:xfrm>
          <a:prstGeom prst="ellipse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1" name="Google Shape;121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 Slide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19" descr="A picture containing background pattern  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6858000" cy="385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/>
          <p:nvPr/>
        </p:nvSpPr>
        <p:spPr>
          <a:xfrm>
            <a:off x="407150" y="542767"/>
            <a:ext cx="8329800" cy="5772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20"/>
          <p:cNvSpPr/>
          <p:nvPr/>
        </p:nvSpPr>
        <p:spPr>
          <a:xfrm>
            <a:off x="-167025" y="745967"/>
            <a:ext cx="2630400" cy="35073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20"/>
          <p:cNvSpPr/>
          <p:nvPr/>
        </p:nvSpPr>
        <p:spPr>
          <a:xfrm>
            <a:off x="1812100" y="361867"/>
            <a:ext cx="1054200" cy="1405500"/>
          </a:xfrm>
          <a:prstGeom prst="ellipse">
            <a:avLst/>
          </a:prstGeom>
          <a:solidFill>
            <a:srgbClr val="FFB600">
              <a:alpha val="7843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0"/>
          <p:cNvSpPr/>
          <p:nvPr/>
        </p:nvSpPr>
        <p:spPr>
          <a:xfrm>
            <a:off x="1704597" y="-172873"/>
            <a:ext cx="300900" cy="4011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0"/>
          <p:cNvSpPr/>
          <p:nvPr/>
        </p:nvSpPr>
        <p:spPr>
          <a:xfrm>
            <a:off x="228600" y="3849667"/>
            <a:ext cx="605400" cy="807300"/>
          </a:xfrm>
          <a:prstGeom prst="ellipse">
            <a:avLst/>
          </a:prstGeom>
          <a:solidFill>
            <a:srgbClr val="FC4540">
              <a:alpha val="772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20"/>
          <p:cNvSpPr/>
          <p:nvPr/>
        </p:nvSpPr>
        <p:spPr>
          <a:xfrm>
            <a:off x="1522903" y="421713"/>
            <a:ext cx="213000" cy="2841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20"/>
          <p:cNvSpPr/>
          <p:nvPr/>
        </p:nvSpPr>
        <p:spPr>
          <a:xfrm>
            <a:off x="7847950" y="5557439"/>
            <a:ext cx="1097700" cy="1463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20"/>
          <p:cNvSpPr/>
          <p:nvPr/>
        </p:nvSpPr>
        <p:spPr>
          <a:xfrm>
            <a:off x="8507494" y="3974861"/>
            <a:ext cx="774600" cy="1032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0"/>
          <p:cNvSpPr/>
          <p:nvPr/>
        </p:nvSpPr>
        <p:spPr>
          <a:xfrm>
            <a:off x="8094101" y="5298587"/>
            <a:ext cx="413400" cy="551100"/>
          </a:xfrm>
          <a:prstGeom prst="ellipse">
            <a:avLst/>
          </a:prstGeom>
          <a:solidFill>
            <a:srgbClr val="FC4540">
              <a:alpha val="772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20"/>
          <p:cNvSpPr/>
          <p:nvPr/>
        </p:nvSpPr>
        <p:spPr>
          <a:xfrm>
            <a:off x="8622049" y="5163513"/>
            <a:ext cx="213000" cy="2841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20"/>
          <p:cNvSpPr/>
          <p:nvPr/>
        </p:nvSpPr>
        <p:spPr>
          <a:xfrm>
            <a:off x="7550022" y="6402211"/>
            <a:ext cx="213000" cy="2841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20"/>
          <p:cNvSpPr/>
          <p:nvPr/>
        </p:nvSpPr>
        <p:spPr>
          <a:xfrm>
            <a:off x="7325661" y="6232889"/>
            <a:ext cx="93900" cy="1251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20"/>
          <p:cNvSpPr/>
          <p:nvPr/>
        </p:nvSpPr>
        <p:spPr>
          <a:xfrm>
            <a:off x="91939" y="3849667"/>
            <a:ext cx="93900" cy="1251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20"/>
          <p:cNvSpPr/>
          <p:nvPr/>
        </p:nvSpPr>
        <p:spPr>
          <a:xfrm>
            <a:off x="8726411" y="4266754"/>
            <a:ext cx="336767" cy="449036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02BDC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1" name="Google Shape;141;p20"/>
          <p:cNvGrpSpPr/>
          <p:nvPr/>
        </p:nvGrpSpPr>
        <p:grpSpPr>
          <a:xfrm>
            <a:off x="8142370" y="5970019"/>
            <a:ext cx="508851" cy="638268"/>
            <a:chOff x="5972700" y="2330200"/>
            <a:chExt cx="411625" cy="387275"/>
          </a:xfrm>
        </p:grpSpPr>
        <p:sp>
          <p:nvSpPr>
            <p:cNvPr id="142" name="Google Shape;142;p20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20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4" name="Google Shape;144;p20"/>
          <p:cNvGrpSpPr/>
          <p:nvPr/>
        </p:nvGrpSpPr>
        <p:grpSpPr>
          <a:xfrm>
            <a:off x="2139867" y="643463"/>
            <a:ext cx="398658" cy="842574"/>
            <a:chOff x="6718575" y="2318625"/>
            <a:chExt cx="256950" cy="407375"/>
          </a:xfrm>
        </p:grpSpPr>
        <p:sp>
          <p:nvSpPr>
            <p:cNvPr id="145" name="Google Shape;145;p20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20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20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20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20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20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20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20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3" name="Google Shape;153;p20"/>
          <p:cNvSpPr txBox="1">
            <a:spLocks noGrp="1"/>
          </p:cNvSpPr>
          <p:nvPr>
            <p:ph type="title"/>
          </p:nvPr>
        </p:nvSpPr>
        <p:spPr>
          <a:xfrm>
            <a:off x="144075" y="745967"/>
            <a:ext cx="2142000" cy="35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0"/>
          <p:cNvSpPr txBox="1">
            <a:spLocks noGrp="1"/>
          </p:cNvSpPr>
          <p:nvPr>
            <p:ph type="body" idx="1"/>
          </p:nvPr>
        </p:nvSpPr>
        <p:spPr>
          <a:xfrm>
            <a:off x="2901875" y="1377867"/>
            <a:ext cx="5292300" cy="43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55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/>
            </a:lvl1pPr>
            <a:lvl2pPr marL="914400" lvl="1" indent="-355600" algn="l" rtl="0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000"/>
              <a:buChar char="◦"/>
              <a:defRPr/>
            </a:lvl2pPr>
            <a:lvl3pPr marL="1371600" lvl="2" indent="-355600" algn="l" rtl="0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000"/>
              <a:buChar char="◦"/>
              <a:defRPr/>
            </a:lvl3pPr>
            <a:lvl4pPr marL="1828800" lvl="3" indent="-355600" algn="l" rtl="0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000"/>
              <a:buChar char="◦"/>
              <a:defRPr/>
            </a:lvl4pPr>
            <a:lvl5pPr marL="2286000" lvl="4" indent="-355600" algn="l" rtl="0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000"/>
              <a:buChar char="◦"/>
              <a:defRPr/>
            </a:lvl5pPr>
            <a:lvl6pPr marL="2743200" lvl="5" indent="-355600" algn="l" rtl="0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000"/>
              <a:buChar char="◦"/>
              <a:defRPr/>
            </a:lvl6pPr>
            <a:lvl7pPr marL="3200400" lvl="6" indent="-355600" algn="l" rtl="0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000"/>
              <a:buChar char="◦"/>
              <a:defRPr/>
            </a:lvl7pPr>
            <a:lvl8pPr marL="3657600" lvl="7" indent="-355600" algn="l" rtl="0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000"/>
              <a:buChar char="◦"/>
              <a:defRPr/>
            </a:lvl8pPr>
            <a:lvl9pPr marL="4114800" lvl="8" indent="-355600" algn="l" rtl="0">
              <a:lnSpc>
                <a:spcPct val="90000"/>
              </a:lnSpc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2000"/>
              <a:buChar char="◦"/>
              <a:defRPr/>
            </a:lvl9pPr>
          </a:lstStyle>
          <a:p>
            <a:endParaRPr/>
          </a:p>
        </p:txBody>
      </p:sp>
      <p:sp>
        <p:nvSpPr>
          <p:cNvPr id="155" name="Google Shape;155;p20"/>
          <p:cNvSpPr txBox="1">
            <a:spLocks noGrp="1"/>
          </p:cNvSpPr>
          <p:nvPr>
            <p:ph type="sldNum" idx="12"/>
          </p:nvPr>
        </p:nvSpPr>
        <p:spPr>
          <a:xfrm>
            <a:off x="8117984" y="55741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9" name="Google Shape;159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2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2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65" name="Google Shape;165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71" name="Google Shape;171;p23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72" name="Google Shape;172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4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78" name="Google Shape;178;p24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79" name="Google Shape;179;p24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80" name="Google Shape;180;p24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81" name="Google Shape;181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6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400" cy="11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26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92" name="Google Shape;192;p26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93" name="Google Shape;193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7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2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99" name="Google Shape;199;p27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200" name="Google Shape;200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28"/>
          <p:cNvSpPr txBox="1">
            <a:spLocks noGrp="1"/>
          </p:cNvSpPr>
          <p:nvPr>
            <p:ph type="body" idx="1"/>
          </p:nvPr>
        </p:nvSpPr>
        <p:spPr>
          <a:xfrm rot="5400000">
            <a:off x="2308949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6" name="Google Shape;206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9"/>
          <p:cNvSpPr txBox="1">
            <a:spLocks noGrp="1"/>
          </p:cNvSpPr>
          <p:nvPr>
            <p:ph type="title"/>
          </p:nvPr>
        </p:nvSpPr>
        <p:spPr>
          <a:xfrm rot="5400000">
            <a:off x="4732349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29"/>
          <p:cNvSpPr txBox="1">
            <a:spLocks noGrp="1"/>
          </p:cNvSpPr>
          <p:nvPr>
            <p:ph type="body" idx="1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2" name="Google Shape;212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 /><Relationship Id="rId1" Type="http://schemas.openxmlformats.org/officeDocument/2006/relationships/slideLayout" Target="../slideLayouts/slideLayout12.xml" 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 /><Relationship Id="rId13" Type="http://schemas.openxmlformats.org/officeDocument/2006/relationships/slideLayout" Target="../slideLayouts/slideLayout25.xml" /><Relationship Id="rId3" Type="http://schemas.openxmlformats.org/officeDocument/2006/relationships/slideLayout" Target="../slideLayouts/slideLayout15.xml" /><Relationship Id="rId7" Type="http://schemas.openxmlformats.org/officeDocument/2006/relationships/slideLayout" Target="../slideLayouts/slideLayout19.xml" /><Relationship Id="rId12" Type="http://schemas.openxmlformats.org/officeDocument/2006/relationships/slideLayout" Target="../slideLayouts/slideLayout24.xml" /><Relationship Id="rId2" Type="http://schemas.openxmlformats.org/officeDocument/2006/relationships/slideLayout" Target="../slideLayouts/slideLayout14.xml" /><Relationship Id="rId16" Type="http://schemas.openxmlformats.org/officeDocument/2006/relationships/image" Target="../media/image1.jpg" /><Relationship Id="rId1" Type="http://schemas.openxmlformats.org/officeDocument/2006/relationships/slideLayout" Target="../slideLayouts/slideLayout13.xml" /><Relationship Id="rId6" Type="http://schemas.openxmlformats.org/officeDocument/2006/relationships/slideLayout" Target="../slideLayouts/slideLayout18.xml" /><Relationship Id="rId11" Type="http://schemas.openxmlformats.org/officeDocument/2006/relationships/slideLayout" Target="../slideLayouts/slideLayout23.xml" /><Relationship Id="rId5" Type="http://schemas.openxmlformats.org/officeDocument/2006/relationships/slideLayout" Target="../slideLayouts/slideLayout17.xml" /><Relationship Id="rId15" Type="http://schemas.openxmlformats.org/officeDocument/2006/relationships/theme" Target="../theme/theme3.xml" /><Relationship Id="rId10" Type="http://schemas.openxmlformats.org/officeDocument/2006/relationships/slideLayout" Target="../slideLayouts/slideLayout22.xml" /><Relationship Id="rId4" Type="http://schemas.openxmlformats.org/officeDocument/2006/relationships/slideLayout" Target="../slideLayouts/slideLayout16.xml" /><Relationship Id="rId9" Type="http://schemas.openxmlformats.org/officeDocument/2006/relationships/slideLayout" Target="../slideLayouts/slideLayout21.xml" /><Relationship Id="rId14" Type="http://schemas.openxmlformats.org/officeDocument/2006/relationships/slideLayout" Target="../slideLayouts/slideLayout26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>
            <a:alpha val="24705"/>
          </a:srgbClr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>
            <a:alpha val="24705"/>
          </a:srgbClr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6">
            <a:alphaModFix/>
          </a:blip>
          <a:tile tx="0" ty="0" sx="99997" sy="99997" flip="none" algn="tl"/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Google Shape;102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7.xml" /><Relationship Id="rId4" Type="http://schemas.openxmlformats.org/officeDocument/2006/relationships/image" Target="../media/image4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2.xml" /><Relationship Id="rId4" Type="http://schemas.openxmlformats.org/officeDocument/2006/relationships/image" Target="../media/image8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2.xml" /><Relationship Id="rId4" Type="http://schemas.openxmlformats.org/officeDocument/2006/relationships/image" Target="../media/image8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1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1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1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1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12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12.xml" /><Relationship Id="rId5" Type="http://schemas.openxmlformats.org/officeDocument/2006/relationships/image" Target="../media/image12.png" /><Relationship Id="rId4" Type="http://schemas.openxmlformats.org/officeDocument/2006/relationships/image" Target="../media/image11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30" descr="Belfiore, A (K) / Welcom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314085"/>
            <a:ext cx="1709815" cy="2543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3431" y="213400"/>
            <a:ext cx="1724720" cy="33594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30"/>
          <p:cNvSpPr txBox="1"/>
          <p:nvPr/>
        </p:nvSpPr>
        <p:spPr>
          <a:xfrm>
            <a:off x="138325" y="741025"/>
            <a:ext cx="18957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US" sz="25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Learning Objectives</a:t>
            </a:r>
            <a:endParaRPr sz="15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0"/>
          <p:cNvSpPr/>
          <p:nvPr/>
        </p:nvSpPr>
        <p:spPr>
          <a:xfrm>
            <a:off x="1709825" y="2520250"/>
            <a:ext cx="6886200" cy="3359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76200" cap="flat" cmpd="sng">
            <a:solidFill>
              <a:srgbClr val="8451C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u="sng" dirty="0">
              <a:solidFill>
                <a:srgbClr val="FF0000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u="sng" dirty="0">
              <a:solidFill>
                <a:srgbClr val="FF0000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u="sng" dirty="0">
              <a:solidFill>
                <a:srgbClr val="FF0000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1" u="sng" dirty="0">
              <a:solidFill>
                <a:srgbClr val="FF0000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Char char="●"/>
            </a:pPr>
            <a:r>
              <a:rPr lang="en-US" sz="2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Introduce the use of apostrophes to show ownership and belonging</a:t>
            </a:r>
            <a:endParaRPr sz="25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25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Char char="●"/>
            </a:pPr>
            <a:r>
              <a:rPr lang="en-US" sz="2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</a:t>
            </a:r>
            <a:r>
              <a:rPr lang="en-US" sz="25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practise</a:t>
            </a:r>
            <a:r>
              <a:rPr lang="en-US" sz="2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using apostrophes in context through Alef Lesson</a:t>
            </a:r>
            <a:endParaRPr sz="25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32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9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30"/>
          <p:cNvSpPr/>
          <p:nvPr/>
        </p:nvSpPr>
        <p:spPr>
          <a:xfrm>
            <a:off x="4164037" y="502711"/>
            <a:ext cx="4621463" cy="1879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76200" cap="flat" cmpd="sng">
            <a:solidFill>
              <a:srgbClr val="2D59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endParaRPr sz="3700" b="1" i="0" u="none" strike="noStrike" cap="none" dirty="0">
              <a:solidFill>
                <a:srgbClr val="8451C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endParaRPr sz="3700" b="1" i="0" u="none" strike="noStrike" cap="none" dirty="0">
              <a:solidFill>
                <a:srgbClr val="8451C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endParaRPr sz="3700" b="1" dirty="0">
              <a:solidFill>
                <a:srgbClr val="8451C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-US" sz="3300" b="1" i="0" u="none" strike="noStrike" cap="none" dirty="0">
                <a:solidFill>
                  <a:srgbClr val="8451C8"/>
                </a:solidFill>
                <a:latin typeface="Calibri"/>
                <a:ea typeface="Calibri"/>
                <a:cs typeface="Calibri"/>
                <a:sym typeface="Calibri"/>
              </a:rPr>
              <a:t>Resource</a:t>
            </a:r>
            <a:r>
              <a:rPr lang="en-US" sz="3300" b="1" dirty="0">
                <a:solidFill>
                  <a:srgbClr val="8451C8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3300" b="1" dirty="0">
              <a:solidFill>
                <a:srgbClr val="8451C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libri"/>
              <a:buChar char="●"/>
            </a:pPr>
            <a:r>
              <a:rPr lang="en-US" sz="23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PPP</a:t>
            </a:r>
            <a:endParaRPr sz="23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libri"/>
              <a:buChar char="●"/>
            </a:pPr>
            <a:r>
              <a:rPr lang="en-US" sz="23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Alef Lesson 10: Using Apostrophes</a:t>
            </a:r>
            <a:endParaRPr sz="23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223;p30">
            <a:extLst>
              <a:ext uri="{FF2B5EF4-FFF2-40B4-BE49-F238E27FC236}">
                <a16:creationId xmlns:a16="http://schemas.microsoft.com/office/drawing/2014/main" id="{EFBDF2E3-2E93-425D-925D-EE03E6809C4A}"/>
              </a:ext>
            </a:extLst>
          </p:cNvPr>
          <p:cNvSpPr/>
          <p:nvPr/>
        </p:nvSpPr>
        <p:spPr>
          <a:xfrm>
            <a:off x="3190108" y="6007735"/>
            <a:ext cx="3829670" cy="695108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76200" cap="flat" cmpd="sng">
            <a:solidFill>
              <a:srgbClr val="2D59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endParaRPr sz="3700" b="1" i="0" u="none" strike="noStrike" cap="none" dirty="0">
              <a:solidFill>
                <a:srgbClr val="8451C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endParaRPr sz="3700" b="1" i="0" u="none" strike="noStrike" cap="none" dirty="0">
              <a:solidFill>
                <a:srgbClr val="8451C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endParaRPr sz="3700" b="1" dirty="0">
              <a:solidFill>
                <a:srgbClr val="8451C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-US" sz="3300" b="1" dirty="0" err="1">
                <a:solidFill>
                  <a:srgbClr val="8451C8"/>
                </a:solidFill>
                <a:latin typeface="Calibri"/>
                <a:ea typeface="Calibri"/>
                <a:cs typeface="Calibri"/>
                <a:sym typeface="Calibri"/>
              </a:rPr>
              <a:t>Ms</a:t>
            </a:r>
            <a:r>
              <a:rPr lang="en-US" sz="3300" b="1" dirty="0">
                <a:solidFill>
                  <a:srgbClr val="8451C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300" b="1" dirty="0" err="1">
                <a:solidFill>
                  <a:srgbClr val="8451C8"/>
                </a:solidFill>
                <a:latin typeface="Calibri"/>
                <a:ea typeface="Calibri"/>
                <a:cs typeface="Calibri"/>
                <a:sym typeface="Calibri"/>
              </a:rPr>
              <a:t>Hounaida</a:t>
            </a:r>
            <a:r>
              <a:rPr lang="en-US" sz="3300" b="1" dirty="0">
                <a:solidFill>
                  <a:srgbClr val="8451C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300" b="1" dirty="0" err="1">
                <a:solidFill>
                  <a:srgbClr val="8451C8"/>
                </a:solidFill>
                <a:latin typeface="Calibri"/>
                <a:ea typeface="Calibri"/>
                <a:cs typeface="Calibri"/>
                <a:sym typeface="Calibri"/>
              </a:rPr>
              <a:t>Rebei</a:t>
            </a:r>
            <a:endParaRPr sz="23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2420937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1"/>
          <p:cNvSpPr txBox="1">
            <a:spLocks noGrp="1"/>
          </p:cNvSpPr>
          <p:nvPr>
            <p:ph type="title"/>
          </p:nvPr>
        </p:nvSpPr>
        <p:spPr>
          <a:xfrm>
            <a:off x="1258887" y="274637"/>
            <a:ext cx="6769100" cy="1143000"/>
          </a:xfrm>
          <a:prstGeom prst="rect">
            <a:avLst/>
          </a:prstGeom>
          <a:solidFill>
            <a:srgbClr val="99CCFF"/>
          </a:solidFill>
          <a:ln w="38100" cap="flat" cmpd="sng">
            <a:solidFill>
              <a:schemeClr val="dk1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omic Sans MS"/>
              <a:buNone/>
            </a:pPr>
            <a:r>
              <a:rPr lang="en-US" sz="54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is my name?</a:t>
            </a:r>
            <a:endParaRPr/>
          </a:p>
        </p:txBody>
      </p:sp>
      <p:sp>
        <p:nvSpPr>
          <p:cNvPr id="231" name="Google Shape;231;p31"/>
          <p:cNvSpPr txBox="1"/>
          <p:nvPr/>
        </p:nvSpPr>
        <p:spPr>
          <a:xfrm>
            <a:off x="2535237" y="2873375"/>
            <a:ext cx="2468562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31"/>
          <p:cNvSpPr txBox="1"/>
          <p:nvPr/>
        </p:nvSpPr>
        <p:spPr>
          <a:xfrm>
            <a:off x="4071937" y="1643062"/>
            <a:ext cx="1295400" cy="159385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Calibri"/>
              <a:buNone/>
            </a:pPr>
            <a:r>
              <a:rPr lang="en-US" sz="9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’</a:t>
            </a:r>
            <a:endParaRPr/>
          </a:p>
        </p:txBody>
      </p:sp>
      <p:sp>
        <p:nvSpPr>
          <p:cNvPr id="233" name="Google Shape;233;p31"/>
          <p:cNvSpPr txBox="1"/>
          <p:nvPr/>
        </p:nvSpPr>
        <p:spPr>
          <a:xfrm>
            <a:off x="1857375" y="3786187"/>
            <a:ext cx="5715000" cy="1143000"/>
          </a:xfrm>
          <a:prstGeom prst="rect">
            <a:avLst/>
          </a:prstGeom>
          <a:solidFill>
            <a:srgbClr val="B4E4EA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omic Sans MS"/>
              <a:buNone/>
            </a:pPr>
            <a:r>
              <a:rPr lang="en-US" sz="54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Apostrophe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2"/>
          <p:cNvSpPr txBox="1">
            <a:spLocks noGrp="1"/>
          </p:cNvSpPr>
          <p:nvPr>
            <p:ph type="title"/>
          </p:nvPr>
        </p:nvSpPr>
        <p:spPr>
          <a:xfrm>
            <a:off x="857250" y="274637"/>
            <a:ext cx="7429500" cy="1143000"/>
          </a:xfrm>
          <a:prstGeom prst="rect">
            <a:avLst/>
          </a:prstGeom>
          <a:solidFill>
            <a:srgbClr val="99CCFF"/>
          </a:solidFill>
          <a:ln w="38100" cap="flat" cmpd="sng">
            <a:solidFill>
              <a:schemeClr val="dk1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omic Sans MS"/>
              <a:buNone/>
            </a:pPr>
            <a:r>
              <a:rPr lang="en-US" sz="54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do I do?</a:t>
            </a:r>
            <a:endParaRPr/>
          </a:p>
        </p:txBody>
      </p:sp>
      <p:sp>
        <p:nvSpPr>
          <p:cNvPr id="240" name="Google Shape;240;p32"/>
          <p:cNvSpPr txBox="1"/>
          <p:nvPr/>
        </p:nvSpPr>
        <p:spPr>
          <a:xfrm>
            <a:off x="2535237" y="2873375"/>
            <a:ext cx="2468562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32"/>
          <p:cNvSpPr txBox="1"/>
          <p:nvPr/>
        </p:nvSpPr>
        <p:spPr>
          <a:xfrm>
            <a:off x="4071937" y="1643062"/>
            <a:ext cx="1295400" cy="159385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Calibri"/>
              <a:buNone/>
            </a:pPr>
            <a:r>
              <a:rPr lang="en-US" sz="9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’</a:t>
            </a:r>
            <a:endParaRPr/>
          </a:p>
        </p:txBody>
      </p:sp>
      <p:sp>
        <p:nvSpPr>
          <p:cNvPr id="242" name="Google Shape;242;p32"/>
          <p:cNvSpPr txBox="1"/>
          <p:nvPr/>
        </p:nvSpPr>
        <p:spPr>
          <a:xfrm>
            <a:off x="1285875" y="3500437"/>
            <a:ext cx="6500812" cy="1000125"/>
          </a:xfrm>
          <a:prstGeom prst="rect">
            <a:avLst/>
          </a:prstGeom>
          <a:solidFill>
            <a:srgbClr val="B4E4EA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omic Sans MS"/>
              <a:buNone/>
            </a:pPr>
            <a:r>
              <a:rPr lang="en-US" sz="26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1: Apostrophes for omission 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omic Sans MS"/>
              <a:buNone/>
            </a:pPr>
            <a:r>
              <a:rPr lang="en-US" sz="26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(to show missing letters)</a:t>
            </a:r>
            <a:endParaRPr/>
          </a:p>
        </p:txBody>
      </p:sp>
      <p:sp>
        <p:nvSpPr>
          <p:cNvPr id="243" name="Google Shape;243;p32"/>
          <p:cNvSpPr txBox="1"/>
          <p:nvPr/>
        </p:nvSpPr>
        <p:spPr>
          <a:xfrm>
            <a:off x="1285875" y="4929187"/>
            <a:ext cx="6572250" cy="1285875"/>
          </a:xfrm>
          <a:prstGeom prst="rect">
            <a:avLst/>
          </a:prstGeom>
          <a:solidFill>
            <a:srgbClr val="B4E4EA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0" i="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omic Sans MS"/>
              <a:buNone/>
            </a:pPr>
            <a:r>
              <a:rPr lang="en-US" sz="26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2: Apostrophes for possession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omic Sans MS"/>
              <a:buNone/>
            </a:pPr>
            <a:r>
              <a:rPr lang="en-US" sz="26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(to show something belongs to one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omic Sans MS"/>
              <a:buNone/>
            </a:pPr>
            <a:r>
              <a:rPr lang="en-US" sz="26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or more people)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i="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244" name="Google Shape;244;p32"/>
          <p:cNvCxnSpPr/>
          <p:nvPr/>
        </p:nvCxnSpPr>
        <p:spPr>
          <a:xfrm flipH="1">
            <a:off x="7569875" y="5434100"/>
            <a:ext cx="1336800" cy="72600"/>
          </a:xfrm>
          <a:prstGeom prst="straightConnector1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3"/>
          <p:cNvSpPr txBox="1">
            <a:spLocks noGrp="1"/>
          </p:cNvSpPr>
          <p:nvPr>
            <p:ph type="title"/>
          </p:nvPr>
        </p:nvSpPr>
        <p:spPr>
          <a:xfrm>
            <a:off x="1357312" y="4857750"/>
            <a:ext cx="6429375" cy="1285875"/>
          </a:xfrm>
          <a:prstGeom prst="rect">
            <a:avLst/>
          </a:prstGeom>
          <a:solidFill>
            <a:srgbClr val="99CCFF"/>
          </a:solidFill>
          <a:ln w="38100" cap="flat" cmpd="sng">
            <a:solidFill>
              <a:schemeClr val="dk1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n-US" sz="28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Don’t worry! We’ll take it step by step.</a:t>
            </a:r>
            <a:endParaRPr/>
          </a:p>
        </p:txBody>
      </p:sp>
      <p:sp>
        <p:nvSpPr>
          <p:cNvPr id="250" name="Google Shape;250;p33"/>
          <p:cNvSpPr txBox="1"/>
          <p:nvPr/>
        </p:nvSpPr>
        <p:spPr>
          <a:xfrm>
            <a:off x="642937" y="357187"/>
            <a:ext cx="7929562" cy="1643062"/>
          </a:xfrm>
          <a:prstGeom prst="rect">
            <a:avLst/>
          </a:prstGeom>
          <a:solidFill>
            <a:srgbClr val="99CCFF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omic Sans MS"/>
              <a:buNone/>
            </a:pPr>
            <a:r>
              <a:rPr lang="en-US" sz="54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to use apostrophes</a:t>
            </a:r>
            <a:endParaRPr/>
          </a:p>
        </p:txBody>
      </p:sp>
      <p:pic>
        <p:nvPicPr>
          <p:cNvPr id="251" name="Google Shape;251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9112" y="2200275"/>
            <a:ext cx="3248025" cy="245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296900"/>
          </a:xfrm>
          <a:prstGeom prst="rect">
            <a:avLst/>
          </a:prstGeom>
          <a:solidFill>
            <a:srgbClr val="99CCFF"/>
          </a:solidFill>
          <a:ln w="38100" cap="flat" cmpd="sng">
            <a:solidFill>
              <a:schemeClr val="dk1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omic Sans MS"/>
              <a:buNone/>
            </a:pPr>
            <a:r>
              <a:rPr lang="en-US" sz="54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Apostrophes part </a:t>
            </a:r>
            <a:r>
              <a:rPr lang="en-US" sz="5400"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endParaRPr/>
          </a:p>
        </p:txBody>
      </p:sp>
      <p:sp>
        <p:nvSpPr>
          <p:cNvPr id="257" name="Google Shape;257;p34"/>
          <p:cNvSpPr txBox="1"/>
          <p:nvPr/>
        </p:nvSpPr>
        <p:spPr>
          <a:xfrm>
            <a:off x="1000125" y="2214562"/>
            <a:ext cx="7072200" cy="1500300"/>
          </a:xfrm>
          <a:prstGeom prst="rect">
            <a:avLst/>
          </a:prstGeom>
          <a:solidFill>
            <a:srgbClr val="B4E4EA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0" i="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omic Sans MS"/>
              <a:buNone/>
            </a:pPr>
            <a:r>
              <a:rPr lang="en-US" sz="26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Apostrophes for possession.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omic Sans MS"/>
              <a:buNone/>
            </a:pPr>
            <a:r>
              <a:rPr lang="en-US" sz="26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To show something belongs to one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omic Sans MS"/>
              <a:buNone/>
            </a:pPr>
            <a:r>
              <a:rPr lang="en-US" sz="2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person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i="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58" name="Google Shape;258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08625" y="3860800"/>
            <a:ext cx="1628775" cy="234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84437" y="4005262"/>
            <a:ext cx="1552575" cy="231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5"/>
          <p:cNvSpPr txBox="1">
            <a:spLocks noGrp="1"/>
          </p:cNvSpPr>
          <p:nvPr>
            <p:ph type="title"/>
          </p:nvPr>
        </p:nvSpPr>
        <p:spPr>
          <a:xfrm>
            <a:off x="571500" y="1571625"/>
            <a:ext cx="5786437" cy="785812"/>
          </a:xfrm>
          <a:prstGeom prst="rect">
            <a:avLst/>
          </a:prstGeom>
          <a:solidFill>
            <a:srgbClr val="99CCFF"/>
          </a:solidFill>
          <a:ln w="38100" cap="flat" cmpd="sng">
            <a:solidFill>
              <a:schemeClr val="dk1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n-US" sz="3000">
                <a:latin typeface="Comic Sans MS"/>
                <a:ea typeface="Comic Sans MS"/>
                <a:cs typeface="Comic Sans MS"/>
                <a:sym typeface="Comic Sans MS"/>
              </a:rPr>
              <a:t>This is</a:t>
            </a:r>
            <a:r>
              <a:rPr lang="en-US" sz="3000" b="1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3000" b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pen of Nouf</a:t>
            </a:r>
            <a:r>
              <a:rPr lang="en-US" sz="3000" b="1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4600" b="1"/>
          </a:p>
        </p:txBody>
      </p:sp>
      <p:sp>
        <p:nvSpPr>
          <p:cNvPr id="265" name="Google Shape;265;p35"/>
          <p:cNvSpPr txBox="1"/>
          <p:nvPr/>
        </p:nvSpPr>
        <p:spPr>
          <a:xfrm>
            <a:off x="571500" y="285750"/>
            <a:ext cx="7858200" cy="1077300"/>
          </a:xfrm>
          <a:prstGeom prst="rect">
            <a:avLst/>
          </a:prstGeom>
          <a:solidFill>
            <a:srgbClr val="99CCFF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lang="en-US" sz="32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Apostrophes </a:t>
            </a:r>
            <a:r>
              <a:rPr lang="en-US" sz="3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to show possession/ own something الملكية</a:t>
            </a:r>
            <a:endParaRPr/>
          </a:p>
        </p:txBody>
      </p:sp>
      <p:sp>
        <p:nvSpPr>
          <p:cNvPr id="266" name="Google Shape;266;p35"/>
          <p:cNvSpPr txBox="1">
            <a:spLocks noGrp="1"/>
          </p:cNvSpPr>
          <p:nvPr>
            <p:ph type="body" idx="1"/>
          </p:nvPr>
        </p:nvSpPr>
        <p:spPr>
          <a:xfrm>
            <a:off x="6786562" y="1571625"/>
            <a:ext cx="1352550" cy="1570037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Arial"/>
              <a:buNone/>
            </a:pPr>
            <a:r>
              <a:rPr lang="en-US" sz="9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’s</a:t>
            </a:r>
            <a:endParaRPr/>
          </a:p>
        </p:txBody>
      </p:sp>
      <p:sp>
        <p:nvSpPr>
          <p:cNvPr id="267" name="Google Shape;267;p35"/>
          <p:cNvSpPr txBox="1"/>
          <p:nvPr/>
        </p:nvSpPr>
        <p:spPr>
          <a:xfrm>
            <a:off x="500062" y="5715000"/>
            <a:ext cx="7858125" cy="785812"/>
          </a:xfrm>
          <a:prstGeom prst="rect">
            <a:avLst/>
          </a:prstGeom>
          <a:solidFill>
            <a:srgbClr val="99CCFF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n-US" sz="4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This is </a:t>
            </a:r>
            <a:r>
              <a:rPr lang="en-US" sz="4200" b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Nouf’s pen</a:t>
            </a:r>
            <a:r>
              <a:rPr lang="en-US" sz="4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2800"/>
          </a:p>
        </p:txBody>
      </p:sp>
      <p:grpSp>
        <p:nvGrpSpPr>
          <p:cNvPr id="268" name="Google Shape;268;p35"/>
          <p:cNvGrpSpPr/>
          <p:nvPr/>
        </p:nvGrpSpPr>
        <p:grpSpPr>
          <a:xfrm>
            <a:off x="1835150" y="2852737"/>
            <a:ext cx="4464050" cy="2087562"/>
            <a:chOff x="1156" y="1774"/>
            <a:chExt cx="2597" cy="1269"/>
          </a:xfrm>
        </p:grpSpPr>
        <p:pic>
          <p:nvPicPr>
            <p:cNvPr id="269" name="Google Shape;269;p3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383" y="1933"/>
              <a:ext cx="2370" cy="11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35"/>
            <p:cNvSpPr/>
            <p:nvPr/>
          </p:nvSpPr>
          <p:spPr>
            <a:xfrm>
              <a:off x="1156" y="1774"/>
              <a:ext cx="1225" cy="771"/>
            </a:xfrm>
            <a:prstGeom prst="wedgeEllipseCallout">
              <a:avLst>
                <a:gd name="adj1" fmla="val 27436"/>
                <a:gd name="adj2" fmla="val 28912"/>
              </a:avLst>
            </a:prstGeom>
            <a:solidFill>
              <a:srgbClr val="B4E4EA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45700" rIns="0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omic Sans MS"/>
                <a:buNone/>
              </a:pPr>
              <a:r>
                <a:rPr lang="en-US" sz="2000" b="1" i="0" u="sng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Here’s</a:t>
              </a:r>
              <a:r>
                <a:rPr lang="en-US" sz="2000" b="0" i="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 where I go!</a:t>
              </a: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6"/>
          <p:cNvSpPr txBox="1">
            <a:spLocks noGrp="1"/>
          </p:cNvSpPr>
          <p:nvPr>
            <p:ph type="title"/>
          </p:nvPr>
        </p:nvSpPr>
        <p:spPr>
          <a:xfrm>
            <a:off x="571500" y="1571625"/>
            <a:ext cx="6024900" cy="785700"/>
          </a:xfrm>
          <a:prstGeom prst="rect">
            <a:avLst/>
          </a:prstGeom>
          <a:solidFill>
            <a:srgbClr val="99CCFF"/>
          </a:solidFill>
          <a:ln w="38100" cap="flat" cmpd="sng">
            <a:solidFill>
              <a:schemeClr val="dk1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n-US" sz="3000" b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cat of Ahmed</a:t>
            </a:r>
            <a:r>
              <a:rPr lang="en-US" sz="3000">
                <a:latin typeface="Comic Sans MS"/>
                <a:ea typeface="Comic Sans MS"/>
                <a:cs typeface="Comic Sans MS"/>
                <a:sym typeface="Comic Sans MS"/>
              </a:rPr>
              <a:t> was naughty</a:t>
            </a:r>
            <a:r>
              <a:rPr lang="en-US" sz="3000" b="1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4600" b="1"/>
          </a:p>
        </p:txBody>
      </p:sp>
      <p:sp>
        <p:nvSpPr>
          <p:cNvPr id="276" name="Google Shape;276;p36"/>
          <p:cNvSpPr txBox="1"/>
          <p:nvPr/>
        </p:nvSpPr>
        <p:spPr>
          <a:xfrm>
            <a:off x="571500" y="285750"/>
            <a:ext cx="7858200" cy="1077300"/>
          </a:xfrm>
          <a:prstGeom prst="rect">
            <a:avLst/>
          </a:prstGeom>
          <a:solidFill>
            <a:srgbClr val="99CCFF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lang="en-US" sz="32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Apostrophes </a:t>
            </a:r>
            <a:r>
              <a:rPr lang="en-US" sz="3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to show possession/ own something الملكية</a:t>
            </a:r>
            <a:endParaRPr/>
          </a:p>
        </p:txBody>
      </p:sp>
      <p:sp>
        <p:nvSpPr>
          <p:cNvPr id="277" name="Google Shape;277;p36"/>
          <p:cNvSpPr txBox="1">
            <a:spLocks noGrp="1"/>
          </p:cNvSpPr>
          <p:nvPr>
            <p:ph type="body" idx="1"/>
          </p:nvPr>
        </p:nvSpPr>
        <p:spPr>
          <a:xfrm>
            <a:off x="6786562" y="1571625"/>
            <a:ext cx="1352700" cy="15699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Arial"/>
              <a:buNone/>
            </a:pPr>
            <a:r>
              <a:rPr lang="en-US" sz="9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’s</a:t>
            </a:r>
            <a:endParaRPr/>
          </a:p>
        </p:txBody>
      </p:sp>
      <p:sp>
        <p:nvSpPr>
          <p:cNvPr id="278" name="Google Shape;278;p36"/>
          <p:cNvSpPr txBox="1"/>
          <p:nvPr/>
        </p:nvSpPr>
        <p:spPr>
          <a:xfrm>
            <a:off x="500062" y="5715000"/>
            <a:ext cx="7858200" cy="785700"/>
          </a:xfrm>
          <a:prstGeom prst="rect">
            <a:avLst/>
          </a:prstGeom>
          <a:solidFill>
            <a:srgbClr val="99CCFF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n-US" sz="4200" b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Ahmed’s cat</a:t>
            </a:r>
            <a:r>
              <a:rPr lang="en-US" sz="4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was naughty.</a:t>
            </a:r>
            <a:endParaRPr sz="2800"/>
          </a:p>
        </p:txBody>
      </p:sp>
      <p:grpSp>
        <p:nvGrpSpPr>
          <p:cNvPr id="279" name="Google Shape;279;p36"/>
          <p:cNvGrpSpPr/>
          <p:nvPr/>
        </p:nvGrpSpPr>
        <p:grpSpPr>
          <a:xfrm>
            <a:off x="1835150" y="2852737"/>
            <a:ext cx="4464050" cy="2087562"/>
            <a:chOff x="1156" y="1774"/>
            <a:chExt cx="2597" cy="1269"/>
          </a:xfrm>
        </p:grpSpPr>
        <p:pic>
          <p:nvPicPr>
            <p:cNvPr id="280" name="Google Shape;280;p3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383" y="1933"/>
              <a:ext cx="2370" cy="11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p36"/>
            <p:cNvSpPr/>
            <p:nvPr/>
          </p:nvSpPr>
          <p:spPr>
            <a:xfrm>
              <a:off x="1156" y="1774"/>
              <a:ext cx="1200" cy="900"/>
            </a:xfrm>
            <a:prstGeom prst="wedgeEllipseCallout">
              <a:avLst>
                <a:gd name="adj1" fmla="val 27436"/>
                <a:gd name="adj2" fmla="val 28912"/>
              </a:avLst>
            </a:prstGeom>
            <a:solidFill>
              <a:srgbClr val="B4E4EA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45700" rIns="0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omic Sans MS"/>
                <a:buNone/>
              </a:pPr>
              <a:r>
                <a:rPr lang="en-US" sz="2000" b="1" i="0" u="sng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Here’s</a:t>
              </a:r>
              <a:r>
                <a:rPr lang="en-US" sz="2000" b="0" i="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 where I go!</a:t>
              </a: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7"/>
          <p:cNvSpPr txBox="1">
            <a:spLocks noGrp="1"/>
          </p:cNvSpPr>
          <p:nvPr>
            <p:ph type="title"/>
          </p:nvPr>
        </p:nvSpPr>
        <p:spPr>
          <a:xfrm>
            <a:off x="290600" y="1571625"/>
            <a:ext cx="6770700" cy="785700"/>
          </a:xfrm>
          <a:prstGeom prst="rect">
            <a:avLst/>
          </a:prstGeom>
          <a:solidFill>
            <a:srgbClr val="99CCFF"/>
          </a:solidFill>
          <a:ln w="38100" cap="flat" cmpd="sng">
            <a:solidFill>
              <a:schemeClr val="dk1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n-US" sz="3000" b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dress of Hamda</a:t>
            </a:r>
            <a:r>
              <a:rPr lang="en-US" sz="3000">
                <a:latin typeface="Comic Sans MS"/>
                <a:ea typeface="Comic Sans MS"/>
                <a:cs typeface="Comic Sans MS"/>
                <a:sym typeface="Comic Sans MS"/>
              </a:rPr>
              <a:t> is wonderful</a:t>
            </a:r>
            <a:r>
              <a:rPr lang="en-US" sz="3000" b="1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4600" b="1"/>
          </a:p>
        </p:txBody>
      </p:sp>
      <p:sp>
        <p:nvSpPr>
          <p:cNvPr id="287" name="Google Shape;287;p37"/>
          <p:cNvSpPr txBox="1"/>
          <p:nvPr/>
        </p:nvSpPr>
        <p:spPr>
          <a:xfrm>
            <a:off x="571500" y="285750"/>
            <a:ext cx="7858200" cy="1077300"/>
          </a:xfrm>
          <a:prstGeom prst="rect">
            <a:avLst/>
          </a:prstGeom>
          <a:solidFill>
            <a:srgbClr val="99CCFF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lang="en-US" sz="32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Apostrophes </a:t>
            </a:r>
            <a:r>
              <a:rPr lang="en-US" sz="3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to show possession/ own something الملكية</a:t>
            </a:r>
            <a:endParaRPr/>
          </a:p>
        </p:txBody>
      </p:sp>
      <p:sp>
        <p:nvSpPr>
          <p:cNvPr id="288" name="Google Shape;288;p37"/>
          <p:cNvSpPr txBox="1">
            <a:spLocks noGrp="1"/>
          </p:cNvSpPr>
          <p:nvPr>
            <p:ph type="body" idx="1"/>
          </p:nvPr>
        </p:nvSpPr>
        <p:spPr>
          <a:xfrm>
            <a:off x="7280562" y="1658800"/>
            <a:ext cx="1352700" cy="15699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Arial"/>
              <a:buNone/>
            </a:pPr>
            <a:r>
              <a:rPr lang="en-US" sz="9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’s</a:t>
            </a:r>
            <a:endParaRPr/>
          </a:p>
        </p:txBody>
      </p:sp>
      <p:sp>
        <p:nvSpPr>
          <p:cNvPr id="289" name="Google Shape;289;p37"/>
          <p:cNvSpPr txBox="1"/>
          <p:nvPr/>
        </p:nvSpPr>
        <p:spPr>
          <a:xfrm>
            <a:off x="500062" y="5715000"/>
            <a:ext cx="7858200" cy="785700"/>
          </a:xfrm>
          <a:prstGeom prst="rect">
            <a:avLst/>
          </a:prstGeom>
          <a:solidFill>
            <a:srgbClr val="99CCFF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n-US" sz="4200" b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Hamda’s dress</a:t>
            </a:r>
            <a:r>
              <a:rPr lang="en-US" sz="4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is wonderful</a:t>
            </a:r>
            <a:endParaRPr sz="2800"/>
          </a:p>
        </p:txBody>
      </p:sp>
      <p:grpSp>
        <p:nvGrpSpPr>
          <p:cNvPr id="290" name="Google Shape;290;p37"/>
          <p:cNvGrpSpPr/>
          <p:nvPr/>
        </p:nvGrpSpPr>
        <p:grpSpPr>
          <a:xfrm>
            <a:off x="1835150" y="2852737"/>
            <a:ext cx="4464050" cy="2087562"/>
            <a:chOff x="1156" y="1774"/>
            <a:chExt cx="2597" cy="1269"/>
          </a:xfrm>
        </p:grpSpPr>
        <p:pic>
          <p:nvPicPr>
            <p:cNvPr id="291" name="Google Shape;291;p3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383" y="1933"/>
              <a:ext cx="2370" cy="11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2" name="Google Shape;292;p37"/>
            <p:cNvSpPr/>
            <p:nvPr/>
          </p:nvSpPr>
          <p:spPr>
            <a:xfrm>
              <a:off x="1156" y="1774"/>
              <a:ext cx="1200" cy="900"/>
            </a:xfrm>
            <a:prstGeom prst="wedgeEllipseCallout">
              <a:avLst>
                <a:gd name="adj1" fmla="val 27436"/>
                <a:gd name="adj2" fmla="val 28912"/>
              </a:avLst>
            </a:prstGeom>
            <a:solidFill>
              <a:srgbClr val="B4E4EA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45700" rIns="0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omic Sans MS"/>
                <a:buNone/>
              </a:pPr>
              <a:r>
                <a:rPr lang="en-US" sz="2000" b="1" i="0" u="sng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Here’s</a:t>
              </a:r>
              <a:r>
                <a:rPr lang="en-US" sz="2000" b="0" i="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 where I go!</a:t>
              </a: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Singular: Just one</a:t>
            </a:r>
            <a:endParaRPr/>
          </a:p>
        </p:txBody>
      </p:sp>
      <p:sp>
        <p:nvSpPr>
          <p:cNvPr id="299" name="Google Shape;299;p3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5000"/>
              <a:t>‘S</a:t>
            </a:r>
            <a:endParaRPr sz="15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296987"/>
          </a:xfrm>
          <a:prstGeom prst="rect">
            <a:avLst/>
          </a:prstGeom>
          <a:solidFill>
            <a:srgbClr val="99CCFF"/>
          </a:solidFill>
          <a:ln w="38100" cap="flat" cmpd="sng">
            <a:solidFill>
              <a:schemeClr val="dk1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omic Sans MS"/>
              <a:buNone/>
            </a:pPr>
            <a:r>
              <a:rPr lang="en-US" sz="54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Apostrophes part 2</a:t>
            </a:r>
            <a:endParaRPr/>
          </a:p>
        </p:txBody>
      </p:sp>
      <p:sp>
        <p:nvSpPr>
          <p:cNvPr id="305" name="Google Shape;305;p39"/>
          <p:cNvSpPr txBox="1"/>
          <p:nvPr/>
        </p:nvSpPr>
        <p:spPr>
          <a:xfrm>
            <a:off x="1000125" y="2214562"/>
            <a:ext cx="7072312" cy="1500187"/>
          </a:xfrm>
          <a:prstGeom prst="rect">
            <a:avLst/>
          </a:prstGeom>
          <a:solidFill>
            <a:srgbClr val="B4E4EA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0" i="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omic Sans MS"/>
              <a:buNone/>
            </a:pPr>
            <a:r>
              <a:rPr lang="en-US" sz="26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Apostrophes for possession.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omic Sans MS"/>
              <a:buNone/>
            </a:pPr>
            <a:r>
              <a:rPr lang="en-US" sz="26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To show something belongs to</a:t>
            </a:r>
            <a:r>
              <a:rPr lang="en-US" sz="2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more </a:t>
            </a:r>
            <a:r>
              <a:rPr lang="en-US" sz="2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than one person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i="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06" name="Google Shape;306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08625" y="3860800"/>
            <a:ext cx="1628775" cy="234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84437" y="4005262"/>
            <a:ext cx="1552575" cy="231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0"/>
          <p:cNvSpPr txBox="1">
            <a:spLocks noGrp="1"/>
          </p:cNvSpPr>
          <p:nvPr>
            <p:ph type="title"/>
          </p:nvPr>
        </p:nvSpPr>
        <p:spPr>
          <a:xfrm>
            <a:off x="290600" y="1571625"/>
            <a:ext cx="6770700" cy="1123500"/>
          </a:xfrm>
          <a:prstGeom prst="rect">
            <a:avLst/>
          </a:prstGeom>
          <a:solidFill>
            <a:srgbClr val="99CCFF"/>
          </a:solidFill>
          <a:ln w="38100" cap="flat" cmpd="sng">
            <a:solidFill>
              <a:schemeClr val="dk1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n-US" sz="3000" b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laptops of the students </a:t>
            </a:r>
            <a:r>
              <a:rPr lang="en-US" sz="3000">
                <a:latin typeface="Comic Sans MS"/>
                <a:ea typeface="Comic Sans MS"/>
                <a:cs typeface="Comic Sans MS"/>
                <a:sym typeface="Comic Sans MS"/>
              </a:rPr>
              <a:t>work well</a:t>
            </a:r>
            <a:r>
              <a:rPr lang="en-US" sz="3000" b="1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4600" b="1"/>
          </a:p>
        </p:txBody>
      </p:sp>
      <p:sp>
        <p:nvSpPr>
          <p:cNvPr id="313" name="Google Shape;313;p40"/>
          <p:cNvSpPr txBox="1"/>
          <p:nvPr/>
        </p:nvSpPr>
        <p:spPr>
          <a:xfrm>
            <a:off x="571500" y="285750"/>
            <a:ext cx="7858200" cy="1077300"/>
          </a:xfrm>
          <a:prstGeom prst="rect">
            <a:avLst/>
          </a:prstGeom>
          <a:solidFill>
            <a:srgbClr val="99CCFF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lang="en-US" sz="32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Apostrophes </a:t>
            </a:r>
            <a:r>
              <a:rPr lang="en-US" sz="3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to show possession/ own something الملكية</a:t>
            </a:r>
            <a:endParaRPr/>
          </a:p>
        </p:txBody>
      </p:sp>
      <p:sp>
        <p:nvSpPr>
          <p:cNvPr id="314" name="Google Shape;314;p40"/>
          <p:cNvSpPr txBox="1">
            <a:spLocks noGrp="1"/>
          </p:cNvSpPr>
          <p:nvPr>
            <p:ph type="body" idx="1"/>
          </p:nvPr>
        </p:nvSpPr>
        <p:spPr>
          <a:xfrm>
            <a:off x="7280562" y="1658800"/>
            <a:ext cx="1352700" cy="15699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Arial"/>
              <a:buNone/>
            </a:pPr>
            <a:r>
              <a:rPr lang="en-US" sz="9600"/>
              <a:t>s</a:t>
            </a:r>
            <a:r>
              <a:rPr lang="en-US" sz="9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’</a:t>
            </a:r>
            <a:endParaRPr/>
          </a:p>
        </p:txBody>
      </p:sp>
      <p:sp>
        <p:nvSpPr>
          <p:cNvPr id="315" name="Google Shape;315;p40"/>
          <p:cNvSpPr txBox="1"/>
          <p:nvPr/>
        </p:nvSpPr>
        <p:spPr>
          <a:xfrm>
            <a:off x="500050" y="5303325"/>
            <a:ext cx="7858200" cy="1197300"/>
          </a:xfrm>
          <a:prstGeom prst="rect">
            <a:avLst/>
          </a:prstGeom>
          <a:solidFill>
            <a:srgbClr val="99CCFF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n-US" sz="4200" b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students’ laptops</a:t>
            </a:r>
            <a:r>
              <a:rPr lang="en-US" sz="4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work well.</a:t>
            </a:r>
            <a:endParaRPr sz="2800"/>
          </a:p>
        </p:txBody>
      </p:sp>
      <p:grpSp>
        <p:nvGrpSpPr>
          <p:cNvPr id="316" name="Google Shape;316;p40"/>
          <p:cNvGrpSpPr/>
          <p:nvPr/>
        </p:nvGrpSpPr>
        <p:grpSpPr>
          <a:xfrm>
            <a:off x="1835150" y="2852737"/>
            <a:ext cx="4464050" cy="2087562"/>
            <a:chOff x="1156" y="1774"/>
            <a:chExt cx="2597" cy="1269"/>
          </a:xfrm>
        </p:grpSpPr>
        <p:pic>
          <p:nvPicPr>
            <p:cNvPr id="317" name="Google Shape;317;p4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383" y="1933"/>
              <a:ext cx="2370" cy="11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8" name="Google Shape;318;p40"/>
            <p:cNvSpPr/>
            <p:nvPr/>
          </p:nvSpPr>
          <p:spPr>
            <a:xfrm>
              <a:off x="1156" y="1774"/>
              <a:ext cx="1200" cy="900"/>
            </a:xfrm>
            <a:prstGeom prst="wedgeEllipseCallout">
              <a:avLst>
                <a:gd name="adj1" fmla="val 27436"/>
                <a:gd name="adj2" fmla="val 28912"/>
              </a:avLst>
            </a:prstGeom>
            <a:solidFill>
              <a:srgbClr val="B4E4EA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45700" rIns="0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omic Sans MS"/>
                <a:buNone/>
              </a:pPr>
              <a:r>
                <a:rPr lang="en-US" sz="2000" b="1" i="0" u="sng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Here’s</a:t>
              </a:r>
              <a:r>
                <a:rPr lang="en-US" sz="2000" b="0" i="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 where I go!</a:t>
              </a: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1"/>
          <p:cNvSpPr txBox="1">
            <a:spLocks noGrp="1"/>
          </p:cNvSpPr>
          <p:nvPr>
            <p:ph type="title"/>
          </p:nvPr>
        </p:nvSpPr>
        <p:spPr>
          <a:xfrm>
            <a:off x="290600" y="1571625"/>
            <a:ext cx="6770700" cy="1123500"/>
          </a:xfrm>
          <a:prstGeom prst="rect">
            <a:avLst/>
          </a:prstGeom>
          <a:solidFill>
            <a:srgbClr val="99CCFF"/>
          </a:solidFill>
          <a:ln w="38100" cap="flat" cmpd="sng">
            <a:solidFill>
              <a:schemeClr val="dk1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n-US" sz="3000" b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accessories of my friends </a:t>
            </a:r>
            <a:r>
              <a:rPr lang="en-US" sz="3000">
                <a:latin typeface="Comic Sans MS"/>
                <a:ea typeface="Comic Sans MS"/>
                <a:cs typeface="Comic Sans MS"/>
                <a:sym typeface="Comic Sans MS"/>
              </a:rPr>
              <a:t>are expensive.</a:t>
            </a:r>
            <a:endParaRPr sz="4600" b="1"/>
          </a:p>
        </p:txBody>
      </p:sp>
      <p:sp>
        <p:nvSpPr>
          <p:cNvPr id="324" name="Google Shape;324;p41"/>
          <p:cNvSpPr txBox="1"/>
          <p:nvPr/>
        </p:nvSpPr>
        <p:spPr>
          <a:xfrm>
            <a:off x="571500" y="285750"/>
            <a:ext cx="7858200" cy="1077300"/>
          </a:xfrm>
          <a:prstGeom prst="rect">
            <a:avLst/>
          </a:prstGeom>
          <a:solidFill>
            <a:srgbClr val="99CCFF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lang="en-US" sz="32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Apostrophes </a:t>
            </a:r>
            <a:r>
              <a:rPr lang="en-US" sz="3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to show possession/ own something الملكية</a:t>
            </a:r>
            <a:endParaRPr/>
          </a:p>
        </p:txBody>
      </p:sp>
      <p:sp>
        <p:nvSpPr>
          <p:cNvPr id="325" name="Google Shape;325;p41"/>
          <p:cNvSpPr txBox="1">
            <a:spLocks noGrp="1"/>
          </p:cNvSpPr>
          <p:nvPr>
            <p:ph type="body" idx="1"/>
          </p:nvPr>
        </p:nvSpPr>
        <p:spPr>
          <a:xfrm>
            <a:off x="7280562" y="1658800"/>
            <a:ext cx="1352700" cy="15699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Arial"/>
              <a:buNone/>
            </a:pPr>
            <a:r>
              <a:rPr lang="en-US" sz="9600"/>
              <a:t>s</a:t>
            </a:r>
            <a:r>
              <a:rPr lang="en-US" sz="9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’</a:t>
            </a:r>
            <a:endParaRPr/>
          </a:p>
        </p:txBody>
      </p:sp>
      <p:sp>
        <p:nvSpPr>
          <p:cNvPr id="326" name="Google Shape;326;p41"/>
          <p:cNvSpPr txBox="1"/>
          <p:nvPr/>
        </p:nvSpPr>
        <p:spPr>
          <a:xfrm>
            <a:off x="500050" y="5303325"/>
            <a:ext cx="7858200" cy="1197300"/>
          </a:xfrm>
          <a:prstGeom prst="rect">
            <a:avLst/>
          </a:prstGeom>
          <a:solidFill>
            <a:srgbClr val="99CCFF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n-US" sz="4200" b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My friends’ accessories </a:t>
            </a:r>
            <a:r>
              <a:rPr lang="en-US" sz="42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are expensive</a:t>
            </a:r>
            <a:r>
              <a:rPr lang="en-US" sz="4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2800"/>
          </a:p>
        </p:txBody>
      </p:sp>
      <p:grpSp>
        <p:nvGrpSpPr>
          <p:cNvPr id="327" name="Google Shape;327;p41"/>
          <p:cNvGrpSpPr/>
          <p:nvPr/>
        </p:nvGrpSpPr>
        <p:grpSpPr>
          <a:xfrm>
            <a:off x="1835150" y="2852737"/>
            <a:ext cx="4464050" cy="2087562"/>
            <a:chOff x="1156" y="1774"/>
            <a:chExt cx="2597" cy="1269"/>
          </a:xfrm>
        </p:grpSpPr>
        <p:pic>
          <p:nvPicPr>
            <p:cNvPr id="328" name="Google Shape;328;p4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383" y="1933"/>
              <a:ext cx="2370" cy="11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9" name="Google Shape;329;p41"/>
            <p:cNvSpPr/>
            <p:nvPr/>
          </p:nvSpPr>
          <p:spPr>
            <a:xfrm>
              <a:off x="1156" y="1774"/>
              <a:ext cx="1200" cy="900"/>
            </a:xfrm>
            <a:prstGeom prst="wedgeEllipseCallout">
              <a:avLst>
                <a:gd name="adj1" fmla="val 27436"/>
                <a:gd name="adj2" fmla="val 28912"/>
              </a:avLst>
            </a:prstGeom>
            <a:solidFill>
              <a:srgbClr val="B4E4EA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45700" rIns="0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omic Sans MS"/>
                <a:buNone/>
              </a:pPr>
              <a:r>
                <a:rPr lang="en-US" sz="2000" b="1" i="0" u="sng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Here’s</a:t>
              </a:r>
              <a:r>
                <a:rPr lang="en-US" sz="2000" b="0" i="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 where I go!</a:t>
              </a: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2"/>
          <p:cNvSpPr txBox="1">
            <a:spLocks noGrp="1"/>
          </p:cNvSpPr>
          <p:nvPr>
            <p:ph type="title"/>
          </p:nvPr>
        </p:nvSpPr>
        <p:spPr>
          <a:xfrm>
            <a:off x="290600" y="1571625"/>
            <a:ext cx="6770700" cy="1123500"/>
          </a:xfrm>
          <a:prstGeom prst="rect">
            <a:avLst/>
          </a:prstGeom>
          <a:solidFill>
            <a:srgbClr val="99CCFF"/>
          </a:solidFill>
          <a:ln w="38100" cap="flat" cmpd="sng">
            <a:solidFill>
              <a:schemeClr val="dk1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n-US" sz="3000" b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toys of the girls  </a:t>
            </a:r>
            <a:r>
              <a:rPr lang="en-US" sz="3000">
                <a:latin typeface="Comic Sans MS"/>
                <a:ea typeface="Comic Sans MS"/>
                <a:cs typeface="Comic Sans MS"/>
                <a:sym typeface="Comic Sans MS"/>
              </a:rPr>
              <a:t>are fluffy.</a:t>
            </a:r>
            <a:endParaRPr sz="4600" b="1"/>
          </a:p>
        </p:txBody>
      </p:sp>
      <p:sp>
        <p:nvSpPr>
          <p:cNvPr id="335" name="Google Shape;335;p42"/>
          <p:cNvSpPr txBox="1"/>
          <p:nvPr/>
        </p:nvSpPr>
        <p:spPr>
          <a:xfrm>
            <a:off x="571500" y="285750"/>
            <a:ext cx="7858200" cy="1077300"/>
          </a:xfrm>
          <a:prstGeom prst="rect">
            <a:avLst/>
          </a:prstGeom>
          <a:solidFill>
            <a:srgbClr val="99CCFF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lang="en-US" sz="32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Apostrophes </a:t>
            </a:r>
            <a:r>
              <a:rPr lang="en-US" sz="3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to show possession/ own something الملكية</a:t>
            </a:r>
            <a:endParaRPr/>
          </a:p>
        </p:txBody>
      </p:sp>
      <p:sp>
        <p:nvSpPr>
          <p:cNvPr id="336" name="Google Shape;336;p42"/>
          <p:cNvSpPr txBox="1">
            <a:spLocks noGrp="1"/>
          </p:cNvSpPr>
          <p:nvPr>
            <p:ph type="body" idx="1"/>
          </p:nvPr>
        </p:nvSpPr>
        <p:spPr>
          <a:xfrm>
            <a:off x="7280562" y="1658800"/>
            <a:ext cx="1352700" cy="15699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Arial"/>
              <a:buNone/>
            </a:pPr>
            <a:r>
              <a:rPr lang="en-US" sz="9600"/>
              <a:t>s</a:t>
            </a:r>
            <a:r>
              <a:rPr lang="en-US" sz="9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’</a:t>
            </a:r>
            <a:endParaRPr/>
          </a:p>
        </p:txBody>
      </p:sp>
      <p:sp>
        <p:nvSpPr>
          <p:cNvPr id="337" name="Google Shape;337;p42"/>
          <p:cNvSpPr txBox="1"/>
          <p:nvPr/>
        </p:nvSpPr>
        <p:spPr>
          <a:xfrm>
            <a:off x="500050" y="5303325"/>
            <a:ext cx="7858200" cy="1197300"/>
          </a:xfrm>
          <a:prstGeom prst="rect">
            <a:avLst/>
          </a:prstGeom>
          <a:solidFill>
            <a:srgbClr val="99CCFF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n-US" sz="4200" b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girls’ toys  </a:t>
            </a:r>
            <a:r>
              <a:rPr lang="en-US" sz="42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are fully</a:t>
            </a:r>
            <a:r>
              <a:rPr lang="en-US" sz="4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2800"/>
          </a:p>
        </p:txBody>
      </p:sp>
      <p:grpSp>
        <p:nvGrpSpPr>
          <p:cNvPr id="338" name="Google Shape;338;p42"/>
          <p:cNvGrpSpPr/>
          <p:nvPr/>
        </p:nvGrpSpPr>
        <p:grpSpPr>
          <a:xfrm>
            <a:off x="1835150" y="2852737"/>
            <a:ext cx="4464050" cy="2087562"/>
            <a:chOff x="1156" y="1774"/>
            <a:chExt cx="2597" cy="1269"/>
          </a:xfrm>
        </p:grpSpPr>
        <p:pic>
          <p:nvPicPr>
            <p:cNvPr id="339" name="Google Shape;339;p4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383" y="1933"/>
              <a:ext cx="2370" cy="11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0" name="Google Shape;340;p42"/>
            <p:cNvSpPr/>
            <p:nvPr/>
          </p:nvSpPr>
          <p:spPr>
            <a:xfrm>
              <a:off x="1156" y="1774"/>
              <a:ext cx="1200" cy="900"/>
            </a:xfrm>
            <a:prstGeom prst="wedgeEllipseCallout">
              <a:avLst>
                <a:gd name="adj1" fmla="val 27436"/>
                <a:gd name="adj2" fmla="val 28912"/>
              </a:avLst>
            </a:prstGeom>
            <a:solidFill>
              <a:srgbClr val="B4E4EA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45700" rIns="0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omic Sans MS"/>
                <a:buNone/>
              </a:pPr>
              <a:r>
                <a:rPr lang="en-US" sz="2000" b="1" i="0" u="sng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Here’s</a:t>
              </a:r>
              <a:r>
                <a:rPr lang="en-US" sz="2000" b="0" i="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 where I go!</a:t>
              </a: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Plural: more than one</a:t>
            </a:r>
            <a:endParaRPr/>
          </a:p>
        </p:txBody>
      </p:sp>
      <p:sp>
        <p:nvSpPr>
          <p:cNvPr id="347" name="Google Shape;347;p4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5000"/>
              <a:t>S’</a:t>
            </a:r>
            <a:endParaRPr sz="15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4"/>
          <p:cNvSpPr txBox="1"/>
          <p:nvPr/>
        </p:nvSpPr>
        <p:spPr>
          <a:xfrm>
            <a:off x="571500" y="357187"/>
            <a:ext cx="8143800" cy="1176000"/>
          </a:xfrm>
          <a:prstGeom prst="rect">
            <a:avLst/>
          </a:prstGeom>
          <a:solidFill>
            <a:srgbClr val="99CCFF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lang="en-US" sz="32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Apostrophes for possession - to show something belongs to </a:t>
            </a:r>
            <a:r>
              <a:rPr lang="en-US" sz="3200" b="1" i="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one</a:t>
            </a:r>
            <a:r>
              <a:rPr lang="en-US" sz="32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or </a:t>
            </a:r>
            <a:r>
              <a:rPr lang="en-US" sz="3200" b="1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more</a:t>
            </a:r>
            <a:r>
              <a:rPr lang="en-US" sz="32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persons </a:t>
            </a:r>
            <a:endParaRPr/>
          </a:p>
        </p:txBody>
      </p:sp>
      <p:sp>
        <p:nvSpPr>
          <p:cNvPr id="353" name="Google Shape;353;p44"/>
          <p:cNvSpPr txBox="1">
            <a:spLocks noGrp="1"/>
          </p:cNvSpPr>
          <p:nvPr>
            <p:ph type="title"/>
          </p:nvPr>
        </p:nvSpPr>
        <p:spPr>
          <a:xfrm>
            <a:off x="571500" y="2000250"/>
            <a:ext cx="4071937" cy="785812"/>
          </a:xfrm>
          <a:prstGeom prst="rect">
            <a:avLst/>
          </a:prstGeom>
          <a:solidFill>
            <a:srgbClr val="99CCFF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None/>
            </a:pPr>
            <a:r>
              <a:rPr lang="en-US" sz="2500">
                <a:latin typeface="Comic Sans MS"/>
                <a:ea typeface="Comic Sans MS"/>
                <a:cs typeface="Comic Sans MS"/>
                <a:sym typeface="Comic Sans MS"/>
              </a:rPr>
              <a:t>The skirt of Helen</a:t>
            </a:r>
            <a:r>
              <a:rPr lang="en-US" sz="25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was pretty.</a:t>
            </a:r>
            <a:endParaRPr/>
          </a:p>
        </p:txBody>
      </p:sp>
      <p:sp>
        <p:nvSpPr>
          <p:cNvPr id="354" name="Google Shape;354;p44"/>
          <p:cNvSpPr txBox="1"/>
          <p:nvPr/>
        </p:nvSpPr>
        <p:spPr>
          <a:xfrm>
            <a:off x="571500" y="3143250"/>
            <a:ext cx="4071937" cy="785812"/>
          </a:xfrm>
          <a:prstGeom prst="rect">
            <a:avLst/>
          </a:prstGeom>
          <a:solidFill>
            <a:srgbClr val="99CCFF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plate of the dog </a:t>
            </a:r>
            <a:r>
              <a:rPr lang="en-US" sz="28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is red.</a:t>
            </a:r>
            <a:endParaRPr/>
          </a:p>
        </p:txBody>
      </p:sp>
      <p:sp>
        <p:nvSpPr>
          <p:cNvPr id="355" name="Google Shape;355;p44"/>
          <p:cNvSpPr txBox="1"/>
          <p:nvPr/>
        </p:nvSpPr>
        <p:spPr>
          <a:xfrm>
            <a:off x="571500" y="4286250"/>
            <a:ext cx="4071937" cy="785812"/>
          </a:xfrm>
          <a:prstGeom prst="rect">
            <a:avLst/>
          </a:prstGeom>
          <a:solidFill>
            <a:srgbClr val="99CCFF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hive of the bees is dangerous</a:t>
            </a:r>
            <a:r>
              <a:rPr lang="en-US" sz="28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/>
          </a:p>
        </p:txBody>
      </p:sp>
      <p:sp>
        <p:nvSpPr>
          <p:cNvPr id="356" name="Google Shape;356;p44"/>
          <p:cNvSpPr txBox="1"/>
          <p:nvPr/>
        </p:nvSpPr>
        <p:spPr>
          <a:xfrm>
            <a:off x="4643437" y="2000250"/>
            <a:ext cx="4071937" cy="785812"/>
          </a:xfrm>
          <a:prstGeom prst="rect">
            <a:avLst/>
          </a:prstGeom>
          <a:solidFill>
            <a:srgbClr val="B4E4EA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omic Sans MS"/>
              <a:buNone/>
            </a:pPr>
            <a:r>
              <a:rPr lang="en-US" sz="26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Helen</a:t>
            </a:r>
            <a:r>
              <a:rPr lang="en-US" sz="2600" b="1" i="0" u="none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’s</a:t>
            </a:r>
            <a:r>
              <a:rPr lang="en-US" sz="26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skirt was pretty.</a:t>
            </a:r>
            <a:endParaRPr/>
          </a:p>
        </p:txBody>
      </p:sp>
      <p:sp>
        <p:nvSpPr>
          <p:cNvPr id="357" name="Google Shape;357;p44"/>
          <p:cNvSpPr txBox="1"/>
          <p:nvPr/>
        </p:nvSpPr>
        <p:spPr>
          <a:xfrm>
            <a:off x="4643437" y="3143250"/>
            <a:ext cx="4071937" cy="785812"/>
          </a:xfrm>
          <a:prstGeom prst="rect">
            <a:avLst/>
          </a:prstGeom>
          <a:solidFill>
            <a:srgbClr val="B4E4EA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n-US" sz="28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dog</a:t>
            </a:r>
            <a:r>
              <a:rPr lang="en-US" sz="2800" b="1" i="0" u="none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’s</a:t>
            </a:r>
            <a:r>
              <a:rPr lang="en-US" sz="28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plate </a:t>
            </a:r>
            <a:r>
              <a:rPr lang="en-US" sz="28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is red.</a:t>
            </a:r>
            <a:endParaRPr/>
          </a:p>
        </p:txBody>
      </p:sp>
      <p:sp>
        <p:nvSpPr>
          <p:cNvPr id="358" name="Google Shape;358;p44"/>
          <p:cNvSpPr txBox="1"/>
          <p:nvPr/>
        </p:nvSpPr>
        <p:spPr>
          <a:xfrm>
            <a:off x="4643437" y="4286250"/>
            <a:ext cx="4071937" cy="785812"/>
          </a:xfrm>
          <a:prstGeom prst="rect">
            <a:avLst/>
          </a:prstGeom>
          <a:solidFill>
            <a:srgbClr val="B4E4EA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bee</a:t>
            </a:r>
            <a:r>
              <a:rPr lang="en-US" sz="2800" b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s’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hives is dangerous</a:t>
            </a:r>
            <a:r>
              <a:rPr lang="en-US" sz="28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/>
          </a:p>
        </p:txBody>
      </p:sp>
      <p:sp>
        <p:nvSpPr>
          <p:cNvPr id="359" name="Google Shape;359;p44"/>
          <p:cNvSpPr txBox="1"/>
          <p:nvPr/>
        </p:nvSpPr>
        <p:spPr>
          <a:xfrm>
            <a:off x="571500" y="5500687"/>
            <a:ext cx="4071937" cy="785812"/>
          </a:xfrm>
          <a:prstGeom prst="rect">
            <a:avLst/>
          </a:prstGeom>
          <a:solidFill>
            <a:srgbClr val="99CCFF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omic Sans MS"/>
              <a:buNone/>
            </a:pPr>
            <a:r>
              <a:rPr lang="en-US" sz="2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crying of the boys </a:t>
            </a:r>
            <a:r>
              <a:rPr lang="en-US" sz="26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was very loud.</a:t>
            </a:r>
            <a:endParaRPr/>
          </a:p>
        </p:txBody>
      </p:sp>
      <p:sp>
        <p:nvSpPr>
          <p:cNvPr id="360" name="Google Shape;360;p44"/>
          <p:cNvSpPr txBox="1"/>
          <p:nvPr/>
        </p:nvSpPr>
        <p:spPr>
          <a:xfrm>
            <a:off x="4643437" y="5500687"/>
            <a:ext cx="4071937" cy="785812"/>
          </a:xfrm>
          <a:prstGeom prst="rect">
            <a:avLst/>
          </a:prstGeom>
          <a:solidFill>
            <a:srgbClr val="B4E4EA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omic Sans MS"/>
              <a:buNone/>
            </a:pPr>
            <a:r>
              <a:rPr lang="en-US" sz="26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boy</a:t>
            </a:r>
            <a:r>
              <a:rPr lang="en-US" sz="2600" b="1" i="0" u="none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s</a:t>
            </a:r>
            <a:r>
              <a:rPr lang="en-US" sz="2600" b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’</a:t>
            </a:r>
            <a:r>
              <a:rPr lang="en-US" sz="26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crying was very loud.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5"/>
          <p:cNvSpPr txBox="1">
            <a:spLocks noGrp="1"/>
          </p:cNvSpPr>
          <p:nvPr>
            <p:ph type="title"/>
          </p:nvPr>
        </p:nvSpPr>
        <p:spPr>
          <a:xfrm>
            <a:off x="401637" y="260350"/>
            <a:ext cx="8229600" cy="1143000"/>
          </a:xfrm>
          <a:prstGeom prst="rect">
            <a:avLst/>
          </a:prstGeom>
          <a:solidFill>
            <a:srgbClr val="99CCFF"/>
          </a:solidFill>
          <a:ln w="38100" cap="flat" cmpd="sng">
            <a:solidFill>
              <a:schemeClr val="dk1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omic Sans MS"/>
              <a:buNone/>
            </a:pPr>
            <a:r>
              <a:rPr lang="en-US" sz="54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do you feel?</a:t>
            </a:r>
            <a:endParaRPr/>
          </a:p>
        </p:txBody>
      </p:sp>
      <p:sp>
        <p:nvSpPr>
          <p:cNvPr id="366" name="Google Shape;366;p45"/>
          <p:cNvSpPr txBox="1"/>
          <p:nvPr/>
        </p:nvSpPr>
        <p:spPr>
          <a:xfrm>
            <a:off x="3143250" y="1714500"/>
            <a:ext cx="5286300" cy="1285800"/>
          </a:xfrm>
          <a:prstGeom prst="rect">
            <a:avLst/>
          </a:prstGeom>
          <a:solidFill>
            <a:srgbClr val="99CCFF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lang="en-US" sz="24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I’m happy to using apostrophes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lang="en-US" sz="24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for to show possession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lang="en-US" sz="24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(one of more people)  </a:t>
            </a:r>
            <a:endParaRPr/>
          </a:p>
        </p:txBody>
      </p:sp>
      <p:sp>
        <p:nvSpPr>
          <p:cNvPr id="367" name="Google Shape;367;p45"/>
          <p:cNvSpPr txBox="1"/>
          <p:nvPr/>
        </p:nvSpPr>
        <p:spPr>
          <a:xfrm>
            <a:off x="3143250" y="3571875"/>
            <a:ext cx="5286300" cy="1000200"/>
          </a:xfrm>
          <a:prstGeom prst="rect">
            <a:avLst/>
          </a:prstGeom>
          <a:solidFill>
            <a:srgbClr val="99CCFF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lang="en-US" sz="24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 think I understand. I’d like to have a go and see how I get on.</a:t>
            </a:r>
            <a:endParaRPr/>
          </a:p>
        </p:txBody>
      </p:sp>
      <p:sp>
        <p:nvSpPr>
          <p:cNvPr id="368" name="Google Shape;368;p45"/>
          <p:cNvSpPr txBox="1"/>
          <p:nvPr/>
        </p:nvSpPr>
        <p:spPr>
          <a:xfrm>
            <a:off x="3143250" y="5286375"/>
            <a:ext cx="5286300" cy="1000200"/>
          </a:xfrm>
          <a:prstGeom prst="rect">
            <a:avLst/>
          </a:prstGeom>
          <a:solidFill>
            <a:srgbClr val="99CCFF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lang="en-US" sz="2400" b="0" i="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I’ve got some questions I’d like to ask before I have a go. </a:t>
            </a:r>
            <a:endParaRPr/>
          </a:p>
        </p:txBody>
      </p:sp>
      <p:grpSp>
        <p:nvGrpSpPr>
          <p:cNvPr id="369" name="Google Shape;369;p45"/>
          <p:cNvGrpSpPr/>
          <p:nvPr/>
        </p:nvGrpSpPr>
        <p:grpSpPr>
          <a:xfrm>
            <a:off x="357190" y="2286052"/>
            <a:ext cx="428700" cy="3614910"/>
            <a:chOff x="357158" y="2285992"/>
            <a:chExt cx="428700" cy="3614910"/>
          </a:xfrm>
        </p:grpSpPr>
        <p:sp>
          <p:nvSpPr>
            <p:cNvPr id="370" name="Google Shape;370;p45"/>
            <p:cNvSpPr txBox="1"/>
            <p:nvPr/>
          </p:nvSpPr>
          <p:spPr>
            <a:xfrm>
              <a:off x="357158" y="2285992"/>
              <a:ext cx="428700" cy="400200"/>
            </a:xfrm>
            <a:prstGeom prst="rect">
              <a:avLst/>
            </a:prstGeom>
            <a:solidFill>
              <a:schemeClr val="lt1"/>
            </a:solidFill>
            <a:ln w="381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45"/>
            <p:cNvSpPr txBox="1"/>
            <p:nvPr/>
          </p:nvSpPr>
          <p:spPr>
            <a:xfrm>
              <a:off x="357158" y="3929066"/>
              <a:ext cx="428700" cy="400200"/>
            </a:xfrm>
            <a:prstGeom prst="rect">
              <a:avLst/>
            </a:prstGeom>
            <a:solidFill>
              <a:schemeClr val="lt1"/>
            </a:solidFill>
            <a:ln w="381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45"/>
            <p:cNvSpPr txBox="1"/>
            <p:nvPr/>
          </p:nvSpPr>
          <p:spPr>
            <a:xfrm>
              <a:off x="357158" y="5500702"/>
              <a:ext cx="428700" cy="400200"/>
            </a:xfrm>
            <a:prstGeom prst="rect">
              <a:avLst/>
            </a:prstGeom>
            <a:solidFill>
              <a:schemeClr val="lt1"/>
            </a:solidFill>
            <a:ln w="381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73" name="Google Shape;373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87450" y="1700212"/>
            <a:ext cx="1495425" cy="157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6012" y="3429000"/>
            <a:ext cx="173355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16012" y="5013325"/>
            <a:ext cx="1504950" cy="144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856</Words>
  <Application>Microsoft Office PowerPoint</Application>
  <PresentationFormat>On-screen Show (4:3)</PresentationFormat>
  <Paragraphs>136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Office Theme</vt:lpstr>
      <vt:lpstr>1_Office Theme</vt:lpstr>
      <vt:lpstr>Office Theme</vt:lpstr>
      <vt:lpstr>PowerPoint Presentation</vt:lpstr>
      <vt:lpstr>What is my name?</vt:lpstr>
      <vt:lpstr>What do I do?</vt:lpstr>
      <vt:lpstr>Don’t worry! We’ll take it step by step.</vt:lpstr>
      <vt:lpstr>Apostrophes part 1</vt:lpstr>
      <vt:lpstr>This is the pen of Nouf.</vt:lpstr>
      <vt:lpstr>The cat of Ahmed was naughty.</vt:lpstr>
      <vt:lpstr>The dress of Hamda is wonderful.</vt:lpstr>
      <vt:lpstr>Singular: Just one</vt:lpstr>
      <vt:lpstr>Apostrophes part 2</vt:lpstr>
      <vt:lpstr>The laptops of the students work well.</vt:lpstr>
      <vt:lpstr>The accessories of my friends are expensive.</vt:lpstr>
      <vt:lpstr>The toys of the girls  are fluffy.</vt:lpstr>
      <vt:lpstr>Plural: more than one</vt:lpstr>
      <vt:lpstr>The skirt of Helen was pretty.</vt:lpstr>
      <vt:lpstr>How do you feel?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Samia Mohamed Hassen Fekih Ahmed</dc:creator>
  <cp:lastModifiedBy>asifhammoud1978@gmail.com</cp:lastModifiedBy>
  <cp:revision>3</cp:revision>
  <dcterms:modified xsi:type="dcterms:W3CDTF">2024-09-18T10:08:02Z</dcterms:modified>
</cp:coreProperties>
</file>