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1"/>
  </p:notesMasterIdLst>
  <p:sldIdLst>
    <p:sldId id="396" r:id="rId6"/>
    <p:sldId id="2696" r:id="rId7"/>
    <p:sldId id="296" r:id="rId8"/>
    <p:sldId id="299" r:id="rId9"/>
    <p:sldId id="2678" r:id="rId10"/>
    <p:sldId id="2658" r:id="rId11"/>
    <p:sldId id="298" r:id="rId12"/>
    <p:sldId id="2685" r:id="rId13"/>
    <p:sldId id="2686" r:id="rId14"/>
    <p:sldId id="2687" r:id="rId15"/>
    <p:sldId id="2679" r:id="rId16"/>
    <p:sldId id="2692" r:id="rId17"/>
    <p:sldId id="2693" r:id="rId18"/>
    <p:sldId id="2694"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2"/>
    <p:restoredTop sz="94155"/>
  </p:normalViewPr>
  <p:slideViewPr>
    <p:cSldViewPr snapToGrid="0" snapToObjects="1">
      <p:cViewPr varScale="1">
        <p:scale>
          <a:sx n="116" d="100"/>
          <a:sy n="116" d="100"/>
        </p:scale>
        <p:origin x="44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5/13/23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5/13/23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5/13/23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5/13/23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5/13/23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5/13/23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5/13/23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5/13/23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5/13/23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5/13/23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339308520341504"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4737614564950016"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689609655910400"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22776881568153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582517"/>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3.2</a:t>
            </a:r>
          </a:p>
          <a:p>
            <a:pPr marL="0" indent="0">
              <a:lnSpc>
                <a:spcPct val="100000"/>
              </a:lnSpc>
              <a:buNone/>
              <a:defRPr/>
            </a:pPr>
            <a:r>
              <a:rPr lang="en-US" sz="1800" dirty="0">
                <a:solidFill>
                  <a:srgbClr val="005F72"/>
                </a:solidFill>
                <a:latin typeface="Helvetica Light" panose="020B0403020202020204" pitchFamily="34" charset="0"/>
              </a:rPr>
              <a:t>Grade 6 General</a:t>
            </a:r>
          </a:p>
          <a:p>
            <a:pPr marL="0" indent="0">
              <a:lnSpc>
                <a:spcPct val="100000"/>
              </a:lnSpc>
              <a:buNone/>
              <a:defRPr/>
            </a:pPr>
            <a:r>
              <a:rPr lang="en-US" sz="1800" dirty="0">
                <a:solidFill>
                  <a:srgbClr val="005F72"/>
                </a:solidFill>
                <a:latin typeface="Helvetica Light" panose="020B0403020202020204" pitchFamily="34" charset="0"/>
              </a:rPr>
              <a:t>Grade 7 Access</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935033130"/>
              </p:ext>
            </p:extLst>
          </p:nvPr>
        </p:nvGraphicFramePr>
        <p:xfrm>
          <a:off x="577219" y="2074930"/>
          <a:ext cx="11037561" cy="3561585"/>
        </p:xfrm>
        <a:graphic>
          <a:graphicData uri="http://schemas.openxmlformats.org/drawingml/2006/table">
            <a:tbl>
              <a:tblPr firstRow="1" bandRow="1">
                <a:tableStyleId>{5940675A-B579-460E-94D1-54222C63F5DA}</a:tableStyleId>
              </a:tblPr>
              <a:tblGrid>
                <a:gridCol w="3374689">
                  <a:extLst>
                    <a:ext uri="{9D8B030D-6E8A-4147-A177-3AD203B41FA5}">
                      <a16:colId xmlns:a16="http://schemas.microsoft.com/office/drawing/2014/main" val="460172098"/>
                    </a:ext>
                  </a:extLst>
                </a:gridCol>
                <a:gridCol w="3983685">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Free time, animals, places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6689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Verb forms: gerunds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'like/hate/love' with the '-</a:t>
                      </a:r>
                      <a:r>
                        <a:rPr lang="en-US" sz="1400" kern="1200" dirty="0" err="1">
                          <a:solidFill>
                            <a:srgbClr val="405168"/>
                          </a:solidFill>
                          <a:effectLst/>
                          <a:latin typeface="Helvetica" pitchFamily="2" charset="0"/>
                          <a:ea typeface="+mn-ea"/>
                          <a:cs typeface="+mn-cs"/>
                        </a:rPr>
                        <a:t>ing</a:t>
                      </a:r>
                      <a:r>
                        <a:rPr lang="en-US" sz="1400" kern="1200" dirty="0">
                          <a:solidFill>
                            <a:srgbClr val="405168"/>
                          </a:solidFill>
                          <a:effectLst/>
                          <a:latin typeface="Helvetica" pitchFamily="2" charset="0"/>
                          <a:ea typeface="+mn-ea"/>
                          <a:cs typeface="+mn-cs"/>
                        </a:rPr>
                        <a:t>' forms of verbs.</a:t>
                      </a:r>
                    </a:p>
                  </a:txBody>
                  <a:tcPr marL="86106" marR="86106" marT="43053" marB="43053" anchor="ctr"/>
                </a:tc>
                <a:tc rowSpan="3">
                  <a:txBody>
                    <a:bodyPr/>
                    <a:lstStyle/>
                    <a:p>
                      <a:pPr algn="ctr">
                        <a:lnSpc>
                          <a:spcPct val="150000"/>
                        </a:lnSpc>
                      </a:pPr>
                      <a:r>
                        <a:rPr lang="en-US" sz="1400" kern="1200" dirty="0">
                          <a:solidFill>
                            <a:srgbClr val="405168"/>
                          </a:solidFill>
                          <a:effectLst/>
                          <a:latin typeface="Helvetica" pitchFamily="2" charset="0"/>
                          <a:ea typeface="+mn-ea"/>
                          <a:cs typeface="+mn-cs"/>
                        </a:rPr>
                        <a:t>Describing habits, routines, tasks and jobs</a:t>
                      </a:r>
                    </a:p>
                    <a:p>
                      <a:pPr algn="ctr">
                        <a:lnSpc>
                          <a:spcPct val="150000"/>
                        </a:lnSpc>
                      </a:pPr>
                      <a:endParaRPr lang="en-US"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places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objects</a:t>
                      </a:r>
                    </a:p>
                  </a:txBody>
                  <a:tcPr marL="86106" marR="86106" marT="43053" marB="43053" anchor="ctr"/>
                </a:tc>
                <a:extLst>
                  <a:ext uri="{0D108BD9-81ED-4DB2-BD59-A6C34878D82A}">
                    <a16:rowId xmlns:a16="http://schemas.microsoft.com/office/drawing/2014/main" val="1865912953"/>
                  </a:ext>
                </a:extLst>
              </a:tr>
              <a:tr h="99549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Conjunctions: coordinating</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link clauses and sentences with a range of basic connectors.</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places</a:t>
                      </a:r>
                    </a:p>
                  </a:txBody>
                  <a:tcPr marL="86106" marR="86106" marT="43053" marB="43053" anchor="ctr"/>
                </a:tc>
                <a:extLst>
                  <a:ext uri="{0D108BD9-81ED-4DB2-BD59-A6C34878D82A}">
                    <a16:rowId xmlns:a16="http://schemas.microsoft.com/office/drawing/2014/main" val="3077485391"/>
                  </a:ext>
                </a:extLst>
              </a:tr>
              <a:tr h="82475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Adjectives: position</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Can place adjectives in the correct position (before nouns).</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objects.</a:t>
                      </a:r>
                    </a:p>
                  </a:txBody>
                  <a:tcPr marL="86106" marR="86106" marT="43053" marB="43053" anchor="ctr"/>
                </a:tc>
                <a:extLst>
                  <a:ext uri="{0D108BD9-81ED-4DB2-BD59-A6C34878D82A}">
                    <a16:rowId xmlns:a16="http://schemas.microsoft.com/office/drawing/2014/main" val="2593415053"/>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1006705"/>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412138693"/>
              </p:ext>
            </p:extLst>
          </p:nvPr>
        </p:nvGraphicFramePr>
        <p:xfrm>
          <a:off x="577218" y="1328114"/>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I </a:t>
                      </a:r>
                      <a:r>
                        <a:rPr lang="en-US" sz="1800" b="1" u="sng" strike="noStrike" cap="none" dirty="0">
                          <a:solidFill>
                            <a:srgbClr val="405168"/>
                          </a:solidFill>
                          <a:latin typeface="Helvetica" pitchFamily="2" charset="0"/>
                          <a:ea typeface="Arial"/>
                          <a:cs typeface="Arial"/>
                          <a:sym typeface="Arial"/>
                        </a:rPr>
                        <a:t>love playing</a:t>
                      </a:r>
                      <a:r>
                        <a:rPr lang="en-US" sz="1800" b="1" u="none" strike="noStrike" cap="none" dirty="0">
                          <a:solidFill>
                            <a:srgbClr val="405168"/>
                          </a:solidFill>
                          <a:latin typeface="Helvetica" pitchFamily="2" charset="0"/>
                          <a:ea typeface="Arial"/>
                          <a:cs typeface="Arial"/>
                          <a:sym typeface="Arial"/>
                        </a:rPr>
                        <a:t> with cats.</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mn-cs"/>
                          <a:sym typeface="Arial"/>
                        </a:rPr>
                        <a:t>Playing with cats = very good</a:t>
                      </a:r>
                      <a:endParaRPr lang="en-US" sz="1400" u="none" strike="noStrike" cap="none" dirty="0">
                        <a:solidFill>
                          <a:srgbClr val="405168"/>
                        </a:solidFill>
                        <a:latin typeface="Helvetica" pitchFamily="2" charset="0"/>
                        <a:cs typeface="+mn-cs"/>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mn-cs"/>
                          <a:sym typeface="Arial"/>
                        </a:rPr>
                        <a:t>gerund - the </a:t>
                      </a:r>
                      <a:r>
                        <a:rPr lang="en-US" sz="1800" i="1" u="none" strike="noStrike" cap="none" dirty="0">
                          <a:solidFill>
                            <a:srgbClr val="405168"/>
                          </a:solidFill>
                          <a:latin typeface="Helvetica" pitchFamily="2" charset="0"/>
                          <a:ea typeface="Arial"/>
                          <a:cs typeface="+mn-cs"/>
                          <a:sym typeface="Arial"/>
                        </a:rPr>
                        <a:t>–</a:t>
                      </a:r>
                      <a:r>
                        <a:rPr lang="en-US" sz="1800" i="1" u="none" strike="noStrike" cap="none" dirty="0" err="1">
                          <a:solidFill>
                            <a:srgbClr val="405168"/>
                          </a:solidFill>
                          <a:latin typeface="Helvetica" pitchFamily="2" charset="0"/>
                          <a:ea typeface="Arial"/>
                          <a:cs typeface="+mn-cs"/>
                          <a:sym typeface="Arial"/>
                        </a:rPr>
                        <a:t>ing</a:t>
                      </a:r>
                      <a:r>
                        <a:rPr lang="en-US" sz="1800" i="1" u="none" strike="noStrike" cap="none" dirty="0">
                          <a:solidFill>
                            <a:srgbClr val="405168"/>
                          </a:solidFill>
                          <a:latin typeface="Helvetica" pitchFamily="2" charset="0"/>
                          <a:ea typeface="Arial"/>
                          <a:cs typeface="+mn-cs"/>
                          <a:sym typeface="Arial"/>
                        </a:rPr>
                        <a:t> </a:t>
                      </a:r>
                      <a:r>
                        <a:rPr lang="en-US" sz="1800" i="0" u="none" strike="noStrike" cap="none" dirty="0">
                          <a:solidFill>
                            <a:srgbClr val="405168"/>
                          </a:solidFill>
                          <a:latin typeface="Helvetica" pitchFamily="2" charset="0"/>
                          <a:ea typeface="Arial"/>
                          <a:cs typeface="+mn-cs"/>
                          <a:sym typeface="Arial"/>
                        </a:rPr>
                        <a:t>form of a verb</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mn-cs"/>
                          <a:sym typeface="Arial"/>
                        </a:rPr>
                        <a:t>A gerund is the </a:t>
                      </a:r>
                      <a:r>
                        <a:rPr lang="en-US" sz="1800" i="1" u="none" strike="noStrike" cap="none" dirty="0">
                          <a:solidFill>
                            <a:srgbClr val="405168"/>
                          </a:solidFill>
                          <a:latin typeface="Helvetica" pitchFamily="2" charset="0"/>
                          <a:ea typeface="Arial"/>
                          <a:cs typeface="+mn-cs"/>
                          <a:sym typeface="Arial"/>
                        </a:rPr>
                        <a:t>–</a:t>
                      </a:r>
                      <a:r>
                        <a:rPr lang="en-US" sz="1800" i="1" u="none" strike="noStrike" cap="none" dirty="0" err="1">
                          <a:solidFill>
                            <a:srgbClr val="405168"/>
                          </a:solidFill>
                          <a:latin typeface="Helvetica" pitchFamily="2" charset="0"/>
                          <a:ea typeface="Arial"/>
                          <a:cs typeface="+mn-cs"/>
                          <a:sym typeface="Arial"/>
                        </a:rPr>
                        <a:t>ing</a:t>
                      </a:r>
                      <a:r>
                        <a:rPr lang="en-US" sz="1800" i="1" u="none" strike="noStrike" cap="none" dirty="0">
                          <a:solidFill>
                            <a:srgbClr val="405168"/>
                          </a:solidFill>
                          <a:latin typeface="Helvetica" pitchFamily="2" charset="0"/>
                          <a:ea typeface="Arial"/>
                          <a:cs typeface="+mn-cs"/>
                          <a:sym typeface="Arial"/>
                        </a:rPr>
                        <a:t> </a:t>
                      </a:r>
                      <a:r>
                        <a:rPr lang="en-US" sz="1800" i="0" u="none" strike="noStrike" cap="none" dirty="0">
                          <a:solidFill>
                            <a:srgbClr val="405168"/>
                          </a:solidFill>
                          <a:latin typeface="Helvetica" pitchFamily="2" charset="0"/>
                          <a:ea typeface="Arial"/>
                          <a:cs typeface="+mn-cs"/>
                          <a:sym typeface="Arial"/>
                        </a:rPr>
                        <a:t>form of a verb that is like a noun. They can be the subject as well as the object in the sentence.</a:t>
                      </a:r>
                      <a:r>
                        <a:rPr lang="en-US" sz="1800" b="0" i="0" u="none" strike="noStrike" cap="none" dirty="0">
                          <a:solidFill>
                            <a:srgbClr val="405168"/>
                          </a:solidFill>
                          <a:latin typeface="Helvetica" pitchFamily="2" charset="0"/>
                          <a:ea typeface="Arial"/>
                          <a:cs typeface="+mn-cs"/>
                          <a:sym typeface="Arial"/>
                        </a:rPr>
                        <a:t> Gerunds can be used as the object after some verbs such as ‘like / hate / love’.</a:t>
                      </a:r>
                      <a:endParaRPr lang="en-US" sz="1800" b="0" u="none" strike="noStrike" cap="none" dirty="0">
                        <a:solidFill>
                          <a:srgbClr val="405168"/>
                        </a:solidFill>
                        <a:latin typeface="Helvetica" pitchFamily="2" charset="0"/>
                        <a:ea typeface="Arial"/>
                        <a:cs typeface="+mn-cs"/>
                        <a:sym typeface="Arial"/>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mn-cs"/>
                          <a:sym typeface="Arial"/>
                        </a:rPr>
                        <a:t>I </a:t>
                      </a:r>
                      <a:r>
                        <a:rPr lang="en-US" sz="1800" u="sng" strike="noStrike" cap="none" dirty="0">
                          <a:solidFill>
                            <a:srgbClr val="405168"/>
                          </a:solidFill>
                          <a:latin typeface="Helvetica" pitchFamily="2" charset="0"/>
                          <a:ea typeface="Arial"/>
                          <a:cs typeface="+mn-cs"/>
                          <a:sym typeface="Arial"/>
                        </a:rPr>
                        <a:t>love shopping</a:t>
                      </a:r>
                      <a:r>
                        <a:rPr lang="en-US" sz="1800" u="none" strike="noStrike" cap="none" dirty="0">
                          <a:solidFill>
                            <a:srgbClr val="405168"/>
                          </a:solidFill>
                          <a:latin typeface="Helvetica" pitchFamily="2" charset="0"/>
                          <a:ea typeface="Arial"/>
                          <a:cs typeface="+mn-cs"/>
                          <a:sym typeface="Arial"/>
                        </a:rPr>
                        <a:t>.</a:t>
                      </a:r>
                      <a:endParaRPr lang="en-US" sz="140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mn-cs"/>
                          <a:sym typeface="Arial"/>
                        </a:rPr>
                        <a:t>They </a:t>
                      </a:r>
                      <a:r>
                        <a:rPr lang="en-US" sz="1800" u="sng" strike="noStrike" cap="none" dirty="0">
                          <a:solidFill>
                            <a:srgbClr val="405168"/>
                          </a:solidFill>
                          <a:latin typeface="Helvetica" pitchFamily="2" charset="0"/>
                          <a:ea typeface="Arial"/>
                          <a:cs typeface="+mn-cs"/>
                          <a:sym typeface="Arial"/>
                        </a:rPr>
                        <a:t>like camping</a:t>
                      </a:r>
                      <a:r>
                        <a:rPr lang="en-US" sz="1800" u="none" strike="noStrike" cap="none" dirty="0">
                          <a:solidFill>
                            <a:srgbClr val="405168"/>
                          </a:solidFill>
                          <a:latin typeface="Helvetica" pitchFamily="2" charset="0"/>
                          <a:ea typeface="Arial"/>
                          <a:cs typeface="+mn-cs"/>
                          <a:sym typeface="Arial"/>
                        </a:rPr>
                        <a:t>.</a:t>
                      </a:r>
                      <a:endParaRPr lang="en-US" sz="140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rgbClr val="405168"/>
                          </a:solidFill>
                          <a:latin typeface="Helvetica" pitchFamily="2" charset="0"/>
                          <a:ea typeface="Arial"/>
                          <a:cs typeface="+mn-cs"/>
                          <a:sym typeface="Arial"/>
                        </a:rPr>
                        <a:t>She </a:t>
                      </a:r>
                      <a:r>
                        <a:rPr lang="en-US" sz="1800" u="sng" strike="noStrike" cap="none" dirty="0">
                          <a:solidFill>
                            <a:srgbClr val="405168"/>
                          </a:solidFill>
                          <a:latin typeface="Helvetica" pitchFamily="2" charset="0"/>
                          <a:ea typeface="Arial"/>
                          <a:cs typeface="+mn-cs"/>
                          <a:sym typeface="Arial"/>
                        </a:rPr>
                        <a:t>hates watching</a:t>
                      </a:r>
                      <a:r>
                        <a:rPr lang="en-US" sz="1800" u="none" strike="noStrike" cap="none" dirty="0">
                          <a:solidFill>
                            <a:srgbClr val="405168"/>
                          </a:solidFill>
                          <a:latin typeface="Helvetica" pitchFamily="2" charset="0"/>
                          <a:ea typeface="Arial"/>
                          <a:cs typeface="+mn-cs"/>
                          <a:sym typeface="Arial"/>
                        </a:rPr>
                        <a:t> TV.</a:t>
                      </a:r>
                      <a:endParaRPr lang="en-US" sz="1400" u="none" strike="noStrike" cap="none" dirty="0">
                        <a:solidFill>
                          <a:srgbClr val="405168"/>
                        </a:solidFill>
                        <a:latin typeface="Helvetica" pitchFamily="2" charset="0"/>
                        <a:cs typeface="+mn-cs"/>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638746382"/>
              </p:ext>
            </p:extLst>
          </p:nvPr>
        </p:nvGraphicFramePr>
        <p:xfrm>
          <a:off x="577219" y="1328114"/>
          <a:ext cx="11037561" cy="464370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rgbClr val="405168"/>
                          </a:solidFill>
                          <a:latin typeface="Arial"/>
                          <a:ea typeface="Arial"/>
                          <a:cs typeface="+mn-cs"/>
                          <a:sym typeface="Arial"/>
                        </a:rPr>
                        <a:t>I like dogs </a:t>
                      </a:r>
                      <a:r>
                        <a:rPr lang="en-US" sz="1800" b="1" i="0" u="sng" strike="noStrike" cap="none" dirty="0">
                          <a:solidFill>
                            <a:srgbClr val="405168"/>
                          </a:solidFill>
                          <a:latin typeface="Arial"/>
                          <a:ea typeface="Arial"/>
                          <a:cs typeface="+mn-cs"/>
                          <a:sym typeface="Arial"/>
                        </a:rPr>
                        <a:t>but</a:t>
                      </a:r>
                      <a:r>
                        <a:rPr lang="en-US" sz="1800" b="1" i="0" u="none" strike="noStrike" cap="none" dirty="0">
                          <a:solidFill>
                            <a:srgbClr val="405168"/>
                          </a:solidFill>
                          <a:latin typeface="Arial"/>
                          <a:ea typeface="Arial"/>
                          <a:cs typeface="+mn-cs"/>
                          <a:sym typeface="Arial"/>
                        </a:rPr>
                        <a:t> I don’t like foxes.</a:t>
                      </a:r>
                      <a:endParaRPr lang="en-US" sz="1800" u="none" strike="noStrike" cap="none" dirty="0">
                        <a:solidFill>
                          <a:srgbClr val="405168"/>
                        </a:solidFill>
                        <a:cs typeface="+mn-cs"/>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cap="none" dirty="0">
                          <a:solidFill>
                            <a:srgbClr val="405168"/>
                          </a:solidFill>
                          <a:latin typeface="Helvetica" pitchFamily="2" charset="0"/>
                          <a:cs typeface="+mn-cs"/>
                          <a:sym typeface="Arial"/>
                        </a:rPr>
                        <a:t>Dogs = yes, foxes = no</a:t>
                      </a:r>
                      <a:endParaRPr lang="en-US" sz="1800" u="none" strike="noStrike" cap="none" dirty="0">
                        <a:solidFill>
                          <a:srgbClr val="405168"/>
                        </a:solidFill>
                        <a:latin typeface="Helvetica" pitchFamily="2" charset="0"/>
                        <a:cs typeface="+mn-cs"/>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hlinkClick r:id="rId2">
                            <a:extLst>
                              <a:ext uri="{A12FA001-AC4F-418D-AE19-62706E023703}">
                                <ahyp:hlinkClr xmlns:ahyp="http://schemas.microsoft.com/office/drawing/2018/hyperlinkcolor" val="tx"/>
                              </a:ext>
                            </a:extLst>
                          </a:hlinkClick>
                        </a:rPr>
                        <a:t>Coordinating conjunctions</a:t>
                      </a:r>
                      <a:endParaRPr lang="en-US" sz="180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subject + verb + object, [coordinating conjunction] subject + verb + object</a:t>
                      </a:r>
                      <a:endParaRPr lang="en-AE" sz="1800" dirty="0">
                        <a:solidFill>
                          <a:srgbClr val="405168"/>
                        </a:solidFill>
                        <a:latin typeface="Helvetica" pitchFamily="2" charset="0"/>
                        <a:cs typeface="+mn-cs"/>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Coordinating conjunctions can be used as joining words that link two parts of a sentence together. However, the parts of the sentence need to make sense on their own.</a:t>
                      </a:r>
                      <a:endParaRPr lang="en-US" sz="180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and: connects two ideas</a:t>
                      </a:r>
                      <a:endParaRPr lang="en-US" sz="1800" b="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but: states either a condition or a contrast </a:t>
                      </a:r>
                      <a:endParaRPr lang="en-US" sz="1800" u="none" strike="noStrike" cap="none" dirty="0">
                        <a:solidFill>
                          <a:srgbClr val="405168"/>
                        </a:solidFill>
                        <a:latin typeface="Helvetica" pitchFamily="2" charset="0"/>
                        <a:cs typeface="+mn-cs"/>
                      </a:endParaRPr>
                    </a:p>
                  </a:txBody>
                  <a:tcPr anchor="ctr"/>
                </a:tc>
                <a:extLst>
                  <a:ext uri="{0D108BD9-81ED-4DB2-BD59-A6C34878D82A}">
                    <a16:rowId xmlns:a16="http://schemas.microsoft.com/office/drawing/2014/main" val="2593415053"/>
                  </a:ext>
                </a:extLst>
              </a:tr>
              <a:tr h="271035">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I love food </a:t>
                      </a:r>
                      <a:r>
                        <a:rPr lang="en-US" sz="1800" b="0" i="0" u="sng" strike="noStrike" cap="none" dirty="0">
                          <a:solidFill>
                            <a:srgbClr val="405168"/>
                          </a:solidFill>
                          <a:latin typeface="Helvetica" pitchFamily="2" charset="0"/>
                          <a:ea typeface="Arial"/>
                          <a:cs typeface="+mn-cs"/>
                          <a:sym typeface="Arial"/>
                        </a:rPr>
                        <a:t>and</a:t>
                      </a:r>
                      <a:r>
                        <a:rPr lang="en-US" sz="1800" b="0" i="0" u="none" strike="noStrike" cap="none" dirty="0">
                          <a:solidFill>
                            <a:srgbClr val="405168"/>
                          </a:solidFill>
                          <a:latin typeface="Helvetica" pitchFamily="2" charset="0"/>
                          <a:ea typeface="Arial"/>
                          <a:cs typeface="+mn-cs"/>
                          <a:sym typeface="Arial"/>
                        </a:rPr>
                        <a:t> I want to own a restaurant one day.</a:t>
                      </a:r>
                      <a:endParaRPr lang="en-US" sz="1800" u="none" strike="noStrike" cap="none" dirty="0">
                        <a:solidFill>
                          <a:srgbClr val="405168"/>
                        </a:solidFill>
                        <a:latin typeface="Helvetica" pitchFamily="2" charset="0"/>
                        <a:cs typeface="+mn-cs"/>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mn-cs"/>
                          <a:sym typeface="Arial"/>
                        </a:rPr>
                        <a:t>He eats vegetables </a:t>
                      </a:r>
                      <a:r>
                        <a:rPr lang="en-US" sz="1800" b="0" i="0" u="sng" strike="noStrike" cap="none" dirty="0">
                          <a:solidFill>
                            <a:srgbClr val="405168"/>
                          </a:solidFill>
                          <a:latin typeface="Helvetica" pitchFamily="2" charset="0"/>
                          <a:ea typeface="Arial"/>
                          <a:cs typeface="+mn-cs"/>
                          <a:sym typeface="Arial"/>
                        </a:rPr>
                        <a:t>but</a:t>
                      </a:r>
                      <a:r>
                        <a:rPr lang="en-US" sz="1800" b="0" i="0" u="none" strike="noStrike" cap="none" dirty="0">
                          <a:solidFill>
                            <a:srgbClr val="405168"/>
                          </a:solidFill>
                          <a:latin typeface="Helvetica" pitchFamily="2" charset="0"/>
                          <a:ea typeface="Arial"/>
                          <a:cs typeface="+mn-cs"/>
                          <a:sym typeface="Arial"/>
                        </a:rPr>
                        <a:t> he doesn’t eat meat.</a:t>
                      </a: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cs typeface="+mn-cs"/>
                          <a:sym typeface="Arial"/>
                        </a:rPr>
                        <a:t>He will visit his friend </a:t>
                      </a:r>
                      <a:r>
                        <a:rPr lang="en-US" sz="1800" b="0" i="0" u="sng" strike="noStrike" cap="none" dirty="0">
                          <a:solidFill>
                            <a:srgbClr val="405168"/>
                          </a:solidFill>
                          <a:latin typeface="Helvetica" pitchFamily="2" charset="0"/>
                          <a:cs typeface="+mn-cs"/>
                          <a:sym typeface="Arial"/>
                        </a:rPr>
                        <a:t>or</a:t>
                      </a:r>
                      <a:r>
                        <a:rPr lang="en-US" sz="1800" b="0" i="0" u="none" strike="noStrike" cap="none" dirty="0">
                          <a:solidFill>
                            <a:srgbClr val="405168"/>
                          </a:solidFill>
                          <a:latin typeface="Helvetica" pitchFamily="2" charset="0"/>
                          <a:cs typeface="+mn-cs"/>
                          <a:sym typeface="Arial"/>
                        </a:rPr>
                        <a:t> go home after school.</a:t>
                      </a:r>
                      <a:endParaRPr lang="en-US" sz="1800" u="none" strike="noStrike" cap="none" dirty="0">
                        <a:solidFill>
                          <a:srgbClr val="405168"/>
                        </a:solidFill>
                        <a:latin typeface="Helvetica" pitchFamily="2" charset="0"/>
                        <a:cs typeface="+mn-cs"/>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30122799"/>
              </p:ext>
            </p:extLst>
          </p:nvPr>
        </p:nvGraphicFramePr>
        <p:xfrm>
          <a:off x="577219" y="124429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none" dirty="0">
                          <a:solidFill>
                            <a:srgbClr val="405168"/>
                          </a:solidFill>
                          <a:latin typeface="Helvetica" pitchFamily="2" charset="0"/>
                          <a:ea typeface="Helvetica Neue"/>
                          <a:cs typeface="+mn-cs"/>
                          <a:sym typeface="Helvetica Neue"/>
                        </a:rPr>
                        <a:t>I saw a </a:t>
                      </a:r>
                      <a:r>
                        <a:rPr lang="en-GB" sz="1800" b="1" u="sng" dirty="0">
                          <a:solidFill>
                            <a:srgbClr val="405168"/>
                          </a:solidFill>
                          <a:latin typeface="Helvetica" pitchFamily="2" charset="0"/>
                          <a:ea typeface="Helvetica Neue"/>
                          <a:cs typeface="+mn-cs"/>
                          <a:sym typeface="Helvetica Neue"/>
                        </a:rPr>
                        <a:t>big, yellow</a:t>
                      </a:r>
                      <a:r>
                        <a:rPr lang="en-GB" sz="1800" b="1" u="none" dirty="0">
                          <a:solidFill>
                            <a:srgbClr val="405168"/>
                          </a:solidFill>
                          <a:latin typeface="Helvetica" pitchFamily="2" charset="0"/>
                          <a:ea typeface="Helvetica Neue"/>
                          <a:cs typeface="+mn-cs"/>
                          <a:sym typeface="Helvetica Neue"/>
                        </a:rPr>
                        <a:t> bird.</a:t>
                      </a:r>
                      <a:endParaRPr lang="en-US" sz="1800" b="1" u="none" dirty="0">
                        <a:solidFill>
                          <a:srgbClr val="405168"/>
                        </a:solidFill>
                        <a:latin typeface="Helvetica" pitchFamily="2" charset="0"/>
                        <a:ea typeface="Helvetica Neue"/>
                        <a:cs typeface="+mn-cs"/>
                        <a:sym typeface="Helvetica Neue"/>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405168"/>
                          </a:solidFill>
                          <a:latin typeface="Helvetica" pitchFamily="2" charset="0"/>
                          <a:ea typeface="Helvetica Neue"/>
                          <a:cs typeface="+mn-cs"/>
                          <a:sym typeface="Helvetica Neue"/>
                        </a:rPr>
                        <a:t>The words ‘big’ and ‘yellow’ describe the bird.</a:t>
                      </a:r>
                      <a:endParaRPr lang="en-US" sz="1800" dirty="0">
                        <a:solidFill>
                          <a:srgbClr val="405168"/>
                        </a:solidFill>
                        <a:latin typeface="Helvetica" pitchFamily="2" charset="0"/>
                        <a:ea typeface="Helvetica Neue"/>
                        <a:cs typeface="+mn-cs"/>
                        <a:sym typeface="Helvetica Neue"/>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b="0" i="0" u="none" strike="noStrike" dirty="0">
                          <a:solidFill>
                            <a:srgbClr val="405168"/>
                          </a:solidFill>
                          <a:latin typeface="Helvetica" pitchFamily="2" charset="0"/>
                          <a:ea typeface="Helvetica Neue"/>
                          <a:cs typeface="+mn-cs"/>
                          <a:sym typeface="Helvetica Neue"/>
                          <a:hlinkClick r:id="rId2">
                            <a:extLst>
                              <a:ext uri="{A12FA001-AC4F-418D-AE19-62706E023703}">
                                <ahyp:hlinkClr xmlns:ahyp="http://schemas.microsoft.com/office/drawing/2018/hyperlinkcolor" val="tx"/>
                              </a:ext>
                            </a:extLst>
                          </a:hlinkClick>
                        </a:rPr>
                        <a:t>Adjectives: position</a:t>
                      </a:r>
                      <a:endParaRPr lang="en-US" dirty="0">
                        <a:solidFill>
                          <a:srgbClr val="405168"/>
                        </a:solidFill>
                        <a:latin typeface="Helvetica" pitchFamily="2" charset="0"/>
                        <a:cs typeface="+mn-cs"/>
                      </a:endParaRPr>
                    </a:p>
                    <a:p>
                      <a:pPr marL="0" marR="0" lvl="0" indent="0" algn="l" rtl="0">
                        <a:spcBef>
                          <a:spcPts val="0"/>
                        </a:spcBef>
                        <a:spcAft>
                          <a:spcPts val="0"/>
                        </a:spcAft>
                        <a:buNone/>
                      </a:pPr>
                      <a:r>
                        <a:rPr lang="en-US" sz="1800" b="0" i="0" u="none" strike="noStrike" dirty="0">
                          <a:solidFill>
                            <a:srgbClr val="405168"/>
                          </a:solidFill>
                          <a:latin typeface="Helvetica" pitchFamily="2" charset="0"/>
                          <a:ea typeface="Helvetica Neue"/>
                          <a:cs typeface="+mn-cs"/>
                          <a:sym typeface="Helvetica Neue"/>
                        </a:rPr>
                        <a:t>adjective + noun</a:t>
                      </a:r>
                      <a:endParaRPr lang="en-US" dirty="0">
                        <a:solidFill>
                          <a:srgbClr val="405168"/>
                        </a:solidFill>
                        <a:latin typeface="Helvetica" pitchFamily="2" charset="0"/>
                        <a:cs typeface="+mn-cs"/>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405168"/>
                          </a:solidFill>
                          <a:latin typeface="Helvetica" pitchFamily="2" charset="0"/>
                          <a:ea typeface="Helvetica Neue"/>
                          <a:cs typeface="+mn-cs"/>
                          <a:sym typeface="Helvetica Neue"/>
                        </a:rPr>
                        <a:t>We use adjectives to describe something. An adjective can come before the noun it describes. </a:t>
                      </a:r>
                      <a:endParaRPr lang="en-US" sz="1800" dirty="0">
                        <a:solidFill>
                          <a:srgbClr val="405168"/>
                        </a:solidFill>
                        <a:latin typeface="Helvetica" pitchFamily="2" charset="0"/>
                        <a:ea typeface="Helvetica Neue"/>
                        <a:cs typeface="+mn-cs"/>
                        <a:sym typeface="Helvetica Neue"/>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spcBef>
                          <a:spcPts val="0"/>
                        </a:spcBef>
                        <a:spcAft>
                          <a:spcPts val="0"/>
                        </a:spcAft>
                        <a:buNone/>
                      </a:pPr>
                      <a:r>
                        <a:rPr lang="en-US" sz="1800" b="0" i="0" u="none" strike="noStrike" dirty="0">
                          <a:solidFill>
                            <a:srgbClr val="405168"/>
                          </a:solidFill>
                          <a:latin typeface="Helvetica" pitchFamily="2" charset="0"/>
                          <a:ea typeface="Helvetica Neue"/>
                          <a:cs typeface="+mn-cs"/>
                          <a:sym typeface="Helvetica Neue"/>
                        </a:rPr>
                        <a:t>There were two </a:t>
                      </a:r>
                      <a:r>
                        <a:rPr lang="en-US" sz="1800" b="0" i="0" u="sng" strike="noStrike" dirty="0">
                          <a:solidFill>
                            <a:srgbClr val="405168"/>
                          </a:solidFill>
                          <a:latin typeface="Helvetica" pitchFamily="2" charset="0"/>
                          <a:ea typeface="Helvetica Neue"/>
                          <a:cs typeface="+mn-cs"/>
                          <a:sym typeface="Helvetica Neue"/>
                        </a:rPr>
                        <a:t>cute</a:t>
                      </a:r>
                      <a:r>
                        <a:rPr lang="en-US" sz="1800" b="0" i="0" u="none" strike="noStrike" dirty="0">
                          <a:solidFill>
                            <a:srgbClr val="405168"/>
                          </a:solidFill>
                          <a:latin typeface="Helvetica" pitchFamily="2" charset="0"/>
                          <a:ea typeface="Helvetica Neue"/>
                          <a:cs typeface="+mn-cs"/>
                          <a:sym typeface="Helvetica Neue"/>
                        </a:rPr>
                        <a:t> cats under the </a:t>
                      </a:r>
                      <a:r>
                        <a:rPr lang="en-US" sz="1800" b="0" i="0" u="sng" strike="noStrike" dirty="0">
                          <a:solidFill>
                            <a:srgbClr val="405168"/>
                          </a:solidFill>
                          <a:latin typeface="Helvetica" pitchFamily="2" charset="0"/>
                          <a:ea typeface="Helvetica Neue"/>
                          <a:cs typeface="+mn-cs"/>
                          <a:sym typeface="Helvetica Neue"/>
                        </a:rPr>
                        <a:t>tall</a:t>
                      </a:r>
                      <a:r>
                        <a:rPr lang="en-US" sz="1800" b="0" i="0" u="none" strike="noStrike" dirty="0">
                          <a:solidFill>
                            <a:srgbClr val="405168"/>
                          </a:solidFill>
                          <a:latin typeface="Helvetica" pitchFamily="2" charset="0"/>
                          <a:ea typeface="Helvetica Neue"/>
                          <a:cs typeface="+mn-cs"/>
                          <a:sym typeface="Helvetica Neue"/>
                        </a:rPr>
                        <a:t> tree.</a:t>
                      </a:r>
                      <a:endParaRPr lang="en-US" sz="1800" dirty="0">
                        <a:solidFill>
                          <a:srgbClr val="405168"/>
                        </a:solidFill>
                        <a:latin typeface="Helvetica" pitchFamily="2" charset="0"/>
                        <a:ea typeface="Helvetica Neue"/>
                        <a:cs typeface="+mn-cs"/>
                        <a:sym typeface="Helvetica Neue"/>
                      </a:endParaRPr>
                    </a:p>
                    <a:p>
                      <a:pPr marL="0" marR="0" lvl="0" indent="0" algn="l" rtl="0">
                        <a:spcBef>
                          <a:spcPts val="0"/>
                        </a:spcBef>
                        <a:spcAft>
                          <a:spcPts val="0"/>
                        </a:spcAft>
                        <a:buNone/>
                      </a:pPr>
                      <a:r>
                        <a:rPr lang="en-US" sz="1800" b="0" i="0" u="none" strike="noStrike" dirty="0">
                          <a:solidFill>
                            <a:srgbClr val="405168"/>
                          </a:solidFill>
                          <a:latin typeface="Helvetica" pitchFamily="2" charset="0"/>
                          <a:ea typeface="Helvetica Neue"/>
                          <a:cs typeface="+mn-cs"/>
                          <a:sym typeface="Helvetica Neue"/>
                        </a:rPr>
                        <a:t>It is a </a:t>
                      </a:r>
                      <a:r>
                        <a:rPr lang="en-US" sz="1800" b="0" i="0" u="sng" strike="noStrike" dirty="0">
                          <a:solidFill>
                            <a:srgbClr val="405168"/>
                          </a:solidFill>
                          <a:latin typeface="Helvetica" pitchFamily="2" charset="0"/>
                          <a:ea typeface="Helvetica Neue"/>
                          <a:cs typeface="+mn-cs"/>
                          <a:sym typeface="Helvetica Neue"/>
                        </a:rPr>
                        <a:t>good</a:t>
                      </a:r>
                      <a:r>
                        <a:rPr lang="en-US" sz="1800" b="0" i="0" u="none" strike="noStrike" dirty="0">
                          <a:solidFill>
                            <a:srgbClr val="405168"/>
                          </a:solidFill>
                          <a:latin typeface="Helvetica" pitchFamily="2" charset="0"/>
                          <a:ea typeface="Helvetica Neue"/>
                          <a:cs typeface="+mn-cs"/>
                          <a:sym typeface="Helvetica Neue"/>
                        </a:rPr>
                        <a:t> school.</a:t>
                      </a:r>
                    </a:p>
                    <a:p>
                      <a:pPr marL="0" marR="0" lvl="0" indent="0" algn="l" rtl="0">
                        <a:spcBef>
                          <a:spcPts val="0"/>
                        </a:spcBef>
                        <a:spcAft>
                          <a:spcPts val="0"/>
                        </a:spcAft>
                        <a:buNone/>
                      </a:pPr>
                      <a:r>
                        <a:rPr lang="en-US" sz="1800" b="0" i="0" u="none" strike="noStrike" dirty="0">
                          <a:solidFill>
                            <a:srgbClr val="405168"/>
                          </a:solidFill>
                          <a:latin typeface="Helvetica" pitchFamily="2" charset="0"/>
                          <a:ea typeface="Helvetica Neue"/>
                          <a:cs typeface="+mn-cs"/>
                          <a:sym typeface="Helvetica Neue"/>
                        </a:rPr>
                        <a:t>The </a:t>
                      </a:r>
                      <a:r>
                        <a:rPr lang="en-US" sz="1800" b="0" i="0" u="sng" strike="noStrike" dirty="0">
                          <a:solidFill>
                            <a:srgbClr val="405168"/>
                          </a:solidFill>
                          <a:latin typeface="Helvetica" pitchFamily="2" charset="0"/>
                          <a:ea typeface="Helvetica Neue"/>
                          <a:cs typeface="+mn-cs"/>
                          <a:sym typeface="Helvetica Neue"/>
                        </a:rPr>
                        <a:t>clever</a:t>
                      </a:r>
                      <a:r>
                        <a:rPr lang="en-US" sz="1800" b="0" i="0" u="none" strike="noStrike" dirty="0">
                          <a:solidFill>
                            <a:srgbClr val="405168"/>
                          </a:solidFill>
                          <a:latin typeface="Helvetica" pitchFamily="2" charset="0"/>
                          <a:ea typeface="Helvetica Neue"/>
                          <a:cs typeface="+mn-cs"/>
                          <a:sym typeface="Helvetica Neue"/>
                        </a:rPr>
                        <a:t> student read a </a:t>
                      </a:r>
                      <a:r>
                        <a:rPr lang="en-US" sz="1800" b="0" i="0" u="sng" strike="noStrike" dirty="0">
                          <a:solidFill>
                            <a:srgbClr val="405168"/>
                          </a:solidFill>
                          <a:latin typeface="Helvetica" pitchFamily="2" charset="0"/>
                          <a:ea typeface="Helvetica Neue"/>
                          <a:cs typeface="+mn-cs"/>
                          <a:sym typeface="Helvetica Neue"/>
                        </a:rPr>
                        <a:t>new</a:t>
                      </a:r>
                      <a:r>
                        <a:rPr lang="en-US" sz="1800" b="0" i="0" u="none" strike="noStrike" dirty="0">
                          <a:solidFill>
                            <a:srgbClr val="405168"/>
                          </a:solidFill>
                          <a:latin typeface="Helvetica" pitchFamily="2" charset="0"/>
                          <a:ea typeface="Helvetica Neue"/>
                          <a:cs typeface="+mn-cs"/>
                          <a:sym typeface="Helvetica Neue"/>
                        </a:rPr>
                        <a:t> book.</a:t>
                      </a:r>
                      <a:endParaRPr lang="en-US" sz="1800" dirty="0">
                        <a:solidFill>
                          <a:srgbClr val="405168"/>
                        </a:solidFill>
                        <a:latin typeface="Helvetica" pitchFamily="2" charset="0"/>
                        <a:ea typeface="Helvetica Neue"/>
                        <a:cs typeface="+mn-cs"/>
                        <a:sym typeface="Helvetica Neue"/>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477941985"/>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u="none" dirty="0">
                          <a:solidFill>
                            <a:srgbClr val="405168"/>
                          </a:solidFill>
                          <a:latin typeface="Helvetica" pitchFamily="2" charset="0"/>
                          <a:ea typeface="Arial"/>
                          <a:cs typeface="Arial"/>
                          <a:sym typeface="Arial"/>
                        </a:rPr>
                        <a:t>I am a student. I get up at 6 o’clock every day. I always eat bread and fruit for breakfast. At 6.30, I catch the bus to school. Then, at 12 o’clock I eat my lunch. After school, I sometimes play tennis or read. I usually get home at 3 o’clock.</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rgbClr val="405168"/>
                          </a:solidFill>
                          <a:latin typeface="Helvetica" pitchFamily="2" charset="0"/>
                          <a:ea typeface="Arial"/>
                          <a:cs typeface="Arial" panose="020B0604020202020204" pitchFamily="34" charset="0"/>
                          <a:sym typeface="Arial"/>
                          <a:hlinkClick r:id="rId2">
                            <a:extLst>
                              <a:ext uri="{A12FA001-AC4F-418D-AE19-62706E023703}">
                                <ahyp:hlinkClr xmlns:ahyp="http://schemas.microsoft.com/office/drawing/2018/hyperlinkcolor" val="tx"/>
                              </a:ext>
                            </a:extLst>
                          </a:hlinkClick>
                        </a:rPr>
                        <a:t>Describing habits, routines, tasks and jobs</a:t>
                      </a:r>
                      <a:endParaRPr lang="en-US" sz="1800" b="0" u="none" dirty="0">
                        <a:solidFill>
                          <a:srgbClr val="405168"/>
                        </a:solidFill>
                        <a:latin typeface="Helvetica" pitchFamily="2" charset="0"/>
                        <a:ea typeface="Arial"/>
                        <a:cs typeface="Arial" panose="020B0604020202020204" pitchFamily="34" charset="0"/>
                        <a:sym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ea typeface="Arial"/>
                          <a:cs typeface="Arial"/>
                          <a:sym typeface="Arial"/>
                        </a:rPr>
                        <a:t>Adverbs of sequencing, adverbs of frequency, verb phrases, prepositions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306820351"/>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lvl="0" algn="l">
                        <a:lnSpc>
                          <a:spcPct val="100000"/>
                        </a:lnSpc>
                        <a:spcBef>
                          <a:spcPts val="0"/>
                        </a:spcBef>
                        <a:spcAft>
                          <a:spcPts val="0"/>
                        </a:spcAft>
                        <a:buNone/>
                      </a:pPr>
                      <a:r>
                        <a:rPr lang="en-GB" sz="1800" b="1" i="0" u="none" strike="noStrike" noProof="0" dirty="0">
                          <a:solidFill>
                            <a:srgbClr val="405168"/>
                          </a:solidFill>
                          <a:latin typeface="Helvetica" pitchFamily="2" charset="0"/>
                        </a:rPr>
                        <a:t>There was a beautiful river, with tall trees, and animals drinking. </a:t>
                      </a:r>
                      <a:endParaRPr lang="en-GB" b="1" dirty="0">
                        <a:solidFill>
                          <a:srgbClr val="405168"/>
                        </a:solidFill>
                        <a:latin typeface="Helvetica" pitchFamily="2" charset="0"/>
                      </a:endParaRPr>
                    </a:p>
                    <a:p>
                      <a:pPr lvl="0" algn="l">
                        <a:lnSpc>
                          <a:spcPct val="100000"/>
                        </a:lnSpc>
                        <a:spcBef>
                          <a:spcPts val="0"/>
                        </a:spcBef>
                        <a:spcAft>
                          <a:spcPts val="0"/>
                        </a:spcAft>
                        <a:buNone/>
                      </a:pPr>
                      <a:endParaRPr lang="en-GB" b="1" dirty="0">
                        <a:solidFill>
                          <a:srgbClr val="405168"/>
                        </a:solidFill>
                        <a:latin typeface="Helvetica" pitchFamily="2" charset="0"/>
                      </a:endParaRPr>
                    </a:p>
                    <a:p>
                      <a:pPr lvl="0" algn="l">
                        <a:lnSpc>
                          <a:spcPct val="100000"/>
                        </a:lnSpc>
                        <a:spcBef>
                          <a:spcPts val="0"/>
                        </a:spcBef>
                        <a:spcAft>
                          <a:spcPts val="0"/>
                        </a:spcAft>
                        <a:buNone/>
                      </a:pPr>
                      <a:r>
                        <a:rPr lang="en-GB" sz="1800" b="1" i="0" u="none" strike="noStrike" noProof="0" dirty="0">
                          <a:solidFill>
                            <a:srgbClr val="405168"/>
                          </a:solidFill>
                          <a:latin typeface="Helvetica" pitchFamily="2" charset="0"/>
                        </a:rPr>
                        <a:t>A blue sea and a long, yellow beach were next to the huge hotel.</a:t>
                      </a:r>
                      <a:endParaRPr lang="en-US" b="1" dirty="0">
                        <a:solidFill>
                          <a:srgbClr val="405168"/>
                        </a:solidFill>
                        <a:latin typeface="Helvetica" pitchFamily="2"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places</a:t>
                      </a:r>
                      <a:endParaRPr lang="en-AE" sz="1800" u="none"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405168"/>
                          </a:solidFill>
                          <a:latin typeface="Helvetica" pitchFamily="2" charset="0"/>
                          <a:cs typeface="Arial" panose="020B0604020202020204" pitchFamily="34" charset="0"/>
                        </a:rPr>
                        <a:t>Adjectives, noun phrases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62516264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lvl="0" algn="l">
                        <a:lnSpc>
                          <a:spcPct val="100000"/>
                        </a:lnSpc>
                        <a:spcBef>
                          <a:spcPts val="0"/>
                        </a:spcBef>
                        <a:spcAft>
                          <a:spcPts val="0"/>
                        </a:spcAft>
                        <a:buNone/>
                      </a:pPr>
                      <a:r>
                        <a:rPr lang="en-GB" sz="1800" b="1" i="0" u="none" strike="noStrike" noProof="0" dirty="0">
                          <a:solidFill>
                            <a:srgbClr val="405168"/>
                          </a:solidFill>
                          <a:latin typeface="Helvetica" pitchFamily="2" charset="0"/>
                        </a:rPr>
                        <a:t>My friend lives in a big villa with a beautiful swimming pool and garden.</a:t>
                      </a:r>
                    </a:p>
                    <a:p>
                      <a:pPr lvl="0" algn="l">
                        <a:lnSpc>
                          <a:spcPct val="100000"/>
                        </a:lnSpc>
                        <a:spcBef>
                          <a:spcPts val="0"/>
                        </a:spcBef>
                        <a:spcAft>
                          <a:spcPts val="0"/>
                        </a:spcAft>
                        <a:buNone/>
                      </a:pPr>
                      <a:endParaRPr lang="en-GB" sz="1800" b="1" i="0" u="none" strike="noStrike" noProof="0" dirty="0">
                        <a:solidFill>
                          <a:srgbClr val="405168"/>
                        </a:solidFill>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noProof="0" dirty="0">
                          <a:solidFill>
                            <a:srgbClr val="405168"/>
                          </a:solidFill>
                          <a:latin typeface="Helvetica" pitchFamily="2" charset="0"/>
                        </a:rPr>
                        <a:t>We stayed at an expensive hotel with big, clean rooms and two swimming pools.</a:t>
                      </a:r>
                      <a:endParaRPr lang="en-GB" b="1" i="0" u="none" strike="noStrike" noProof="0" dirty="0">
                        <a:solidFill>
                          <a:srgbClr val="405168"/>
                        </a:solidFill>
                        <a:latin typeface="Helvetica" pitchFamily="2"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Describing objects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405168"/>
                          </a:solidFill>
                          <a:latin typeface="Arial" panose="020B0604020202020204" pitchFamily="34" charset="0"/>
                          <a:cs typeface="Arial" panose="020B0604020202020204" pitchFamily="34" charset="0"/>
                        </a:rPr>
                        <a:t>Adjectives, noun phrases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DC50F571-DE54-42D7-9061-F795EFCD86B3}"/>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3394</TotalTime>
  <Words>941</Words>
  <Application>Microsoft Macintosh PowerPoint</Application>
  <PresentationFormat>Widescreen</PresentationFormat>
  <Paragraphs>101</Paragraphs>
  <Slides>15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133</cp:revision>
  <dcterms:created xsi:type="dcterms:W3CDTF">2021-02-06T17:30:35Z</dcterms:created>
  <dcterms:modified xsi:type="dcterms:W3CDTF">2023-05-13T19:03:22Z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