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22"/>
  </p:notesMasterIdLst>
  <p:sldIdLst>
    <p:sldId id="256" r:id="rId3"/>
    <p:sldId id="2834" r:id="rId4"/>
    <p:sldId id="2835" r:id="rId5"/>
    <p:sldId id="2836" r:id="rId6"/>
    <p:sldId id="2837" r:id="rId7"/>
    <p:sldId id="2838" r:id="rId8"/>
    <p:sldId id="2839" r:id="rId9"/>
    <p:sldId id="2840" r:id="rId10"/>
    <p:sldId id="2842" r:id="rId11"/>
    <p:sldId id="2841" r:id="rId12"/>
    <p:sldId id="2843" r:id="rId13"/>
    <p:sldId id="2844" r:id="rId14"/>
    <p:sldId id="2845" r:id="rId15"/>
    <p:sldId id="2846" r:id="rId16"/>
    <p:sldId id="2847" r:id="rId17"/>
    <p:sldId id="2848" r:id="rId18"/>
    <p:sldId id="2849" r:id="rId19"/>
    <p:sldId id="2850" r:id="rId20"/>
    <p:sldId id="2851" r:id="rId21"/>
  </p:sldIdLst>
  <p:sldSz cx="12192000" cy="6858000"/>
  <p:notesSz cx="6858000" cy="91440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DB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5" d="100"/>
          <a:sy n="75" d="100"/>
        </p:scale>
        <p:origin x="3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402EB-5908-445C-B9EF-CE0F9FDC7600}"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EA2D0-EFEE-4023-A0DF-982B6378F0D4}" type="slidenum">
              <a:rPr lang="en-US" smtClean="0"/>
              <a:t>‹#›</a:t>
            </a:fld>
            <a:endParaRPr lang="en-US"/>
          </a:p>
        </p:txBody>
      </p:sp>
    </p:spTree>
    <p:extLst>
      <p:ext uri="{BB962C8B-B14F-4D97-AF65-F5344CB8AC3E}">
        <p14:creationId xmlns:p14="http://schemas.microsoft.com/office/powerpoint/2010/main" val="310800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5544516-BB2B-42E8-BC8B-C52F4B913521}"/>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AE"/>
          </a:p>
        </p:txBody>
      </p:sp>
      <p:sp>
        <p:nvSpPr>
          <p:cNvPr id="3" name="عنوان فرعي 2">
            <a:extLst>
              <a:ext uri="{FF2B5EF4-FFF2-40B4-BE49-F238E27FC236}">
                <a16:creationId xmlns:a16="http://schemas.microsoft.com/office/drawing/2014/main" id="{85D0C3E9-80F0-43FB-8BEE-9CEEB60EFC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AE"/>
          </a:p>
        </p:txBody>
      </p:sp>
      <p:sp>
        <p:nvSpPr>
          <p:cNvPr id="4" name="عنصر نائب للتاريخ 3">
            <a:extLst>
              <a:ext uri="{FF2B5EF4-FFF2-40B4-BE49-F238E27FC236}">
                <a16:creationId xmlns:a16="http://schemas.microsoft.com/office/drawing/2014/main" id="{8CAD915D-2C4B-4738-A1A8-3DDC07E2E176}"/>
              </a:ext>
            </a:extLst>
          </p:cNvPr>
          <p:cNvSpPr>
            <a:spLocks noGrp="1"/>
          </p:cNvSpPr>
          <p:nvPr>
            <p:ph type="dt" sz="half" idx="10"/>
          </p:nvPr>
        </p:nvSpPr>
        <p:spPr/>
        <p:txBody>
          <a:bodyPr/>
          <a:lstStyle/>
          <a:p>
            <a:fld id="{D8526605-A9A4-4C1A-A0F5-CAFCCC657ACB}" type="datetime8">
              <a:rPr lang="ar-AE" smtClean="0"/>
              <a:t>20 تشرين الثاني، 25</a:t>
            </a:fld>
            <a:endParaRPr lang="en-US"/>
          </a:p>
        </p:txBody>
      </p:sp>
      <p:sp>
        <p:nvSpPr>
          <p:cNvPr id="5" name="عنصر نائب للتذييل 4">
            <a:extLst>
              <a:ext uri="{FF2B5EF4-FFF2-40B4-BE49-F238E27FC236}">
                <a16:creationId xmlns:a16="http://schemas.microsoft.com/office/drawing/2014/main" id="{01B75A28-85E5-4B4F-B5F4-36ADCEC2A91D}"/>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AC6A9413-86B1-41C4-B831-BFE352019FF8}"/>
              </a:ext>
            </a:extLst>
          </p:cNvPr>
          <p:cNvSpPr>
            <a:spLocks noGrp="1"/>
          </p:cNvSpPr>
          <p:nvPr>
            <p:ph type="sldNum" sz="quarter" idx="12"/>
          </p:nvPr>
        </p:nvSpPr>
        <p:spPr/>
        <p:txBody>
          <a:bodyPr/>
          <a:lstStyle/>
          <a:p>
            <a:fld id="{82F378E8-543A-4B37-BF35-36E8B801D29D}" type="slidenum">
              <a:rPr lang="en-US" smtClean="0"/>
              <a:t>‹#›</a:t>
            </a:fld>
            <a:endParaRPr lang="en-US"/>
          </a:p>
        </p:txBody>
      </p:sp>
    </p:spTree>
    <p:extLst>
      <p:ext uri="{BB962C8B-B14F-4D97-AF65-F5344CB8AC3E}">
        <p14:creationId xmlns:p14="http://schemas.microsoft.com/office/powerpoint/2010/main" val="299453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005C93-DDF6-4E00-B3A0-1CEF6AA3C5C9}"/>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عنوان العمودي 2">
            <a:extLst>
              <a:ext uri="{FF2B5EF4-FFF2-40B4-BE49-F238E27FC236}">
                <a16:creationId xmlns:a16="http://schemas.microsoft.com/office/drawing/2014/main" id="{86BCC831-038B-457C-BD68-06404AAFD48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B7C0039C-0F40-4889-8326-E67ECE5BABD8}"/>
              </a:ext>
            </a:extLst>
          </p:cNvPr>
          <p:cNvSpPr>
            <a:spLocks noGrp="1"/>
          </p:cNvSpPr>
          <p:nvPr>
            <p:ph type="dt" sz="half" idx="10"/>
          </p:nvPr>
        </p:nvSpPr>
        <p:spPr/>
        <p:txBody>
          <a:bodyPr/>
          <a:lstStyle/>
          <a:p>
            <a:fld id="{0777586F-BE8D-445D-AC83-16F36F0EF333}" type="datetime8">
              <a:rPr lang="ar-AE" smtClean="0"/>
              <a:t>20 تشرين الثاني، 25</a:t>
            </a:fld>
            <a:endParaRPr lang="en-US"/>
          </a:p>
        </p:txBody>
      </p:sp>
      <p:sp>
        <p:nvSpPr>
          <p:cNvPr id="5" name="عنصر نائب للتذييل 4">
            <a:extLst>
              <a:ext uri="{FF2B5EF4-FFF2-40B4-BE49-F238E27FC236}">
                <a16:creationId xmlns:a16="http://schemas.microsoft.com/office/drawing/2014/main" id="{268CA024-EAD3-43A5-BCD1-AE435786451B}"/>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ED6AA7B9-EC99-4473-BB88-1E2BDA9B1CFB}"/>
              </a:ext>
            </a:extLst>
          </p:cNvPr>
          <p:cNvSpPr>
            <a:spLocks noGrp="1"/>
          </p:cNvSpPr>
          <p:nvPr>
            <p:ph type="sldNum" sz="quarter" idx="12"/>
          </p:nvPr>
        </p:nvSpPr>
        <p:spPr/>
        <p:txBody>
          <a:bodyPr/>
          <a:lstStyle/>
          <a:p>
            <a:fld id="{82F378E8-543A-4B37-BF35-36E8B801D29D}" type="slidenum">
              <a:rPr lang="en-US" smtClean="0"/>
              <a:t>‹#›</a:t>
            </a:fld>
            <a:endParaRPr lang="en-US"/>
          </a:p>
        </p:txBody>
      </p:sp>
    </p:spTree>
    <p:extLst>
      <p:ext uri="{BB962C8B-B14F-4D97-AF65-F5344CB8AC3E}">
        <p14:creationId xmlns:p14="http://schemas.microsoft.com/office/powerpoint/2010/main" val="409637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6C26C56D-AFDB-49D8-866C-0D53A577D44C}"/>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AE"/>
          </a:p>
        </p:txBody>
      </p:sp>
      <p:sp>
        <p:nvSpPr>
          <p:cNvPr id="3" name="عنصر نائب للعنوان العمودي 2">
            <a:extLst>
              <a:ext uri="{FF2B5EF4-FFF2-40B4-BE49-F238E27FC236}">
                <a16:creationId xmlns:a16="http://schemas.microsoft.com/office/drawing/2014/main" id="{9C2C6819-6A57-432C-A1CD-E775918D64E9}"/>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3EB558AF-9A66-4D9D-B42F-E190AE3FFA61}"/>
              </a:ext>
            </a:extLst>
          </p:cNvPr>
          <p:cNvSpPr>
            <a:spLocks noGrp="1"/>
          </p:cNvSpPr>
          <p:nvPr>
            <p:ph type="dt" sz="half" idx="10"/>
          </p:nvPr>
        </p:nvSpPr>
        <p:spPr/>
        <p:txBody>
          <a:bodyPr/>
          <a:lstStyle/>
          <a:p>
            <a:fld id="{CC87BEAA-2B8A-4DE2-A0F0-F058D580960B}" type="datetime8">
              <a:rPr lang="ar-AE" smtClean="0"/>
              <a:t>20 تشرين الثاني، 25</a:t>
            </a:fld>
            <a:endParaRPr lang="en-US"/>
          </a:p>
        </p:txBody>
      </p:sp>
      <p:sp>
        <p:nvSpPr>
          <p:cNvPr id="5" name="عنصر نائب للتذييل 4">
            <a:extLst>
              <a:ext uri="{FF2B5EF4-FFF2-40B4-BE49-F238E27FC236}">
                <a16:creationId xmlns:a16="http://schemas.microsoft.com/office/drawing/2014/main" id="{29D2CCEB-5953-41B0-B36B-A03A18FE1AE6}"/>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80D1DC79-A836-4E50-9E19-01C12D41F9F0}"/>
              </a:ext>
            </a:extLst>
          </p:cNvPr>
          <p:cNvSpPr>
            <a:spLocks noGrp="1"/>
          </p:cNvSpPr>
          <p:nvPr>
            <p:ph type="sldNum" sz="quarter" idx="12"/>
          </p:nvPr>
        </p:nvSpPr>
        <p:spPr/>
        <p:txBody>
          <a:bodyPr/>
          <a:lstStyle/>
          <a:p>
            <a:fld id="{82F378E8-543A-4B37-BF35-36E8B801D29D}" type="slidenum">
              <a:rPr lang="en-US" smtClean="0"/>
              <a:t>‹#›</a:t>
            </a:fld>
            <a:endParaRPr lang="en-US"/>
          </a:p>
        </p:txBody>
      </p:sp>
    </p:spTree>
    <p:extLst>
      <p:ext uri="{BB962C8B-B14F-4D97-AF65-F5344CB8AC3E}">
        <p14:creationId xmlns:p14="http://schemas.microsoft.com/office/powerpoint/2010/main" val="3790287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1D5C644-7228-4E09-A39C-73F9AFC2E21B}"/>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AE"/>
          </a:p>
        </p:txBody>
      </p:sp>
      <p:sp>
        <p:nvSpPr>
          <p:cNvPr id="3" name="عنوان فرعي 2">
            <a:extLst>
              <a:ext uri="{FF2B5EF4-FFF2-40B4-BE49-F238E27FC236}">
                <a16:creationId xmlns:a16="http://schemas.microsoft.com/office/drawing/2014/main" id="{A52EE630-C5F4-425F-9FBB-70F28E1D2C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AE"/>
          </a:p>
        </p:txBody>
      </p:sp>
      <p:sp>
        <p:nvSpPr>
          <p:cNvPr id="4" name="عنصر نائب للتاريخ 3">
            <a:extLst>
              <a:ext uri="{FF2B5EF4-FFF2-40B4-BE49-F238E27FC236}">
                <a16:creationId xmlns:a16="http://schemas.microsoft.com/office/drawing/2014/main" id="{3CA600F7-4766-476C-901C-82B0318F9972}"/>
              </a:ext>
            </a:extLst>
          </p:cNvPr>
          <p:cNvSpPr>
            <a:spLocks noGrp="1"/>
          </p:cNvSpPr>
          <p:nvPr>
            <p:ph type="dt" sz="half" idx="10"/>
          </p:nvPr>
        </p:nvSpPr>
        <p:spPr/>
        <p:txBody>
          <a:bodyPr/>
          <a:lstStyle/>
          <a:p>
            <a:fld id="{45995FC6-5782-433D-9207-6229D1EE9064}" type="datetime8">
              <a:rPr lang="ar-AE" smtClean="0"/>
              <a:t>20 تشرين الثاني، 25</a:t>
            </a:fld>
            <a:endParaRPr lang="ar-AE"/>
          </a:p>
        </p:txBody>
      </p:sp>
      <p:sp>
        <p:nvSpPr>
          <p:cNvPr id="5" name="عنصر نائب للتذييل 4">
            <a:extLst>
              <a:ext uri="{FF2B5EF4-FFF2-40B4-BE49-F238E27FC236}">
                <a16:creationId xmlns:a16="http://schemas.microsoft.com/office/drawing/2014/main" id="{C3E2C96E-5E60-4A7F-9711-7C60C2D9413A}"/>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81CE55E8-D6D6-44F1-B75C-A9064234BA54}"/>
              </a:ext>
            </a:extLst>
          </p:cNvPr>
          <p:cNvSpPr>
            <a:spLocks noGrp="1"/>
          </p:cNvSpPr>
          <p:nvPr>
            <p:ph type="sldNum" sz="quarter" idx="12"/>
          </p:nvPr>
        </p:nvSpPr>
        <p:spPr/>
        <p:txBody>
          <a:bodyPr/>
          <a:lstStyle/>
          <a:p>
            <a:fld id="{40013ED4-68DF-4CA5-9A8C-4DA6D2E86B7F}" type="slidenum">
              <a:rPr lang="ar-AE" smtClean="0"/>
              <a:t>‹#›</a:t>
            </a:fld>
            <a:endParaRPr lang="ar-AE"/>
          </a:p>
        </p:txBody>
      </p:sp>
    </p:spTree>
    <p:extLst>
      <p:ext uri="{BB962C8B-B14F-4D97-AF65-F5344CB8AC3E}">
        <p14:creationId xmlns:p14="http://schemas.microsoft.com/office/powerpoint/2010/main" val="584123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9B40482-CDAA-4AB3-AF42-EDA7A22F9833}"/>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BFDF3A4A-EAF6-452E-B146-68ADB097BBDF}"/>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15ABD660-917A-4154-B543-12B241B336EA}"/>
              </a:ext>
            </a:extLst>
          </p:cNvPr>
          <p:cNvSpPr>
            <a:spLocks noGrp="1"/>
          </p:cNvSpPr>
          <p:nvPr>
            <p:ph type="dt" sz="half" idx="10"/>
          </p:nvPr>
        </p:nvSpPr>
        <p:spPr/>
        <p:txBody>
          <a:bodyPr/>
          <a:lstStyle/>
          <a:p>
            <a:fld id="{38AD9EAC-F2FB-4815-B6D0-21C221AC05BD}" type="datetime8">
              <a:rPr lang="ar-AE" smtClean="0"/>
              <a:t>20 تشرين الثاني، 25</a:t>
            </a:fld>
            <a:endParaRPr lang="ar-AE"/>
          </a:p>
        </p:txBody>
      </p:sp>
      <p:sp>
        <p:nvSpPr>
          <p:cNvPr id="5" name="عنصر نائب للتذييل 4">
            <a:extLst>
              <a:ext uri="{FF2B5EF4-FFF2-40B4-BE49-F238E27FC236}">
                <a16:creationId xmlns:a16="http://schemas.microsoft.com/office/drawing/2014/main" id="{1624B444-0597-4ADD-8773-5CBC1527D4CC}"/>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F260F3CE-2586-4020-B1C6-B7ABFF079742}"/>
              </a:ext>
            </a:extLst>
          </p:cNvPr>
          <p:cNvSpPr>
            <a:spLocks noGrp="1"/>
          </p:cNvSpPr>
          <p:nvPr>
            <p:ph type="sldNum" sz="quarter" idx="12"/>
          </p:nvPr>
        </p:nvSpPr>
        <p:spPr/>
        <p:txBody>
          <a:bodyPr/>
          <a:lstStyle/>
          <a:p>
            <a:fld id="{40013ED4-68DF-4CA5-9A8C-4DA6D2E86B7F}" type="slidenum">
              <a:rPr lang="ar-AE" smtClean="0"/>
              <a:t>‹#›</a:t>
            </a:fld>
            <a:endParaRPr lang="ar-AE"/>
          </a:p>
        </p:txBody>
      </p:sp>
    </p:spTree>
    <p:extLst>
      <p:ext uri="{BB962C8B-B14F-4D97-AF65-F5344CB8AC3E}">
        <p14:creationId xmlns:p14="http://schemas.microsoft.com/office/powerpoint/2010/main" val="1757829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EC63956-D664-4FDF-BC3F-88E007B30E7D}"/>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985FE2A0-B34F-43BC-BBD5-72AA93C50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C44F4AC1-C95B-482D-AF17-559CC1599094}"/>
              </a:ext>
            </a:extLst>
          </p:cNvPr>
          <p:cNvSpPr>
            <a:spLocks noGrp="1"/>
          </p:cNvSpPr>
          <p:nvPr>
            <p:ph type="dt" sz="half" idx="10"/>
          </p:nvPr>
        </p:nvSpPr>
        <p:spPr/>
        <p:txBody>
          <a:bodyPr/>
          <a:lstStyle/>
          <a:p>
            <a:fld id="{4DB91335-3956-4B50-8A07-7286530D903F}" type="datetime8">
              <a:rPr lang="ar-AE" smtClean="0"/>
              <a:t>20 تشرين الثاني، 25</a:t>
            </a:fld>
            <a:endParaRPr lang="ar-AE"/>
          </a:p>
        </p:txBody>
      </p:sp>
      <p:sp>
        <p:nvSpPr>
          <p:cNvPr id="5" name="عنصر نائب للتذييل 4">
            <a:extLst>
              <a:ext uri="{FF2B5EF4-FFF2-40B4-BE49-F238E27FC236}">
                <a16:creationId xmlns:a16="http://schemas.microsoft.com/office/drawing/2014/main" id="{3D2DAC78-7350-41F4-B16E-A04440337A7D}"/>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4CAE45E6-F577-4B21-9113-8F466F4F1725}"/>
              </a:ext>
            </a:extLst>
          </p:cNvPr>
          <p:cNvSpPr>
            <a:spLocks noGrp="1"/>
          </p:cNvSpPr>
          <p:nvPr>
            <p:ph type="sldNum" sz="quarter" idx="12"/>
          </p:nvPr>
        </p:nvSpPr>
        <p:spPr/>
        <p:txBody>
          <a:bodyPr/>
          <a:lstStyle/>
          <a:p>
            <a:fld id="{40013ED4-68DF-4CA5-9A8C-4DA6D2E86B7F}" type="slidenum">
              <a:rPr lang="ar-AE" smtClean="0"/>
              <a:t>‹#›</a:t>
            </a:fld>
            <a:endParaRPr lang="ar-AE"/>
          </a:p>
        </p:txBody>
      </p:sp>
    </p:spTree>
    <p:extLst>
      <p:ext uri="{BB962C8B-B14F-4D97-AF65-F5344CB8AC3E}">
        <p14:creationId xmlns:p14="http://schemas.microsoft.com/office/powerpoint/2010/main" val="3360048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3A50381-07F7-4B48-B81B-9E98FF49264B}"/>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17B2C47A-8B80-4E27-83F0-70020608C02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محتوى 3">
            <a:extLst>
              <a:ext uri="{FF2B5EF4-FFF2-40B4-BE49-F238E27FC236}">
                <a16:creationId xmlns:a16="http://schemas.microsoft.com/office/drawing/2014/main" id="{FB4EC673-412D-442E-AA79-244DCF697809}"/>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5" name="عنصر نائب للتاريخ 4">
            <a:extLst>
              <a:ext uri="{FF2B5EF4-FFF2-40B4-BE49-F238E27FC236}">
                <a16:creationId xmlns:a16="http://schemas.microsoft.com/office/drawing/2014/main" id="{7EC1F484-5485-4AA2-B65E-9C063D42E1EA}"/>
              </a:ext>
            </a:extLst>
          </p:cNvPr>
          <p:cNvSpPr>
            <a:spLocks noGrp="1"/>
          </p:cNvSpPr>
          <p:nvPr>
            <p:ph type="dt" sz="half" idx="10"/>
          </p:nvPr>
        </p:nvSpPr>
        <p:spPr/>
        <p:txBody>
          <a:bodyPr/>
          <a:lstStyle/>
          <a:p>
            <a:fld id="{28B5F391-669C-4359-9E72-CB69174B607A}" type="datetime8">
              <a:rPr lang="ar-AE" smtClean="0"/>
              <a:t>20 تشرين الثاني، 25</a:t>
            </a:fld>
            <a:endParaRPr lang="ar-AE"/>
          </a:p>
        </p:txBody>
      </p:sp>
      <p:sp>
        <p:nvSpPr>
          <p:cNvPr id="6" name="عنصر نائب للتذييل 5">
            <a:extLst>
              <a:ext uri="{FF2B5EF4-FFF2-40B4-BE49-F238E27FC236}">
                <a16:creationId xmlns:a16="http://schemas.microsoft.com/office/drawing/2014/main" id="{0EDD0F9D-07EF-4EF2-BF29-C7331E2189D3}"/>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id="{32B52ED6-C96E-431D-8B50-0CAA621C53D4}"/>
              </a:ext>
            </a:extLst>
          </p:cNvPr>
          <p:cNvSpPr>
            <a:spLocks noGrp="1"/>
          </p:cNvSpPr>
          <p:nvPr>
            <p:ph type="sldNum" sz="quarter" idx="12"/>
          </p:nvPr>
        </p:nvSpPr>
        <p:spPr/>
        <p:txBody>
          <a:bodyPr/>
          <a:lstStyle/>
          <a:p>
            <a:fld id="{40013ED4-68DF-4CA5-9A8C-4DA6D2E86B7F}" type="slidenum">
              <a:rPr lang="ar-AE" smtClean="0"/>
              <a:t>‹#›</a:t>
            </a:fld>
            <a:endParaRPr lang="ar-AE"/>
          </a:p>
        </p:txBody>
      </p:sp>
    </p:spTree>
    <p:extLst>
      <p:ext uri="{BB962C8B-B14F-4D97-AF65-F5344CB8AC3E}">
        <p14:creationId xmlns:p14="http://schemas.microsoft.com/office/powerpoint/2010/main" val="763078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22D418-9014-4266-9BE0-A77236977A31}"/>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29DFC520-E04F-4EB7-81FB-4BA4921C0F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2BAE3B21-A18B-4B12-BFF1-8EBA47CF47CE}"/>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5" name="عنصر نائب للنص 4">
            <a:extLst>
              <a:ext uri="{FF2B5EF4-FFF2-40B4-BE49-F238E27FC236}">
                <a16:creationId xmlns:a16="http://schemas.microsoft.com/office/drawing/2014/main" id="{AD219FCA-C366-40C7-BB95-B846F0C5DD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F7C8BB4F-7DAB-4B0C-AE81-6C7AC8B74144}"/>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7" name="عنصر نائب للتاريخ 6">
            <a:extLst>
              <a:ext uri="{FF2B5EF4-FFF2-40B4-BE49-F238E27FC236}">
                <a16:creationId xmlns:a16="http://schemas.microsoft.com/office/drawing/2014/main" id="{1191FA16-2093-4BCE-9DDB-850E7D16BFFE}"/>
              </a:ext>
            </a:extLst>
          </p:cNvPr>
          <p:cNvSpPr>
            <a:spLocks noGrp="1"/>
          </p:cNvSpPr>
          <p:nvPr>
            <p:ph type="dt" sz="half" idx="10"/>
          </p:nvPr>
        </p:nvSpPr>
        <p:spPr/>
        <p:txBody>
          <a:bodyPr/>
          <a:lstStyle/>
          <a:p>
            <a:fld id="{41D805BC-F4D5-4D4A-8F7F-D7D246E3B838}" type="datetime8">
              <a:rPr lang="ar-AE" smtClean="0"/>
              <a:t>20 تشرين الثاني، 25</a:t>
            </a:fld>
            <a:endParaRPr lang="ar-AE"/>
          </a:p>
        </p:txBody>
      </p:sp>
      <p:sp>
        <p:nvSpPr>
          <p:cNvPr id="8" name="عنصر نائب للتذييل 7">
            <a:extLst>
              <a:ext uri="{FF2B5EF4-FFF2-40B4-BE49-F238E27FC236}">
                <a16:creationId xmlns:a16="http://schemas.microsoft.com/office/drawing/2014/main" id="{362883CE-E049-4C07-A9A8-E48604C68A1F}"/>
              </a:ext>
            </a:extLst>
          </p:cNvPr>
          <p:cNvSpPr>
            <a:spLocks noGrp="1"/>
          </p:cNvSpPr>
          <p:nvPr>
            <p:ph type="ftr" sz="quarter" idx="11"/>
          </p:nvPr>
        </p:nvSpPr>
        <p:spPr/>
        <p:txBody>
          <a:bodyPr/>
          <a:lstStyle/>
          <a:p>
            <a:endParaRPr lang="ar-AE"/>
          </a:p>
        </p:txBody>
      </p:sp>
      <p:sp>
        <p:nvSpPr>
          <p:cNvPr id="9" name="عنصر نائب لرقم الشريحة 8">
            <a:extLst>
              <a:ext uri="{FF2B5EF4-FFF2-40B4-BE49-F238E27FC236}">
                <a16:creationId xmlns:a16="http://schemas.microsoft.com/office/drawing/2014/main" id="{A790D6CE-484C-4F78-B162-4D0CA71830C2}"/>
              </a:ext>
            </a:extLst>
          </p:cNvPr>
          <p:cNvSpPr>
            <a:spLocks noGrp="1"/>
          </p:cNvSpPr>
          <p:nvPr>
            <p:ph type="sldNum" sz="quarter" idx="12"/>
          </p:nvPr>
        </p:nvSpPr>
        <p:spPr/>
        <p:txBody>
          <a:bodyPr/>
          <a:lstStyle/>
          <a:p>
            <a:fld id="{40013ED4-68DF-4CA5-9A8C-4DA6D2E86B7F}" type="slidenum">
              <a:rPr lang="ar-AE" smtClean="0"/>
              <a:t>‹#›</a:t>
            </a:fld>
            <a:endParaRPr lang="ar-AE"/>
          </a:p>
        </p:txBody>
      </p:sp>
    </p:spTree>
    <p:extLst>
      <p:ext uri="{BB962C8B-B14F-4D97-AF65-F5344CB8AC3E}">
        <p14:creationId xmlns:p14="http://schemas.microsoft.com/office/powerpoint/2010/main" val="2687147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0ECEE1-EC70-4207-A37D-DC7397B7D7F8}"/>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تاريخ 2">
            <a:extLst>
              <a:ext uri="{FF2B5EF4-FFF2-40B4-BE49-F238E27FC236}">
                <a16:creationId xmlns:a16="http://schemas.microsoft.com/office/drawing/2014/main" id="{0598DE14-3EB8-490C-AD64-3FFBFDA40D27}"/>
              </a:ext>
            </a:extLst>
          </p:cNvPr>
          <p:cNvSpPr>
            <a:spLocks noGrp="1"/>
          </p:cNvSpPr>
          <p:nvPr>
            <p:ph type="dt" sz="half" idx="10"/>
          </p:nvPr>
        </p:nvSpPr>
        <p:spPr/>
        <p:txBody>
          <a:bodyPr/>
          <a:lstStyle/>
          <a:p>
            <a:fld id="{0E23880E-1C88-4C2B-BDBB-BA656EAEF1EE}" type="datetime8">
              <a:rPr lang="ar-AE" smtClean="0"/>
              <a:t>20 تشرين الثاني، 25</a:t>
            </a:fld>
            <a:endParaRPr lang="ar-AE"/>
          </a:p>
        </p:txBody>
      </p:sp>
      <p:sp>
        <p:nvSpPr>
          <p:cNvPr id="4" name="عنصر نائب للتذييل 3">
            <a:extLst>
              <a:ext uri="{FF2B5EF4-FFF2-40B4-BE49-F238E27FC236}">
                <a16:creationId xmlns:a16="http://schemas.microsoft.com/office/drawing/2014/main" id="{40610FAA-F99B-4FB5-940B-B0FAFB0B1334}"/>
              </a:ext>
            </a:extLst>
          </p:cNvPr>
          <p:cNvSpPr>
            <a:spLocks noGrp="1"/>
          </p:cNvSpPr>
          <p:nvPr>
            <p:ph type="ftr" sz="quarter" idx="11"/>
          </p:nvPr>
        </p:nvSpPr>
        <p:spPr/>
        <p:txBody>
          <a:bodyPr/>
          <a:lstStyle/>
          <a:p>
            <a:endParaRPr lang="ar-AE"/>
          </a:p>
        </p:txBody>
      </p:sp>
      <p:sp>
        <p:nvSpPr>
          <p:cNvPr id="5" name="عنصر نائب لرقم الشريحة 4">
            <a:extLst>
              <a:ext uri="{FF2B5EF4-FFF2-40B4-BE49-F238E27FC236}">
                <a16:creationId xmlns:a16="http://schemas.microsoft.com/office/drawing/2014/main" id="{81791C03-7DEB-4E2D-856C-5BB5E809562A}"/>
              </a:ext>
            </a:extLst>
          </p:cNvPr>
          <p:cNvSpPr>
            <a:spLocks noGrp="1"/>
          </p:cNvSpPr>
          <p:nvPr>
            <p:ph type="sldNum" sz="quarter" idx="12"/>
          </p:nvPr>
        </p:nvSpPr>
        <p:spPr/>
        <p:txBody>
          <a:bodyPr/>
          <a:lstStyle/>
          <a:p>
            <a:fld id="{40013ED4-68DF-4CA5-9A8C-4DA6D2E86B7F}" type="slidenum">
              <a:rPr lang="ar-AE" smtClean="0"/>
              <a:t>‹#›</a:t>
            </a:fld>
            <a:endParaRPr lang="ar-AE"/>
          </a:p>
        </p:txBody>
      </p:sp>
    </p:spTree>
    <p:extLst>
      <p:ext uri="{BB962C8B-B14F-4D97-AF65-F5344CB8AC3E}">
        <p14:creationId xmlns:p14="http://schemas.microsoft.com/office/powerpoint/2010/main" val="2855066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C5B366C-5F26-474B-8BA4-CAD5AB752A11}"/>
              </a:ext>
            </a:extLst>
          </p:cNvPr>
          <p:cNvSpPr>
            <a:spLocks noGrp="1"/>
          </p:cNvSpPr>
          <p:nvPr>
            <p:ph type="dt" sz="half" idx="10"/>
          </p:nvPr>
        </p:nvSpPr>
        <p:spPr/>
        <p:txBody>
          <a:bodyPr/>
          <a:lstStyle/>
          <a:p>
            <a:fld id="{41AF1262-4AA8-4600-ABDB-AB50E73E669D}" type="datetime8">
              <a:rPr lang="ar-AE" smtClean="0"/>
              <a:t>20 تشرين الثاني، 25</a:t>
            </a:fld>
            <a:endParaRPr lang="ar-AE"/>
          </a:p>
        </p:txBody>
      </p:sp>
      <p:sp>
        <p:nvSpPr>
          <p:cNvPr id="3" name="عنصر نائب للتذييل 2">
            <a:extLst>
              <a:ext uri="{FF2B5EF4-FFF2-40B4-BE49-F238E27FC236}">
                <a16:creationId xmlns:a16="http://schemas.microsoft.com/office/drawing/2014/main" id="{6116634B-84F9-47F1-A0A8-173AEDDCF1E9}"/>
              </a:ext>
            </a:extLst>
          </p:cNvPr>
          <p:cNvSpPr>
            <a:spLocks noGrp="1"/>
          </p:cNvSpPr>
          <p:nvPr>
            <p:ph type="ftr" sz="quarter" idx="11"/>
          </p:nvPr>
        </p:nvSpPr>
        <p:spPr/>
        <p:txBody>
          <a:bodyPr/>
          <a:lstStyle/>
          <a:p>
            <a:endParaRPr lang="ar-AE"/>
          </a:p>
        </p:txBody>
      </p:sp>
      <p:sp>
        <p:nvSpPr>
          <p:cNvPr id="4" name="عنصر نائب لرقم الشريحة 3">
            <a:extLst>
              <a:ext uri="{FF2B5EF4-FFF2-40B4-BE49-F238E27FC236}">
                <a16:creationId xmlns:a16="http://schemas.microsoft.com/office/drawing/2014/main" id="{DE75EB27-609C-4E22-84BE-7042CFC4DAF7}"/>
              </a:ext>
            </a:extLst>
          </p:cNvPr>
          <p:cNvSpPr>
            <a:spLocks noGrp="1"/>
          </p:cNvSpPr>
          <p:nvPr>
            <p:ph type="sldNum" sz="quarter" idx="12"/>
          </p:nvPr>
        </p:nvSpPr>
        <p:spPr/>
        <p:txBody>
          <a:bodyPr/>
          <a:lstStyle/>
          <a:p>
            <a:fld id="{40013ED4-68DF-4CA5-9A8C-4DA6D2E86B7F}" type="slidenum">
              <a:rPr lang="ar-AE" smtClean="0"/>
              <a:t>‹#›</a:t>
            </a:fld>
            <a:endParaRPr lang="ar-AE"/>
          </a:p>
        </p:txBody>
      </p:sp>
    </p:spTree>
    <p:extLst>
      <p:ext uri="{BB962C8B-B14F-4D97-AF65-F5344CB8AC3E}">
        <p14:creationId xmlns:p14="http://schemas.microsoft.com/office/powerpoint/2010/main" val="2067478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DB85780-436C-4DF1-8959-7DDE9AC736E3}"/>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01BB6FDC-CF87-4DC2-902D-CC54E39990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نص 3">
            <a:extLst>
              <a:ext uri="{FF2B5EF4-FFF2-40B4-BE49-F238E27FC236}">
                <a16:creationId xmlns:a16="http://schemas.microsoft.com/office/drawing/2014/main" id="{58EE2913-B5BD-46AF-BEB4-22D423E28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F6936817-644C-443F-B1C6-8FFF20829CE4}"/>
              </a:ext>
            </a:extLst>
          </p:cNvPr>
          <p:cNvSpPr>
            <a:spLocks noGrp="1"/>
          </p:cNvSpPr>
          <p:nvPr>
            <p:ph type="dt" sz="half" idx="10"/>
          </p:nvPr>
        </p:nvSpPr>
        <p:spPr/>
        <p:txBody>
          <a:bodyPr/>
          <a:lstStyle/>
          <a:p>
            <a:fld id="{7E344E0A-D842-4820-91A5-8DE26C6F54D7}" type="datetime8">
              <a:rPr lang="ar-AE" smtClean="0"/>
              <a:t>20 تشرين الثاني، 25</a:t>
            </a:fld>
            <a:endParaRPr lang="ar-AE"/>
          </a:p>
        </p:txBody>
      </p:sp>
      <p:sp>
        <p:nvSpPr>
          <p:cNvPr id="6" name="عنصر نائب للتذييل 5">
            <a:extLst>
              <a:ext uri="{FF2B5EF4-FFF2-40B4-BE49-F238E27FC236}">
                <a16:creationId xmlns:a16="http://schemas.microsoft.com/office/drawing/2014/main" id="{CA7E1F94-7C25-4114-822A-C1E1240C062E}"/>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id="{B2F31829-C753-47D2-A444-3283D829F430}"/>
              </a:ext>
            </a:extLst>
          </p:cNvPr>
          <p:cNvSpPr>
            <a:spLocks noGrp="1"/>
          </p:cNvSpPr>
          <p:nvPr>
            <p:ph type="sldNum" sz="quarter" idx="12"/>
          </p:nvPr>
        </p:nvSpPr>
        <p:spPr/>
        <p:txBody>
          <a:bodyPr/>
          <a:lstStyle/>
          <a:p>
            <a:fld id="{40013ED4-68DF-4CA5-9A8C-4DA6D2E86B7F}" type="slidenum">
              <a:rPr lang="ar-AE" smtClean="0"/>
              <a:t>‹#›</a:t>
            </a:fld>
            <a:endParaRPr lang="ar-AE"/>
          </a:p>
        </p:txBody>
      </p:sp>
    </p:spTree>
    <p:extLst>
      <p:ext uri="{BB962C8B-B14F-4D97-AF65-F5344CB8AC3E}">
        <p14:creationId xmlns:p14="http://schemas.microsoft.com/office/powerpoint/2010/main" val="367196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CE1BED3-D285-4622-8CE7-05A1BA77AA09}"/>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A59943A2-75E9-46E7-A4F3-D15741A918A8}"/>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CAFE5E5E-2DE0-4356-BE42-578DA071DF4F}"/>
              </a:ext>
            </a:extLst>
          </p:cNvPr>
          <p:cNvSpPr>
            <a:spLocks noGrp="1"/>
          </p:cNvSpPr>
          <p:nvPr>
            <p:ph type="dt" sz="half" idx="10"/>
          </p:nvPr>
        </p:nvSpPr>
        <p:spPr/>
        <p:txBody>
          <a:bodyPr/>
          <a:lstStyle/>
          <a:p>
            <a:fld id="{DE97AB68-C2FD-4808-A813-D5F568C25A04}" type="datetime8">
              <a:rPr lang="ar-AE" smtClean="0"/>
              <a:t>20 تشرين الثاني، 25</a:t>
            </a:fld>
            <a:endParaRPr lang="en-US"/>
          </a:p>
        </p:txBody>
      </p:sp>
      <p:sp>
        <p:nvSpPr>
          <p:cNvPr id="5" name="عنصر نائب للتذييل 4">
            <a:extLst>
              <a:ext uri="{FF2B5EF4-FFF2-40B4-BE49-F238E27FC236}">
                <a16:creationId xmlns:a16="http://schemas.microsoft.com/office/drawing/2014/main" id="{571899E3-9FDA-4481-8794-1056EA48CFCC}"/>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238DD7EA-A8BC-4F28-877D-4BACC9F103CD}"/>
              </a:ext>
            </a:extLst>
          </p:cNvPr>
          <p:cNvSpPr>
            <a:spLocks noGrp="1"/>
          </p:cNvSpPr>
          <p:nvPr>
            <p:ph type="sldNum" sz="quarter" idx="12"/>
          </p:nvPr>
        </p:nvSpPr>
        <p:spPr/>
        <p:txBody>
          <a:bodyPr/>
          <a:lstStyle/>
          <a:p>
            <a:fld id="{82F378E8-543A-4B37-BF35-36E8B801D29D}" type="slidenum">
              <a:rPr lang="en-US" smtClean="0"/>
              <a:t>‹#›</a:t>
            </a:fld>
            <a:endParaRPr lang="en-US"/>
          </a:p>
        </p:txBody>
      </p:sp>
    </p:spTree>
    <p:extLst>
      <p:ext uri="{BB962C8B-B14F-4D97-AF65-F5344CB8AC3E}">
        <p14:creationId xmlns:p14="http://schemas.microsoft.com/office/powerpoint/2010/main" val="248116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E3C35AE-4FA3-40F2-BB07-5D2B70720153}"/>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AE"/>
          </a:p>
        </p:txBody>
      </p:sp>
      <p:sp>
        <p:nvSpPr>
          <p:cNvPr id="3" name="عنصر نائب للصورة 2">
            <a:extLst>
              <a:ext uri="{FF2B5EF4-FFF2-40B4-BE49-F238E27FC236}">
                <a16:creationId xmlns:a16="http://schemas.microsoft.com/office/drawing/2014/main" id="{34943979-1DF0-4160-BAB0-04B488D460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AE"/>
          </a:p>
        </p:txBody>
      </p:sp>
      <p:sp>
        <p:nvSpPr>
          <p:cNvPr id="4" name="عنصر نائب للنص 3">
            <a:extLst>
              <a:ext uri="{FF2B5EF4-FFF2-40B4-BE49-F238E27FC236}">
                <a16:creationId xmlns:a16="http://schemas.microsoft.com/office/drawing/2014/main" id="{C8331486-0A7C-4C1E-A4A1-F65C0423B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330D301-2D79-4038-A62D-B0302EEBFFF6}"/>
              </a:ext>
            </a:extLst>
          </p:cNvPr>
          <p:cNvSpPr>
            <a:spLocks noGrp="1"/>
          </p:cNvSpPr>
          <p:nvPr>
            <p:ph type="dt" sz="half" idx="10"/>
          </p:nvPr>
        </p:nvSpPr>
        <p:spPr/>
        <p:txBody>
          <a:bodyPr/>
          <a:lstStyle/>
          <a:p>
            <a:fld id="{3AFE177E-0202-4C3A-BD2A-01A93A77A54B}" type="datetime8">
              <a:rPr lang="ar-AE" smtClean="0"/>
              <a:t>20 تشرين الثاني، 25</a:t>
            </a:fld>
            <a:endParaRPr lang="ar-AE"/>
          </a:p>
        </p:txBody>
      </p:sp>
      <p:sp>
        <p:nvSpPr>
          <p:cNvPr id="6" name="عنصر نائب للتذييل 5">
            <a:extLst>
              <a:ext uri="{FF2B5EF4-FFF2-40B4-BE49-F238E27FC236}">
                <a16:creationId xmlns:a16="http://schemas.microsoft.com/office/drawing/2014/main" id="{7D3EFC17-4B0F-4454-82B0-59849C25517B}"/>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id="{9C692DB4-5C24-406C-8F0D-F8639D09A02F}"/>
              </a:ext>
            </a:extLst>
          </p:cNvPr>
          <p:cNvSpPr>
            <a:spLocks noGrp="1"/>
          </p:cNvSpPr>
          <p:nvPr>
            <p:ph type="sldNum" sz="quarter" idx="12"/>
          </p:nvPr>
        </p:nvSpPr>
        <p:spPr/>
        <p:txBody>
          <a:bodyPr/>
          <a:lstStyle/>
          <a:p>
            <a:fld id="{40013ED4-68DF-4CA5-9A8C-4DA6D2E86B7F}" type="slidenum">
              <a:rPr lang="ar-AE" smtClean="0"/>
              <a:t>‹#›</a:t>
            </a:fld>
            <a:endParaRPr lang="ar-AE"/>
          </a:p>
        </p:txBody>
      </p:sp>
    </p:spTree>
    <p:extLst>
      <p:ext uri="{BB962C8B-B14F-4D97-AF65-F5344CB8AC3E}">
        <p14:creationId xmlns:p14="http://schemas.microsoft.com/office/powerpoint/2010/main" val="2015572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A0B9807-BA0A-4F2F-A20B-66A64F5D999D}"/>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عنوان العمودي 2">
            <a:extLst>
              <a:ext uri="{FF2B5EF4-FFF2-40B4-BE49-F238E27FC236}">
                <a16:creationId xmlns:a16="http://schemas.microsoft.com/office/drawing/2014/main" id="{F3992485-8A5C-4F57-AC23-AC6816E9FD06}"/>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A749A363-3C87-4142-863B-910C6226E83F}"/>
              </a:ext>
            </a:extLst>
          </p:cNvPr>
          <p:cNvSpPr>
            <a:spLocks noGrp="1"/>
          </p:cNvSpPr>
          <p:nvPr>
            <p:ph type="dt" sz="half" idx="10"/>
          </p:nvPr>
        </p:nvSpPr>
        <p:spPr/>
        <p:txBody>
          <a:bodyPr/>
          <a:lstStyle/>
          <a:p>
            <a:fld id="{F8816473-849A-4001-839A-7EC97598CDD5}" type="datetime8">
              <a:rPr lang="ar-AE" smtClean="0"/>
              <a:t>20 تشرين الثاني، 25</a:t>
            </a:fld>
            <a:endParaRPr lang="ar-AE"/>
          </a:p>
        </p:txBody>
      </p:sp>
      <p:sp>
        <p:nvSpPr>
          <p:cNvPr id="5" name="عنصر نائب للتذييل 4">
            <a:extLst>
              <a:ext uri="{FF2B5EF4-FFF2-40B4-BE49-F238E27FC236}">
                <a16:creationId xmlns:a16="http://schemas.microsoft.com/office/drawing/2014/main" id="{72252ACB-A67F-439C-9866-F3133486D207}"/>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C9CD6B02-AAB3-4152-B7F1-3834F91BEBCC}"/>
              </a:ext>
            </a:extLst>
          </p:cNvPr>
          <p:cNvSpPr>
            <a:spLocks noGrp="1"/>
          </p:cNvSpPr>
          <p:nvPr>
            <p:ph type="sldNum" sz="quarter" idx="12"/>
          </p:nvPr>
        </p:nvSpPr>
        <p:spPr/>
        <p:txBody>
          <a:bodyPr/>
          <a:lstStyle/>
          <a:p>
            <a:fld id="{40013ED4-68DF-4CA5-9A8C-4DA6D2E86B7F}" type="slidenum">
              <a:rPr lang="ar-AE" smtClean="0"/>
              <a:t>‹#›</a:t>
            </a:fld>
            <a:endParaRPr lang="ar-AE"/>
          </a:p>
        </p:txBody>
      </p:sp>
    </p:spTree>
    <p:extLst>
      <p:ext uri="{BB962C8B-B14F-4D97-AF65-F5344CB8AC3E}">
        <p14:creationId xmlns:p14="http://schemas.microsoft.com/office/powerpoint/2010/main" val="2683986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49B3B4F-3598-4967-8933-AC70773D878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AE"/>
          </a:p>
        </p:txBody>
      </p:sp>
      <p:sp>
        <p:nvSpPr>
          <p:cNvPr id="3" name="عنصر نائب للعنوان العمودي 2">
            <a:extLst>
              <a:ext uri="{FF2B5EF4-FFF2-40B4-BE49-F238E27FC236}">
                <a16:creationId xmlns:a16="http://schemas.microsoft.com/office/drawing/2014/main" id="{1774F568-6DBC-4791-AC2B-51E14D20F729}"/>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8C9576EB-C9A9-42D1-8002-B1B44B809F6C}"/>
              </a:ext>
            </a:extLst>
          </p:cNvPr>
          <p:cNvSpPr>
            <a:spLocks noGrp="1"/>
          </p:cNvSpPr>
          <p:nvPr>
            <p:ph type="dt" sz="half" idx="10"/>
          </p:nvPr>
        </p:nvSpPr>
        <p:spPr/>
        <p:txBody>
          <a:bodyPr/>
          <a:lstStyle/>
          <a:p>
            <a:fld id="{81FBC178-0FE1-4BEA-BFB3-A5CA7A123E52}" type="datetime8">
              <a:rPr lang="ar-AE" smtClean="0"/>
              <a:t>20 تشرين الثاني، 25</a:t>
            </a:fld>
            <a:endParaRPr lang="ar-AE"/>
          </a:p>
        </p:txBody>
      </p:sp>
      <p:sp>
        <p:nvSpPr>
          <p:cNvPr id="5" name="عنصر نائب للتذييل 4">
            <a:extLst>
              <a:ext uri="{FF2B5EF4-FFF2-40B4-BE49-F238E27FC236}">
                <a16:creationId xmlns:a16="http://schemas.microsoft.com/office/drawing/2014/main" id="{9CB4C7E1-CB46-4C1E-AFBD-5445CFDA9284}"/>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2A6B022E-3AA1-466F-B8B2-3BC7449855EF}"/>
              </a:ext>
            </a:extLst>
          </p:cNvPr>
          <p:cNvSpPr>
            <a:spLocks noGrp="1"/>
          </p:cNvSpPr>
          <p:nvPr>
            <p:ph type="sldNum" sz="quarter" idx="12"/>
          </p:nvPr>
        </p:nvSpPr>
        <p:spPr/>
        <p:txBody>
          <a:bodyPr/>
          <a:lstStyle/>
          <a:p>
            <a:fld id="{40013ED4-68DF-4CA5-9A8C-4DA6D2E86B7F}" type="slidenum">
              <a:rPr lang="ar-AE" smtClean="0"/>
              <a:t>‹#›</a:t>
            </a:fld>
            <a:endParaRPr lang="ar-AE"/>
          </a:p>
        </p:txBody>
      </p:sp>
    </p:spTree>
    <p:extLst>
      <p:ext uri="{BB962C8B-B14F-4D97-AF65-F5344CB8AC3E}">
        <p14:creationId xmlns:p14="http://schemas.microsoft.com/office/powerpoint/2010/main" val="383528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A424A09-CD0B-4AC7-82A2-CB35C917FB4C}"/>
              </a:ext>
            </a:extLst>
          </p:cNvPr>
          <p:cNvSpPr>
            <a:spLocks noGrp="1"/>
          </p:cNvSpPr>
          <p:nvPr>
            <p:ph type="title"/>
          </p:nvPr>
        </p:nvSpPr>
        <p:spPr>
          <a:xfrm>
            <a:off x="831850" y="1709740"/>
            <a:ext cx="10515600" cy="2852737"/>
          </a:xfrm>
        </p:spPr>
        <p:txBody>
          <a:bodyPr anchor="b"/>
          <a:lstStyle>
            <a:lvl1pPr>
              <a:defRPr sz="6000"/>
            </a:lvl1p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2BFF1EA4-CE12-4652-BC6A-84168A19A2DE}"/>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1F90BE17-3294-44DC-9AF5-9B4AB70DF2D5}"/>
              </a:ext>
            </a:extLst>
          </p:cNvPr>
          <p:cNvSpPr>
            <a:spLocks noGrp="1"/>
          </p:cNvSpPr>
          <p:nvPr>
            <p:ph type="dt" sz="half" idx="10"/>
          </p:nvPr>
        </p:nvSpPr>
        <p:spPr/>
        <p:txBody>
          <a:bodyPr/>
          <a:lstStyle/>
          <a:p>
            <a:fld id="{72892C97-EDB9-4110-B5FE-B0D20B2C4941}" type="datetime8">
              <a:rPr lang="ar-AE" smtClean="0"/>
              <a:t>20 تشرين الثاني، 25</a:t>
            </a:fld>
            <a:endParaRPr lang="en-US"/>
          </a:p>
        </p:txBody>
      </p:sp>
      <p:sp>
        <p:nvSpPr>
          <p:cNvPr id="5" name="عنصر نائب للتذييل 4">
            <a:extLst>
              <a:ext uri="{FF2B5EF4-FFF2-40B4-BE49-F238E27FC236}">
                <a16:creationId xmlns:a16="http://schemas.microsoft.com/office/drawing/2014/main" id="{11FFCAA2-D9BF-432A-9DC4-FFFA1553AE84}"/>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2E329A3C-1C0B-4988-9605-C8B0FE1E1941}"/>
              </a:ext>
            </a:extLst>
          </p:cNvPr>
          <p:cNvSpPr>
            <a:spLocks noGrp="1"/>
          </p:cNvSpPr>
          <p:nvPr>
            <p:ph type="sldNum" sz="quarter" idx="12"/>
          </p:nvPr>
        </p:nvSpPr>
        <p:spPr/>
        <p:txBody>
          <a:bodyPr/>
          <a:lstStyle/>
          <a:p>
            <a:fld id="{82F378E8-543A-4B37-BF35-36E8B801D29D}" type="slidenum">
              <a:rPr lang="en-US" smtClean="0"/>
              <a:t>‹#›</a:t>
            </a:fld>
            <a:endParaRPr lang="en-US"/>
          </a:p>
        </p:txBody>
      </p:sp>
    </p:spTree>
    <p:extLst>
      <p:ext uri="{BB962C8B-B14F-4D97-AF65-F5344CB8AC3E}">
        <p14:creationId xmlns:p14="http://schemas.microsoft.com/office/powerpoint/2010/main" val="176056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D177AF-73F6-4283-AF00-D47F7C6443AC}"/>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C34010B0-5CEE-44E2-8195-B1751F5F4D1B}"/>
              </a:ext>
            </a:extLst>
          </p:cNvPr>
          <p:cNvSpPr>
            <a:spLocks noGrp="1"/>
          </p:cNvSpPr>
          <p:nvPr>
            <p:ph sz="half" idx="1"/>
          </p:nvPr>
        </p:nvSpPr>
        <p:spPr>
          <a:xfrm>
            <a:off x="838201"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محتوى 3">
            <a:extLst>
              <a:ext uri="{FF2B5EF4-FFF2-40B4-BE49-F238E27FC236}">
                <a16:creationId xmlns:a16="http://schemas.microsoft.com/office/drawing/2014/main" id="{DAE0FA29-7E51-4AAC-BC50-81DCF63F4415}"/>
              </a:ext>
            </a:extLst>
          </p:cNvPr>
          <p:cNvSpPr>
            <a:spLocks noGrp="1"/>
          </p:cNvSpPr>
          <p:nvPr>
            <p:ph sz="half" idx="2"/>
          </p:nvPr>
        </p:nvSpPr>
        <p:spPr>
          <a:xfrm>
            <a:off x="6172201"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5" name="عنصر نائب للتاريخ 4">
            <a:extLst>
              <a:ext uri="{FF2B5EF4-FFF2-40B4-BE49-F238E27FC236}">
                <a16:creationId xmlns:a16="http://schemas.microsoft.com/office/drawing/2014/main" id="{D03818E4-6699-42C1-8738-7230B19D6CE6}"/>
              </a:ext>
            </a:extLst>
          </p:cNvPr>
          <p:cNvSpPr>
            <a:spLocks noGrp="1"/>
          </p:cNvSpPr>
          <p:nvPr>
            <p:ph type="dt" sz="half" idx="10"/>
          </p:nvPr>
        </p:nvSpPr>
        <p:spPr/>
        <p:txBody>
          <a:bodyPr/>
          <a:lstStyle/>
          <a:p>
            <a:fld id="{5DE7EBC9-269F-4441-B0FE-5B72A9F77875}" type="datetime8">
              <a:rPr lang="ar-AE" smtClean="0"/>
              <a:t>20 تشرين الثاني، 25</a:t>
            </a:fld>
            <a:endParaRPr lang="en-US"/>
          </a:p>
        </p:txBody>
      </p:sp>
      <p:sp>
        <p:nvSpPr>
          <p:cNvPr id="6" name="عنصر نائب للتذييل 5">
            <a:extLst>
              <a:ext uri="{FF2B5EF4-FFF2-40B4-BE49-F238E27FC236}">
                <a16:creationId xmlns:a16="http://schemas.microsoft.com/office/drawing/2014/main" id="{C2BC8DE6-DC7B-4570-A668-D5B87250533D}"/>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025B2E04-12DD-418D-B8B3-4C8B71AA0758}"/>
              </a:ext>
            </a:extLst>
          </p:cNvPr>
          <p:cNvSpPr>
            <a:spLocks noGrp="1"/>
          </p:cNvSpPr>
          <p:nvPr>
            <p:ph type="sldNum" sz="quarter" idx="12"/>
          </p:nvPr>
        </p:nvSpPr>
        <p:spPr/>
        <p:txBody>
          <a:bodyPr/>
          <a:lstStyle/>
          <a:p>
            <a:fld id="{82F378E8-543A-4B37-BF35-36E8B801D29D}" type="slidenum">
              <a:rPr lang="en-US" smtClean="0"/>
              <a:t>‹#›</a:t>
            </a:fld>
            <a:endParaRPr lang="en-US"/>
          </a:p>
        </p:txBody>
      </p:sp>
    </p:spTree>
    <p:extLst>
      <p:ext uri="{BB962C8B-B14F-4D97-AF65-F5344CB8AC3E}">
        <p14:creationId xmlns:p14="http://schemas.microsoft.com/office/powerpoint/2010/main" val="197622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E615A23-1C34-46CA-98D1-C4C05807E76A}"/>
              </a:ext>
            </a:extLst>
          </p:cNvPr>
          <p:cNvSpPr>
            <a:spLocks noGrp="1"/>
          </p:cNvSpPr>
          <p:nvPr>
            <p:ph type="title"/>
          </p:nvPr>
        </p:nvSpPr>
        <p:spPr>
          <a:xfrm>
            <a:off x="839789" y="365127"/>
            <a:ext cx="10515600" cy="1325563"/>
          </a:xfrm>
        </p:spPr>
        <p:txBody>
          <a:body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A9D921BF-2A8C-46D4-BF97-432944946D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BB3D131D-A612-4D8F-990D-6FFF2B6991FE}"/>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5" name="عنصر نائب للنص 4">
            <a:extLst>
              <a:ext uri="{FF2B5EF4-FFF2-40B4-BE49-F238E27FC236}">
                <a16:creationId xmlns:a16="http://schemas.microsoft.com/office/drawing/2014/main" id="{DBB2C64F-EC99-4BBA-A615-3B36A56677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2B91C9A1-61A9-4521-84A1-8DAB95C59D5A}"/>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7" name="عنصر نائب للتاريخ 6">
            <a:extLst>
              <a:ext uri="{FF2B5EF4-FFF2-40B4-BE49-F238E27FC236}">
                <a16:creationId xmlns:a16="http://schemas.microsoft.com/office/drawing/2014/main" id="{46540786-819E-46B6-9B6F-728EA944F584}"/>
              </a:ext>
            </a:extLst>
          </p:cNvPr>
          <p:cNvSpPr>
            <a:spLocks noGrp="1"/>
          </p:cNvSpPr>
          <p:nvPr>
            <p:ph type="dt" sz="half" idx="10"/>
          </p:nvPr>
        </p:nvSpPr>
        <p:spPr/>
        <p:txBody>
          <a:bodyPr/>
          <a:lstStyle/>
          <a:p>
            <a:fld id="{A6750068-6247-44BD-B367-106553D4A923}" type="datetime8">
              <a:rPr lang="ar-AE" smtClean="0"/>
              <a:t>20 تشرين الثاني، 25</a:t>
            </a:fld>
            <a:endParaRPr lang="en-US"/>
          </a:p>
        </p:txBody>
      </p:sp>
      <p:sp>
        <p:nvSpPr>
          <p:cNvPr id="8" name="عنصر نائب للتذييل 7">
            <a:extLst>
              <a:ext uri="{FF2B5EF4-FFF2-40B4-BE49-F238E27FC236}">
                <a16:creationId xmlns:a16="http://schemas.microsoft.com/office/drawing/2014/main" id="{63DDD272-62D3-466E-89EC-44222976E14E}"/>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id="{12799B2D-B6BF-40C7-A3FD-5D1E1E531482}"/>
              </a:ext>
            </a:extLst>
          </p:cNvPr>
          <p:cNvSpPr>
            <a:spLocks noGrp="1"/>
          </p:cNvSpPr>
          <p:nvPr>
            <p:ph type="sldNum" sz="quarter" idx="12"/>
          </p:nvPr>
        </p:nvSpPr>
        <p:spPr/>
        <p:txBody>
          <a:bodyPr/>
          <a:lstStyle/>
          <a:p>
            <a:fld id="{82F378E8-543A-4B37-BF35-36E8B801D29D}" type="slidenum">
              <a:rPr lang="en-US" smtClean="0"/>
              <a:t>‹#›</a:t>
            </a:fld>
            <a:endParaRPr lang="en-US"/>
          </a:p>
        </p:txBody>
      </p:sp>
    </p:spTree>
    <p:extLst>
      <p:ext uri="{BB962C8B-B14F-4D97-AF65-F5344CB8AC3E}">
        <p14:creationId xmlns:p14="http://schemas.microsoft.com/office/powerpoint/2010/main" val="373464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4BA53EB-8109-4935-BD92-6535DA393604}"/>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تاريخ 2">
            <a:extLst>
              <a:ext uri="{FF2B5EF4-FFF2-40B4-BE49-F238E27FC236}">
                <a16:creationId xmlns:a16="http://schemas.microsoft.com/office/drawing/2014/main" id="{D98C6C5B-4BBB-4BA5-B0BE-551D480E952B}"/>
              </a:ext>
            </a:extLst>
          </p:cNvPr>
          <p:cNvSpPr>
            <a:spLocks noGrp="1"/>
          </p:cNvSpPr>
          <p:nvPr>
            <p:ph type="dt" sz="half" idx="10"/>
          </p:nvPr>
        </p:nvSpPr>
        <p:spPr/>
        <p:txBody>
          <a:bodyPr/>
          <a:lstStyle/>
          <a:p>
            <a:fld id="{CA7B31A5-D0EC-4AD8-9D94-3F6A619EE7BD}" type="datetime8">
              <a:rPr lang="ar-AE" smtClean="0"/>
              <a:t>20 تشرين الثاني، 25</a:t>
            </a:fld>
            <a:endParaRPr lang="en-US"/>
          </a:p>
        </p:txBody>
      </p:sp>
      <p:sp>
        <p:nvSpPr>
          <p:cNvPr id="4" name="عنصر نائب للتذييل 3">
            <a:extLst>
              <a:ext uri="{FF2B5EF4-FFF2-40B4-BE49-F238E27FC236}">
                <a16:creationId xmlns:a16="http://schemas.microsoft.com/office/drawing/2014/main" id="{38DBAC26-5D50-436A-9BAE-34E4915487B0}"/>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id="{2E619C4E-A194-431B-A902-F702FECC10B8}"/>
              </a:ext>
            </a:extLst>
          </p:cNvPr>
          <p:cNvSpPr>
            <a:spLocks noGrp="1"/>
          </p:cNvSpPr>
          <p:nvPr>
            <p:ph type="sldNum" sz="quarter" idx="12"/>
          </p:nvPr>
        </p:nvSpPr>
        <p:spPr/>
        <p:txBody>
          <a:bodyPr/>
          <a:lstStyle/>
          <a:p>
            <a:fld id="{82F378E8-543A-4B37-BF35-36E8B801D29D}" type="slidenum">
              <a:rPr lang="en-US" smtClean="0"/>
              <a:t>‹#›</a:t>
            </a:fld>
            <a:endParaRPr lang="en-US"/>
          </a:p>
        </p:txBody>
      </p:sp>
    </p:spTree>
    <p:extLst>
      <p:ext uri="{BB962C8B-B14F-4D97-AF65-F5344CB8AC3E}">
        <p14:creationId xmlns:p14="http://schemas.microsoft.com/office/powerpoint/2010/main" val="406183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3DE73569-D22F-4E0F-B555-CBEB12130B9A}"/>
              </a:ext>
            </a:extLst>
          </p:cNvPr>
          <p:cNvSpPr>
            <a:spLocks noGrp="1"/>
          </p:cNvSpPr>
          <p:nvPr>
            <p:ph type="dt" sz="half" idx="10"/>
          </p:nvPr>
        </p:nvSpPr>
        <p:spPr/>
        <p:txBody>
          <a:bodyPr/>
          <a:lstStyle/>
          <a:p>
            <a:fld id="{ACED412D-C07E-4AAD-93B3-A04E19D5A3EF}" type="datetime8">
              <a:rPr lang="ar-AE" smtClean="0"/>
              <a:t>20 تشرين الثاني، 25</a:t>
            </a:fld>
            <a:endParaRPr lang="en-US"/>
          </a:p>
        </p:txBody>
      </p:sp>
      <p:sp>
        <p:nvSpPr>
          <p:cNvPr id="3" name="عنصر نائب للتذييل 2">
            <a:extLst>
              <a:ext uri="{FF2B5EF4-FFF2-40B4-BE49-F238E27FC236}">
                <a16:creationId xmlns:a16="http://schemas.microsoft.com/office/drawing/2014/main" id="{413A9FF0-4600-443B-839B-878E1FF860FA}"/>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id="{468862E9-5F5B-4CCC-8FFB-AE2B9B7C7E17}"/>
              </a:ext>
            </a:extLst>
          </p:cNvPr>
          <p:cNvSpPr>
            <a:spLocks noGrp="1"/>
          </p:cNvSpPr>
          <p:nvPr>
            <p:ph type="sldNum" sz="quarter" idx="12"/>
          </p:nvPr>
        </p:nvSpPr>
        <p:spPr/>
        <p:txBody>
          <a:bodyPr/>
          <a:lstStyle/>
          <a:p>
            <a:fld id="{82F378E8-543A-4B37-BF35-36E8B801D29D}" type="slidenum">
              <a:rPr lang="en-US" smtClean="0"/>
              <a:t>‹#›</a:t>
            </a:fld>
            <a:endParaRPr lang="en-US"/>
          </a:p>
        </p:txBody>
      </p:sp>
    </p:spTree>
    <p:extLst>
      <p:ext uri="{BB962C8B-B14F-4D97-AF65-F5344CB8AC3E}">
        <p14:creationId xmlns:p14="http://schemas.microsoft.com/office/powerpoint/2010/main" val="241775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C59F21-55A8-459D-A0B5-AB6B33A33F32}"/>
              </a:ext>
            </a:extLst>
          </p:cNvPr>
          <p:cNvSpPr>
            <a:spLocks noGrp="1"/>
          </p:cNvSpPr>
          <p:nvPr>
            <p:ph type="title"/>
          </p:nvPr>
        </p:nvSpPr>
        <p:spPr>
          <a:xfrm>
            <a:off x="839789" y="457200"/>
            <a:ext cx="3932238" cy="1600200"/>
          </a:xfrm>
        </p:spPr>
        <p:txBody>
          <a:bodyPr anchor="b"/>
          <a:lstStyle>
            <a:lvl1pPr>
              <a:defRPr sz="3200"/>
            </a:lvl1p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5A546FE3-BBDE-42BA-AAA5-82DB6AA10B0F}"/>
              </a:ext>
            </a:extLst>
          </p:cNvPr>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نص 3">
            <a:extLst>
              <a:ext uri="{FF2B5EF4-FFF2-40B4-BE49-F238E27FC236}">
                <a16:creationId xmlns:a16="http://schemas.microsoft.com/office/drawing/2014/main" id="{D1908AB6-47F8-4D30-BB43-CF1269744FCA}"/>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9926FEB-86E7-4541-8319-0B2C1685C87A}"/>
              </a:ext>
            </a:extLst>
          </p:cNvPr>
          <p:cNvSpPr>
            <a:spLocks noGrp="1"/>
          </p:cNvSpPr>
          <p:nvPr>
            <p:ph type="dt" sz="half" idx="10"/>
          </p:nvPr>
        </p:nvSpPr>
        <p:spPr/>
        <p:txBody>
          <a:bodyPr/>
          <a:lstStyle/>
          <a:p>
            <a:fld id="{AB55AC08-7DD0-4682-980A-C594498D3A59}" type="datetime8">
              <a:rPr lang="ar-AE" smtClean="0"/>
              <a:t>20 تشرين الثاني، 25</a:t>
            </a:fld>
            <a:endParaRPr lang="en-US"/>
          </a:p>
        </p:txBody>
      </p:sp>
      <p:sp>
        <p:nvSpPr>
          <p:cNvPr id="6" name="عنصر نائب للتذييل 5">
            <a:extLst>
              <a:ext uri="{FF2B5EF4-FFF2-40B4-BE49-F238E27FC236}">
                <a16:creationId xmlns:a16="http://schemas.microsoft.com/office/drawing/2014/main" id="{4C6F522F-73B0-4ED6-9E5E-7303754EB5E9}"/>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D4F3BEA0-B188-4CAF-8FF8-6F12E53CB5C0}"/>
              </a:ext>
            </a:extLst>
          </p:cNvPr>
          <p:cNvSpPr>
            <a:spLocks noGrp="1"/>
          </p:cNvSpPr>
          <p:nvPr>
            <p:ph type="sldNum" sz="quarter" idx="12"/>
          </p:nvPr>
        </p:nvSpPr>
        <p:spPr/>
        <p:txBody>
          <a:bodyPr/>
          <a:lstStyle/>
          <a:p>
            <a:fld id="{82F378E8-543A-4B37-BF35-36E8B801D29D}" type="slidenum">
              <a:rPr lang="en-US" smtClean="0"/>
              <a:t>‹#›</a:t>
            </a:fld>
            <a:endParaRPr lang="en-US"/>
          </a:p>
        </p:txBody>
      </p:sp>
    </p:spTree>
    <p:extLst>
      <p:ext uri="{BB962C8B-B14F-4D97-AF65-F5344CB8AC3E}">
        <p14:creationId xmlns:p14="http://schemas.microsoft.com/office/powerpoint/2010/main" val="312217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6E843AE-BC41-4D20-B66C-27EA96800B29}"/>
              </a:ext>
            </a:extLst>
          </p:cNvPr>
          <p:cNvSpPr>
            <a:spLocks noGrp="1"/>
          </p:cNvSpPr>
          <p:nvPr>
            <p:ph type="title"/>
          </p:nvPr>
        </p:nvSpPr>
        <p:spPr>
          <a:xfrm>
            <a:off x="839789" y="457200"/>
            <a:ext cx="3932238" cy="1600200"/>
          </a:xfrm>
        </p:spPr>
        <p:txBody>
          <a:bodyPr anchor="b"/>
          <a:lstStyle>
            <a:lvl1pPr>
              <a:defRPr sz="3200"/>
            </a:lvl1pPr>
          </a:lstStyle>
          <a:p>
            <a:r>
              <a:rPr lang="ar-SA"/>
              <a:t>انقر لتحرير نمط عنوان الشكل الرئيسي</a:t>
            </a:r>
            <a:endParaRPr lang="ar-AE"/>
          </a:p>
        </p:txBody>
      </p:sp>
      <p:sp>
        <p:nvSpPr>
          <p:cNvPr id="3" name="عنصر نائب للصورة 2">
            <a:extLst>
              <a:ext uri="{FF2B5EF4-FFF2-40B4-BE49-F238E27FC236}">
                <a16:creationId xmlns:a16="http://schemas.microsoft.com/office/drawing/2014/main" id="{AA5131F7-276F-4899-AE07-FF13BEFCBB52}"/>
              </a:ext>
            </a:extLst>
          </p:cNvPr>
          <p:cNvSpPr>
            <a:spLocks noGrp="1"/>
          </p:cNvSpPr>
          <p:nvPr>
            <p:ph type="pic" idx="1"/>
          </p:nvPr>
        </p:nvSpPr>
        <p:spPr>
          <a:xfrm>
            <a:off x="5183188" y="987427"/>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AE"/>
          </a:p>
        </p:txBody>
      </p:sp>
      <p:sp>
        <p:nvSpPr>
          <p:cNvPr id="4" name="عنصر نائب للنص 3">
            <a:extLst>
              <a:ext uri="{FF2B5EF4-FFF2-40B4-BE49-F238E27FC236}">
                <a16:creationId xmlns:a16="http://schemas.microsoft.com/office/drawing/2014/main" id="{83052005-2BCA-46FA-8EAF-AA6FB0447487}"/>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B4FFDBA-A6BE-42EB-AD9B-E9E67F3A89B0}"/>
              </a:ext>
            </a:extLst>
          </p:cNvPr>
          <p:cNvSpPr>
            <a:spLocks noGrp="1"/>
          </p:cNvSpPr>
          <p:nvPr>
            <p:ph type="dt" sz="half" idx="10"/>
          </p:nvPr>
        </p:nvSpPr>
        <p:spPr/>
        <p:txBody>
          <a:bodyPr/>
          <a:lstStyle/>
          <a:p>
            <a:fld id="{766837FA-608F-45B0-AEDE-218A76F39ED3}" type="datetime8">
              <a:rPr lang="ar-AE" smtClean="0"/>
              <a:t>20 تشرين الثاني، 25</a:t>
            </a:fld>
            <a:endParaRPr lang="en-US"/>
          </a:p>
        </p:txBody>
      </p:sp>
      <p:sp>
        <p:nvSpPr>
          <p:cNvPr id="6" name="عنصر نائب للتذييل 5">
            <a:extLst>
              <a:ext uri="{FF2B5EF4-FFF2-40B4-BE49-F238E27FC236}">
                <a16:creationId xmlns:a16="http://schemas.microsoft.com/office/drawing/2014/main" id="{DA913C1D-74CD-4EB6-BC7F-7F42F5CFDCE0}"/>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53A62183-FC5B-4D9E-B4C0-455534D94F18}"/>
              </a:ext>
            </a:extLst>
          </p:cNvPr>
          <p:cNvSpPr>
            <a:spLocks noGrp="1"/>
          </p:cNvSpPr>
          <p:nvPr>
            <p:ph type="sldNum" sz="quarter" idx="12"/>
          </p:nvPr>
        </p:nvSpPr>
        <p:spPr/>
        <p:txBody>
          <a:bodyPr/>
          <a:lstStyle/>
          <a:p>
            <a:fld id="{82F378E8-543A-4B37-BF35-36E8B801D29D}" type="slidenum">
              <a:rPr lang="en-US" smtClean="0"/>
              <a:t>‹#›</a:t>
            </a:fld>
            <a:endParaRPr lang="en-US"/>
          </a:p>
        </p:txBody>
      </p:sp>
    </p:spTree>
    <p:extLst>
      <p:ext uri="{BB962C8B-B14F-4D97-AF65-F5344CB8AC3E}">
        <p14:creationId xmlns:p14="http://schemas.microsoft.com/office/powerpoint/2010/main" val="947594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9D7AACC-CBF3-48B5-A405-A3CB9DD77172}"/>
              </a:ext>
            </a:extLst>
          </p:cNvPr>
          <p:cNvSpPr>
            <a:spLocks noGrp="1"/>
          </p:cNvSpPr>
          <p:nvPr>
            <p:ph type="title"/>
          </p:nvPr>
        </p:nvSpPr>
        <p:spPr>
          <a:xfrm>
            <a:off x="838201" y="365127"/>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56F988CA-F0A0-4D93-9579-994CAA6337B5}"/>
              </a:ext>
            </a:extLst>
          </p:cNvPr>
          <p:cNvSpPr>
            <a:spLocks noGrp="1"/>
          </p:cNvSpPr>
          <p:nvPr>
            <p:ph type="body" idx="1"/>
          </p:nvPr>
        </p:nvSpPr>
        <p:spPr>
          <a:xfrm>
            <a:off x="838201"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D3E82A7D-54FD-4A0B-936D-F4CDDE2B1A9F}"/>
              </a:ext>
            </a:extLst>
          </p:cNvPr>
          <p:cNvSpPr>
            <a:spLocks noGrp="1"/>
          </p:cNvSpPr>
          <p:nvPr>
            <p:ph type="dt" sz="half" idx="2"/>
          </p:nvPr>
        </p:nvSpPr>
        <p:spPr>
          <a:xfrm>
            <a:off x="8610601" y="6356352"/>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18EC0EA-D89A-4797-B5B6-8798F4ED427B}" type="datetime8">
              <a:rPr lang="ar-AE" smtClean="0"/>
              <a:t>20 تشرين الثاني، 25</a:t>
            </a:fld>
            <a:endParaRPr lang="en-US"/>
          </a:p>
        </p:txBody>
      </p:sp>
      <p:sp>
        <p:nvSpPr>
          <p:cNvPr id="5" name="عنصر نائب للتذييل 4">
            <a:extLst>
              <a:ext uri="{FF2B5EF4-FFF2-40B4-BE49-F238E27FC236}">
                <a16:creationId xmlns:a16="http://schemas.microsoft.com/office/drawing/2014/main" id="{91D30A3A-A6B5-4B1D-86B9-EC6463BA4304}"/>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a:extLst>
              <a:ext uri="{FF2B5EF4-FFF2-40B4-BE49-F238E27FC236}">
                <a16:creationId xmlns:a16="http://schemas.microsoft.com/office/drawing/2014/main" id="{C2217C0F-6CE9-43EB-A7F8-E2D855DB5440}"/>
              </a:ext>
            </a:extLst>
          </p:cNvPr>
          <p:cNvSpPr>
            <a:spLocks noGrp="1"/>
          </p:cNvSpPr>
          <p:nvPr>
            <p:ph type="sldNum" sz="quarter" idx="4"/>
          </p:nvPr>
        </p:nvSpPr>
        <p:spPr>
          <a:xfrm>
            <a:off x="838201" y="6356352"/>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2F378E8-543A-4B37-BF35-36E8B801D29D}" type="slidenum">
              <a:rPr lang="en-US" smtClean="0"/>
              <a:t>‹#›</a:t>
            </a:fld>
            <a:endParaRPr lang="en-US"/>
          </a:p>
        </p:txBody>
      </p:sp>
    </p:spTree>
    <p:extLst>
      <p:ext uri="{BB962C8B-B14F-4D97-AF65-F5344CB8AC3E}">
        <p14:creationId xmlns:p14="http://schemas.microsoft.com/office/powerpoint/2010/main" val="3410242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1B93FEC-7C04-4526-9B36-0635A0A837B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08F84089-F561-4830-BC7C-80D3121B9E5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2E2C7E9F-9264-4CB9-AB69-2752E938891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C97C51E-A306-4676-91FE-BD4A8F938286}" type="datetime8">
              <a:rPr lang="ar-AE" smtClean="0"/>
              <a:t>20 تشرين الثاني، 25</a:t>
            </a:fld>
            <a:endParaRPr lang="ar-AE"/>
          </a:p>
        </p:txBody>
      </p:sp>
      <p:sp>
        <p:nvSpPr>
          <p:cNvPr id="5" name="عنصر نائب للتذييل 4">
            <a:extLst>
              <a:ext uri="{FF2B5EF4-FFF2-40B4-BE49-F238E27FC236}">
                <a16:creationId xmlns:a16="http://schemas.microsoft.com/office/drawing/2014/main" id="{F91FFEC3-67BB-4455-8BCF-C49BC0E772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AE"/>
          </a:p>
        </p:txBody>
      </p:sp>
      <p:sp>
        <p:nvSpPr>
          <p:cNvPr id="6" name="عنصر نائب لرقم الشريحة 5">
            <a:extLst>
              <a:ext uri="{FF2B5EF4-FFF2-40B4-BE49-F238E27FC236}">
                <a16:creationId xmlns:a16="http://schemas.microsoft.com/office/drawing/2014/main" id="{906B2491-330F-4765-86F7-BD769988A0A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0013ED4-68DF-4CA5-9A8C-4DA6D2E86B7F}" type="slidenum">
              <a:rPr lang="ar-AE" smtClean="0"/>
              <a:t>‹#›</a:t>
            </a:fld>
            <a:endParaRPr lang="ar-AE"/>
          </a:p>
        </p:txBody>
      </p:sp>
    </p:spTree>
    <p:extLst>
      <p:ext uri="{BB962C8B-B14F-4D97-AF65-F5344CB8AC3E}">
        <p14:creationId xmlns:p14="http://schemas.microsoft.com/office/powerpoint/2010/main" val="2152072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10" name="مربع نص 9">
            <a:extLst>
              <a:ext uri="{FF2B5EF4-FFF2-40B4-BE49-F238E27FC236}">
                <a16:creationId xmlns:a16="http://schemas.microsoft.com/office/drawing/2014/main" id="{87100697-8A23-4FC5-8D90-CDDDA567CE4C}"/>
              </a:ext>
            </a:extLst>
          </p:cNvPr>
          <p:cNvSpPr txBox="1"/>
          <p:nvPr/>
        </p:nvSpPr>
        <p:spPr>
          <a:xfrm>
            <a:off x="2106647" y="1625243"/>
            <a:ext cx="2968863" cy="523220"/>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AE" sz="2800" b="1" i="0" u="none" strike="noStrike" kern="0" cap="none" spc="0" normalizeH="0" baseline="0" noProof="0" dirty="0">
                <a:ln>
                  <a:noFill/>
                </a:ln>
                <a:solidFill>
                  <a:prstClr val="black"/>
                </a:solidFill>
                <a:effectLst/>
                <a:uLnTx/>
                <a:uFillTx/>
                <a:latin typeface="Calibri" panose="020F0502020204030204"/>
                <a:ea typeface="+mn-ea"/>
                <a:cs typeface="Farsi Simple Bold" panose="02010400000000000000" pitchFamily="2" charset="-78"/>
              </a:rPr>
              <a:t>اسمي :</a:t>
            </a:r>
          </a:p>
        </p:txBody>
      </p:sp>
      <p:sp>
        <p:nvSpPr>
          <p:cNvPr id="11" name="مربع نص 10">
            <a:extLst>
              <a:ext uri="{FF2B5EF4-FFF2-40B4-BE49-F238E27FC236}">
                <a16:creationId xmlns:a16="http://schemas.microsoft.com/office/drawing/2014/main" id="{A4907EB0-4022-4AFA-A0E9-74829F36B150}"/>
              </a:ext>
            </a:extLst>
          </p:cNvPr>
          <p:cNvSpPr txBox="1"/>
          <p:nvPr/>
        </p:nvSpPr>
        <p:spPr>
          <a:xfrm>
            <a:off x="2127030" y="2449718"/>
            <a:ext cx="2968863" cy="523220"/>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AE" sz="2800" b="1" i="0" u="none" strike="noStrike" kern="0" cap="none" spc="0" normalizeH="0" baseline="0" noProof="0" dirty="0">
                <a:ln>
                  <a:noFill/>
                </a:ln>
                <a:solidFill>
                  <a:prstClr val="black"/>
                </a:solidFill>
                <a:effectLst/>
                <a:uLnTx/>
                <a:uFillTx/>
                <a:latin typeface="Calibri" panose="020F0502020204030204"/>
                <a:ea typeface="+mn-ea"/>
                <a:cs typeface="Farsi Simple Bold" panose="02010400000000000000" pitchFamily="2" charset="-78"/>
              </a:rPr>
              <a:t>صفي :</a:t>
            </a:r>
          </a:p>
        </p:txBody>
      </p:sp>
      <p:sp>
        <p:nvSpPr>
          <p:cNvPr id="13" name="مربع نص 12">
            <a:extLst>
              <a:ext uri="{FF2B5EF4-FFF2-40B4-BE49-F238E27FC236}">
                <a16:creationId xmlns:a16="http://schemas.microsoft.com/office/drawing/2014/main" id="{CEB9727A-FB7E-4B81-8D8F-E7B9014F6D1B}"/>
              </a:ext>
            </a:extLst>
          </p:cNvPr>
          <p:cNvSpPr txBox="1"/>
          <p:nvPr/>
        </p:nvSpPr>
        <p:spPr>
          <a:xfrm>
            <a:off x="7284593" y="5671080"/>
            <a:ext cx="3503828" cy="707886"/>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Farsi Simple Bold" panose="02010400000000000000" pitchFamily="2" charset="-78"/>
              </a:rPr>
              <a:t>2026  - 2025</a:t>
            </a:r>
          </a:p>
        </p:txBody>
      </p:sp>
      <p:sp>
        <p:nvSpPr>
          <p:cNvPr id="15" name="مربع نص 14">
            <a:extLst>
              <a:ext uri="{FF2B5EF4-FFF2-40B4-BE49-F238E27FC236}">
                <a16:creationId xmlns:a16="http://schemas.microsoft.com/office/drawing/2014/main" id="{65FB72FF-3242-444C-AC4A-047428FE651D}"/>
              </a:ext>
            </a:extLst>
          </p:cNvPr>
          <p:cNvSpPr txBox="1"/>
          <p:nvPr/>
        </p:nvSpPr>
        <p:spPr>
          <a:xfrm>
            <a:off x="1403579" y="5070915"/>
            <a:ext cx="3233531" cy="1200329"/>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Aldhabi" panose="01000000000000000000" pitchFamily="2" charset="-78"/>
                <a:ea typeface="+mn-ea"/>
                <a:cs typeface="Farsi Simple Bold" panose="02010400000000000000" pitchFamily="2" charset="-78"/>
              </a:rPr>
              <a:t>معلمة اللغة العربية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Aldhabi" panose="01000000000000000000" pitchFamily="2" charset="-78"/>
                <a:ea typeface="+mn-ea"/>
                <a:cs typeface="Farsi Simple Bold" panose="02010400000000000000" pitchFamily="2" charset="-78"/>
              </a:rPr>
              <a:t>عائشة الظاهري</a:t>
            </a:r>
            <a:endParaRPr kumimoji="0" lang="en-US" sz="3600" b="1" i="0" u="none" strike="noStrike" kern="1200" cap="none" spc="0" normalizeH="0" baseline="0" noProof="0" dirty="0">
              <a:ln>
                <a:noFill/>
              </a:ln>
              <a:solidFill>
                <a:prstClr val="black"/>
              </a:solidFill>
              <a:effectLst/>
              <a:uLnTx/>
              <a:uFillTx/>
              <a:latin typeface="Aldhabi" panose="01000000000000000000" pitchFamily="2" charset="-78"/>
              <a:ea typeface="+mn-ea"/>
              <a:cs typeface="Farsi Simple Bold" panose="02010400000000000000" pitchFamily="2" charset="-78"/>
            </a:endParaRPr>
          </a:p>
        </p:txBody>
      </p:sp>
      <p:sp>
        <p:nvSpPr>
          <p:cNvPr id="14" name="مربع نص 13">
            <a:extLst>
              <a:ext uri="{FF2B5EF4-FFF2-40B4-BE49-F238E27FC236}">
                <a16:creationId xmlns:a16="http://schemas.microsoft.com/office/drawing/2014/main" id="{A49863F5-36F3-40CB-806E-15698D21924D}"/>
              </a:ext>
            </a:extLst>
          </p:cNvPr>
          <p:cNvSpPr txBox="1"/>
          <p:nvPr/>
        </p:nvSpPr>
        <p:spPr>
          <a:xfrm>
            <a:off x="6207200" y="2098866"/>
            <a:ext cx="5502898" cy="2308324"/>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4800" b="1" i="0" u="none" strike="noStrike" kern="1200" cap="none" spc="0" normalizeH="0" baseline="0" noProof="0" dirty="0">
                <a:ln>
                  <a:noFill/>
                </a:ln>
                <a:solidFill>
                  <a:prstClr val="black"/>
                </a:solidFill>
                <a:effectLst/>
                <a:uLnTx/>
                <a:uFillTx/>
                <a:latin typeface="Calibri" panose="020F0502020204030204"/>
                <a:ea typeface="+mn-ea"/>
                <a:cs typeface="Farsi Simple Bold" panose="02010400000000000000" pitchFamily="2" charset="-78"/>
              </a:rPr>
              <a:t>بألواني الجميلة أتميز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4800" b="1" i="0" u="none" strike="noStrike" kern="1200" cap="none" spc="0" normalizeH="0" baseline="0" noProof="0" dirty="0">
                <a:ln>
                  <a:noFill/>
                </a:ln>
                <a:solidFill>
                  <a:prstClr val="black"/>
                </a:solidFill>
                <a:effectLst/>
                <a:uLnTx/>
                <a:uFillTx/>
                <a:latin typeface="Calibri" panose="020F0502020204030204"/>
                <a:ea typeface="+mn-ea"/>
                <a:cs typeface="Farsi Simple Bold" panose="02010400000000000000" pitchFamily="2" charset="-78"/>
              </a:rPr>
              <a:t>للصف السابع</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4800" b="1" i="0" u="none" strike="noStrike" kern="1200" cap="none" spc="0" normalizeH="0" baseline="0" noProof="0" dirty="0">
                <a:ln>
                  <a:noFill/>
                </a:ln>
                <a:solidFill>
                  <a:prstClr val="black"/>
                </a:solidFill>
                <a:effectLst/>
                <a:uLnTx/>
                <a:uFillTx/>
                <a:latin typeface="Calibri" panose="020F0502020204030204"/>
                <a:ea typeface="+mn-ea"/>
                <a:cs typeface="Farsi Simple Bold" panose="02010400000000000000" pitchFamily="2" charset="-78"/>
              </a:rPr>
              <a:t>الفصل </a:t>
            </a:r>
            <a:r>
              <a:rPr kumimoji="0" lang="ar-AE" sz="4800" b="1" i="0" u="none" strike="noStrike" kern="1200" cap="none" spc="0" normalizeH="0" baseline="0" noProof="0">
                <a:ln>
                  <a:noFill/>
                </a:ln>
                <a:solidFill>
                  <a:prstClr val="black"/>
                </a:solidFill>
                <a:effectLst/>
                <a:uLnTx/>
                <a:uFillTx/>
                <a:latin typeface="Calibri" panose="020F0502020204030204"/>
                <a:ea typeface="+mn-ea"/>
                <a:cs typeface="Farsi Simple Bold" panose="02010400000000000000" pitchFamily="2" charset="-78"/>
              </a:rPr>
              <a:t>الدراسي </a:t>
            </a:r>
            <a:r>
              <a:rPr kumimoji="0" lang="ar-AE" sz="4800" b="1" i="0" u="none" strike="noStrike" kern="1200" cap="none" spc="0" normalizeH="0" baseline="0" noProof="0">
                <a:ln>
                  <a:noFill/>
                </a:ln>
                <a:solidFill>
                  <a:srgbClr val="FF0000"/>
                </a:solidFill>
                <a:effectLst/>
                <a:uLnTx/>
                <a:uFillTx/>
                <a:latin typeface="Calibri" panose="020F0502020204030204"/>
                <a:ea typeface="+mn-ea"/>
                <a:cs typeface="Farsi Simple Bold" panose="02010400000000000000" pitchFamily="2" charset="-78"/>
              </a:rPr>
              <a:t>الثاني </a:t>
            </a:r>
            <a:endParaRPr kumimoji="0" lang="ar-AE" sz="4800" b="1" i="0" u="none" strike="noStrike" kern="1200" cap="none" spc="0" normalizeH="0" baseline="0" noProof="0" dirty="0">
              <a:ln>
                <a:noFill/>
              </a:ln>
              <a:solidFill>
                <a:srgbClr val="FF0000"/>
              </a:solidFill>
              <a:effectLst/>
              <a:uLnTx/>
              <a:uFillTx/>
              <a:latin typeface="Calibri" panose="020F0502020204030204"/>
              <a:ea typeface="+mn-ea"/>
              <a:cs typeface="Farsi Simple Bold" panose="02010400000000000000" pitchFamily="2" charset="-78"/>
            </a:endParaRPr>
          </a:p>
        </p:txBody>
      </p:sp>
      <p:sp>
        <p:nvSpPr>
          <p:cNvPr id="3" name="Slide Number Placeholder 2">
            <a:extLst>
              <a:ext uri="{FF2B5EF4-FFF2-40B4-BE49-F238E27FC236}">
                <a16:creationId xmlns:a16="http://schemas.microsoft.com/office/drawing/2014/main" id="{7D847704-B535-CCFD-C658-A5BF41DACEF2}"/>
              </a:ext>
            </a:extLst>
          </p:cNvPr>
          <p:cNvSpPr>
            <a:spLocks noGrp="1"/>
          </p:cNvSpPr>
          <p:nvPr>
            <p:ph type="sldNum" sz="quarter" idx="12"/>
          </p:nvPr>
        </p:nvSpPr>
        <p:spPr/>
        <p:txBody>
          <a:bodyPr/>
          <a:lstStyle/>
          <a:p>
            <a:fld id="{40013ED4-68DF-4CA5-9A8C-4DA6D2E86B7F}" type="slidenum">
              <a:rPr lang="ar-AE" smtClean="0"/>
              <a:t>1</a:t>
            </a:fld>
            <a:endParaRPr lang="ar-AE"/>
          </a:p>
        </p:txBody>
      </p:sp>
      <p:sp>
        <p:nvSpPr>
          <p:cNvPr id="4" name="مربع نص 17">
            <a:extLst>
              <a:ext uri="{FF2B5EF4-FFF2-40B4-BE49-F238E27FC236}">
                <a16:creationId xmlns:a16="http://schemas.microsoft.com/office/drawing/2014/main" id="{F471059D-58B1-8F32-2E1D-A4B9B3DAC4CF}"/>
              </a:ext>
            </a:extLst>
          </p:cNvPr>
          <p:cNvSpPr txBox="1"/>
          <p:nvPr/>
        </p:nvSpPr>
        <p:spPr>
          <a:xfrm>
            <a:off x="7185671" y="692904"/>
            <a:ext cx="3701672" cy="787698"/>
          </a:xfrm>
          <a:prstGeom prst="rect">
            <a:avLst/>
          </a:prstGeom>
          <a:solidFill>
            <a:srgbClr val="E4F3BA"/>
          </a:solidFill>
          <a:ln w="12700" cap="flat">
            <a:noFill/>
            <a:miter lim="400000"/>
          </a:ln>
          <a:effectLst/>
          <a:sp3d/>
        </p:spPr>
        <p:txBody>
          <a:bodyPr rot="0" spcFirstLastPara="1" vert="horz" wrap="square" lIns="70000" tIns="70000" rIns="70000" bIns="70000" numCol="1" spcCol="38100" rtlCol="0" anchor="ctr">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ctr" defTabSz="3360077" rtl="1" eaLnBrk="1" fontAlgn="auto" latinLnBrk="0" hangingPunct="0">
              <a:lnSpc>
                <a:spcPct val="100000"/>
              </a:lnSpc>
              <a:spcBef>
                <a:spcPts val="0"/>
              </a:spcBef>
              <a:spcAft>
                <a:spcPts val="0"/>
              </a:spcAft>
              <a:buClrTx/>
              <a:buSzTx/>
              <a:buFontTx/>
              <a:buNone/>
              <a:tabLst/>
              <a:defRPr/>
            </a:pPr>
            <a:endParaRPr kumimoji="0" lang="ar-AE" sz="1400" b="1" i="0" u="none" strike="noStrike" kern="0" cap="none" spc="0" normalizeH="0" baseline="0" noProof="0" dirty="0">
              <a:ln>
                <a:noFill/>
              </a:ln>
              <a:solidFill>
                <a:prstClr val="black"/>
              </a:solidFill>
              <a:effectLst/>
              <a:uLnTx/>
              <a:uFillTx/>
              <a:latin typeface="Helvetica Neue"/>
              <a:ea typeface="+mn-ea"/>
              <a:cs typeface="+mn-cs"/>
              <a:sym typeface="Helvetica Neue"/>
            </a:endParaRPr>
          </a:p>
          <a:p>
            <a:pPr marL="0" marR="0" lvl="0" indent="0" algn="ctr" defTabSz="3360077" rtl="1" eaLnBrk="1" fontAlgn="auto" latinLnBrk="0" hangingPunct="0">
              <a:lnSpc>
                <a:spcPct val="100000"/>
              </a:lnSpc>
              <a:spcBef>
                <a:spcPts val="0"/>
              </a:spcBef>
              <a:spcAft>
                <a:spcPts val="0"/>
              </a:spcAft>
              <a:buClrTx/>
              <a:buSzTx/>
              <a:buFontTx/>
              <a:buNone/>
              <a:tabLst/>
              <a:defRPr/>
            </a:pPr>
            <a:endParaRPr lang="ar-AE" sz="1400" b="1" kern="0" dirty="0">
              <a:solidFill>
                <a:prstClr val="black"/>
              </a:solidFill>
              <a:latin typeface="Helvetica Neue"/>
              <a:sym typeface="Helvetica Neue"/>
            </a:endParaRPr>
          </a:p>
          <a:p>
            <a:pPr marL="0" marR="0" lvl="0" indent="0" algn="ctr" defTabSz="3360077" rtl="1"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Helvetica Neue"/>
              <a:ea typeface="+mn-ea"/>
              <a:cs typeface="+mn-cs"/>
              <a:sym typeface="Helvetica Neue"/>
            </a:endParaRPr>
          </a:p>
        </p:txBody>
      </p:sp>
      <p:pic>
        <p:nvPicPr>
          <p:cNvPr id="5" name="Picture 4">
            <a:extLst>
              <a:ext uri="{FF2B5EF4-FFF2-40B4-BE49-F238E27FC236}">
                <a16:creationId xmlns:a16="http://schemas.microsoft.com/office/drawing/2014/main" id="{0002DA16-A128-64E8-7528-E34D98AA4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5517" y="834976"/>
            <a:ext cx="3141980" cy="456565"/>
          </a:xfrm>
          <a:prstGeom prst="rect">
            <a:avLst/>
          </a:prstGeom>
        </p:spPr>
      </p:pic>
      <p:pic>
        <p:nvPicPr>
          <p:cNvPr id="6" name="Picture 5" descr="A logo of a bird with a flag and text&#10;&#10;AI-generated content may be incorrect.">
            <a:extLst>
              <a:ext uri="{FF2B5EF4-FFF2-40B4-BE49-F238E27FC236}">
                <a16:creationId xmlns:a16="http://schemas.microsoft.com/office/drawing/2014/main" id="{07A070CA-756E-CED7-9FA3-7C2071570FF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0963543" y="330200"/>
            <a:ext cx="1092990" cy="1150402"/>
          </a:xfrm>
          <a:prstGeom prst="rect">
            <a:avLst/>
          </a:prstGeom>
        </p:spPr>
      </p:pic>
    </p:spTree>
    <p:extLst>
      <p:ext uri="{BB962C8B-B14F-4D97-AF65-F5344CB8AC3E}">
        <p14:creationId xmlns:p14="http://schemas.microsoft.com/office/powerpoint/2010/main" val="1479272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343358" y="418689"/>
            <a:ext cx="2799666" cy="1040608"/>
            <a:chOff x="9993401" y="230962"/>
            <a:chExt cx="3973263" cy="1428222"/>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743408" y="627887"/>
              <a:ext cx="2302930" cy="971560"/>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عصفورا السيدة بيرونييه</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383583" y="197366"/>
            <a:ext cx="4666715" cy="2031325"/>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كانَتِ </a:t>
            </a:r>
            <a:r>
              <a:rPr kumimoji="0" lang="ar-AE" sz="1800" b="1" i="0" u="sng" strike="noStrike" kern="1200" cap="none" spc="0" normalizeH="0" baseline="0" noProof="0" dirty="0">
                <a:ln>
                  <a:noFill/>
                </a:ln>
                <a:solidFill>
                  <a:srgbClr val="6E339D"/>
                </a:solidFill>
                <a:effectLst/>
                <a:uLnTx/>
                <a:uFillTx/>
                <a:latin typeface="abdo"/>
                <a:ea typeface="+mn-ea"/>
                <a:cs typeface="Arial" panose="020B0604020202020204" pitchFamily="34" charset="0"/>
              </a:rPr>
              <a:t>النّافِذَةُ تُطِلُّ </a:t>
            </a: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على ساحـةٍ صغيرةٍ دائريَّـةٍ.</a:t>
            </a:r>
            <a:b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8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دلالـةُ التّعبيرِ المجازيِّ للعبارةِ الملوّنـةِ: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القربُ والجوارُ.</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جمالُ النّافذةِ.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التّجنّبُ والإعراضُ.</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النّظرُ والرّؤيـةُ.</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800" b="1" i="0" u="none" strike="noStrike" kern="1200" cap="none" spc="0" normalizeH="0" baseline="0" noProof="0" dirty="0">
              <a:ln>
                <a:noFill/>
              </a:ln>
              <a:solidFill>
                <a:prstClr val="black"/>
              </a:solidFill>
              <a:effectLst/>
              <a:uLnTx/>
              <a:uFillTx/>
              <a:latin typeface="abdo"/>
              <a:ea typeface="+mn-ea"/>
              <a:cs typeface="Arial" panose="020B0604020202020204" pitchFamily="34" charset="0"/>
            </a:endParaRP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5100159" y="792044"/>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228101" y="3306468"/>
            <a:ext cx="5440266" cy="2646878"/>
          </a:xfrm>
          <a:prstGeom prst="rect">
            <a:avLst/>
          </a:prstGeom>
          <a:noFill/>
          <a:ln w="76200">
            <a:solidFill>
              <a:srgbClr val="4FDB0A"/>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بعدَ أن قرأتَ قصّةَ (</a:t>
            </a:r>
            <a:r>
              <a:rPr kumimoji="0" lang="ar-AE" sz="1400" b="1" i="0" u="none" strike="noStrike" kern="1200" cap="none" spc="0" normalizeH="0" baseline="0" noProof="0" dirty="0">
                <a:ln>
                  <a:noFill/>
                </a:ln>
                <a:solidFill>
                  <a:srgbClr val="FFA500"/>
                </a:solidFill>
                <a:effectLst/>
                <a:uLnTx/>
                <a:uFillTx/>
                <a:latin typeface="abdo"/>
                <a:ea typeface="+mn-ea"/>
                <a:cs typeface="Arial" panose="020B0604020202020204" pitchFamily="34" charset="0"/>
              </a:rPr>
              <a:t>عصفورا السّيَّدةِ بيرونيه</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استنتجْ</a:t>
            </a:r>
            <a:r>
              <a:rPr kumimoji="0" lang="ar-AE" sz="14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 صفاتِ هذه الشَّخصيّةِ</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من خلالِ تحليلِ أحداثِ القصّةِ.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467443" y="2374413"/>
            <a:ext cx="1170559" cy="908864"/>
          </a:xfrm>
          <a:prstGeom prst="ellipse">
            <a:avLst/>
          </a:prstGeom>
          <a:noFill/>
          <a:ln w="57150">
            <a:solidFill>
              <a:srgbClr val="4FDB0A"/>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4FDB0A"/>
                </a:solidFill>
                <a:effectLst/>
                <a:uLnTx/>
                <a:uFillTx/>
                <a:latin typeface="Calibri" panose="020F0502020204030204"/>
                <a:ea typeface="+mn-ea"/>
                <a:cs typeface="Arial" panose="020B0604020202020204" pitchFamily="34" charset="0"/>
              </a:rPr>
              <a:t>اللون          الأخضر </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963478" y="1784489"/>
            <a:ext cx="4787045" cy="2031325"/>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استخرجْ من النّصِّ </a:t>
            </a:r>
            <a:r>
              <a:rPr kumimoji="0" lang="ar-AE" sz="14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بعضَ العباراتِ الّتي تحتوي لغةً مجازيّـةً</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ثمَّ استخدمها في </a:t>
            </a:r>
            <a:r>
              <a:rPr kumimoji="0" lang="ar-AE" sz="14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وصفِ شيءٍ تختارُهُ</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بنفسكَ.</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774036" y="2340936"/>
            <a:ext cx="1034381" cy="908865"/>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096000" y="4198421"/>
            <a:ext cx="4654523" cy="2246769"/>
          </a:xfrm>
          <a:prstGeom prst="rect">
            <a:avLst/>
          </a:prstGeom>
          <a:noFill/>
          <a:ln w="76200">
            <a:solidFill>
              <a:srgbClr val="E58F11"/>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اخترْ</a:t>
            </a:r>
            <a:r>
              <a:rPr kumimoji="0" lang="ar-AE" sz="14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 ثلاثَ دلالاتٍ تعبيريَّةً</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أعجبتكَ، وردتْ في النّصِّ، ثمَّ ضعها في جملٍ من إنشائك.</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10774036" y="4802930"/>
            <a:ext cx="1145962" cy="822305"/>
          </a:xfrm>
          <a:prstGeom prst="ellipse">
            <a:avLst/>
          </a:prstGeom>
          <a:noFill/>
          <a:ln w="57150">
            <a:solidFill>
              <a:srgbClr val="E58F11"/>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1052723" y="6291302"/>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sp>
        <p:nvSpPr>
          <p:cNvPr id="8" name="Slide Number Placeholder 7">
            <a:extLst>
              <a:ext uri="{FF2B5EF4-FFF2-40B4-BE49-F238E27FC236}">
                <a16:creationId xmlns:a16="http://schemas.microsoft.com/office/drawing/2014/main" id="{32A4824C-1895-2EAC-A550-85E077CC1795}"/>
              </a:ext>
            </a:extLst>
          </p:cNvPr>
          <p:cNvSpPr>
            <a:spLocks noGrp="1"/>
          </p:cNvSpPr>
          <p:nvPr>
            <p:ph type="sldNum" sz="quarter" idx="12"/>
          </p:nvPr>
        </p:nvSpPr>
        <p:spPr/>
        <p:txBody>
          <a:bodyPr/>
          <a:lstStyle/>
          <a:p>
            <a:fld id="{82F378E8-543A-4B37-BF35-36E8B801D29D}" type="slidenum">
              <a:rPr lang="en-US" smtClean="0"/>
              <a:t>10</a:t>
            </a:fld>
            <a:endParaRPr lang="en-US"/>
          </a:p>
        </p:txBody>
      </p:sp>
      <p:pic>
        <p:nvPicPr>
          <p:cNvPr id="10" name="Picture 9">
            <a:extLst>
              <a:ext uri="{FF2B5EF4-FFF2-40B4-BE49-F238E27FC236}">
                <a16:creationId xmlns:a16="http://schemas.microsoft.com/office/drawing/2014/main" id="{9E1D8250-6DB5-C9BD-E46B-22C8F071F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2842636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341670" y="603306"/>
            <a:ext cx="2799666" cy="1040610"/>
            <a:chOff x="9993401" y="230962"/>
            <a:chExt cx="3973263" cy="1428222"/>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743408" y="827956"/>
              <a:ext cx="2302930" cy="549145"/>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اقتن حيوانًا أليفًا </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383583" y="197366"/>
            <a:ext cx="4666715" cy="1446550"/>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    </a:t>
            </a:r>
            <a:r>
              <a:rPr kumimoji="0" lang="ar-AE" sz="16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اكتُب دليلًا مُناسِبًا يَدعَمُ الرَّأيَ الآتي، مُحدِّدًا نوعَـهُ:</a:t>
            </a:r>
            <a:b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6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يَترُكُ موتُ الحيوانِ الأليفِ أثرًا سلبيًّا كبيرًا على صاحِبِهِ..</a:t>
            </a:r>
            <a:endParaRPr kumimoji="0" lang="ar-AE" sz="16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الدليل :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نوع الدليل :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abdo"/>
              <a:ea typeface="+mn-ea"/>
              <a:cs typeface="Arial" panose="020B0604020202020204" pitchFamily="34" charset="0"/>
            </a:endParaRP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5081742" y="474861"/>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218116" y="2655483"/>
            <a:ext cx="5788390" cy="1138773"/>
          </a:xfrm>
          <a:prstGeom prst="rect">
            <a:avLst/>
          </a:prstGeom>
          <a:noFill/>
          <a:ln w="76200">
            <a:solidFill>
              <a:srgbClr val="4FDB0A"/>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br>
              <a:rPr kumimoji="0" lang="ar-AE"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قَدَّمَ النَّصُّ كَثيرًا منَ الشَّواهِدِ وَالأمْثلَةِ والأدلَّةِ على تَأثيرِ الحيواناتِ على الصِّحَّةِ البَدنيَّةِ والعَقليَّةِ لإقناعِ القارِئِ.</a:t>
            </a:r>
            <a:b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4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اكتبِ الدّليلَ المناسبَ الّذي وردَ </a:t>
            </a:r>
            <a:r>
              <a:rPr kumimoji="0" lang="ar-AE" sz="1400" b="1" i="0" u="none" strike="noStrike" kern="1200" cap="none" spc="0" normalizeH="0" baseline="0" noProof="0">
                <a:ln>
                  <a:noFill/>
                </a:ln>
                <a:solidFill>
                  <a:srgbClr val="6E339D"/>
                </a:solidFill>
                <a:effectLst/>
                <a:uLnTx/>
                <a:uFillTx/>
                <a:latin typeface="abdo"/>
                <a:ea typeface="+mn-ea"/>
                <a:cs typeface="Arial" panose="020B0604020202020204" pitchFamily="34" charset="0"/>
              </a:rPr>
              <a:t>في النّصِّ لكلِّ </a:t>
            </a:r>
            <a:r>
              <a:rPr kumimoji="0" lang="ar-AE" sz="14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فكرةٍ في الجدولِ الآتي:</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457458" y="1723428"/>
            <a:ext cx="1170559" cy="908864"/>
          </a:xfrm>
          <a:prstGeom prst="ellipse">
            <a:avLst/>
          </a:prstGeom>
          <a:noFill/>
          <a:ln w="57150">
            <a:solidFill>
              <a:srgbClr val="4FDB0A"/>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4FDB0A"/>
                </a:solidFill>
                <a:effectLst/>
                <a:uLnTx/>
                <a:uFillTx/>
                <a:latin typeface="Calibri" panose="020F0502020204030204"/>
                <a:ea typeface="+mn-ea"/>
                <a:cs typeface="Arial" panose="020B0604020202020204" pitchFamily="34" charset="0"/>
              </a:rPr>
              <a:t>اللون          الأخضر </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6175510" y="1784489"/>
            <a:ext cx="4787045" cy="2031325"/>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2A90DE"/>
                </a:solidFill>
                <a:effectLst/>
                <a:uLnTx/>
                <a:uFillTx/>
                <a:latin typeface="abdo"/>
                <a:ea typeface="+mn-ea"/>
                <a:cs typeface="Arial" panose="020B0604020202020204" pitchFamily="34" charset="0"/>
              </a:rPr>
              <a:t>كَما أنَّ وُجودَ حَيوانٍ أَليفٍ ساعَدَ النّاسَ على الحِفاظِ على إِحساسٍ قويٍّ</a:t>
            </a:r>
            <a:r>
              <a:rPr kumimoji="0" lang="ar-AE" sz="14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 بالهُويَّـةِ، والقيمَةِ الذّاتِيَّـةِ.</a:t>
            </a:r>
            <a:b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 وضِّح معنى المُصطَلحينِ الملوَّنينِ. يُمكِنُكَ الاستعانَـةُ بأحَدِ والديكَ أو البحثِ عن طريقِ الشَّبَكَـةِ العنكبوتيَّـةِ.</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الهُويَّـة :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القيمَةِ الذّاتِيَّـة : --------------------------------------------------------------------------------------------------------------------------------------------</a:t>
            </a:r>
            <a:b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endParaRPr kumimoji="0" lang="ar-AE" sz="14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986068" y="2340936"/>
            <a:ext cx="1034381" cy="908865"/>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308032" y="4198421"/>
            <a:ext cx="4654523" cy="2462213"/>
          </a:xfrm>
          <a:prstGeom prst="rect">
            <a:avLst/>
          </a:prstGeom>
          <a:noFill/>
          <a:ln w="76200">
            <a:solidFill>
              <a:srgbClr val="FFC0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وَرَدَ في النَّصِّ عِدَّةُ طُرقٍ تُساعِدُ فيها الحيواناتُ الأَليفةُ على التَّخفيفِ منْ حالاتِ الاكْتئابِ؛</a:t>
            </a:r>
            <a:b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اكتُب فِقرَةً تَضُمُّ طَريقَتينِ أُخرَيينِ لمْ تَرِدا في النَّصِّ، مُستَخدِمًا أدواتِ رَبطٍ مُناسِبَـةً لتوضيحِ أفكارِكَ.</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10986068" y="4802930"/>
            <a:ext cx="1145962" cy="822305"/>
          </a:xfrm>
          <a:prstGeom prst="ellipse">
            <a:avLst/>
          </a:prstGeom>
          <a:noFill/>
          <a:ln w="57150">
            <a:solidFill>
              <a:srgbClr val="FFC0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1052723" y="6291302"/>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graphicFrame>
        <p:nvGraphicFramePr>
          <p:cNvPr id="6" name="جدول 7">
            <a:extLst>
              <a:ext uri="{FF2B5EF4-FFF2-40B4-BE49-F238E27FC236}">
                <a16:creationId xmlns:a16="http://schemas.microsoft.com/office/drawing/2014/main" id="{9013BCA9-FF8B-4A49-BE3E-A30DE12FC8E0}"/>
              </a:ext>
            </a:extLst>
          </p:cNvPr>
          <p:cNvGraphicFramePr>
            <a:graphicFrameLocks noGrp="1"/>
          </p:cNvGraphicFramePr>
          <p:nvPr/>
        </p:nvGraphicFramePr>
        <p:xfrm>
          <a:off x="373596" y="3645320"/>
          <a:ext cx="5712418" cy="2407920"/>
        </p:xfrm>
        <a:graphic>
          <a:graphicData uri="http://schemas.openxmlformats.org/drawingml/2006/table">
            <a:tbl>
              <a:tblPr rtl="1" firstRow="1" bandRow="1">
                <a:tableStyleId>{93296810-A885-4BE3-A3E7-6D5BEEA58F35}</a:tableStyleId>
              </a:tblPr>
              <a:tblGrid>
                <a:gridCol w="2856209">
                  <a:extLst>
                    <a:ext uri="{9D8B030D-6E8A-4147-A177-3AD203B41FA5}">
                      <a16:colId xmlns:a16="http://schemas.microsoft.com/office/drawing/2014/main" val="175521165"/>
                    </a:ext>
                  </a:extLst>
                </a:gridCol>
                <a:gridCol w="2856209">
                  <a:extLst>
                    <a:ext uri="{9D8B030D-6E8A-4147-A177-3AD203B41FA5}">
                      <a16:colId xmlns:a16="http://schemas.microsoft.com/office/drawing/2014/main" val="3123227666"/>
                    </a:ext>
                  </a:extLst>
                </a:gridCol>
              </a:tblGrid>
              <a:tr h="370840">
                <a:tc>
                  <a:txBody>
                    <a:bodyPr/>
                    <a:lstStyle/>
                    <a:p>
                      <a:pPr algn="ctr" rtl="1"/>
                      <a:r>
                        <a:rPr lang="ar-AE" sz="1600" dirty="0"/>
                        <a:t>تأثير الحيوانات على الصحة البدنية والعقلية </a:t>
                      </a:r>
                    </a:p>
                  </a:txBody>
                  <a:tcPr/>
                </a:tc>
                <a:tc>
                  <a:txBody>
                    <a:bodyPr/>
                    <a:lstStyle/>
                    <a:p>
                      <a:pPr algn="ctr" rtl="1"/>
                      <a:r>
                        <a:rPr lang="ar-AE" sz="1600" dirty="0"/>
                        <a:t>الشاهد / المثال / الدليل</a:t>
                      </a:r>
                    </a:p>
                  </a:txBody>
                  <a:tcPr/>
                </a:tc>
                <a:extLst>
                  <a:ext uri="{0D108BD9-81ED-4DB2-BD59-A6C34878D82A}">
                    <a16:rowId xmlns:a16="http://schemas.microsoft.com/office/drawing/2014/main" val="145717211"/>
                  </a:ext>
                </a:extLst>
              </a:tr>
              <a:tr h="370840">
                <a:tc>
                  <a:txBody>
                    <a:bodyPr/>
                    <a:lstStyle/>
                    <a:p>
                      <a:pPr rtl="1"/>
                      <a:r>
                        <a:rPr lang="ar-AE" b="1" dirty="0"/>
                        <a:t>تغيير نمط الحياة بالنسبة للمسنين .</a:t>
                      </a:r>
                    </a:p>
                  </a:txBody>
                  <a:tcPr/>
                </a:tc>
                <a:tc>
                  <a:txBody>
                    <a:bodyPr/>
                    <a:lstStyle/>
                    <a:p>
                      <a:pPr rtl="1"/>
                      <a:endParaRPr lang="ar-AE" dirty="0"/>
                    </a:p>
                    <a:p>
                      <a:pPr rtl="1"/>
                      <a:endParaRPr lang="ar-AE" dirty="0"/>
                    </a:p>
                    <a:p>
                      <a:pPr rtl="1"/>
                      <a:endParaRPr lang="ar-AE" dirty="0"/>
                    </a:p>
                  </a:txBody>
                  <a:tcPr/>
                </a:tc>
                <a:extLst>
                  <a:ext uri="{0D108BD9-81ED-4DB2-BD59-A6C34878D82A}">
                    <a16:rowId xmlns:a16="http://schemas.microsoft.com/office/drawing/2014/main" val="3193371877"/>
                  </a:ext>
                </a:extLst>
              </a:tr>
              <a:tr h="370840">
                <a:tc>
                  <a:txBody>
                    <a:bodyPr/>
                    <a:lstStyle/>
                    <a:p>
                      <a:pPr rtl="1"/>
                      <a:r>
                        <a:rPr lang="ar-AE" b="1" dirty="0"/>
                        <a:t>تخفيف القلق عند الأطفال .</a:t>
                      </a:r>
                    </a:p>
                  </a:txBody>
                  <a:tcPr/>
                </a:tc>
                <a:tc>
                  <a:txBody>
                    <a:bodyPr/>
                    <a:lstStyle/>
                    <a:p>
                      <a:pPr rtl="1"/>
                      <a:endParaRPr lang="ar-AE" dirty="0"/>
                    </a:p>
                    <a:p>
                      <a:pPr rtl="1"/>
                      <a:endParaRPr lang="ar-AE" dirty="0"/>
                    </a:p>
                    <a:p>
                      <a:pPr rtl="1"/>
                      <a:endParaRPr lang="ar-AE" dirty="0"/>
                    </a:p>
                  </a:txBody>
                  <a:tcPr/>
                </a:tc>
                <a:extLst>
                  <a:ext uri="{0D108BD9-81ED-4DB2-BD59-A6C34878D82A}">
                    <a16:rowId xmlns:a16="http://schemas.microsoft.com/office/drawing/2014/main" val="1882475553"/>
                  </a:ext>
                </a:extLst>
              </a:tr>
            </a:tbl>
          </a:graphicData>
        </a:graphic>
      </p:graphicFrame>
      <p:sp>
        <p:nvSpPr>
          <p:cNvPr id="10" name="Slide Number Placeholder 9">
            <a:extLst>
              <a:ext uri="{FF2B5EF4-FFF2-40B4-BE49-F238E27FC236}">
                <a16:creationId xmlns:a16="http://schemas.microsoft.com/office/drawing/2014/main" id="{D9B6B78B-9F72-61CC-3505-5A57DD4703AA}"/>
              </a:ext>
            </a:extLst>
          </p:cNvPr>
          <p:cNvSpPr>
            <a:spLocks noGrp="1"/>
          </p:cNvSpPr>
          <p:nvPr>
            <p:ph type="sldNum" sz="quarter" idx="12"/>
          </p:nvPr>
        </p:nvSpPr>
        <p:spPr/>
        <p:txBody>
          <a:bodyPr/>
          <a:lstStyle/>
          <a:p>
            <a:fld id="{82F378E8-543A-4B37-BF35-36E8B801D29D}" type="slidenum">
              <a:rPr lang="en-US" smtClean="0"/>
              <a:t>11</a:t>
            </a:fld>
            <a:endParaRPr lang="en-US"/>
          </a:p>
        </p:txBody>
      </p:sp>
      <p:pic>
        <p:nvPicPr>
          <p:cNvPr id="12" name="Picture 11">
            <a:extLst>
              <a:ext uri="{FF2B5EF4-FFF2-40B4-BE49-F238E27FC236}">
                <a16:creationId xmlns:a16="http://schemas.microsoft.com/office/drawing/2014/main" id="{54340732-A059-28B7-9797-564CBFD33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126545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416852" y="699013"/>
            <a:ext cx="2799666" cy="1040610"/>
            <a:chOff x="9993401" y="230962"/>
            <a:chExt cx="3973263" cy="1428222"/>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743408" y="827959"/>
              <a:ext cx="2302930" cy="549145"/>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حكايات الأعشاش</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383583" y="197366"/>
            <a:ext cx="4666715" cy="1785104"/>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 </a:t>
            </a: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اكْتُبْ فقرةً مِنْ ثلاثـةِ أسطرٍ تلخّصُ فيـها المعلوماتِ الّتي تعرّفتَها عن أحدِ أنواعِ الأعشاشِ الّتي مرّتْ معكَ في الدّرسِ، موظّفًا بعضَ </a:t>
            </a:r>
            <a:r>
              <a:rPr kumimoji="0" lang="ar-AE" sz="18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أدواتِ الرّبطِ</a:t>
            </a:r>
            <a:r>
              <a:rPr kumimoji="0" lang="ar-AE" sz="18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abdo"/>
              <a:ea typeface="+mn-ea"/>
              <a:cs typeface="Arial" panose="020B0604020202020204" pitchFamily="34" charset="0"/>
            </a:endParaRP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5088547" y="554824"/>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323574" y="3058557"/>
            <a:ext cx="5440266" cy="2862322"/>
          </a:xfrm>
          <a:prstGeom prst="rect">
            <a:avLst/>
          </a:prstGeom>
          <a:noFill/>
          <a:ln w="76200">
            <a:solidFill>
              <a:srgbClr val="4FDB0A"/>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اختَر معلومَـةً أعجَبتكَ في النَّصِّ، وابحَث عَنِ المزيدِ حولها في الشَّبَكَـةِ العنكبوتيَّـةِ،</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ثُمَّ </a:t>
            </a:r>
            <a:r>
              <a:rPr kumimoji="0" lang="ar-AE" sz="1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اكتُب فقرَةً مُترابِطَـةَ الأفكارِ</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تبدأُ فيها بالمعلومَـةِ مِنَ الدَّرسِ ثُمَّ تتوسَّعُ إلى المعلوماتِ الإضافيَّـةِ الَّتي وجدَتها.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2131660" y="2093105"/>
            <a:ext cx="1170559" cy="908864"/>
          </a:xfrm>
          <a:prstGeom prst="ellipse">
            <a:avLst/>
          </a:prstGeom>
          <a:noFill/>
          <a:ln w="57150">
            <a:solidFill>
              <a:srgbClr val="4FDB0A"/>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4FDB0A"/>
                </a:solidFill>
                <a:effectLst/>
                <a:uLnTx/>
                <a:uFillTx/>
                <a:latin typeface="Calibri" panose="020F0502020204030204"/>
                <a:ea typeface="+mn-ea"/>
                <a:cs typeface="Arial" panose="020B0604020202020204" pitchFamily="34" charset="0"/>
              </a:rPr>
              <a:t>اللون          الأخضر </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963478" y="2015558"/>
            <a:ext cx="4787045" cy="1600438"/>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تَتَبَّعْ أَسْماءَ الأَعْشاشِ الَّتي وَرَدَتْ في النَّصّ، ثمَّ عُدْ إِلى أَحَدِ المَعاجِمِ الُّلغويَّةِ، لِتَتَعَرَّفَ مَعانيها</a:t>
            </a:r>
            <a:r>
              <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br>
              <a:rPr kumimoji="0" lang="ar-AE"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دوِّن ما توصَّلتَ إليهِ وأرسِلهُ لِمُعَلِّمَكَ</a:t>
            </a:r>
            <a:r>
              <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0"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774036" y="2340936"/>
            <a:ext cx="1034381" cy="908865"/>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096000" y="3819187"/>
            <a:ext cx="4654523" cy="2031325"/>
          </a:xfrm>
          <a:prstGeom prst="rect">
            <a:avLst/>
          </a:prstGeom>
          <a:noFill/>
          <a:ln w="76200">
            <a:solidFill>
              <a:srgbClr val="FFC0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br>
              <a:rPr kumimoji="0" lang="ar-AE"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اذكرُ ثلاثًا مِنْ طرائقِ التَّمْويهِ الَّتي تَقومُ بِها الطُّيورُ عنْدَما تَبْني أعْشاشَها.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10774036" y="4531418"/>
            <a:ext cx="1145962" cy="822305"/>
          </a:xfrm>
          <a:prstGeom prst="ellipse">
            <a:avLst/>
          </a:prstGeom>
          <a:noFill/>
          <a:ln w="57150">
            <a:solidFill>
              <a:srgbClr val="FFC0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1189366" y="6065956"/>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sp>
        <p:nvSpPr>
          <p:cNvPr id="8" name="Slide Number Placeholder 7">
            <a:extLst>
              <a:ext uri="{FF2B5EF4-FFF2-40B4-BE49-F238E27FC236}">
                <a16:creationId xmlns:a16="http://schemas.microsoft.com/office/drawing/2014/main" id="{A83961AC-624D-ED97-7E5E-3D6C7AC7A9BD}"/>
              </a:ext>
            </a:extLst>
          </p:cNvPr>
          <p:cNvSpPr>
            <a:spLocks noGrp="1"/>
          </p:cNvSpPr>
          <p:nvPr>
            <p:ph type="sldNum" sz="quarter" idx="12"/>
          </p:nvPr>
        </p:nvSpPr>
        <p:spPr/>
        <p:txBody>
          <a:bodyPr/>
          <a:lstStyle/>
          <a:p>
            <a:fld id="{82F378E8-543A-4B37-BF35-36E8B801D29D}" type="slidenum">
              <a:rPr lang="en-US" smtClean="0"/>
              <a:t>12</a:t>
            </a:fld>
            <a:endParaRPr lang="en-US"/>
          </a:p>
        </p:txBody>
      </p:sp>
      <p:pic>
        <p:nvPicPr>
          <p:cNvPr id="10" name="Picture 9">
            <a:extLst>
              <a:ext uri="{FF2B5EF4-FFF2-40B4-BE49-F238E27FC236}">
                <a16:creationId xmlns:a16="http://schemas.microsoft.com/office/drawing/2014/main" id="{78FF349B-7E25-0E14-9721-C832A6328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34125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343358" y="561074"/>
            <a:ext cx="2799666" cy="1081206"/>
            <a:chOff x="9993401" y="230962"/>
            <a:chExt cx="3973263" cy="1483941"/>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536530" y="405404"/>
              <a:ext cx="2302930" cy="1309499"/>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رسالة </a:t>
              </a:r>
            </a:p>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إلى أمي</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382704" y="317488"/>
            <a:ext cx="4570145" cy="1508105"/>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استخدِمِ الأفعالَ (</a:t>
            </a:r>
            <a:r>
              <a:rPr kumimoji="0" lang="ar-AE" sz="16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طُفتُ، خبَّأ، تنشُلني</a:t>
            </a: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في فِقرَةٍ من إنشائِكَ.</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5000045" y="599616"/>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321298" y="2082902"/>
            <a:ext cx="4722052" cy="3539430"/>
          </a:xfrm>
          <a:prstGeom prst="rect">
            <a:avLst/>
          </a:prstGeom>
          <a:noFill/>
          <a:ln w="76200">
            <a:solidFill>
              <a:srgbClr val="92D05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a:ln>
                  <a:noFill/>
                </a:ln>
                <a:solidFill>
                  <a:srgbClr val="444444"/>
                </a:solidFill>
                <a:effectLst/>
                <a:uLnTx/>
                <a:uFillTx/>
                <a:latin typeface="abdo"/>
                <a:ea typeface="+mn-ea"/>
                <a:cs typeface="Arial" panose="020B0604020202020204" pitchFamily="34" charset="0"/>
              </a:rPr>
              <a:t>وَأَيْنَ </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رِحابُ مَنْزِلِنا الكَبيرِ</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وأين نُعماهُ؟</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وَأَيْنَ طُفولَتي فيهِ؟</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أُداعِبُ ذَيْلَ قطَّتِهِ</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وَآكُلُ مِنْ عَريشَتِهِ</a:t>
            </a:r>
            <a:b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4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قُم بمُحاكاةِ كتابَـةِ الشَّاعِرِ لتكتُب عن شيءٍ تفتَقِدُه مُستخدمًا أداةَ الاستفهامِ (أينَ).</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5043350" y="4325370"/>
            <a:ext cx="1170559" cy="908864"/>
          </a:xfrm>
          <a:prstGeom prst="ellipse">
            <a:avLst/>
          </a:prstGeom>
          <a:noFill/>
          <a:ln w="57150">
            <a:solidFill>
              <a:srgbClr val="92D05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92D050"/>
                </a:solidFill>
                <a:effectLst/>
                <a:uLnTx/>
                <a:uFillTx/>
                <a:latin typeface="Calibri" panose="020F0502020204030204"/>
                <a:ea typeface="+mn-ea"/>
                <a:cs typeface="Arial" panose="020B0604020202020204" pitchFamily="34" charset="0"/>
              </a:rPr>
              <a:t>اللون الأخضر</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393635" y="1776080"/>
            <a:ext cx="4946070" cy="1600438"/>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استَخدِم كُلًّا مِنَ الكَلِماتِ الآتيَـةِ في جُمَلٍ من إنشائِكَ.</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خاطِر :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رحاب :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طفولـة :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385935" y="2113261"/>
            <a:ext cx="891607" cy="735747"/>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479448" y="3927133"/>
            <a:ext cx="5327152" cy="2246769"/>
          </a:xfrm>
          <a:prstGeom prst="rect">
            <a:avLst/>
          </a:prstGeom>
          <a:noFill/>
          <a:ln w="76200">
            <a:solidFill>
              <a:srgbClr val="FF66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ماذا قصدَ الشّاعرُ بقولِهِ: (</a:t>
            </a:r>
            <a:r>
              <a:rPr kumimoji="0" lang="ar-AE" sz="14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وَخَبَّأَ في مَلابِسِهِ </a:t>
            </a:r>
            <a:r>
              <a:rPr kumimoji="0" lang="ar-AE" sz="1400" b="1" i="0" u="none" strike="noStrike" kern="1200" cap="none" spc="0" normalizeH="0" baseline="0" noProof="0" dirty="0" err="1">
                <a:ln>
                  <a:noFill/>
                </a:ln>
                <a:solidFill>
                  <a:srgbClr val="6E339D"/>
                </a:solidFill>
                <a:effectLst/>
                <a:uLnTx/>
                <a:uFillTx/>
                <a:latin typeface="abdo"/>
                <a:ea typeface="+mn-ea"/>
                <a:cs typeface="Arial" panose="020B0604020202020204" pitchFamily="34" charset="0"/>
              </a:rPr>
              <a:t>طَرابينًا</a:t>
            </a:r>
            <a:r>
              <a:rPr kumimoji="0" lang="ar-AE" sz="14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 مِنَ النَّعْناعِ والزَّعْتَرْ</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هب أنَّكَ اضطُرِرتَ للسَّفَرِ لِعِدَّةِ شهورٍ، ما الَّذي سَتَحمِلُهُ مَعَكَ من بِلادِكَ؟</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10697686" y="3059121"/>
            <a:ext cx="1145962" cy="822305"/>
          </a:xfrm>
          <a:prstGeom prst="ellipse">
            <a:avLst/>
          </a:prstGeom>
          <a:noFill/>
          <a:ln w="57150">
            <a:solidFill>
              <a:srgbClr val="FF66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66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1252121" y="6201292"/>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sp>
        <p:nvSpPr>
          <p:cNvPr id="8" name="Slide Number Placeholder 7">
            <a:extLst>
              <a:ext uri="{FF2B5EF4-FFF2-40B4-BE49-F238E27FC236}">
                <a16:creationId xmlns:a16="http://schemas.microsoft.com/office/drawing/2014/main" id="{28220E85-634B-995C-C186-A50B0036C0A5}"/>
              </a:ext>
            </a:extLst>
          </p:cNvPr>
          <p:cNvSpPr>
            <a:spLocks noGrp="1"/>
          </p:cNvSpPr>
          <p:nvPr>
            <p:ph type="sldNum" sz="quarter" idx="12"/>
          </p:nvPr>
        </p:nvSpPr>
        <p:spPr/>
        <p:txBody>
          <a:bodyPr/>
          <a:lstStyle/>
          <a:p>
            <a:fld id="{82F378E8-543A-4B37-BF35-36E8B801D29D}" type="slidenum">
              <a:rPr lang="en-US" smtClean="0"/>
              <a:t>13</a:t>
            </a:fld>
            <a:endParaRPr lang="en-US"/>
          </a:p>
        </p:txBody>
      </p:sp>
      <p:pic>
        <p:nvPicPr>
          <p:cNvPr id="10" name="Picture 9">
            <a:extLst>
              <a:ext uri="{FF2B5EF4-FFF2-40B4-BE49-F238E27FC236}">
                <a16:creationId xmlns:a16="http://schemas.microsoft.com/office/drawing/2014/main" id="{FB1500B9-0C35-4ACF-15B8-16D700843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2928971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407460" y="533743"/>
            <a:ext cx="2799666" cy="1040609"/>
            <a:chOff x="9993401" y="230962"/>
            <a:chExt cx="3973263" cy="1428222"/>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762216" y="644568"/>
              <a:ext cx="2302930" cy="802596"/>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ثوب العيد</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382704" y="317488"/>
            <a:ext cx="4570145" cy="1569660"/>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اختر من القصيدةِ</a:t>
            </a:r>
            <a:r>
              <a:rPr kumimoji="0" lang="ar-AE" sz="16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 ثلاثَ دلالاتٍ تعبيريَّةٍ</a:t>
            </a: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أعجبتك، ووظّفها في</a:t>
            </a:r>
            <a:r>
              <a:rPr kumimoji="0" lang="ar-AE" sz="16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 فقرةٍ من إنشائك</a:t>
            </a: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بما لا يتجاوزُ ثلاثةَ أسطرٍ</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5000045" y="599616"/>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321298" y="2082902"/>
            <a:ext cx="4722052" cy="3970318"/>
          </a:xfrm>
          <a:prstGeom prst="rect">
            <a:avLst/>
          </a:prstGeom>
          <a:noFill/>
          <a:ln w="76200">
            <a:solidFill>
              <a:srgbClr val="92D05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يَقولُ المُتَنبّي-وهوَ شاعرٌ مِنَ العَصْرِ العبّاسيِّ- في العيدِ:</a:t>
            </a: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عيدٌ بأيَّةِ حالٍ عُدْتَ يا عيدُ * * * بِما مَضى أَمْ بِأمْرٍ فيكَ تَجْديدُ</a:t>
            </a: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أَمّا الأَحِبَّةُ فالبَيْداءُ دونَهُمُ * * * فَلَيْتَ دونَكَ بيـدًا دونَها بيــدُ</a:t>
            </a:r>
            <a:b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2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قارِنْ بَيْنَ هذهِ الأَبياتِ وأبياتِ (ثوبُ العيدِ)، وَوضِّحْ كيفَ اختلَفَ النَّصّانِ الشِّعريّانِ في الأفكارِ والعاطفةِ.</a:t>
            </a: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5063171" y="4155991"/>
            <a:ext cx="1170559" cy="908864"/>
          </a:xfrm>
          <a:prstGeom prst="ellipse">
            <a:avLst/>
          </a:prstGeom>
          <a:noFill/>
          <a:ln w="57150">
            <a:solidFill>
              <a:srgbClr val="92D05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92D050"/>
                </a:solidFill>
                <a:effectLst/>
                <a:uLnTx/>
                <a:uFillTx/>
                <a:latin typeface="Calibri" panose="020F0502020204030204"/>
                <a:ea typeface="+mn-ea"/>
                <a:cs typeface="Arial" panose="020B0604020202020204" pitchFamily="34" charset="0"/>
              </a:rPr>
              <a:t>اللون الأخضر</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393635" y="1776080"/>
            <a:ext cx="4946070" cy="1815882"/>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اخترْ </a:t>
            </a:r>
            <a:r>
              <a:rPr kumimoji="0" lang="ar-AE" sz="14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تشبيهًا</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أعجبكَ وردَ في القصيدةِ، ثمَّ وظّفْهُ في </a:t>
            </a:r>
            <a:r>
              <a:rPr kumimoji="0" lang="ar-AE" sz="14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فقرةٍ صغيرةٍ</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من إنشائك.</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Times New Roman" panose="02020603050405020304" pitchFamily="18"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366209" y="2009685"/>
            <a:ext cx="891607" cy="735747"/>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543550" y="3862190"/>
            <a:ext cx="5327152" cy="2554545"/>
          </a:xfrm>
          <a:prstGeom prst="rect">
            <a:avLst/>
          </a:prstGeom>
          <a:noFill/>
          <a:ln w="76200">
            <a:solidFill>
              <a:srgbClr val="FF66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اكتبْ فقرةً بعنوان (أجملُ عيدٍ) تعبّرُ فيها عن أيّامٍ جميلةٍ قضيتَها في العيدِ مع أهلِكَ وأصدقائكَ، مستخدمًا فيها </a:t>
            </a:r>
            <a:r>
              <a:rPr kumimoji="0" lang="ar-AE" sz="16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الدّلالاتِ التّعبيريَّـةَ والصّورَ الفنِّيَّـةَ</a:t>
            </a: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10662455" y="2995810"/>
            <a:ext cx="1145962" cy="822305"/>
          </a:xfrm>
          <a:prstGeom prst="ellipse">
            <a:avLst/>
          </a:prstGeom>
          <a:noFill/>
          <a:ln w="57150">
            <a:solidFill>
              <a:srgbClr val="FF66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66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1252121" y="6201292"/>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sp>
        <p:nvSpPr>
          <p:cNvPr id="27" name="Rectangle 14">
            <a:extLst>
              <a:ext uri="{FF2B5EF4-FFF2-40B4-BE49-F238E27FC236}">
                <a16:creationId xmlns:a16="http://schemas.microsoft.com/office/drawing/2014/main" id="{CE3D1041-88D8-49FF-B358-0B3EB77F40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ar-AE" altLang="ar-A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endParaRPr kumimoji="0" lang="ar-AE" altLang="ar-A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7">
            <a:extLst>
              <a:ext uri="{FF2B5EF4-FFF2-40B4-BE49-F238E27FC236}">
                <a16:creationId xmlns:a16="http://schemas.microsoft.com/office/drawing/2014/main" id="{4420BDFD-4701-33E5-6B90-36E48382E3D1}"/>
              </a:ext>
            </a:extLst>
          </p:cNvPr>
          <p:cNvSpPr>
            <a:spLocks noGrp="1"/>
          </p:cNvSpPr>
          <p:nvPr>
            <p:ph type="sldNum" sz="quarter" idx="12"/>
          </p:nvPr>
        </p:nvSpPr>
        <p:spPr/>
        <p:txBody>
          <a:bodyPr/>
          <a:lstStyle/>
          <a:p>
            <a:fld id="{82F378E8-543A-4B37-BF35-36E8B801D29D}" type="slidenum">
              <a:rPr lang="en-US" smtClean="0"/>
              <a:t>14</a:t>
            </a:fld>
            <a:endParaRPr lang="en-US"/>
          </a:p>
        </p:txBody>
      </p:sp>
      <p:pic>
        <p:nvPicPr>
          <p:cNvPr id="10" name="Picture 9">
            <a:extLst>
              <a:ext uri="{FF2B5EF4-FFF2-40B4-BE49-F238E27FC236}">
                <a16:creationId xmlns:a16="http://schemas.microsoft.com/office/drawing/2014/main" id="{446996BE-D582-5005-4D00-D761768CA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2861649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343358" y="493104"/>
            <a:ext cx="2799666" cy="1040609"/>
            <a:chOff x="9993401" y="230962"/>
            <a:chExt cx="3973263" cy="1428222"/>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762216" y="644568"/>
              <a:ext cx="2302930" cy="802596"/>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قلب أمي</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266732" y="330611"/>
            <a:ext cx="4570145" cy="1569660"/>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ما العبارَةُ المعبِّرَةُ عن المَعنى الإجماليِّ للقِصَّـةِ وفِكرَتِها المحوريَّـةِ؟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قَلَقُ الإنسانِ مِنَ المُستقبَلِ وما يَحمِلُهُ من مُفاجآتٍ.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تقديمُ الخيرِ والمُعامَلَـةُ الطَّيِّبَـةُ لِلنَّاسِ جميعًا.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جحودُ الإنسانِ لِمَن أحسَنَ إليهِ ونكرانُ المعروفِ.</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اختَلافُ المَظهَرِ عَنِ الجوهَرِ في الإنسانِ.</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4880070" y="679835"/>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277993" y="2815749"/>
            <a:ext cx="4722052" cy="3170099"/>
          </a:xfrm>
          <a:prstGeom prst="rect">
            <a:avLst/>
          </a:prstGeom>
          <a:noFill/>
          <a:ln w="76200">
            <a:solidFill>
              <a:srgbClr val="92D05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ماهي دلالة مشاعر الكاتب في العبارات التي تحتها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وتمنّيتُ ألاّ يخبرَهُ الطَّبيبُ بذلكَ، </a:t>
            </a:r>
            <a:r>
              <a:rPr kumimoji="0" lang="ar-AE" sz="1600" b="1" i="0" u="sng" strike="noStrike" kern="1200" cap="none" spc="0" normalizeH="0" baseline="0" noProof="0" dirty="0">
                <a:ln>
                  <a:noFill/>
                </a:ln>
                <a:solidFill>
                  <a:srgbClr val="FFA500"/>
                </a:solidFill>
                <a:effectLst/>
                <a:uLnTx/>
                <a:uFillTx/>
                <a:latin typeface="abdo"/>
                <a:ea typeface="+mn-ea"/>
                <a:cs typeface="Arial" panose="020B0604020202020204" pitchFamily="34" charset="0"/>
              </a:rPr>
              <a:t>طأطأتُ رأَسْي</a:t>
            </a:r>
            <a:r>
              <a:rPr kumimoji="0" lang="ar-AE" sz="1600" b="1" i="0" u="sng"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في الوقْتِ الَّذي كانَ الشّابُّ يَميلُ برأسِهِ إلى الجِهةِ الأُخْرى.</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يَصْحَبُني حَفيفُ الأشْجارِ، وانعكاسُ أَشِعَّةِ المَصابيحِ على الأَشْياءِ، وأَملي أنْ تعيشَ والدَتي، كلُّها</a:t>
            </a:r>
            <a:r>
              <a:rPr kumimoji="0" lang="ar-AE" sz="1600" b="1" i="0" u="none" strike="noStrike" kern="1200" cap="none" spc="0" normalizeH="0" baseline="0" noProof="0" dirty="0">
                <a:ln>
                  <a:noFill/>
                </a:ln>
                <a:solidFill>
                  <a:srgbClr val="FFA500"/>
                </a:solidFill>
                <a:effectLst/>
                <a:uLnTx/>
                <a:uFillTx/>
                <a:latin typeface="abdo"/>
                <a:ea typeface="+mn-ea"/>
                <a:cs typeface="Arial" panose="020B0604020202020204" pitchFamily="34" charset="0"/>
              </a:rPr>
              <a:t> </a:t>
            </a:r>
            <a:r>
              <a:rPr kumimoji="0" lang="ar-AE" sz="1600" b="1" i="0" u="sng" strike="noStrike" kern="1200" cap="none" spc="0" normalizeH="0" baseline="0" noProof="0" dirty="0">
                <a:ln>
                  <a:noFill/>
                </a:ln>
                <a:solidFill>
                  <a:srgbClr val="FFA500"/>
                </a:solidFill>
                <a:effectLst/>
                <a:uLnTx/>
                <a:uFillTx/>
                <a:latin typeface="abdo"/>
                <a:ea typeface="+mn-ea"/>
                <a:cs typeface="Arial" panose="020B0604020202020204" pitchFamily="34" charset="0"/>
              </a:rPr>
              <a:t>تغاريدُ حبٍّ ومودَّةٍ</a:t>
            </a:r>
            <a:r>
              <a:rPr kumimoji="0" lang="ar-AE" sz="1600" b="1" i="0" u="sng"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تنتقلُ مَعي.</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5063171" y="4155991"/>
            <a:ext cx="1170559" cy="908864"/>
          </a:xfrm>
          <a:prstGeom prst="ellipse">
            <a:avLst/>
          </a:prstGeom>
          <a:noFill/>
          <a:ln w="57150">
            <a:solidFill>
              <a:srgbClr val="92D05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92D050"/>
                </a:solidFill>
                <a:effectLst/>
                <a:uLnTx/>
                <a:uFillTx/>
                <a:latin typeface="Calibri" panose="020F0502020204030204"/>
                <a:ea typeface="+mn-ea"/>
                <a:cs typeface="Arial" panose="020B0604020202020204" pitchFamily="34" charset="0"/>
              </a:rPr>
              <a:t>اللون الأخضر</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393635" y="1776080"/>
            <a:ext cx="4946070" cy="1908215"/>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صِفِ العلاقَـةَ بينَ بَطَلِ القِصَّـةِ وأُمِّـهِ في ضوءِ العباراتِ الآتيَـةِ:</a:t>
            </a: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200" b="1" i="0" u="none" strike="noStrike" kern="1200" cap="none" spc="0" normalizeH="0" baseline="0" noProof="0" dirty="0">
                <a:ln>
                  <a:noFill/>
                </a:ln>
                <a:solidFill>
                  <a:srgbClr val="2A90DE"/>
                </a:solidFill>
                <a:effectLst/>
                <a:uLnTx/>
                <a:uFillTx/>
                <a:latin typeface="abdo"/>
                <a:ea typeface="+mn-ea"/>
                <a:cs typeface="Arial" panose="020B0604020202020204" pitchFamily="34" charset="0"/>
              </a:rPr>
              <a:t> دِفْءُ أمّي يردُّني إلى عالَمِ الطّمأنينـةِ كُلَّما أوغلْتُ في تفرُّسِ الأشياءِ.</a:t>
            </a: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200" b="1" i="0" u="none" strike="noStrike" kern="1200" cap="none" spc="0" normalizeH="0" baseline="0" noProof="0" dirty="0">
                <a:ln>
                  <a:noFill/>
                </a:ln>
                <a:solidFill>
                  <a:srgbClr val="2A90DE"/>
                </a:solidFill>
                <a:effectLst/>
                <a:uLnTx/>
                <a:uFillTx/>
                <a:latin typeface="abdo"/>
                <a:ea typeface="+mn-ea"/>
                <a:cs typeface="Arial" panose="020B0604020202020204" pitchFamily="34" charset="0"/>
              </a:rPr>
              <a:t> حَمَلتْني تسْعةَ أشْهُرٍ في أَحشائِها.. وتعتذرُ! يا لطيبَتِها!</a:t>
            </a: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200" b="1" i="0" u="none" strike="noStrike" kern="1200" cap="none" spc="0" normalizeH="0" baseline="0" noProof="0" dirty="0">
                <a:ln>
                  <a:noFill/>
                </a:ln>
                <a:solidFill>
                  <a:srgbClr val="2A90DE"/>
                </a:solidFill>
                <a:effectLst/>
                <a:uLnTx/>
                <a:uFillTx/>
                <a:latin typeface="abdo"/>
                <a:ea typeface="+mn-ea"/>
                <a:cs typeface="Arial" panose="020B0604020202020204" pitchFamily="34" charset="0"/>
              </a:rPr>
              <a:t>أُمّي بالنّسبةِ إليَّ هيَ حِمْلٌ مُقدَّسٌ.</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Times New Roman" panose="02020603050405020304" pitchFamily="18"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366209" y="2298041"/>
            <a:ext cx="891607" cy="735747"/>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479448" y="4446966"/>
            <a:ext cx="5327152" cy="2123658"/>
          </a:xfrm>
          <a:prstGeom prst="rect">
            <a:avLst/>
          </a:prstGeom>
          <a:noFill/>
          <a:ln w="76200">
            <a:solidFill>
              <a:srgbClr val="FF66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ما الفرقُ في الدَّلالةِ المَعْنَويَّةِ بَيْنَ الكَلِمَتَيْنِ الملوَّنتينِ في كُلِّ زوجٍ من الجُمَلِ؟</a:t>
            </a:r>
          </a:p>
          <a:p>
            <a:pPr marL="0" marR="0" lvl="0" indent="0" algn="r" defTabSz="914400" rtl="1" eaLnBrk="1" fontAlgn="auto" latinLnBrk="0" hangingPunct="1">
              <a:lnSpc>
                <a:spcPct val="100000"/>
              </a:lnSpc>
              <a:spcBef>
                <a:spcPts val="0"/>
              </a:spcBef>
              <a:spcAft>
                <a:spcPts val="0"/>
              </a:spcAft>
              <a:buClrTx/>
              <a:buSzTx/>
              <a:buFontTx/>
              <a:buNone/>
              <a:tabLst/>
              <a:defRPr/>
            </a:pPr>
            <a:br>
              <a:rPr kumimoji="0" lang="ar-AE"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المسْتشْفى </a:t>
            </a:r>
            <a:r>
              <a:rPr kumimoji="0" lang="ar-AE" sz="1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يَتباعَدُ</a:t>
            </a: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كثيرًا. ------------------------------------------------------------------------</a:t>
            </a:r>
          </a:p>
          <a:p>
            <a:pPr marL="0" marR="0" lvl="0" indent="0" algn="r" defTabSz="914400" rtl="1" eaLnBrk="1" fontAlgn="auto" latinLnBrk="0" hangingPunct="1">
              <a:lnSpc>
                <a:spcPct val="100000"/>
              </a:lnSpc>
              <a:spcBef>
                <a:spcPts val="0"/>
              </a:spcBef>
              <a:spcAft>
                <a:spcPts val="0"/>
              </a:spcAft>
              <a:buClrTx/>
              <a:buSzTx/>
              <a:buFontTx/>
              <a:buNone/>
              <a:tabLst/>
              <a:defRPr/>
            </a:pPr>
            <a:b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المسْتشْفى</a:t>
            </a:r>
            <a:r>
              <a:rPr kumimoji="0" lang="ar-AE" sz="1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 يَبْعُدُ</a:t>
            </a: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كثيرًا. --------------------------------------------------------------------------</a:t>
            </a:r>
            <a:b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b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يأْخُذُني إلى الغُرفةِ الَّتي</a:t>
            </a:r>
            <a:r>
              <a:rPr kumimoji="0" lang="ar-AE" sz="1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 سُجّيَ</a:t>
            </a: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فيها المُصابُ.---------------------------------------------------------</a:t>
            </a:r>
          </a:p>
          <a:p>
            <a:pPr marL="0" marR="0" lvl="0" indent="0" algn="r" defTabSz="914400" rtl="1" eaLnBrk="1" fontAlgn="auto" latinLnBrk="0" hangingPunct="1">
              <a:lnSpc>
                <a:spcPct val="100000"/>
              </a:lnSpc>
              <a:spcBef>
                <a:spcPts val="0"/>
              </a:spcBef>
              <a:spcAft>
                <a:spcPts val="0"/>
              </a:spcAft>
              <a:buClrTx/>
              <a:buSzTx/>
              <a:buFontTx/>
              <a:buNone/>
              <a:tabLst/>
              <a:defRPr/>
            </a:pPr>
            <a:b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 يأْخُذُني إلى الغُرفةِ الَّتي</a:t>
            </a:r>
            <a:r>
              <a:rPr kumimoji="0" lang="ar-AE" sz="1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 استلقى</a:t>
            </a: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فيها المُصابُ.-------------------------------------------------------</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10536076" y="3588408"/>
            <a:ext cx="1145962" cy="822305"/>
          </a:xfrm>
          <a:prstGeom prst="ellipse">
            <a:avLst/>
          </a:prstGeom>
          <a:noFill/>
          <a:ln w="57150">
            <a:solidFill>
              <a:srgbClr val="FF66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66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1252121" y="6201292"/>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sp>
        <p:nvSpPr>
          <p:cNvPr id="27" name="Rectangle 14">
            <a:extLst>
              <a:ext uri="{FF2B5EF4-FFF2-40B4-BE49-F238E27FC236}">
                <a16:creationId xmlns:a16="http://schemas.microsoft.com/office/drawing/2014/main" id="{CE3D1041-88D8-49FF-B358-0B3EB77F40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ar-AE" altLang="ar-A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endParaRPr kumimoji="0" lang="ar-AE" altLang="ar-A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7">
            <a:extLst>
              <a:ext uri="{FF2B5EF4-FFF2-40B4-BE49-F238E27FC236}">
                <a16:creationId xmlns:a16="http://schemas.microsoft.com/office/drawing/2014/main" id="{D7755D5D-CD38-AF5D-94F8-986A1E590DD6}"/>
              </a:ext>
            </a:extLst>
          </p:cNvPr>
          <p:cNvSpPr>
            <a:spLocks noGrp="1"/>
          </p:cNvSpPr>
          <p:nvPr>
            <p:ph type="sldNum" sz="quarter" idx="12"/>
          </p:nvPr>
        </p:nvSpPr>
        <p:spPr/>
        <p:txBody>
          <a:bodyPr/>
          <a:lstStyle/>
          <a:p>
            <a:fld id="{82F378E8-543A-4B37-BF35-36E8B801D29D}" type="slidenum">
              <a:rPr lang="en-US" smtClean="0"/>
              <a:t>15</a:t>
            </a:fld>
            <a:endParaRPr lang="en-US"/>
          </a:p>
        </p:txBody>
      </p:sp>
      <p:pic>
        <p:nvPicPr>
          <p:cNvPr id="10" name="Picture 9">
            <a:extLst>
              <a:ext uri="{FF2B5EF4-FFF2-40B4-BE49-F238E27FC236}">
                <a16:creationId xmlns:a16="http://schemas.microsoft.com/office/drawing/2014/main" id="{5BB1A28B-C122-15AF-A29B-569826B39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147899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343358" y="418689"/>
            <a:ext cx="2799666" cy="1040609"/>
            <a:chOff x="9993401" y="230962"/>
            <a:chExt cx="3973263" cy="1428222"/>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762216" y="644568"/>
              <a:ext cx="2302930" cy="802596"/>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 والديّ</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382704" y="317488"/>
            <a:ext cx="4570145" cy="1446550"/>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في هذهِ الحالةِ عليكَ أنْ تقومَ ببعضِ الأعمالِ الَّتي ترسِّخُ ثقةَ والديكَ بكَ، فَهُما أفضلُ صديقينِ لكَ. عاملْهُما باحترامٍ ووقارٍ تجدْ أنَّ الحياةَ أكثرُ إيجابيَّـــةً وتوفيقًا على المدى البعيدِ.</a:t>
            </a:r>
            <a:b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4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ما الأسلوبُ الَّذي اتَّبَعَـهُ الكاتِبُ في النَّصِّ السَّابِقِ؟</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الشَّرحُ            التَّأريخُ           </a:t>
            </a:r>
            <a:r>
              <a:rPr kumimoji="0" lang="ar-AE" sz="1600" b="1" i="0" u="none" strike="noStrike" kern="1200" cap="none" spc="0" normalizeH="0" baseline="0" noProof="0">
                <a:ln>
                  <a:noFill/>
                </a:ln>
                <a:solidFill>
                  <a:srgbClr val="444444"/>
                </a:solidFill>
                <a:effectLst/>
                <a:uLnTx/>
                <a:uFillTx/>
                <a:latin typeface="abdo"/>
                <a:ea typeface="+mn-ea"/>
                <a:cs typeface="Arial" panose="020B0604020202020204" pitchFamily="34" charset="0"/>
              </a:rPr>
              <a:t>الوَصفُ           الإقناعُ</a:t>
            </a:r>
            <a:endPar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5000045" y="599616"/>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382704" y="1902037"/>
            <a:ext cx="4722052" cy="1938992"/>
          </a:xfrm>
          <a:prstGeom prst="rect">
            <a:avLst/>
          </a:prstGeom>
          <a:noFill/>
          <a:ln w="76200">
            <a:solidFill>
              <a:srgbClr val="92D05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وإذا قلتَ لي: «إنَّ والديَّ لا يثقانِ بي، وهُما يشعرانِ أنَّني ما زلتُ ولدًا، وأنَّ عليَّ أنْ أحصلَ على إذنِهما قبلَ أنْ أفعلَ شَيئًا ».فأجيبُكَ صحيحٌ أنَّ والديكَ يتردَّدانِ في الثِّقةِ بكَ؛ لأنَّ طريقَتكَ في الحياةِ لمْ تقنعْهُما، حتّى الآنَ بصوابِ أحكامِكَ. في هذهِ الحالةِ عليكَ أنْ تقومَ ببعضِ الأعمالِ الَّتي ترسِّخُ ثقةَ والديكَ بكَ، فَهُما أفضلُ صديقينِ لكَ. عاملْهُما باحترامٍ ووقارٍ تجدْ أنَّ الحياةَ أكثرُ إيجابيَّةً وتوفيقًا على المدى البعيدِ. وكُنْ على يقينٍ أنَّكَ بمساعدةِ والديكَ ستحقِّقُ تقدُّمًا سريعًا نحوَ هدفِكَ، وفي بناءِ شخصيَّتِكَ المُتكامِلَةِ.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عُد إلى المَقطَعِ الأخيرِ مِنَ النَّصِّ، واستخرجِ المفاهيمَ المفتاحيَّـةَ منهُ، واشرَح سَبَبَ أهميَّتِها.</a:t>
            </a:r>
            <a:b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200" b="1" i="0" u="none" strike="noStrike" kern="1200" cap="none" spc="0" normalizeH="0" baseline="0" noProof="0" dirty="0">
                <a:ln>
                  <a:noFill/>
                </a:ln>
                <a:solidFill>
                  <a:srgbClr val="C0392B"/>
                </a:solidFill>
                <a:effectLst/>
                <a:uLnTx/>
                <a:uFillTx/>
                <a:latin typeface="abdo"/>
                <a:ea typeface="+mn-ea"/>
                <a:cs typeface="Arial" panose="020B0604020202020204" pitchFamily="34" charset="0"/>
              </a:rPr>
              <a:t>إرشادٌ:</a:t>
            </a: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فكِّرْ بذلكَ على هذا النَّحْوِ: إذا كنتَ مُضطرًّا لشرحِ النَّصِّ الَّذي قرأتَهُ لشخصٍ لمْ يقرأْهُ، فما الأفكارُ الَّتي ستكونُ أكثرَ أهمّيَّةً منْ غيرِها؟ وكيفَ ستشرحُ لهُ هذهِ الأفكارَ؟</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5276711" y="4064033"/>
            <a:ext cx="1170559" cy="908864"/>
          </a:xfrm>
          <a:prstGeom prst="ellipse">
            <a:avLst/>
          </a:prstGeom>
          <a:noFill/>
          <a:ln w="57150">
            <a:solidFill>
              <a:srgbClr val="92D05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92D050"/>
                </a:solidFill>
                <a:effectLst/>
                <a:uLnTx/>
                <a:uFillTx/>
                <a:latin typeface="Calibri" panose="020F0502020204030204"/>
                <a:ea typeface="+mn-ea"/>
                <a:cs typeface="Arial" panose="020B0604020202020204" pitchFamily="34" charset="0"/>
              </a:rPr>
              <a:t>اللون الأخضر</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393635" y="1776080"/>
            <a:ext cx="4946070" cy="2031325"/>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اكتُب فكرَةً داعِمَـةً توضِّحُ الفكرَةَ الآتيَـةَ، ثُمَّ صُغ فِقرَةً تتضمَّنُ الفكرَةَ الرَّئيسَـةَ والفِكرةَ الدَّاعِمَـةَ.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يُمكِنُ أن تكونَ العلاقَـةُ بينَ الوالدينِ والمُراهِقِ علاقَـةَ صداقَـةٍ.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366209" y="2009685"/>
            <a:ext cx="891607" cy="735747"/>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598824" y="4046206"/>
            <a:ext cx="5327152" cy="2308324"/>
          </a:xfrm>
          <a:prstGeom prst="rect">
            <a:avLst/>
          </a:prstGeom>
          <a:noFill/>
          <a:ln w="76200">
            <a:solidFill>
              <a:srgbClr val="FF66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حَدِّدِ المفاهيمَ المفتاحيَّـةَ الَّتي ورَدَت في نَصِّ (مَعَ والديَّ):</a:t>
            </a:r>
            <a:r>
              <a:rPr kumimoji="0" lang="ar-AE" sz="16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en-US" sz="1600" b="0" i="0" u="none" strike="noStrike" kern="1200" cap="none" spc="0" normalizeH="0" baseline="0" noProof="0" dirty="0">
                <a:ln>
                  <a:noFill/>
                </a:ln>
                <a:solidFill>
                  <a:srgbClr val="444444"/>
                </a:solidFill>
                <a:effectLst/>
                <a:uLnTx/>
                <a:uFillTx/>
                <a:latin typeface="abdo"/>
                <a:ea typeface="+mn-ea"/>
                <a:cs typeface="+mn-cs"/>
              </a:rPr>
              <a:t>3</a:t>
            </a:r>
            <a:r>
              <a:rPr kumimoji="0" lang="ar-AE" sz="1600" b="1" i="0" u="none" strike="noStrike" kern="1200" cap="none" spc="0" normalizeH="0" baseline="0" noProof="0" dirty="0">
                <a:ln>
                  <a:noFill/>
                </a:ln>
                <a:solidFill>
                  <a:srgbClr val="6D7278"/>
                </a:solidFill>
                <a:effectLst/>
                <a:uLnTx/>
                <a:uFillTx/>
                <a:latin typeface="abdo"/>
                <a:ea typeface="+mn-ea"/>
                <a:cs typeface="Arial" panose="020B0604020202020204" pitchFamily="34" charset="0"/>
              </a:rPr>
              <a:t> إجابات صحيحة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تَرسيخُ ثقةِ الوالدينِ بالابْنِ.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  خَطَرُ الانعزالِ على المُراهقينَ.</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احترامُ الوالدينِ فرضٌ مِنَ اللَّـهِ تعالى.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  الاختلافاتُ بينَ المُراهَقـةِ والطُّفولَـةِ.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مرحلةُ المُراهقةِ فَترةُ تدريبٍ للأبناءِ.</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وَعْيُ الوالدينِ بخَصائصِ مرحلَةِ المُراهقةِ.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المساواةُ بينَ الأبناءِ في المُعاملةِ.</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600" b="0" i="0" u="none" strike="noStrike" kern="1200" cap="none" spc="0" normalizeH="0" baseline="0" noProof="0" dirty="0">
              <a:ln>
                <a:noFill/>
              </a:ln>
              <a:solidFill>
                <a:srgbClr val="6D7278"/>
              </a:solidFill>
              <a:effectLst/>
              <a:uLnTx/>
              <a:uFillTx/>
              <a:latin typeface="abdo"/>
              <a:ea typeface="+mn-ea"/>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10717729" y="3179826"/>
            <a:ext cx="1145962" cy="822305"/>
          </a:xfrm>
          <a:prstGeom prst="ellipse">
            <a:avLst/>
          </a:prstGeom>
          <a:noFill/>
          <a:ln w="57150">
            <a:solidFill>
              <a:srgbClr val="FF66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66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1252121" y="6201292"/>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sp>
        <p:nvSpPr>
          <p:cNvPr id="27" name="Rectangle 14">
            <a:extLst>
              <a:ext uri="{FF2B5EF4-FFF2-40B4-BE49-F238E27FC236}">
                <a16:creationId xmlns:a16="http://schemas.microsoft.com/office/drawing/2014/main" id="{CE3D1041-88D8-49FF-B358-0B3EB77F40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ar-AE" altLang="ar-A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endParaRPr kumimoji="0" lang="ar-AE" altLang="ar-A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جدول 7">
            <a:extLst>
              <a:ext uri="{FF2B5EF4-FFF2-40B4-BE49-F238E27FC236}">
                <a16:creationId xmlns:a16="http://schemas.microsoft.com/office/drawing/2014/main" id="{7281057D-5728-4FBA-BA1B-8163F6A584A6}"/>
              </a:ext>
            </a:extLst>
          </p:cNvPr>
          <p:cNvGraphicFramePr>
            <a:graphicFrameLocks noGrp="1"/>
          </p:cNvGraphicFramePr>
          <p:nvPr/>
        </p:nvGraphicFramePr>
        <p:xfrm>
          <a:off x="266024" y="3635296"/>
          <a:ext cx="4955412" cy="2438400"/>
        </p:xfrm>
        <a:graphic>
          <a:graphicData uri="http://schemas.openxmlformats.org/drawingml/2006/table">
            <a:tbl>
              <a:tblPr rtl="1" firstRow="1" bandRow="1">
                <a:tableStyleId>{93296810-A885-4BE3-A3E7-6D5BEEA58F35}</a:tableStyleId>
              </a:tblPr>
              <a:tblGrid>
                <a:gridCol w="1651804">
                  <a:extLst>
                    <a:ext uri="{9D8B030D-6E8A-4147-A177-3AD203B41FA5}">
                      <a16:colId xmlns:a16="http://schemas.microsoft.com/office/drawing/2014/main" val="4272672973"/>
                    </a:ext>
                  </a:extLst>
                </a:gridCol>
                <a:gridCol w="1651804">
                  <a:extLst>
                    <a:ext uri="{9D8B030D-6E8A-4147-A177-3AD203B41FA5}">
                      <a16:colId xmlns:a16="http://schemas.microsoft.com/office/drawing/2014/main" val="1895812894"/>
                    </a:ext>
                  </a:extLst>
                </a:gridCol>
                <a:gridCol w="1651804">
                  <a:extLst>
                    <a:ext uri="{9D8B030D-6E8A-4147-A177-3AD203B41FA5}">
                      <a16:colId xmlns:a16="http://schemas.microsoft.com/office/drawing/2014/main" val="3497151509"/>
                    </a:ext>
                  </a:extLst>
                </a:gridCol>
              </a:tblGrid>
              <a:tr h="370840">
                <a:tc>
                  <a:txBody>
                    <a:bodyPr/>
                    <a:lstStyle/>
                    <a:p>
                      <a:pPr algn="ctr" rtl="1"/>
                      <a:r>
                        <a:rPr lang="ar-AE" sz="1400" dirty="0"/>
                        <a:t>الأفكار أو المفاهيم </a:t>
                      </a:r>
                      <a:r>
                        <a:rPr lang="ar-AE" sz="1400" dirty="0" err="1"/>
                        <a:t>المفاتيحية</a:t>
                      </a:r>
                      <a:endParaRPr lang="ar-AE" sz="1400" dirty="0"/>
                    </a:p>
                  </a:txBody>
                  <a:tcPr/>
                </a:tc>
                <a:tc>
                  <a:txBody>
                    <a:bodyPr/>
                    <a:lstStyle/>
                    <a:p>
                      <a:pPr algn="ctr" rtl="1"/>
                      <a:r>
                        <a:rPr lang="ar-AE" sz="1400" dirty="0"/>
                        <a:t>سبب أهمية المفهوم </a:t>
                      </a:r>
                    </a:p>
                  </a:txBody>
                  <a:tcPr/>
                </a:tc>
                <a:tc>
                  <a:txBody>
                    <a:bodyPr/>
                    <a:lstStyle/>
                    <a:p>
                      <a:pPr algn="ctr" rtl="1"/>
                      <a:r>
                        <a:rPr lang="ar-AE" sz="1400" dirty="0"/>
                        <a:t>روابط بينه وبين غيره من المفاهيم</a:t>
                      </a:r>
                    </a:p>
                  </a:txBody>
                  <a:tcPr/>
                </a:tc>
                <a:extLst>
                  <a:ext uri="{0D108BD9-81ED-4DB2-BD59-A6C34878D82A}">
                    <a16:rowId xmlns:a16="http://schemas.microsoft.com/office/drawing/2014/main" val="2111985281"/>
                  </a:ext>
                </a:extLst>
              </a:tr>
              <a:tr h="370840">
                <a:tc>
                  <a:txBody>
                    <a:bodyPr/>
                    <a:lstStyle/>
                    <a:p>
                      <a:pPr rtl="1"/>
                      <a:endParaRPr lang="ar-AE" dirty="0"/>
                    </a:p>
                    <a:p>
                      <a:pPr rtl="1"/>
                      <a:endParaRPr lang="ar-AE" dirty="0"/>
                    </a:p>
                  </a:txBody>
                  <a:tcPr/>
                </a:tc>
                <a:tc>
                  <a:txBody>
                    <a:bodyPr/>
                    <a:lstStyle/>
                    <a:p>
                      <a:pPr rtl="1"/>
                      <a:endParaRPr lang="ar-AE"/>
                    </a:p>
                  </a:txBody>
                  <a:tcPr/>
                </a:tc>
                <a:tc>
                  <a:txBody>
                    <a:bodyPr/>
                    <a:lstStyle/>
                    <a:p>
                      <a:pPr rtl="1"/>
                      <a:endParaRPr lang="ar-AE" dirty="0"/>
                    </a:p>
                  </a:txBody>
                  <a:tcPr/>
                </a:tc>
                <a:extLst>
                  <a:ext uri="{0D108BD9-81ED-4DB2-BD59-A6C34878D82A}">
                    <a16:rowId xmlns:a16="http://schemas.microsoft.com/office/drawing/2014/main" val="1432008191"/>
                  </a:ext>
                </a:extLst>
              </a:tr>
              <a:tr h="370840">
                <a:tc>
                  <a:txBody>
                    <a:bodyPr/>
                    <a:lstStyle/>
                    <a:p>
                      <a:pPr rtl="1"/>
                      <a:endParaRPr lang="ar-AE" dirty="0"/>
                    </a:p>
                    <a:p>
                      <a:pPr rtl="1"/>
                      <a:endParaRPr lang="ar-AE" dirty="0"/>
                    </a:p>
                  </a:txBody>
                  <a:tcPr/>
                </a:tc>
                <a:tc>
                  <a:txBody>
                    <a:bodyPr/>
                    <a:lstStyle/>
                    <a:p>
                      <a:pPr rtl="1"/>
                      <a:endParaRPr lang="ar-AE"/>
                    </a:p>
                  </a:txBody>
                  <a:tcPr/>
                </a:tc>
                <a:tc>
                  <a:txBody>
                    <a:bodyPr/>
                    <a:lstStyle/>
                    <a:p>
                      <a:pPr rtl="1"/>
                      <a:endParaRPr lang="ar-AE"/>
                    </a:p>
                  </a:txBody>
                  <a:tcPr/>
                </a:tc>
                <a:extLst>
                  <a:ext uri="{0D108BD9-81ED-4DB2-BD59-A6C34878D82A}">
                    <a16:rowId xmlns:a16="http://schemas.microsoft.com/office/drawing/2014/main" val="1755269146"/>
                  </a:ext>
                </a:extLst>
              </a:tr>
              <a:tr h="370840">
                <a:tc>
                  <a:txBody>
                    <a:bodyPr/>
                    <a:lstStyle/>
                    <a:p>
                      <a:pPr rtl="1"/>
                      <a:endParaRPr lang="ar-AE" dirty="0"/>
                    </a:p>
                    <a:p>
                      <a:pPr rtl="1"/>
                      <a:endParaRPr lang="ar-AE" dirty="0"/>
                    </a:p>
                  </a:txBody>
                  <a:tcPr/>
                </a:tc>
                <a:tc>
                  <a:txBody>
                    <a:bodyPr/>
                    <a:lstStyle/>
                    <a:p>
                      <a:pPr rtl="1"/>
                      <a:endParaRPr lang="ar-AE"/>
                    </a:p>
                  </a:txBody>
                  <a:tcPr/>
                </a:tc>
                <a:tc>
                  <a:txBody>
                    <a:bodyPr/>
                    <a:lstStyle/>
                    <a:p>
                      <a:pPr rtl="1"/>
                      <a:endParaRPr lang="ar-AE" dirty="0"/>
                    </a:p>
                  </a:txBody>
                  <a:tcPr/>
                </a:tc>
                <a:extLst>
                  <a:ext uri="{0D108BD9-81ED-4DB2-BD59-A6C34878D82A}">
                    <a16:rowId xmlns:a16="http://schemas.microsoft.com/office/drawing/2014/main" val="4267989378"/>
                  </a:ext>
                </a:extLst>
              </a:tr>
            </a:tbl>
          </a:graphicData>
        </a:graphic>
      </p:graphicFrame>
      <p:sp>
        <p:nvSpPr>
          <p:cNvPr id="10" name="Slide Number Placeholder 9">
            <a:extLst>
              <a:ext uri="{FF2B5EF4-FFF2-40B4-BE49-F238E27FC236}">
                <a16:creationId xmlns:a16="http://schemas.microsoft.com/office/drawing/2014/main" id="{2409A8A3-28E9-BE25-8DAE-C327189369A4}"/>
              </a:ext>
            </a:extLst>
          </p:cNvPr>
          <p:cNvSpPr>
            <a:spLocks noGrp="1"/>
          </p:cNvSpPr>
          <p:nvPr>
            <p:ph type="sldNum" sz="quarter" idx="12"/>
          </p:nvPr>
        </p:nvSpPr>
        <p:spPr/>
        <p:txBody>
          <a:bodyPr/>
          <a:lstStyle/>
          <a:p>
            <a:fld id="{82F378E8-543A-4B37-BF35-36E8B801D29D}" type="slidenum">
              <a:rPr lang="en-US" smtClean="0"/>
              <a:t>16</a:t>
            </a:fld>
            <a:endParaRPr lang="en-US"/>
          </a:p>
        </p:txBody>
      </p:sp>
      <p:pic>
        <p:nvPicPr>
          <p:cNvPr id="12" name="Picture 11">
            <a:extLst>
              <a:ext uri="{FF2B5EF4-FFF2-40B4-BE49-F238E27FC236}">
                <a16:creationId xmlns:a16="http://schemas.microsoft.com/office/drawing/2014/main" id="{95BBD7E9-47B9-124D-694B-2AD6B9DA3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3849235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343358" y="418689"/>
            <a:ext cx="2799666" cy="1081206"/>
            <a:chOff x="9993401" y="230962"/>
            <a:chExt cx="3973263" cy="1483941"/>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762216" y="405404"/>
              <a:ext cx="2302930" cy="1309499"/>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العطف على الأبناء</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382704" y="317488"/>
            <a:ext cx="4570145" cy="1384995"/>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وظّفْ أدواتِ الرَّبطِ التاليـةَ في فقرةٍ من إنشائك: ( </a:t>
            </a:r>
            <a:r>
              <a:rPr kumimoji="0" lang="ar-AE" sz="1800" b="1" i="0" u="none" strike="noStrike" kern="1200" cap="none" spc="0" normalizeH="0" baseline="0" noProof="0" dirty="0">
                <a:ln>
                  <a:noFill/>
                </a:ln>
                <a:solidFill>
                  <a:srgbClr val="D35400"/>
                </a:solidFill>
                <a:effectLst/>
                <a:uLnTx/>
                <a:uFillTx/>
                <a:latin typeface="abdo"/>
                <a:ea typeface="+mn-ea"/>
                <a:cs typeface="Arial" panose="020B0604020202020204" pitchFamily="34" charset="0"/>
              </a:rPr>
              <a:t>فقد</a:t>
            </a: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1800" b="1" i="0" u="none" strike="noStrike" kern="1200" cap="none" spc="0" normalizeH="0" baseline="0" noProof="0" dirty="0">
                <a:ln>
                  <a:noFill/>
                </a:ln>
                <a:solidFill>
                  <a:srgbClr val="D35400"/>
                </a:solidFill>
                <a:effectLst/>
                <a:uLnTx/>
                <a:uFillTx/>
                <a:latin typeface="abdo"/>
                <a:ea typeface="+mn-ea"/>
                <a:cs typeface="Arial" panose="020B0604020202020204" pitchFamily="34" charset="0"/>
              </a:rPr>
              <a:t>أمَّا</a:t>
            </a: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1800" b="1" i="0" u="none" strike="noStrike" kern="1200" cap="none" spc="0" normalizeH="0" baseline="0" noProof="0" dirty="0">
                <a:ln>
                  <a:noFill/>
                </a:ln>
                <a:solidFill>
                  <a:srgbClr val="D35400"/>
                </a:solidFill>
                <a:effectLst/>
                <a:uLnTx/>
                <a:uFillTx/>
                <a:latin typeface="abdo"/>
                <a:ea typeface="+mn-ea"/>
                <a:cs typeface="Arial" panose="020B0604020202020204" pitchFamily="34" charset="0"/>
              </a:rPr>
              <a:t>كذلك</a:t>
            </a: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1800" b="1" i="0" u="none" strike="noStrike" kern="1200" cap="none" spc="0" normalizeH="0" baseline="0" noProof="0" dirty="0">
                <a:ln>
                  <a:noFill/>
                </a:ln>
                <a:solidFill>
                  <a:srgbClr val="D35400"/>
                </a:solidFill>
                <a:effectLst/>
                <a:uLnTx/>
                <a:uFillTx/>
                <a:latin typeface="abdo"/>
                <a:ea typeface="+mn-ea"/>
                <a:cs typeface="Arial" panose="020B0604020202020204" pitchFamily="34" charset="0"/>
              </a:rPr>
              <a:t>و</a:t>
            </a: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1800" b="1" i="0" u="none" strike="noStrike" kern="1200" cap="none" spc="0" normalizeH="0" baseline="0" noProof="0" dirty="0">
                <a:ln>
                  <a:noFill/>
                </a:ln>
                <a:solidFill>
                  <a:srgbClr val="D35400"/>
                </a:solidFill>
                <a:effectLst/>
                <a:uLnTx/>
                <a:uFillTx/>
                <a:latin typeface="abdo"/>
                <a:ea typeface="+mn-ea"/>
                <a:cs typeface="Arial" panose="020B0604020202020204" pitchFamily="34" charset="0"/>
              </a:rPr>
              <a:t>ثمَّ</a:t>
            </a: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بما </a:t>
            </a:r>
            <a:r>
              <a:rPr kumimoji="0" lang="ar-AE" sz="1800" b="1" i="0" u="none" strike="noStrike" kern="1200" cap="none" spc="0" normalizeH="0" baseline="0" noProof="0" dirty="0" err="1">
                <a:ln>
                  <a:noFill/>
                </a:ln>
                <a:solidFill>
                  <a:srgbClr val="444444"/>
                </a:solidFill>
                <a:effectLst/>
                <a:uLnTx/>
                <a:uFillTx/>
                <a:latin typeface="abdo"/>
                <a:ea typeface="+mn-ea"/>
                <a:cs typeface="Arial" panose="020B0604020202020204" pitchFamily="34" charset="0"/>
              </a:rPr>
              <a:t>لايتجاوز</a:t>
            </a: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ثلاثةَ أسطرٍ.</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5000045" y="573112"/>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321298" y="2082902"/>
            <a:ext cx="4722052" cy="3785652"/>
          </a:xfrm>
          <a:prstGeom prst="rect">
            <a:avLst/>
          </a:prstGeom>
          <a:noFill/>
          <a:ln w="76200">
            <a:solidFill>
              <a:srgbClr val="92D05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2980B9"/>
                </a:solidFill>
                <a:effectLst/>
                <a:uLnTx/>
                <a:uFillTx/>
                <a:latin typeface="abdo"/>
                <a:ea typeface="+mn-ea"/>
                <a:cs typeface="Arial" panose="020B0604020202020204" pitchFamily="34" charset="0"/>
              </a:rPr>
              <a:t>اكتُب </a:t>
            </a:r>
            <a:r>
              <a:rPr kumimoji="0" lang="ar-AE" sz="1200" b="1" i="0" u="none" strike="noStrike" kern="1200" cap="none" spc="0" normalizeH="0" baseline="0" noProof="0" dirty="0">
                <a:ln>
                  <a:noFill/>
                </a:ln>
                <a:solidFill>
                  <a:srgbClr val="8E44AD"/>
                </a:solidFill>
                <a:effectLst/>
                <a:uLnTx/>
                <a:uFillTx/>
                <a:latin typeface="abdo"/>
                <a:ea typeface="+mn-ea"/>
                <a:cs typeface="Arial" panose="020B0604020202020204" pitchFamily="34" charset="0"/>
              </a:rPr>
              <a:t>خاتِمَـةً أُخرى للنَّصِّ</a:t>
            </a: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ar-AE" sz="1200" b="1" i="0" u="none" strike="noStrike" kern="1200" cap="none" spc="0" normalizeH="0" baseline="0" noProof="0" dirty="0">
                <a:ln>
                  <a:noFill/>
                </a:ln>
                <a:solidFill>
                  <a:srgbClr val="2980B9"/>
                </a:solidFill>
                <a:effectLst/>
                <a:uLnTx/>
                <a:uFillTx/>
                <a:latin typeface="abdo"/>
                <a:ea typeface="+mn-ea"/>
                <a:cs typeface="Arial" panose="020B0604020202020204" pitchFamily="34" charset="0"/>
              </a:rPr>
              <a:t>وراعِ في كتابَتِكَ الأمورَ الآتيَـةَ:</a:t>
            </a:r>
            <a:b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انسجامُ الخاتِمَـةِ مَعَ باقي الفِقرات.</a:t>
            </a:r>
            <a:b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كتابَـةُ جُملَـةٍ رئيسَـةٍ أو مفتاحيَّـةٍ تدعَمُها باقي جُمَلِ الفِقرَةِ.</a:t>
            </a:r>
            <a:b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استخدامُ عبارَةٍ تَدُلُّ على الاستنتاجِ مثل: (وهكذا، نستنتِجُ، نَخلُصُ إلى).</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5063171" y="3737814"/>
            <a:ext cx="1170559" cy="908864"/>
          </a:xfrm>
          <a:prstGeom prst="ellipse">
            <a:avLst/>
          </a:prstGeom>
          <a:noFill/>
          <a:ln w="57150">
            <a:solidFill>
              <a:srgbClr val="92D05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92D050"/>
                </a:solidFill>
                <a:effectLst/>
                <a:uLnTx/>
                <a:uFillTx/>
                <a:latin typeface="Calibri" panose="020F0502020204030204"/>
                <a:ea typeface="+mn-ea"/>
                <a:cs typeface="Arial" panose="020B0604020202020204" pitchFamily="34" charset="0"/>
              </a:rPr>
              <a:t>اللون الأخضر</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393635" y="1776080"/>
            <a:ext cx="4946070" cy="1600438"/>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بَعْدَ معرِفَتِكَ بِقوَّةِ عاطفَةِ الحيواناتِ تجاهَ أَبنائِها، تعاونْ وزُملاءَكَ لِكِتابَةِ تغريدةٍ أو منشورٍ قَصيرٍ تدعونَ فيها </a:t>
            </a:r>
            <a:r>
              <a:rPr kumimoji="0" lang="ar-AE" sz="1400" b="1" i="0" u="none" strike="noStrike" kern="1200" cap="none" spc="0" normalizeH="0" baseline="0" noProof="0" dirty="0">
                <a:ln>
                  <a:noFill/>
                </a:ln>
                <a:solidFill>
                  <a:srgbClr val="8E44AD"/>
                </a:solidFill>
                <a:effectLst/>
                <a:uLnTx/>
                <a:uFillTx/>
                <a:latin typeface="abdo"/>
                <a:ea typeface="+mn-ea"/>
                <a:cs typeface="Arial" panose="020B0604020202020204" pitchFamily="34" charset="0"/>
              </a:rPr>
              <a:t>للحِفاظَ على الحَيواناتِ ورِعايَتِها</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366209" y="2276814"/>
            <a:ext cx="891607" cy="735747"/>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481265" y="4178268"/>
            <a:ext cx="5327152" cy="2339102"/>
          </a:xfrm>
          <a:prstGeom prst="rect">
            <a:avLst/>
          </a:prstGeom>
          <a:noFill/>
          <a:ln w="76200">
            <a:solidFill>
              <a:srgbClr val="FF66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2980B9"/>
                </a:solidFill>
                <a:effectLst/>
                <a:uLnTx/>
                <a:uFillTx/>
                <a:latin typeface="abdo"/>
                <a:ea typeface="+mn-ea"/>
                <a:cs typeface="Arial" panose="020B0604020202020204" pitchFamily="34" charset="0"/>
              </a:rPr>
              <a:t>اذكرْ أَمثلةً أُخْرى عنْ قوَّةِ عاطفَةِ الحَيواناتِ، قرأْتَ أو سَمِعتَ عنْها، واكتبْ واحِدَةً مِنْها معَ ذكرِ الحَقائِقِ التّابِعَةِ لها.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2980B9"/>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2980B9"/>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2980B9"/>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2980B9"/>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2980B9"/>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2980B9"/>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2980B9"/>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2980B9"/>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2980B9"/>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10536076" y="3326661"/>
            <a:ext cx="1145962" cy="822305"/>
          </a:xfrm>
          <a:prstGeom prst="ellipse">
            <a:avLst/>
          </a:prstGeom>
          <a:noFill/>
          <a:ln w="57150">
            <a:solidFill>
              <a:srgbClr val="FF66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66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970955" y="6112109"/>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sp>
        <p:nvSpPr>
          <p:cNvPr id="8" name="Slide Number Placeholder 7">
            <a:extLst>
              <a:ext uri="{FF2B5EF4-FFF2-40B4-BE49-F238E27FC236}">
                <a16:creationId xmlns:a16="http://schemas.microsoft.com/office/drawing/2014/main" id="{BC942058-8363-CCA7-A7E0-BFFB0F1A8D54}"/>
              </a:ext>
            </a:extLst>
          </p:cNvPr>
          <p:cNvSpPr>
            <a:spLocks noGrp="1"/>
          </p:cNvSpPr>
          <p:nvPr>
            <p:ph type="sldNum" sz="quarter" idx="12"/>
          </p:nvPr>
        </p:nvSpPr>
        <p:spPr/>
        <p:txBody>
          <a:bodyPr/>
          <a:lstStyle/>
          <a:p>
            <a:fld id="{82F378E8-543A-4B37-BF35-36E8B801D29D}" type="slidenum">
              <a:rPr lang="en-US" smtClean="0"/>
              <a:t>17</a:t>
            </a:fld>
            <a:endParaRPr lang="en-US"/>
          </a:p>
        </p:txBody>
      </p:sp>
      <p:pic>
        <p:nvPicPr>
          <p:cNvPr id="10" name="Picture 9">
            <a:extLst>
              <a:ext uri="{FF2B5EF4-FFF2-40B4-BE49-F238E27FC236}">
                <a16:creationId xmlns:a16="http://schemas.microsoft.com/office/drawing/2014/main" id="{0D856097-0731-A4E4-9AA3-5C1964DF4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4124542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343358" y="418689"/>
            <a:ext cx="2799666" cy="1040609"/>
            <a:chOff x="9993401" y="230962"/>
            <a:chExt cx="3973263" cy="1428222"/>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762216" y="499062"/>
              <a:ext cx="2302930" cy="1140532"/>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ضمائر النصب المتصلة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382704" y="317488"/>
            <a:ext cx="4570145" cy="1569660"/>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ليتَكَ ما أهملتَ كتابَكَ.</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600" b="1" i="0" u="none" strike="noStrike" kern="1200" cap="none" spc="0" normalizeH="0" baseline="0" noProof="0" dirty="0">
                <a:ln>
                  <a:noFill/>
                </a:ln>
                <a:solidFill>
                  <a:srgbClr val="C0392B"/>
                </a:solidFill>
                <a:effectLst/>
                <a:uLnTx/>
                <a:uFillTx/>
                <a:latin typeface="abdo"/>
                <a:ea typeface="+mn-ea"/>
                <a:cs typeface="Arial" panose="020B0604020202020204" pitchFamily="34" charset="0"/>
              </a:rPr>
              <a:t>الكَلِمَـةُ الّتي تَشتَمِلُ على ضميرِ نصْبٍ مُتَّصِلٍ هي:</a:t>
            </a:r>
            <a:endPar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 ليتَكَ                - كتابَكَ          </a:t>
            </a: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أهملتَ              - ما</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endParaRP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5000045" y="599616"/>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321298" y="2082902"/>
            <a:ext cx="4722052" cy="3847207"/>
          </a:xfrm>
          <a:prstGeom prst="rect">
            <a:avLst/>
          </a:prstGeom>
          <a:noFill/>
          <a:ln w="76200">
            <a:solidFill>
              <a:srgbClr val="92D05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C0392B"/>
                </a:solidFill>
                <a:effectLst/>
                <a:uLnTx/>
                <a:uFillTx/>
                <a:latin typeface="abdo"/>
                <a:ea typeface="+mn-ea"/>
                <a:cs typeface="Arial" panose="020B0604020202020204" pitchFamily="34" charset="0"/>
              </a:rPr>
              <a:t>بعدَ مروركَ بخبراتِ التَّعلُّمِ، نفّذِ النَّشاطَ الآتي:</a:t>
            </a:r>
            <a:b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عُدْ إلى الآيات (6-15) من سورة الكهفِ، واستخرجْ ضمائرَ النَّصبِ المتَّصلةَ، ثمَّ حدِّدْ نوعَ كلَّ ضميرٍ منها.</a:t>
            </a:r>
            <a:b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400" b="1" i="0" u="none" strike="noStrike" kern="1200" cap="none" spc="0" normalizeH="0" baseline="0" noProof="0" dirty="0">
                <a:ln>
                  <a:noFill/>
                </a:ln>
                <a:solidFill>
                  <a:srgbClr val="27AE60"/>
                </a:solidFill>
                <a:effectLst/>
                <a:uLnTx/>
                <a:uFillTx/>
                <a:latin typeface="abdo"/>
                <a:ea typeface="+mn-ea"/>
                <a:cs typeface="Arial" panose="020B0604020202020204" pitchFamily="34" charset="0"/>
              </a:rPr>
              <a:t>تذكَّرْ، ضمائرُ النَّصبِ المتَّصلةُ أربعةُ ضمائرَ هي:</a:t>
            </a:r>
            <a:b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كافُ الخطابِ (ـك)</a:t>
            </a:r>
            <a:b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هاءُ الغائبِ (ـه)</a:t>
            </a:r>
            <a:b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ياءُ المتكلِّمِ (ـي)</a:t>
            </a:r>
            <a:b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400" b="1" i="0" u="none" strike="noStrike" kern="1200" cap="none" spc="0" normalizeH="0" baseline="0" noProof="0" dirty="0" err="1">
                <a:ln>
                  <a:noFill/>
                </a:ln>
                <a:solidFill>
                  <a:srgbClr val="444444"/>
                </a:solidFill>
                <a:effectLst/>
                <a:uLnTx/>
                <a:uFillTx/>
                <a:latin typeface="abdo"/>
                <a:ea typeface="+mn-ea"/>
                <a:cs typeface="Arial" panose="020B0604020202020204" pitchFamily="34" charset="0"/>
              </a:rPr>
              <a:t>نا</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المفعولين (ـ</a:t>
            </a:r>
            <a:r>
              <a:rPr kumimoji="0" lang="ar-AE" sz="1400" b="1" i="0" u="none" strike="noStrike" kern="1200" cap="none" spc="0" normalizeH="0" baseline="0" noProof="0" dirty="0" err="1">
                <a:ln>
                  <a:noFill/>
                </a:ln>
                <a:solidFill>
                  <a:srgbClr val="444444"/>
                </a:solidFill>
                <a:effectLst/>
                <a:uLnTx/>
                <a:uFillTx/>
                <a:latin typeface="abdo"/>
                <a:ea typeface="+mn-ea"/>
                <a:cs typeface="Arial" panose="020B0604020202020204" pitchFamily="34" charset="0"/>
              </a:rPr>
              <a:t>نا</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5063171" y="3737814"/>
            <a:ext cx="1170559" cy="908864"/>
          </a:xfrm>
          <a:prstGeom prst="ellipse">
            <a:avLst/>
          </a:prstGeom>
          <a:noFill/>
          <a:ln w="57150">
            <a:solidFill>
              <a:srgbClr val="92D05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92D050"/>
                </a:solidFill>
                <a:effectLst/>
                <a:uLnTx/>
                <a:uFillTx/>
                <a:latin typeface="Calibri" panose="020F0502020204030204"/>
                <a:ea typeface="+mn-ea"/>
                <a:cs typeface="Arial" panose="020B0604020202020204" pitchFamily="34" charset="0"/>
              </a:rPr>
              <a:t>اللون الأخضر</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393635" y="1776080"/>
            <a:ext cx="4946070" cy="1692771"/>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كونوا يدًا واحدةً كي لا تفرّقَكُمُ الأيّامُ.</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800" b="1" i="0" u="none" strike="noStrike" kern="1200" cap="none" spc="0" normalizeH="0" baseline="0" noProof="0" dirty="0">
                <a:ln>
                  <a:noFill/>
                </a:ln>
                <a:solidFill>
                  <a:srgbClr val="C0392B"/>
                </a:solidFill>
                <a:effectLst/>
                <a:uLnTx/>
                <a:uFillTx/>
                <a:latin typeface="abdo"/>
                <a:ea typeface="+mn-ea"/>
                <a:cs typeface="Arial" panose="020B0604020202020204" pitchFamily="34" charset="0"/>
              </a:rPr>
              <a:t>الكَلِمَـةُ الّتي تَشتَمِلُ على ضميرِ نصْبٍ مُتَّصِلٍ هي:</a:t>
            </a:r>
            <a:endPar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kumimoji="0" lang="ar-AE" sz="18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rPr>
              <a:t>كونوا            - تفرِّقَكُمُ            - تُفرِّقَ          -الأيّامُ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rPr>
              <a:t> </a:t>
            </a: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366209" y="2276814"/>
            <a:ext cx="891607" cy="735747"/>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543550" y="3862190"/>
            <a:ext cx="5327152" cy="2554545"/>
          </a:xfrm>
          <a:prstGeom prst="rect">
            <a:avLst/>
          </a:prstGeom>
          <a:noFill/>
          <a:ln w="76200">
            <a:solidFill>
              <a:srgbClr val="FF66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alt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r>
              <a:rPr kumimoji="0" lang="ar-AE" sz="1600" b="1" i="0" u="none" strike="noStrike" kern="1200" cap="none" spc="0" normalizeH="0" baseline="0" noProof="0" dirty="0">
                <a:ln>
                  <a:noFill/>
                </a:ln>
                <a:solidFill>
                  <a:srgbClr val="C0392B"/>
                </a:solidFill>
                <a:effectLst/>
                <a:uLnTx/>
                <a:uFillTx/>
                <a:latin typeface="abdo"/>
                <a:ea typeface="+mn-ea"/>
                <a:cs typeface="Arial" panose="020B0604020202020204" pitchFamily="34" charset="0"/>
              </a:rPr>
              <a:t>(6-15) من سورة الكهفِ، وأعرِبْ كُلًّا منها.</a:t>
            </a:r>
            <a:b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600" b="1" i="0" u="none" strike="noStrike" kern="1200" cap="none" spc="0" normalizeH="0" baseline="0" noProof="0" dirty="0">
                <a:ln>
                  <a:noFill/>
                </a:ln>
                <a:solidFill>
                  <a:srgbClr val="27AE60"/>
                </a:solidFill>
                <a:effectLst/>
                <a:uLnTx/>
                <a:uFillTx/>
                <a:latin typeface="abdo"/>
                <a:ea typeface="+mn-ea"/>
                <a:cs typeface="Arial" panose="020B0604020202020204" pitchFamily="34" charset="0"/>
              </a:rPr>
              <a:t>تذكَّرْ، إذا اتَّصَلَتْ ضمائرُ النّصبِ بالحروفِ النّاسخةِ تعرَبُ في محلِّ نصبِ اسمِها، وإذا اتَّصَلَتْ بفعلٍ تُعرَبُ في محلِّ نصبِ مفعولٍ بِـهِ.</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600" b="1" i="0" u="none" strike="noStrike" kern="1200" cap="none" spc="0" normalizeH="0" baseline="0" noProof="0" dirty="0">
              <a:ln>
                <a:noFill/>
              </a:ln>
              <a:solidFill>
                <a:srgbClr val="27AE60"/>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5337800" y="4779464"/>
            <a:ext cx="1145962" cy="822305"/>
          </a:xfrm>
          <a:prstGeom prst="ellipse">
            <a:avLst/>
          </a:prstGeom>
          <a:noFill/>
          <a:ln w="57150">
            <a:solidFill>
              <a:srgbClr val="FF66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66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1252121" y="6201292"/>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sp>
        <p:nvSpPr>
          <p:cNvPr id="27" name="Rectangle 14">
            <a:extLst>
              <a:ext uri="{FF2B5EF4-FFF2-40B4-BE49-F238E27FC236}">
                <a16:creationId xmlns:a16="http://schemas.microsoft.com/office/drawing/2014/main" id="{CE3D1041-88D8-49FF-B358-0B3EB77F40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ar-AE" altLang="ar-A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endParaRPr kumimoji="0" lang="ar-AE" altLang="ar-A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7">
            <a:extLst>
              <a:ext uri="{FF2B5EF4-FFF2-40B4-BE49-F238E27FC236}">
                <a16:creationId xmlns:a16="http://schemas.microsoft.com/office/drawing/2014/main" id="{8C7319A0-3936-2963-746C-9A65E8234CE3}"/>
              </a:ext>
            </a:extLst>
          </p:cNvPr>
          <p:cNvSpPr>
            <a:spLocks noGrp="1"/>
          </p:cNvSpPr>
          <p:nvPr>
            <p:ph type="sldNum" sz="quarter" idx="12"/>
          </p:nvPr>
        </p:nvSpPr>
        <p:spPr/>
        <p:txBody>
          <a:bodyPr/>
          <a:lstStyle/>
          <a:p>
            <a:fld id="{82F378E8-543A-4B37-BF35-36E8B801D29D}" type="slidenum">
              <a:rPr lang="en-US" smtClean="0"/>
              <a:t>18</a:t>
            </a:fld>
            <a:endParaRPr lang="en-US"/>
          </a:p>
        </p:txBody>
      </p:sp>
      <p:pic>
        <p:nvPicPr>
          <p:cNvPr id="10" name="Picture 9">
            <a:extLst>
              <a:ext uri="{FF2B5EF4-FFF2-40B4-BE49-F238E27FC236}">
                <a16:creationId xmlns:a16="http://schemas.microsoft.com/office/drawing/2014/main" id="{91624FDB-09A9-06C2-501D-6C7DF889F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2169670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343358" y="418689"/>
            <a:ext cx="2799666" cy="1040609"/>
            <a:chOff x="9993401" y="230962"/>
            <a:chExt cx="3973263" cy="1428222"/>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762216" y="499062"/>
              <a:ext cx="2302930" cy="1140532"/>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المبني للمجهول</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382704" y="317488"/>
            <a:ext cx="4570145" cy="1569660"/>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وظّفِ الأفعالَ الآتيـةَ في فقرةٍ صغيرةٍ من إنشائكَ موظّفًا ما تعلّمتَهُ سابقًا عن الفعلِ المبنيِّ للمجهولِ ونائبِ الفاعلِ.</a:t>
            </a:r>
            <a:b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600" b="1" i="0" u="none" strike="noStrike" kern="1200" cap="none" spc="0" normalizeH="0" baseline="0" noProof="0" dirty="0">
                <a:ln>
                  <a:noFill/>
                </a:ln>
                <a:solidFill>
                  <a:srgbClr val="FF00FF"/>
                </a:solidFill>
                <a:effectLst/>
                <a:uLnTx/>
                <a:uFillTx/>
                <a:latin typeface="abdo"/>
                <a:ea typeface="+mn-ea"/>
                <a:cs typeface="Arial" panose="020B0604020202020204" pitchFamily="34" charset="0"/>
              </a:rPr>
              <a:t> أُخِذَ، </a:t>
            </a:r>
            <a:r>
              <a:rPr kumimoji="0" lang="ar-AE" sz="1600" b="1" i="0" u="none" strike="noStrike" kern="1200" cap="none" spc="0" normalizeH="0" baseline="0" noProof="0" dirty="0" err="1">
                <a:ln>
                  <a:noFill/>
                </a:ln>
                <a:solidFill>
                  <a:srgbClr val="FF00FF"/>
                </a:solidFill>
                <a:effectLst/>
                <a:uLnTx/>
                <a:uFillTx/>
                <a:latin typeface="abdo"/>
                <a:ea typeface="+mn-ea"/>
                <a:cs typeface="Arial" panose="020B0604020202020204" pitchFamily="34" charset="0"/>
              </a:rPr>
              <a:t>احتُسِبَ،كوفئَ</a:t>
            </a:r>
            <a:r>
              <a:rPr kumimoji="0" lang="ar-AE" sz="1600" b="1" i="0" u="none" strike="noStrike" kern="1200" cap="none" spc="0" normalizeH="0" baseline="0" noProof="0" dirty="0">
                <a:ln>
                  <a:noFill/>
                </a:ln>
                <a:solidFill>
                  <a:srgbClr val="FF00FF"/>
                </a:solidFill>
                <a:effectLst/>
                <a:uLnTx/>
                <a:uFillTx/>
                <a:latin typeface="abdo"/>
                <a:ea typeface="+mn-ea"/>
                <a:cs typeface="Arial" panose="020B0604020202020204" pitchFamily="34" charset="0"/>
              </a:rPr>
              <a:t>، امتُدِحَ.</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a:t>
            </a: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5000045" y="599616"/>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277993" y="2912487"/>
            <a:ext cx="4722052" cy="3200876"/>
          </a:xfrm>
          <a:prstGeom prst="rect">
            <a:avLst/>
          </a:prstGeom>
          <a:noFill/>
          <a:ln w="76200">
            <a:solidFill>
              <a:srgbClr val="92D05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اكتبْ فقرةً صغيرةً تُعبّرُ فيها عن </a:t>
            </a:r>
            <a:r>
              <a:rPr kumimoji="0" lang="ar-AE" sz="14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فرحِكَ لمفاجأةٍ مميَّزةً</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تلقيتَها في حياتِك أثارت لديكَ مشاعرَ الشُّكرِ والامتنانِ، موظّفًا فيها</a:t>
            </a:r>
            <a:r>
              <a:rPr kumimoji="0" lang="ar-AE" sz="14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 الفعلَ المبنيَّ للمجهولِ </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توظيفًا صحيحًا.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1153779" y="1972566"/>
            <a:ext cx="1170559" cy="908864"/>
          </a:xfrm>
          <a:prstGeom prst="ellipse">
            <a:avLst/>
          </a:prstGeom>
          <a:noFill/>
          <a:ln w="57150">
            <a:solidFill>
              <a:srgbClr val="92D05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92D050"/>
                </a:solidFill>
                <a:effectLst/>
                <a:uLnTx/>
                <a:uFillTx/>
                <a:latin typeface="Calibri" panose="020F0502020204030204"/>
                <a:ea typeface="+mn-ea"/>
                <a:cs typeface="Arial" panose="020B0604020202020204" pitchFamily="34" charset="0"/>
              </a:rPr>
              <a:t>اللون الأخضر</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393635" y="1776080"/>
            <a:ext cx="4946070" cy="2369880"/>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أعربِ الكلماتِ في الجملِ الآتيـةِ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6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سُجِّلَ العقدُ.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6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6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شُكِرَ المعلّمونَ.</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0000"/>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20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366209" y="2276814"/>
            <a:ext cx="891607" cy="735747"/>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5203094" y="4346430"/>
            <a:ext cx="5327152" cy="2308324"/>
          </a:xfrm>
          <a:prstGeom prst="rect">
            <a:avLst/>
          </a:prstGeom>
          <a:noFill/>
          <a:ln w="76200">
            <a:solidFill>
              <a:srgbClr val="FF66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قال تعالى: </a:t>
            </a:r>
            <a:r>
              <a:rPr kumimoji="0" lang="en-US" sz="1600" b="1" i="0" u="none" strike="noStrike" kern="1200" cap="none" spc="0" normalizeH="0" baseline="0" noProof="0" dirty="0">
                <a:ln>
                  <a:noFill/>
                </a:ln>
                <a:solidFill>
                  <a:srgbClr val="444444"/>
                </a:solidFill>
                <a:effectLst/>
                <a:uLnTx/>
                <a:uFillTx/>
                <a:latin typeface="abdo"/>
                <a:ea typeface="+mn-ea"/>
                <a:cs typeface="+mn-cs"/>
              </a:rPr>
              <a:t>} </a:t>
            </a:r>
            <a:r>
              <a:rPr kumimoji="0" lang="ar-AE" sz="1600" b="1" i="0" u="none" strike="noStrike" kern="1200" cap="none" spc="0" normalizeH="0" baseline="0" noProof="0" dirty="0">
                <a:ln>
                  <a:noFill/>
                </a:ln>
                <a:solidFill>
                  <a:srgbClr val="444444"/>
                </a:solidFill>
                <a:effectLst/>
                <a:uLnTx/>
                <a:uFillTx/>
                <a:latin typeface="UthmanicHafs1Ex1Ver12"/>
                <a:ea typeface="+mn-ea"/>
                <a:cs typeface="Arial" panose="020B0604020202020204" pitchFamily="34" charset="0"/>
              </a:rPr>
              <a:t>غُلِبَتِ الرُّومُ ٢ فِي أَدْنَى الْأَرْضِ وَهُمْ مِنْ بَعْدِ غَلَبِهِمْ سَيَغْلِبُونَ ٣</a:t>
            </a: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r>
              <a:rPr kumimoji="0" lang="en-US" sz="1600" b="1" i="0" u="none" strike="noStrike" kern="1200" cap="none" spc="0" normalizeH="0" baseline="0" noProof="0" dirty="0">
                <a:ln>
                  <a:noFill/>
                </a:ln>
                <a:solidFill>
                  <a:srgbClr val="444444"/>
                </a:solidFill>
                <a:effectLst/>
                <a:uLnTx/>
                <a:uFillTx/>
                <a:latin typeface="abdo"/>
                <a:ea typeface="+mn-ea"/>
                <a:cs typeface="+mn-cs"/>
              </a:rPr>
              <a:t>{ </a:t>
            </a: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[الرّوم]</a:t>
            </a:r>
            <a:b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600" b="1" i="0" u="none" strike="noStrike" kern="1200" cap="none" spc="0" normalizeH="0" baseline="0" noProof="0" dirty="0">
                <a:ln>
                  <a:noFill/>
                </a:ln>
                <a:solidFill>
                  <a:srgbClr val="FF00FF"/>
                </a:solidFill>
                <a:effectLst/>
                <a:uLnTx/>
                <a:uFillTx/>
                <a:latin typeface="abdo"/>
                <a:ea typeface="+mn-ea"/>
                <a:cs typeface="Arial" panose="020B0604020202020204" pitchFamily="34" charset="0"/>
              </a:rPr>
              <a:t>استخرجْ من الآيةِ الكريمةِ السّابقةِ فعلًا مبنيّا للمجهولِ وأعربْهُ ونائبَ فاعلِهِ.</a:t>
            </a:r>
            <a:endParaRPr kumimoji="0" lang="ar-AE" sz="1600" b="1" i="0" u="none" strike="noStrike" kern="1200" cap="none" spc="0" normalizeH="0" baseline="0" noProof="0" dirty="0">
              <a:ln>
                <a:noFill/>
              </a:ln>
              <a:solidFill>
                <a:srgbClr val="27AE60"/>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10610934" y="4930256"/>
            <a:ext cx="1145962" cy="822305"/>
          </a:xfrm>
          <a:prstGeom prst="ellipse">
            <a:avLst/>
          </a:prstGeom>
          <a:noFill/>
          <a:ln w="57150">
            <a:solidFill>
              <a:srgbClr val="FF66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66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1252121" y="6201292"/>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sp>
        <p:nvSpPr>
          <p:cNvPr id="27" name="Rectangle 14">
            <a:extLst>
              <a:ext uri="{FF2B5EF4-FFF2-40B4-BE49-F238E27FC236}">
                <a16:creationId xmlns:a16="http://schemas.microsoft.com/office/drawing/2014/main" id="{CE3D1041-88D8-49FF-B358-0B3EB77F40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ar-AE" altLang="ar-A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endParaRPr kumimoji="0" lang="ar-AE" altLang="ar-A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7">
            <a:extLst>
              <a:ext uri="{FF2B5EF4-FFF2-40B4-BE49-F238E27FC236}">
                <a16:creationId xmlns:a16="http://schemas.microsoft.com/office/drawing/2014/main" id="{9B5E2463-AADC-4D73-D710-2CC8088A9D56}"/>
              </a:ext>
            </a:extLst>
          </p:cNvPr>
          <p:cNvSpPr>
            <a:spLocks noGrp="1"/>
          </p:cNvSpPr>
          <p:nvPr>
            <p:ph type="sldNum" sz="quarter" idx="12"/>
          </p:nvPr>
        </p:nvSpPr>
        <p:spPr/>
        <p:txBody>
          <a:bodyPr/>
          <a:lstStyle/>
          <a:p>
            <a:fld id="{82F378E8-543A-4B37-BF35-36E8B801D29D}" type="slidenum">
              <a:rPr lang="en-US" smtClean="0"/>
              <a:t>19</a:t>
            </a:fld>
            <a:endParaRPr lang="en-US"/>
          </a:p>
        </p:txBody>
      </p:sp>
      <p:pic>
        <p:nvPicPr>
          <p:cNvPr id="10" name="Picture 9">
            <a:extLst>
              <a:ext uri="{FF2B5EF4-FFF2-40B4-BE49-F238E27FC236}">
                <a16:creationId xmlns:a16="http://schemas.microsoft.com/office/drawing/2014/main" id="{76490C7D-06E9-2381-E486-83587390D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296280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343358" y="418689"/>
            <a:ext cx="2799666" cy="1040610"/>
            <a:chOff x="9993401" y="230962"/>
            <a:chExt cx="3973263" cy="1428222"/>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743408" y="682451"/>
              <a:ext cx="2302930" cy="971563"/>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النصوص حولنا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383583" y="197366"/>
            <a:ext cx="4666715" cy="2031325"/>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effectLst/>
                <a:uLnTx/>
                <a:uFillTx/>
                <a:latin typeface="abdo"/>
                <a:ea typeface="+mn-ea"/>
                <a:cs typeface="Arial" panose="020B0604020202020204" pitchFamily="34" charset="0"/>
              </a:rPr>
              <a:t>    </a:t>
            </a:r>
            <a:r>
              <a:rPr lang="ar-AE" sz="1400" b="1" dirty="0">
                <a:latin typeface="abdo"/>
                <a:cs typeface="Arial" panose="020B0604020202020204" pitchFamily="34" charset="0"/>
              </a:rPr>
              <a:t>هَل تساءَلتَ يومًا عَن ملابِسِ رائِدِ الفضاءِ: لماذا لونُها أبيَضُ؟ وهَل تَنفَرِدُ البَزَّةُ الفَضائِيَّـةُ بِخصائِصَ مُميَّزَةٍ؟</a:t>
            </a:r>
          </a:p>
          <a:p>
            <a:pPr marL="0" marR="0" lvl="0" indent="0" algn="r" defTabSz="914400" rtl="1" eaLnBrk="1" fontAlgn="auto" latinLnBrk="0" hangingPunct="1">
              <a:lnSpc>
                <a:spcPct val="100000"/>
              </a:lnSpc>
              <a:spcBef>
                <a:spcPts val="0"/>
              </a:spcBef>
              <a:spcAft>
                <a:spcPts val="0"/>
              </a:spcAft>
              <a:buClrTx/>
              <a:buSzTx/>
              <a:buFontTx/>
              <a:buNone/>
              <a:tabLst/>
              <a:defRPr/>
            </a:pPr>
            <a:r>
              <a:rPr lang="ar-AE" sz="1400" b="1" dirty="0">
                <a:latin typeface="abdo"/>
                <a:cs typeface="Arial" panose="020B0604020202020204" pitchFamily="34" charset="0"/>
              </a:rPr>
              <a:t>يُطلَقُ على المَلابِسِ الَّتي يَرتَديها رائِدُ الفضاءِ مُصطَلَحُ "</a:t>
            </a:r>
            <a:r>
              <a:rPr lang="en-US" sz="1400" b="1" dirty="0">
                <a:latin typeface="abdo"/>
                <a:cs typeface="Arial" panose="020B0604020202020204" pitchFamily="34" charset="0"/>
              </a:rPr>
              <a:t>spacesuit"، </a:t>
            </a:r>
            <a:r>
              <a:rPr lang="ar-AE" sz="1400" b="1" dirty="0">
                <a:latin typeface="abdo"/>
                <a:cs typeface="Arial" panose="020B0604020202020204" pitchFamily="34" charset="0"/>
              </a:rPr>
              <a:t>ويَعودُ السَّبَبُ باختيارِ اللَّونِ الأبيَضِ لها إلى أنَّ رائِدَ الفَضاءِ يَسْتَخدِمُها عادَةً عندَ الخُروجِ مِنَ المحطَّـةِ أوِ المَركبَـةِ الفضائِيَّـةِ وعِندَها يكونُ مُعَرَّضًا لِأشعَّـةِ الشَّمسِ، واللَّونُ الأبيضُ يُعَدُّ عاكِسًا للحَرارَةِ، وبالتَّالي فإن مُرتَديـهِ لَن يَتعرَّضَ لِخَطَرِ الحرارَةِ المُرتَفِعَـةِ.</a:t>
            </a:r>
          </a:p>
          <a:p>
            <a:pPr marL="0" marR="0" lvl="0" indent="0" algn="r" defTabSz="914400" rtl="1" eaLnBrk="1" fontAlgn="auto" latinLnBrk="0" hangingPunct="1">
              <a:lnSpc>
                <a:spcPct val="100000"/>
              </a:lnSpc>
              <a:spcBef>
                <a:spcPts val="0"/>
              </a:spcBef>
              <a:spcAft>
                <a:spcPts val="0"/>
              </a:spcAft>
              <a:buClrTx/>
              <a:buSzTx/>
              <a:buFontTx/>
              <a:buNone/>
              <a:tabLst/>
              <a:defRPr/>
            </a:pPr>
            <a:r>
              <a:rPr lang="ar-AE" sz="1400" b="1" dirty="0">
                <a:solidFill>
                  <a:srgbClr val="FF0000"/>
                </a:solidFill>
                <a:latin typeface="abdo"/>
                <a:cs typeface="Arial" panose="020B0604020202020204" pitchFamily="34" charset="0"/>
              </a:rPr>
              <a:t>الغرض من النص السابق هو : ------------------------------------------</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400" b="1" dirty="0">
              <a:latin typeface="abdo"/>
              <a:cs typeface="Arial" panose="020B0604020202020204" pitchFamily="34" charset="0"/>
            </a:endParaRP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5100159" y="792044"/>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228101" y="3306468"/>
            <a:ext cx="5440266" cy="2862322"/>
          </a:xfrm>
          <a:prstGeom prst="rect">
            <a:avLst/>
          </a:prstGeom>
          <a:noFill/>
          <a:ln w="76200">
            <a:solidFill>
              <a:srgbClr val="4FDB0A"/>
            </a:solidFill>
          </a:ln>
        </p:spPr>
        <p:txBody>
          <a:bodyPr wrap="square" rtlCol="0">
            <a:spAutoFit/>
          </a:bodyPr>
          <a:lstStyle/>
          <a:p>
            <a:pPr algn="r" rtl="1"/>
            <a:br>
              <a:rPr lang="ar-AE" sz="1400" b="1" dirty="0"/>
            </a:br>
            <a:r>
              <a:rPr lang="ar-AE" sz="1400" b="1" i="0" dirty="0">
                <a:solidFill>
                  <a:srgbClr val="444444"/>
                </a:solidFill>
                <a:effectLst/>
                <a:latin typeface="abdo"/>
              </a:rPr>
              <a:t>اكتُب </a:t>
            </a:r>
            <a:r>
              <a:rPr lang="ar-AE" sz="1400" b="1" i="0" dirty="0">
                <a:solidFill>
                  <a:srgbClr val="2B00E0"/>
                </a:solidFill>
                <a:effectLst/>
                <a:latin typeface="abdo"/>
              </a:rPr>
              <a:t>نَصًّا إرشاديًّا</a:t>
            </a:r>
            <a:r>
              <a:rPr lang="ar-AE" sz="1400" b="1" i="0" dirty="0">
                <a:solidFill>
                  <a:srgbClr val="444444"/>
                </a:solidFill>
                <a:effectLst/>
                <a:latin typeface="abdo"/>
              </a:rPr>
              <a:t> بعنوانِ </a:t>
            </a:r>
            <a:r>
              <a:rPr lang="ar-AE" sz="1400" b="1" i="0" dirty="0">
                <a:solidFill>
                  <a:srgbClr val="8E44AD"/>
                </a:solidFill>
                <a:effectLst/>
                <a:latin typeface="abdo"/>
              </a:rPr>
              <a:t>(كيفَ تتجنَّبُ مخاطِرَ الألعابِ الإلكترونيَّـةِ)</a:t>
            </a:r>
            <a:r>
              <a:rPr lang="ar-AE" sz="1400" b="1" i="0" dirty="0">
                <a:solidFill>
                  <a:srgbClr val="444444"/>
                </a:solidFill>
                <a:effectLst/>
                <a:latin typeface="abdo"/>
              </a:rPr>
              <a:t> مُراعيًا أن يكونَ غَرَضُ النَّصِّ </a:t>
            </a:r>
            <a:r>
              <a:rPr lang="ar-AE" sz="1400" b="1" i="0" dirty="0">
                <a:solidFill>
                  <a:srgbClr val="00B056"/>
                </a:solidFill>
                <a:effectLst/>
                <a:latin typeface="abdo"/>
              </a:rPr>
              <a:t>عامًّا</a:t>
            </a:r>
            <a:r>
              <a:rPr lang="ar-AE" sz="1400" b="1" i="0" dirty="0">
                <a:solidFill>
                  <a:srgbClr val="444444"/>
                </a:solidFill>
                <a:effectLst/>
                <a:latin typeface="abdo"/>
              </a:rPr>
              <a:t>. </a:t>
            </a:r>
          </a:p>
          <a:p>
            <a:pPr algn="r" rtl="1"/>
            <a:r>
              <a:rPr lang="ar-AE" sz="1400" b="1" dirty="0">
                <a:solidFill>
                  <a:srgbClr val="444444"/>
                </a:solidFill>
                <a:latin typeface="abdo"/>
              </a:rPr>
              <a:t>---------------------------------------------------------------------------------------------------------------------------------------------------------------------------------------------------------------------------------------------------------------------------------------------------------------------------------------------------------------------------------------------------------------------------------------------------------------------------------------------------------------------------------------------------------------------------------------------------------------------------------------------------------------------------------------------------------------------------------------------------------------------------------------------------------------------------------</a:t>
            </a:r>
            <a:endParaRPr lang="ar-AE" sz="1400" b="1" i="0" dirty="0">
              <a:solidFill>
                <a:srgbClr val="444444"/>
              </a:solidFill>
              <a:effectLst/>
              <a:latin typeface="abdo"/>
            </a:endParaRPr>
          </a:p>
          <a:p>
            <a:pPr marR="0" lvl="0" algn="r" defTabSz="914400" rtl="1" eaLnBrk="1" fontAlgn="auto" latinLnBrk="0" hangingPunct="1">
              <a:lnSpc>
                <a:spcPct val="100000"/>
              </a:lnSpc>
              <a:spcBef>
                <a:spcPts val="0"/>
              </a:spcBef>
              <a:spcAft>
                <a:spcPts val="0"/>
              </a:spcAft>
              <a:buClrTx/>
              <a:buSzTx/>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467443" y="2374413"/>
            <a:ext cx="1170559" cy="908864"/>
          </a:xfrm>
          <a:prstGeom prst="ellipse">
            <a:avLst/>
          </a:prstGeom>
          <a:noFill/>
          <a:ln w="57150">
            <a:solidFill>
              <a:srgbClr val="4FDB0A"/>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4FDB0A"/>
                </a:solidFill>
                <a:effectLst/>
                <a:uLnTx/>
                <a:uFillTx/>
                <a:latin typeface="Calibri" panose="020F0502020204030204"/>
                <a:ea typeface="+mn-ea"/>
                <a:cs typeface="Arial" panose="020B0604020202020204" pitchFamily="34" charset="0"/>
              </a:rPr>
              <a:t>اللون          الأخضر </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963478" y="1784489"/>
            <a:ext cx="4787045" cy="2246769"/>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400" b="1" i="0" dirty="0">
                <a:solidFill>
                  <a:srgbClr val="C0392B"/>
                </a:solidFill>
                <a:effectLst/>
                <a:latin typeface="abdo"/>
              </a:rPr>
              <a:t>ابحَث - بالاستعانَـةِ بِمُحرِّكاتِ البَحثِ - عَن </a:t>
            </a:r>
            <a:r>
              <a:rPr lang="ar-AE" sz="1400" b="1" i="0" dirty="0">
                <a:solidFill>
                  <a:srgbClr val="2980B9"/>
                </a:solidFill>
                <a:effectLst/>
                <a:latin typeface="abdo"/>
              </a:rPr>
              <a:t>حياةِ رُوَّادِ الفضاءِ في أثناءِ رِحلاتِهم</a:t>
            </a:r>
            <a:r>
              <a:rPr lang="ar-AE" sz="1400" b="1" i="0" dirty="0">
                <a:solidFill>
                  <a:srgbClr val="C0392B"/>
                </a:solidFill>
                <a:effectLst/>
                <a:latin typeface="abdo"/>
              </a:rPr>
              <a:t>، ثُمَّ اكتب </a:t>
            </a:r>
            <a:r>
              <a:rPr lang="ar-AE" sz="1400" b="1" i="0" dirty="0">
                <a:solidFill>
                  <a:srgbClr val="16A085"/>
                </a:solidFill>
                <a:effectLst/>
                <a:latin typeface="abdo"/>
              </a:rPr>
              <a:t>نَصًّا معلوماتيًّا ذا غَرضٍ تعليميٍّ</a:t>
            </a:r>
            <a:r>
              <a:rPr lang="ar-AE" sz="1400" b="1" i="0" dirty="0">
                <a:solidFill>
                  <a:srgbClr val="C0392B"/>
                </a:solidFill>
                <a:effectLst/>
                <a:latin typeface="abdo"/>
              </a:rPr>
              <a:t> تُلخِّصُ فيهِ ما وجدتَهُ من معلوماتٍ.</a:t>
            </a:r>
          </a:p>
          <a:p>
            <a:pPr marL="0" marR="0" lvl="0" indent="0" algn="r" defTabSz="914400" rtl="1" eaLnBrk="1" fontAlgn="auto" latinLnBrk="0" hangingPunct="1">
              <a:lnSpc>
                <a:spcPct val="100000"/>
              </a:lnSpc>
              <a:spcBef>
                <a:spcPts val="0"/>
              </a:spcBef>
              <a:spcAft>
                <a:spcPts val="0"/>
              </a:spcAft>
              <a:buClrTx/>
              <a:buSzTx/>
              <a:buFontTx/>
              <a:buNone/>
              <a:tabLst/>
              <a:defRPr/>
            </a:pPr>
            <a:r>
              <a:rPr lang="ar-AE" sz="1400" b="1" i="0" dirty="0">
                <a:effectLst/>
                <a:latin typeface="abdo"/>
                <a:cs typeface="Times New Roman" panose="02020603050405020304" pitchFamily="18"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effectLst/>
                <a:uLnTx/>
                <a:uFillTx/>
                <a:latin typeface="abdo"/>
                <a:ea typeface="+mn-ea"/>
                <a:cs typeface="Times New Roman" panose="02020603050405020304" pitchFamily="18"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effectLst/>
              <a:uLnTx/>
              <a:uFillTx/>
              <a:latin typeface="abdo"/>
              <a:ea typeface="+mn-ea"/>
              <a:cs typeface="Times New Roman" panose="02020603050405020304" pitchFamily="18"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774036" y="2340936"/>
            <a:ext cx="1034381" cy="908865"/>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096000" y="4198421"/>
            <a:ext cx="4654523" cy="2462213"/>
          </a:xfrm>
          <a:prstGeom prst="rect">
            <a:avLst/>
          </a:prstGeom>
          <a:noFill/>
          <a:ln w="76200">
            <a:solidFill>
              <a:srgbClr val="FFC000"/>
            </a:solidFill>
          </a:ln>
        </p:spPr>
        <p:txBody>
          <a:bodyPr wrap="square" rtlCol="0">
            <a:spAutoFit/>
          </a:bodyPr>
          <a:lstStyle/>
          <a:p>
            <a:pPr algn="r" rtl="1"/>
            <a:br>
              <a:rPr lang="ar-AE" sz="1400" dirty="0"/>
            </a:br>
            <a:r>
              <a:rPr lang="ar-AE" sz="1400" b="1" i="0" dirty="0">
                <a:solidFill>
                  <a:srgbClr val="444444"/>
                </a:solidFill>
                <a:effectLst/>
                <a:latin typeface="abdo"/>
              </a:rPr>
              <a:t>اكتُب </a:t>
            </a:r>
            <a:r>
              <a:rPr lang="ar-AE" sz="1400" b="1" i="0" dirty="0">
                <a:solidFill>
                  <a:srgbClr val="8E44AD"/>
                </a:solidFill>
                <a:effectLst/>
                <a:latin typeface="abdo"/>
              </a:rPr>
              <a:t>نَصًّا سرديًّا</a:t>
            </a:r>
            <a:r>
              <a:rPr lang="ar-AE" sz="1400" b="1" i="0" dirty="0">
                <a:solidFill>
                  <a:srgbClr val="444444"/>
                </a:solidFill>
                <a:effectLst/>
                <a:latin typeface="abdo"/>
              </a:rPr>
              <a:t> عن موقِفٍ مُؤَثّرٍ حدثَ مَعَ أحَدِ أفرادِ عائِلَتِكَ، مُراعيًّا أن يكونَ </a:t>
            </a:r>
            <a:r>
              <a:rPr lang="ar-AE" sz="1400" b="1" i="0" dirty="0">
                <a:solidFill>
                  <a:srgbClr val="D81A1A"/>
                </a:solidFill>
                <a:effectLst/>
                <a:latin typeface="abdo"/>
              </a:rPr>
              <a:t>غَرَضُهُ شخصيًّا</a:t>
            </a:r>
            <a:r>
              <a:rPr lang="ar-AE" sz="1400" b="1" i="0" dirty="0">
                <a:solidFill>
                  <a:srgbClr val="444444"/>
                </a:solidFill>
                <a:effectLst/>
                <a:latin typeface="abdo"/>
              </a:rPr>
              <a:t>.</a:t>
            </a:r>
            <a:endParaRPr lang="ar-AE" sz="1400" b="0" i="0" dirty="0">
              <a:solidFill>
                <a:srgbClr val="444444"/>
              </a:solidFill>
              <a:effectLst/>
              <a:latin typeface="abdo"/>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400" b="1" dirty="0">
                <a:solidFill>
                  <a:prstClr val="black"/>
                </a:solidFill>
                <a:latin typeface="Calibri" panose="020F0502020204030204" pitchFamily="34" charset="0"/>
                <a:ea typeface="Calibri" panose="020F0502020204030204" pitchFamily="34" charset="0"/>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400" b="1"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10774036" y="4802930"/>
            <a:ext cx="1145962" cy="822305"/>
          </a:xfrm>
          <a:prstGeom prst="ellipse">
            <a:avLst/>
          </a:prstGeom>
          <a:noFill/>
          <a:ln w="57150">
            <a:solidFill>
              <a:srgbClr val="FFC0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1052723" y="6291302"/>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sp>
        <p:nvSpPr>
          <p:cNvPr id="8" name="Slide Number Placeholder 7">
            <a:extLst>
              <a:ext uri="{FF2B5EF4-FFF2-40B4-BE49-F238E27FC236}">
                <a16:creationId xmlns:a16="http://schemas.microsoft.com/office/drawing/2014/main" id="{F5EA7FB1-1E76-64BD-532C-56EB2C85F49D}"/>
              </a:ext>
            </a:extLst>
          </p:cNvPr>
          <p:cNvSpPr>
            <a:spLocks noGrp="1"/>
          </p:cNvSpPr>
          <p:nvPr>
            <p:ph type="sldNum" sz="quarter" idx="12"/>
          </p:nvPr>
        </p:nvSpPr>
        <p:spPr/>
        <p:txBody>
          <a:bodyPr/>
          <a:lstStyle/>
          <a:p>
            <a:fld id="{82F378E8-543A-4B37-BF35-36E8B801D29D}" type="slidenum">
              <a:rPr lang="en-US" smtClean="0"/>
              <a:t>2</a:t>
            </a:fld>
            <a:endParaRPr lang="en-US"/>
          </a:p>
        </p:txBody>
      </p:sp>
      <p:pic>
        <p:nvPicPr>
          <p:cNvPr id="10" name="Picture 9">
            <a:extLst>
              <a:ext uri="{FF2B5EF4-FFF2-40B4-BE49-F238E27FC236}">
                <a16:creationId xmlns:a16="http://schemas.microsoft.com/office/drawing/2014/main" id="{84B3B6D3-8C54-F364-D8A7-45E5BCB93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395486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343358" y="418689"/>
            <a:ext cx="2799666" cy="1081205"/>
            <a:chOff x="9993401" y="230962"/>
            <a:chExt cx="3973263" cy="1483940"/>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762216" y="405404"/>
              <a:ext cx="2302930" cy="1309498"/>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حكم ومواعظ</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382704" y="317488"/>
            <a:ext cx="4570145" cy="1292662"/>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استنادًا لِفهمِكَ لمضمونِ الأبياتِ، اختَر عنوانًا مُناسِبًا للنَّصِّ، وشارِكـهُ مَعَ مُعلِّمَكَ وزُملائِكَ.</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800" b="1" i="0" u="none" strike="noStrike" kern="1200" cap="none" spc="0" normalizeH="0" baseline="0" noProof="0" dirty="0">
              <a:ln>
                <a:noFill/>
              </a:ln>
              <a:solidFill>
                <a:prstClr val="black"/>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5000045" y="599616"/>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321298" y="2082902"/>
            <a:ext cx="4722052" cy="3908762"/>
          </a:xfrm>
          <a:prstGeom prst="rect">
            <a:avLst/>
          </a:prstGeom>
          <a:noFill/>
          <a:ln w="76200">
            <a:solidFill>
              <a:srgbClr val="92D05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prstClr val="black"/>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عُدْ إلى الشَّبَكةِ المَعلوماتيَّـةِ، واخترْ بَعضَ الأبياتِ الَّتي تَدْعو إلى التَّمسُّكِ بالقيمِ الإيجابيَّـةِ:</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4444"/>
                </a:solidFill>
                <a:effectLst/>
                <a:uLnTx/>
                <a:uFillTx/>
                <a:latin typeface="abdo"/>
                <a:ea typeface="+mn-ea"/>
                <a:cs typeface="+mn-cs"/>
              </a:rPr>
              <a:t> - 1</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اكتُبِ الأبياتَ الشِّعريَّـةَ.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4444"/>
                </a:solidFill>
                <a:effectLst/>
                <a:uLnTx/>
                <a:uFillTx/>
                <a:latin typeface="abdo"/>
                <a:ea typeface="+mn-ea"/>
                <a:cs typeface="+mn-cs"/>
              </a:rPr>
              <a:t>  -2</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حدِّد تعبيرينِ مجازيِّينِ في الأبياتِ واشرَح دلالَتهُما.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4444"/>
                </a:solidFill>
                <a:effectLst/>
                <a:uLnTx/>
                <a:uFillTx/>
                <a:latin typeface="abdo"/>
                <a:ea typeface="+mn-ea"/>
                <a:cs typeface="+mn-cs"/>
              </a:rPr>
              <a:t>- 3</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اعرِض ما توصَّلتَ إليهِ أمامَ زُملائِكَ بشكلٍ مُنظَّمٍ.</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prstClr val="black"/>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5063171" y="3737814"/>
            <a:ext cx="1170559" cy="908864"/>
          </a:xfrm>
          <a:prstGeom prst="ellipse">
            <a:avLst/>
          </a:prstGeom>
          <a:noFill/>
          <a:ln w="57150">
            <a:solidFill>
              <a:srgbClr val="92D05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92D050"/>
                </a:solidFill>
                <a:effectLst/>
                <a:uLnTx/>
                <a:uFillTx/>
                <a:latin typeface="Calibri" panose="020F0502020204030204"/>
                <a:ea typeface="+mn-ea"/>
                <a:cs typeface="Arial" panose="020B0604020202020204" pitchFamily="34" charset="0"/>
              </a:rPr>
              <a:t>اللون الأخضر</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393635" y="1776080"/>
            <a:ext cx="4946070" cy="1815882"/>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استخدِمِ التَّعبيراتِ المجازيَّـةَ الآتيَـةَ في جُمَلٍ من إنشائِكَ.</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ما طابَ العَيْش :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إن هيَ صَحَّت : ----------------------------------------------------------------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أَذًى وَلا نَصَب : ----------------------------------------------------------------</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366209" y="2276814"/>
            <a:ext cx="891607" cy="735747"/>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543550" y="4192246"/>
            <a:ext cx="5327152" cy="2339102"/>
          </a:xfrm>
          <a:prstGeom prst="rect">
            <a:avLst/>
          </a:prstGeom>
          <a:noFill/>
          <a:ln w="76200">
            <a:solidFill>
              <a:srgbClr val="FF66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حاكِ قولَ الشّاعرِ:</a:t>
            </a:r>
            <a:r>
              <a:rPr kumimoji="0" lang="ar-AE" sz="12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 إيّاكَ أن تَأمَنَ الزَّمانَ</a:t>
            </a: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وحذِّرْ زَميلَكَ من  </a:t>
            </a:r>
            <a:r>
              <a:rPr kumimoji="0" lang="en-US" sz="1200" b="1" i="0" u="none" strike="noStrike" kern="1200" cap="none" spc="0" normalizeH="0" baseline="0" noProof="0" dirty="0">
                <a:ln>
                  <a:noFill/>
                </a:ln>
                <a:solidFill>
                  <a:srgbClr val="444444"/>
                </a:solidFill>
                <a:effectLst/>
                <a:uLnTx/>
                <a:uFillTx/>
                <a:latin typeface="abdo"/>
                <a:ea typeface="+mn-ea"/>
                <a:cs typeface="+mn-cs"/>
              </a:rPr>
              <a:t>3</a:t>
            </a: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أشياءَ تَرى أنَّهُ يَجدُرُ بهِ أنْ يَتْرُكَها.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endParaRPr kumimoji="0" lang="ar-AE" sz="1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5393635" y="4835809"/>
            <a:ext cx="1145962" cy="822305"/>
          </a:xfrm>
          <a:prstGeom prst="ellipse">
            <a:avLst/>
          </a:prstGeom>
          <a:noFill/>
          <a:ln w="57150">
            <a:solidFill>
              <a:srgbClr val="FF66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66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1252121" y="6201292"/>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sp>
        <p:nvSpPr>
          <p:cNvPr id="8" name="Slide Number Placeholder 7">
            <a:extLst>
              <a:ext uri="{FF2B5EF4-FFF2-40B4-BE49-F238E27FC236}">
                <a16:creationId xmlns:a16="http://schemas.microsoft.com/office/drawing/2014/main" id="{CF81FC71-6195-CE23-525F-F208E2A6267C}"/>
              </a:ext>
            </a:extLst>
          </p:cNvPr>
          <p:cNvSpPr>
            <a:spLocks noGrp="1"/>
          </p:cNvSpPr>
          <p:nvPr>
            <p:ph type="sldNum" sz="quarter" idx="12"/>
          </p:nvPr>
        </p:nvSpPr>
        <p:spPr/>
        <p:txBody>
          <a:bodyPr/>
          <a:lstStyle/>
          <a:p>
            <a:fld id="{82F378E8-543A-4B37-BF35-36E8B801D29D}" type="slidenum">
              <a:rPr lang="en-US" smtClean="0"/>
              <a:t>3</a:t>
            </a:fld>
            <a:endParaRPr lang="en-US"/>
          </a:p>
        </p:txBody>
      </p:sp>
      <p:pic>
        <p:nvPicPr>
          <p:cNvPr id="10" name="Picture 9">
            <a:extLst>
              <a:ext uri="{FF2B5EF4-FFF2-40B4-BE49-F238E27FC236}">
                <a16:creationId xmlns:a16="http://schemas.microsoft.com/office/drawing/2014/main" id="{1974B53E-A4DF-218A-3E2B-7D3B65D55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358693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343358" y="418689"/>
            <a:ext cx="2799666" cy="1081206"/>
            <a:chOff x="9993401" y="230962"/>
            <a:chExt cx="3973263" cy="1483941"/>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762216" y="405404"/>
              <a:ext cx="2302930" cy="1309499"/>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إن غدًا لناظره قريب</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382704" y="317488"/>
            <a:ext cx="4570145" cy="1569660"/>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br>
              <a:rPr kumimoji="0" lang="ar-AE"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اختَر عنوانًا آخَرَ للنَّصِّ استنادًا إلى فَهمِكَ لَـهُ، وبَرِّرِ اختيارَكَ.</a:t>
            </a:r>
            <a:endParaRPr kumimoji="0" lang="ar-AE" sz="18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800" b="1" i="0" u="none" strike="noStrike" kern="1200" cap="none" spc="0" normalizeH="0" baseline="0" noProof="0" dirty="0">
              <a:ln>
                <a:noFill/>
              </a:ln>
              <a:solidFill>
                <a:prstClr val="black"/>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5000045" y="599616"/>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321298" y="2082902"/>
            <a:ext cx="4722052" cy="3970318"/>
          </a:xfrm>
          <a:prstGeom prst="rect">
            <a:avLst/>
          </a:prstGeom>
          <a:noFill/>
          <a:ln w="76200">
            <a:solidFill>
              <a:srgbClr val="92D05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عُد إلى المَكتَبَـةِ أو الشَّبَكَـةِ العنكبوتيَّـةِ لتبحَثَ في قصَّةِ المَثَلِ العَرَبيِّ المَشهورِ: (</a:t>
            </a:r>
            <a:r>
              <a:rPr kumimoji="0" lang="ar-AE" sz="12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أوفى منَ السَّموألِ</a:t>
            </a: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وقارِنْ بينَها وبينَ قصَّةِ مَثَلِ: (إنَّ غدًا لناظرِهِ قريبٌ).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5063171" y="3737814"/>
            <a:ext cx="1170559" cy="908864"/>
          </a:xfrm>
          <a:prstGeom prst="ellipse">
            <a:avLst/>
          </a:prstGeom>
          <a:noFill/>
          <a:ln w="57150">
            <a:solidFill>
              <a:srgbClr val="92D05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92D050"/>
                </a:solidFill>
                <a:effectLst/>
                <a:uLnTx/>
                <a:uFillTx/>
                <a:latin typeface="Calibri" panose="020F0502020204030204"/>
                <a:ea typeface="+mn-ea"/>
                <a:cs typeface="Arial" panose="020B0604020202020204" pitchFamily="34" charset="0"/>
              </a:rPr>
              <a:t>اللون الأخضر</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393635" y="1776080"/>
            <a:ext cx="4946070" cy="1815882"/>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للملكِ النُّعمانِ يَوْمانِ صِفْ مزاجَ المَلكِ في كلِّ يومٍ.</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0" i="0" u="none" strike="noStrike" kern="1200" cap="none" spc="0" normalizeH="0" baseline="0" noProof="0" dirty="0">
                <a:ln>
                  <a:noFill/>
                </a:ln>
                <a:solidFill>
                  <a:srgbClr val="212529"/>
                </a:solidFill>
                <a:effectLst/>
                <a:uLnTx/>
                <a:uFillTx/>
                <a:latin typeface="-apple-system"/>
                <a:ea typeface="+mn-ea"/>
                <a:cs typeface="Arial" panose="020B0604020202020204" pitchFamily="34" charset="0"/>
              </a:rPr>
              <a:t>---------------------------------------------------------------------------------------------------------------------------------------------------------------------------------------------------------------------------------------------------------------------------------------------------------------------------------------------------------------------------------------------------------------------</a:t>
            </a:r>
            <a:br>
              <a:rPr kumimoji="0" lang="ar-AE" sz="1400" b="0" i="0" u="none" strike="noStrike" kern="1200" cap="none" spc="0" normalizeH="0" baseline="0" noProof="0" dirty="0">
                <a:ln>
                  <a:noFill/>
                </a:ln>
                <a:solidFill>
                  <a:srgbClr val="212529"/>
                </a:solidFill>
                <a:effectLst/>
                <a:uLnTx/>
                <a:uFillTx/>
                <a:latin typeface="-apple-system"/>
                <a:ea typeface="+mn-ea"/>
                <a:cs typeface="Arial" panose="020B0604020202020204" pitchFamily="34" charset="0"/>
              </a:rPr>
            </a:br>
            <a:endParaRPr kumimoji="0" lang="ar-AE" sz="14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366209" y="2276814"/>
            <a:ext cx="891607" cy="735747"/>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543550" y="3862190"/>
            <a:ext cx="5327152" cy="2616101"/>
          </a:xfrm>
          <a:prstGeom prst="rect">
            <a:avLst/>
          </a:prstGeom>
          <a:noFill/>
          <a:ln w="76200">
            <a:solidFill>
              <a:srgbClr val="FF66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فَقالتْ له امْرَأَتُه يوْمًا: لو أَتَيْتَ الملكَ النُّعمانَ لَأَحسَنَ إِلَيْكَ، وَرَدَّ لَكَ </a:t>
            </a:r>
            <a:r>
              <a:rPr kumimoji="0" lang="ar-AE" sz="14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صَنيعَكَ</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مَعَه بِأَحْسَنَ مِنْه.</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 اقرأِ الفقرَةَ المُرفَقـةَ مِنَ القِصَّـةِ، واستخرج منها مُرادِفًا للكَلِمَـةِ الملوَّنَـةِ (صنيع).</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 ابحَث في المُعجَمِ عن مُرادِفٍ آخرَ للكَلِمَـةِ، واكتبـهُ.</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br>
              <a:rPr kumimoji="0" lang="ar-AE"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5393635" y="4835809"/>
            <a:ext cx="1145962" cy="822305"/>
          </a:xfrm>
          <a:prstGeom prst="ellipse">
            <a:avLst/>
          </a:prstGeom>
          <a:noFill/>
          <a:ln w="57150">
            <a:solidFill>
              <a:srgbClr val="FF66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66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1252121" y="6201292"/>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sp>
        <p:nvSpPr>
          <p:cNvPr id="8" name="Slide Number Placeholder 7">
            <a:extLst>
              <a:ext uri="{FF2B5EF4-FFF2-40B4-BE49-F238E27FC236}">
                <a16:creationId xmlns:a16="http://schemas.microsoft.com/office/drawing/2014/main" id="{1A2CA653-FD65-14CA-E209-CFD94B7A5512}"/>
              </a:ext>
            </a:extLst>
          </p:cNvPr>
          <p:cNvSpPr>
            <a:spLocks noGrp="1"/>
          </p:cNvSpPr>
          <p:nvPr>
            <p:ph type="sldNum" sz="quarter" idx="12"/>
          </p:nvPr>
        </p:nvSpPr>
        <p:spPr/>
        <p:txBody>
          <a:bodyPr/>
          <a:lstStyle/>
          <a:p>
            <a:fld id="{82F378E8-543A-4B37-BF35-36E8B801D29D}" type="slidenum">
              <a:rPr lang="en-US" smtClean="0"/>
              <a:t>4</a:t>
            </a:fld>
            <a:endParaRPr lang="en-US"/>
          </a:p>
        </p:txBody>
      </p:sp>
      <p:pic>
        <p:nvPicPr>
          <p:cNvPr id="10" name="Picture 9">
            <a:extLst>
              <a:ext uri="{FF2B5EF4-FFF2-40B4-BE49-F238E27FC236}">
                <a16:creationId xmlns:a16="http://schemas.microsoft.com/office/drawing/2014/main" id="{78638FE5-4D03-9D4E-2EBA-DDA392478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38262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343358" y="418689"/>
            <a:ext cx="2799666" cy="1081206"/>
            <a:chOff x="9993401" y="230962"/>
            <a:chExt cx="3973263" cy="1483941"/>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762216" y="405404"/>
              <a:ext cx="2302930" cy="1309499"/>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مصابيح الكلام</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269032" y="562792"/>
            <a:ext cx="4570145" cy="1538883"/>
          </a:xfrm>
          <a:prstGeom prst="rect">
            <a:avLst/>
          </a:prstGeom>
          <a:noFill/>
          <a:ln w="76200">
            <a:solidFill>
              <a:srgbClr val="0630E5"/>
            </a:solidFill>
          </a:ln>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altLang="ar-AE" sz="16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أيُّ الجُمَلِ الآتيَـةِ تُعَدُّ رأيًا؟</a:t>
            </a:r>
            <a:endParaRPr kumimoji="0" lang="ar-AE" altLang="ar-AE"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والْمَثَلُ: قَوْلٌ قَصيرٌ موجَزٌ جارٍ وشائِعٌ على أَلْسِنَةِ النّاسِ.</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إذْ تُضْرَبُ الأمثالُ كما قيلتْ في المرَّةِ الأولى.</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ولكنَّ المَثَلَ أسلوبٌ ظَريفٌ لطيفٌ خفيفٌ على النَّفْسِ.</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ونَعْني بالفِكرةِ الصّائِبَةِ: الَّتي تَتَّفِقُ مَعَ الواقِعِ، وتَبْتَعِدُ عنِ الخيالِ.</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4909596" y="684131"/>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170541" y="3072095"/>
            <a:ext cx="4722052" cy="830997"/>
          </a:xfrm>
          <a:prstGeom prst="rect">
            <a:avLst/>
          </a:prstGeom>
          <a:noFill/>
          <a:ln w="76200">
            <a:solidFill>
              <a:srgbClr val="92D05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لكلِّ مثلٍ بيئتُـهُ الخاصَّةُ التي يتأثّرُ بها، ويؤدّي وظيفتَـهُ فيها.</a:t>
            </a:r>
            <a:b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2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 اكتب بيئـةَ الأمثالِ المعروضةِ في الجدولِ الآتي وحدّد وظيفةَ كلٍّ منها.</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651347" y="2163231"/>
            <a:ext cx="1170559" cy="908864"/>
          </a:xfrm>
          <a:prstGeom prst="ellipse">
            <a:avLst/>
          </a:prstGeom>
          <a:noFill/>
          <a:ln w="57150">
            <a:solidFill>
              <a:srgbClr val="92D05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92D050"/>
                </a:solidFill>
                <a:effectLst/>
                <a:uLnTx/>
                <a:uFillTx/>
                <a:latin typeface="Calibri" panose="020F0502020204030204"/>
                <a:ea typeface="+mn-ea"/>
                <a:cs typeface="Arial" panose="020B0604020202020204" pitchFamily="34" charset="0"/>
              </a:rPr>
              <a:t>اللون الأخضر</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223402" y="1736746"/>
            <a:ext cx="4946070" cy="1815882"/>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عُد إلى </a:t>
            </a:r>
            <a:r>
              <a:rPr kumimoji="0" lang="ar-AE" sz="1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وظائِفِ المَثَلِ</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واختَرِ الوَظيفَـةَ الَّتي ترى أنَّها </a:t>
            </a:r>
            <a:r>
              <a:rPr kumimoji="0" lang="ar-AE" sz="1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rPr>
              <a:t>أكثَرُ أهميَّـةً</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اشرَح رأيَكَ. </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أضِف وَظيفَـةً للأمثالِ ترى أنَّها لَم تَرِد في النَّصِّ، ووضِّحها.</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0" i="0" u="none" strike="noStrike" kern="1200" cap="none" spc="0" normalizeH="0" baseline="0" noProof="0" dirty="0">
                <a:ln>
                  <a:noFill/>
                </a:ln>
                <a:solidFill>
                  <a:srgbClr val="212529"/>
                </a:solidFill>
                <a:effectLst/>
                <a:uLnTx/>
                <a:uFillTx/>
                <a:latin typeface="-apple-system"/>
                <a:ea typeface="+mn-ea"/>
                <a:cs typeface="Arial" panose="020B0604020202020204" pitchFamily="34" charset="0"/>
              </a:rPr>
              <a:t>------------------------------------------------------------------------------------------------------------------------------------------------------------------------------------------------------------------------------------------------------------------------------------------------------------------------------------</a:t>
            </a:r>
            <a:br>
              <a:rPr kumimoji="0" lang="ar-AE" sz="1400" b="0" i="0" u="none" strike="noStrike" kern="1200" cap="none" spc="0" normalizeH="0" baseline="0" noProof="0" dirty="0">
                <a:ln>
                  <a:noFill/>
                </a:ln>
                <a:solidFill>
                  <a:srgbClr val="212529"/>
                </a:solidFill>
                <a:effectLst/>
                <a:uLnTx/>
                <a:uFillTx/>
                <a:latin typeface="-apple-system"/>
                <a:ea typeface="+mn-ea"/>
                <a:cs typeface="Arial" panose="020B0604020202020204" pitchFamily="34" charset="0"/>
              </a:rPr>
            </a:br>
            <a:endParaRPr kumimoji="0" lang="ar-AE" sz="14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183036" y="2169254"/>
            <a:ext cx="891607" cy="735747"/>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545372" y="3666735"/>
            <a:ext cx="5327152" cy="2893100"/>
          </a:xfrm>
          <a:prstGeom prst="rect">
            <a:avLst/>
          </a:prstGeom>
          <a:noFill/>
          <a:ln w="76200">
            <a:solidFill>
              <a:srgbClr val="FF66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صَنِّفِ الجُمَلَ الآتيَـةَ في النَّصِّ إلى حقائِقَ وآراءَ.</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والْمَثَلُ: قَوْلٌ قَصيرٌ موجَزٌ جارٍ وشائِعٌ على أَلْسِنَةِ النّاسِ.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 ------------------------------)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0070C0"/>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0070C0"/>
                </a:solidFill>
                <a:effectLst/>
                <a:uLnTx/>
                <a:uFillTx/>
                <a:latin typeface="abdo"/>
                <a:ea typeface="+mn-ea"/>
                <a:cs typeface="Arial" panose="020B0604020202020204" pitchFamily="34" charset="0"/>
              </a:rPr>
              <a:t>فإنَّنا نُجانِبُ الصَّوابَ إذا نَظَرْنا إلى الأمثالِ على أنّها شَكْلٌ فولُكْلوريٌّ مَوروثٌ.</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0070C0"/>
                </a:solidFill>
                <a:effectLst/>
                <a:uLnTx/>
                <a:uFillTx/>
                <a:latin typeface="abdo"/>
                <a:ea typeface="+mn-ea"/>
                <a:cs typeface="Arial" panose="020B0604020202020204" pitchFamily="34" charset="0"/>
              </a:rPr>
              <a:t>( ------------------------------)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فالأمثالُ سَريعَةُ النَّفاذِ إلى العُقولِ والقُلوبِ معًا.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 ------------------------------)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0070C0"/>
                </a:solidFill>
                <a:effectLst/>
                <a:uLnTx/>
                <a:uFillTx/>
                <a:latin typeface="abdo"/>
                <a:ea typeface="+mn-ea"/>
                <a:cs typeface="Arial" panose="020B0604020202020204" pitchFamily="34" charset="0"/>
              </a:rPr>
              <a:t>وتُعَدُّ الأمثالُ جُزءًا مُهمًّا منَ التُّراثِ الثَّقافيِّ والشَّعبيِّ للمُجتمعاتِ الإنسانيّةِ على اختلافِها.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0070C0"/>
                </a:solidFill>
                <a:effectLst/>
                <a:uLnTx/>
                <a:uFillTx/>
                <a:latin typeface="abdo"/>
                <a:ea typeface="+mn-ea"/>
                <a:cs typeface="Arial" panose="020B0604020202020204" pitchFamily="34" charset="0"/>
              </a:rPr>
              <a:t>( ------------------------------) </a:t>
            </a:r>
            <a:br>
              <a:rPr kumimoji="0" lang="ar-AE"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endParaRPr kumimoji="0" lang="ar-AE"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10740126" y="2844430"/>
            <a:ext cx="1145962" cy="822305"/>
          </a:xfrm>
          <a:prstGeom prst="ellipse">
            <a:avLst/>
          </a:prstGeom>
          <a:noFill/>
          <a:ln w="57150">
            <a:solidFill>
              <a:srgbClr val="FF66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66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946607" y="6261455"/>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graphicFrame>
        <p:nvGraphicFramePr>
          <p:cNvPr id="12" name="جدول 12">
            <a:extLst>
              <a:ext uri="{FF2B5EF4-FFF2-40B4-BE49-F238E27FC236}">
                <a16:creationId xmlns:a16="http://schemas.microsoft.com/office/drawing/2014/main" id="{67F9CE74-B1B1-4BB9-86A0-CF1AE0C816BE}"/>
              </a:ext>
            </a:extLst>
          </p:cNvPr>
          <p:cNvGraphicFramePr>
            <a:graphicFrameLocks noGrp="1"/>
          </p:cNvGraphicFramePr>
          <p:nvPr/>
        </p:nvGraphicFramePr>
        <p:xfrm>
          <a:off x="130785" y="3924985"/>
          <a:ext cx="6096993" cy="2077720"/>
        </p:xfrm>
        <a:graphic>
          <a:graphicData uri="http://schemas.openxmlformats.org/drawingml/2006/table">
            <a:tbl>
              <a:tblPr rtl="1" firstRow="1" bandRow="1">
                <a:tableStyleId>{93296810-A885-4BE3-A3E7-6D5BEEA58F35}</a:tableStyleId>
              </a:tblPr>
              <a:tblGrid>
                <a:gridCol w="1264086">
                  <a:extLst>
                    <a:ext uri="{9D8B030D-6E8A-4147-A177-3AD203B41FA5}">
                      <a16:colId xmlns:a16="http://schemas.microsoft.com/office/drawing/2014/main" val="1612089334"/>
                    </a:ext>
                  </a:extLst>
                </a:gridCol>
                <a:gridCol w="1004419">
                  <a:extLst>
                    <a:ext uri="{9D8B030D-6E8A-4147-A177-3AD203B41FA5}">
                      <a16:colId xmlns:a16="http://schemas.microsoft.com/office/drawing/2014/main" val="2962093969"/>
                    </a:ext>
                  </a:extLst>
                </a:gridCol>
                <a:gridCol w="3828488">
                  <a:extLst>
                    <a:ext uri="{9D8B030D-6E8A-4147-A177-3AD203B41FA5}">
                      <a16:colId xmlns:a16="http://schemas.microsoft.com/office/drawing/2014/main" val="2556362425"/>
                    </a:ext>
                  </a:extLst>
                </a:gridCol>
              </a:tblGrid>
              <a:tr h="370840">
                <a:tc>
                  <a:txBody>
                    <a:bodyPr/>
                    <a:lstStyle/>
                    <a:p>
                      <a:pPr algn="ctr" rtl="1"/>
                      <a:r>
                        <a:rPr lang="ar-AE" b="1" dirty="0"/>
                        <a:t>المثل</a:t>
                      </a:r>
                    </a:p>
                  </a:txBody>
                  <a:tcPr/>
                </a:tc>
                <a:tc>
                  <a:txBody>
                    <a:bodyPr/>
                    <a:lstStyle/>
                    <a:p>
                      <a:pPr algn="ctr" rtl="1"/>
                      <a:r>
                        <a:rPr lang="ar-AE" b="1" dirty="0"/>
                        <a:t>بيئته</a:t>
                      </a:r>
                    </a:p>
                  </a:txBody>
                  <a:tcPr/>
                </a:tc>
                <a:tc>
                  <a:txBody>
                    <a:bodyPr/>
                    <a:lstStyle/>
                    <a:p>
                      <a:pPr algn="ctr" rtl="1"/>
                      <a:r>
                        <a:rPr lang="ar-AE" b="1" dirty="0"/>
                        <a:t>وظيفته</a:t>
                      </a:r>
                    </a:p>
                  </a:txBody>
                  <a:tcPr/>
                </a:tc>
                <a:extLst>
                  <a:ext uri="{0D108BD9-81ED-4DB2-BD59-A6C34878D82A}">
                    <a16:rowId xmlns:a16="http://schemas.microsoft.com/office/drawing/2014/main" val="2090589771"/>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FF0000"/>
                          </a:solidFill>
                          <a:effectLst/>
                          <a:uLnTx/>
                          <a:uFillTx/>
                          <a:latin typeface="abdo"/>
                          <a:ea typeface="+mn-ea"/>
                          <a:cs typeface="+mn-cs"/>
                        </a:rPr>
                        <a:t>- ازرع كل يوم تأكل كل يوم . </a:t>
                      </a:r>
                    </a:p>
                  </a:txBody>
                  <a:tcPr/>
                </a:tc>
                <a:tc>
                  <a:txBody>
                    <a:bodyPr/>
                    <a:lstStyle/>
                    <a:p>
                      <a:pPr algn="ctr" rtl="1"/>
                      <a:endParaRPr lang="ar-AE" b="1"/>
                    </a:p>
                  </a:txBody>
                  <a:tcPr/>
                </a:tc>
                <a:tc>
                  <a:txBody>
                    <a:bodyPr/>
                    <a:lstStyle/>
                    <a:p>
                      <a:pPr algn="ctr" rtl="1"/>
                      <a:endParaRPr lang="ar-AE" b="1" dirty="0"/>
                    </a:p>
                  </a:txBody>
                  <a:tcPr/>
                </a:tc>
                <a:extLst>
                  <a:ext uri="{0D108BD9-81ED-4DB2-BD59-A6C34878D82A}">
                    <a16:rowId xmlns:a16="http://schemas.microsoft.com/office/drawing/2014/main" val="1207365150"/>
                  </a:ext>
                </a:extLst>
              </a:tr>
              <a:tr h="370840">
                <a:tc>
                  <a:txBody>
                    <a:bodyPr/>
                    <a:lstStyle/>
                    <a:p>
                      <a:pPr algn="r" rtl="1"/>
                      <a:r>
                        <a:rPr lang="ar-AE" sz="1400" b="1" dirty="0"/>
                        <a:t>إذا كنت لا تستطيع الابتسامة فلا تفتح دُكانًا .</a:t>
                      </a:r>
                    </a:p>
                  </a:txBody>
                  <a:tcPr/>
                </a:tc>
                <a:tc>
                  <a:txBody>
                    <a:bodyPr/>
                    <a:lstStyle/>
                    <a:p>
                      <a:pPr algn="ctr" rtl="1"/>
                      <a:endParaRPr lang="ar-AE" b="1"/>
                    </a:p>
                  </a:txBody>
                  <a:tcPr/>
                </a:tc>
                <a:tc>
                  <a:txBody>
                    <a:bodyPr/>
                    <a:lstStyle/>
                    <a:p>
                      <a:pPr algn="ctr" rtl="1"/>
                      <a:endParaRPr lang="ar-AE" b="1" dirty="0"/>
                    </a:p>
                  </a:txBody>
                  <a:tcPr/>
                </a:tc>
                <a:extLst>
                  <a:ext uri="{0D108BD9-81ED-4DB2-BD59-A6C34878D82A}">
                    <a16:rowId xmlns:a16="http://schemas.microsoft.com/office/drawing/2014/main" val="2300428421"/>
                  </a:ext>
                </a:extLst>
              </a:tr>
              <a:tr h="370840">
                <a:tc>
                  <a:txBody>
                    <a:bodyPr/>
                    <a:lstStyle/>
                    <a:p>
                      <a:pPr algn="r" rtl="1"/>
                      <a:r>
                        <a:rPr lang="ar-AE" sz="1400" b="1" dirty="0">
                          <a:solidFill>
                            <a:srgbClr val="FF0000"/>
                          </a:solidFill>
                        </a:rPr>
                        <a:t>لا تبع سمكًا مازال في البحر .</a:t>
                      </a:r>
                    </a:p>
                  </a:txBody>
                  <a:tcPr/>
                </a:tc>
                <a:tc>
                  <a:txBody>
                    <a:bodyPr/>
                    <a:lstStyle/>
                    <a:p>
                      <a:pPr algn="ctr" rtl="1"/>
                      <a:endParaRPr lang="ar-AE" b="1" dirty="0"/>
                    </a:p>
                  </a:txBody>
                  <a:tcPr/>
                </a:tc>
                <a:tc>
                  <a:txBody>
                    <a:bodyPr/>
                    <a:lstStyle/>
                    <a:p>
                      <a:pPr algn="ctr" rtl="1"/>
                      <a:endParaRPr lang="ar-AE" b="1" dirty="0"/>
                    </a:p>
                  </a:txBody>
                  <a:tcPr/>
                </a:tc>
                <a:extLst>
                  <a:ext uri="{0D108BD9-81ED-4DB2-BD59-A6C34878D82A}">
                    <a16:rowId xmlns:a16="http://schemas.microsoft.com/office/drawing/2014/main" val="656729066"/>
                  </a:ext>
                </a:extLst>
              </a:tr>
            </a:tbl>
          </a:graphicData>
        </a:graphic>
      </p:graphicFrame>
      <p:sp>
        <p:nvSpPr>
          <p:cNvPr id="8" name="Slide Number Placeholder 7">
            <a:extLst>
              <a:ext uri="{FF2B5EF4-FFF2-40B4-BE49-F238E27FC236}">
                <a16:creationId xmlns:a16="http://schemas.microsoft.com/office/drawing/2014/main" id="{24047CDD-EE91-AD3B-3087-04705D6C9131}"/>
              </a:ext>
            </a:extLst>
          </p:cNvPr>
          <p:cNvSpPr>
            <a:spLocks noGrp="1"/>
          </p:cNvSpPr>
          <p:nvPr>
            <p:ph type="sldNum" sz="quarter" idx="12"/>
          </p:nvPr>
        </p:nvSpPr>
        <p:spPr/>
        <p:txBody>
          <a:bodyPr/>
          <a:lstStyle/>
          <a:p>
            <a:fld id="{82F378E8-543A-4B37-BF35-36E8B801D29D}" type="slidenum">
              <a:rPr lang="en-US" smtClean="0"/>
              <a:t>5</a:t>
            </a:fld>
            <a:endParaRPr lang="en-US"/>
          </a:p>
        </p:txBody>
      </p:sp>
      <p:pic>
        <p:nvPicPr>
          <p:cNvPr id="10" name="Picture 9">
            <a:extLst>
              <a:ext uri="{FF2B5EF4-FFF2-40B4-BE49-F238E27FC236}">
                <a16:creationId xmlns:a16="http://schemas.microsoft.com/office/drawing/2014/main" id="{54749CE7-CD2C-B24D-2D51-A633A7B17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3038771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343358" y="418689"/>
            <a:ext cx="2799666" cy="1040609"/>
            <a:chOff x="9993401" y="230962"/>
            <a:chExt cx="3973263" cy="1428222"/>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762216" y="499062"/>
              <a:ext cx="2302930" cy="1140532"/>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القول ما قالت حذام</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382704" y="317488"/>
            <a:ext cx="4570145" cy="1508105"/>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دافعَ الفرسانُ عَن قبيلتِهِم، وصَدُّوا المهاجِمينَ </a:t>
            </a:r>
            <a:r>
              <a:rPr kumimoji="0" lang="ar-AE" sz="1400" b="1" i="0" u="none" strike="noStrike" kern="1200" cap="none" spc="0" normalizeH="0" baseline="0" noProof="0" dirty="0">
                <a:ln>
                  <a:noFill/>
                </a:ln>
                <a:solidFill>
                  <a:srgbClr val="C0392B"/>
                </a:solidFill>
                <a:effectLst/>
                <a:uLnTx/>
                <a:uFillTx/>
                <a:latin typeface="abdo"/>
                <a:ea typeface="+mn-ea"/>
                <a:cs typeface="Arial" panose="020B0604020202020204" pitchFamily="34" charset="0"/>
              </a:rPr>
              <a:t>ببسالةٍ</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br>
              <a:rPr kumimoji="0" lang="ar-AE"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الجُملةُ المشتمِلةُ على </a:t>
            </a:r>
            <a:r>
              <a:rPr kumimoji="0" lang="ar-AE" sz="1400" b="1" i="0" u="none" strike="noStrike" kern="1200" cap="none" spc="0" normalizeH="0" baseline="0" noProof="0" dirty="0">
                <a:ln>
                  <a:noFill/>
                </a:ln>
                <a:solidFill>
                  <a:srgbClr val="C0392B"/>
                </a:solidFill>
                <a:effectLst/>
                <a:uLnTx/>
                <a:uFillTx/>
                <a:latin typeface="abdo"/>
                <a:ea typeface="+mn-ea"/>
                <a:cs typeface="Arial" panose="020B0604020202020204" pitchFamily="34" charset="0"/>
              </a:rPr>
              <a:t>ضِدّ </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كلمةِ (بسالةِ)هي:</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الجَسارةُ تَعني </a:t>
            </a:r>
            <a:r>
              <a:rPr kumimoji="0" lang="ar-AE" sz="1600" b="1" i="0" u="none" strike="noStrike" kern="1200" cap="none" spc="0" normalizeH="0" baseline="0" noProof="0" dirty="0">
                <a:ln>
                  <a:noFill/>
                </a:ln>
                <a:solidFill>
                  <a:srgbClr val="F1C40F"/>
                </a:solidFill>
                <a:effectLst/>
                <a:uLnTx/>
                <a:uFillTx/>
                <a:latin typeface="abdo"/>
                <a:ea typeface="+mn-ea"/>
                <a:cs typeface="Arial" panose="020B0604020202020204" pitchFamily="34" charset="0"/>
              </a:rPr>
              <a:t>البُطولةَ</a:t>
            </a: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هوَ قائِدٌ لا </a:t>
            </a:r>
            <a:r>
              <a:rPr kumimoji="0" lang="ar-AE" sz="1600" b="1" i="0" u="none" strike="noStrike" kern="1200" cap="none" spc="0" normalizeH="0" baseline="0" noProof="0" dirty="0">
                <a:ln>
                  <a:noFill/>
                </a:ln>
                <a:solidFill>
                  <a:srgbClr val="F1C40F"/>
                </a:solidFill>
                <a:effectLst/>
                <a:uLnTx/>
                <a:uFillTx/>
                <a:latin typeface="abdo"/>
                <a:ea typeface="+mn-ea"/>
                <a:cs typeface="Arial" panose="020B0604020202020204" pitchFamily="34" charset="0"/>
              </a:rPr>
              <a:t>جُبْنَ</a:t>
            </a:r>
            <a:r>
              <a:rPr kumimoji="0" lang="ar-AE" sz="16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  </a:t>
            </a: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فِي جنودِهِ.</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هذه </a:t>
            </a:r>
            <a:r>
              <a:rPr kumimoji="0" lang="ar-AE" sz="1600" b="1" i="0" u="none" strike="noStrike" kern="1200" cap="none" spc="0" normalizeH="0" baseline="0" noProof="0" dirty="0">
                <a:ln>
                  <a:noFill/>
                </a:ln>
                <a:solidFill>
                  <a:srgbClr val="F1C40F"/>
                </a:solidFill>
                <a:effectLst/>
                <a:uLnTx/>
                <a:uFillTx/>
                <a:latin typeface="abdo"/>
                <a:ea typeface="+mn-ea"/>
                <a:cs typeface="Arial" panose="020B0604020202020204" pitchFamily="34" charset="0"/>
              </a:rPr>
              <a:t>شَجاعةُ</a:t>
            </a: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الأَبطالِ.</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1C40F"/>
                </a:solidFill>
                <a:effectLst/>
                <a:uLnTx/>
                <a:uFillTx/>
                <a:latin typeface="abdo"/>
                <a:ea typeface="+mn-ea"/>
                <a:cs typeface="Arial" panose="020B0604020202020204" pitchFamily="34" charset="0"/>
              </a:rPr>
              <a:t>الدِّفاعُ</a:t>
            </a:r>
            <a:r>
              <a:rPr kumimoji="0" lang="ar-AE" sz="1600" b="1" i="0" u="none" strike="noStrike" kern="1200" cap="none" spc="0" normalizeH="0" baseline="0" noProof="0" dirty="0">
                <a:ln>
                  <a:noFill/>
                </a:ln>
                <a:solidFill>
                  <a:srgbClr val="FFFFFF"/>
                </a:solidFill>
                <a:effectLst/>
                <a:uLnTx/>
                <a:uFillTx/>
                <a:latin typeface="abdo"/>
                <a:ea typeface="+mn-ea"/>
                <a:cs typeface="Arial" panose="020B0604020202020204" pitchFamily="34" charset="0"/>
              </a:rPr>
              <a:t> </a:t>
            </a:r>
            <a:r>
              <a:rPr kumimoji="0" lang="ar-AE" sz="16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عنِ أرضِنا شَرَفٌ.</a:t>
            </a: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5000045" y="599616"/>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321298" y="2082902"/>
            <a:ext cx="4722052" cy="3970318"/>
          </a:xfrm>
          <a:prstGeom prst="rect">
            <a:avLst/>
          </a:prstGeom>
          <a:noFill/>
          <a:ln w="76200">
            <a:solidFill>
              <a:srgbClr val="92D05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عُرِفَ عنْ «حَذَامِ» دِقَّتُها في نقلِ الأخبارِ.</a:t>
            </a:r>
            <a:b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200" b="1" i="0" u="none" strike="noStrike" kern="1200" cap="none" spc="0" normalizeH="0" baseline="0" noProof="0" dirty="0">
                <a:ln>
                  <a:noFill/>
                </a:ln>
                <a:solidFill>
                  <a:srgbClr val="8E44AD"/>
                </a:solidFill>
                <a:effectLst/>
                <a:uLnTx/>
                <a:uFillTx/>
                <a:latin typeface="abdo"/>
                <a:ea typeface="+mn-ea"/>
                <a:cs typeface="Arial" panose="020B0604020202020204" pitchFamily="34" charset="0"/>
              </a:rPr>
              <a:t>- تَحدَّثْ عنْ أهميَّةِ هذهِ الصِّفةِ، ووضِّحْ ما النَّتائجُ الَّتي تَترتَّبُ عن عَدَمِ الدِّقَّةِ في نشرِ الأخبارِ؟</a:t>
            </a:r>
            <a:br>
              <a:rPr kumimoji="0" lang="ar-AE" sz="1200" b="1" i="0" u="none" strike="noStrike" kern="1200" cap="none" spc="0" normalizeH="0" baseline="0" noProof="0" dirty="0">
                <a:ln>
                  <a:noFill/>
                </a:ln>
                <a:solidFill>
                  <a:srgbClr val="8E44AD"/>
                </a:solidFill>
                <a:effectLst/>
                <a:uLnTx/>
                <a:uFillTx/>
                <a:latin typeface="abdo"/>
                <a:ea typeface="+mn-ea"/>
                <a:cs typeface="Arial" panose="020B0604020202020204" pitchFamily="34" charset="0"/>
              </a:rPr>
            </a:br>
            <a:r>
              <a:rPr kumimoji="0" lang="ar-AE" sz="1200" b="1" i="0" u="none" strike="noStrike" kern="1200" cap="none" spc="0" normalizeH="0" baseline="0" noProof="0" dirty="0">
                <a:ln>
                  <a:noFill/>
                </a:ln>
                <a:solidFill>
                  <a:srgbClr val="8E44AD"/>
                </a:solidFill>
                <a:effectLst/>
                <a:uLnTx/>
                <a:uFillTx/>
                <a:latin typeface="abdo"/>
                <a:ea typeface="+mn-ea"/>
                <a:cs typeface="Arial" panose="020B0604020202020204" pitchFamily="34" charset="0"/>
              </a:rPr>
              <a:t>- أيُّ الأَمرَينِ أكثرُ انتِشارًا في زَمَنِنا هذا: الدِّقَّةُ أَمْ عَدَمُ الدِّقَّةِ في نشرِ الأخبارِ؟</a:t>
            </a:r>
            <a:b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دَوِّن أفكارَكَ ثُمَّ ناقِشْ زُملاءَكَ.</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5063171" y="3737814"/>
            <a:ext cx="1170559" cy="908864"/>
          </a:xfrm>
          <a:prstGeom prst="ellipse">
            <a:avLst/>
          </a:prstGeom>
          <a:noFill/>
          <a:ln w="57150">
            <a:solidFill>
              <a:srgbClr val="92D05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92D050"/>
                </a:solidFill>
                <a:effectLst/>
                <a:uLnTx/>
                <a:uFillTx/>
                <a:latin typeface="Calibri" panose="020F0502020204030204"/>
                <a:ea typeface="+mn-ea"/>
                <a:cs typeface="Arial" panose="020B0604020202020204" pitchFamily="34" charset="0"/>
              </a:rPr>
              <a:t>اللون الأخضر</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393635" y="1776080"/>
            <a:ext cx="4946070" cy="1815882"/>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اِستخدِمِ التَّركيبَينِ الآتيَينِ في جُملَتَيْنِ منْ إنشائِكَ.</a:t>
            </a:r>
            <a:b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400" b="1" i="0" u="none" strike="noStrike" kern="1200" cap="none" spc="0" normalizeH="0" baseline="0" noProof="0" dirty="0">
                <a:ln>
                  <a:noFill/>
                </a:ln>
                <a:solidFill>
                  <a:srgbClr val="2980B9"/>
                </a:solidFill>
                <a:effectLst/>
                <a:uLnTx/>
                <a:uFillTx/>
                <a:latin typeface="abdo"/>
                <a:ea typeface="+mn-ea"/>
                <a:cs typeface="Arial" panose="020B0604020202020204" pitchFamily="34" charset="0"/>
              </a:rPr>
              <a:t>- بِنسائِمِ الصُّبحِ اللَّطيفَةِ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2980B9"/>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br>
              <a:rPr kumimoji="0" lang="ar-AE" sz="1400" b="1" i="0" u="none" strike="noStrike" kern="1200" cap="none" spc="0" normalizeH="0" baseline="0" noProof="0" dirty="0">
                <a:ln>
                  <a:noFill/>
                </a:ln>
                <a:solidFill>
                  <a:srgbClr val="0070C0"/>
                </a:solidFill>
                <a:effectLst/>
                <a:uLnTx/>
                <a:uFillTx/>
                <a:latin typeface="abdo"/>
                <a:ea typeface="+mn-ea"/>
                <a:cs typeface="Arial" panose="020B0604020202020204" pitchFamily="34" charset="0"/>
              </a:rPr>
            </a:br>
            <a:r>
              <a:rPr kumimoji="0" lang="ar-AE" sz="1400" b="1" i="0" u="none" strike="noStrike" kern="1200" cap="none" spc="0" normalizeH="0" baseline="0" noProof="0" dirty="0">
                <a:ln>
                  <a:noFill/>
                </a:ln>
                <a:solidFill>
                  <a:srgbClr val="0070C0"/>
                </a:solidFill>
                <a:effectLst/>
                <a:uLnTx/>
                <a:uFillTx/>
                <a:latin typeface="abdo"/>
                <a:ea typeface="+mn-ea"/>
                <a:cs typeface="Arial" panose="020B0604020202020204" pitchFamily="34" charset="0"/>
              </a:rPr>
              <a:t>- على أُهبَةِ الاستعدادِ</a:t>
            </a:r>
            <a:br>
              <a:rPr kumimoji="0" lang="ar-AE" sz="1400" b="0" i="0" u="none" strike="noStrike" kern="1200" cap="none" spc="0" normalizeH="0" baseline="0" noProof="0" dirty="0">
                <a:ln>
                  <a:noFill/>
                </a:ln>
                <a:solidFill>
                  <a:srgbClr val="0070C0"/>
                </a:solidFill>
                <a:effectLst/>
                <a:uLnTx/>
                <a:uFillTx/>
                <a:latin typeface="-apple-system"/>
                <a:ea typeface="+mn-ea"/>
                <a:cs typeface="Arial" panose="020B0604020202020204" pitchFamily="34" charset="0"/>
              </a:rPr>
            </a:br>
            <a:r>
              <a:rPr kumimoji="0" lang="ar-AE" sz="1400" b="0" i="0" u="none" strike="noStrike" kern="1200" cap="none" spc="0" normalizeH="0" baseline="0" noProof="0" dirty="0">
                <a:ln>
                  <a:noFill/>
                </a:ln>
                <a:solidFill>
                  <a:srgbClr val="0070C0"/>
                </a:solidFill>
                <a:effectLst/>
                <a:uLnTx/>
                <a:uFillTx/>
                <a:latin typeface="-apple-system"/>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366209" y="2276814"/>
            <a:ext cx="891607" cy="735747"/>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543550" y="3862190"/>
            <a:ext cx="5327152" cy="2308324"/>
          </a:xfrm>
          <a:prstGeom prst="rect">
            <a:avLst/>
          </a:prstGeom>
          <a:noFill/>
          <a:ln w="76200">
            <a:solidFill>
              <a:srgbClr val="FF66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alt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r>
              <a:rPr kumimoji="0" lang="ar-SA" alt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حَذَامِ بنتُ الرَّيَّانِ) امرأةٌ عربيَّـةٌ، اشتُهِرَتْ بالذَّكاءِ والفِطنَةِ، والصِّدقِ في القولِ، والدِّقَّةِ في نقلِ الأخبارِ. كانَتْ حكيمةً، لم تبخلْ يومًا على أفرادِ قبيلتِها بالنُّصحِ أوِ المَشورةِ، وغالبًا ما كانَتْ نصائِحُها تعودُ على السَّائلينَ بالخيرِ والفائدةِ.</a:t>
            </a:r>
            <a:endParaRPr kumimoji="0" lang="ar-AE" alt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br>
              <a:rPr kumimoji="0" lang="ar-SA" alt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SA" altLang="ar-AE" sz="1600" b="1" i="0" u="none" strike="noStrike" kern="1200" cap="none" spc="0" normalizeH="0" baseline="0" noProof="0" dirty="0">
                <a:ln>
                  <a:noFill/>
                </a:ln>
                <a:solidFill>
                  <a:srgbClr val="2A90DE"/>
                </a:solidFill>
                <a:effectLst/>
                <a:uLnTx/>
                <a:uFillTx/>
                <a:latin typeface="abdo"/>
                <a:ea typeface="+mn-ea"/>
                <a:cs typeface="Arial" panose="020B0604020202020204" pitchFamily="34" charset="0"/>
              </a:rPr>
              <a:t>ما الفِكرَةُ الرَّئيسَـةُ في الفِقرَةِ السَّابِقَـةِ؟</a:t>
            </a:r>
            <a:endParaRPr kumimoji="0" lang="en-US" altLang="ar-AE" sz="11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سَبُبُ تَقديمِ (حذام) للمشورَةِ.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انتصارُ قَبيلَـةِ (حذامٍ) على عَدوُّهِم.</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أخبارُ قَبيلَـةِ (حَذامٍ).</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صِفاتُ (حذام بنت الرَّيَّان).</a:t>
            </a: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5337800" y="4779464"/>
            <a:ext cx="1145962" cy="822305"/>
          </a:xfrm>
          <a:prstGeom prst="ellipse">
            <a:avLst/>
          </a:prstGeom>
          <a:noFill/>
          <a:ln w="57150">
            <a:solidFill>
              <a:srgbClr val="FF66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66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1252121" y="6201292"/>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sp>
        <p:nvSpPr>
          <p:cNvPr id="27" name="Rectangle 14">
            <a:extLst>
              <a:ext uri="{FF2B5EF4-FFF2-40B4-BE49-F238E27FC236}">
                <a16:creationId xmlns:a16="http://schemas.microsoft.com/office/drawing/2014/main" id="{CE3D1041-88D8-49FF-B358-0B3EB77F40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ar-AE" altLang="ar-A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endParaRPr kumimoji="0" lang="ar-AE" altLang="ar-AE"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7">
            <a:extLst>
              <a:ext uri="{FF2B5EF4-FFF2-40B4-BE49-F238E27FC236}">
                <a16:creationId xmlns:a16="http://schemas.microsoft.com/office/drawing/2014/main" id="{5A81D484-0E7E-230E-E59D-8BF35048AF49}"/>
              </a:ext>
            </a:extLst>
          </p:cNvPr>
          <p:cNvSpPr>
            <a:spLocks noGrp="1"/>
          </p:cNvSpPr>
          <p:nvPr>
            <p:ph type="sldNum" sz="quarter" idx="12"/>
          </p:nvPr>
        </p:nvSpPr>
        <p:spPr/>
        <p:txBody>
          <a:bodyPr/>
          <a:lstStyle/>
          <a:p>
            <a:fld id="{82F378E8-543A-4B37-BF35-36E8B801D29D}" type="slidenum">
              <a:rPr lang="en-US" smtClean="0"/>
              <a:t>6</a:t>
            </a:fld>
            <a:endParaRPr lang="en-US"/>
          </a:p>
        </p:txBody>
      </p:sp>
      <p:pic>
        <p:nvPicPr>
          <p:cNvPr id="10" name="Picture 9">
            <a:extLst>
              <a:ext uri="{FF2B5EF4-FFF2-40B4-BE49-F238E27FC236}">
                <a16:creationId xmlns:a16="http://schemas.microsoft.com/office/drawing/2014/main" id="{BF229A1C-FFC5-CB53-76BC-FD008D1E7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423694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343358" y="418689"/>
            <a:ext cx="2799666" cy="1040610"/>
            <a:chOff x="9993401" y="230962"/>
            <a:chExt cx="3973263" cy="1428222"/>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743408" y="682451"/>
              <a:ext cx="2302930" cy="718112"/>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طائر القطا </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383583" y="197366"/>
            <a:ext cx="4666715" cy="1692771"/>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 </a:t>
            </a:r>
            <a:r>
              <a:rPr kumimoji="0" lang="ar-AE" sz="1800" b="1" i="0" u="none" strike="noStrike" kern="1200" cap="none" spc="0" normalizeH="0" baseline="0" noProof="0" dirty="0">
                <a:ln>
                  <a:noFill/>
                </a:ln>
                <a:solidFill>
                  <a:srgbClr val="2980B9"/>
                </a:solidFill>
                <a:effectLst/>
                <a:uLnTx/>
                <a:uFillTx/>
                <a:latin typeface="abdo"/>
                <a:ea typeface="+mn-ea"/>
                <a:cs typeface="Arial" panose="020B0604020202020204" pitchFamily="34" charset="0"/>
              </a:rPr>
              <a:t>يُعدُّ القَطا منَ الطّيورِ:</a:t>
            </a: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a:t>
            </a:r>
            <a:br>
              <a:rPr kumimoji="0" lang="ar-AE" sz="18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المائيّـةِ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البرّيّـةِ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الجارحـةِ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المفترسـةِ</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abdo"/>
              <a:ea typeface="+mn-ea"/>
              <a:cs typeface="Arial" panose="020B0604020202020204" pitchFamily="34" charset="0"/>
            </a:endParaRP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5088547" y="554824"/>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323574" y="2979045"/>
            <a:ext cx="5440266" cy="2862322"/>
          </a:xfrm>
          <a:prstGeom prst="rect">
            <a:avLst/>
          </a:prstGeom>
          <a:noFill/>
          <a:ln w="76200">
            <a:solidFill>
              <a:srgbClr val="4FDB0A"/>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br>
              <a:rPr kumimoji="0" lang="ar-AE" sz="1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وَرَدَ طائِرُ القَطا في الشِّعرِ العربيِّ كثيرًا. </a:t>
            </a:r>
            <a:r>
              <a:rPr kumimoji="0" lang="ar-AE" sz="1400" b="1" i="0" u="none" strike="noStrike" kern="1200" cap="none" spc="0" normalizeH="0" baseline="0" noProof="0" dirty="0">
                <a:ln>
                  <a:noFill/>
                </a:ln>
                <a:solidFill>
                  <a:srgbClr val="6E339D"/>
                </a:solidFill>
                <a:effectLst/>
                <a:uLnTx/>
                <a:uFillTx/>
                <a:latin typeface="abdo"/>
                <a:ea typeface="+mn-ea"/>
                <a:cs typeface="Arial" panose="020B0604020202020204" pitchFamily="34" charset="0"/>
              </a:rPr>
              <a:t>ابحثْ عنْ قَصيدةٍ لِشاعِرِ ذَكَرَ القَطا في إِحْدى قَصائِدِهِ</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وناقشْ زملاءَكَ في مضمونِها، ثمَّ ألقِها أمامَ معلِّمِكَ وزملائِكَ.</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2131660" y="2013593"/>
            <a:ext cx="1170559" cy="908864"/>
          </a:xfrm>
          <a:prstGeom prst="ellipse">
            <a:avLst/>
          </a:prstGeom>
          <a:noFill/>
          <a:ln w="57150">
            <a:solidFill>
              <a:srgbClr val="4FDB0A"/>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4FDB0A"/>
                </a:solidFill>
                <a:effectLst/>
                <a:uLnTx/>
                <a:uFillTx/>
                <a:latin typeface="Calibri" panose="020F0502020204030204"/>
                <a:ea typeface="+mn-ea"/>
                <a:cs typeface="Arial" panose="020B0604020202020204" pitchFamily="34" charset="0"/>
              </a:rPr>
              <a:t>اللون          الأخضر </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963478" y="2015558"/>
            <a:ext cx="4787045" cy="1600438"/>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333399"/>
                </a:solidFill>
                <a:effectLst/>
                <a:uLnTx/>
                <a:uFillTx/>
                <a:latin typeface="abdo"/>
                <a:ea typeface="+mn-ea"/>
                <a:cs typeface="Arial" panose="020B0604020202020204" pitchFamily="34" charset="0"/>
              </a:rPr>
              <a:t>لكنَّ حالَ القَطا قد تغيَّرَ في عصرِنا هذا؛ فطيورُ القَطا الآنَ تُعاني من تَناقصِ أَعدادِها؛ بسببِ تعرُّضِها للصَّيدِ. فصارَ الباقي منها يَجدُ ملاذَهُ في المزارعِ الكبيرةِ الشَّاسعـةِ نظرًا لتوافرِ المراعي والمياهِ والأمانِ فيها.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333399"/>
                </a:solidFill>
                <a:effectLst/>
                <a:uLnTx/>
                <a:uFillTx/>
                <a:latin typeface="abdo"/>
                <a:ea typeface="+mn-ea"/>
                <a:cs typeface="Times New Roman" panose="02020603050405020304" pitchFamily="18" charset="0"/>
              </a:rPr>
              <a:t>نكتب الفكرة الرئيسة للفقرة السابقة :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333399"/>
                </a:solidFill>
                <a:effectLst/>
                <a:uLnTx/>
                <a:uFillTx/>
                <a:latin typeface="abdo"/>
                <a:ea typeface="+mn-ea"/>
                <a:cs typeface="Times New Roman" panose="02020603050405020304" pitchFamily="18"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774036" y="2340936"/>
            <a:ext cx="1034381" cy="908865"/>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096000" y="3819187"/>
            <a:ext cx="4654523" cy="2246769"/>
          </a:xfrm>
          <a:prstGeom prst="rect">
            <a:avLst/>
          </a:prstGeom>
          <a:noFill/>
          <a:ln w="76200">
            <a:solidFill>
              <a:srgbClr val="FFC0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br>
              <a:rPr kumimoji="0" lang="ar-AE"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جاءَ في المَثَلِ: </a:t>
            </a:r>
            <a:r>
              <a:rPr kumimoji="0" lang="ar-AE" sz="1400" b="1" i="0" u="none" strike="noStrike" kern="1200" cap="none" spc="0" normalizeH="0" baseline="0" noProof="0" dirty="0">
                <a:ln>
                  <a:noFill/>
                </a:ln>
                <a:solidFill>
                  <a:srgbClr val="CC00FF"/>
                </a:solidFill>
                <a:effectLst/>
                <a:uLnTx/>
                <a:uFillTx/>
                <a:latin typeface="abdo"/>
                <a:ea typeface="+mn-ea"/>
                <a:cs typeface="Arial" panose="020B0604020202020204" pitchFamily="34" charset="0"/>
              </a:rPr>
              <a:t>أهدى من قَطا، وأدلُّ من قطا.</a:t>
            </a:r>
            <a:b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برأيكَ ما الموقفُ الَّذي يُضرَبُ فيهِ هذا المَثَلُ؟</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10774036" y="4531418"/>
            <a:ext cx="1145962" cy="822305"/>
          </a:xfrm>
          <a:prstGeom prst="ellipse">
            <a:avLst/>
          </a:prstGeom>
          <a:noFill/>
          <a:ln w="57150">
            <a:solidFill>
              <a:srgbClr val="FFC0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1189366" y="6065956"/>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sp>
        <p:nvSpPr>
          <p:cNvPr id="8" name="Slide Number Placeholder 7">
            <a:extLst>
              <a:ext uri="{FF2B5EF4-FFF2-40B4-BE49-F238E27FC236}">
                <a16:creationId xmlns:a16="http://schemas.microsoft.com/office/drawing/2014/main" id="{7706AF28-DC0B-9793-ED0D-097A7E281DA8}"/>
              </a:ext>
            </a:extLst>
          </p:cNvPr>
          <p:cNvSpPr>
            <a:spLocks noGrp="1"/>
          </p:cNvSpPr>
          <p:nvPr>
            <p:ph type="sldNum" sz="quarter" idx="12"/>
          </p:nvPr>
        </p:nvSpPr>
        <p:spPr/>
        <p:txBody>
          <a:bodyPr/>
          <a:lstStyle/>
          <a:p>
            <a:fld id="{82F378E8-543A-4B37-BF35-36E8B801D29D}" type="slidenum">
              <a:rPr lang="en-US" smtClean="0"/>
              <a:t>7</a:t>
            </a:fld>
            <a:endParaRPr lang="en-US"/>
          </a:p>
        </p:txBody>
      </p:sp>
      <p:pic>
        <p:nvPicPr>
          <p:cNvPr id="10" name="Picture 9">
            <a:extLst>
              <a:ext uri="{FF2B5EF4-FFF2-40B4-BE49-F238E27FC236}">
                <a16:creationId xmlns:a16="http://schemas.microsoft.com/office/drawing/2014/main" id="{A5D3BF75-A166-2F23-27A5-D3024285B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268151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343358" y="418689"/>
            <a:ext cx="2799666" cy="1081206"/>
            <a:chOff x="9993401" y="230962"/>
            <a:chExt cx="3973263" cy="1483941"/>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536530" y="405404"/>
              <a:ext cx="2302930" cy="1309499"/>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أعطني</a:t>
              </a:r>
            </a:p>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الناي</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382704" y="317488"/>
            <a:ext cx="4570145" cy="1569660"/>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ركَّزَ الشَّاعِرُ في قَصيدَتِهِ على أهميَّـةِ الاستمتاعِ بسحرِ الطّبيعَـةِ.</a:t>
            </a:r>
            <a:br>
              <a:rPr kumimoji="0" lang="ar-AE" sz="16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600" b="1" i="0" u="none" strike="noStrike" kern="1200" cap="none" spc="0" normalizeH="0" baseline="0" noProof="0" dirty="0">
                <a:ln>
                  <a:noFill/>
                </a:ln>
                <a:solidFill>
                  <a:srgbClr val="FFA500"/>
                </a:solidFill>
                <a:effectLst/>
                <a:uLnTx/>
                <a:uFillTx/>
                <a:latin typeface="abdo"/>
                <a:ea typeface="+mn-ea"/>
                <a:cs typeface="Arial" panose="020B0604020202020204" pitchFamily="34" charset="0"/>
              </a:rPr>
              <a:t>أيُّ أشْكالِ الطَّبيعَةِ يَشُدُّكَ أكثرَ: البَحْرُ، الجَبَلُ، الغاباتُ، الصَّحْراءُ، وَلِماذا؟</a:t>
            </a:r>
            <a:endParaRPr kumimoji="0" lang="ar-AE" sz="16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a:t>
            </a:r>
            <a:endParaRPr kumimoji="0" lang="ar-AE" sz="1200" b="1" i="0" u="none" strike="noStrike" kern="1200" cap="none" spc="0" normalizeH="0" baseline="0" noProof="0" dirty="0">
              <a:ln>
                <a:noFill/>
              </a:ln>
              <a:solidFill>
                <a:prstClr val="black"/>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5000045" y="599616"/>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321298" y="2082902"/>
            <a:ext cx="4722052" cy="4124206"/>
          </a:xfrm>
          <a:prstGeom prst="rect">
            <a:avLst/>
          </a:prstGeom>
          <a:noFill/>
          <a:ln w="76200">
            <a:solidFill>
              <a:srgbClr val="92D05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يرى الشَّاعِرُ أنَّ الفنَّ والطَّبيعَـةَ يُنسيانِ الهمومَ والأحزانَ.</a:t>
            </a:r>
            <a:endParaRPr kumimoji="0" lang="ar-AE" sz="14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0" i="0" u="none" strike="noStrike" kern="1200" cap="none" spc="0" normalizeH="0" baseline="0" noProof="0" dirty="0">
                <a:ln>
                  <a:noFill/>
                </a:ln>
                <a:solidFill>
                  <a:srgbClr val="212529"/>
                </a:solidFill>
                <a:effectLst/>
                <a:uLnTx/>
                <a:uFillTx/>
                <a:latin typeface="-apple-system"/>
                <a:ea typeface="+mn-ea"/>
                <a:cs typeface="Arial" panose="020B0604020202020204" pitchFamily="34" charset="0"/>
              </a:rPr>
              <a:t>هل توافق الشاعر في رأيه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0" i="0" u="none" strike="noStrike" kern="1200" cap="none" spc="0" normalizeH="0" baseline="0" noProof="0" dirty="0">
                <a:ln>
                  <a:noFill/>
                </a:ln>
                <a:solidFill>
                  <a:srgbClr val="212529"/>
                </a:solidFill>
                <a:effectLst/>
                <a:uLnTx/>
                <a:uFillTx/>
                <a:latin typeface="-apple-system"/>
                <a:ea typeface="+mn-ea"/>
                <a:cs typeface="Arial" panose="020B0604020202020204" pitchFamily="34" charset="0"/>
              </a:rPr>
              <a:t>---------------------------------------------------------------------------------------------------------------------------------------------------------------------------------------------------------------------------------------</a:t>
            </a:r>
            <a:br>
              <a:rPr kumimoji="0" lang="ar-AE" sz="1400" b="0" i="0" u="none" strike="noStrike" kern="1200" cap="none" spc="0" normalizeH="0" baseline="0" noProof="0" dirty="0">
                <a:ln>
                  <a:noFill/>
                </a:ln>
                <a:solidFill>
                  <a:srgbClr val="212529"/>
                </a:solidFill>
                <a:effectLst/>
                <a:uLnTx/>
                <a:uFillTx/>
                <a:latin typeface="-apple-system"/>
                <a:ea typeface="+mn-ea"/>
                <a:cs typeface="Arial" panose="020B0604020202020204" pitchFamily="34" charset="0"/>
              </a:rPr>
            </a:br>
            <a:br>
              <a:rPr kumimoji="0" lang="ar-AE"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أضف شيئًا آخر تعتقد أنه يزيل الهم والحزن ، ثم برر إجابتك .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0"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5063171" y="3737814"/>
            <a:ext cx="1170559" cy="908864"/>
          </a:xfrm>
          <a:prstGeom prst="ellipse">
            <a:avLst/>
          </a:prstGeom>
          <a:noFill/>
          <a:ln w="57150">
            <a:solidFill>
              <a:srgbClr val="92D05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92D050"/>
                </a:solidFill>
                <a:effectLst/>
                <a:uLnTx/>
                <a:uFillTx/>
                <a:latin typeface="Calibri" panose="020F0502020204030204"/>
                <a:ea typeface="+mn-ea"/>
                <a:cs typeface="Arial" panose="020B0604020202020204" pitchFamily="34" charset="0"/>
              </a:rPr>
              <a:t>اللون الأخضر</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393635" y="1776080"/>
            <a:ext cx="4946070" cy="1815882"/>
          </a:xfrm>
          <a:prstGeom prst="rect">
            <a:avLst/>
          </a:prstGeom>
          <a:noFill/>
          <a:ln w="76200">
            <a:solidFill>
              <a:srgbClr val="E2007E"/>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هلْ فَرَشْتَ العُشْبَ      ليْلاً وَتلَحَّفْتَ </a:t>
            </a:r>
            <a:r>
              <a:rPr kumimoji="0" lang="ar-AE" sz="1400" b="1" i="0" u="none" strike="noStrike" kern="1200" cap="none" spc="0" normalizeH="0" baseline="0" noProof="0" dirty="0" err="1">
                <a:ln>
                  <a:noFill/>
                </a:ln>
                <a:solidFill>
                  <a:srgbClr val="D81A1A"/>
                </a:solidFill>
                <a:effectLst/>
                <a:uLnTx/>
                <a:uFillTx/>
                <a:latin typeface="abdo"/>
                <a:ea typeface="+mn-ea"/>
                <a:cs typeface="Arial" panose="020B0604020202020204" pitchFamily="34" charset="0"/>
              </a:rPr>
              <a:t>الفَضا</a:t>
            </a:r>
            <a:b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وَضِّحِ التَّجسيمَ في البيتِ السَّابِقِ.</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0" i="0" u="none" strike="noStrike" kern="1200" cap="none" spc="0" normalizeH="0" baseline="0" noProof="0" dirty="0">
                <a:ln>
                  <a:noFill/>
                </a:ln>
                <a:solidFill>
                  <a:srgbClr val="212529"/>
                </a:solidFill>
                <a:effectLst/>
                <a:uLnTx/>
                <a:uFillTx/>
                <a:latin typeface="-apple-system"/>
                <a:ea typeface="+mn-ea"/>
                <a:cs typeface="Arial" panose="020B0604020202020204" pitchFamily="34" charset="0"/>
              </a:rPr>
              <a:t>------------------------------------------------------------------------------------------------------------------------------------------------------------------------------------------------------------------------------------------------------------------------------------------------------------------------------------</a:t>
            </a:r>
            <a:br>
              <a:rPr kumimoji="0" lang="ar-AE" sz="1400" b="0" i="0" u="none" strike="noStrike" kern="1200" cap="none" spc="0" normalizeH="0" baseline="0" noProof="0" dirty="0">
                <a:ln>
                  <a:noFill/>
                </a:ln>
                <a:solidFill>
                  <a:srgbClr val="212529"/>
                </a:solidFill>
                <a:effectLst/>
                <a:uLnTx/>
                <a:uFillTx/>
                <a:latin typeface="-apple-system"/>
                <a:ea typeface="+mn-ea"/>
                <a:cs typeface="Arial" panose="020B0604020202020204" pitchFamily="34" charset="0"/>
              </a:rPr>
            </a:br>
            <a:endParaRPr kumimoji="0" lang="ar-AE" sz="1400" b="1" i="0" u="none" strike="noStrike" kern="1200" cap="none" spc="0" normalizeH="0" baseline="0" noProof="0" dirty="0">
              <a:ln>
                <a:noFill/>
              </a:ln>
              <a:solidFill>
                <a:prstClr val="black"/>
              </a:solidFill>
              <a:effectLst/>
              <a:uLnTx/>
              <a:uFillTx/>
              <a:latin typeface="abdo"/>
              <a:ea typeface="+mn-ea"/>
              <a:cs typeface="Times New Roman" panose="02020603050405020304" pitchFamily="18"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366209" y="2276814"/>
            <a:ext cx="891607" cy="735747"/>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543550" y="3862190"/>
            <a:ext cx="5327152" cy="2246769"/>
          </a:xfrm>
          <a:prstGeom prst="rect">
            <a:avLst/>
          </a:prstGeom>
          <a:noFill/>
          <a:ln w="76200">
            <a:solidFill>
              <a:srgbClr val="FF66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D81A1A"/>
                </a:solidFill>
                <a:effectLst/>
                <a:uLnTx/>
                <a:uFillTx/>
                <a:latin typeface="abdo"/>
                <a:ea typeface="+mn-ea"/>
                <a:cs typeface="Arial" panose="020B0604020202020204" pitchFamily="34" charset="0"/>
              </a:rPr>
              <a:t>إنّما النّاسُ سُطورٌ *** كُتبَتْ لكنْ بماءْ</a:t>
            </a:r>
            <a:b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br>
            <a:r>
              <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حَلِّلِ الصُّورَةَ الشِّعريَّـةَ في البيتِ السَّابِقِ.</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00B056"/>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srgbClr val="2B00E0"/>
              </a:solidFill>
              <a:effectLst/>
              <a:uLnTx/>
              <a:uFillTx/>
              <a:latin typeface="abdo"/>
              <a:ea typeface="+mn-ea"/>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5393635" y="4743045"/>
            <a:ext cx="1145962" cy="822305"/>
          </a:xfrm>
          <a:prstGeom prst="ellipse">
            <a:avLst/>
          </a:prstGeom>
          <a:noFill/>
          <a:ln w="57150">
            <a:solidFill>
              <a:srgbClr val="FF66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66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1252121" y="6201292"/>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sp>
        <p:nvSpPr>
          <p:cNvPr id="8" name="Slide Number Placeholder 7">
            <a:extLst>
              <a:ext uri="{FF2B5EF4-FFF2-40B4-BE49-F238E27FC236}">
                <a16:creationId xmlns:a16="http://schemas.microsoft.com/office/drawing/2014/main" id="{B8E03EBE-9F47-6052-0AF1-783893C4566E}"/>
              </a:ext>
            </a:extLst>
          </p:cNvPr>
          <p:cNvSpPr>
            <a:spLocks noGrp="1"/>
          </p:cNvSpPr>
          <p:nvPr>
            <p:ph type="sldNum" sz="quarter" idx="12"/>
          </p:nvPr>
        </p:nvSpPr>
        <p:spPr/>
        <p:txBody>
          <a:bodyPr/>
          <a:lstStyle/>
          <a:p>
            <a:fld id="{82F378E8-543A-4B37-BF35-36E8B801D29D}" type="slidenum">
              <a:rPr lang="en-US" smtClean="0"/>
              <a:t>8</a:t>
            </a:fld>
            <a:endParaRPr lang="en-US"/>
          </a:p>
        </p:txBody>
      </p:sp>
      <p:pic>
        <p:nvPicPr>
          <p:cNvPr id="10" name="Picture 9">
            <a:extLst>
              <a:ext uri="{FF2B5EF4-FFF2-40B4-BE49-F238E27FC236}">
                <a16:creationId xmlns:a16="http://schemas.microsoft.com/office/drawing/2014/main" id="{D81C2BC4-A2FF-9BD3-D19D-CB413D0ED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312618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213574A-B4D0-4288-BBC9-CE462BD04B28}"/>
              </a:ext>
            </a:extLst>
          </p:cNvPr>
          <p:cNvGrpSpPr/>
          <p:nvPr/>
        </p:nvGrpSpPr>
        <p:grpSpPr>
          <a:xfrm>
            <a:off x="6343358" y="418689"/>
            <a:ext cx="2799666" cy="1040610"/>
            <a:chOff x="9993401" y="230962"/>
            <a:chExt cx="3973263" cy="1428222"/>
          </a:xfrm>
        </p:grpSpPr>
        <p:pic>
          <p:nvPicPr>
            <p:cNvPr id="3" name="صورة 2">
              <a:extLst>
                <a:ext uri="{FF2B5EF4-FFF2-40B4-BE49-F238E27FC236}">
                  <a16:creationId xmlns:a16="http://schemas.microsoft.com/office/drawing/2014/main" id="{41DD78D3-83AC-4CAB-B465-44B72D46CD9E}"/>
                </a:ext>
              </a:extLst>
            </p:cNvPr>
            <p:cNvPicPr>
              <a:picLocks noChangeAspect="1"/>
            </p:cNvPicPr>
            <p:nvPr/>
          </p:nvPicPr>
          <p:blipFill rotWithShape="1">
            <a:blip r:embed="rId2">
              <a:clrChange>
                <a:clrFrom>
                  <a:srgbClr val="FFFFFF"/>
                </a:clrFrom>
                <a:clrTo>
                  <a:srgbClr val="FFFFFF">
                    <a:alpha val="0"/>
                  </a:srgbClr>
                </a:clrTo>
              </a:clrChange>
            </a:blip>
            <a:srcRect t="5710" b="15312"/>
            <a:stretch/>
          </p:blipFill>
          <p:spPr>
            <a:xfrm>
              <a:off x="9993401" y="230962"/>
              <a:ext cx="3973263" cy="1428222"/>
            </a:xfrm>
            <a:prstGeom prst="rect">
              <a:avLst/>
            </a:prstGeom>
          </p:spPr>
        </p:pic>
        <p:sp>
          <p:nvSpPr>
            <p:cNvPr id="4" name="TextBox 7">
              <a:extLst>
                <a:ext uri="{FF2B5EF4-FFF2-40B4-BE49-F238E27FC236}">
                  <a16:creationId xmlns:a16="http://schemas.microsoft.com/office/drawing/2014/main" id="{5668D5F7-632E-407D-A08A-DC1B45D2BDD8}"/>
                </a:ext>
              </a:extLst>
            </p:cNvPr>
            <p:cNvSpPr txBox="1"/>
            <p:nvPr/>
          </p:nvSpPr>
          <p:spPr>
            <a:xfrm>
              <a:off x="10743408" y="827956"/>
              <a:ext cx="2302930" cy="422419"/>
            </a:xfrm>
            <a:prstGeom prst="rect">
              <a:avLst/>
            </a:prstGeom>
            <a:noFill/>
          </p:spPr>
          <p:txBody>
            <a:bodyPr wrap="square" rtlCol="0">
              <a:spAutoFit/>
            </a:bodyPr>
            <a:lstStyle/>
            <a:p>
              <a:pPr marL="0" marR="0" lvl="0" indent="0" algn="ctr" defTabSz="380969"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فتاة الحي بنت بن ظاهر</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مربع نص 4">
            <a:extLst>
              <a:ext uri="{FF2B5EF4-FFF2-40B4-BE49-F238E27FC236}">
                <a16:creationId xmlns:a16="http://schemas.microsoft.com/office/drawing/2014/main" id="{1DAF8C0E-5413-4E3A-AEFD-FA98F11C02A1}"/>
              </a:ext>
            </a:extLst>
          </p:cNvPr>
          <p:cNvSpPr txBox="1"/>
          <p:nvPr/>
        </p:nvSpPr>
        <p:spPr>
          <a:xfrm>
            <a:off x="383583" y="197366"/>
            <a:ext cx="4666715" cy="1815882"/>
          </a:xfrm>
          <a:prstGeom prst="rect">
            <a:avLst/>
          </a:prstGeom>
          <a:noFill/>
          <a:ln w="76200">
            <a:solidFill>
              <a:srgbClr val="0630E5"/>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    </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يَحكي الرُّواةُ أَنّ الشّاعرةَ فتاةَ الحيِّ قد اسْتَأْذَنَتْ والِدَها في نَظْمِها الشِّعْرَ…وعندما حَلف ألّا تَنْظِمَ غيرَ تِلْكَ الْقَصيدَةِ التزمتْ بذلك.</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سأحدّدُ السّياقَ المناسبَ الذي تنتمـي إليـهِ الفقرةُ السّـابقـةُ.</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AE" sz="14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السّـياقُ النّـقدي.</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AE" sz="14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السّياقُ الاجتماعيّ والأخلاقي.</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AE" sz="14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السّياقُ الاقتصـاديُّ.</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AE" sz="1400" b="1" i="0" u="none" strike="noStrike" kern="1200" cap="none" spc="0" normalizeH="0" baseline="0" noProof="0" dirty="0">
                <a:ln>
                  <a:noFill/>
                </a:ln>
                <a:solidFill>
                  <a:prstClr val="black"/>
                </a:solidFill>
                <a:effectLst/>
                <a:uLnTx/>
                <a:uFillTx/>
                <a:latin typeface="abdo"/>
                <a:ea typeface="+mn-ea"/>
                <a:cs typeface="Arial" panose="020B0604020202020204" pitchFamily="34" charset="0"/>
              </a:rPr>
              <a:t>السّياقُ السّياسي.</a:t>
            </a:r>
          </a:p>
          <a:p>
            <a:pPr marR="0" lvl="0" algn="r" defTabSz="914400" rtl="1" eaLnBrk="1" fontAlgn="auto" latinLnBrk="0" hangingPunct="1">
              <a:lnSpc>
                <a:spcPct val="100000"/>
              </a:lnSpc>
              <a:spcBef>
                <a:spcPts val="0"/>
              </a:spcBef>
              <a:spcAft>
                <a:spcPts val="0"/>
              </a:spcAft>
              <a:buClrTx/>
              <a:buSzTx/>
              <a:tabLst/>
              <a:defRPr/>
            </a:pPr>
            <a:endParaRPr kumimoji="0" lang="ar-AE" sz="1400" b="1" i="0" u="none" strike="noStrike" kern="1200" cap="none" spc="0" normalizeH="0" baseline="0" noProof="0" dirty="0">
              <a:ln>
                <a:noFill/>
              </a:ln>
              <a:solidFill>
                <a:prstClr val="black"/>
              </a:solidFill>
              <a:effectLst/>
              <a:uLnTx/>
              <a:uFillTx/>
              <a:latin typeface="abdo"/>
              <a:ea typeface="+mn-ea"/>
              <a:cs typeface="Arial" panose="020B0604020202020204" pitchFamily="34" charset="0"/>
            </a:endParaRPr>
          </a:p>
        </p:txBody>
      </p:sp>
      <p:sp>
        <p:nvSpPr>
          <p:cNvPr id="17" name="مربع نص 16">
            <a:extLst>
              <a:ext uri="{FF2B5EF4-FFF2-40B4-BE49-F238E27FC236}">
                <a16:creationId xmlns:a16="http://schemas.microsoft.com/office/drawing/2014/main" id="{B21C087F-D739-4ED2-A2FD-189365517886}"/>
              </a:ext>
            </a:extLst>
          </p:cNvPr>
          <p:cNvSpPr txBox="1"/>
          <p:nvPr/>
        </p:nvSpPr>
        <p:spPr>
          <a:xfrm>
            <a:off x="5100159" y="792044"/>
            <a:ext cx="1136417" cy="908864"/>
          </a:xfrm>
          <a:prstGeom prst="ellipse">
            <a:avLst/>
          </a:prstGeom>
          <a:noFill/>
          <a:ln w="57150">
            <a:solidFill>
              <a:srgbClr val="0630E5"/>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0630E5"/>
                </a:solidFill>
                <a:effectLst/>
                <a:uLnTx/>
                <a:uFillTx/>
                <a:latin typeface="Calibri" panose="020F0502020204030204"/>
                <a:ea typeface="+mn-ea"/>
                <a:cs typeface="Arial" panose="020B0604020202020204" pitchFamily="34" charset="0"/>
              </a:rPr>
              <a:t>اللون الأزرق </a:t>
            </a:r>
          </a:p>
        </p:txBody>
      </p:sp>
      <p:sp>
        <p:nvSpPr>
          <p:cNvPr id="7" name="مربع نص 6">
            <a:extLst>
              <a:ext uri="{FF2B5EF4-FFF2-40B4-BE49-F238E27FC236}">
                <a16:creationId xmlns:a16="http://schemas.microsoft.com/office/drawing/2014/main" id="{B9BB77FB-41F8-4FAF-9AD2-B2CD1D941C8D}"/>
              </a:ext>
            </a:extLst>
          </p:cNvPr>
          <p:cNvSpPr txBox="1"/>
          <p:nvPr/>
        </p:nvSpPr>
        <p:spPr>
          <a:xfrm>
            <a:off x="228101" y="3306468"/>
            <a:ext cx="5440266" cy="2646878"/>
          </a:xfrm>
          <a:prstGeom prst="rect">
            <a:avLst/>
          </a:prstGeom>
          <a:noFill/>
          <a:ln w="76200">
            <a:solidFill>
              <a:srgbClr val="4FDB0A"/>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سأجمعُ الرّواياتِ المتناقضـةَ التي وردتْ في النّـصِّ فيما يتعلّـقُ بحياةِ الشّاعـرةِ فتاةِ الحيِّ، موضّحًـا رأيي في سببِ ورودِ هذهِ الرّواياتِ المختلفـةِ.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endParaRPr>
          </a:p>
        </p:txBody>
      </p:sp>
      <p:sp>
        <p:nvSpPr>
          <p:cNvPr id="19" name="مربع نص 18">
            <a:extLst>
              <a:ext uri="{FF2B5EF4-FFF2-40B4-BE49-F238E27FC236}">
                <a16:creationId xmlns:a16="http://schemas.microsoft.com/office/drawing/2014/main" id="{EF4E3244-C0A4-4EA7-AE3F-BD1D086FD3FC}"/>
              </a:ext>
            </a:extLst>
          </p:cNvPr>
          <p:cNvSpPr txBox="1"/>
          <p:nvPr/>
        </p:nvSpPr>
        <p:spPr>
          <a:xfrm>
            <a:off x="467443" y="2374413"/>
            <a:ext cx="1170559" cy="908864"/>
          </a:xfrm>
          <a:prstGeom prst="ellipse">
            <a:avLst/>
          </a:prstGeom>
          <a:noFill/>
          <a:ln w="57150">
            <a:solidFill>
              <a:srgbClr val="4FDB0A"/>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4FDB0A"/>
                </a:solidFill>
                <a:effectLst/>
                <a:uLnTx/>
                <a:uFillTx/>
                <a:latin typeface="Calibri" panose="020F0502020204030204"/>
                <a:ea typeface="+mn-ea"/>
                <a:cs typeface="Arial" panose="020B0604020202020204" pitchFamily="34" charset="0"/>
              </a:rPr>
              <a:t>اللون          الأخضر </a:t>
            </a:r>
          </a:p>
        </p:txBody>
      </p:sp>
      <p:sp>
        <p:nvSpPr>
          <p:cNvPr id="9" name="مربع نص 8">
            <a:extLst>
              <a:ext uri="{FF2B5EF4-FFF2-40B4-BE49-F238E27FC236}">
                <a16:creationId xmlns:a16="http://schemas.microsoft.com/office/drawing/2014/main" id="{98065C91-FB6D-457E-BA8C-A1B793717C3C}"/>
              </a:ext>
            </a:extLst>
          </p:cNvPr>
          <p:cNvSpPr txBox="1"/>
          <p:nvPr/>
        </p:nvSpPr>
        <p:spPr>
          <a:xfrm>
            <a:off x="5923722" y="1784489"/>
            <a:ext cx="4826801" cy="1815882"/>
          </a:xfrm>
          <a:prstGeom prst="rect">
            <a:avLst/>
          </a:prstGeom>
          <a:noFill/>
          <a:ln w="76200">
            <a:solidFill>
              <a:srgbClr val="E2007E"/>
            </a:solidFill>
          </a:ln>
        </p:spPr>
        <p:txBody>
          <a:bodyPr wrap="square" rtlCol="0">
            <a:spAutoFit/>
          </a:bodyPr>
          <a:lstStyle/>
          <a:p>
            <a:pPr algn="r" rtl="1"/>
            <a:r>
              <a:rPr lang="ar-AE" sz="1400" b="1" i="0" dirty="0">
                <a:solidFill>
                  <a:srgbClr val="D81A1A"/>
                </a:solidFill>
                <a:effectLst/>
                <a:latin typeface="abdo"/>
              </a:rPr>
              <a:t>يُعـدُّ النّـصُّ الّذي قرأناهُ </a:t>
            </a:r>
            <a:r>
              <a:rPr lang="ar-AE" sz="1400" b="1" i="0" dirty="0">
                <a:solidFill>
                  <a:srgbClr val="2B00E0"/>
                </a:solidFill>
                <a:effectLst/>
                <a:latin typeface="abdo"/>
              </a:rPr>
              <a:t>سيـرةً غيريّـةً</a:t>
            </a:r>
            <a:r>
              <a:rPr lang="ar-AE" sz="1400" b="1" i="0" dirty="0">
                <a:solidFill>
                  <a:srgbClr val="D81A1A"/>
                </a:solidFill>
                <a:effectLst/>
                <a:latin typeface="abdo"/>
              </a:rPr>
              <a:t> لأنَّـهُ:</a:t>
            </a:r>
            <a:endParaRPr lang="ar-AE" sz="1400" b="0" i="0" dirty="0">
              <a:solidFill>
                <a:srgbClr val="444444"/>
              </a:solidFill>
              <a:effectLst/>
              <a:latin typeface="abdo"/>
            </a:endParaRPr>
          </a:p>
          <a:p>
            <a:pPr marL="285750" indent="-285750" algn="r" rtl="1">
              <a:buFont typeface="Wingdings" panose="05000000000000000000" pitchFamily="2" charset="2"/>
              <a:buChar char="v"/>
            </a:pPr>
            <a:r>
              <a:rPr lang="ar-AE" sz="1400" b="1" i="0" dirty="0">
                <a:effectLst/>
                <a:latin typeface="abdo"/>
              </a:rPr>
              <a:t>تحدّثَ عن خصائصِ الشّعرِ النّبطـي وأسبابِ انتشارِهِ في دولـةِ الإماراتِ العربيّـةِ المتّحـدةِ.</a:t>
            </a:r>
          </a:p>
          <a:p>
            <a:pPr marL="285750" indent="-285750" algn="r" rtl="1">
              <a:buFont typeface="Wingdings" panose="05000000000000000000" pitchFamily="2" charset="2"/>
              <a:buChar char="v"/>
            </a:pPr>
            <a:r>
              <a:rPr lang="ar-AE" sz="1400" b="1" i="0" dirty="0">
                <a:effectLst/>
                <a:latin typeface="abdo"/>
              </a:rPr>
              <a:t>سردَ جزءًا من حياةِ شاعـرةٍ مشهـورةٍ بأسلوبٍ واضحٍ مع تحرّي الصّدقِ والموضوعيّـةِ.</a:t>
            </a:r>
          </a:p>
          <a:p>
            <a:pPr marL="285750" indent="-285750" algn="r" rtl="1">
              <a:buFont typeface="Wingdings" panose="05000000000000000000" pitchFamily="2" charset="2"/>
              <a:buChar char="v"/>
            </a:pPr>
            <a:r>
              <a:rPr lang="ar-AE" sz="1400" b="1" i="0" dirty="0">
                <a:effectLst/>
                <a:latin typeface="abdo"/>
              </a:rPr>
              <a:t>قارنَ بينَ شاعريّـةِ الشّاعـرةِ وأبيها ووضّحَ المساجلاتِ بينهما.</a:t>
            </a:r>
          </a:p>
          <a:p>
            <a:pPr marL="285750" indent="-285750" algn="r" rtl="1">
              <a:buFont typeface="Wingdings" panose="05000000000000000000" pitchFamily="2" charset="2"/>
              <a:buChar char="v"/>
            </a:pPr>
            <a:r>
              <a:rPr lang="ar-AE" sz="1400" b="1" i="0" dirty="0">
                <a:effectLst/>
                <a:latin typeface="abdo"/>
              </a:rPr>
              <a:t>سردَ جزءًا من حياةِ الكاتبِ نفسِـهِ بأسلوبٍ مفعمٍ بالخيالِ والمشاعرِ والصّورِ.</a:t>
            </a:r>
            <a:br>
              <a:rPr lang="ar-AE" sz="1400" b="0" i="0" dirty="0">
                <a:solidFill>
                  <a:srgbClr val="FF0000"/>
                </a:solidFill>
                <a:effectLst/>
                <a:latin typeface="abdo"/>
              </a:rPr>
            </a:br>
            <a:endParaRPr kumimoji="0" lang="ar-AE" sz="1400" b="1" i="0" u="none" strike="noStrike" kern="1200" cap="none" spc="0" normalizeH="0" baseline="0" noProof="0" dirty="0">
              <a:ln>
                <a:noFill/>
              </a:ln>
              <a:solidFill>
                <a:srgbClr val="FF0000"/>
              </a:solidFill>
              <a:effectLst/>
              <a:uLnTx/>
              <a:uFillTx/>
              <a:latin typeface="abdo"/>
              <a:ea typeface="+mn-ea"/>
              <a:cs typeface="Times New Roman" panose="02020603050405020304" pitchFamily="18" charset="0"/>
            </a:endParaRPr>
          </a:p>
        </p:txBody>
      </p:sp>
      <p:sp>
        <p:nvSpPr>
          <p:cNvPr id="21" name="مربع نص 20">
            <a:extLst>
              <a:ext uri="{FF2B5EF4-FFF2-40B4-BE49-F238E27FC236}">
                <a16:creationId xmlns:a16="http://schemas.microsoft.com/office/drawing/2014/main" id="{0D8F1461-6AD6-4759-9FC3-9908714E52F1}"/>
              </a:ext>
            </a:extLst>
          </p:cNvPr>
          <p:cNvSpPr txBox="1"/>
          <p:nvPr/>
        </p:nvSpPr>
        <p:spPr>
          <a:xfrm>
            <a:off x="10774036" y="2340936"/>
            <a:ext cx="1034381" cy="908865"/>
          </a:xfrm>
          <a:prstGeom prst="ellipse">
            <a:avLst/>
          </a:prstGeom>
          <a:noFill/>
          <a:ln w="57150">
            <a:solidFill>
              <a:srgbClr val="E2007E"/>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srgbClr val="E2007E"/>
                </a:solidFill>
                <a:effectLst/>
                <a:uLnTx/>
                <a:uFillTx/>
                <a:latin typeface="Calibri" panose="020F0502020204030204"/>
                <a:ea typeface="+mn-ea"/>
                <a:cs typeface="Arial" panose="020B0604020202020204" pitchFamily="34" charset="0"/>
              </a:rPr>
              <a:t>اللون الوردي </a:t>
            </a:r>
          </a:p>
        </p:txBody>
      </p:sp>
      <p:sp>
        <p:nvSpPr>
          <p:cNvPr id="11" name="مربع نص 10">
            <a:extLst>
              <a:ext uri="{FF2B5EF4-FFF2-40B4-BE49-F238E27FC236}">
                <a16:creationId xmlns:a16="http://schemas.microsoft.com/office/drawing/2014/main" id="{B1034F00-9234-4CD6-974D-CAC95F4A8C84}"/>
              </a:ext>
            </a:extLst>
          </p:cNvPr>
          <p:cNvSpPr txBox="1"/>
          <p:nvPr/>
        </p:nvSpPr>
        <p:spPr>
          <a:xfrm>
            <a:off x="6096000" y="4198421"/>
            <a:ext cx="4654523" cy="1600438"/>
          </a:xfrm>
          <a:prstGeom prst="rect">
            <a:avLst/>
          </a:prstGeom>
          <a:noFill/>
          <a:ln w="76200">
            <a:solidFill>
              <a:srgbClr val="FFC0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"كانَتْ مِنْ أَشْعَـرِ نِساءِ عَصْرِها، فَكانَتْ كأبيها </a:t>
            </a:r>
            <a:r>
              <a:rPr kumimoji="0" lang="ar-AE" sz="1400" b="1" i="0" u="sng" strike="noStrike" kern="1200" cap="none" spc="0" normalizeH="0" baseline="0" noProof="0" dirty="0">
                <a:ln>
                  <a:noFill/>
                </a:ln>
                <a:solidFill>
                  <a:srgbClr val="FF0000"/>
                </a:solidFill>
                <a:effectLst/>
                <a:uLnTx/>
                <a:uFillTx/>
                <a:latin typeface="abdo"/>
                <a:ea typeface="+mn-ea"/>
                <a:cs typeface="Arial" panose="020B0604020202020204" pitchFamily="34" charset="0"/>
              </a:rPr>
              <a:t>تَرْتَجِلُ</a:t>
            </a: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 الشِّعْرَ ارْتجالًا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من خلالِ السّياقِ السّابقِ سأختارُ المعنى المناسبَ للكلمـةِ الملوّنـةِ.</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ابتدعَ الكلامَ دونَ إعدادٍ سابـقٍ.</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سارَ على رجليـهِ ماشيًـا.</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انفـردَ برأيـهِ ولم يشاورْ أحدًا.</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AE" sz="1400" b="1" i="0" u="none" strike="noStrike" kern="1200" cap="none" spc="0" normalizeH="0" baseline="0" noProof="0" dirty="0">
                <a:ln>
                  <a:noFill/>
                </a:ln>
                <a:solidFill>
                  <a:srgbClr val="444444"/>
                </a:solidFill>
                <a:effectLst/>
                <a:uLnTx/>
                <a:uFillTx/>
                <a:latin typeface="abdo"/>
                <a:ea typeface="+mn-ea"/>
                <a:cs typeface="Arial" panose="020B0604020202020204" pitchFamily="34" charset="0"/>
              </a:rPr>
              <a:t>طبـخَ طعامَـهُ في المِـرجلِ.</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3" name="مربع نص 22">
            <a:extLst>
              <a:ext uri="{FF2B5EF4-FFF2-40B4-BE49-F238E27FC236}">
                <a16:creationId xmlns:a16="http://schemas.microsoft.com/office/drawing/2014/main" id="{2E3DC129-AB21-4938-BE53-582E482A94C6}"/>
              </a:ext>
            </a:extLst>
          </p:cNvPr>
          <p:cNvSpPr txBox="1"/>
          <p:nvPr/>
        </p:nvSpPr>
        <p:spPr>
          <a:xfrm>
            <a:off x="10774036" y="4802930"/>
            <a:ext cx="1145962" cy="822305"/>
          </a:xfrm>
          <a:prstGeom prst="ellipse">
            <a:avLst/>
          </a:prstGeom>
          <a:noFill/>
          <a:ln w="57150">
            <a:solidFill>
              <a:srgbClr val="FFC000"/>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600" b="1"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rPr>
              <a:t>اللون البرتقالي </a:t>
            </a:r>
          </a:p>
        </p:txBody>
      </p:sp>
      <p:sp>
        <p:nvSpPr>
          <p:cNvPr id="30" name="مربع نص 29">
            <a:extLst>
              <a:ext uri="{FF2B5EF4-FFF2-40B4-BE49-F238E27FC236}">
                <a16:creationId xmlns:a16="http://schemas.microsoft.com/office/drawing/2014/main" id="{13AA88A7-EEEF-48DC-9FFA-82643353CA98}"/>
              </a:ext>
            </a:extLst>
          </p:cNvPr>
          <p:cNvSpPr txBox="1"/>
          <p:nvPr/>
        </p:nvSpPr>
        <p:spPr>
          <a:xfrm>
            <a:off x="1052723" y="6291302"/>
            <a:ext cx="3214997"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معلمتك المحبة لك عائشة الظاهري</a:t>
            </a:r>
          </a:p>
        </p:txBody>
      </p:sp>
      <p:sp>
        <p:nvSpPr>
          <p:cNvPr id="8" name="Slide Number Placeholder 7">
            <a:extLst>
              <a:ext uri="{FF2B5EF4-FFF2-40B4-BE49-F238E27FC236}">
                <a16:creationId xmlns:a16="http://schemas.microsoft.com/office/drawing/2014/main" id="{DBFB8D99-0545-C0D4-BF49-5114CFE5C5C3}"/>
              </a:ext>
            </a:extLst>
          </p:cNvPr>
          <p:cNvSpPr>
            <a:spLocks noGrp="1"/>
          </p:cNvSpPr>
          <p:nvPr>
            <p:ph type="sldNum" sz="quarter" idx="12"/>
          </p:nvPr>
        </p:nvSpPr>
        <p:spPr/>
        <p:txBody>
          <a:bodyPr/>
          <a:lstStyle/>
          <a:p>
            <a:fld id="{82F378E8-543A-4B37-BF35-36E8B801D29D}" type="slidenum">
              <a:rPr lang="en-US" smtClean="0"/>
              <a:t>9</a:t>
            </a:fld>
            <a:endParaRPr lang="en-US"/>
          </a:p>
        </p:txBody>
      </p:sp>
      <p:pic>
        <p:nvPicPr>
          <p:cNvPr id="10" name="Picture 9">
            <a:extLst>
              <a:ext uri="{FF2B5EF4-FFF2-40B4-BE49-F238E27FC236}">
                <a16:creationId xmlns:a16="http://schemas.microsoft.com/office/drawing/2014/main" id="{439BE85C-7E77-FBA7-C7E0-948D0A774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47" y="179886"/>
            <a:ext cx="2799665" cy="579678"/>
          </a:xfrm>
          <a:prstGeom prst="rect">
            <a:avLst/>
          </a:prstGeom>
        </p:spPr>
      </p:pic>
    </p:spTree>
    <p:extLst>
      <p:ext uri="{BB962C8B-B14F-4D97-AF65-F5344CB8AC3E}">
        <p14:creationId xmlns:p14="http://schemas.microsoft.com/office/powerpoint/2010/main" val="3738029158"/>
      </p:ext>
    </p:extLst>
  </p:cSld>
  <p:clrMapOvr>
    <a:masterClrMapping/>
  </p:clrMapOvr>
</p:sld>
</file>

<file path=ppt/theme/theme1.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TotalTime>
  <Words>2880</Words>
  <Application>Microsoft Office PowerPoint</Application>
  <PresentationFormat>Widescreen</PresentationFormat>
  <Paragraphs>454</Paragraphs>
  <Slides>19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abdo</vt:lpstr>
      <vt:lpstr>Aldhabi</vt:lpstr>
      <vt:lpstr>-apple-system</vt:lpstr>
      <vt:lpstr>Aptos</vt:lpstr>
      <vt:lpstr>Arial</vt:lpstr>
      <vt:lpstr>Calibri</vt:lpstr>
      <vt:lpstr>Calibri Light</vt:lpstr>
      <vt:lpstr>Helvetica Neue</vt:lpstr>
      <vt:lpstr>UthmanicHafs1Ex1Ver12</vt:lpstr>
      <vt:lpstr>Wingdings</vt:lpstr>
      <vt:lpstr>1_نسق Office</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Aysha Ali Saeed Ibrahim Aldhaheri</dc:creator>
  <cp:lastModifiedBy>Aysha Ali Saeed Ibrahim Aldhaheri</cp:lastModifiedBy>
  <cp:revision>31</cp:revision>
  <dcterms:created xsi:type="dcterms:W3CDTF">2022-10-17T09:24:34Z</dcterms:created>
  <dcterms:modified xsi:type="dcterms:W3CDTF">2025-11-20T10:31:45Z</dcterms:modified>
</cp:coreProperties>
</file>