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50"/>
  </p:notesMasterIdLst>
  <p:handoutMasterIdLst>
    <p:handoutMasterId r:id="rId51"/>
  </p:handoutMasterIdLst>
  <p:sldIdLst>
    <p:sldId id="327" r:id="rId6"/>
    <p:sldId id="512" r:id="rId7"/>
    <p:sldId id="531" r:id="rId8"/>
    <p:sldId id="532" r:id="rId9"/>
    <p:sldId id="533" r:id="rId10"/>
    <p:sldId id="303" r:id="rId11"/>
    <p:sldId id="401" r:id="rId12"/>
    <p:sldId id="519" r:id="rId13"/>
    <p:sldId id="304" r:id="rId14"/>
    <p:sldId id="404" r:id="rId15"/>
    <p:sldId id="567" r:id="rId16"/>
    <p:sldId id="535" r:id="rId17"/>
    <p:sldId id="443" r:id="rId18"/>
    <p:sldId id="538" r:id="rId19"/>
    <p:sldId id="536" r:id="rId20"/>
    <p:sldId id="537" r:id="rId21"/>
    <p:sldId id="539" r:id="rId22"/>
    <p:sldId id="540" r:id="rId23"/>
    <p:sldId id="542" r:id="rId24"/>
    <p:sldId id="541" r:id="rId25"/>
    <p:sldId id="543" r:id="rId26"/>
    <p:sldId id="544" r:id="rId27"/>
    <p:sldId id="545" r:id="rId28"/>
    <p:sldId id="553" r:id="rId29"/>
    <p:sldId id="552" r:id="rId30"/>
    <p:sldId id="551" r:id="rId31"/>
    <p:sldId id="550" r:id="rId32"/>
    <p:sldId id="549" r:id="rId33"/>
    <p:sldId id="548" r:id="rId34"/>
    <p:sldId id="554" r:id="rId35"/>
    <p:sldId id="547" r:id="rId36"/>
    <p:sldId id="546" r:id="rId37"/>
    <p:sldId id="555" r:id="rId38"/>
    <p:sldId id="562" r:id="rId39"/>
    <p:sldId id="561" r:id="rId40"/>
    <p:sldId id="563" r:id="rId41"/>
    <p:sldId id="560" r:id="rId42"/>
    <p:sldId id="564" r:id="rId43"/>
    <p:sldId id="559" r:id="rId44"/>
    <p:sldId id="558" r:id="rId45"/>
    <p:sldId id="557" r:id="rId46"/>
    <p:sldId id="565" r:id="rId47"/>
    <p:sldId id="435" r:id="rId48"/>
    <p:sldId id="566" r:id="rId49"/>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345" userDrawn="1">
          <p15:clr>
            <a:srgbClr val="A4A3A4"/>
          </p15:clr>
        </p15:guide>
        <p15:guide id="2" orient="horz" pos="3024"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2" userDrawn="1">
          <p15:clr>
            <a:srgbClr val="A4A3A4"/>
          </p15:clr>
        </p15:guide>
        <p15:guide id="8" orient="horz" pos="3120" userDrawn="1">
          <p15:clr>
            <a:srgbClr val="A4A3A4"/>
          </p15:clr>
        </p15:guide>
        <p15:guide id="9" pos="48" userDrawn="1">
          <p15:clr>
            <a:srgbClr val="A4A3A4"/>
          </p15:clr>
        </p15:guide>
        <p15:guide id="10" pos="384" userDrawn="1">
          <p15:clr>
            <a:srgbClr val="A4A3A4"/>
          </p15:clr>
        </p15:guide>
        <p15:guide id="11" pos="6480" userDrawn="1">
          <p15:clr>
            <a:srgbClr val="A4A3A4"/>
          </p15:clr>
        </p15:guide>
        <p15:guide id="12" pos="2597" userDrawn="1">
          <p15:clr>
            <a:srgbClr val="A4A3A4"/>
          </p15:clr>
        </p15:guide>
        <p15:guide id="13" pos="302"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96" userDrawn="1">
          <p15:clr>
            <a:srgbClr val="A4A3A4"/>
          </p15:clr>
        </p15:guide>
        <p15:guide id="20" pos="5904" userDrawn="1">
          <p15:clr>
            <a:srgbClr val="A4A3A4"/>
          </p15:clr>
        </p15:guide>
        <p15:guide id="21" pos="55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57B715-7920-B2DD-0E56-153C448F1B05}" name="Kelly Tomkies" initials="KT" userId="32863fa65d223cbe" providerId="Windows Live"/>
  <p188:author id="{89121024-C2F1-772D-4EE0-0DA310714C15}" name="Nithiyanadhan Rajagopal" initials="NR" userId="S::Nithiyanandhan.R@spi-global.com::7ab3c0d7-e1d9-4568-9b85-35969e8fd21e" providerId="AD"/>
  <p188:author id="{D1433D37-D2E3-4444-6BDD-3E1ACC9A2A8D}" name="Joel B" initials="JB" userId="S::joel.benjamin@spi-global.com::95ddb632-f0c2-46ff-aefc-0c5d5f4a0b2a" providerId="AD"/>
  <p188:author id="{63F5D65C-55DF-85BC-12F8-9DD3513B626F}" name="jeppick@gmail.com" initials="je" userId="S::urn:spo:guest#jeppick@gmail.com::" providerId="AD"/>
  <p188:author id="{B2C20163-4893-BE3A-1E07-F906005A17F8}" name="Heinlen, Kristina" initials="HK" userId="S::kristina.heinlen@mheducation.com::2678760f-1e13-422b-88a4-e26a0f284b0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E5E"/>
    <a:srgbClr val="FF0000"/>
    <a:srgbClr val="0070C0"/>
    <a:srgbClr val="FFFFFF"/>
    <a:srgbClr val="333333"/>
    <a:srgbClr val="B96D00"/>
    <a:srgbClr val="5E5E5B"/>
    <a:srgbClr val="007077"/>
    <a:srgbClr val="C00000"/>
    <a:srgbClr val="00A6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3" autoAdjust="0"/>
    <p:restoredTop sz="88868" autoAdjust="0"/>
  </p:normalViewPr>
  <p:slideViewPr>
    <p:cSldViewPr snapToGrid="0">
      <p:cViewPr varScale="1">
        <p:scale>
          <a:sx n="58" d="100"/>
          <a:sy n="58" d="100"/>
        </p:scale>
        <p:origin x="42" y="66"/>
      </p:cViewPr>
      <p:guideLst>
        <p:guide pos="1345"/>
        <p:guide orient="horz" pos="3024"/>
        <p:guide orient="horz" pos="384"/>
        <p:guide orient="horz" pos="2520"/>
        <p:guide orient="horz" pos="1080"/>
        <p:guide orient="horz" pos="1680"/>
        <p:guide orient="horz" pos="3432"/>
        <p:guide orient="horz" pos="3120"/>
        <p:guide pos="48"/>
        <p:guide pos="384"/>
        <p:guide pos="6480"/>
        <p:guide pos="2597"/>
        <p:guide pos="302"/>
        <p:guide orient="horz" pos="2160"/>
        <p:guide orient="horz" pos="216"/>
        <p:guide orient="horz" pos="936"/>
        <p:guide pos="4368"/>
        <p:guide pos="7296"/>
        <p:guide pos="3296"/>
        <p:guide pos="5904"/>
        <p:guide pos="5568"/>
      </p:guideLst>
    </p:cSldViewPr>
  </p:slideViewPr>
  <p:outlineViewPr>
    <p:cViewPr>
      <p:scale>
        <a:sx n="33" d="100"/>
        <a:sy n="33" d="100"/>
      </p:scale>
      <p:origin x="0" y="-14411"/>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slide" Target="slides/slide37.xml" /><Relationship Id="rId47" Type="http://schemas.openxmlformats.org/officeDocument/2006/relationships/slide" Target="slides/slide42.xml" /><Relationship Id="rId50" Type="http://schemas.openxmlformats.org/officeDocument/2006/relationships/notesMaster" Target="notesMasters/notesMaster1.xml" /><Relationship Id="rId55" Type="http://schemas.openxmlformats.org/officeDocument/2006/relationships/theme" Target="theme/theme1.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slide" Target="slides/slide41.xml" /><Relationship Id="rId2" Type="http://schemas.openxmlformats.org/officeDocument/2006/relationships/customXml" Target="../customXml/item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slide" Target="slides/slide36.xml" /><Relationship Id="rId54"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slide" Target="slides/slide35.xml" /><Relationship Id="rId45" Type="http://schemas.openxmlformats.org/officeDocument/2006/relationships/slide" Target="slides/slide40.xml" /><Relationship Id="rId53" Type="http://schemas.openxmlformats.org/officeDocument/2006/relationships/presProps" Target="presProps.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49" Type="http://schemas.openxmlformats.org/officeDocument/2006/relationships/slide" Target="slides/slide44.xml" /><Relationship Id="rId57" Type="http://schemas.microsoft.com/office/2018/10/relationships/authors" Target="authors.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slide" Target="slides/slide39.xml" /><Relationship Id="rId52" Type="http://schemas.openxmlformats.org/officeDocument/2006/relationships/commentAuthors" Target="commentAuthors.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slide" Target="slides/slide38.xml" /><Relationship Id="rId48" Type="http://schemas.openxmlformats.org/officeDocument/2006/relationships/slide" Target="slides/slide43.xml" /><Relationship Id="rId56" Type="http://schemas.openxmlformats.org/officeDocument/2006/relationships/tableStyles" Target="tableStyles.xml" /><Relationship Id="rId8" Type="http://schemas.openxmlformats.org/officeDocument/2006/relationships/slide" Target="slides/slide3.xml" /><Relationship Id="rId51" Type="http://schemas.openxmlformats.org/officeDocument/2006/relationships/handoutMaster" Target="handoutMasters/handoutMaster1.xml" /><Relationship Id="rId3" Type="http://schemas.openxmlformats.org/officeDocument/2006/relationships/customXml" Target="../customXml/item3.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9/18/2024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9/18/2024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3495856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654157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1. </a:t>
                </a:r>
                <a14:m>
                  <m:oMath xmlns:m="http://schemas.openxmlformats.org/officeDocument/2006/math">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𝟐</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𝒙</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𝟕</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𝒚</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𝟐𝟎</m:t>
                    </m:r>
                  </m:oMath>
                </a14:m>
                <a:endParaRPr lang="en-IN" sz="1200" b="1" dirty="0">
                  <a:solidFill>
                    <a:srgbClr val="FF0000"/>
                  </a:solidFill>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2. </a:t>
                </a:r>
                <a:r>
                  <a:rPr lang="en-US" sz="1200" b="1" dirty="0"/>
                  <a:t>.</a:t>
                </a:r>
                <a:r>
                  <a:rPr lang="en-IN" sz="1200" b="1" dirty="0"/>
                  <a:t>     </a:t>
                </a:r>
                <a14:m>
                  <m:oMath xmlns:m="http://schemas.openxmlformats.org/officeDocument/2006/math">
                    <m:f>
                      <m:fPr>
                        <m:ctrlPr>
                          <a:rPr lang="en-IN" sz="1200" b="1" i="1" smtClean="0">
                            <a:solidFill>
                              <a:srgbClr val="FF0000"/>
                            </a:solidFill>
                            <a:latin typeface="Cambria Math" panose="02040503050406030204" pitchFamily="18" charset="0"/>
                            <a:ea typeface="Cambria Math" panose="02040503050406030204" pitchFamily="18" charset="0"/>
                          </a:rPr>
                        </m:ctrlPr>
                      </m:fPr>
                      <m:num>
                        <m:r>
                          <a:rPr lang="en-US" sz="1200" b="1" i="1" smtClean="0">
                            <a:solidFill>
                              <a:srgbClr val="FF0000"/>
                            </a:solidFill>
                            <a:latin typeface="Cambria Math" panose="02040503050406030204" pitchFamily="18" charset="0"/>
                            <a:ea typeface="Cambria Math" panose="02040503050406030204" pitchFamily="18" charset="0"/>
                          </a:rPr>
                          <m:t>𝟏𝟎</m:t>
                        </m:r>
                        <m:r>
                          <a:rPr lang="en-US" sz="1200" b="1" i="1" smtClean="0">
                            <a:solidFill>
                              <a:srgbClr val="FF0000"/>
                            </a:solidFill>
                            <a:latin typeface="Cambria Math" panose="02040503050406030204" pitchFamily="18" charset="0"/>
                            <a:ea typeface="Cambria Math" panose="02040503050406030204" pitchFamily="18" charset="0"/>
                          </a:rPr>
                          <m:t> + </m:t>
                        </m:r>
                        <m:r>
                          <a:rPr lang="en-US" sz="1200" b="1" i="1" smtClean="0">
                            <a:solidFill>
                              <a:srgbClr val="FF0000"/>
                            </a:solidFill>
                            <a:latin typeface="Cambria Math" panose="02040503050406030204" pitchFamily="18" charset="0"/>
                            <a:ea typeface="Cambria Math" panose="02040503050406030204" pitchFamily="18" charset="0"/>
                          </a:rPr>
                          <m:t>𝒙</m:t>
                        </m:r>
                      </m:num>
                      <m:den>
                        <m:r>
                          <a:rPr lang="en-US" sz="1200" b="1" i="1" smtClean="0">
                            <a:solidFill>
                              <a:srgbClr val="FF0000"/>
                            </a:solidFill>
                            <a:latin typeface="Cambria Math" panose="02040503050406030204" pitchFamily="18" charset="0"/>
                            <a:ea typeface="Cambria Math" panose="02040503050406030204" pitchFamily="18" charset="0"/>
                          </a:rPr>
                          <m:t>𝟑</m:t>
                        </m:r>
                        <m:r>
                          <a:rPr lang="en-US" sz="1200" b="1" i="1" smtClean="0">
                            <a:solidFill>
                              <a:srgbClr val="FF0000"/>
                            </a:solidFill>
                            <a:latin typeface="Cambria Math" panose="02040503050406030204" pitchFamily="18" charset="0"/>
                            <a:ea typeface="Cambria Math" panose="02040503050406030204" pitchFamily="18" charset="0"/>
                          </a:rPr>
                          <m:t>𝒚</m:t>
                        </m:r>
                      </m:den>
                    </m:f>
                    <m:r>
                      <a:rPr lang="en-US" sz="1200" b="1" i="1" smtClean="0">
                        <a:solidFill>
                          <a:srgbClr val="FF0000"/>
                        </a:solidFill>
                        <a:latin typeface="Cambria Math" panose="02040503050406030204" pitchFamily="18" charset="0"/>
                        <a:ea typeface="Cambria Math" panose="02040503050406030204" pitchFamily="18" charset="0"/>
                      </a:rPr>
                      <m:t>=</m:t>
                    </m:r>
                    <m:r>
                      <a:rPr lang="en-US" sz="1200" b="1" i="1" smtClean="0">
                        <a:solidFill>
                          <a:srgbClr val="FF0000"/>
                        </a:solidFill>
                        <a:latin typeface="Cambria Math" panose="02040503050406030204" pitchFamily="18" charset="0"/>
                        <a:ea typeface="Cambria Math" panose="02040503050406030204" pitchFamily="18" charset="0"/>
                      </a:rPr>
                      <m:t>𝟒𝟒</m:t>
                    </m:r>
                  </m:oMath>
                </a14:m>
                <a:endParaRPr lang="en-IN"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3. </a:t>
                </a:r>
                <a14:m>
                  <m:oMath xmlns:m="http://schemas.openxmlformats.org/officeDocument/2006/math">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𝒙</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𝟏𝟏</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𝒚</m:t>
                    </m:r>
                  </m:oMath>
                </a14:m>
                <a:endParaRPr lang="en-IN" sz="1200" b="1" i="1" dirty="0"/>
              </a:p>
              <a:p>
                <a:endParaRPr lang="en-US" b="1"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 </a:t>
                </a:r>
                <a:r>
                  <a:rPr lang="en-US" sz="1200" b="1" i="0"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a:t>𝟐𝒙 –𝟕𝒚=𝟐𝟎</a:t>
                </a:r>
                <a:endParaRPr lang="en-IN" sz="1200" b="1" dirty="0">
                  <a:solidFill>
                    <a:srgbClr val="FF0000"/>
                  </a:solidFill>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 </a:t>
                </a:r>
                <a:r>
                  <a:rPr lang="en-US" sz="1200" b="1" dirty="0" smtClean="0"/>
                  <a:t>.</a:t>
                </a:r>
                <a:r>
                  <a:rPr lang="en-IN" sz="1200" b="1" dirty="0"/>
                  <a:t> </a:t>
                </a:r>
                <a:r>
                  <a:rPr lang="en-IN" sz="1200" b="1" dirty="0" smtClean="0"/>
                  <a:t>    </a:t>
                </a:r>
                <a:r>
                  <a:rPr lang="en-IN" sz="1200" b="1" i="0" smtClean="0">
                    <a:solidFill>
                      <a:srgbClr val="FF0000"/>
                    </a:solidFill>
                    <a:latin typeface="Cambria Math" panose="02040503050406030204" pitchFamily="18" charset="0"/>
                    <a:ea typeface="Cambria Math" panose="02040503050406030204" pitchFamily="18" charset="0"/>
                  </a:rPr>
                  <a:t>(</a:t>
                </a:r>
                <a:r>
                  <a:rPr lang="en-US" sz="1200" b="1" i="0" smtClean="0">
                    <a:solidFill>
                      <a:srgbClr val="FF0000"/>
                    </a:solidFill>
                    <a:latin typeface="Cambria Math" panose="02040503050406030204" pitchFamily="18" charset="0"/>
                    <a:ea typeface="Cambria Math" panose="02040503050406030204" pitchFamily="18" charset="0"/>
                  </a:rPr>
                  <a:t>𝟏𝟎 + 𝒙</a:t>
                </a:r>
                <a:r>
                  <a:rPr lang="en-IN" sz="1200" b="1" i="0" smtClean="0">
                    <a:solidFill>
                      <a:srgbClr val="FF0000"/>
                    </a:solidFill>
                    <a:latin typeface="Cambria Math" panose="02040503050406030204" pitchFamily="18" charset="0"/>
                    <a:ea typeface="Cambria Math" panose="02040503050406030204" pitchFamily="18" charset="0"/>
                  </a:rPr>
                  <a:t>)/</a:t>
                </a:r>
                <a:r>
                  <a:rPr lang="en-US" sz="1200" b="1" i="0" smtClean="0">
                    <a:solidFill>
                      <a:srgbClr val="FF0000"/>
                    </a:solidFill>
                    <a:latin typeface="Cambria Math" panose="02040503050406030204" pitchFamily="18" charset="0"/>
                    <a:ea typeface="Cambria Math" panose="02040503050406030204" pitchFamily="18" charset="0"/>
                  </a:rPr>
                  <a:t>𝟑𝒚=𝟒𝟒</a:t>
                </a:r>
                <a:endParaRPr lang="en-IN"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3. </a:t>
                </a:r>
                <a:r>
                  <a:rPr lang="en-US" sz="1200" b="1" i="0"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a:t>𝒙</a:t>
                </a:r>
                <a:r>
                  <a:rPr lang="en-US" sz="1200" b="1" i="0"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a:t>=𝟏𝟏+𝒚</a:t>
                </a:r>
                <a:endParaRPr lang="en-IN" sz="1200" b="1" i="1" dirty="0"/>
              </a:p>
              <a:p>
                <a:endParaRPr lang="en-US" b="1" dirty="0"/>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4</a:t>
            </a:fld>
            <a:endParaRPr lang="en-US" dirty="0"/>
          </a:p>
        </p:txBody>
      </p:sp>
    </p:spTree>
    <p:extLst>
      <p:ext uri="{BB962C8B-B14F-4D97-AF65-F5344CB8AC3E}">
        <p14:creationId xmlns:p14="http://schemas.microsoft.com/office/powerpoint/2010/main" val="2380249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4. </a:t>
                </a:r>
                <a14:m>
                  <m:oMath xmlns:m="http://schemas.openxmlformats.org/officeDocument/2006/math">
                    <m:f>
                      <m:fPr>
                        <m:ctrlPr>
                          <a:rPr lang="en-IN" sz="1200" b="1" i="1" smtClean="0">
                            <a:solidFill>
                              <a:srgbClr val="FF0000"/>
                            </a:solidFill>
                            <a:latin typeface="Cambria Math" panose="02040503050406030204" pitchFamily="18" charset="0"/>
                            <a:ea typeface="Cambria Math" panose="02040503050406030204" pitchFamily="18" charset="0"/>
                          </a:rPr>
                        </m:ctrlPr>
                      </m:fPr>
                      <m:num>
                        <m:r>
                          <a:rPr lang="en-US" sz="1200" b="1" i="1" smtClean="0">
                            <a:solidFill>
                              <a:srgbClr val="FF0000"/>
                            </a:solidFill>
                            <a:latin typeface="Cambria Math" panose="02040503050406030204" pitchFamily="18" charset="0"/>
                            <a:ea typeface="Cambria Math" panose="02040503050406030204" pitchFamily="18" charset="0"/>
                          </a:rPr>
                          <m:t>𝒚</m:t>
                        </m:r>
                      </m:num>
                      <m:den>
                        <m:r>
                          <a:rPr lang="en-US" sz="1200" b="1" i="1" smtClean="0">
                            <a:solidFill>
                              <a:srgbClr val="FF0000"/>
                            </a:solidFill>
                            <a:latin typeface="Cambria Math" panose="02040503050406030204" pitchFamily="18" charset="0"/>
                            <a:ea typeface="Cambria Math" panose="02040503050406030204" pitchFamily="18" charset="0"/>
                          </a:rPr>
                          <m:t>𝟗</m:t>
                        </m:r>
                      </m:den>
                    </m:f>
                    <m:r>
                      <a:rPr lang="en-US" sz="1200" b="1" i="1">
                        <a:solidFill>
                          <a:srgbClr val="FF0000"/>
                        </a:solidFill>
                        <a:latin typeface="Cambria Math" panose="02040503050406030204" pitchFamily="18" charset="0"/>
                        <a:ea typeface="Cambria Math" panose="02040503050406030204" pitchFamily="18" charset="0"/>
                      </a:rPr>
                      <m:t>=</m:t>
                    </m:r>
                    <m:r>
                      <a:rPr lang="en-US" sz="1200" b="1" i="1" smtClean="0">
                        <a:solidFill>
                          <a:srgbClr val="FF0000"/>
                        </a:solidFill>
                        <a:latin typeface="Cambria Math" panose="02040503050406030204" pitchFamily="18" charset="0"/>
                        <a:ea typeface="Cambria Math" panose="02040503050406030204" pitchFamily="18" charset="0"/>
                      </a:rPr>
                      <m:t>𝟑</m:t>
                    </m:r>
                    <m:r>
                      <a:rPr lang="en-US" sz="1200" b="1" i="1" smtClean="0">
                        <a:solidFill>
                          <a:srgbClr val="FF0000"/>
                        </a:solidFill>
                        <a:latin typeface="Cambria Math" panose="02040503050406030204" pitchFamily="18" charset="0"/>
                        <a:ea typeface="Cambria Math" panose="02040503050406030204" pitchFamily="18" charset="0"/>
                      </a:rPr>
                      <m:t>𝒙</m:t>
                    </m:r>
                    <m:r>
                      <a:rPr lang="en-US" sz="1200" b="1" i="1" smtClean="0">
                        <a:solidFill>
                          <a:srgbClr val="FF0000"/>
                        </a:solidFill>
                        <a:latin typeface="Cambria Math" panose="02040503050406030204" pitchFamily="18" charset="0"/>
                        <a:ea typeface="Cambria Math" panose="02040503050406030204" pitchFamily="18" charset="0"/>
                      </a:rPr>
                      <m:t>−</m:t>
                    </m:r>
                    <m:r>
                      <a:rPr lang="en-US" sz="1200" b="1" i="1" smtClean="0">
                        <a:solidFill>
                          <a:srgbClr val="FF0000"/>
                        </a:solidFill>
                        <a:latin typeface="Cambria Math" panose="02040503050406030204" pitchFamily="18" charset="0"/>
                        <a:ea typeface="Cambria Math" panose="02040503050406030204" pitchFamily="18" charset="0"/>
                      </a:rPr>
                      <m:t>𝟓</m:t>
                    </m:r>
                  </m:oMath>
                </a14:m>
                <a:endParaRPr lang="en-IN" sz="1200" b="1" dirty="0">
                  <a:latin typeface="Calibri" panose="020F0502020204030204" pitchFamily="34" charset="0"/>
                  <a:ea typeface="Calibri" panose="020F0502020204030204" pitchFamily="34" charset="0"/>
                  <a:cs typeface="Times New Roman" panose="02020603050405020304" pitchFamily="18" charset="0"/>
                </a:endParaRPr>
              </a:p>
              <a:p>
                <a:r>
                  <a:rPr lang="en-US" b="1" dirty="0"/>
                  <a:t>5.</a:t>
                </a:r>
                <a:r>
                  <a:rPr lang="en-US" b="1" baseline="0" dirty="0"/>
                  <a:t> </a:t>
                </a:r>
                <a14:m>
                  <m:oMath xmlns:m="http://schemas.openxmlformats.org/officeDocument/2006/math">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𝒄</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𝟏𝟓</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𝟒</m:t>
                    </m:r>
                    <m:r>
                      <a:rPr lang="en-US" sz="1200" b="1"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𝒉</m:t>
                    </m:r>
                  </m:oMath>
                </a14:m>
                <a:endParaRPr lang="en-US" b="1"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4. </a:t>
                </a:r>
                <a:r>
                  <a:rPr lang="en-US" sz="1200" b="1" i="0" smtClean="0">
                    <a:solidFill>
                      <a:srgbClr val="FF0000"/>
                    </a:solidFill>
                    <a:latin typeface="Cambria Math" panose="02040503050406030204" pitchFamily="18" charset="0"/>
                    <a:ea typeface="Cambria Math" panose="02040503050406030204" pitchFamily="18" charset="0"/>
                  </a:rPr>
                  <a:t>𝒚</a:t>
                </a:r>
                <a:r>
                  <a:rPr lang="en-IN" sz="1200" b="1" i="0" smtClean="0">
                    <a:solidFill>
                      <a:srgbClr val="FF0000"/>
                    </a:solidFill>
                    <a:latin typeface="Cambria Math" panose="02040503050406030204" pitchFamily="18" charset="0"/>
                    <a:ea typeface="Cambria Math" panose="02040503050406030204" pitchFamily="18" charset="0"/>
                  </a:rPr>
                  <a:t>/</a:t>
                </a:r>
                <a:r>
                  <a:rPr lang="en-US" sz="1200" b="1" i="0" smtClean="0">
                    <a:solidFill>
                      <a:srgbClr val="FF0000"/>
                    </a:solidFill>
                    <a:latin typeface="Cambria Math" panose="02040503050406030204" pitchFamily="18" charset="0"/>
                    <a:ea typeface="Cambria Math" panose="02040503050406030204" pitchFamily="18" charset="0"/>
                  </a:rPr>
                  <a:t>𝟗</a:t>
                </a:r>
                <a:r>
                  <a:rPr lang="en-US" sz="1200" b="1" i="0">
                    <a:solidFill>
                      <a:srgbClr val="FF0000"/>
                    </a:solidFill>
                    <a:latin typeface="Cambria Math" panose="02040503050406030204" pitchFamily="18" charset="0"/>
                    <a:ea typeface="Cambria Math" panose="02040503050406030204" pitchFamily="18" charset="0"/>
                  </a:rPr>
                  <a:t>=</a:t>
                </a:r>
                <a:r>
                  <a:rPr lang="en-US" sz="1200" b="1" i="0" smtClean="0">
                    <a:solidFill>
                      <a:srgbClr val="FF0000"/>
                    </a:solidFill>
                    <a:latin typeface="Cambria Math" panose="02040503050406030204" pitchFamily="18" charset="0"/>
                    <a:ea typeface="Cambria Math" panose="02040503050406030204" pitchFamily="18" charset="0"/>
                  </a:rPr>
                  <a:t>𝟑𝒙−𝟓</a:t>
                </a:r>
                <a:endParaRPr lang="en-IN" sz="1200" b="1" dirty="0">
                  <a:latin typeface="Calibri" panose="020F0502020204030204" pitchFamily="34" charset="0"/>
                  <a:ea typeface="Calibri" panose="020F0502020204030204" pitchFamily="34" charset="0"/>
                  <a:cs typeface="Times New Roman" panose="02020603050405020304" pitchFamily="18" charset="0"/>
                </a:endParaRPr>
              </a:p>
              <a:p>
                <a:r>
                  <a:rPr lang="en-US" b="1" dirty="0" smtClean="0"/>
                  <a:t>5.</a:t>
                </a:r>
                <a:r>
                  <a:rPr lang="en-US" b="1" baseline="0" dirty="0" smtClean="0"/>
                  <a:t> </a:t>
                </a:r>
                <a:r>
                  <a:rPr lang="en-US" sz="1200" b="1" i="0"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a:t>𝒄=𝟏𝟓+𝟒𝒉</a:t>
                </a:r>
                <a:endParaRPr lang="en-US" b="1" dirty="0"/>
              </a:p>
            </p:txBody>
          </p:sp>
        </mc:Fallback>
      </mc:AlternateContent>
      <p:sp>
        <p:nvSpPr>
          <p:cNvPr id="4" name="Slide Number Placeholder 3"/>
          <p:cNvSpPr>
            <a:spLocks noGrp="1"/>
          </p:cNvSpPr>
          <p:nvPr>
            <p:ph type="sldNum" sz="quarter" idx="5"/>
          </p:nvPr>
        </p:nvSpPr>
        <p:spPr/>
        <p:txBody>
          <a:bodyPr/>
          <a:lstStyle/>
          <a:p>
            <a:fld id="{30DC0D4C-FD52-4CA4-A998-31C73A5A5BDE}" type="slidenum">
              <a:rPr lang="en-US" smtClean="0"/>
              <a:t>5</a:t>
            </a:fld>
            <a:endParaRPr lang="en-US" dirty="0"/>
          </a:p>
        </p:txBody>
      </p:sp>
    </p:spTree>
    <p:extLst>
      <p:ext uri="{BB962C8B-B14F-4D97-AF65-F5344CB8AC3E}">
        <p14:creationId xmlns:p14="http://schemas.microsoft.com/office/powerpoint/2010/main" val="2975876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195</a:t>
            </a: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19</a:t>
            </a:fld>
            <a:endParaRPr lang="en-US" dirty="0"/>
          </a:p>
        </p:txBody>
      </p:sp>
    </p:spTree>
    <p:extLst>
      <p:ext uri="{BB962C8B-B14F-4D97-AF65-F5344CB8AC3E}">
        <p14:creationId xmlns:p14="http://schemas.microsoft.com/office/powerpoint/2010/main" val="3322855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t>
            </a:r>
            <a:endParaRPr lang="en-IN" b="1" dirty="0"/>
          </a:p>
        </p:txBody>
      </p:sp>
      <p:sp>
        <p:nvSpPr>
          <p:cNvPr id="4" name="Slide Number Placeholder 3"/>
          <p:cNvSpPr>
            <a:spLocks noGrp="1"/>
          </p:cNvSpPr>
          <p:nvPr>
            <p:ph type="sldNum" sz="quarter" idx="10"/>
          </p:nvPr>
        </p:nvSpPr>
        <p:spPr/>
        <p:txBody>
          <a:bodyPr/>
          <a:lstStyle/>
          <a:p>
            <a:fld id="{30DC0D4C-FD52-4CA4-A998-31C73A5A5BDE}" type="slidenum">
              <a:rPr lang="en-US" smtClean="0"/>
              <a:t>21</a:t>
            </a:fld>
            <a:endParaRPr lang="en-US" dirty="0"/>
          </a:p>
        </p:txBody>
      </p:sp>
    </p:spTree>
    <p:extLst>
      <p:ext uri="{BB962C8B-B14F-4D97-AF65-F5344CB8AC3E}">
        <p14:creationId xmlns:p14="http://schemas.microsoft.com/office/powerpoint/2010/main" val="3608093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22</a:t>
            </a:fld>
            <a:endParaRPr lang="en-US" dirty="0"/>
          </a:p>
        </p:txBody>
      </p:sp>
    </p:spTree>
    <p:extLst>
      <p:ext uri="{BB962C8B-B14F-4D97-AF65-F5344CB8AC3E}">
        <p14:creationId xmlns:p14="http://schemas.microsoft.com/office/powerpoint/2010/main" val="1567619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200" b="1" i="1" dirty="0" smtClean="0">
                          <a:solidFill>
                            <a:srgbClr val="FF0000"/>
                          </a:solidFill>
                          <a:latin typeface="Cambria Math" panose="02040503050406030204" pitchFamily="18" charset="0"/>
                        </a:rPr>
                        <m:t>𝒚</m:t>
                      </m:r>
                      <m:r>
                        <a:rPr lang="en-US" sz="1200" b="1" i="1" dirty="0" smtClean="0">
                          <a:solidFill>
                            <a:srgbClr val="FF0000"/>
                          </a:solidFill>
                          <a:latin typeface="Cambria Math" panose="02040503050406030204" pitchFamily="18" charset="0"/>
                        </a:rPr>
                        <m:t>=</m:t>
                      </m:r>
                      <m:r>
                        <a:rPr lang="en-US" sz="1200" b="1" i="1" dirty="0" smtClean="0">
                          <a:solidFill>
                            <a:srgbClr val="FF0000"/>
                          </a:solidFill>
                          <a:latin typeface="Cambria Math" panose="02040503050406030204" pitchFamily="18" charset="0"/>
                        </a:rPr>
                        <m:t>𝟓𝟒</m:t>
                      </m:r>
                      <m:r>
                        <a:rPr lang="en-US" sz="1200" b="1" i="1" dirty="0" smtClean="0">
                          <a:solidFill>
                            <a:srgbClr val="FF0000"/>
                          </a:solidFill>
                          <a:latin typeface="Cambria Math" panose="02040503050406030204" pitchFamily="18" charset="0"/>
                        </a:rPr>
                        <m:t>𝒙</m:t>
                      </m:r>
                    </m:oMath>
                  </m:oMathPara>
                </a14:m>
                <a:endParaRPr lang="en-US" sz="1200" b="1" dirty="0">
                  <a:solidFill>
                    <a:srgbClr val="FF0000"/>
                  </a:solidFill>
                </a:endParaRPr>
              </a:p>
              <a:p>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solidFill>
                      <a:srgbClr val="FF0000"/>
                    </a:solidFill>
                    <a:latin typeface="Cambria Math" panose="02040503050406030204" pitchFamily="18" charset="0"/>
                  </a:rPr>
                  <a:t>𝒚=𝟓𝟒𝒙</a:t>
                </a:r>
                <a:endParaRPr lang="en-US" sz="1200" b="1" dirty="0">
                  <a:solidFill>
                    <a:srgbClr val="FF0000"/>
                  </a:solidFill>
                </a:endParaRPr>
              </a:p>
              <a:p>
                <a:endParaRPr lang="en-US"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30</a:t>
            </a:fld>
            <a:endParaRPr lang="en-US" dirty="0"/>
          </a:p>
        </p:txBody>
      </p:sp>
    </p:spTree>
    <p:extLst>
      <p:ext uri="{BB962C8B-B14F-4D97-AF65-F5344CB8AC3E}">
        <p14:creationId xmlns:p14="http://schemas.microsoft.com/office/powerpoint/2010/main" val="522503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200" b="1" i="1" dirty="0" smtClean="0">
                          <a:solidFill>
                            <a:srgbClr val="FF0000"/>
                          </a:solidFill>
                          <a:latin typeface="Cambria Math" panose="02040503050406030204" pitchFamily="18" charset="0"/>
                        </a:rPr>
                        <m:t>𝒚</m:t>
                      </m:r>
                      <m:r>
                        <a:rPr lang="en-US" sz="1200" b="1" i="1" dirty="0" smtClean="0">
                          <a:solidFill>
                            <a:srgbClr val="FF0000"/>
                          </a:solidFill>
                          <a:latin typeface="Cambria Math" panose="02040503050406030204" pitchFamily="18" charset="0"/>
                        </a:rPr>
                        <m:t>=</m:t>
                      </m:r>
                      <m:r>
                        <a:rPr lang="en-US" sz="1200" b="1" i="1" dirty="0" smtClean="0">
                          <a:solidFill>
                            <a:srgbClr val="FF0000"/>
                          </a:solidFill>
                          <a:latin typeface="Cambria Math" panose="02040503050406030204" pitchFamily="18" charset="0"/>
                        </a:rPr>
                        <m:t>𝟏𝟎𝟎</m:t>
                      </m:r>
                      <m:r>
                        <a:rPr lang="en-US" sz="1200" b="1" i="1" dirty="0" smtClean="0">
                          <a:solidFill>
                            <a:srgbClr val="FF0000"/>
                          </a:solidFill>
                          <a:latin typeface="Cambria Math" panose="02040503050406030204" pitchFamily="18" charset="0"/>
                        </a:rPr>
                        <m:t>𝒙</m:t>
                      </m:r>
                    </m:oMath>
                  </m:oMathPara>
                </a14:m>
                <a:endParaRPr lang="en-US" sz="1200" b="1" dirty="0">
                  <a:solidFill>
                    <a:srgbClr val="FF0000"/>
                  </a:solidFill>
                </a:endParaRPr>
              </a:p>
              <a:p>
                <a:pPr algn="l"/>
                <a:endParaRPr lang="en-US" b="1"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solidFill>
                      <a:srgbClr val="FF0000"/>
                    </a:solidFill>
                    <a:latin typeface="Cambria Math" panose="02040503050406030204" pitchFamily="18" charset="0"/>
                  </a:rPr>
                  <a:t>𝒚=𝟏𝟎𝟎𝒙</a:t>
                </a:r>
                <a:endParaRPr lang="en-US" sz="1200" b="1" dirty="0">
                  <a:solidFill>
                    <a:srgbClr val="FF0000"/>
                  </a:solidFill>
                </a:endParaRPr>
              </a:p>
              <a:p>
                <a:pPr algn="l"/>
                <a:endParaRPr lang="en-US" b="1" dirty="0"/>
              </a:p>
            </p:txBody>
          </p:sp>
        </mc:Fallback>
      </mc:AlternateContent>
      <p:sp>
        <p:nvSpPr>
          <p:cNvPr id="4" name="Slide Number Placeholder 3"/>
          <p:cNvSpPr>
            <a:spLocks noGrp="1"/>
          </p:cNvSpPr>
          <p:nvPr>
            <p:ph type="sldNum" sz="quarter" idx="10"/>
          </p:nvPr>
        </p:nvSpPr>
        <p:spPr/>
        <p:txBody>
          <a:bodyPr/>
          <a:lstStyle/>
          <a:p>
            <a:fld id="{30DC0D4C-FD52-4CA4-A998-31C73A5A5BDE}" type="slidenum">
              <a:rPr lang="en-US" smtClean="0"/>
              <a:t>36</a:t>
            </a:fld>
            <a:endParaRPr lang="en-US" dirty="0"/>
          </a:p>
        </p:txBody>
      </p:sp>
    </p:spTree>
    <p:extLst>
      <p:ext uri="{BB962C8B-B14F-4D97-AF65-F5344CB8AC3E}">
        <p14:creationId xmlns:p14="http://schemas.microsoft.com/office/powerpoint/2010/main" val="2603599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rPr>
              <a:t>1,200 minutes</a:t>
            </a:r>
          </a:p>
          <a:p>
            <a:endParaRPr lang="en-US" b="1" dirty="0"/>
          </a:p>
        </p:txBody>
      </p:sp>
      <p:sp>
        <p:nvSpPr>
          <p:cNvPr id="4" name="Slide Number Placeholder 3"/>
          <p:cNvSpPr>
            <a:spLocks noGrp="1"/>
          </p:cNvSpPr>
          <p:nvPr>
            <p:ph type="sldNum" sz="quarter" idx="10"/>
          </p:nvPr>
        </p:nvSpPr>
        <p:spPr/>
        <p:txBody>
          <a:bodyPr/>
          <a:lstStyle/>
          <a:p>
            <a:fld id="{30DC0D4C-FD52-4CA4-A998-31C73A5A5BDE}" type="slidenum">
              <a:rPr lang="en-US" smtClean="0"/>
              <a:t>38</a:t>
            </a:fld>
            <a:endParaRPr lang="en-US" dirty="0"/>
          </a:p>
        </p:txBody>
      </p:sp>
    </p:spTree>
    <p:extLst>
      <p:ext uri="{BB962C8B-B14F-4D97-AF65-F5344CB8AC3E}">
        <p14:creationId xmlns:p14="http://schemas.microsoft.com/office/powerpoint/2010/main" val="2460199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rPr>
              <a:t>25 km</a:t>
            </a:r>
          </a:p>
          <a:p>
            <a:endParaRPr lang="en-US" b="1" dirty="0"/>
          </a:p>
        </p:txBody>
      </p:sp>
      <p:sp>
        <p:nvSpPr>
          <p:cNvPr id="4" name="Slide Number Placeholder 3"/>
          <p:cNvSpPr>
            <a:spLocks noGrp="1"/>
          </p:cNvSpPr>
          <p:nvPr>
            <p:ph type="sldNum" sz="quarter" idx="10"/>
          </p:nvPr>
        </p:nvSpPr>
        <p:spPr/>
        <p:txBody>
          <a:bodyPr/>
          <a:lstStyle/>
          <a:p>
            <a:fld id="{30DC0D4C-FD52-4CA4-A998-31C73A5A5BDE}" type="slidenum">
              <a:rPr lang="en-US" smtClean="0"/>
              <a:t>42</a:t>
            </a:fld>
            <a:endParaRPr lang="en-US" dirty="0"/>
          </a:p>
        </p:txBody>
      </p:sp>
    </p:spTree>
    <p:extLst>
      <p:ext uri="{BB962C8B-B14F-4D97-AF65-F5344CB8AC3E}">
        <p14:creationId xmlns:p14="http://schemas.microsoft.com/office/powerpoint/2010/main" val="2422014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43</a:t>
            </a:fld>
            <a:endParaRPr lang="en-US" dirty="0"/>
          </a:p>
        </p:txBody>
      </p:sp>
    </p:spTree>
    <p:extLst>
      <p:ext uri="{BB962C8B-B14F-4D97-AF65-F5344CB8AC3E}">
        <p14:creationId xmlns:p14="http://schemas.microsoft.com/office/powerpoint/2010/main" val="823234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5; Sample answer: The constant of proportionality is the speed the elevator travels in miles per hour. So, the elevator travels at a speed of 5 miles per hour.</a:t>
            </a:r>
          </a:p>
          <a:p>
            <a:endParaRPr lang="en-US" b="0" dirty="0"/>
          </a:p>
        </p:txBody>
      </p:sp>
      <p:sp>
        <p:nvSpPr>
          <p:cNvPr id="4" name="Slide Number Placeholder 3"/>
          <p:cNvSpPr>
            <a:spLocks noGrp="1"/>
          </p:cNvSpPr>
          <p:nvPr>
            <p:ph type="sldNum" sz="quarter" idx="5"/>
          </p:nvPr>
        </p:nvSpPr>
        <p:spPr/>
        <p:txBody>
          <a:bodyPr/>
          <a:lstStyle/>
          <a:p>
            <a:fld id="{30DC0D4C-FD52-4CA4-A998-31C73A5A5BDE}" type="slidenum">
              <a:rPr lang="en-US" smtClean="0"/>
              <a:t>44</a:t>
            </a:fld>
            <a:endParaRPr lang="en-US" dirty="0"/>
          </a:p>
        </p:txBody>
      </p:sp>
    </p:spTree>
    <p:extLst>
      <p:ext uri="{BB962C8B-B14F-4D97-AF65-F5344CB8AC3E}">
        <p14:creationId xmlns:p14="http://schemas.microsoft.com/office/powerpoint/2010/main" val="677001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9/18/2024</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3.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528816"/>
            <a:ext cx="6270960" cy="228600"/>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FE0FB11E-B90E-3F4B-9353-B5D2722ED90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DF1E0BBE-FB4E-49D2-A000-F21F3A214F0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411745" y="0"/>
            <a:ext cx="7780254" cy="2185195"/>
          </a:xfrm>
          <a:prstGeom prst="rect">
            <a:avLst/>
          </a:prstGeom>
        </p:spPr>
      </p:pic>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solidFill>
                  <a:schemeClr val="tx2"/>
                </a:solidFill>
                <a:latin typeface="Arial" panose="020B0604020202020204" pitchFamily="34" charset="0"/>
                <a:cs typeface="Arial" panose="020B0604020202020204" pitchFamily="34" charset="0"/>
              </a:rPr>
              <a:t>Equations of Proportional Relationships</a:t>
            </a:r>
          </a:p>
        </p:txBody>
      </p:sp>
      <p:sp>
        <p:nvSpPr>
          <p:cNvPr id="6" name="Footer Placeholder 4">
            <a:extLst>
              <a:ext uri="{FF2B5EF4-FFF2-40B4-BE49-F238E27FC236}">
                <a16:creationId xmlns:a16="http://schemas.microsoft.com/office/drawing/2014/main" id="{553FF195-7E95-4741-972B-1D42479F5FDE}"/>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pic>
        <p:nvPicPr>
          <p:cNvPr id="7" name="Picture 6">
            <a:extLst>
              <a:ext uri="{FF2B5EF4-FFF2-40B4-BE49-F238E27FC236}">
                <a16:creationId xmlns:a16="http://schemas.microsoft.com/office/drawing/2014/main" id="{9B459EAA-3BFB-4242-90BA-88DEA4F5E16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55085" y="0"/>
            <a:ext cx="5036914" cy="1414689"/>
          </a:xfrm>
          <a:prstGeom prst="rect">
            <a:avLst/>
          </a:prstGeom>
        </p:spPr>
      </p:pic>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9.png" /><Relationship Id="rId1" Type="http://schemas.openxmlformats.org/officeDocument/2006/relationships/slideLayout" Target="../slideLayouts/slideLayout2.xml" /><Relationship Id="rId4" Type="http://schemas.openxmlformats.org/officeDocument/2006/relationships/image" Target="../media/image10.png" /></Relationships>
</file>

<file path=ppt/slides/_rels/slide12.xml.rels><?xml version="1.0" encoding="UTF-8" standalone="yes"?>
<Relationships xmlns="http://schemas.openxmlformats.org/package/2006/relationships"><Relationship Id="rId2" Type="http://schemas.openxmlformats.org/officeDocument/2006/relationships/image" Target="../media/image100.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image" Target="../media/image160.png" /><Relationship Id="rId1" Type="http://schemas.openxmlformats.org/officeDocument/2006/relationships/slideLayout" Target="../slideLayouts/slideLayout3.xml" /><Relationship Id="rId6" Type="http://schemas.openxmlformats.org/officeDocument/2006/relationships/image" Target="../media/image190.png" /><Relationship Id="rId5" Type="http://schemas.openxmlformats.org/officeDocument/2006/relationships/image" Target="../media/image19.png" /><Relationship Id="rId4" Type="http://schemas.openxmlformats.org/officeDocument/2006/relationships/image" Target="../media/image18.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5.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1" Type="http://schemas.openxmlformats.org/officeDocument/2006/relationships/slideLayout" Target="../slideLayouts/slideLayout3.xml" /><Relationship Id="rId4" Type="http://schemas.openxmlformats.org/officeDocument/2006/relationships/image" Target="../media/image23.png" /></Relationships>
</file>

<file path=ppt/slides/_rels/slide27.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0.png" /><Relationship Id="rId1" Type="http://schemas.openxmlformats.org/officeDocument/2006/relationships/slideLayout" Target="../slideLayouts/slideLayout3.xml" /></Relationships>
</file>

<file path=ppt/slides/_rels/slide28.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3.xml" /></Relationships>
</file>

<file path=ppt/slides/_rels/slide29.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3.xml" /></Relationships>
</file>

<file path=ppt/slides/_rels/slide30.xml.rels><?xml version="1.0" encoding="UTF-8" standalone="yes"?>
<Relationships xmlns="http://schemas.openxmlformats.org/package/2006/relationships"><Relationship Id="rId3" Type="http://schemas.openxmlformats.org/officeDocument/2006/relationships/image" Target="../media/image26.png" /><Relationship Id="rId2" Type="http://schemas.openxmlformats.org/officeDocument/2006/relationships/notesSlide" Target="../notesSlides/notesSlide8.xml" /><Relationship Id="rId1" Type="http://schemas.openxmlformats.org/officeDocument/2006/relationships/slideLayout" Target="../slideLayouts/slideLayout3.xml" /><Relationship Id="rId4" Type="http://schemas.openxmlformats.org/officeDocument/2006/relationships/image" Target="../media/image27.png"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2.xml.rels><?xml version="1.0" encoding="UTF-8" standalone="yes"?>
<Relationships xmlns="http://schemas.openxmlformats.org/package/2006/relationships"><Relationship Id="rId3" Type="http://schemas.openxmlformats.org/officeDocument/2006/relationships/image" Target="../media/image280.png" /><Relationship Id="rId2" Type="http://schemas.openxmlformats.org/officeDocument/2006/relationships/image" Target="../media/image28.png" /><Relationship Id="rId1" Type="http://schemas.openxmlformats.org/officeDocument/2006/relationships/slideLayout" Target="../slideLayouts/slideLayout3.xml" /><Relationship Id="rId5" Type="http://schemas.openxmlformats.org/officeDocument/2006/relationships/image" Target="../media/image30.png" /><Relationship Id="rId4" Type="http://schemas.openxmlformats.org/officeDocument/2006/relationships/image" Target="../media/image29.png" /></Relationships>
</file>

<file path=ppt/slides/_rels/slide33.xml.rels><?xml version="1.0" encoding="UTF-8" standalone="yes"?>
<Relationships xmlns="http://schemas.openxmlformats.org/package/2006/relationships"><Relationship Id="rId3" Type="http://schemas.openxmlformats.org/officeDocument/2006/relationships/image" Target="../media/image300.png" /><Relationship Id="rId7" Type="http://schemas.openxmlformats.org/officeDocument/2006/relationships/image" Target="../media/image34.png" /><Relationship Id="rId2" Type="http://schemas.openxmlformats.org/officeDocument/2006/relationships/image" Target="../media/image31.png" /><Relationship Id="rId1" Type="http://schemas.openxmlformats.org/officeDocument/2006/relationships/slideLayout" Target="../slideLayouts/slideLayout3.xml" /><Relationship Id="rId6" Type="http://schemas.openxmlformats.org/officeDocument/2006/relationships/image" Target="../media/image33.png" /><Relationship Id="rId5" Type="http://schemas.openxmlformats.org/officeDocument/2006/relationships/image" Target="../media/image32.png" /><Relationship Id="rId4" Type="http://schemas.openxmlformats.org/officeDocument/2006/relationships/image" Target="../media/image310.png" /></Relationships>
</file>

<file path=ppt/slides/_rels/slide34.xml.rels><?xml version="1.0" encoding="UTF-8" standalone="yes"?>
<Relationships xmlns="http://schemas.openxmlformats.org/package/2006/relationships"><Relationship Id="rId2" Type="http://schemas.openxmlformats.org/officeDocument/2006/relationships/image" Target="../media/image35.png" /><Relationship Id="rId1" Type="http://schemas.openxmlformats.org/officeDocument/2006/relationships/slideLayout" Target="../slideLayouts/slideLayout3.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6.xml.rels><?xml version="1.0" encoding="UTF-8" standalone="yes"?>
<Relationships xmlns="http://schemas.openxmlformats.org/package/2006/relationships"><Relationship Id="rId3" Type="http://schemas.openxmlformats.org/officeDocument/2006/relationships/image" Target="../media/image340.png" /><Relationship Id="rId2" Type="http://schemas.openxmlformats.org/officeDocument/2006/relationships/notesSlide" Target="../notesSlides/notesSlide9.xml" /><Relationship Id="rId1" Type="http://schemas.openxmlformats.org/officeDocument/2006/relationships/slideLayout" Target="../slideLayouts/slideLayout3.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3.xml" /></Relationships>
</file>

<file path=ppt/slides/_rels/slide39.xml.rels><?xml version="1.0" encoding="UTF-8" standalone="yes"?>
<Relationships xmlns="http://schemas.openxmlformats.org/package/2006/relationships"><Relationship Id="rId2" Type="http://schemas.openxmlformats.org/officeDocument/2006/relationships/image" Target="../media/image36.png" /><Relationship Id="rId1" Type="http://schemas.openxmlformats.org/officeDocument/2006/relationships/slideLayout" Target="../slideLayouts/slideLayout3.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3.xml" /></Relationships>
</file>

<file path=ppt/slides/_rels/slide43.xml.rels><?xml version="1.0" encoding="UTF-8" standalone="yes"?>
<Relationships xmlns="http://schemas.openxmlformats.org/package/2006/relationships"><Relationship Id="rId3" Type="http://schemas.openxmlformats.org/officeDocument/2006/relationships/image" Target="../media/image350.png"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3" Type="http://schemas.openxmlformats.org/officeDocument/2006/relationships/image" Target="../media/image350.png" /><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rgbClr val="0070C0"/>
                </a:solidFill>
                <a:latin typeface="Arial" panose="020B0604020202020204" pitchFamily="34" charset="0"/>
                <a:cs typeface="Arial" panose="020B0604020202020204" pitchFamily="34" charset="0"/>
              </a:rPr>
              <a:t>Equations of Proportional Relationships</a:t>
            </a:r>
          </a:p>
        </p:txBody>
      </p:sp>
    </p:spTree>
    <p:extLst>
      <p:ext uri="{BB962C8B-B14F-4D97-AF65-F5344CB8AC3E}">
        <p14:creationId xmlns:p14="http://schemas.microsoft.com/office/powerpoint/2010/main" val="234523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2" y="1332862"/>
                <a:ext cx="9382965" cy="45792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Write each equation.</a:t>
                </a:r>
              </a:p>
              <a:p>
                <a:pPr marL="357188" indent="-357188"/>
                <a:r>
                  <a:rPr lang="en-US" sz="2800" b="1" dirty="0">
                    <a:solidFill>
                      <a:srgbClr val="333333"/>
                    </a:solidFill>
                    <a:latin typeface="Proxima Nova" panose="02000506030000020004"/>
                  </a:rPr>
                  <a:t>1. </a:t>
                </a:r>
                <a:r>
                  <a:rPr lang="en-IN" sz="2800" dirty="0"/>
                  <a:t>Two times </a:t>
                </a:r>
                <a14:m>
                  <m:oMath xmlns:m="http://schemas.openxmlformats.org/officeDocument/2006/math">
                    <m:r>
                      <a:rPr lang="en-IN" sz="2800" i="1" dirty="0" smtClean="0">
                        <a:latin typeface="Cambria Math" panose="02040503050406030204" pitchFamily="18" charset="0"/>
                      </a:rPr>
                      <m:t>𝑥</m:t>
                    </m:r>
                  </m:oMath>
                </a14:m>
                <a:r>
                  <a:rPr lang="en-IN" sz="2800" dirty="0"/>
                  <a:t>, minus the quantity seven times </a:t>
                </a:r>
                <a14:m>
                  <m:oMath xmlns:m="http://schemas.openxmlformats.org/officeDocument/2006/math">
                    <m:r>
                      <a:rPr lang="en-IN" sz="2800" i="1" dirty="0" smtClean="0">
                        <a:latin typeface="Cambria Math" panose="02040503050406030204" pitchFamily="18" charset="0"/>
                      </a:rPr>
                      <m:t>𝑦</m:t>
                    </m:r>
                  </m:oMath>
                </a14:m>
                <a:r>
                  <a:rPr lang="en-IN" sz="2800" dirty="0"/>
                  <a:t>, equals twenty. </a:t>
                </a:r>
                <a:endParaRPr lang="en-IN" sz="2800" dirty="0">
                  <a:solidFill>
                    <a:srgbClr val="FF0000"/>
                  </a:solidFill>
                  <a:ea typeface="Calibri" panose="020F0502020204030204" pitchFamily="34" charset="0"/>
                  <a:cs typeface="Times New Roman" panose="02020603050405020304" pitchFamily="18" charset="0"/>
                </a:endParaRPr>
              </a:p>
              <a:p>
                <a:pPr marL="357188" indent="-357188"/>
                <a:r>
                  <a:rPr lang="en-US" sz="2800" b="1" dirty="0">
                    <a:solidFill>
                      <a:srgbClr val="333333"/>
                    </a:solidFill>
                    <a:latin typeface="Proxima Nova" panose="02000506030000020004"/>
                  </a:rPr>
                  <a:t>2. </a:t>
                </a:r>
                <a:r>
                  <a:rPr lang="en-US" sz="2800" dirty="0"/>
                  <a:t>The quantity ten plus </a:t>
                </a:r>
                <a14:m>
                  <m:oMath xmlns:m="http://schemas.openxmlformats.org/officeDocument/2006/math">
                    <m:r>
                      <a:rPr lang="en-US" sz="2800" i="1" dirty="0" smtClean="0">
                        <a:latin typeface="Cambria Math" panose="02040503050406030204" pitchFamily="18" charset="0"/>
                      </a:rPr>
                      <m:t>𝑥</m:t>
                    </m:r>
                  </m:oMath>
                </a14:m>
                <a:r>
                  <a:rPr lang="en-US" sz="2800" dirty="0"/>
                  <a:t>, divided by the quantity three times </a:t>
                </a:r>
                <a14:m>
                  <m:oMath xmlns:m="http://schemas.openxmlformats.org/officeDocument/2006/math">
                    <m:r>
                      <a:rPr lang="en-US" sz="2800" i="1" dirty="0" smtClean="0">
                        <a:latin typeface="Cambria Math" panose="02040503050406030204" pitchFamily="18" charset="0"/>
                      </a:rPr>
                      <m:t>𝑦</m:t>
                    </m:r>
                  </m:oMath>
                </a14:m>
                <a:r>
                  <a:rPr lang="en-US" sz="2800" dirty="0"/>
                  <a:t>, equals forty-four.</a:t>
                </a:r>
                <a:endParaRPr lang="en-IN" sz="2800" dirty="0"/>
              </a:p>
              <a:p>
                <a:r>
                  <a:rPr lang="en-US" sz="2800" b="1" dirty="0">
                    <a:solidFill>
                      <a:srgbClr val="333333"/>
                    </a:solidFill>
                    <a:latin typeface="Proxima Nova" panose="02000506030000020004"/>
                  </a:rPr>
                  <a:t>3. </a:t>
                </a:r>
                <a14:m>
                  <m:oMath xmlns:m="http://schemas.openxmlformats.org/officeDocument/2006/math">
                    <m:r>
                      <a:rPr lang="en-US" sz="2800" i="1" dirty="0" smtClean="0">
                        <a:latin typeface="Cambria Math" panose="02040503050406030204" pitchFamily="18" charset="0"/>
                      </a:rPr>
                      <m:t>𝑥</m:t>
                    </m:r>
                  </m:oMath>
                </a14:m>
                <a:r>
                  <a:rPr lang="en-US" sz="2800" dirty="0"/>
                  <a:t> equals eleven plus </a:t>
                </a:r>
                <a14:m>
                  <m:oMath xmlns:m="http://schemas.openxmlformats.org/officeDocument/2006/math">
                    <m:r>
                      <a:rPr lang="en-US" sz="2800" i="1" dirty="0" smtClean="0">
                        <a:latin typeface="Cambria Math" panose="02040503050406030204" pitchFamily="18" charset="0"/>
                      </a:rPr>
                      <m:t>𝑦</m:t>
                    </m:r>
                  </m:oMath>
                </a14:m>
                <a:r>
                  <a:rPr lang="en-US" sz="2800" i="1" dirty="0"/>
                  <a:t>.</a:t>
                </a:r>
                <a:endParaRPr lang="en-IN" sz="2800" i="1" dirty="0"/>
              </a:p>
              <a:p>
                <a:endParaRPr lang="en-IN" sz="2800" dirty="0"/>
              </a:p>
              <a:p>
                <a:endParaRPr lang="en-IN" sz="2800" dirty="0"/>
              </a:p>
              <a:p>
                <a:endParaRPr lang="en-US" sz="2800" b="1" dirty="0">
                  <a:solidFill>
                    <a:srgbClr val="333333"/>
                  </a:solidFill>
                  <a:latin typeface="Proxima Nova" panose="02000506030000020004"/>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2" y="1332862"/>
                <a:ext cx="9382965" cy="4579207"/>
              </a:xfrm>
              <a:prstGeom prst="rect">
                <a:avLst/>
              </a:prstGeom>
              <a:blipFill>
                <a:blip r:embed="rId3"/>
                <a:stretch>
                  <a:fillRect l="-1300" t="-1465" r="-130"/>
                </a:stretch>
              </a:blipFill>
            </p:spPr>
            <p:txBody>
              <a:bodyPr/>
              <a:lstStyle/>
              <a:p>
                <a:r>
                  <a:rPr lang="en-US">
                    <a:noFill/>
                  </a:rPr>
                  <a:t> </a:t>
                </a:r>
              </a:p>
            </p:txBody>
          </p:sp>
        </mc:Fallback>
      </mc:AlternateContent>
    </p:spTree>
    <p:extLst>
      <p:ext uri="{BB962C8B-B14F-4D97-AF65-F5344CB8AC3E}">
        <p14:creationId xmlns:p14="http://schemas.microsoft.com/office/powerpoint/2010/main" val="3464132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2" y="1332862"/>
                <a:ext cx="10456391" cy="45792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Write each equation.</a:t>
                </a:r>
              </a:p>
              <a:p>
                <a:r>
                  <a:rPr lang="en-US" sz="2800" b="1" dirty="0">
                    <a:solidFill>
                      <a:srgbClr val="333333"/>
                    </a:solidFill>
                    <a:latin typeface="Proxima Nova" panose="02000506030000020004"/>
                  </a:rPr>
                  <a:t>4. </a:t>
                </a:r>
                <a14:m>
                  <m:oMath xmlns:m="http://schemas.openxmlformats.org/officeDocument/2006/math">
                    <m:r>
                      <a:rPr lang="en-US" sz="2800" b="0" i="1" smtClean="0">
                        <a:solidFill>
                          <a:srgbClr val="5E5E5E"/>
                        </a:solidFill>
                        <a:latin typeface="Cambria Math" panose="02040503050406030204" pitchFamily="18" charset="0"/>
                      </a:rPr>
                      <m:t>𝑦</m:t>
                    </m:r>
                  </m:oMath>
                </a14:m>
                <a:r>
                  <a:rPr lang="en-US" sz="2800" dirty="0">
                    <a:ea typeface="Calibri" panose="020F0502020204030204" pitchFamily="34" charset="0"/>
                    <a:cs typeface="Times New Roman" panose="02020603050405020304" pitchFamily="18" charset="0"/>
                  </a:rPr>
                  <a:t> divided by nine equals three times </a:t>
                </a:r>
                <a14:m>
                  <m:oMath xmlns:m="http://schemas.openxmlformats.org/officeDocument/2006/math">
                    <m:r>
                      <a:rPr lang="en-US" sz="2800" i="1" dirty="0" smtClean="0">
                        <a:latin typeface="Cambria Math" panose="02040503050406030204" pitchFamily="18" charset="0"/>
                        <a:ea typeface="Calibri" panose="020F0502020204030204" pitchFamily="34" charset="0"/>
                        <a:cs typeface="Times New Roman" panose="02020603050405020304" pitchFamily="18" charset="0"/>
                      </a:rPr>
                      <m:t>𝑥</m:t>
                    </m:r>
                  </m:oMath>
                </a14:m>
                <a:r>
                  <a:rPr lang="en-US" sz="2800" dirty="0">
                    <a:ea typeface="Calibri" panose="020F0502020204030204" pitchFamily="34" charset="0"/>
                    <a:cs typeface="Times New Roman" panose="02020603050405020304" pitchFamily="18" charset="0"/>
                  </a:rPr>
                  <a:t>, minus five.</a:t>
                </a:r>
                <a:endParaRPr lang="en-IN" sz="2800" dirty="0">
                  <a:latin typeface="Calibri" panose="020F0502020204030204" pitchFamily="34" charset="0"/>
                  <a:ea typeface="Calibri" panose="020F0502020204030204" pitchFamily="34" charset="0"/>
                  <a:cs typeface="Times New Roman" panose="02020603050405020304" pitchFamily="18" charset="0"/>
                </a:endParaRPr>
              </a:p>
              <a:p>
                <a:pPr marL="357188" indent="-357188"/>
                <a:r>
                  <a:rPr lang="en-US" sz="2800" b="1" dirty="0">
                    <a:solidFill>
                      <a:srgbClr val="333333"/>
                    </a:solidFill>
                    <a:latin typeface="Proxima Nova" panose="02000506030000020004"/>
                  </a:rPr>
                  <a:t>5. </a:t>
                </a:r>
                <a:r>
                  <a:rPr lang="en-US" sz="2800" dirty="0"/>
                  <a:t>Joe mows lawns. He charges </a:t>
                </a:r>
                <a14:m>
                  <m:oMath xmlns:m="http://schemas.openxmlformats.org/officeDocument/2006/math">
                    <m:r>
                      <a:rPr lang="en-US" sz="2800" i="1" dirty="0" smtClean="0">
                        <a:latin typeface="Cambria Math" panose="02040503050406030204" pitchFamily="18" charset="0"/>
                      </a:rPr>
                      <m:t>$15 </m:t>
                    </m:r>
                  </m:oMath>
                </a14:m>
                <a:r>
                  <a:rPr lang="en-US" sz="2800" dirty="0"/>
                  <a:t>plus </a:t>
                </a:r>
                <a14:m>
                  <m:oMath xmlns:m="http://schemas.openxmlformats.org/officeDocument/2006/math">
                    <m:r>
                      <a:rPr lang="en-US" sz="2800" i="1" dirty="0" smtClean="0">
                        <a:latin typeface="Cambria Math" panose="02040503050406030204" pitchFamily="18" charset="0"/>
                      </a:rPr>
                      <m:t>$4</m:t>
                    </m:r>
                  </m:oMath>
                </a14:m>
                <a:r>
                  <a:rPr lang="en-US" sz="2800" dirty="0"/>
                  <a:t> times the number of hours, </a:t>
                </a:r>
                <a14:m>
                  <m:oMath xmlns:m="http://schemas.openxmlformats.org/officeDocument/2006/math">
                    <m:r>
                      <a:rPr lang="en-US" sz="2800" i="1" dirty="0" smtClean="0">
                        <a:latin typeface="Cambria Math" panose="02040503050406030204" pitchFamily="18" charset="0"/>
                      </a:rPr>
                      <m:t>h</m:t>
                    </m:r>
                  </m:oMath>
                </a14:m>
                <a:r>
                  <a:rPr lang="en-US" sz="2800" dirty="0"/>
                  <a:t>, it takes. What is the equation for the cost, </a:t>
                </a:r>
                <a14:m>
                  <m:oMath xmlns:m="http://schemas.openxmlformats.org/officeDocument/2006/math">
                    <m:r>
                      <a:rPr lang="en-US" sz="2800" i="1" dirty="0" smtClean="0">
                        <a:latin typeface="Cambria Math" panose="02040503050406030204" pitchFamily="18" charset="0"/>
                      </a:rPr>
                      <m:t>𝑐</m:t>
                    </m:r>
                  </m:oMath>
                </a14:m>
                <a:r>
                  <a:rPr lang="en-US" sz="2800" dirty="0"/>
                  <a:t>, to mow a lawn?</a:t>
                </a:r>
                <a:endParaRPr lang="en-IN" sz="2800" dirty="0"/>
              </a:p>
              <a:p>
                <a:endParaRPr lang="en-IN" sz="2800" dirty="0">
                  <a:latin typeface="Calibri" panose="020F0502020204030204" pitchFamily="34" charset="0"/>
                  <a:ea typeface="Calibri" panose="020F0502020204030204" pitchFamily="34" charset="0"/>
                  <a:cs typeface="Times New Roman" panose="02020603050405020304" pitchFamily="18" charset="0"/>
                </a:endParaRPr>
              </a:p>
              <a:p>
                <a:endParaRPr lang="en-IN" sz="2800" i="1" dirty="0"/>
              </a:p>
              <a:p>
                <a:endParaRPr lang="en-US" sz="2800" dirty="0"/>
              </a:p>
              <a:p>
                <a:endParaRPr lang="en-IN" sz="2800" dirty="0"/>
              </a:p>
              <a:p>
                <a:endParaRPr lang="en-IN" sz="2800" dirty="0"/>
              </a:p>
              <a:p>
                <a:endParaRPr lang="en-US" sz="2800" b="1" dirty="0">
                  <a:solidFill>
                    <a:srgbClr val="333333"/>
                  </a:solidFill>
                  <a:latin typeface="Proxima Nova" panose="02000506030000020004"/>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2" y="1332862"/>
                <a:ext cx="10456391" cy="4579207"/>
              </a:xfrm>
              <a:prstGeom prst="rect">
                <a:avLst/>
              </a:prstGeom>
              <a:blipFill>
                <a:blip r:embed="rId3"/>
                <a:stretch>
                  <a:fillRect l="-1166" t="-1465" r="-1516"/>
                </a:stretch>
              </a:blipFill>
            </p:spPr>
            <p:txBody>
              <a:bodyPr/>
              <a:lstStyle/>
              <a:p>
                <a:r>
                  <a:rPr lang="en-US">
                    <a:noFill/>
                  </a:rPr>
                  <a:t> </a:t>
                </a:r>
              </a:p>
            </p:txBody>
          </p:sp>
        </mc:Fallback>
      </mc:AlternateContent>
    </p:spTree>
    <p:extLst>
      <p:ext uri="{BB962C8B-B14F-4D97-AF65-F5344CB8AC3E}">
        <p14:creationId xmlns:p14="http://schemas.microsoft.com/office/powerpoint/2010/main" val="1415694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2" y="1332862"/>
                <a:ext cx="9382965" cy="45792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Write each equation.</a:t>
                </a:r>
              </a:p>
              <a:p>
                <a:pPr marL="357188" indent="-357188"/>
                <a:r>
                  <a:rPr lang="en-US" sz="2800" b="1" dirty="0">
                    <a:solidFill>
                      <a:srgbClr val="333333"/>
                    </a:solidFill>
                    <a:latin typeface="Proxima Nova" panose="02000506030000020004"/>
                  </a:rPr>
                  <a:t>1. </a:t>
                </a:r>
                <a:r>
                  <a:rPr lang="en-IN" sz="2800" dirty="0"/>
                  <a:t>Two times </a:t>
                </a:r>
                <a14:m>
                  <m:oMath xmlns:m="http://schemas.openxmlformats.org/officeDocument/2006/math">
                    <m:r>
                      <a:rPr lang="en-IN" sz="2800" i="1" dirty="0" smtClean="0">
                        <a:latin typeface="Cambria Math" panose="02040503050406030204" pitchFamily="18" charset="0"/>
                      </a:rPr>
                      <m:t>𝑥</m:t>
                    </m:r>
                  </m:oMath>
                </a14:m>
                <a:r>
                  <a:rPr lang="en-IN" sz="2800" dirty="0"/>
                  <a:t>, minus the quantity seven times </a:t>
                </a:r>
                <a14:m>
                  <m:oMath xmlns:m="http://schemas.openxmlformats.org/officeDocument/2006/math">
                    <m:r>
                      <a:rPr lang="en-IN" sz="2800" i="1" dirty="0" smtClean="0">
                        <a:latin typeface="Cambria Math" panose="02040503050406030204" pitchFamily="18" charset="0"/>
                      </a:rPr>
                      <m:t>𝑦</m:t>
                    </m:r>
                  </m:oMath>
                </a14:m>
                <a:r>
                  <a:rPr lang="en-IN" sz="2800" dirty="0"/>
                  <a:t>, equals twenty. </a:t>
                </a:r>
                <a14:m>
                  <m:oMath xmlns:m="http://schemas.openxmlformats.org/officeDocument/2006/math">
                    <m:r>
                      <a:rPr lang="en-US" sz="2800" b="0" i="0"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a:rPr lang="en-US" sz="2800" i="1" dirty="0">
                        <a:solidFill>
                          <a:srgbClr val="FF0000"/>
                        </a:solidFill>
                        <a:latin typeface="Cambria Math" panose="02040503050406030204" pitchFamily="18" charset="0"/>
                        <a:ea typeface="Calibri" panose="020F0502020204030204" pitchFamily="34" charset="0"/>
                        <a:cs typeface="Times New Roman" panose="02020603050405020304" pitchFamily="18" charset="0"/>
                      </a:rPr>
                      <m:t>2</m:t>
                    </m:r>
                    <m:r>
                      <a:rPr lang="en-US" sz="2800" i="1" dirty="0">
                        <a:solidFill>
                          <a:srgbClr val="FF0000"/>
                        </a:solidFill>
                        <a:latin typeface="Cambria Math" panose="02040503050406030204" pitchFamily="18" charset="0"/>
                        <a:ea typeface="Calibri" panose="020F0502020204030204" pitchFamily="34" charset="0"/>
                        <a:cs typeface="Times New Roman" panose="02020603050405020304" pitchFamily="18" charset="0"/>
                      </a:rPr>
                      <m:t>𝑥</m:t>
                    </m:r>
                    <m:r>
                      <a:rPr lang="en-US" sz="2800" i="1" dirty="0">
                        <a:solidFill>
                          <a:srgbClr val="FF0000"/>
                        </a:solidFill>
                        <a:latin typeface="Cambria Math" panose="02040503050406030204" pitchFamily="18" charset="0"/>
                        <a:ea typeface="Calibri" panose="020F0502020204030204" pitchFamily="34" charset="0"/>
                        <a:cs typeface="Times New Roman" panose="02020603050405020304" pitchFamily="18" charset="0"/>
                      </a:rPr>
                      <m:t> –7</m:t>
                    </m:r>
                    <m:r>
                      <a:rPr lang="en-US" sz="2800" i="1" dirty="0">
                        <a:solidFill>
                          <a:srgbClr val="FF0000"/>
                        </a:solidFill>
                        <a:latin typeface="Cambria Math" panose="02040503050406030204" pitchFamily="18" charset="0"/>
                        <a:ea typeface="Calibri" panose="020F0502020204030204" pitchFamily="34" charset="0"/>
                        <a:cs typeface="Times New Roman" panose="02020603050405020304" pitchFamily="18" charset="0"/>
                      </a:rPr>
                      <m:t>𝑦</m:t>
                    </m:r>
                    <m:r>
                      <a:rPr lang="en-US" sz="2800" i="1" dirty="0">
                        <a:solidFill>
                          <a:srgbClr val="FF0000"/>
                        </a:solidFill>
                        <a:latin typeface="Cambria Math" panose="02040503050406030204" pitchFamily="18" charset="0"/>
                        <a:ea typeface="Calibri" panose="020F0502020204030204" pitchFamily="34" charset="0"/>
                        <a:cs typeface="Times New Roman" panose="02020603050405020304" pitchFamily="18" charset="0"/>
                      </a:rPr>
                      <m:t>=20</m:t>
                    </m:r>
                  </m:oMath>
                </a14:m>
                <a:endParaRPr lang="en-IN" sz="2800" dirty="0">
                  <a:solidFill>
                    <a:srgbClr val="FF0000"/>
                  </a:solidFill>
                  <a:ea typeface="Calibri" panose="020F0502020204030204" pitchFamily="34" charset="0"/>
                  <a:cs typeface="Times New Roman" panose="02020603050405020304" pitchFamily="18" charset="0"/>
                </a:endParaRPr>
              </a:p>
              <a:p>
                <a:pPr marL="357188" indent="-357188"/>
                <a:r>
                  <a:rPr lang="en-US" sz="2800" b="1" dirty="0">
                    <a:solidFill>
                      <a:srgbClr val="333333"/>
                    </a:solidFill>
                    <a:latin typeface="Proxima Nova" panose="02000506030000020004"/>
                  </a:rPr>
                  <a:t>2. </a:t>
                </a:r>
                <a:r>
                  <a:rPr lang="en-US" sz="2800" dirty="0"/>
                  <a:t>The quantity ten plus </a:t>
                </a:r>
                <a14:m>
                  <m:oMath xmlns:m="http://schemas.openxmlformats.org/officeDocument/2006/math">
                    <m:r>
                      <a:rPr lang="en-US" sz="2800" i="1" dirty="0" smtClean="0">
                        <a:latin typeface="Cambria Math" panose="02040503050406030204" pitchFamily="18" charset="0"/>
                      </a:rPr>
                      <m:t>𝑥</m:t>
                    </m:r>
                  </m:oMath>
                </a14:m>
                <a:r>
                  <a:rPr lang="en-US" sz="2800" dirty="0"/>
                  <a:t>, divided by the quantity three times </a:t>
                </a:r>
                <a14:m>
                  <m:oMath xmlns:m="http://schemas.openxmlformats.org/officeDocument/2006/math">
                    <m:r>
                      <a:rPr lang="en-US" sz="2800" i="1" dirty="0" smtClean="0">
                        <a:latin typeface="Cambria Math" panose="02040503050406030204" pitchFamily="18" charset="0"/>
                      </a:rPr>
                      <m:t>𝑦</m:t>
                    </m:r>
                  </m:oMath>
                </a14:m>
                <a:r>
                  <a:rPr lang="en-US" sz="2800" dirty="0"/>
                  <a:t>, equals forty-four.</a:t>
                </a:r>
                <a:r>
                  <a:rPr lang="en-IN" sz="2800" dirty="0"/>
                  <a:t>     </a:t>
                </a:r>
                <a14:m>
                  <m:oMath xmlns:m="http://schemas.openxmlformats.org/officeDocument/2006/math">
                    <m:f>
                      <m:fPr>
                        <m:ctrlPr>
                          <a:rPr lang="en-IN" sz="2800" i="1" smtClean="0">
                            <a:solidFill>
                              <a:srgbClr val="FF0000"/>
                            </a:solidFill>
                            <a:latin typeface="Cambria Math" panose="02040503050406030204" pitchFamily="18" charset="0"/>
                            <a:ea typeface="Cambria Math" panose="02040503050406030204" pitchFamily="18" charset="0"/>
                          </a:rPr>
                        </m:ctrlPr>
                      </m:fPr>
                      <m:num>
                        <m:r>
                          <a:rPr lang="en-US" sz="2800" b="0" i="1" smtClean="0">
                            <a:solidFill>
                              <a:srgbClr val="FF0000"/>
                            </a:solidFill>
                            <a:latin typeface="Cambria Math" panose="02040503050406030204" pitchFamily="18" charset="0"/>
                            <a:ea typeface="Cambria Math" panose="02040503050406030204" pitchFamily="18" charset="0"/>
                          </a:rPr>
                          <m:t>10 + </m:t>
                        </m:r>
                        <m:r>
                          <a:rPr lang="en-US" sz="2800" b="0" i="1" smtClean="0">
                            <a:solidFill>
                              <a:srgbClr val="FF0000"/>
                            </a:solidFill>
                            <a:latin typeface="Cambria Math" panose="02040503050406030204" pitchFamily="18" charset="0"/>
                            <a:ea typeface="Cambria Math" panose="02040503050406030204" pitchFamily="18" charset="0"/>
                          </a:rPr>
                          <m:t>𝑥</m:t>
                        </m:r>
                      </m:num>
                      <m:den>
                        <m:r>
                          <a:rPr lang="en-US" sz="2800" b="0" i="1" smtClean="0">
                            <a:solidFill>
                              <a:srgbClr val="FF0000"/>
                            </a:solidFill>
                            <a:latin typeface="Cambria Math" panose="02040503050406030204" pitchFamily="18" charset="0"/>
                            <a:ea typeface="Cambria Math" panose="02040503050406030204" pitchFamily="18" charset="0"/>
                          </a:rPr>
                          <m:t>3</m:t>
                        </m:r>
                        <m:r>
                          <a:rPr lang="en-US" sz="2800" b="0" i="1" smtClean="0">
                            <a:solidFill>
                              <a:srgbClr val="FF0000"/>
                            </a:solidFill>
                            <a:latin typeface="Cambria Math" panose="02040503050406030204" pitchFamily="18" charset="0"/>
                            <a:ea typeface="Cambria Math" panose="02040503050406030204" pitchFamily="18" charset="0"/>
                          </a:rPr>
                          <m:t>𝑦</m:t>
                        </m:r>
                      </m:den>
                    </m:f>
                    <m:r>
                      <a:rPr lang="en-US" sz="2800" b="0" i="1" smtClean="0">
                        <a:solidFill>
                          <a:srgbClr val="FF0000"/>
                        </a:solidFill>
                        <a:latin typeface="Cambria Math" panose="02040503050406030204" pitchFamily="18" charset="0"/>
                        <a:ea typeface="Cambria Math" panose="02040503050406030204" pitchFamily="18" charset="0"/>
                      </a:rPr>
                      <m:t>=44</m:t>
                    </m:r>
                  </m:oMath>
                </a14:m>
                <a:endParaRPr lang="en-IN" sz="2800" dirty="0"/>
              </a:p>
              <a:p>
                <a:r>
                  <a:rPr lang="en-US" sz="2800" b="1" dirty="0">
                    <a:solidFill>
                      <a:srgbClr val="333333"/>
                    </a:solidFill>
                    <a:latin typeface="Proxima Nova" panose="02000506030000020004"/>
                  </a:rPr>
                  <a:t>3. </a:t>
                </a:r>
                <a14:m>
                  <m:oMath xmlns:m="http://schemas.openxmlformats.org/officeDocument/2006/math">
                    <m:r>
                      <a:rPr lang="en-US" sz="2800" i="1" dirty="0" smtClean="0">
                        <a:latin typeface="Cambria Math" panose="02040503050406030204" pitchFamily="18" charset="0"/>
                      </a:rPr>
                      <m:t>𝑥</m:t>
                    </m:r>
                  </m:oMath>
                </a14:m>
                <a:r>
                  <a:rPr lang="en-US" sz="2800" dirty="0"/>
                  <a:t> equals eleven plus </a:t>
                </a:r>
                <a14:m>
                  <m:oMath xmlns:m="http://schemas.openxmlformats.org/officeDocument/2006/math">
                    <m:r>
                      <a:rPr lang="en-US" sz="2800" i="1" dirty="0" smtClean="0">
                        <a:latin typeface="Cambria Math" panose="02040503050406030204" pitchFamily="18" charset="0"/>
                      </a:rPr>
                      <m:t>𝑦</m:t>
                    </m:r>
                  </m:oMath>
                </a14:m>
                <a:r>
                  <a:rPr lang="en-US" sz="2800" i="1" dirty="0"/>
                  <a:t>.          </a:t>
                </a:r>
                <a14:m>
                  <m:oMath xmlns:m="http://schemas.openxmlformats.org/officeDocument/2006/math">
                    <m:r>
                      <a:rPr lang="en-US" sz="2800" i="1" dirty="0">
                        <a:solidFill>
                          <a:srgbClr val="FF0000"/>
                        </a:solidFill>
                        <a:latin typeface="Cambria Math" panose="02040503050406030204" pitchFamily="18" charset="0"/>
                        <a:ea typeface="Calibri" panose="020F0502020204030204" pitchFamily="34" charset="0"/>
                        <a:cs typeface="Times New Roman" panose="02020603050405020304" pitchFamily="18" charset="0"/>
                      </a:rPr>
                      <m:t>𝑥</m:t>
                    </m:r>
                    <m:r>
                      <a:rPr lang="en-US" sz="2800" b="0"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=11+</m:t>
                    </m:r>
                    <m:r>
                      <a:rPr lang="en-US" sz="2800" b="0"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𝑦</m:t>
                    </m:r>
                  </m:oMath>
                </a14:m>
                <a:endParaRPr lang="en-IN" sz="2800" i="1" dirty="0"/>
              </a:p>
              <a:p>
                <a:endParaRPr lang="en-IN" sz="2800" dirty="0"/>
              </a:p>
              <a:p>
                <a:endParaRPr lang="en-IN" sz="2800" dirty="0"/>
              </a:p>
              <a:p>
                <a:endParaRPr lang="en-US" sz="2800" b="1" dirty="0">
                  <a:solidFill>
                    <a:srgbClr val="333333"/>
                  </a:solidFill>
                  <a:latin typeface="Proxima Nova" panose="02000506030000020004"/>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2" y="1332862"/>
                <a:ext cx="9382965" cy="4579207"/>
              </a:xfrm>
              <a:prstGeom prst="rect">
                <a:avLst/>
              </a:prstGeom>
              <a:blipFill>
                <a:blip r:embed="rId3"/>
                <a:stretch>
                  <a:fillRect l="-1300" t="-1465" r="-130"/>
                </a:stretch>
              </a:blipFill>
            </p:spPr>
            <p:txBody>
              <a:bodyPr/>
              <a:lstStyle/>
              <a:p>
                <a:r>
                  <a:rPr lang="en-US">
                    <a:noFill/>
                  </a:rPr>
                  <a:t> </a:t>
                </a:r>
              </a:p>
            </p:txBody>
          </p:sp>
        </mc:Fallback>
      </mc:AlternateContent>
    </p:spTree>
    <p:extLst>
      <p:ext uri="{BB962C8B-B14F-4D97-AF65-F5344CB8AC3E}">
        <p14:creationId xmlns:p14="http://schemas.microsoft.com/office/powerpoint/2010/main" val="3028098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CF4AF49-89F7-5C44-B082-4D1951B38CC4}"/>
              </a:ext>
            </a:extLst>
          </p:cNvPr>
          <p:cNvSpPr txBox="1">
            <a:spLocks/>
          </p:cNvSpPr>
          <p:nvPr/>
        </p:nvSpPr>
        <p:spPr>
          <a:xfrm>
            <a:off x="476652"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Warm Up</a:t>
            </a:r>
            <a:endParaRPr lang="en-US" dirty="0">
              <a:solidFill>
                <a:srgbClr val="0070C0"/>
              </a:solidFill>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D5C8EC-F1EF-6146-850F-128719B25F22}"/>
                  </a:ext>
                </a:extLst>
              </p:cNvPr>
              <p:cNvSpPr txBox="1">
                <a:spLocks/>
              </p:cNvSpPr>
              <p:nvPr/>
            </p:nvSpPr>
            <p:spPr>
              <a:xfrm>
                <a:off x="476652" y="1332862"/>
                <a:ext cx="10456391" cy="457920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Write each equation.</a:t>
                </a:r>
              </a:p>
              <a:p>
                <a:r>
                  <a:rPr lang="en-US" sz="2800" b="1" dirty="0">
                    <a:solidFill>
                      <a:srgbClr val="333333"/>
                    </a:solidFill>
                    <a:latin typeface="Proxima Nova" panose="02000506030000020004"/>
                  </a:rPr>
                  <a:t>4. </a:t>
                </a:r>
                <a14:m>
                  <m:oMath xmlns:m="http://schemas.openxmlformats.org/officeDocument/2006/math">
                    <m:r>
                      <a:rPr lang="en-US" sz="2800" b="0" i="1" smtClean="0">
                        <a:solidFill>
                          <a:srgbClr val="5E5E5E"/>
                        </a:solidFill>
                        <a:latin typeface="Cambria Math" panose="02040503050406030204" pitchFamily="18" charset="0"/>
                      </a:rPr>
                      <m:t>𝑦</m:t>
                    </m:r>
                  </m:oMath>
                </a14:m>
                <a:r>
                  <a:rPr lang="en-US" sz="2800" dirty="0">
                    <a:ea typeface="Calibri" panose="020F0502020204030204" pitchFamily="34" charset="0"/>
                    <a:cs typeface="Times New Roman" panose="02020603050405020304" pitchFamily="18" charset="0"/>
                  </a:rPr>
                  <a:t> divided by nine equals three times </a:t>
                </a:r>
                <a14:m>
                  <m:oMath xmlns:m="http://schemas.openxmlformats.org/officeDocument/2006/math">
                    <m:r>
                      <a:rPr lang="en-US" sz="2800" i="1" dirty="0" smtClean="0">
                        <a:latin typeface="Cambria Math" panose="02040503050406030204" pitchFamily="18" charset="0"/>
                        <a:ea typeface="Calibri" panose="020F0502020204030204" pitchFamily="34" charset="0"/>
                        <a:cs typeface="Times New Roman" panose="02020603050405020304" pitchFamily="18" charset="0"/>
                      </a:rPr>
                      <m:t>𝑥</m:t>
                    </m:r>
                  </m:oMath>
                </a14:m>
                <a:r>
                  <a:rPr lang="en-US" sz="2800" dirty="0">
                    <a:ea typeface="Calibri" panose="020F0502020204030204" pitchFamily="34" charset="0"/>
                    <a:cs typeface="Times New Roman" panose="02020603050405020304" pitchFamily="18" charset="0"/>
                  </a:rPr>
                  <a:t>, minus five.</a:t>
                </a:r>
                <a:r>
                  <a:rPr lang="en-US" sz="28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n-IN" sz="2800" i="1">
                            <a:solidFill>
                              <a:srgbClr val="FF0000"/>
                            </a:solidFill>
                            <a:latin typeface="Cambria Math" panose="02040503050406030204" pitchFamily="18" charset="0"/>
                            <a:ea typeface="Cambria Math" panose="02040503050406030204" pitchFamily="18" charset="0"/>
                          </a:rPr>
                        </m:ctrlPr>
                      </m:fPr>
                      <m:num>
                        <m:r>
                          <a:rPr lang="en-US" sz="2800" b="0" i="1" smtClean="0">
                            <a:solidFill>
                              <a:srgbClr val="FF0000"/>
                            </a:solidFill>
                            <a:latin typeface="Cambria Math" panose="02040503050406030204" pitchFamily="18" charset="0"/>
                            <a:ea typeface="Cambria Math" panose="02040503050406030204" pitchFamily="18" charset="0"/>
                          </a:rPr>
                          <m:t>𝑦</m:t>
                        </m:r>
                      </m:num>
                      <m:den>
                        <m:r>
                          <a:rPr lang="en-US" sz="2800" b="0" i="1" smtClean="0">
                            <a:solidFill>
                              <a:srgbClr val="FF0000"/>
                            </a:solidFill>
                            <a:latin typeface="Cambria Math" panose="02040503050406030204" pitchFamily="18" charset="0"/>
                            <a:ea typeface="Cambria Math" panose="02040503050406030204" pitchFamily="18" charset="0"/>
                          </a:rPr>
                          <m:t>9</m:t>
                        </m:r>
                      </m:den>
                    </m:f>
                    <m:r>
                      <a:rPr lang="en-US" sz="2800" i="1">
                        <a:solidFill>
                          <a:srgbClr val="FF0000"/>
                        </a:solidFill>
                        <a:latin typeface="Cambria Math" panose="02040503050406030204" pitchFamily="18" charset="0"/>
                        <a:ea typeface="Cambria Math" panose="02040503050406030204" pitchFamily="18" charset="0"/>
                      </a:rPr>
                      <m:t>=</m:t>
                    </m:r>
                    <m:r>
                      <a:rPr lang="en-US" sz="2800" b="0" i="1" smtClean="0">
                        <a:solidFill>
                          <a:srgbClr val="FF0000"/>
                        </a:solidFill>
                        <a:latin typeface="Cambria Math" panose="02040503050406030204" pitchFamily="18" charset="0"/>
                        <a:ea typeface="Cambria Math" panose="02040503050406030204" pitchFamily="18" charset="0"/>
                      </a:rPr>
                      <m:t>3</m:t>
                    </m:r>
                    <m:r>
                      <a:rPr lang="en-US" sz="2800" b="0" i="1" smtClean="0">
                        <a:solidFill>
                          <a:srgbClr val="FF0000"/>
                        </a:solidFill>
                        <a:latin typeface="Cambria Math" panose="02040503050406030204" pitchFamily="18" charset="0"/>
                        <a:ea typeface="Cambria Math" panose="02040503050406030204" pitchFamily="18" charset="0"/>
                      </a:rPr>
                      <m:t>𝑥</m:t>
                    </m:r>
                    <m:r>
                      <a:rPr lang="en-US" sz="2800" b="0" i="1" smtClean="0">
                        <a:solidFill>
                          <a:srgbClr val="FF0000"/>
                        </a:solidFill>
                        <a:latin typeface="Cambria Math" panose="02040503050406030204" pitchFamily="18" charset="0"/>
                        <a:ea typeface="Cambria Math" panose="02040503050406030204" pitchFamily="18" charset="0"/>
                      </a:rPr>
                      <m:t>−5</m:t>
                    </m:r>
                  </m:oMath>
                </a14:m>
                <a:endParaRPr lang="en-IN" sz="2800" dirty="0">
                  <a:latin typeface="Calibri" panose="020F0502020204030204" pitchFamily="34" charset="0"/>
                  <a:ea typeface="Calibri" panose="020F0502020204030204" pitchFamily="34" charset="0"/>
                  <a:cs typeface="Times New Roman" panose="02020603050405020304" pitchFamily="18" charset="0"/>
                </a:endParaRPr>
              </a:p>
              <a:p>
                <a:pPr marL="357188" indent="-357188"/>
                <a:r>
                  <a:rPr lang="en-US" sz="2800" b="1" dirty="0">
                    <a:solidFill>
                      <a:srgbClr val="333333"/>
                    </a:solidFill>
                    <a:latin typeface="Proxima Nova" panose="02000506030000020004"/>
                  </a:rPr>
                  <a:t>5. </a:t>
                </a:r>
                <a:r>
                  <a:rPr lang="en-US" sz="2800" dirty="0"/>
                  <a:t>Joe mows lawns. He charges </a:t>
                </a:r>
                <a14:m>
                  <m:oMath xmlns:m="http://schemas.openxmlformats.org/officeDocument/2006/math">
                    <m:r>
                      <a:rPr lang="en-US" sz="2800" i="1" dirty="0" smtClean="0">
                        <a:latin typeface="Cambria Math" panose="02040503050406030204" pitchFamily="18" charset="0"/>
                      </a:rPr>
                      <m:t>$15 </m:t>
                    </m:r>
                  </m:oMath>
                </a14:m>
                <a:r>
                  <a:rPr lang="en-US" sz="2800" dirty="0"/>
                  <a:t>plus </a:t>
                </a:r>
                <a14:m>
                  <m:oMath xmlns:m="http://schemas.openxmlformats.org/officeDocument/2006/math">
                    <m:r>
                      <a:rPr lang="en-US" sz="2800" i="1" dirty="0" smtClean="0">
                        <a:latin typeface="Cambria Math" panose="02040503050406030204" pitchFamily="18" charset="0"/>
                      </a:rPr>
                      <m:t>$4</m:t>
                    </m:r>
                  </m:oMath>
                </a14:m>
                <a:r>
                  <a:rPr lang="en-US" sz="2800" dirty="0"/>
                  <a:t> times the number of hours, </a:t>
                </a:r>
                <a14:m>
                  <m:oMath xmlns:m="http://schemas.openxmlformats.org/officeDocument/2006/math">
                    <m:r>
                      <a:rPr lang="en-US" sz="2800" i="1" dirty="0" smtClean="0">
                        <a:latin typeface="Cambria Math" panose="02040503050406030204" pitchFamily="18" charset="0"/>
                      </a:rPr>
                      <m:t>h</m:t>
                    </m:r>
                  </m:oMath>
                </a14:m>
                <a:r>
                  <a:rPr lang="en-US" sz="2800" dirty="0"/>
                  <a:t>, it takes. What is the equation for the cost, </a:t>
                </a:r>
                <a14:m>
                  <m:oMath xmlns:m="http://schemas.openxmlformats.org/officeDocument/2006/math">
                    <m:r>
                      <a:rPr lang="en-US" sz="2800" i="1" dirty="0" smtClean="0">
                        <a:latin typeface="Cambria Math" panose="02040503050406030204" pitchFamily="18" charset="0"/>
                      </a:rPr>
                      <m:t>𝑐</m:t>
                    </m:r>
                  </m:oMath>
                </a14:m>
                <a:r>
                  <a:rPr lang="en-US" sz="2800" dirty="0"/>
                  <a:t>, to mow a lawn? </a:t>
                </a:r>
                <a14:m>
                  <m:oMath xmlns:m="http://schemas.openxmlformats.org/officeDocument/2006/math">
                    <m:r>
                      <a:rPr lang="en-US" sz="2800" b="0"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𝑐</m:t>
                    </m:r>
                    <m:r>
                      <a:rPr lang="en-US" sz="2800" b="0"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=15+4</m:t>
                    </m:r>
                    <m:r>
                      <a:rPr lang="en-US" sz="2800" b="0" i="1" dirty="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h</m:t>
                    </m:r>
                  </m:oMath>
                </a14:m>
                <a:endParaRPr lang="en-IN" sz="2800" dirty="0"/>
              </a:p>
              <a:p>
                <a:endParaRPr lang="en-IN" sz="2800" dirty="0">
                  <a:latin typeface="Calibri" panose="020F0502020204030204" pitchFamily="34" charset="0"/>
                  <a:ea typeface="Calibri" panose="020F0502020204030204" pitchFamily="34" charset="0"/>
                  <a:cs typeface="Times New Roman" panose="02020603050405020304" pitchFamily="18" charset="0"/>
                </a:endParaRPr>
              </a:p>
              <a:p>
                <a:endParaRPr lang="en-IN" sz="2800" i="1" dirty="0"/>
              </a:p>
              <a:p>
                <a:endParaRPr lang="en-US" sz="2800" dirty="0"/>
              </a:p>
              <a:p>
                <a:endParaRPr lang="en-IN" sz="2800" dirty="0"/>
              </a:p>
              <a:p>
                <a:endParaRPr lang="en-IN" sz="2800" dirty="0"/>
              </a:p>
              <a:p>
                <a:endParaRPr lang="en-US" sz="2800" b="1" dirty="0">
                  <a:solidFill>
                    <a:srgbClr val="333333"/>
                  </a:solidFill>
                  <a:latin typeface="Proxima Nova" panose="02000506030000020004"/>
                </a:endParaRPr>
              </a:p>
            </p:txBody>
          </p:sp>
        </mc:Choice>
        <mc:Fallback xmlns="">
          <p:sp>
            <p:nvSpPr>
              <p:cNvPr id="10" name="Content Placeholder 2">
                <a:extLst>
                  <a:ext uri="{FF2B5EF4-FFF2-40B4-BE49-F238E27FC236}">
                    <a16:creationId xmlns:a16="http://schemas.microsoft.com/office/drawing/2014/main" id="{D7D5C8EC-F1EF-6146-850F-128719B25F22}"/>
                  </a:ext>
                </a:extLst>
              </p:cNvPr>
              <p:cNvSpPr txBox="1">
                <a:spLocks noRot="1" noChangeAspect="1" noMove="1" noResize="1" noEditPoints="1" noAdjustHandles="1" noChangeArrowheads="1" noChangeShapeType="1" noTextEdit="1"/>
              </p:cNvSpPr>
              <p:nvPr/>
            </p:nvSpPr>
            <p:spPr>
              <a:xfrm>
                <a:off x="476652" y="1332862"/>
                <a:ext cx="10456391" cy="4579207"/>
              </a:xfrm>
              <a:prstGeom prst="rect">
                <a:avLst/>
              </a:prstGeom>
              <a:blipFill>
                <a:blip r:embed="rId3"/>
                <a:stretch>
                  <a:fillRect l="-1166" t="-1465" r="-1516"/>
                </a:stretch>
              </a:blipFill>
            </p:spPr>
            <p:txBody>
              <a:bodyPr/>
              <a:lstStyle/>
              <a:p>
                <a:r>
                  <a:rPr lang="en-US">
                    <a:noFill/>
                  </a:rPr>
                  <a:t> </a:t>
                </a:r>
              </a:p>
            </p:txBody>
          </p:sp>
        </mc:Fallback>
      </mc:AlternateContent>
    </p:spTree>
    <p:extLst>
      <p:ext uri="{BB962C8B-B14F-4D97-AF65-F5344CB8AC3E}">
        <p14:creationId xmlns:p14="http://schemas.microsoft.com/office/powerpoint/2010/main" val="280487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1" y="1737359"/>
            <a:ext cx="9524176" cy="4278094"/>
          </a:xfrm>
          <a:prstGeom prst="rect">
            <a:avLst/>
          </a:prstGeom>
          <a:noFill/>
        </p:spPr>
        <p:txBody>
          <a:bodyPr wrap="square" rtlCol="0">
            <a:spAutoFit/>
          </a:bodyPr>
          <a:lstStyle/>
          <a:p>
            <a:r>
              <a:rPr lang="en-IN" sz="2800" b="1" dirty="0"/>
              <a:t>7.RP.A.2</a:t>
            </a:r>
          </a:p>
          <a:p>
            <a:r>
              <a:rPr lang="en-US" sz="2800" dirty="0">
                <a:solidFill>
                  <a:schemeClr val="tx2"/>
                </a:solidFill>
              </a:rPr>
              <a:t>Recognize and represent proportional relationships between quantities.</a:t>
            </a:r>
            <a:endParaRPr lang="en-IN" sz="2800" b="1" dirty="0">
              <a:solidFill>
                <a:schemeClr val="tx2"/>
              </a:solidFill>
            </a:endParaRPr>
          </a:p>
          <a:p>
            <a:pPr>
              <a:spcBef>
                <a:spcPts val="1200"/>
              </a:spcBef>
            </a:pPr>
            <a:r>
              <a:rPr lang="en-IN" sz="2800" b="1" dirty="0"/>
              <a:t>7.RP.A.2.B</a:t>
            </a:r>
          </a:p>
          <a:p>
            <a:r>
              <a:rPr lang="en-US" sz="2800" dirty="0">
                <a:solidFill>
                  <a:schemeClr val="tx2"/>
                </a:solidFill>
              </a:rPr>
              <a:t>Identify the constant of proportionality (unit rate) in tables, graphs, equations, diagrams, and verbal descriptions of proportional relationships.</a:t>
            </a:r>
            <a:endParaRPr lang="en-IN" sz="2800" b="1" dirty="0">
              <a:solidFill>
                <a:schemeClr val="tx2"/>
              </a:solidFill>
            </a:endParaRPr>
          </a:p>
          <a:p>
            <a:pPr>
              <a:spcBef>
                <a:spcPts val="1200"/>
              </a:spcBef>
            </a:pPr>
            <a:r>
              <a:rPr lang="en-IN" sz="2800" b="1" dirty="0"/>
              <a:t>7.RP.A.2.C</a:t>
            </a:r>
          </a:p>
          <a:p>
            <a:r>
              <a:rPr lang="en-US" sz="2800" dirty="0">
                <a:solidFill>
                  <a:schemeClr val="tx2"/>
                </a:solidFill>
              </a:rPr>
              <a:t>Represent proportional relationships by equations.</a:t>
            </a:r>
            <a:endParaRPr lang="en-IN" sz="2800" dirty="0">
              <a:solidFill>
                <a:schemeClr val="tx2"/>
              </a:solidFill>
            </a:endParaRP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7103679" cy="99987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Standards for Mathematical Content</a:t>
            </a:r>
            <a:endParaRPr lang="en-US" dirty="0">
              <a:solidFill>
                <a:srgbClr val="0070C0"/>
              </a:solidFill>
            </a:endParaRPr>
          </a:p>
        </p:txBody>
      </p:sp>
    </p:spTree>
    <p:extLst>
      <p:ext uri="{BB962C8B-B14F-4D97-AF65-F5344CB8AC3E}">
        <p14:creationId xmlns:p14="http://schemas.microsoft.com/office/powerpoint/2010/main" val="2020675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6523-1302-4BB4-BFCD-3892DF60201D}"/>
              </a:ext>
            </a:extLst>
          </p:cNvPr>
          <p:cNvSpPr txBox="1">
            <a:spLocks/>
          </p:cNvSpPr>
          <p:nvPr/>
        </p:nvSpPr>
        <p:spPr>
          <a:xfrm>
            <a:off x="454712" y="332811"/>
            <a:ext cx="6571730" cy="8017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
        <p:nvSpPr>
          <p:cNvPr id="3" name="TextBox 2">
            <a:extLst>
              <a:ext uri="{FF2B5EF4-FFF2-40B4-BE49-F238E27FC236}">
                <a16:creationId xmlns:a16="http://schemas.microsoft.com/office/drawing/2014/main" id="{01A38246-109F-4EE9-B5AE-8D39A93B0638}"/>
              </a:ext>
            </a:extLst>
          </p:cNvPr>
          <p:cNvSpPr txBox="1"/>
          <p:nvPr/>
        </p:nvSpPr>
        <p:spPr>
          <a:xfrm>
            <a:off x="454712" y="1737358"/>
            <a:ext cx="10498210" cy="4001095"/>
          </a:xfrm>
          <a:prstGeom prst="rect">
            <a:avLst/>
          </a:prstGeom>
          <a:noFill/>
        </p:spPr>
        <p:txBody>
          <a:bodyPr wrap="square" rtlCol="0">
            <a:spAutoFit/>
          </a:bodyPr>
          <a:lstStyle/>
          <a:p>
            <a:pPr fontAlgn="t"/>
            <a:r>
              <a:rPr lang="en-US" sz="2800" b="1" dirty="0"/>
              <a:t>MP1</a:t>
            </a:r>
          </a:p>
          <a:p>
            <a:pPr fontAlgn="t"/>
            <a:r>
              <a:rPr lang="en-US" sz="2800" dirty="0">
                <a:solidFill>
                  <a:schemeClr val="tx2"/>
                </a:solidFill>
              </a:rPr>
              <a:t>Make sense of problems and persevere in solving them.</a:t>
            </a:r>
          </a:p>
          <a:p>
            <a:pPr fontAlgn="t">
              <a:spcBef>
                <a:spcPts val="1200"/>
              </a:spcBef>
            </a:pPr>
            <a:r>
              <a:rPr lang="en-US" sz="2800" b="1" dirty="0"/>
              <a:t>MP2</a:t>
            </a:r>
          </a:p>
          <a:p>
            <a:pPr fontAlgn="t"/>
            <a:r>
              <a:rPr lang="en-US" sz="2800" dirty="0">
                <a:solidFill>
                  <a:schemeClr val="tx2"/>
                </a:solidFill>
              </a:rPr>
              <a:t>Reason abstractly and quantitatively.</a:t>
            </a:r>
          </a:p>
          <a:p>
            <a:pPr fontAlgn="t">
              <a:spcBef>
                <a:spcPts val="1200"/>
              </a:spcBef>
            </a:pPr>
            <a:r>
              <a:rPr lang="en-US" sz="2800" b="1" dirty="0"/>
              <a:t>MP3</a:t>
            </a:r>
          </a:p>
          <a:p>
            <a:pPr fontAlgn="t"/>
            <a:r>
              <a:rPr lang="en-US" sz="2800" dirty="0">
                <a:solidFill>
                  <a:schemeClr val="tx2"/>
                </a:solidFill>
              </a:rPr>
              <a:t>Construct viable arguments and critique the reasoning of others.</a:t>
            </a:r>
          </a:p>
          <a:p>
            <a:pPr fontAlgn="t">
              <a:spcBef>
                <a:spcPts val="1200"/>
              </a:spcBef>
            </a:pPr>
            <a:r>
              <a:rPr lang="en-US" sz="2800" b="1" dirty="0"/>
              <a:t>MP4</a:t>
            </a:r>
          </a:p>
          <a:p>
            <a:pPr fontAlgn="t"/>
            <a:r>
              <a:rPr lang="en-US" sz="2800" dirty="0">
                <a:solidFill>
                  <a:schemeClr val="tx2"/>
                </a:solidFill>
              </a:rPr>
              <a:t>Model with mathematics.</a:t>
            </a:r>
          </a:p>
        </p:txBody>
      </p:sp>
    </p:spTree>
    <p:extLst>
      <p:ext uri="{BB962C8B-B14F-4D97-AF65-F5344CB8AC3E}">
        <p14:creationId xmlns:p14="http://schemas.microsoft.com/office/powerpoint/2010/main" val="1501229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6523-1302-4BB4-BFCD-3892DF60201D}"/>
              </a:ext>
            </a:extLst>
          </p:cNvPr>
          <p:cNvSpPr txBox="1">
            <a:spLocks/>
          </p:cNvSpPr>
          <p:nvPr/>
        </p:nvSpPr>
        <p:spPr>
          <a:xfrm>
            <a:off x="454712" y="332811"/>
            <a:ext cx="6571730" cy="8017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Standards for Mathematical Practice</a:t>
            </a:r>
          </a:p>
        </p:txBody>
      </p:sp>
      <p:sp>
        <p:nvSpPr>
          <p:cNvPr id="3" name="TextBox 2">
            <a:extLst>
              <a:ext uri="{FF2B5EF4-FFF2-40B4-BE49-F238E27FC236}">
                <a16:creationId xmlns:a16="http://schemas.microsoft.com/office/drawing/2014/main" id="{01A38246-109F-4EE9-B5AE-8D39A93B0638}"/>
              </a:ext>
            </a:extLst>
          </p:cNvPr>
          <p:cNvSpPr txBox="1"/>
          <p:nvPr/>
        </p:nvSpPr>
        <p:spPr>
          <a:xfrm>
            <a:off x="454712" y="1737358"/>
            <a:ext cx="10335208" cy="1969770"/>
          </a:xfrm>
          <a:prstGeom prst="rect">
            <a:avLst/>
          </a:prstGeom>
          <a:noFill/>
        </p:spPr>
        <p:txBody>
          <a:bodyPr wrap="square" rtlCol="0">
            <a:spAutoFit/>
          </a:bodyPr>
          <a:lstStyle/>
          <a:p>
            <a:pPr fontAlgn="t">
              <a:spcBef>
                <a:spcPts val="1200"/>
              </a:spcBef>
            </a:pPr>
            <a:r>
              <a:rPr lang="en-US" sz="2800" b="1" dirty="0"/>
              <a:t>MP5</a:t>
            </a:r>
          </a:p>
          <a:p>
            <a:pPr fontAlgn="t"/>
            <a:r>
              <a:rPr lang="en-US" sz="2800" dirty="0">
                <a:solidFill>
                  <a:schemeClr val="tx2"/>
                </a:solidFill>
              </a:rPr>
              <a:t>Use appropriate tools strategically.</a:t>
            </a:r>
          </a:p>
          <a:p>
            <a:pPr fontAlgn="t">
              <a:spcBef>
                <a:spcPts val="1200"/>
              </a:spcBef>
            </a:pPr>
            <a:r>
              <a:rPr lang="en-US" sz="2800" b="1" dirty="0"/>
              <a:t>MP6</a:t>
            </a:r>
          </a:p>
          <a:p>
            <a:pPr fontAlgn="t"/>
            <a:r>
              <a:rPr lang="en-US" sz="2800" dirty="0">
                <a:solidFill>
                  <a:schemeClr val="tx2"/>
                </a:solidFill>
              </a:rPr>
              <a:t>Attend to precision.</a:t>
            </a:r>
          </a:p>
        </p:txBody>
      </p:sp>
    </p:spTree>
    <p:extLst>
      <p:ext uri="{BB962C8B-B14F-4D97-AF65-F5344CB8AC3E}">
        <p14:creationId xmlns:p14="http://schemas.microsoft.com/office/powerpoint/2010/main" val="859571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1" y="1707845"/>
            <a:ext cx="9771950" cy="406233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Students will write equations to represent proportional relationships.</a:t>
            </a:r>
          </a:p>
        </p:txBody>
      </p:sp>
      <p:sp>
        <p:nvSpPr>
          <p:cNvPr id="12" name="Title 1">
            <a:extLst>
              <a:ext uri="{FF2B5EF4-FFF2-40B4-BE49-F238E27FC236}">
                <a16:creationId xmlns:a16="http://schemas.microsoft.com/office/drawing/2014/main" id="{A9DD125F-CFF1-4547-A589-1CE0FB62F2E8}"/>
              </a:ext>
            </a:extLst>
          </p:cNvPr>
          <p:cNvSpPr txBox="1">
            <a:spLocks/>
          </p:cNvSpPr>
          <p:nvPr/>
        </p:nvSpPr>
        <p:spPr>
          <a:xfrm>
            <a:off x="459873" y="332812"/>
            <a:ext cx="3904129" cy="661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Lesson Goal</a:t>
            </a:r>
            <a:endParaRPr lang="en-US" dirty="0">
              <a:solidFill>
                <a:srgbClr val="0070C0"/>
              </a:solidFill>
            </a:endParaRPr>
          </a:p>
        </p:txBody>
      </p:sp>
    </p:spTree>
    <p:extLst>
      <p:ext uri="{BB962C8B-B14F-4D97-AF65-F5344CB8AC3E}">
        <p14:creationId xmlns:p14="http://schemas.microsoft.com/office/powerpoint/2010/main" val="4153406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5791841"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2" y="2091303"/>
                <a:ext cx="8861110" cy="2816858"/>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t>Two quantities are proportional if the ratios comparing them are equivalent. This ratio is called the constant of proportionality. Proportional relationships can be represented by an equation in the form </a:t>
                </a:r>
                <a14:m>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m:t>
                    </m:r>
                    <m:r>
                      <a:rPr lang="en-IN" sz="2800" i="1" dirty="0" err="1">
                        <a:latin typeface="Cambria Math" panose="02040503050406030204" pitchFamily="18" charset="0"/>
                      </a:rPr>
                      <m:t>𝑘𝑥</m:t>
                    </m:r>
                  </m:oMath>
                </a14:m>
                <a:r>
                  <a:rPr lang="en-IN" sz="2800" dirty="0"/>
                  <a:t>, where </a:t>
                </a:r>
                <a14:m>
                  <m:oMath xmlns:m="http://schemas.openxmlformats.org/officeDocument/2006/math">
                    <m:r>
                      <a:rPr lang="en-IN" sz="2800" i="1" dirty="0" smtClean="0">
                        <a:latin typeface="Cambria Math" panose="02040503050406030204" pitchFamily="18" charset="0"/>
                      </a:rPr>
                      <m:t>𝑘</m:t>
                    </m:r>
                  </m:oMath>
                </a14:m>
                <a:r>
                  <a:rPr lang="en-IN" sz="2800" i="1" dirty="0"/>
                  <a:t> </a:t>
                </a:r>
                <a:r>
                  <a:rPr lang="en-IN" sz="2800" dirty="0"/>
                  <a:t>is the constant of proportionality.</a:t>
                </a: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2" y="2091303"/>
                <a:ext cx="8861110" cy="2816858"/>
              </a:xfrm>
              <a:prstGeom prst="rect">
                <a:avLst/>
              </a:prstGeom>
              <a:blipFill>
                <a:blip r:embed="rId2"/>
                <a:stretch>
                  <a:fillRect l="-1376" t="-2165" r="-1719"/>
                </a:stretch>
              </a:blipFill>
            </p:spPr>
            <p:txBody>
              <a:bodyPr/>
              <a:lstStyle/>
              <a:p>
                <a:r>
                  <a:rPr lang="en-US">
                    <a:noFill/>
                  </a:rPr>
                  <a:t> </a:t>
                </a:r>
              </a:p>
            </p:txBody>
          </p:sp>
        </mc:Fallback>
      </mc:AlternateContent>
    </p:spTree>
    <p:extLst>
      <p:ext uri="{BB962C8B-B14F-4D97-AF65-F5344CB8AC3E}">
        <p14:creationId xmlns:p14="http://schemas.microsoft.com/office/powerpoint/2010/main" val="1240050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3" name="Table 3">
                <a:extLst>
                  <a:ext uri="{FF2B5EF4-FFF2-40B4-BE49-F238E27FC236}">
                    <a16:creationId xmlns:a16="http://schemas.microsoft.com/office/drawing/2014/main" id="{DAB4D190-0FA0-4B51-8BB2-4A8E3692C1A5}"/>
                  </a:ext>
                </a:extLst>
              </p:cNvPr>
              <p:cNvGraphicFramePr>
                <a:graphicFrameLocks noGrp="1"/>
              </p:cNvGraphicFramePr>
              <p:nvPr>
                <p:extLst>
                  <p:ext uri="{D42A27DB-BD31-4B8C-83A1-F6EECF244321}">
                    <p14:modId xmlns:p14="http://schemas.microsoft.com/office/powerpoint/2010/main" val="4024797945"/>
                  </p:ext>
                </p:extLst>
              </p:nvPr>
            </p:nvGraphicFramePr>
            <p:xfrm>
              <a:off x="570231" y="1722835"/>
              <a:ext cx="10292209" cy="4497856"/>
            </p:xfrm>
            <a:graphic>
              <a:graphicData uri="http://schemas.openxmlformats.org/drawingml/2006/table">
                <a:tbl>
                  <a:tblPr firstRow="1" bandRow="1">
                    <a:tableStyleId>{5C22544A-7EE6-4342-B048-85BDC9FD1C3A}</a:tableStyleId>
                  </a:tblPr>
                  <a:tblGrid>
                    <a:gridCol w="5764067">
                      <a:extLst>
                        <a:ext uri="{9D8B030D-6E8A-4147-A177-3AD203B41FA5}">
                          <a16:colId xmlns:a16="http://schemas.microsoft.com/office/drawing/2014/main" val="3542324678"/>
                        </a:ext>
                      </a:extLst>
                    </a:gridCol>
                    <a:gridCol w="4528142">
                      <a:extLst>
                        <a:ext uri="{9D8B030D-6E8A-4147-A177-3AD203B41FA5}">
                          <a16:colId xmlns:a16="http://schemas.microsoft.com/office/drawing/2014/main" val="3246639131"/>
                        </a:ext>
                      </a:extLst>
                    </a:gridCol>
                  </a:tblGrid>
                  <a:tr h="4883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dirty="0">
                              <a:solidFill>
                                <a:srgbClr val="0070C0"/>
                              </a:solidFill>
                            </a:rPr>
                            <a:t>Words</a:t>
                          </a:r>
                          <a:endParaRPr lang="en-IN" sz="2800" b="0" i="0" u="none" strike="noStrike" kern="1200" baseline="0" dirty="0">
                            <a:solidFill>
                              <a:srgbClr val="0070C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800" dirty="0">
                              <a:solidFill>
                                <a:srgbClr val="C00000"/>
                              </a:solidFill>
                            </a:rPr>
                            <a:t>Symbols</a:t>
                          </a:r>
                          <a:endParaRPr lang="en-IN" sz="2800" b="0" i="0" u="none" strike="noStrike" kern="1200" baseline="0" dirty="0">
                            <a:solidFill>
                              <a:srgbClr val="C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0009905"/>
                      </a:ext>
                    </a:extLst>
                  </a:tr>
                  <a:tr h="1433235">
                    <a:tc>
                      <a:txBody>
                        <a:bodyPr/>
                        <a:lstStyle/>
                        <a:p>
                          <a:pPr algn="ctr"/>
                          <a:r>
                            <a:rPr lang="en-IN" sz="2800" kern="1200" dirty="0">
                              <a:solidFill>
                                <a:schemeClr val="tx2"/>
                              </a:solidFill>
                              <a:effectLst/>
                              <a:latin typeface="+mn-lt"/>
                              <a:ea typeface="+mn-ea"/>
                              <a:cs typeface="+mn-cs"/>
                            </a:rPr>
                            <a:t>A linear relationship is proportional when the ratio of </a:t>
                          </a:r>
                          <a14:m>
                            <m:oMath xmlns:m="http://schemas.openxmlformats.org/officeDocument/2006/math">
                              <m:r>
                                <a:rPr lang="en-IN" sz="2800" i="1" kern="1200" dirty="0" smtClean="0">
                                  <a:solidFill>
                                    <a:schemeClr val="tx2"/>
                                  </a:solidFill>
                                  <a:effectLst/>
                                  <a:latin typeface="Cambria Math" panose="02040503050406030204" pitchFamily="18" charset="0"/>
                                  <a:ea typeface="+mn-ea"/>
                                  <a:cs typeface="+mn-cs"/>
                                </a:rPr>
                                <m:t>𝑦</m:t>
                              </m:r>
                            </m:oMath>
                          </a14:m>
                          <a:r>
                            <a:rPr lang="en-IN" sz="2800" i="1" kern="1200" dirty="0">
                              <a:solidFill>
                                <a:schemeClr val="tx2"/>
                              </a:solidFill>
                              <a:effectLst/>
                              <a:latin typeface="+mn-lt"/>
                              <a:ea typeface="+mn-ea"/>
                              <a:cs typeface="+mn-cs"/>
                            </a:rPr>
                            <a:t> </a:t>
                          </a:r>
                          <a:r>
                            <a:rPr lang="en-IN" sz="2800" kern="1200" dirty="0">
                              <a:solidFill>
                                <a:schemeClr val="tx2"/>
                              </a:solidFill>
                              <a:effectLst/>
                              <a:latin typeface="+mn-lt"/>
                              <a:ea typeface="+mn-ea"/>
                              <a:cs typeface="+mn-cs"/>
                            </a:rPr>
                            <a:t>to </a:t>
                          </a:r>
                          <a14:m>
                            <m:oMath xmlns:m="http://schemas.openxmlformats.org/officeDocument/2006/math">
                              <m:r>
                                <a:rPr lang="en-IN" sz="2800" i="1" kern="1200" dirty="0" smtClean="0">
                                  <a:solidFill>
                                    <a:schemeClr val="tx2"/>
                                  </a:solidFill>
                                  <a:effectLst/>
                                  <a:latin typeface="Cambria Math" panose="02040503050406030204" pitchFamily="18" charset="0"/>
                                  <a:ea typeface="+mn-ea"/>
                                  <a:cs typeface="+mn-cs"/>
                                </a:rPr>
                                <m:t>𝑥</m:t>
                              </m:r>
                            </m:oMath>
                          </a14:m>
                          <a:r>
                            <a:rPr lang="en-IN" sz="2800" i="1" kern="1200" dirty="0">
                              <a:solidFill>
                                <a:schemeClr val="tx2"/>
                              </a:solidFill>
                              <a:effectLst/>
                              <a:latin typeface="+mn-lt"/>
                              <a:ea typeface="+mn-ea"/>
                              <a:cs typeface="+mn-cs"/>
                            </a:rPr>
                            <a:t> </a:t>
                          </a:r>
                          <a:r>
                            <a:rPr lang="en-IN" sz="2800" kern="1200" dirty="0">
                              <a:solidFill>
                                <a:schemeClr val="tx2"/>
                              </a:solidFill>
                              <a:effectLst/>
                              <a:latin typeface="+mn-lt"/>
                              <a:ea typeface="+mn-ea"/>
                              <a:cs typeface="+mn-cs"/>
                            </a:rPr>
                            <a:t>is a constant </a:t>
                          </a:r>
                          <a14:m>
                            <m:oMath xmlns:m="http://schemas.openxmlformats.org/officeDocument/2006/math">
                              <m:r>
                                <a:rPr lang="en-IN" sz="2800" i="1" kern="1200" dirty="0" smtClean="0">
                                  <a:solidFill>
                                    <a:schemeClr val="tx2"/>
                                  </a:solidFill>
                                  <a:effectLst/>
                                  <a:latin typeface="Cambria Math" panose="02040503050406030204" pitchFamily="18" charset="0"/>
                                  <a:ea typeface="+mn-ea"/>
                                  <a:cs typeface="+mn-cs"/>
                                </a:rPr>
                                <m:t>𝑘</m:t>
                              </m:r>
                            </m:oMath>
                          </a14:m>
                          <a:r>
                            <a:rPr lang="en-IN" sz="2800" kern="1200" dirty="0">
                              <a:solidFill>
                                <a:schemeClr val="tx2"/>
                              </a:solidFill>
                              <a:effectLst/>
                              <a:latin typeface="+mn-lt"/>
                              <a:ea typeface="+mn-ea"/>
                              <a:cs typeface="+mn-cs"/>
                            </a:rPr>
                            <a:t>.</a:t>
                          </a:r>
                          <a:endParaRPr lang="en-IN" sz="28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IN" sz="1800" b="0" i="0" u="none" strike="noStrike" kern="1200" baseline="0" dirty="0">
                            <a:solidFill>
                              <a:schemeClr val="dk1"/>
                            </a:solidFill>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2800" b="0" i="1" u="none" strike="noStrike" kern="1200" baseline="0" dirty="0" smtClean="0">
                                    <a:solidFill>
                                      <a:schemeClr val="tx2"/>
                                    </a:solidFill>
                                    <a:latin typeface="Cambria Math" panose="02040503050406030204" pitchFamily="18" charset="0"/>
                                    <a:ea typeface="+mn-ea"/>
                                    <a:cs typeface="+mn-cs"/>
                                  </a:rPr>
                                  <m:t>𝑦</m:t>
                                </m:r>
                                <m:r>
                                  <a:rPr lang="en-US" sz="2800" b="0" i="1" u="none" strike="noStrike" kern="1200" baseline="0" dirty="0" smtClean="0">
                                    <a:solidFill>
                                      <a:schemeClr val="tx2"/>
                                    </a:solidFill>
                                    <a:latin typeface="Cambria Math" panose="02040503050406030204" pitchFamily="18" charset="0"/>
                                    <a:ea typeface="+mn-ea"/>
                                    <a:cs typeface="+mn-cs"/>
                                  </a:rPr>
                                  <m:t>=</m:t>
                                </m:r>
                                <m:r>
                                  <a:rPr lang="en-US" sz="2800" b="0" i="1" u="none" strike="noStrike" kern="1200" baseline="0" dirty="0" err="1" smtClean="0">
                                    <a:solidFill>
                                      <a:schemeClr val="tx2"/>
                                    </a:solidFill>
                                    <a:latin typeface="Cambria Math" panose="02040503050406030204" pitchFamily="18" charset="0"/>
                                    <a:ea typeface="+mn-ea"/>
                                    <a:cs typeface="+mn-cs"/>
                                  </a:rPr>
                                  <m:t>𝑘𝑥</m:t>
                                </m:r>
                                <m:r>
                                  <a:rPr lang="en-US" sz="2800" b="0" i="1" u="none" strike="noStrike" kern="1200" baseline="0" dirty="0" smtClean="0">
                                    <a:solidFill>
                                      <a:schemeClr val="tx2"/>
                                    </a:solidFill>
                                    <a:latin typeface="Cambria Math" panose="02040503050406030204" pitchFamily="18" charset="0"/>
                                    <a:ea typeface="+mn-ea"/>
                                    <a:cs typeface="+mn-cs"/>
                                  </a:rPr>
                                  <m:t>, </m:t>
                                </m:r>
                                <m:r>
                                  <m:rPr>
                                    <m:sty m:val="p"/>
                                  </m:rPr>
                                  <a:rPr lang="en-US" sz="2800" b="0" i="0" u="none" strike="noStrike" kern="1200" baseline="0" dirty="0" smtClean="0">
                                    <a:solidFill>
                                      <a:schemeClr val="tx2"/>
                                    </a:solidFill>
                                    <a:latin typeface="Cambria Math" panose="02040503050406030204" pitchFamily="18" charset="0"/>
                                    <a:ea typeface="+mn-ea"/>
                                    <a:cs typeface="+mn-cs"/>
                                  </a:rPr>
                                  <m:t>where</m:t>
                                </m:r>
                                <m:r>
                                  <a:rPr lang="en-US" sz="2800" b="0" i="0" u="none" strike="noStrike" kern="1200" baseline="0" dirty="0" smtClean="0">
                                    <a:solidFill>
                                      <a:schemeClr val="tx2"/>
                                    </a:solidFill>
                                    <a:latin typeface="Cambria Math" panose="02040503050406030204" pitchFamily="18" charset="0"/>
                                    <a:ea typeface="+mn-ea"/>
                                    <a:cs typeface="+mn-cs"/>
                                  </a:rPr>
                                  <m:t> </m:t>
                                </m:r>
                                <m:r>
                                  <a:rPr lang="en-US" sz="2800" b="0" i="1" u="none" strike="noStrike" kern="1200" baseline="0" dirty="0" smtClean="0">
                                    <a:solidFill>
                                      <a:schemeClr val="tx2"/>
                                    </a:solidFill>
                                    <a:latin typeface="Cambria Math" panose="02040503050406030204" pitchFamily="18" charset="0"/>
                                    <a:ea typeface="+mn-ea"/>
                                    <a:cs typeface="+mn-cs"/>
                                  </a:rPr>
                                  <m:t>𝑘</m:t>
                                </m:r>
                                <m:r>
                                  <a:rPr lang="en-US" sz="2800" b="0" i="1" u="none" strike="noStrike" kern="1200" baseline="0" dirty="0" smtClean="0">
                                    <a:solidFill>
                                      <a:schemeClr val="tx2"/>
                                    </a:solidFill>
                                    <a:latin typeface="Cambria Math" panose="02040503050406030204" pitchFamily="18" charset="0"/>
                                    <a:ea typeface="+mn-ea"/>
                                    <a:cs typeface="+mn-cs"/>
                                  </a:rPr>
                                  <m:t>≠0	</m:t>
                                </m:r>
                              </m:oMath>
                            </m:oMathPara>
                          </a14:m>
                          <a:endParaRPr lang="en-US" sz="2800" b="0" i="0" u="none" strike="noStrike" kern="1200" baseline="0" dirty="0">
                            <a:solidFill>
                              <a:schemeClr val="tx2"/>
                            </a:solidFill>
                            <a:latin typeface="+mn-lt"/>
                            <a:ea typeface="+mn-ea"/>
                            <a:cs typeface="+mn-cs"/>
                          </a:endParaRPr>
                        </a:p>
                        <a:p>
                          <a:endParaRPr lang="en-IN" sz="2800" b="0" i="0" u="none" strike="noStrike"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9846367"/>
                      </a:ext>
                    </a:extLst>
                  </a:tr>
                  <a:tr h="498759">
                    <a:tc>
                      <a:txBody>
                        <a:bodyPr/>
                        <a:lstStyle/>
                        <a:p>
                          <a:pPr algn="ctr"/>
                          <a:r>
                            <a:rPr lang="en-IN" sz="2800" b="1" dirty="0">
                              <a:solidFill>
                                <a:schemeClr val="accent3"/>
                              </a:solidFill>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800" b="1" i="0" u="none" strike="noStrike" kern="1200" baseline="0" dirty="0">
                              <a:solidFill>
                                <a:srgbClr val="7030A0"/>
                              </a:solidFill>
                              <a:latin typeface="+mn-lt"/>
                              <a:ea typeface="+mn-ea"/>
                              <a:cs typeface="+mn-cs"/>
                            </a:rPr>
                            <a:t>Graph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7935822"/>
                      </a:ext>
                    </a:extLst>
                  </a:tr>
                  <a:tr h="2028301">
                    <a:tc>
                      <a:txBody>
                        <a:bodyPr/>
                        <a:lstStyle/>
                        <a:p>
                          <a:pPr algn="ctr"/>
                          <a14:m>
                            <m:oMathPara xmlns:m="http://schemas.openxmlformats.org/officeDocument/2006/math">
                              <m:oMathParaPr>
                                <m:jc m:val="centerGroup"/>
                              </m:oMathParaPr>
                              <m:oMath xmlns:m="http://schemas.openxmlformats.org/officeDocument/2006/math">
                                <m:r>
                                  <a:rPr lang="en-IN" sz="2800" b="0" i="1" u="none" strike="noStrike" kern="1200" baseline="0" dirty="0" smtClean="0">
                                    <a:solidFill>
                                      <a:schemeClr val="tx2"/>
                                    </a:solidFill>
                                    <a:latin typeface="Cambria Math" panose="02040503050406030204" pitchFamily="18" charset="0"/>
                                    <a:ea typeface="+mn-ea"/>
                                    <a:cs typeface="+mn-cs"/>
                                  </a:rPr>
                                  <m:t>𝑦</m:t>
                                </m:r>
                                <m:r>
                                  <a:rPr lang="en-IN" sz="2800" b="0" i="1" u="none" strike="noStrike" kern="1200" baseline="0" dirty="0" smtClean="0">
                                    <a:solidFill>
                                      <a:schemeClr val="tx2"/>
                                    </a:solidFill>
                                    <a:latin typeface="Cambria Math" panose="02040503050406030204" pitchFamily="18" charset="0"/>
                                    <a:ea typeface="+mn-ea"/>
                                    <a:cs typeface="+mn-cs"/>
                                  </a:rPr>
                                  <m:t>=3</m:t>
                                </m:r>
                                <m:r>
                                  <a:rPr lang="en-IN" sz="2800" b="0" i="1" u="none" strike="noStrike" kern="1200" baseline="0" dirty="0" smtClean="0">
                                    <a:solidFill>
                                      <a:schemeClr val="tx2"/>
                                    </a:solidFill>
                                    <a:latin typeface="Cambria Math" panose="02040503050406030204" pitchFamily="18" charset="0"/>
                                    <a:ea typeface="+mn-ea"/>
                                    <a:cs typeface="+mn-cs"/>
                                  </a:rPr>
                                  <m:t>𝑥</m:t>
                                </m:r>
                              </m:oMath>
                            </m:oMathPara>
                          </a14:m>
                          <a:endParaRPr lang="en-IN" sz="28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IN" sz="2800" b="0" i="0" u="none" strike="noStrike"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7747191"/>
                      </a:ext>
                    </a:extLst>
                  </a:tr>
                </a:tbl>
              </a:graphicData>
            </a:graphic>
          </p:graphicFrame>
        </mc:Choice>
        <mc:Fallback xmlns="">
          <p:graphicFrame>
            <p:nvGraphicFramePr>
              <p:cNvPr id="3" name="Table 3">
                <a:extLst>
                  <a:ext uri="{FF2B5EF4-FFF2-40B4-BE49-F238E27FC236}">
                    <a16:creationId xmlns:a16="http://schemas.microsoft.com/office/drawing/2014/main" id="{DAB4D190-0FA0-4B51-8BB2-4A8E3692C1A5}"/>
                  </a:ext>
                </a:extLst>
              </p:cNvPr>
              <p:cNvGraphicFramePr>
                <a:graphicFrameLocks noGrp="1"/>
              </p:cNvGraphicFramePr>
              <p:nvPr>
                <p:extLst>
                  <p:ext uri="{D42A27DB-BD31-4B8C-83A1-F6EECF244321}">
                    <p14:modId xmlns:p14="http://schemas.microsoft.com/office/powerpoint/2010/main" val="4024797945"/>
                  </p:ext>
                </p:extLst>
              </p:nvPr>
            </p:nvGraphicFramePr>
            <p:xfrm>
              <a:off x="570231" y="1722835"/>
              <a:ext cx="10292209" cy="4497856"/>
            </p:xfrm>
            <a:graphic>
              <a:graphicData uri="http://schemas.openxmlformats.org/drawingml/2006/table">
                <a:tbl>
                  <a:tblPr firstRow="1" bandRow="1">
                    <a:tableStyleId>{5C22544A-7EE6-4342-B048-85BDC9FD1C3A}</a:tableStyleId>
                  </a:tblPr>
                  <a:tblGrid>
                    <a:gridCol w="5764067">
                      <a:extLst>
                        <a:ext uri="{9D8B030D-6E8A-4147-A177-3AD203B41FA5}">
                          <a16:colId xmlns:a16="http://schemas.microsoft.com/office/drawing/2014/main" val="3542324678"/>
                        </a:ext>
                      </a:extLst>
                    </a:gridCol>
                    <a:gridCol w="4528142">
                      <a:extLst>
                        <a:ext uri="{9D8B030D-6E8A-4147-A177-3AD203B41FA5}">
                          <a16:colId xmlns:a16="http://schemas.microsoft.com/office/drawing/2014/main" val="3246639131"/>
                        </a:ext>
                      </a:extLst>
                    </a:gridCol>
                  </a:tblGrid>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dirty="0">
                              <a:solidFill>
                                <a:srgbClr val="0070C0"/>
                              </a:solidFill>
                            </a:rPr>
                            <a:t>Words</a:t>
                          </a:r>
                          <a:endParaRPr lang="en-IN" sz="2800" b="0" i="0" u="none" strike="noStrike" kern="1200" baseline="0" dirty="0">
                            <a:solidFill>
                              <a:srgbClr val="0070C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800" dirty="0">
                              <a:solidFill>
                                <a:srgbClr val="C00000"/>
                              </a:solidFill>
                            </a:rPr>
                            <a:t>Symbols</a:t>
                          </a:r>
                          <a:endParaRPr lang="en-IN" sz="2800" b="0" i="0" u="none" strike="noStrike" kern="1200" baseline="0" dirty="0">
                            <a:solidFill>
                              <a:srgbClr val="C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0009905"/>
                      </a:ext>
                    </a:extLst>
                  </a:tr>
                  <a:tr h="143323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6" t="-40254" r="-78753" b="-177966"/>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27456" t="-40254" r="-269" b="-177966"/>
                          </a:stretch>
                        </a:blipFill>
                      </a:tcPr>
                    </a:tc>
                    <a:extLst>
                      <a:ext uri="{0D108BD9-81ED-4DB2-BD59-A6C34878D82A}">
                        <a16:rowId xmlns:a16="http://schemas.microsoft.com/office/drawing/2014/main" val="2279846367"/>
                      </a:ext>
                    </a:extLst>
                  </a:tr>
                  <a:tr h="518160">
                    <a:tc>
                      <a:txBody>
                        <a:bodyPr/>
                        <a:lstStyle/>
                        <a:p>
                          <a:pPr algn="ctr"/>
                          <a:r>
                            <a:rPr lang="en-IN" sz="2800" b="1" dirty="0">
                              <a:solidFill>
                                <a:schemeClr val="accent3"/>
                              </a:solidFill>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800" b="1" i="0" u="none" strike="noStrike" kern="1200" baseline="0" dirty="0">
                              <a:solidFill>
                                <a:srgbClr val="7030A0"/>
                              </a:solidFill>
                              <a:latin typeface="+mn-lt"/>
                              <a:ea typeface="+mn-ea"/>
                              <a:cs typeface="+mn-cs"/>
                            </a:rPr>
                            <a:t>Graph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7935822"/>
                      </a:ext>
                    </a:extLst>
                  </a:tr>
                  <a:tr h="2028301">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06" t="-124925" r="-78753" b="-601"/>
                          </a:stretch>
                        </a:blipFill>
                      </a:tcPr>
                    </a:tc>
                    <a:tc>
                      <a:txBody>
                        <a:bodyPr/>
                        <a:lstStyle/>
                        <a:p>
                          <a:endParaRPr lang="en-IN" sz="2800" b="0" i="0" u="none" strike="noStrike"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7747191"/>
                      </a:ext>
                    </a:extLst>
                  </a:tr>
                </a:tbl>
              </a:graphicData>
            </a:graphic>
          </p:graphicFrame>
        </mc:Fallback>
      </mc:AlternateContent>
      <p:sp>
        <p:nvSpPr>
          <p:cNvPr id="8" name="Title 1">
            <a:extLst>
              <a:ext uri="{FF2B5EF4-FFF2-40B4-BE49-F238E27FC236}">
                <a16:creationId xmlns:a16="http://schemas.microsoft.com/office/drawing/2014/main" id="{3DF0B0BF-0558-1048-AC06-1D1812F060BC}"/>
              </a:ext>
            </a:extLst>
          </p:cNvPr>
          <p:cNvSpPr txBox="1">
            <a:spLocks/>
          </p:cNvSpPr>
          <p:nvPr/>
        </p:nvSpPr>
        <p:spPr>
          <a:xfrm>
            <a:off x="459872" y="332811"/>
            <a:ext cx="5791841"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US" sz="2800" b="0" dirty="0">
                <a:solidFill>
                  <a:schemeClr val="tx1"/>
                </a:solidFill>
              </a:rPr>
              <a:t>Identify the Constant of Proportionality in Equations</a:t>
            </a:r>
          </a:p>
        </p:txBody>
      </p:sp>
      <p:pic>
        <p:nvPicPr>
          <p:cNvPr id="2" name="Picture 1">
            <a:extLst>
              <a:ext uri="{FF2B5EF4-FFF2-40B4-BE49-F238E27FC236}">
                <a16:creationId xmlns:a16="http://schemas.microsoft.com/office/drawing/2014/main" id="{44CAD3E2-1F86-BC65-620E-336FF8E48193}"/>
              </a:ext>
            </a:extLst>
          </p:cNvPr>
          <p:cNvPicPr>
            <a:picLocks noChangeAspect="1"/>
          </p:cNvPicPr>
          <p:nvPr/>
        </p:nvPicPr>
        <p:blipFill>
          <a:blip r:embed="rId4"/>
          <a:stretch>
            <a:fillRect/>
          </a:stretch>
        </p:blipFill>
        <p:spPr>
          <a:xfrm>
            <a:off x="7762872" y="4257063"/>
            <a:ext cx="1897128" cy="1897128"/>
          </a:xfrm>
          <a:prstGeom prst="rect">
            <a:avLst/>
          </a:prstGeom>
        </p:spPr>
      </p:pic>
    </p:spTree>
    <p:extLst>
      <p:ext uri="{BB962C8B-B14F-4D97-AF65-F5344CB8AC3E}">
        <p14:creationId xmlns:p14="http://schemas.microsoft.com/office/powerpoint/2010/main" val="2760481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3DF0B0BF-0558-1048-AC06-1D1812F060BC}"/>
              </a:ext>
            </a:extLst>
          </p:cNvPr>
          <p:cNvSpPr txBox="1">
            <a:spLocks/>
          </p:cNvSpPr>
          <p:nvPr/>
        </p:nvSpPr>
        <p:spPr>
          <a:xfrm>
            <a:off x="459872" y="332811"/>
            <a:ext cx="5791841"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3" y="2194864"/>
                <a:ext cx="9131599" cy="128626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IN" sz="2800" dirty="0"/>
                  <a:t>Can you write an equation in the form </a:t>
                </a:r>
                <a14:m>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m:t>
                    </m:r>
                    <m:r>
                      <a:rPr lang="en-IN" sz="2800" i="1" dirty="0" err="1">
                        <a:latin typeface="Cambria Math" panose="02040503050406030204" pitchFamily="18" charset="0"/>
                      </a:rPr>
                      <m:t>𝑘𝑥</m:t>
                    </m:r>
                  </m:oMath>
                </a14:m>
                <a:r>
                  <a:rPr lang="en-IN" sz="2800" i="1" dirty="0"/>
                  <a:t> </a:t>
                </a:r>
                <a:r>
                  <a:rPr lang="en-IN" sz="2800" dirty="0"/>
                  <a:t>for a line that does not pass through the origin? Explain.</a:t>
                </a:r>
              </a:p>
            </p:txBody>
          </p:sp>
        </mc:Choice>
        <mc:Fallback xmlns="">
          <p:sp>
            <p:nvSpPr>
              <p:cNvPr id="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2194864"/>
                <a:ext cx="9131599" cy="1286264"/>
              </a:xfrm>
              <a:prstGeom prst="rect">
                <a:avLst/>
              </a:prstGeom>
              <a:blipFill>
                <a:blip r:embed="rId2"/>
                <a:stretch>
                  <a:fillRect l="-1335" t="-4739" b="-31754"/>
                </a:stretch>
              </a:blipFill>
            </p:spPr>
            <p:txBody>
              <a:bodyPr/>
              <a:lstStyle/>
              <a:p>
                <a:r>
                  <a:rPr lang="en-IN">
                    <a:noFill/>
                  </a:rPr>
                  <a:t> </a:t>
                </a:r>
              </a:p>
            </p:txBody>
          </p:sp>
        </mc:Fallback>
      </mc:AlternateContent>
    </p:spTree>
    <p:extLst>
      <p:ext uri="{BB962C8B-B14F-4D97-AF65-F5344CB8AC3E}">
        <p14:creationId xmlns:p14="http://schemas.microsoft.com/office/powerpoint/2010/main" val="2338855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4" y="1707846"/>
                <a:ext cx="8197110" cy="462338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t>Olivia bought six containers of yogurt for </a:t>
                </a:r>
                <a14:m>
                  <m:oMath xmlns:m="http://schemas.openxmlformats.org/officeDocument/2006/math">
                    <m:r>
                      <a:rPr lang="en-IN" sz="2800" i="1" dirty="0" smtClean="0">
                        <a:latin typeface="Cambria Math" panose="02040503050406030204" pitchFamily="18" charset="0"/>
                      </a:rPr>
                      <m:t>$7.68</m:t>
                    </m:r>
                  </m:oMath>
                </a14:m>
                <a:r>
                  <a:rPr lang="en-IN" sz="2800" dirty="0"/>
                  <a:t>. The equation </a:t>
                </a:r>
                <a14:m>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=1.28</m:t>
                    </m:r>
                    <m:r>
                      <a:rPr lang="en-IN" sz="2800" i="1" dirty="0" smtClean="0">
                        <a:latin typeface="Cambria Math" panose="02040503050406030204" pitchFamily="18" charset="0"/>
                      </a:rPr>
                      <m:t>𝑥</m:t>
                    </m:r>
                  </m:oMath>
                </a14:m>
                <a:r>
                  <a:rPr lang="en-IN" sz="2800" i="1" dirty="0"/>
                  <a:t> </a:t>
                </a:r>
                <a:r>
                  <a:rPr lang="en-IN" sz="2800" dirty="0"/>
                  <a:t>can be used to represent this situation, where </a:t>
                </a:r>
                <a14:m>
                  <m:oMath xmlns:m="http://schemas.openxmlformats.org/officeDocument/2006/math">
                    <m:r>
                      <a:rPr lang="en-IN" sz="2800" i="1" dirty="0" smtClean="0">
                        <a:latin typeface="Cambria Math" panose="02040503050406030204" pitchFamily="18" charset="0"/>
                      </a:rPr>
                      <m:t>𝑦</m:t>
                    </m:r>
                  </m:oMath>
                </a14:m>
                <a:r>
                  <a:rPr lang="en-IN" sz="2800" i="1" dirty="0"/>
                  <a:t> </a:t>
                </a:r>
                <a:r>
                  <a:rPr lang="en-IN" sz="2800" dirty="0"/>
                  <a:t>represents the total cost of the yogurt and </a:t>
                </a:r>
                <a14:m>
                  <m:oMath xmlns:m="http://schemas.openxmlformats.org/officeDocument/2006/math">
                    <m:r>
                      <a:rPr lang="en-IN" sz="2800" i="1" dirty="0" smtClean="0">
                        <a:latin typeface="Cambria Math" panose="02040503050406030204" pitchFamily="18" charset="0"/>
                      </a:rPr>
                      <m:t>𝑥</m:t>
                    </m:r>
                  </m:oMath>
                </a14:m>
                <a:r>
                  <a:rPr lang="en-IN" sz="2800" i="1" dirty="0"/>
                  <a:t> </a:t>
                </a:r>
                <a:r>
                  <a:rPr lang="en-IN" sz="2800" dirty="0"/>
                  <a:t>represents the number of containers bought.</a:t>
                </a:r>
              </a:p>
              <a:p>
                <a:r>
                  <a:rPr lang="en-IN" sz="2800" b="1" dirty="0">
                    <a:solidFill>
                      <a:schemeClr val="tx1"/>
                    </a:solidFill>
                  </a:rPr>
                  <a:t>Identify the constant of proportionality. </a:t>
                </a:r>
                <a:br>
                  <a:rPr lang="en-IN" sz="2800" b="1" dirty="0">
                    <a:solidFill>
                      <a:schemeClr val="tx1"/>
                    </a:solidFill>
                  </a:rPr>
                </a:br>
                <a:r>
                  <a:rPr lang="en-IN" sz="2800" b="1" dirty="0">
                    <a:solidFill>
                      <a:schemeClr val="tx1"/>
                    </a:solidFill>
                  </a:rPr>
                  <a:t>Then explain what it represents.</a:t>
                </a:r>
              </a:p>
              <a:p>
                <a:r>
                  <a:rPr lang="en-IN" sz="2800" b="1" dirty="0">
                    <a:solidFill>
                      <a:schemeClr val="tx1"/>
                    </a:solidFill>
                  </a:rPr>
                  <a:t>Part A</a:t>
                </a:r>
                <a:r>
                  <a:rPr lang="en-IN" sz="2800" b="1" dirty="0"/>
                  <a:t> </a:t>
                </a:r>
                <a:r>
                  <a:rPr lang="en-IN" sz="2800" dirty="0"/>
                  <a:t>Identify the constant of proportionality.</a:t>
                </a:r>
              </a:p>
              <a:p>
                <a:r>
                  <a:rPr lang="en-IN" sz="2800" b="1" dirty="0">
                    <a:solidFill>
                      <a:schemeClr val="tx1"/>
                    </a:solidFill>
                  </a:rPr>
                  <a:t>Part B </a:t>
                </a:r>
                <a:r>
                  <a:rPr lang="en-IN" sz="2800" dirty="0"/>
                  <a:t>Explain the constant of proportionality.</a:t>
                </a:r>
              </a:p>
              <a:p>
                <a:endParaRPr lang="en-IN" sz="2800" dirty="0"/>
              </a:p>
              <a:p>
                <a:endParaRPr lang="en-IN" sz="2800" b="1" dirty="0">
                  <a:solidFill>
                    <a:schemeClr val="tx1"/>
                  </a:solidFill>
                </a:endParaRP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4" y="1707846"/>
                <a:ext cx="8197110" cy="4623380"/>
              </a:xfrm>
              <a:prstGeom prst="rect">
                <a:avLst/>
              </a:prstGeom>
              <a:blipFill>
                <a:blip r:embed="rId2"/>
                <a:stretch>
                  <a:fillRect l="-1487" t="-1318"/>
                </a:stretch>
              </a:blipFill>
            </p:spPr>
            <p:txBody>
              <a:bodyPr/>
              <a:lstStyle/>
              <a:p>
                <a:r>
                  <a:rPr lang="en-US">
                    <a:noFill/>
                  </a:rPr>
                  <a:t> </a:t>
                </a:r>
              </a:p>
            </p:txBody>
          </p:sp>
        </mc:Fallback>
      </mc:AlternateContent>
    </p:spTree>
    <p:extLst>
      <p:ext uri="{BB962C8B-B14F-4D97-AF65-F5344CB8AC3E}">
        <p14:creationId xmlns:p14="http://schemas.microsoft.com/office/powerpoint/2010/main" val="2408845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3" y="2092854"/>
            <a:ext cx="9608465"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Think About It!</a:t>
            </a:r>
          </a:p>
          <a:p>
            <a:r>
              <a:rPr lang="en-IN" sz="2800" dirty="0"/>
              <a:t>How would you begin solving the problem?</a:t>
            </a:r>
          </a:p>
        </p:txBody>
      </p:sp>
    </p:spTree>
    <p:extLst>
      <p:ext uri="{BB962C8B-B14F-4D97-AF65-F5344CB8AC3E}">
        <p14:creationId xmlns:p14="http://schemas.microsoft.com/office/powerpoint/2010/main" val="34778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3" y="1707846"/>
                <a:ext cx="10751465" cy="462338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Part A</a:t>
                </a:r>
                <a:r>
                  <a:rPr lang="en-IN" sz="2800" b="1" dirty="0"/>
                  <a:t> </a:t>
                </a:r>
                <a:r>
                  <a:rPr lang="en-IN" sz="2800" dirty="0"/>
                  <a:t>Identify the constant of proportionality.</a:t>
                </a:r>
              </a:p>
              <a:p>
                <a:r>
                  <a:rPr lang="en-IN" sz="2800" dirty="0"/>
                  <a:t>Compare the two equations.</a:t>
                </a:r>
              </a:p>
              <a:p>
                <a14:m>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m:t>
                    </m:r>
                    <m:r>
                      <a:rPr lang="en-IN" sz="2800" i="1" dirty="0" err="1">
                        <a:latin typeface="Cambria Math" panose="02040503050406030204" pitchFamily="18" charset="0"/>
                      </a:rPr>
                      <m:t>𝑘𝑥</m:t>
                    </m:r>
                  </m:oMath>
                </a14:m>
                <a:r>
                  <a:rPr lang="en-IN" sz="2800" dirty="0"/>
                  <a:t>, where </a:t>
                </a:r>
                <a14:m>
                  <m:oMath xmlns:m="http://schemas.openxmlformats.org/officeDocument/2006/math">
                    <m:r>
                      <a:rPr lang="en-IN" sz="2800" i="1" dirty="0" smtClean="0">
                        <a:latin typeface="Cambria Math" panose="02040503050406030204" pitchFamily="18" charset="0"/>
                      </a:rPr>
                      <m:t>𝑘</m:t>
                    </m:r>
                  </m:oMath>
                </a14:m>
                <a:r>
                  <a:rPr lang="en-IN" sz="2800" i="1" dirty="0"/>
                  <a:t> </a:t>
                </a:r>
                <a:r>
                  <a:rPr lang="en-IN" sz="2800" dirty="0"/>
                  <a:t>is the constant of proportionality </a:t>
                </a:r>
              </a:p>
              <a:p>
                <a:pPr/>
                <a14:m>
                  <m:oMathPara xmlns:m="http://schemas.openxmlformats.org/officeDocument/2006/math">
                    <m:oMathParaPr>
                      <m:jc m:val="left"/>
                    </m:oMathParaPr>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=1.28</m:t>
                      </m:r>
                      <m:r>
                        <a:rPr lang="en-IN" sz="2800" i="1" dirty="0" smtClean="0">
                          <a:latin typeface="Cambria Math" panose="02040503050406030204" pitchFamily="18" charset="0"/>
                        </a:rPr>
                        <m:t>𝑥</m:t>
                      </m:r>
                    </m:oMath>
                  </m:oMathPara>
                </a14:m>
                <a:endParaRPr lang="en-IN" sz="2800" dirty="0"/>
              </a:p>
              <a:p>
                <a:r>
                  <a:rPr lang="en-IN" sz="2800" dirty="0"/>
                  <a:t>In the equation for the cost of the yogurt, the constant of proportionality </a:t>
                </a:r>
                <a14:m>
                  <m:oMath xmlns:m="http://schemas.openxmlformats.org/officeDocument/2006/math">
                    <m:r>
                      <a:rPr lang="en-IN" sz="2800" i="1" dirty="0" smtClean="0">
                        <a:latin typeface="Cambria Math" panose="02040503050406030204" pitchFamily="18" charset="0"/>
                      </a:rPr>
                      <m:t>𝑘</m:t>
                    </m:r>
                  </m:oMath>
                </a14:m>
                <a:r>
                  <a:rPr lang="en-IN" sz="2800" i="1" dirty="0"/>
                  <a:t> </a:t>
                </a:r>
                <a:r>
                  <a:rPr lang="en-IN" sz="2800" dirty="0"/>
                  <a:t>is </a:t>
                </a:r>
                <a14:m>
                  <m:oMath xmlns:m="http://schemas.openxmlformats.org/officeDocument/2006/math">
                    <m:r>
                      <a:rPr lang="en-IN" sz="2800" i="1" dirty="0" smtClean="0">
                        <a:latin typeface="Cambria Math" panose="02040503050406030204" pitchFamily="18" charset="0"/>
                      </a:rPr>
                      <m:t>1.28</m:t>
                    </m:r>
                  </m:oMath>
                </a14:m>
                <a:r>
                  <a:rPr lang="en-IN" sz="2800" dirty="0"/>
                  <a:t>.</a:t>
                </a: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1707846"/>
                <a:ext cx="10751465" cy="4623380"/>
              </a:xfrm>
              <a:prstGeom prst="rect">
                <a:avLst/>
              </a:prstGeom>
              <a:blipFill>
                <a:blip r:embed="rId2"/>
                <a:stretch>
                  <a:fillRect l="-1134" t="-1318"/>
                </a:stretch>
              </a:blipFill>
            </p:spPr>
            <p:txBody>
              <a:bodyPr/>
              <a:lstStyle/>
              <a:p>
                <a:r>
                  <a:rPr lang="en-US">
                    <a:noFill/>
                  </a:rPr>
                  <a:t> </a:t>
                </a:r>
              </a:p>
            </p:txBody>
          </p:sp>
        </mc:Fallback>
      </mc:AlternateContent>
    </p:spTree>
    <p:extLst>
      <p:ext uri="{BB962C8B-B14F-4D97-AF65-F5344CB8AC3E}">
        <p14:creationId xmlns:p14="http://schemas.microsoft.com/office/powerpoint/2010/main" val="1652293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6684FE74-CD2E-4C44-B64A-F1E5DEE53F02}"/>
                  </a:ext>
                </a:extLst>
              </p:cNvPr>
              <p:cNvSpPr txBox="1">
                <a:spLocks/>
              </p:cNvSpPr>
              <p:nvPr/>
            </p:nvSpPr>
            <p:spPr>
              <a:xfrm>
                <a:off x="459873" y="1988065"/>
                <a:ext cx="9377301" cy="2421703"/>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b="1" dirty="0">
                    <a:solidFill>
                      <a:schemeClr val="tx1"/>
                    </a:solidFill>
                  </a:rPr>
                  <a:t>Part B </a:t>
                </a:r>
                <a:r>
                  <a:rPr lang="en-IN" sz="2800" dirty="0"/>
                  <a:t>Explain the constant of proportionality.</a:t>
                </a:r>
              </a:p>
              <a:p>
                <a:r>
                  <a:rPr lang="en-IN" sz="2800" dirty="0"/>
                  <a:t>The constant of proportionality has the same value as the unit rate. The constant of proportionality means that the cost of each container of yogurt is </a:t>
                </a:r>
                <a14:m>
                  <m:oMath xmlns:m="http://schemas.openxmlformats.org/officeDocument/2006/math">
                    <m:r>
                      <a:rPr lang="en-IN" sz="2800" i="1" dirty="0" smtClean="0">
                        <a:latin typeface="Cambria Math" panose="02040503050406030204" pitchFamily="18" charset="0"/>
                      </a:rPr>
                      <m:t>$1.28</m:t>
                    </m:r>
                  </m:oMath>
                </a14:m>
                <a:r>
                  <a:rPr lang="en-IN" sz="2800" dirty="0"/>
                  <a:t>. So, the constant of proportionality is </a:t>
                </a:r>
                <a14:m>
                  <m:oMath xmlns:m="http://schemas.openxmlformats.org/officeDocument/2006/math">
                    <m:r>
                      <a:rPr lang="en-IN" sz="2800" i="1" dirty="0" smtClean="0">
                        <a:latin typeface="Cambria Math" panose="02040503050406030204" pitchFamily="18" charset="0"/>
                      </a:rPr>
                      <m:t>1.28</m:t>
                    </m:r>
                  </m:oMath>
                </a14:m>
                <a:r>
                  <a:rPr lang="en-IN" sz="2800" dirty="0"/>
                  <a:t> and the unit rate is </a:t>
                </a:r>
                <a14:m>
                  <m:oMath xmlns:m="http://schemas.openxmlformats.org/officeDocument/2006/math">
                    <m:r>
                      <a:rPr lang="en-IN" sz="2800" i="1" dirty="0" smtClean="0">
                        <a:latin typeface="Cambria Math" panose="02040503050406030204" pitchFamily="18" charset="0"/>
                      </a:rPr>
                      <m:t>$1.28</m:t>
                    </m:r>
                  </m:oMath>
                </a14:m>
                <a:r>
                  <a:rPr lang="en-IN" sz="2800" dirty="0"/>
                  <a:t> per container.</a:t>
                </a:r>
              </a:p>
            </p:txBody>
          </p:sp>
        </mc:Choice>
        <mc:Fallback xmlns="">
          <p:sp>
            <p:nvSpPr>
              <p:cNvPr id="1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1988065"/>
                <a:ext cx="9377301" cy="2421703"/>
              </a:xfrm>
              <a:prstGeom prst="rect">
                <a:avLst/>
              </a:prstGeom>
              <a:blipFill>
                <a:blip r:embed="rId2"/>
                <a:stretch>
                  <a:fillRect l="-1300" t="-2519" r="-845" b="-22922"/>
                </a:stretch>
              </a:blipFill>
            </p:spPr>
            <p:txBody>
              <a:bodyPr/>
              <a:lstStyle/>
              <a:p>
                <a:r>
                  <a:rPr lang="en-US">
                    <a:noFill/>
                  </a:rPr>
                  <a:t> </a:t>
                </a:r>
              </a:p>
            </p:txBody>
          </p:sp>
        </mc:Fallback>
      </mc:AlternateContent>
    </p:spTree>
    <p:extLst>
      <p:ext uri="{BB962C8B-B14F-4D97-AF65-F5344CB8AC3E}">
        <p14:creationId xmlns:p14="http://schemas.microsoft.com/office/powerpoint/2010/main" val="2995272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p:sp>
        <p:nvSpPr>
          <p:cNvPr id="5" name="Content Placeholder 2">
            <a:extLst>
              <a:ext uri="{FF2B5EF4-FFF2-40B4-BE49-F238E27FC236}">
                <a16:creationId xmlns:a16="http://schemas.microsoft.com/office/drawing/2014/main" id="{6684FE74-CD2E-4C44-B64A-F1E5DEE53F02}"/>
              </a:ext>
            </a:extLst>
          </p:cNvPr>
          <p:cNvSpPr txBox="1">
            <a:spLocks/>
          </p:cNvSpPr>
          <p:nvPr/>
        </p:nvSpPr>
        <p:spPr>
          <a:xfrm>
            <a:off x="459873" y="2092854"/>
            <a:ext cx="10115362"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IN" sz="2800" dirty="0"/>
              <a:t>How much would Olivia pay for 10 yogurts at this same rate?</a:t>
            </a:r>
          </a:p>
          <a:p>
            <a:endParaRPr lang="en-IN" sz="2800" dirty="0"/>
          </a:p>
        </p:txBody>
      </p:sp>
    </p:spTree>
    <p:extLst>
      <p:ext uri="{BB962C8B-B14F-4D97-AF65-F5344CB8AC3E}">
        <p14:creationId xmlns:p14="http://schemas.microsoft.com/office/powerpoint/2010/main" val="110336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2" y="2105411"/>
                <a:ext cx="8875857"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IN" sz="2800" dirty="0"/>
                  <a:t>An airplane travels </a:t>
                </a:r>
                <a14:m>
                  <m:oMath xmlns:m="http://schemas.openxmlformats.org/officeDocument/2006/math">
                    <m:r>
                      <a:rPr lang="en-IN" sz="2800" i="1" dirty="0" smtClean="0">
                        <a:latin typeface="Cambria Math" panose="02040503050406030204" pitchFamily="18" charset="0"/>
                      </a:rPr>
                      <m:t>780</m:t>
                    </m:r>
                  </m:oMath>
                </a14:m>
                <a:r>
                  <a:rPr lang="en-IN" sz="2800" dirty="0"/>
                  <a:t> miles in </a:t>
                </a:r>
                <a14:m>
                  <m:oMath xmlns:m="http://schemas.openxmlformats.org/officeDocument/2006/math">
                    <m:r>
                      <a:rPr lang="en-IN" sz="2800" i="1" dirty="0" smtClean="0">
                        <a:latin typeface="Cambria Math" panose="02040503050406030204" pitchFamily="18" charset="0"/>
                      </a:rPr>
                      <m:t>4</m:t>
                    </m:r>
                  </m:oMath>
                </a14:m>
                <a:r>
                  <a:rPr lang="en-IN" sz="2800" dirty="0"/>
                  <a:t> hours. The equation </a:t>
                </a:r>
                <a14:m>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=195</m:t>
                    </m:r>
                    <m:r>
                      <a:rPr lang="en-IN" sz="2800" i="1" dirty="0" smtClean="0">
                        <a:latin typeface="Cambria Math" panose="02040503050406030204" pitchFamily="18" charset="0"/>
                      </a:rPr>
                      <m:t>𝑥</m:t>
                    </m:r>
                  </m:oMath>
                </a14:m>
                <a:r>
                  <a:rPr lang="en-IN" sz="2800" i="1" dirty="0"/>
                  <a:t> </a:t>
                </a:r>
                <a:r>
                  <a:rPr lang="en-IN" sz="2800" dirty="0"/>
                  <a:t>models this situation. </a:t>
                </a:r>
              </a:p>
              <a:p>
                <a:endParaRPr lang="en-IN" sz="2800" dirty="0"/>
              </a:p>
              <a:p>
                <a:r>
                  <a:rPr lang="en-IN" sz="2800" b="1" dirty="0">
                    <a:solidFill>
                      <a:schemeClr val="tx1"/>
                    </a:solidFill>
                  </a:rPr>
                  <a:t>Part A</a:t>
                </a:r>
                <a:r>
                  <a:rPr lang="en-IN" sz="2800" b="1" dirty="0"/>
                  <a:t> </a:t>
                </a:r>
                <a:r>
                  <a:rPr lang="en-IN" sz="2800" dirty="0"/>
                  <a:t>What is the constant of proportionality?</a:t>
                </a:r>
              </a:p>
              <a:p>
                <a:r>
                  <a:rPr lang="en-IN" sz="2800" b="1" dirty="0">
                    <a:solidFill>
                      <a:schemeClr val="tx1"/>
                    </a:solidFill>
                  </a:rPr>
                  <a:t>Part B</a:t>
                </a:r>
                <a:r>
                  <a:rPr lang="en-IN" sz="2800" b="1" dirty="0"/>
                  <a:t> </a:t>
                </a:r>
                <a:r>
                  <a:rPr lang="en-IN" sz="2800" dirty="0"/>
                  <a:t>What does the constant of proportionality represent in the context of the problem?</a:t>
                </a:r>
              </a:p>
              <a:p>
                <a:endParaRPr lang="en-IN" sz="2800" dirty="0"/>
              </a:p>
            </p:txBody>
          </p:sp>
        </mc:Choice>
        <mc:Fallback xmlns="">
          <p:sp>
            <p:nvSpPr>
              <p:cNvPr id="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2" y="2105411"/>
                <a:ext cx="8875857" cy="2596140"/>
              </a:xfrm>
              <a:prstGeom prst="rect">
                <a:avLst/>
              </a:prstGeom>
              <a:blipFill>
                <a:blip r:embed="rId2"/>
                <a:stretch>
                  <a:fillRect l="-1374" t="-2347" r="-412" b="-48592"/>
                </a:stretch>
              </a:blipFill>
            </p:spPr>
            <p:txBody>
              <a:bodyPr/>
              <a:lstStyle/>
              <a:p>
                <a:r>
                  <a:rPr lang="en-US">
                    <a:noFill/>
                  </a:rPr>
                  <a:t> </a:t>
                </a:r>
              </a:p>
            </p:txBody>
          </p:sp>
        </mc:Fallback>
      </mc:AlternateContent>
    </p:spTree>
    <p:extLst>
      <p:ext uri="{BB962C8B-B14F-4D97-AF65-F5344CB8AC3E}">
        <p14:creationId xmlns:p14="http://schemas.microsoft.com/office/powerpoint/2010/main" val="707370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2" y="2105411"/>
                <a:ext cx="8890605"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IN" sz="2800" dirty="0"/>
                  <a:t>An airplane travels </a:t>
                </a:r>
                <a14:m>
                  <m:oMath xmlns:m="http://schemas.openxmlformats.org/officeDocument/2006/math">
                    <m:r>
                      <a:rPr lang="en-IN" sz="2800" i="1" dirty="0" smtClean="0">
                        <a:latin typeface="Cambria Math" panose="02040503050406030204" pitchFamily="18" charset="0"/>
                      </a:rPr>
                      <m:t>780</m:t>
                    </m:r>
                  </m:oMath>
                </a14:m>
                <a:r>
                  <a:rPr lang="en-IN" sz="2800" dirty="0"/>
                  <a:t> miles in </a:t>
                </a:r>
                <a14:m>
                  <m:oMath xmlns:m="http://schemas.openxmlformats.org/officeDocument/2006/math">
                    <m:r>
                      <a:rPr lang="en-IN" sz="2800" i="1" dirty="0" smtClean="0">
                        <a:latin typeface="Cambria Math" panose="02040503050406030204" pitchFamily="18" charset="0"/>
                      </a:rPr>
                      <m:t>4</m:t>
                    </m:r>
                  </m:oMath>
                </a14:m>
                <a:r>
                  <a:rPr lang="en-IN" sz="2800" dirty="0"/>
                  <a:t> hours. The equation </a:t>
                </a:r>
                <a14:m>
                  <m:oMath xmlns:m="http://schemas.openxmlformats.org/officeDocument/2006/math">
                    <m:r>
                      <a:rPr lang="en-IN" sz="2800" i="1" dirty="0" smtClean="0">
                        <a:latin typeface="Cambria Math" panose="02040503050406030204" pitchFamily="18" charset="0"/>
                      </a:rPr>
                      <m:t>𝑦</m:t>
                    </m:r>
                    <m:r>
                      <a:rPr lang="en-IN" sz="2800" i="1" dirty="0" smtClean="0">
                        <a:latin typeface="Cambria Math" panose="02040503050406030204" pitchFamily="18" charset="0"/>
                      </a:rPr>
                      <m:t>=195</m:t>
                    </m:r>
                    <m:r>
                      <a:rPr lang="en-IN" sz="2800" i="1" dirty="0" smtClean="0">
                        <a:latin typeface="Cambria Math" panose="02040503050406030204" pitchFamily="18" charset="0"/>
                      </a:rPr>
                      <m:t>𝑥</m:t>
                    </m:r>
                  </m:oMath>
                </a14:m>
                <a:r>
                  <a:rPr lang="en-IN" sz="2800" i="1" dirty="0"/>
                  <a:t> </a:t>
                </a:r>
                <a:r>
                  <a:rPr lang="en-IN" sz="2800" dirty="0"/>
                  <a:t>models this situation. </a:t>
                </a:r>
              </a:p>
              <a:p>
                <a:endParaRPr lang="en-IN" sz="2800" dirty="0"/>
              </a:p>
              <a:p>
                <a:r>
                  <a:rPr lang="en-IN" sz="2800" b="1" dirty="0">
                    <a:solidFill>
                      <a:schemeClr val="tx1"/>
                    </a:solidFill>
                  </a:rPr>
                  <a:t>Part A</a:t>
                </a:r>
                <a:r>
                  <a:rPr lang="en-IN" sz="2800" b="1" dirty="0"/>
                  <a:t> </a:t>
                </a:r>
                <a:r>
                  <a:rPr lang="en-IN" sz="2800" dirty="0"/>
                  <a:t>What is the constant of proportionality?</a:t>
                </a:r>
              </a:p>
            </p:txBody>
          </p:sp>
        </mc:Choice>
        <mc:Fallback xmlns="">
          <p:sp>
            <p:nvSpPr>
              <p:cNvPr id="6"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2" y="2105411"/>
                <a:ext cx="8890605" cy="2596140"/>
              </a:xfrm>
              <a:prstGeom prst="rect">
                <a:avLst/>
              </a:prstGeom>
              <a:blipFill>
                <a:blip r:embed="rId3"/>
                <a:stretch>
                  <a:fillRect l="-1371" t="-2347" r="-206" b="-9859"/>
                </a:stretch>
              </a:blipFill>
            </p:spPr>
            <p:txBody>
              <a:bodyPr/>
              <a:lstStyle/>
              <a:p>
                <a:r>
                  <a:rPr lang="en-US">
                    <a:noFill/>
                  </a:rPr>
                  <a:t> </a:t>
                </a:r>
              </a:p>
            </p:txBody>
          </p:sp>
        </mc:Fallback>
      </mc:AlternateContent>
      <p:sp>
        <p:nvSpPr>
          <p:cNvPr id="5" name="Content Placeholder 2">
            <a:extLst>
              <a:ext uri="{FF2B5EF4-FFF2-40B4-BE49-F238E27FC236}">
                <a16:creationId xmlns:a16="http://schemas.microsoft.com/office/drawing/2014/main" id="{362765B3-0E20-45F3-BB1D-5D4BA75BE0BF}"/>
              </a:ext>
            </a:extLst>
          </p:cNvPr>
          <p:cNvSpPr txBox="1">
            <a:spLocks/>
          </p:cNvSpPr>
          <p:nvPr/>
        </p:nvSpPr>
        <p:spPr>
          <a:xfrm>
            <a:off x="8082551" y="4167214"/>
            <a:ext cx="1652707" cy="534337"/>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800" dirty="0">
                <a:solidFill>
                  <a:srgbClr val="FF0000"/>
                </a:solidFill>
              </a:rPr>
              <a:t>195</a:t>
            </a:r>
          </a:p>
        </p:txBody>
      </p:sp>
    </p:spTree>
    <p:extLst>
      <p:ext uri="{BB962C8B-B14F-4D97-AF65-F5344CB8AC3E}">
        <p14:creationId xmlns:p14="http://schemas.microsoft.com/office/powerpoint/2010/main" val="182636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2" y="2105411"/>
            <a:ext cx="1053280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IN" sz="2800" b="1" dirty="0">
                <a:solidFill>
                  <a:schemeClr val="tx1"/>
                </a:solidFill>
              </a:rPr>
              <a:t>Part B</a:t>
            </a:r>
            <a:r>
              <a:rPr lang="en-IN" sz="2800" b="1" dirty="0"/>
              <a:t> </a:t>
            </a:r>
            <a:r>
              <a:rPr lang="en-IN" sz="2800" dirty="0"/>
              <a:t>What does the constant of proportionality represent in the context of the problem?</a:t>
            </a:r>
          </a:p>
          <a:p>
            <a:r>
              <a:rPr lang="en-IN" sz="2800" b="1" dirty="0">
                <a:solidFill>
                  <a:schemeClr val="tx1"/>
                </a:solidFill>
              </a:rPr>
              <a:t>A   </a:t>
            </a:r>
            <a:r>
              <a:rPr lang="en-IN" sz="2800" dirty="0"/>
              <a:t>An airplane travels 390 miles per hour.</a:t>
            </a:r>
          </a:p>
          <a:p>
            <a:r>
              <a:rPr lang="en-IN" sz="2800" b="1" dirty="0">
                <a:solidFill>
                  <a:schemeClr val="tx1"/>
                </a:solidFill>
              </a:rPr>
              <a:t>B   </a:t>
            </a:r>
            <a:r>
              <a:rPr lang="en-IN" sz="2800" dirty="0"/>
              <a:t>An airplane travels 1 mile per 4 hours.</a:t>
            </a:r>
          </a:p>
          <a:p>
            <a:r>
              <a:rPr lang="en-IN" sz="2800" b="1" dirty="0">
                <a:solidFill>
                  <a:schemeClr val="tx1"/>
                </a:solidFill>
              </a:rPr>
              <a:t>C  </a:t>
            </a:r>
            <a:r>
              <a:rPr lang="en-IN" sz="2800" dirty="0"/>
              <a:t> An airplane travels 1 mile per 585 hours.</a:t>
            </a:r>
          </a:p>
          <a:p>
            <a:r>
              <a:rPr lang="en-IN" sz="2800" b="1" dirty="0">
                <a:solidFill>
                  <a:schemeClr val="tx1"/>
                </a:solidFill>
              </a:rPr>
              <a:t>D   </a:t>
            </a:r>
            <a:r>
              <a:rPr lang="en-IN" sz="2800" dirty="0"/>
              <a:t>An airplane travels 195 miles per hour.</a:t>
            </a:r>
          </a:p>
        </p:txBody>
      </p:sp>
      <p:sp>
        <p:nvSpPr>
          <p:cNvPr id="2" name="Oval 1"/>
          <p:cNvSpPr/>
          <p:nvPr/>
        </p:nvSpPr>
        <p:spPr>
          <a:xfrm>
            <a:off x="439994" y="3737114"/>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7" name="Oval 6"/>
          <p:cNvSpPr/>
          <p:nvPr/>
        </p:nvSpPr>
        <p:spPr>
          <a:xfrm>
            <a:off x="443309" y="4287081"/>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8" name="Oval 7"/>
          <p:cNvSpPr/>
          <p:nvPr/>
        </p:nvSpPr>
        <p:spPr>
          <a:xfrm>
            <a:off x="446624" y="4866865"/>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9" name="Oval 8"/>
          <p:cNvSpPr/>
          <p:nvPr/>
        </p:nvSpPr>
        <p:spPr>
          <a:xfrm>
            <a:off x="449939" y="5446645"/>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Tree>
    <p:extLst>
      <p:ext uri="{BB962C8B-B14F-4D97-AF65-F5344CB8AC3E}">
        <p14:creationId xmlns:p14="http://schemas.microsoft.com/office/powerpoint/2010/main" val="1146103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449939" y="5446645"/>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Identify the Constant of Proportionality in Equations</a:t>
            </a:r>
          </a:p>
        </p:txBody>
      </p:sp>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2" y="2105411"/>
            <a:ext cx="10532806" cy="401275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IN" sz="2800" b="1" dirty="0">
                <a:solidFill>
                  <a:schemeClr val="tx1"/>
                </a:solidFill>
              </a:rPr>
              <a:t>Part B</a:t>
            </a:r>
            <a:r>
              <a:rPr lang="en-IN" sz="2800" b="1" dirty="0"/>
              <a:t> </a:t>
            </a:r>
            <a:r>
              <a:rPr lang="en-IN" sz="2800" dirty="0"/>
              <a:t>What does the constant of proportionality represent in the context of the problem? </a:t>
            </a:r>
            <a:endParaRPr lang="en-IN" sz="2800" dirty="0">
              <a:solidFill>
                <a:srgbClr val="FF0000"/>
              </a:solidFill>
            </a:endParaRPr>
          </a:p>
          <a:p>
            <a:r>
              <a:rPr lang="en-IN" sz="2800" b="1" dirty="0">
                <a:solidFill>
                  <a:schemeClr val="tx1"/>
                </a:solidFill>
              </a:rPr>
              <a:t>A   </a:t>
            </a:r>
            <a:r>
              <a:rPr lang="en-IN" sz="2800" dirty="0"/>
              <a:t>An airplane travels 390 miles per hour.</a:t>
            </a:r>
          </a:p>
          <a:p>
            <a:r>
              <a:rPr lang="en-IN" sz="2800" b="1" dirty="0">
                <a:solidFill>
                  <a:schemeClr val="tx1"/>
                </a:solidFill>
              </a:rPr>
              <a:t>B   </a:t>
            </a:r>
            <a:r>
              <a:rPr lang="en-IN" sz="2800" dirty="0"/>
              <a:t>An airplane travels 1 mile per 4 hours.</a:t>
            </a:r>
          </a:p>
          <a:p>
            <a:r>
              <a:rPr lang="en-IN" sz="2800" b="1" dirty="0">
                <a:solidFill>
                  <a:schemeClr val="tx1"/>
                </a:solidFill>
              </a:rPr>
              <a:t>C  </a:t>
            </a:r>
            <a:r>
              <a:rPr lang="en-IN" sz="2800" dirty="0"/>
              <a:t> An airplane travels 1 mile per 585 hours.</a:t>
            </a:r>
          </a:p>
          <a:p>
            <a:r>
              <a:rPr lang="en-IN" sz="2800" b="1" dirty="0">
                <a:solidFill>
                  <a:schemeClr val="tx1"/>
                </a:solidFill>
              </a:rPr>
              <a:t>D   </a:t>
            </a:r>
            <a:r>
              <a:rPr lang="en-IN" sz="2800" dirty="0"/>
              <a:t>An airplane travels 195 miles per hour.                                  </a:t>
            </a:r>
            <a:r>
              <a:rPr lang="en-IN" sz="2800" dirty="0">
                <a:solidFill>
                  <a:srgbClr val="FF0000"/>
                </a:solidFill>
              </a:rPr>
              <a:t>D</a:t>
            </a:r>
            <a:endParaRPr lang="en-IN" sz="2800" dirty="0"/>
          </a:p>
        </p:txBody>
      </p:sp>
      <p:sp>
        <p:nvSpPr>
          <p:cNvPr id="2" name="Oval 1"/>
          <p:cNvSpPr/>
          <p:nvPr/>
        </p:nvSpPr>
        <p:spPr>
          <a:xfrm>
            <a:off x="439994" y="3737114"/>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7" name="Oval 6"/>
          <p:cNvSpPr/>
          <p:nvPr/>
        </p:nvSpPr>
        <p:spPr>
          <a:xfrm>
            <a:off x="443309" y="4287081"/>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8" name="Oval 7"/>
          <p:cNvSpPr/>
          <p:nvPr/>
        </p:nvSpPr>
        <p:spPr>
          <a:xfrm>
            <a:off x="446624" y="4866865"/>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Tree>
    <p:extLst>
      <p:ext uri="{BB962C8B-B14F-4D97-AF65-F5344CB8AC3E}">
        <p14:creationId xmlns:p14="http://schemas.microsoft.com/office/powerpoint/2010/main" val="1781400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2" name="Rectangle 1"/>
              <p:cNvSpPr/>
              <p:nvPr/>
            </p:nvSpPr>
            <p:spPr>
              <a:xfrm>
                <a:off x="459874" y="2043785"/>
                <a:ext cx="8566140" cy="2400657"/>
              </a:xfrm>
              <a:prstGeom prst="rect">
                <a:avLst/>
              </a:prstGeom>
            </p:spPr>
            <p:txBody>
              <a:bodyPr wrap="square">
                <a:spAutoFit/>
              </a:bodyPr>
              <a:lstStyle/>
              <a:p>
                <a:pPr>
                  <a:spcAft>
                    <a:spcPts val="1200"/>
                  </a:spcAft>
                </a:pPr>
                <a:r>
                  <a:rPr lang="en-US" sz="2800" dirty="0">
                    <a:solidFill>
                      <a:schemeClr val="tx2"/>
                    </a:solidFill>
                  </a:rPr>
                  <a:t>You can use the constant of proportionality, or unit rate, to write an equation in the form </a:t>
                </a:r>
                <a14:m>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m:t>
                    </m:r>
                    <m:r>
                      <a:rPr lang="en-US" sz="2800" i="1" dirty="0" err="1">
                        <a:solidFill>
                          <a:schemeClr val="tx2"/>
                        </a:solidFill>
                        <a:latin typeface="Cambria Math" panose="02040503050406030204" pitchFamily="18" charset="0"/>
                      </a:rPr>
                      <m:t>𝑘𝑥</m:t>
                    </m:r>
                  </m:oMath>
                </a14:m>
                <a:r>
                  <a:rPr lang="en-US" sz="2800" dirty="0">
                    <a:solidFill>
                      <a:schemeClr val="tx2"/>
                    </a:solidFill>
                  </a:rPr>
                  <a:t> that represents a proportional relationship.</a:t>
                </a:r>
              </a:p>
              <a:p>
                <a:r>
                  <a:rPr lang="en-US" sz="2800" dirty="0">
                    <a:solidFill>
                      <a:schemeClr val="tx2"/>
                    </a:solidFill>
                  </a:rPr>
                  <a:t>You can find </a:t>
                </a:r>
                <a14:m>
                  <m:oMath xmlns:m="http://schemas.openxmlformats.org/officeDocument/2006/math">
                    <m:r>
                      <a:rPr lang="en-US" sz="2800" i="1" dirty="0" smtClean="0">
                        <a:solidFill>
                          <a:schemeClr val="tx2"/>
                        </a:solidFill>
                        <a:latin typeface="Cambria Math" panose="02040503050406030204" pitchFamily="18" charset="0"/>
                      </a:rPr>
                      <m:t>𝑘</m:t>
                    </m:r>
                  </m:oMath>
                </a14:m>
                <a:r>
                  <a:rPr lang="en-US" sz="2800" dirty="0">
                    <a:solidFill>
                      <a:schemeClr val="tx2"/>
                    </a:solidFill>
                  </a:rPr>
                  <a:t> by writing the ratio comparing </a:t>
                </a:r>
                <a14:m>
                  <m:oMath xmlns:m="http://schemas.openxmlformats.org/officeDocument/2006/math">
                    <m:r>
                      <a:rPr lang="en-US" sz="2800" i="1" dirty="0" smtClean="0">
                        <a:solidFill>
                          <a:schemeClr val="tx2"/>
                        </a:solidFill>
                        <a:latin typeface="Cambria Math" panose="02040503050406030204" pitchFamily="18" charset="0"/>
                      </a:rPr>
                      <m:t>𝑦</m:t>
                    </m:r>
                  </m:oMath>
                </a14:m>
                <a:r>
                  <a:rPr lang="en-US" sz="2800" dirty="0">
                    <a:solidFill>
                      <a:schemeClr val="tx2"/>
                    </a:solidFill>
                  </a:rPr>
                  <a:t> to </a:t>
                </a:r>
                <a14:m>
                  <m:oMath xmlns:m="http://schemas.openxmlformats.org/officeDocument/2006/math">
                    <m:r>
                      <a:rPr lang="en-US" sz="2800" i="1" dirty="0" smtClean="0">
                        <a:solidFill>
                          <a:schemeClr val="tx2"/>
                        </a:solidFill>
                        <a:latin typeface="Cambria Math" panose="02040503050406030204" pitchFamily="18" charset="0"/>
                      </a:rPr>
                      <m:t>𝑥</m:t>
                    </m:r>
                  </m:oMath>
                </a14:m>
                <a:r>
                  <a:rPr lang="en-US" sz="2800" dirty="0">
                    <a:solidFill>
                      <a:schemeClr val="tx2"/>
                    </a:solidFill>
                  </a:rPr>
                  <a:t>. To write the ratio, solve the equation </a:t>
                </a:r>
                <a14:m>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m:t>
                    </m:r>
                    <m:r>
                      <a:rPr lang="en-US" sz="2800" i="1" dirty="0" err="1">
                        <a:solidFill>
                          <a:schemeClr val="tx2"/>
                        </a:solidFill>
                        <a:latin typeface="Cambria Math" panose="02040503050406030204" pitchFamily="18" charset="0"/>
                      </a:rPr>
                      <m:t>𝑘𝑥</m:t>
                    </m:r>
                  </m:oMath>
                </a14:m>
                <a:r>
                  <a:rPr lang="en-US" sz="2800" dirty="0">
                    <a:solidFill>
                      <a:schemeClr val="tx2"/>
                    </a:solidFill>
                  </a:rPr>
                  <a:t> for </a:t>
                </a:r>
                <a14:m>
                  <m:oMath xmlns:m="http://schemas.openxmlformats.org/officeDocument/2006/math">
                    <m:r>
                      <a:rPr lang="en-US" sz="2800" i="1" dirty="0" smtClean="0">
                        <a:solidFill>
                          <a:schemeClr val="tx2"/>
                        </a:solidFill>
                        <a:latin typeface="Cambria Math" panose="02040503050406030204" pitchFamily="18" charset="0"/>
                      </a:rPr>
                      <m:t>𝑘</m:t>
                    </m:r>
                  </m:oMath>
                </a14:m>
                <a:r>
                  <a:rPr lang="en-US" sz="2800" dirty="0">
                    <a:solidFill>
                      <a:schemeClr val="tx2"/>
                    </a:solidFill>
                  </a:rPr>
                  <a:t>.</a:t>
                </a:r>
              </a:p>
            </p:txBody>
          </p:sp>
        </mc:Choice>
        <mc:Fallback xmlns="">
          <p:sp>
            <p:nvSpPr>
              <p:cNvPr id="2" name="Rectangle 1"/>
              <p:cNvSpPr>
                <a:spLocks noRot="1" noChangeAspect="1" noMove="1" noResize="1" noEditPoints="1" noAdjustHandles="1" noChangeArrowheads="1" noChangeShapeType="1" noTextEdit="1"/>
              </p:cNvSpPr>
              <p:nvPr/>
            </p:nvSpPr>
            <p:spPr>
              <a:xfrm>
                <a:off x="459874" y="2043785"/>
                <a:ext cx="8566140" cy="2400657"/>
              </a:xfrm>
              <a:prstGeom prst="rect">
                <a:avLst/>
              </a:prstGeom>
              <a:blipFill>
                <a:blip r:embed="rId3"/>
                <a:stretch>
                  <a:fillRect l="-1422" t="-2538" b="-6091"/>
                </a:stretch>
              </a:blipFill>
            </p:spPr>
            <p:txBody>
              <a:bodyPr/>
              <a:lstStyle/>
              <a:p>
                <a:r>
                  <a:rPr lang="en-US">
                    <a:noFill/>
                  </a:rPr>
                  <a:t> </a:t>
                </a:r>
              </a:p>
            </p:txBody>
          </p:sp>
        </mc:Fallback>
      </mc:AlternateContent>
    </p:spTree>
    <p:extLst>
      <p:ext uri="{BB962C8B-B14F-4D97-AF65-F5344CB8AC3E}">
        <p14:creationId xmlns:p14="http://schemas.microsoft.com/office/powerpoint/2010/main" val="4062068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3" name="Rectangle 2"/>
              <p:cNvSpPr/>
              <p:nvPr/>
            </p:nvSpPr>
            <p:spPr>
              <a:xfrm>
                <a:off x="558201" y="1807808"/>
                <a:ext cx="1358257" cy="523220"/>
              </a:xfrm>
              <a:prstGeom prst="rect">
                <a:avLst/>
              </a:prstGeom>
            </p:spPr>
            <p:txBody>
              <a:bodyPr wrap="none">
                <a:spAutoFit/>
              </a:bodyPr>
              <a:lstStyle/>
              <a:p>
                <a14:m>
                  <m:oMath xmlns:m="http://schemas.openxmlformats.org/officeDocument/2006/math">
                    <m:r>
                      <a:rPr lang="en-US" sz="2800" i="1" dirty="0">
                        <a:solidFill>
                          <a:schemeClr val="tx2"/>
                        </a:solidFill>
                        <a:latin typeface="Cambria Math" panose="02040503050406030204" pitchFamily="18" charset="0"/>
                      </a:rPr>
                      <m:t>𝑦</m:t>
                    </m:r>
                    <m:r>
                      <a:rPr lang="en-US" sz="2800" i="1" dirty="0">
                        <a:solidFill>
                          <a:schemeClr val="tx2"/>
                        </a:solidFill>
                        <a:latin typeface="Cambria Math" panose="02040503050406030204" pitchFamily="18" charset="0"/>
                      </a:rPr>
                      <m:t>=</m:t>
                    </m:r>
                    <m:r>
                      <a:rPr lang="en-US" sz="2800" i="1" dirty="0" err="1">
                        <a:solidFill>
                          <a:schemeClr val="tx2"/>
                        </a:solidFill>
                        <a:latin typeface="Cambria Math" panose="02040503050406030204" pitchFamily="18" charset="0"/>
                      </a:rPr>
                      <m:t>𝑘𝑥</m:t>
                    </m:r>
                  </m:oMath>
                </a14:m>
                <a:r>
                  <a:rPr lang="en-US" sz="2800" dirty="0">
                    <a:solidFill>
                      <a:schemeClr val="tx2"/>
                    </a:solidFill>
                  </a:rPr>
                  <a:t> </a:t>
                </a:r>
                <a:endParaRPr lang="en-US" sz="2800" dirty="0"/>
              </a:p>
            </p:txBody>
          </p:sp>
        </mc:Choice>
        <mc:Fallback xmlns="">
          <p:sp>
            <p:nvSpPr>
              <p:cNvPr id="3" name="Rectangle 2"/>
              <p:cNvSpPr>
                <a:spLocks noRot="1" noChangeAspect="1" noMove="1" noResize="1" noEditPoints="1" noAdjustHandles="1" noChangeArrowheads="1" noChangeShapeType="1" noTextEdit="1"/>
              </p:cNvSpPr>
              <p:nvPr/>
            </p:nvSpPr>
            <p:spPr>
              <a:xfrm>
                <a:off x="558201" y="1807808"/>
                <a:ext cx="1358257" cy="52322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59873" y="2437849"/>
                <a:ext cx="1361014" cy="9103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800" i="1" dirty="0" smtClean="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𝑦</m:t>
                          </m:r>
                        </m:num>
                        <m:den>
                          <m:r>
                            <a:rPr lang="en-US" sz="2800" b="0" i="1" dirty="0" smtClean="0">
                              <a:solidFill>
                                <a:schemeClr val="tx2"/>
                              </a:solidFill>
                              <a:latin typeface="Cambria Math" panose="02040503050406030204" pitchFamily="18" charset="0"/>
                            </a:rPr>
                            <m:t>𝑘</m:t>
                          </m:r>
                        </m:den>
                      </m:f>
                      <m:r>
                        <a:rPr lang="en-US" sz="2800" i="1" dirty="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𝑘𝑥</m:t>
                          </m:r>
                        </m:num>
                        <m:den>
                          <m:r>
                            <a:rPr lang="en-US" sz="2800" b="0" i="1" dirty="0" smtClean="0">
                              <a:solidFill>
                                <a:schemeClr val="tx2"/>
                              </a:solidFill>
                              <a:latin typeface="Cambria Math" panose="02040503050406030204" pitchFamily="18" charset="0"/>
                            </a:rPr>
                            <m:t>𝑥</m:t>
                          </m:r>
                        </m:den>
                      </m:f>
                    </m:oMath>
                  </m:oMathPara>
                </a14:m>
                <a:endParaRPr lang="en-US" sz="2800" dirty="0"/>
              </a:p>
            </p:txBody>
          </p:sp>
        </mc:Choice>
        <mc:Fallback xmlns="">
          <p:sp>
            <p:nvSpPr>
              <p:cNvPr id="4" name="Rectangle 3"/>
              <p:cNvSpPr>
                <a:spLocks noRot="1" noChangeAspect="1" noMove="1" noResize="1" noEditPoints="1" noAdjustHandles="1" noChangeArrowheads="1" noChangeShapeType="1" noTextEdit="1"/>
              </p:cNvSpPr>
              <p:nvPr/>
            </p:nvSpPr>
            <p:spPr>
              <a:xfrm>
                <a:off x="459873" y="2437849"/>
                <a:ext cx="1361014" cy="91037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59873" y="3487478"/>
                <a:ext cx="1169872" cy="8300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800" i="1" dirty="0" smtClean="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𝑦</m:t>
                          </m:r>
                        </m:num>
                        <m:den>
                          <m:r>
                            <a:rPr lang="en-US" sz="2800" b="0" i="1" dirty="0" smtClean="0">
                              <a:solidFill>
                                <a:schemeClr val="tx2"/>
                              </a:solidFill>
                              <a:latin typeface="Cambria Math" panose="02040503050406030204" pitchFamily="18" charset="0"/>
                            </a:rPr>
                            <m:t>𝑘</m:t>
                          </m:r>
                        </m:den>
                      </m:f>
                      <m:r>
                        <a:rPr lang="en-US" sz="2800" i="1" dirty="0">
                          <a:solidFill>
                            <a:schemeClr val="tx2"/>
                          </a:solidFill>
                          <a:latin typeface="Cambria Math" panose="02040503050406030204" pitchFamily="18" charset="0"/>
                        </a:rPr>
                        <m:t>=</m:t>
                      </m:r>
                      <m:r>
                        <a:rPr lang="en-US" sz="2800" i="1" dirty="0">
                          <a:solidFill>
                            <a:schemeClr val="tx2"/>
                          </a:solidFill>
                          <a:latin typeface="Cambria Math" panose="02040503050406030204" pitchFamily="18" charset="0"/>
                        </a:rPr>
                        <m:t>𝑘</m:t>
                      </m:r>
                    </m:oMath>
                  </m:oMathPara>
                </a14:m>
                <a:endParaRPr lang="en-US" sz="2800" dirty="0"/>
              </a:p>
            </p:txBody>
          </p:sp>
        </mc:Choice>
        <mc:Fallback xmlns="">
          <p:sp>
            <p:nvSpPr>
              <p:cNvPr id="5" name="Rectangle 4"/>
              <p:cNvSpPr>
                <a:spLocks noRot="1" noChangeAspect="1" noMove="1" noResize="1" noEditPoints="1" noAdjustHandles="1" noChangeArrowheads="1" noChangeShapeType="1" noTextEdit="1"/>
              </p:cNvSpPr>
              <p:nvPr/>
            </p:nvSpPr>
            <p:spPr>
              <a:xfrm>
                <a:off x="459873" y="3487478"/>
                <a:ext cx="1169872" cy="830099"/>
              </a:xfrm>
              <a:prstGeom prst="rect">
                <a:avLst/>
              </a:prstGeom>
              <a:blipFill>
                <a:blip r:embed="rId4"/>
                <a:stretch>
                  <a:fillRect/>
                </a:stretch>
              </a:blipFill>
            </p:spPr>
            <p:txBody>
              <a:bodyPr/>
              <a:lstStyle/>
              <a:p>
                <a:r>
                  <a:rPr lang="en-US">
                    <a:noFill/>
                  </a:rPr>
                  <a:t> </a:t>
                </a:r>
              </a:p>
            </p:txBody>
          </p:sp>
        </mc:Fallback>
      </mc:AlternateContent>
      <p:sp>
        <p:nvSpPr>
          <p:cNvPr id="6" name="Rectangle 5"/>
          <p:cNvSpPr/>
          <p:nvPr/>
        </p:nvSpPr>
        <p:spPr>
          <a:xfrm>
            <a:off x="2707507" y="1863641"/>
            <a:ext cx="3196644" cy="523220"/>
          </a:xfrm>
          <a:prstGeom prst="rect">
            <a:avLst/>
          </a:prstGeom>
        </p:spPr>
        <p:txBody>
          <a:bodyPr wrap="none">
            <a:spAutoFit/>
          </a:bodyPr>
          <a:lstStyle/>
          <a:p>
            <a:r>
              <a:rPr lang="en-US" sz="2800" dirty="0">
                <a:solidFill>
                  <a:schemeClr val="accent1"/>
                </a:solidFill>
              </a:rPr>
              <a:t>Write the equation.</a:t>
            </a:r>
          </a:p>
        </p:txBody>
      </p:sp>
      <mc:AlternateContent xmlns:mc="http://schemas.openxmlformats.org/markup-compatibility/2006" xmlns:a14="http://schemas.microsoft.com/office/drawing/2010/main">
        <mc:Choice Requires="a14">
          <p:sp>
            <p:nvSpPr>
              <p:cNvPr id="7" name="Rectangle 6"/>
              <p:cNvSpPr/>
              <p:nvPr/>
            </p:nvSpPr>
            <p:spPr>
              <a:xfrm>
                <a:off x="2707507" y="2631427"/>
                <a:ext cx="3781805" cy="523220"/>
              </a:xfrm>
              <a:prstGeom prst="rect">
                <a:avLst/>
              </a:prstGeom>
            </p:spPr>
            <p:txBody>
              <a:bodyPr wrap="none">
                <a:spAutoFit/>
              </a:bodyPr>
              <a:lstStyle/>
              <a:p>
                <a:r>
                  <a:rPr lang="en-US" sz="2800" dirty="0">
                    <a:solidFill>
                      <a:schemeClr val="accent1"/>
                    </a:solidFill>
                  </a:rPr>
                  <a:t>Divide each side by </a:t>
                </a:r>
                <a14:m>
                  <m:oMath xmlns:m="http://schemas.openxmlformats.org/officeDocument/2006/math">
                    <m:r>
                      <a:rPr lang="en-US" sz="2800" i="1" dirty="0" smtClean="0">
                        <a:solidFill>
                          <a:schemeClr val="accent1"/>
                        </a:solidFill>
                        <a:latin typeface="Cambria Math" panose="02040503050406030204" pitchFamily="18" charset="0"/>
                      </a:rPr>
                      <m:t>𝑥</m:t>
                    </m:r>
                  </m:oMath>
                </a14:m>
                <a:r>
                  <a:rPr lang="en-US" sz="2800" dirty="0">
                    <a:solidFill>
                      <a:schemeClr val="accent1"/>
                    </a:solidFill>
                  </a:rPr>
                  <a:t>.</a:t>
                </a:r>
              </a:p>
            </p:txBody>
          </p:sp>
        </mc:Choice>
        <mc:Fallback xmlns="">
          <p:sp>
            <p:nvSpPr>
              <p:cNvPr id="7" name="Rectangle 6"/>
              <p:cNvSpPr>
                <a:spLocks noRot="1" noChangeAspect="1" noMove="1" noResize="1" noEditPoints="1" noAdjustHandles="1" noChangeArrowheads="1" noChangeShapeType="1" noTextEdit="1"/>
              </p:cNvSpPr>
              <p:nvPr/>
            </p:nvSpPr>
            <p:spPr>
              <a:xfrm>
                <a:off x="2707507" y="2631427"/>
                <a:ext cx="3781805" cy="523220"/>
              </a:xfrm>
              <a:prstGeom prst="rect">
                <a:avLst/>
              </a:prstGeom>
              <a:blipFill>
                <a:blip r:embed="rId5"/>
                <a:stretch>
                  <a:fillRect l="-3221" t="-12941" r="-322" b="-32941"/>
                </a:stretch>
              </a:blipFill>
            </p:spPr>
            <p:txBody>
              <a:bodyPr/>
              <a:lstStyle/>
              <a:p>
                <a:r>
                  <a:rPr lang="en-US">
                    <a:noFill/>
                  </a:rPr>
                  <a:t> </a:t>
                </a:r>
              </a:p>
            </p:txBody>
          </p:sp>
        </mc:Fallback>
      </mc:AlternateContent>
      <p:sp>
        <p:nvSpPr>
          <p:cNvPr id="8" name="Rectangle 7"/>
          <p:cNvSpPr/>
          <p:nvPr/>
        </p:nvSpPr>
        <p:spPr>
          <a:xfrm>
            <a:off x="2707506" y="3585084"/>
            <a:ext cx="1515736" cy="523220"/>
          </a:xfrm>
          <a:prstGeom prst="rect">
            <a:avLst/>
          </a:prstGeom>
        </p:spPr>
        <p:txBody>
          <a:bodyPr wrap="none">
            <a:spAutoFit/>
          </a:bodyPr>
          <a:lstStyle/>
          <a:p>
            <a:r>
              <a:rPr lang="en-US" sz="2800" dirty="0">
                <a:solidFill>
                  <a:schemeClr val="accent1"/>
                </a:solidFill>
              </a:rPr>
              <a:t>Simplify.</a:t>
            </a:r>
          </a:p>
        </p:txBody>
      </p:sp>
      <mc:AlternateContent xmlns:mc="http://schemas.openxmlformats.org/markup-compatibility/2006" xmlns:a14="http://schemas.microsoft.com/office/drawing/2010/main">
        <mc:Choice Requires="a14">
          <p:sp>
            <p:nvSpPr>
              <p:cNvPr id="9" name="Rectangle 8"/>
              <p:cNvSpPr/>
              <p:nvPr/>
            </p:nvSpPr>
            <p:spPr>
              <a:xfrm>
                <a:off x="459873" y="4413595"/>
                <a:ext cx="9359101" cy="668837"/>
              </a:xfrm>
              <a:prstGeom prst="rect">
                <a:avLst/>
              </a:prstGeom>
            </p:spPr>
            <p:txBody>
              <a:bodyPr wrap="none">
                <a:spAutoFit/>
              </a:bodyPr>
              <a:lstStyle/>
              <a:p>
                <a:r>
                  <a:rPr lang="en-US" sz="2800" dirty="0">
                    <a:solidFill>
                      <a:schemeClr val="tx2"/>
                    </a:solidFill>
                  </a:rPr>
                  <a:t>The constant of proportionality is the ratio </a:t>
                </a:r>
                <a14:m>
                  <m:oMath xmlns:m="http://schemas.openxmlformats.org/officeDocument/2006/math">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𝑦</m:t>
                        </m:r>
                      </m:num>
                      <m:den>
                        <m:r>
                          <a:rPr lang="en-US" sz="2800" i="1" dirty="0">
                            <a:solidFill>
                              <a:schemeClr val="tx2"/>
                            </a:solidFill>
                            <a:latin typeface="Cambria Math" panose="02040503050406030204" pitchFamily="18" charset="0"/>
                          </a:rPr>
                          <m:t>𝑘</m:t>
                        </m:r>
                      </m:den>
                    </m:f>
                  </m:oMath>
                </a14:m>
                <a:r>
                  <a:rPr lang="en-US" sz="2800" dirty="0">
                    <a:solidFill>
                      <a:schemeClr val="tx2"/>
                    </a:solidFill>
                  </a:rPr>
                  <a:t> where </a:t>
                </a:r>
                <a14:m>
                  <m:oMath xmlns:m="http://schemas.openxmlformats.org/officeDocument/2006/math">
                    <m:r>
                      <a:rPr lang="en-US" sz="2800" i="1" dirty="0" smtClean="0">
                        <a:solidFill>
                          <a:schemeClr val="tx2"/>
                        </a:solidFill>
                        <a:latin typeface="Cambria Math" panose="02040503050406030204" pitchFamily="18" charset="0"/>
                      </a:rPr>
                      <m:t>𝑥</m:t>
                    </m:r>
                    <m:r>
                      <a:rPr lang="en-US" sz="2800" i="1" dirty="0" smtClean="0">
                        <a:solidFill>
                          <a:schemeClr val="tx2"/>
                        </a:solidFill>
                        <a:latin typeface="Cambria Math" panose="02040503050406030204" pitchFamily="18" charset="0"/>
                      </a:rPr>
                      <m:t>≠0</m:t>
                    </m:r>
                  </m:oMath>
                </a14:m>
                <a:r>
                  <a:rPr lang="en-US" sz="2800" dirty="0">
                    <a:solidFill>
                      <a:schemeClr val="tx2"/>
                    </a:solidFill>
                  </a:rPr>
                  <a:t>.</a:t>
                </a:r>
              </a:p>
            </p:txBody>
          </p:sp>
        </mc:Choice>
        <mc:Fallback xmlns="">
          <p:sp>
            <p:nvSpPr>
              <p:cNvPr id="9" name="Rectangle 8"/>
              <p:cNvSpPr>
                <a:spLocks noRot="1" noChangeAspect="1" noMove="1" noResize="1" noEditPoints="1" noAdjustHandles="1" noChangeArrowheads="1" noChangeShapeType="1" noTextEdit="1"/>
              </p:cNvSpPr>
              <p:nvPr/>
            </p:nvSpPr>
            <p:spPr>
              <a:xfrm>
                <a:off x="459873" y="4413595"/>
                <a:ext cx="9359101" cy="668837"/>
              </a:xfrm>
              <a:prstGeom prst="rect">
                <a:avLst/>
              </a:prstGeom>
              <a:blipFill>
                <a:blip r:embed="rId6"/>
                <a:stretch>
                  <a:fillRect l="-1302" t="-2727" b="-9091"/>
                </a:stretch>
              </a:blipFill>
            </p:spPr>
            <p:txBody>
              <a:bodyPr/>
              <a:lstStyle/>
              <a:p>
                <a:r>
                  <a:rPr lang="en-US">
                    <a:noFill/>
                  </a:rPr>
                  <a:t> </a:t>
                </a:r>
              </a:p>
            </p:txBody>
          </p:sp>
        </mc:Fallback>
      </mc:AlternateContent>
    </p:spTree>
    <p:extLst>
      <p:ext uri="{BB962C8B-B14F-4D97-AF65-F5344CB8AC3E}">
        <p14:creationId xmlns:p14="http://schemas.microsoft.com/office/powerpoint/2010/main" val="4253614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40806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33175A"/>
                </a:solidFill>
              </a:rPr>
            </a:br>
            <a:r>
              <a:rPr lang="en-US" sz="2800" b="0" dirty="0">
                <a:solidFill>
                  <a:schemeClr val="tx1"/>
                </a:solidFill>
              </a:rPr>
              <a:t>Proportional Relationships and Equations</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2092854"/>
            <a:ext cx="10115362"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IN" sz="2800" dirty="0"/>
              <a:t>What is the equation for a proportional relationship where the constant of proportionality is 3.25?</a:t>
            </a:r>
          </a:p>
        </p:txBody>
      </p:sp>
    </p:spTree>
    <p:extLst>
      <p:ext uri="{BB962C8B-B14F-4D97-AF65-F5344CB8AC3E}">
        <p14:creationId xmlns:p14="http://schemas.microsoft.com/office/powerpoint/2010/main" val="3187054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3" name="Rectangle 2"/>
              <p:cNvSpPr/>
              <p:nvPr/>
            </p:nvSpPr>
            <p:spPr>
              <a:xfrm>
                <a:off x="459873" y="1619075"/>
                <a:ext cx="6963766" cy="523220"/>
              </a:xfrm>
              <a:prstGeom prst="rect">
                <a:avLst/>
              </a:prstGeom>
            </p:spPr>
            <p:txBody>
              <a:bodyPr wrap="none">
                <a:spAutoFit/>
              </a:bodyPr>
              <a:lstStyle/>
              <a:p>
                <a:r>
                  <a:rPr lang="en-US" sz="2800" dirty="0">
                    <a:solidFill>
                      <a:schemeClr val="tx2"/>
                    </a:solidFill>
                  </a:rPr>
                  <a:t>Jaycee bought 8 gallons of gas for </a:t>
                </a:r>
                <a14:m>
                  <m:oMath xmlns:m="http://schemas.openxmlformats.org/officeDocument/2006/math">
                    <m:r>
                      <a:rPr lang="en-US" sz="2800" i="1" dirty="0" smtClean="0">
                        <a:solidFill>
                          <a:schemeClr val="tx2"/>
                        </a:solidFill>
                        <a:latin typeface="Cambria Math" panose="02040503050406030204" pitchFamily="18" charset="0"/>
                      </a:rPr>
                      <m:t>$31.12.</m:t>
                    </m:r>
                  </m:oMath>
                </a14:m>
                <a:endParaRPr lang="en-US" sz="2800" dirty="0">
                  <a:solidFill>
                    <a:schemeClr val="tx2"/>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459873" y="1619075"/>
                <a:ext cx="6963766" cy="523220"/>
              </a:xfrm>
              <a:prstGeom prst="rect">
                <a:avLst/>
              </a:prstGeom>
              <a:blipFill>
                <a:blip r:embed="rId2"/>
                <a:stretch>
                  <a:fillRect l="-1750" t="-12941" b="-32941"/>
                </a:stretch>
              </a:blipFill>
            </p:spPr>
            <p:txBody>
              <a:bodyPr/>
              <a:lstStyle/>
              <a:p>
                <a:r>
                  <a:rPr lang="en-US">
                    <a:noFill/>
                  </a:rPr>
                  <a:t> </a:t>
                </a:r>
              </a:p>
            </p:txBody>
          </p:sp>
        </mc:Fallback>
      </mc:AlternateContent>
      <p:sp>
        <p:nvSpPr>
          <p:cNvPr id="4" name="Rectangle 3"/>
          <p:cNvSpPr/>
          <p:nvPr/>
        </p:nvSpPr>
        <p:spPr>
          <a:xfrm>
            <a:off x="459873" y="2427409"/>
            <a:ext cx="9760760" cy="954107"/>
          </a:xfrm>
          <a:prstGeom prst="rect">
            <a:avLst/>
          </a:prstGeom>
        </p:spPr>
        <p:txBody>
          <a:bodyPr wrap="square">
            <a:spAutoFit/>
          </a:bodyPr>
          <a:lstStyle/>
          <a:p>
            <a:r>
              <a:rPr lang="en-US" sz="2800" b="1" dirty="0"/>
              <a:t>Write an equation relating the total cost </a:t>
            </a:r>
            <a:r>
              <a:rPr lang="en-US" sz="2800" b="1" i="1" dirty="0"/>
              <a:t>y</a:t>
            </a:r>
            <a:r>
              <a:rPr lang="en-US" sz="2800" b="1" dirty="0"/>
              <a:t> to the number of gallons of gas </a:t>
            </a:r>
            <a:r>
              <a:rPr lang="en-US" sz="2800" b="1" i="1" dirty="0"/>
              <a:t>x</a:t>
            </a:r>
            <a:r>
              <a:rPr lang="en-US" sz="2800" b="1" dirty="0"/>
              <a:t> if it is a proportional relationship.</a:t>
            </a:r>
          </a:p>
        </p:txBody>
      </p:sp>
    </p:spTree>
    <p:extLst>
      <p:ext uri="{BB962C8B-B14F-4D97-AF65-F5344CB8AC3E}">
        <p14:creationId xmlns:p14="http://schemas.microsoft.com/office/powerpoint/2010/main" val="2381149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Proportional Relationships and Equations</a:t>
            </a:r>
          </a:p>
        </p:txBody>
      </p:sp>
      <p:sp>
        <p:nvSpPr>
          <p:cNvPr id="3" name="Rectangle 2"/>
          <p:cNvSpPr/>
          <p:nvPr/>
        </p:nvSpPr>
        <p:spPr>
          <a:xfrm>
            <a:off x="459873" y="1619075"/>
            <a:ext cx="9244566" cy="954107"/>
          </a:xfrm>
          <a:prstGeom prst="rect">
            <a:avLst/>
          </a:prstGeom>
        </p:spPr>
        <p:txBody>
          <a:bodyPr wrap="square">
            <a:spAutoFit/>
          </a:bodyPr>
          <a:lstStyle/>
          <a:p>
            <a:pPr marL="1171575" indent="-1171575"/>
            <a:r>
              <a:rPr lang="en-US" sz="2800" b="1" dirty="0"/>
              <a:t>Step 1 </a:t>
            </a:r>
            <a:r>
              <a:rPr lang="en-US" sz="2800" dirty="0">
                <a:solidFill>
                  <a:schemeClr val="tx2"/>
                </a:solidFill>
              </a:rPr>
              <a:t>Find the constant of proportionality between cost and gallons.</a:t>
            </a:r>
          </a:p>
        </p:txBody>
      </p:sp>
      <mc:AlternateContent xmlns:mc="http://schemas.openxmlformats.org/markup-compatibility/2006" xmlns:a14="http://schemas.microsoft.com/office/drawing/2010/main">
        <mc:Choice Requires="a14">
          <p:sp>
            <p:nvSpPr>
              <p:cNvPr id="4" name="Rectangle 3"/>
              <p:cNvSpPr/>
              <p:nvPr/>
            </p:nvSpPr>
            <p:spPr>
              <a:xfrm>
                <a:off x="1521756" y="2573182"/>
                <a:ext cx="4388509" cy="10032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800" i="1" dirty="0" smtClean="0">
                              <a:solidFill>
                                <a:schemeClr val="tx2"/>
                              </a:solidFill>
                              <a:latin typeface="Cambria Math" panose="02040503050406030204" pitchFamily="18" charset="0"/>
                            </a:rPr>
                          </m:ctrlPr>
                        </m:fPr>
                        <m:num>
                          <m:r>
                            <m:rPr>
                              <m:sty m:val="p"/>
                            </m:rPr>
                            <a:rPr lang="en-US" sz="2800" i="0" dirty="0">
                              <a:solidFill>
                                <a:schemeClr val="tx2"/>
                              </a:solidFill>
                              <a:latin typeface="Cambria Math" panose="02040503050406030204" pitchFamily="18" charset="0"/>
                            </a:rPr>
                            <m:t>total</m:t>
                          </m:r>
                          <m:r>
                            <a:rPr lang="en-US" sz="2800" i="0" dirty="0">
                              <a:solidFill>
                                <a:schemeClr val="tx2"/>
                              </a:solidFill>
                              <a:latin typeface="Cambria Math" panose="02040503050406030204" pitchFamily="18" charset="0"/>
                            </a:rPr>
                            <m:t> </m:t>
                          </m:r>
                          <m:r>
                            <m:rPr>
                              <m:sty m:val="p"/>
                            </m:rPr>
                            <a:rPr lang="en-US" sz="2800" i="0" dirty="0">
                              <a:solidFill>
                                <a:schemeClr val="tx2"/>
                              </a:solidFill>
                              <a:latin typeface="Cambria Math" panose="02040503050406030204" pitchFamily="18" charset="0"/>
                            </a:rPr>
                            <m:t>cost</m:t>
                          </m:r>
                          <m:r>
                            <a:rPr lang="en-US" sz="2800" i="1" dirty="0">
                              <a:solidFill>
                                <a:schemeClr val="tx2"/>
                              </a:solidFill>
                              <a:latin typeface="Cambria Math" panose="02040503050406030204" pitchFamily="18" charset="0"/>
                            </a:rPr>
                            <m:t> ($)</m:t>
                          </m:r>
                        </m:num>
                        <m:den>
                          <m:r>
                            <m:rPr>
                              <m:sty m:val="p"/>
                            </m:rPr>
                            <a:rPr lang="en-US" sz="2800" i="0" dirty="0">
                              <a:solidFill>
                                <a:schemeClr val="tx2"/>
                              </a:solidFill>
                              <a:latin typeface="Cambria Math" panose="02040503050406030204" pitchFamily="18" charset="0"/>
                            </a:rPr>
                            <m:t>number</m:t>
                          </m:r>
                          <m:r>
                            <a:rPr lang="en-US" sz="2800" i="0" dirty="0">
                              <a:solidFill>
                                <a:schemeClr val="tx2"/>
                              </a:solidFill>
                              <a:latin typeface="Cambria Math" panose="02040503050406030204" pitchFamily="18" charset="0"/>
                            </a:rPr>
                            <m:t> </m:t>
                          </m:r>
                          <m:r>
                            <m:rPr>
                              <m:sty m:val="p"/>
                            </m:rPr>
                            <a:rPr lang="en-US" sz="2800" i="0" dirty="0">
                              <a:solidFill>
                                <a:schemeClr val="tx2"/>
                              </a:solidFill>
                              <a:latin typeface="Cambria Math" panose="02040503050406030204" pitchFamily="18" charset="0"/>
                            </a:rPr>
                            <m:t>of</m:t>
                          </m:r>
                          <m:r>
                            <a:rPr lang="en-US" sz="2800" i="0" dirty="0">
                              <a:solidFill>
                                <a:schemeClr val="tx2"/>
                              </a:solidFill>
                              <a:latin typeface="Cambria Math" panose="02040503050406030204" pitchFamily="18" charset="0"/>
                            </a:rPr>
                            <m:t> </m:t>
                          </m:r>
                          <m:r>
                            <m:rPr>
                              <m:sty m:val="p"/>
                            </m:rPr>
                            <a:rPr lang="en-US" sz="2800" i="0" dirty="0">
                              <a:solidFill>
                                <a:schemeClr val="tx2"/>
                              </a:solidFill>
                              <a:latin typeface="Cambria Math" panose="02040503050406030204" pitchFamily="18" charset="0"/>
                            </a:rPr>
                            <m:t>gallons</m:t>
                          </m:r>
                        </m:den>
                      </m:f>
                      <m:r>
                        <a:rPr lang="en-US" sz="2800" i="1" dirty="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31.12</m:t>
                          </m:r>
                        </m:num>
                        <m:den>
                          <m:r>
                            <a:rPr lang="en-US" sz="2800" b="0" i="1" dirty="0" smtClean="0">
                              <a:solidFill>
                                <a:schemeClr val="tx2"/>
                              </a:solidFill>
                              <a:latin typeface="Cambria Math" panose="02040503050406030204" pitchFamily="18" charset="0"/>
                            </a:rPr>
                            <m:t>8</m:t>
                          </m:r>
                        </m:den>
                      </m:f>
                    </m:oMath>
                  </m:oMathPara>
                </a14:m>
                <a:endParaRPr lang="en-US" sz="2800" dirty="0"/>
              </a:p>
            </p:txBody>
          </p:sp>
        </mc:Choice>
        <mc:Fallback xmlns="">
          <p:sp>
            <p:nvSpPr>
              <p:cNvPr id="4" name="Rectangle 3"/>
              <p:cNvSpPr>
                <a:spLocks noRot="1" noChangeAspect="1" noMove="1" noResize="1" noEditPoints="1" noAdjustHandles="1" noChangeArrowheads="1" noChangeShapeType="1" noTextEdit="1"/>
              </p:cNvSpPr>
              <p:nvPr/>
            </p:nvSpPr>
            <p:spPr>
              <a:xfrm>
                <a:off x="1521756" y="2573182"/>
                <a:ext cx="4388509" cy="100328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421366" y="3576470"/>
                <a:ext cx="1321580" cy="9017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3.89</m:t>
                          </m:r>
                        </m:num>
                        <m:den>
                          <m:r>
                            <a:rPr lang="en-US" sz="2800" b="0" i="1" dirty="0" smtClean="0">
                              <a:solidFill>
                                <a:schemeClr val="tx2"/>
                              </a:solidFill>
                              <a:latin typeface="Cambria Math" panose="02040503050406030204" pitchFamily="18" charset="0"/>
                            </a:rPr>
                            <m:t>1</m:t>
                          </m:r>
                        </m:den>
                      </m:f>
                    </m:oMath>
                  </m:oMathPara>
                </a14:m>
                <a:endParaRPr lang="en-US" sz="2800" dirty="0"/>
              </a:p>
            </p:txBody>
          </p:sp>
        </mc:Choice>
        <mc:Fallback xmlns="">
          <p:sp>
            <p:nvSpPr>
              <p:cNvPr id="5" name="Rectangle 4"/>
              <p:cNvSpPr>
                <a:spLocks noRot="1" noChangeAspect="1" noMove="1" noResize="1" noEditPoints="1" noAdjustHandles="1" noChangeArrowheads="1" noChangeShapeType="1" noTextEdit="1"/>
              </p:cNvSpPr>
              <p:nvPr/>
            </p:nvSpPr>
            <p:spPr>
              <a:xfrm>
                <a:off x="4421366" y="3576470"/>
                <a:ext cx="1321580" cy="9017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459873" y="4530577"/>
                <a:ext cx="6183103" cy="523220"/>
              </a:xfrm>
              <a:prstGeom prst="rect">
                <a:avLst/>
              </a:prstGeom>
            </p:spPr>
            <p:txBody>
              <a:bodyPr wrap="none">
                <a:spAutoFit/>
              </a:bodyPr>
              <a:lstStyle/>
              <a:p>
                <a:r>
                  <a:rPr lang="en-US" sz="2800" dirty="0">
                    <a:solidFill>
                      <a:schemeClr val="tx2"/>
                    </a:solidFill>
                  </a:rPr>
                  <a:t>The constant of proportionality is </a:t>
                </a:r>
                <a14:m>
                  <m:oMath xmlns:m="http://schemas.openxmlformats.org/officeDocument/2006/math">
                    <m:r>
                      <a:rPr lang="en-US" sz="2800" i="1" dirty="0" smtClean="0">
                        <a:solidFill>
                          <a:schemeClr val="tx2"/>
                        </a:solidFill>
                        <a:latin typeface="Cambria Math" panose="02040503050406030204" pitchFamily="18" charset="0"/>
                      </a:rPr>
                      <m:t>3.89</m:t>
                    </m:r>
                  </m:oMath>
                </a14:m>
                <a:endParaRPr lang="en-US" sz="2800" dirty="0">
                  <a:solidFill>
                    <a:schemeClr val="tx2"/>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459873" y="4530577"/>
                <a:ext cx="6183103" cy="523220"/>
              </a:xfrm>
              <a:prstGeom prst="rect">
                <a:avLst/>
              </a:prstGeom>
              <a:blipFill>
                <a:blip r:embed="rId4"/>
                <a:stretch>
                  <a:fillRect l="-1970" t="-11628" b="-31395"/>
                </a:stretch>
              </a:blipFill>
            </p:spPr>
            <p:txBody>
              <a:bodyPr/>
              <a:lstStyle/>
              <a:p>
                <a:r>
                  <a:rPr lang="en-US">
                    <a:noFill/>
                  </a:rPr>
                  <a:t> </a:t>
                </a:r>
              </a:p>
            </p:txBody>
          </p:sp>
        </mc:Fallback>
      </mc:AlternateContent>
    </p:spTree>
    <p:extLst>
      <p:ext uri="{BB962C8B-B14F-4D97-AF65-F5344CB8AC3E}">
        <p14:creationId xmlns:p14="http://schemas.microsoft.com/office/powerpoint/2010/main" val="4073603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Proportional Relationships and Equations</a:t>
            </a:r>
          </a:p>
        </p:txBody>
      </p:sp>
      <p:sp>
        <p:nvSpPr>
          <p:cNvPr id="3" name="Rectangle 2"/>
          <p:cNvSpPr/>
          <p:nvPr/>
        </p:nvSpPr>
        <p:spPr>
          <a:xfrm>
            <a:off x="459873" y="1619075"/>
            <a:ext cx="4334776" cy="523220"/>
          </a:xfrm>
          <a:prstGeom prst="rect">
            <a:avLst/>
          </a:prstGeom>
        </p:spPr>
        <p:txBody>
          <a:bodyPr wrap="none">
            <a:spAutoFit/>
          </a:bodyPr>
          <a:lstStyle/>
          <a:p>
            <a:r>
              <a:rPr lang="en-US" sz="2800" b="1" dirty="0"/>
              <a:t>Step 2 </a:t>
            </a:r>
            <a:r>
              <a:rPr lang="en-US" sz="2800" dirty="0">
                <a:solidFill>
                  <a:schemeClr val="tx2"/>
                </a:solidFill>
              </a:rPr>
              <a:t>Write the equation.</a:t>
            </a:r>
          </a:p>
        </p:txBody>
      </p:sp>
      <mc:AlternateContent xmlns:mc="http://schemas.openxmlformats.org/markup-compatibility/2006" xmlns:a14="http://schemas.microsoft.com/office/drawing/2010/main">
        <mc:Choice Requires="a14">
          <p:sp>
            <p:nvSpPr>
              <p:cNvPr id="4" name="Rectangle 3"/>
              <p:cNvSpPr/>
              <p:nvPr/>
            </p:nvSpPr>
            <p:spPr>
              <a:xfrm>
                <a:off x="459873" y="2315185"/>
                <a:ext cx="9324207" cy="954107"/>
              </a:xfrm>
              <a:prstGeom prst="rect">
                <a:avLst/>
              </a:prstGeom>
            </p:spPr>
            <p:txBody>
              <a:bodyPr wrap="square">
                <a:spAutoFit/>
              </a:bodyPr>
              <a:lstStyle/>
              <a:p>
                <a:r>
                  <a:rPr lang="en-US" sz="2800" dirty="0">
                    <a:solidFill>
                      <a:schemeClr val="tx2"/>
                    </a:solidFill>
                  </a:rPr>
                  <a:t>The total cost is </a:t>
                </a:r>
                <a14:m>
                  <m:oMath xmlns:m="http://schemas.openxmlformats.org/officeDocument/2006/math">
                    <m:r>
                      <a:rPr lang="en-US" sz="2800" i="1" dirty="0" smtClean="0">
                        <a:solidFill>
                          <a:schemeClr val="tx2"/>
                        </a:solidFill>
                        <a:latin typeface="Cambria Math" panose="02040503050406030204" pitchFamily="18" charset="0"/>
                      </a:rPr>
                      <m:t>$3.89 </m:t>
                    </m:r>
                  </m:oMath>
                </a14:m>
                <a:r>
                  <a:rPr lang="en-US" sz="2800" dirty="0">
                    <a:solidFill>
                      <a:schemeClr val="tx2"/>
                    </a:solidFill>
                  </a:rPr>
                  <a:t>multiplied by the number of gallons. Let </a:t>
                </a:r>
                <a14:m>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m:t>
                    </m:r>
                    <m:r>
                      <m:rPr>
                        <m:sty m:val="p"/>
                      </m:rPr>
                      <a:rPr lang="en-US" sz="2800" i="0" dirty="0" smtClean="0">
                        <a:solidFill>
                          <a:schemeClr val="tx2"/>
                        </a:solidFill>
                        <a:latin typeface="Cambria Math" panose="02040503050406030204" pitchFamily="18" charset="0"/>
                      </a:rPr>
                      <m:t>total</m:t>
                    </m:r>
                    <m:r>
                      <a:rPr lang="en-US" sz="2800" i="0" dirty="0" smtClean="0">
                        <a:solidFill>
                          <a:schemeClr val="tx2"/>
                        </a:solidFill>
                        <a:latin typeface="Cambria Math" panose="02040503050406030204" pitchFamily="18" charset="0"/>
                      </a:rPr>
                      <m:t> </m:t>
                    </m:r>
                    <m:r>
                      <m:rPr>
                        <m:sty m:val="p"/>
                      </m:rPr>
                      <a:rPr lang="en-US" sz="2800" i="0" dirty="0" smtClean="0">
                        <a:solidFill>
                          <a:schemeClr val="tx2"/>
                        </a:solidFill>
                        <a:latin typeface="Cambria Math" panose="02040503050406030204" pitchFamily="18" charset="0"/>
                      </a:rPr>
                      <m:t>cost</m:t>
                    </m:r>
                  </m:oMath>
                </a14:m>
                <a:r>
                  <a:rPr lang="en-US" sz="2800" dirty="0">
                    <a:solidFill>
                      <a:schemeClr val="tx2"/>
                    </a:solidFill>
                  </a:rPr>
                  <a:t> and </a:t>
                </a:r>
                <a14:m>
                  <m:oMath xmlns:m="http://schemas.openxmlformats.org/officeDocument/2006/math">
                    <m:r>
                      <a:rPr lang="en-US" sz="2800" i="1" dirty="0" smtClean="0">
                        <a:solidFill>
                          <a:schemeClr val="tx2"/>
                        </a:solidFill>
                        <a:latin typeface="Cambria Math" panose="02040503050406030204" pitchFamily="18" charset="0"/>
                      </a:rPr>
                      <m:t>𝑥</m:t>
                    </m:r>
                    <m:r>
                      <a:rPr lang="en-US" sz="2800" i="1" dirty="0" smtClean="0">
                        <a:solidFill>
                          <a:schemeClr val="tx2"/>
                        </a:solidFill>
                        <a:latin typeface="Cambria Math" panose="02040503050406030204" pitchFamily="18" charset="0"/>
                      </a:rPr>
                      <m:t>=</m:t>
                    </m:r>
                    <m:r>
                      <m:rPr>
                        <m:sty m:val="p"/>
                      </m:rPr>
                      <a:rPr lang="en-US" sz="2800" i="0" dirty="0" smtClean="0">
                        <a:solidFill>
                          <a:schemeClr val="tx2"/>
                        </a:solidFill>
                        <a:latin typeface="Cambria Math" panose="02040503050406030204" pitchFamily="18" charset="0"/>
                      </a:rPr>
                      <m:t>number</m:t>
                    </m:r>
                    <m:r>
                      <a:rPr lang="en-US" sz="2800" i="0" dirty="0" smtClean="0">
                        <a:solidFill>
                          <a:schemeClr val="tx2"/>
                        </a:solidFill>
                        <a:latin typeface="Cambria Math" panose="02040503050406030204" pitchFamily="18" charset="0"/>
                      </a:rPr>
                      <m:t> </m:t>
                    </m:r>
                    <m:r>
                      <m:rPr>
                        <m:sty m:val="p"/>
                      </m:rPr>
                      <a:rPr lang="en-US" sz="2800" i="0" dirty="0" smtClean="0">
                        <a:solidFill>
                          <a:schemeClr val="tx2"/>
                        </a:solidFill>
                        <a:latin typeface="Cambria Math" panose="02040503050406030204" pitchFamily="18" charset="0"/>
                      </a:rPr>
                      <m:t>of</m:t>
                    </m:r>
                    <m:r>
                      <a:rPr lang="en-US" sz="2800" i="0" dirty="0" smtClean="0">
                        <a:solidFill>
                          <a:schemeClr val="tx2"/>
                        </a:solidFill>
                        <a:latin typeface="Cambria Math" panose="02040503050406030204" pitchFamily="18" charset="0"/>
                      </a:rPr>
                      <m:t> </m:t>
                    </m:r>
                    <m:r>
                      <m:rPr>
                        <m:sty m:val="p"/>
                      </m:rPr>
                      <a:rPr lang="en-US" sz="2800" i="0" dirty="0" smtClean="0">
                        <a:solidFill>
                          <a:schemeClr val="tx2"/>
                        </a:solidFill>
                        <a:latin typeface="Cambria Math" panose="02040503050406030204" pitchFamily="18" charset="0"/>
                      </a:rPr>
                      <m:t>gallons</m:t>
                    </m:r>
                  </m:oMath>
                </a14:m>
                <a:r>
                  <a:rPr lang="en-US" sz="2800" dirty="0">
                    <a:solidFill>
                      <a:schemeClr val="tx2"/>
                    </a:solidFill>
                  </a:rPr>
                  <a:t>.</a:t>
                </a:r>
              </a:p>
            </p:txBody>
          </p:sp>
        </mc:Choice>
        <mc:Fallback xmlns="">
          <p:sp>
            <p:nvSpPr>
              <p:cNvPr id="4" name="Rectangle 3"/>
              <p:cNvSpPr>
                <a:spLocks noRot="1" noChangeAspect="1" noMove="1" noResize="1" noEditPoints="1" noAdjustHandles="1" noChangeArrowheads="1" noChangeShapeType="1" noTextEdit="1"/>
              </p:cNvSpPr>
              <p:nvPr/>
            </p:nvSpPr>
            <p:spPr>
              <a:xfrm>
                <a:off x="459873" y="2315185"/>
                <a:ext cx="9324207" cy="954107"/>
              </a:xfrm>
              <a:prstGeom prst="rect">
                <a:avLst/>
              </a:prstGeom>
              <a:blipFill>
                <a:blip r:embed="rId2"/>
                <a:stretch>
                  <a:fillRect l="-1307" t="-7051" r="-2157" b="-17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59872" y="3442182"/>
                <a:ext cx="9324207" cy="954107"/>
              </a:xfrm>
              <a:prstGeom prst="rect">
                <a:avLst/>
              </a:prstGeom>
            </p:spPr>
            <p:txBody>
              <a:bodyPr wrap="square">
                <a:spAutoFit/>
              </a:bodyPr>
              <a:lstStyle/>
              <a:p>
                <a:r>
                  <a:rPr lang="en-US" sz="2800" dirty="0">
                    <a:solidFill>
                      <a:schemeClr val="tx2"/>
                    </a:solidFill>
                  </a:rPr>
                  <a:t>So, the total cost for any number of gallons can be found using the equation </a:t>
                </a:r>
                <a14:m>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=3.89</m:t>
                    </m:r>
                    <m:r>
                      <a:rPr lang="en-US" sz="2800" i="1" dirty="0" smtClean="0">
                        <a:solidFill>
                          <a:schemeClr val="tx2"/>
                        </a:solidFill>
                        <a:latin typeface="Cambria Math" panose="02040503050406030204" pitchFamily="18" charset="0"/>
                      </a:rPr>
                      <m:t>𝑥</m:t>
                    </m:r>
                  </m:oMath>
                </a14:m>
                <a:r>
                  <a:rPr lang="en-US" sz="2800" dirty="0">
                    <a:solidFill>
                      <a:schemeClr val="tx2"/>
                    </a:solidFill>
                  </a:rPr>
                  <a:t>.</a:t>
                </a:r>
              </a:p>
            </p:txBody>
          </p:sp>
        </mc:Choice>
        <mc:Fallback xmlns="">
          <p:sp>
            <p:nvSpPr>
              <p:cNvPr id="5" name="Rectangle 4"/>
              <p:cNvSpPr>
                <a:spLocks noRot="1" noChangeAspect="1" noMove="1" noResize="1" noEditPoints="1" noAdjustHandles="1" noChangeArrowheads="1" noChangeShapeType="1" noTextEdit="1"/>
              </p:cNvSpPr>
              <p:nvPr/>
            </p:nvSpPr>
            <p:spPr>
              <a:xfrm>
                <a:off x="459872" y="3442182"/>
                <a:ext cx="9324207" cy="954107"/>
              </a:xfrm>
              <a:prstGeom prst="rect">
                <a:avLst/>
              </a:prstGeom>
              <a:blipFill>
                <a:blip r:embed="rId3"/>
                <a:stretch>
                  <a:fillRect l="-1307" t="-7051" r="-131" b="-17308"/>
                </a:stretch>
              </a:blipFill>
            </p:spPr>
            <p:txBody>
              <a:bodyPr/>
              <a:lstStyle/>
              <a:p>
                <a:r>
                  <a:rPr lang="en-US">
                    <a:noFill/>
                  </a:rPr>
                  <a:t> </a:t>
                </a:r>
              </a:p>
            </p:txBody>
          </p:sp>
        </mc:Fallback>
      </mc:AlternateContent>
    </p:spTree>
    <p:extLst>
      <p:ext uri="{BB962C8B-B14F-4D97-AF65-F5344CB8AC3E}">
        <p14:creationId xmlns:p14="http://schemas.microsoft.com/office/powerpoint/2010/main" val="4026941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2092854"/>
                <a:ext cx="10115362"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US" sz="2800" dirty="0"/>
                  <a:t>How can you use the equation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=3.89</m:t>
                    </m:r>
                    <m:r>
                      <a:rPr lang="en-US" sz="2800" i="1" dirty="0" smtClean="0">
                        <a:latin typeface="Cambria Math" panose="02040503050406030204" pitchFamily="18" charset="0"/>
                      </a:rPr>
                      <m:t>𝑥</m:t>
                    </m:r>
                  </m:oMath>
                </a14:m>
                <a:r>
                  <a:rPr lang="en-US" sz="2800" dirty="0"/>
                  <a:t> to determine the cost for </a:t>
                </a:r>
                <a14:m>
                  <m:oMath xmlns:m="http://schemas.openxmlformats.org/officeDocument/2006/math">
                    <m:r>
                      <a:rPr lang="en-US" sz="2800" i="1" dirty="0" smtClean="0">
                        <a:latin typeface="Cambria Math" panose="02040503050406030204" pitchFamily="18" charset="0"/>
                      </a:rPr>
                      <m:t>15</m:t>
                    </m:r>
                  </m:oMath>
                </a14:m>
                <a:r>
                  <a:rPr lang="en-US" sz="2800" dirty="0"/>
                  <a:t> gallons of gas?</a:t>
                </a:r>
                <a:endParaRPr lang="en-IN" sz="2800" dirty="0"/>
              </a:p>
            </p:txBody>
          </p:sp>
        </mc:Choice>
        <mc:Fallback xmlns="">
          <p:sp>
            <p:nvSpPr>
              <p:cNvPr id="3"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2092854"/>
                <a:ext cx="10115362" cy="1721154"/>
              </a:xfrm>
              <a:prstGeom prst="rect">
                <a:avLst/>
              </a:prstGeom>
              <a:blipFill>
                <a:blip r:embed="rId2"/>
                <a:stretch>
                  <a:fillRect l="-1205" t="-3534" r="-1325"/>
                </a:stretch>
              </a:blipFill>
            </p:spPr>
            <p:txBody>
              <a:bodyPr/>
              <a:lstStyle/>
              <a:p>
                <a:r>
                  <a:rPr lang="en-US">
                    <a:noFill/>
                  </a:rPr>
                  <a:t> </a:t>
                </a:r>
              </a:p>
            </p:txBody>
          </p:sp>
        </mc:Fallback>
      </mc:AlternateContent>
    </p:spTree>
    <p:extLst>
      <p:ext uri="{BB962C8B-B14F-4D97-AF65-F5344CB8AC3E}">
        <p14:creationId xmlns:p14="http://schemas.microsoft.com/office/powerpoint/2010/main" val="2087518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1053280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US" sz="2800" dirty="0"/>
                  <a:t>A mechanic charges </a:t>
                </a:r>
                <a14:m>
                  <m:oMath xmlns:m="http://schemas.openxmlformats.org/officeDocument/2006/math">
                    <m:r>
                      <a:rPr lang="en-US" sz="2800" i="1" dirty="0" smtClean="0">
                        <a:latin typeface="Cambria Math" panose="02040503050406030204" pitchFamily="18" charset="0"/>
                      </a:rPr>
                      <m:t>$270</m:t>
                    </m:r>
                  </m:oMath>
                </a14:m>
                <a:r>
                  <a:rPr lang="en-US" sz="2800" dirty="0"/>
                  <a:t> for </a:t>
                </a:r>
                <a14:m>
                  <m:oMath xmlns:m="http://schemas.openxmlformats.org/officeDocument/2006/math">
                    <m:r>
                      <a:rPr lang="en-US" sz="2800" i="1" dirty="0" smtClean="0">
                        <a:latin typeface="Cambria Math" panose="02040503050406030204" pitchFamily="18" charset="0"/>
                      </a:rPr>
                      <m:t>5</m:t>
                    </m:r>
                  </m:oMath>
                </a14:m>
                <a:r>
                  <a:rPr lang="en-US" sz="2800" dirty="0"/>
                  <a:t> hours of work on a car. Write an equation that compares the total cost to the number of hours he works on a car if it is a proportional relationship.</a:t>
                </a:r>
                <a:endParaRPr lang="en-IN" sz="2800" dirty="0"/>
              </a:p>
            </p:txBody>
          </p:sp>
        </mc:Choice>
        <mc:Fallback xmlns="">
          <p:sp>
            <p:nvSpPr>
              <p:cNvPr id="3"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1619075"/>
                <a:ext cx="10532806" cy="2596140"/>
              </a:xfrm>
              <a:prstGeom prst="rect">
                <a:avLst/>
              </a:prstGeom>
              <a:blipFill>
                <a:blip r:embed="rId2"/>
                <a:stretch>
                  <a:fillRect l="-1157" t="-2588"/>
                </a:stretch>
              </a:blipFill>
            </p:spPr>
            <p:txBody>
              <a:bodyPr/>
              <a:lstStyle/>
              <a:p>
                <a:r>
                  <a:rPr lang="en-US">
                    <a:noFill/>
                  </a:rPr>
                  <a:t> </a:t>
                </a:r>
              </a:p>
            </p:txBody>
          </p:sp>
        </mc:Fallback>
      </mc:AlternateContent>
    </p:spTree>
    <p:extLst>
      <p:ext uri="{BB962C8B-B14F-4D97-AF65-F5344CB8AC3E}">
        <p14:creationId xmlns:p14="http://schemas.microsoft.com/office/powerpoint/2010/main" val="16098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2</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1053280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US" sz="2800" dirty="0"/>
                  <a:t>A mechanic charges </a:t>
                </a:r>
                <a14:m>
                  <m:oMath xmlns:m="http://schemas.openxmlformats.org/officeDocument/2006/math">
                    <m:r>
                      <a:rPr lang="en-US" sz="2800" i="1" dirty="0" smtClean="0">
                        <a:latin typeface="Cambria Math" panose="02040503050406030204" pitchFamily="18" charset="0"/>
                      </a:rPr>
                      <m:t>$270</m:t>
                    </m:r>
                  </m:oMath>
                </a14:m>
                <a:r>
                  <a:rPr lang="en-US" sz="2800" dirty="0"/>
                  <a:t> for </a:t>
                </a:r>
                <a14:m>
                  <m:oMath xmlns:m="http://schemas.openxmlformats.org/officeDocument/2006/math">
                    <m:r>
                      <a:rPr lang="en-US" sz="2800" i="1" dirty="0" smtClean="0">
                        <a:latin typeface="Cambria Math" panose="02040503050406030204" pitchFamily="18" charset="0"/>
                      </a:rPr>
                      <m:t>5</m:t>
                    </m:r>
                  </m:oMath>
                </a14:m>
                <a:r>
                  <a:rPr lang="en-US" sz="2800" dirty="0"/>
                  <a:t> hours of work on a car. Write an equation that compares the total cost to the number of hours he works on a car if it is a proportional relationship.</a:t>
                </a:r>
                <a:endParaRPr lang="en-IN" sz="2800" dirty="0"/>
              </a:p>
            </p:txBody>
          </p:sp>
        </mc:Choice>
        <mc:Fallback xmlns="">
          <p:sp>
            <p:nvSpPr>
              <p:cNvPr id="3"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1619075"/>
                <a:ext cx="10532806" cy="2596140"/>
              </a:xfrm>
              <a:prstGeom prst="rect">
                <a:avLst/>
              </a:prstGeom>
              <a:blipFill>
                <a:blip r:embed="rId3"/>
                <a:stretch>
                  <a:fillRect l="-1157" t="-25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59873" y="3701534"/>
                <a:ext cx="1557028"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𝑦</m:t>
                      </m:r>
                      <m:r>
                        <a:rPr lang="en-US" sz="2800" i="1" dirty="0" smtClean="0">
                          <a:solidFill>
                            <a:srgbClr val="FF0000"/>
                          </a:solidFill>
                          <a:latin typeface="Cambria Math" panose="02040503050406030204" pitchFamily="18" charset="0"/>
                        </a:rPr>
                        <m:t>=54</m:t>
                      </m:r>
                      <m:r>
                        <a:rPr lang="en-US" sz="2800" i="1" dirty="0" smtClean="0">
                          <a:solidFill>
                            <a:srgbClr val="FF0000"/>
                          </a:solidFill>
                          <a:latin typeface="Cambria Math" panose="02040503050406030204" pitchFamily="18" charset="0"/>
                        </a:rPr>
                        <m:t>𝑥</m:t>
                      </m:r>
                    </m:oMath>
                  </m:oMathPara>
                </a14:m>
                <a:endParaRPr lang="en-US" sz="2800" dirty="0">
                  <a:solidFill>
                    <a:srgbClr val="FF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459873" y="3701534"/>
                <a:ext cx="1557028"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13734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p:sp>
        <p:nvSpPr>
          <p:cNvPr id="3" name="Rectangle 2"/>
          <p:cNvSpPr/>
          <p:nvPr/>
        </p:nvSpPr>
        <p:spPr>
          <a:xfrm>
            <a:off x="459873" y="1513009"/>
            <a:ext cx="9436295" cy="1384995"/>
          </a:xfrm>
          <a:prstGeom prst="rect">
            <a:avLst/>
          </a:prstGeom>
        </p:spPr>
        <p:txBody>
          <a:bodyPr wrap="square">
            <a:spAutoFit/>
          </a:bodyPr>
          <a:lstStyle/>
          <a:p>
            <a:r>
              <a:rPr lang="en-US" sz="2800" dirty="0">
                <a:solidFill>
                  <a:schemeClr val="tx2"/>
                </a:solidFill>
              </a:rPr>
              <a:t>The perimeter of a square is proportional to the length of one side. A square with 10-inch sides has a perimeter of 40 inches.</a:t>
            </a:r>
          </a:p>
        </p:txBody>
      </p:sp>
      <p:sp>
        <p:nvSpPr>
          <p:cNvPr id="4" name="Rectangle 3"/>
          <p:cNvSpPr/>
          <p:nvPr/>
        </p:nvSpPr>
        <p:spPr>
          <a:xfrm>
            <a:off x="459872" y="3105835"/>
            <a:ext cx="9436295" cy="3970318"/>
          </a:xfrm>
          <a:prstGeom prst="rect">
            <a:avLst/>
          </a:prstGeom>
        </p:spPr>
        <p:txBody>
          <a:bodyPr wrap="square">
            <a:spAutoFit/>
          </a:bodyPr>
          <a:lstStyle/>
          <a:p>
            <a:r>
              <a:rPr lang="en-US" sz="2800" b="1" dirty="0"/>
              <a:t>Write an equation relating the perimeter of the square to its side length. Then find the perimeter of a square with a 6-inch side.</a:t>
            </a:r>
          </a:p>
          <a:p>
            <a:endParaRPr lang="en-US" sz="2800" b="1" dirty="0"/>
          </a:p>
          <a:p>
            <a:r>
              <a:rPr lang="en-US" sz="2800" b="1" dirty="0"/>
              <a:t>Part A </a:t>
            </a:r>
            <a:r>
              <a:rPr lang="en-US" sz="2800" dirty="0">
                <a:solidFill>
                  <a:schemeClr val="tx2"/>
                </a:solidFill>
              </a:rPr>
              <a:t>Write an equation.</a:t>
            </a:r>
          </a:p>
          <a:p>
            <a:r>
              <a:rPr lang="en-US" sz="2800" b="1" dirty="0"/>
              <a:t>Part B </a:t>
            </a:r>
            <a:r>
              <a:rPr lang="en-US" sz="2800" dirty="0">
                <a:solidFill>
                  <a:schemeClr val="tx2"/>
                </a:solidFill>
              </a:rPr>
              <a:t>Use the equation to find the perimeter of a square with a side length of 6 inches.</a:t>
            </a:r>
          </a:p>
          <a:p>
            <a:endParaRPr lang="en-US" sz="2800" dirty="0">
              <a:solidFill>
                <a:schemeClr val="tx2"/>
              </a:solidFill>
            </a:endParaRPr>
          </a:p>
          <a:p>
            <a:endParaRPr lang="en-US" sz="2800" b="1" dirty="0"/>
          </a:p>
        </p:txBody>
      </p:sp>
    </p:spTree>
    <p:extLst>
      <p:ext uri="{BB962C8B-B14F-4D97-AF65-F5344CB8AC3E}">
        <p14:creationId xmlns:p14="http://schemas.microsoft.com/office/powerpoint/2010/main" val="414343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p:sp>
        <p:nvSpPr>
          <p:cNvPr id="4" name="Rectangle 3"/>
          <p:cNvSpPr/>
          <p:nvPr/>
        </p:nvSpPr>
        <p:spPr>
          <a:xfrm>
            <a:off x="459873" y="1484034"/>
            <a:ext cx="4227952" cy="523220"/>
          </a:xfrm>
          <a:prstGeom prst="rect">
            <a:avLst/>
          </a:prstGeom>
        </p:spPr>
        <p:txBody>
          <a:bodyPr wrap="none">
            <a:spAutoFit/>
          </a:bodyPr>
          <a:lstStyle/>
          <a:p>
            <a:r>
              <a:rPr lang="en-US" sz="2800" b="1" dirty="0"/>
              <a:t>Part A </a:t>
            </a:r>
            <a:r>
              <a:rPr lang="en-US" sz="2800" dirty="0">
                <a:solidFill>
                  <a:schemeClr val="tx2"/>
                </a:solidFill>
              </a:rPr>
              <a:t>Write an equation.</a:t>
            </a:r>
          </a:p>
        </p:txBody>
      </p:sp>
      <mc:AlternateContent xmlns:mc="http://schemas.openxmlformats.org/markup-compatibility/2006" xmlns:a14="http://schemas.microsoft.com/office/drawing/2010/main">
        <mc:Choice Requires="a14">
          <p:sp>
            <p:nvSpPr>
              <p:cNvPr id="5" name="Rectangle 4"/>
              <p:cNvSpPr/>
              <p:nvPr/>
            </p:nvSpPr>
            <p:spPr>
              <a:xfrm>
                <a:off x="463662" y="2123967"/>
                <a:ext cx="9579990" cy="1815882"/>
              </a:xfrm>
              <a:prstGeom prst="rect">
                <a:avLst/>
              </a:prstGeom>
            </p:spPr>
            <p:txBody>
              <a:bodyPr wrap="square">
                <a:spAutoFit/>
              </a:bodyPr>
              <a:lstStyle/>
              <a:p>
                <a:r>
                  <a:rPr lang="en-US" sz="2800" dirty="0">
                    <a:solidFill>
                      <a:schemeClr val="tx2"/>
                    </a:solidFill>
                  </a:rPr>
                  <a:t>The perimeter of a square with </a:t>
                </a:r>
                <a14:m>
                  <m:oMath xmlns:m="http://schemas.openxmlformats.org/officeDocument/2006/math">
                    <m:r>
                      <a:rPr lang="en-US" sz="2800" i="1" dirty="0" smtClean="0">
                        <a:solidFill>
                          <a:schemeClr val="tx2"/>
                        </a:solidFill>
                        <a:latin typeface="Cambria Math" panose="02040503050406030204" pitchFamily="18" charset="0"/>
                      </a:rPr>
                      <m:t>10</m:t>
                    </m:r>
                  </m:oMath>
                </a14:m>
                <a:r>
                  <a:rPr lang="en-US" sz="2800" dirty="0">
                    <a:solidFill>
                      <a:schemeClr val="tx2"/>
                    </a:solidFill>
                  </a:rPr>
                  <a:t>-inch sides is 40 inches. Write a ratio that compares the perimeter to the side length. Find the constant of proportionality. Find an equivalent ratio with a denominator of </a:t>
                </a:r>
                <a14:m>
                  <m:oMath xmlns:m="http://schemas.openxmlformats.org/officeDocument/2006/math">
                    <m:r>
                      <a:rPr lang="en-US" sz="2800" i="1" dirty="0" smtClean="0">
                        <a:solidFill>
                          <a:schemeClr val="tx2"/>
                        </a:solidFill>
                        <a:latin typeface="Cambria Math" panose="02040503050406030204" pitchFamily="18" charset="0"/>
                      </a:rPr>
                      <m:t>1</m:t>
                    </m:r>
                  </m:oMath>
                </a14:m>
                <a:r>
                  <a:rPr lang="en-US" sz="2800" dirty="0">
                    <a:solidFill>
                      <a:schemeClr val="tx2"/>
                    </a:solidFill>
                  </a:rPr>
                  <a:t>.</a:t>
                </a:r>
              </a:p>
            </p:txBody>
          </p:sp>
        </mc:Choice>
        <mc:Fallback xmlns="">
          <p:sp>
            <p:nvSpPr>
              <p:cNvPr id="5" name="Rectangle 4"/>
              <p:cNvSpPr>
                <a:spLocks noRot="1" noChangeAspect="1" noMove="1" noResize="1" noEditPoints="1" noAdjustHandles="1" noChangeArrowheads="1" noChangeShapeType="1" noTextEdit="1"/>
              </p:cNvSpPr>
              <p:nvPr/>
            </p:nvSpPr>
            <p:spPr>
              <a:xfrm>
                <a:off x="463662" y="2123967"/>
                <a:ext cx="9579990" cy="1815882"/>
              </a:xfrm>
              <a:prstGeom prst="rect">
                <a:avLst/>
              </a:prstGeom>
              <a:blipFill>
                <a:blip r:embed="rId2"/>
                <a:stretch>
                  <a:fillRect l="-1272" t="-3356" r="-2099" b="-83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2438600" y="3843162"/>
                <a:ext cx="3491597" cy="97731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800" i="1" dirty="0" smtClean="0">
                              <a:solidFill>
                                <a:schemeClr val="tx2"/>
                              </a:solidFill>
                              <a:latin typeface="Cambria Math" panose="02040503050406030204" pitchFamily="18" charset="0"/>
                            </a:rPr>
                          </m:ctrlPr>
                        </m:fPr>
                        <m:num>
                          <m:r>
                            <m:rPr>
                              <m:sty m:val="p"/>
                            </m:rPr>
                            <a:rPr lang="en-US" sz="2800" dirty="0">
                              <a:solidFill>
                                <a:schemeClr val="tx2"/>
                              </a:solidFill>
                              <a:latin typeface="Cambria Math" panose="02040503050406030204" pitchFamily="18" charset="0"/>
                            </a:rPr>
                            <m:t>perimeter</m:t>
                          </m:r>
                        </m:num>
                        <m:den>
                          <m:r>
                            <m:rPr>
                              <m:sty m:val="p"/>
                            </m:rPr>
                            <a:rPr lang="en-US" sz="2800" dirty="0">
                              <a:solidFill>
                                <a:schemeClr val="tx2"/>
                              </a:solidFill>
                              <a:latin typeface="Cambria Math" panose="02040503050406030204" pitchFamily="18" charset="0"/>
                            </a:rPr>
                            <m:t>side</m:t>
                          </m:r>
                          <m:r>
                            <a:rPr lang="en-US" sz="2800" dirty="0">
                              <a:solidFill>
                                <a:schemeClr val="tx2"/>
                              </a:solidFill>
                              <a:latin typeface="Cambria Math" panose="02040503050406030204" pitchFamily="18" charset="0"/>
                            </a:rPr>
                            <m:t> </m:t>
                          </m:r>
                          <m:r>
                            <m:rPr>
                              <m:sty m:val="p"/>
                            </m:rPr>
                            <a:rPr lang="en-US" sz="2800" dirty="0">
                              <a:solidFill>
                                <a:schemeClr val="tx2"/>
                              </a:solidFill>
                              <a:latin typeface="Cambria Math" panose="02040503050406030204" pitchFamily="18" charset="0"/>
                            </a:rPr>
                            <m:t>length</m:t>
                          </m:r>
                        </m:den>
                      </m:f>
                      <m:r>
                        <a:rPr lang="en-US" sz="2800" i="1" dirty="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40</m:t>
                          </m:r>
                        </m:num>
                        <m:den>
                          <m:r>
                            <a:rPr lang="en-US" sz="2800" b="0" i="1" dirty="0" smtClean="0">
                              <a:solidFill>
                                <a:schemeClr val="tx2"/>
                              </a:solidFill>
                              <a:latin typeface="Cambria Math" panose="02040503050406030204" pitchFamily="18" charset="0"/>
                            </a:rPr>
                            <m:t>10</m:t>
                          </m:r>
                        </m:den>
                      </m:f>
                      <m:r>
                        <a:rPr lang="en-US" sz="2800" i="1" dirty="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b="0" i="1" dirty="0" smtClean="0">
                              <a:solidFill>
                                <a:schemeClr val="tx2"/>
                              </a:solidFill>
                              <a:latin typeface="Cambria Math" panose="02040503050406030204" pitchFamily="18" charset="0"/>
                            </a:rPr>
                            <m:t>4</m:t>
                          </m:r>
                        </m:num>
                        <m:den>
                          <m:r>
                            <a:rPr lang="en-US" sz="2800" i="1" dirty="0">
                              <a:solidFill>
                                <a:schemeClr val="tx2"/>
                              </a:solidFill>
                              <a:latin typeface="Cambria Math" panose="02040503050406030204" pitchFamily="18" charset="0"/>
                            </a:rPr>
                            <m:t>1</m:t>
                          </m:r>
                        </m:den>
                      </m:f>
                    </m:oMath>
                  </m:oMathPara>
                </a14:m>
                <a:endParaRPr lang="en-US" sz="2800" dirty="0"/>
              </a:p>
            </p:txBody>
          </p:sp>
        </mc:Choice>
        <mc:Fallback xmlns="">
          <p:sp>
            <p:nvSpPr>
              <p:cNvPr id="6" name="Rectangle 5"/>
              <p:cNvSpPr>
                <a:spLocks noRot="1" noChangeAspect="1" noMove="1" noResize="1" noEditPoints="1" noAdjustHandles="1" noChangeArrowheads="1" noChangeShapeType="1" noTextEdit="1"/>
              </p:cNvSpPr>
              <p:nvPr/>
            </p:nvSpPr>
            <p:spPr>
              <a:xfrm>
                <a:off x="2438600" y="3843162"/>
                <a:ext cx="3491597" cy="97731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59873" y="4845734"/>
                <a:ext cx="6300123" cy="523220"/>
              </a:xfrm>
              <a:prstGeom prst="rect">
                <a:avLst/>
              </a:prstGeom>
            </p:spPr>
            <p:txBody>
              <a:bodyPr wrap="none">
                <a:spAutoFit/>
              </a:bodyPr>
              <a:lstStyle/>
              <a:p>
                <a:r>
                  <a:rPr lang="en-US" sz="2800" dirty="0">
                    <a:solidFill>
                      <a:schemeClr val="tx2"/>
                    </a:solidFill>
                  </a:rPr>
                  <a:t>So, the constant of proportionality is </a:t>
                </a:r>
                <a14:m>
                  <m:oMath xmlns:m="http://schemas.openxmlformats.org/officeDocument/2006/math">
                    <m:r>
                      <a:rPr lang="en-US" sz="2800" i="1" dirty="0" smtClean="0">
                        <a:solidFill>
                          <a:schemeClr val="tx2"/>
                        </a:solidFill>
                        <a:latin typeface="Cambria Math" panose="02040503050406030204" pitchFamily="18" charset="0"/>
                      </a:rPr>
                      <m:t>4</m:t>
                    </m:r>
                  </m:oMath>
                </a14:m>
                <a:r>
                  <a:rPr lang="en-US" sz="2800" dirty="0">
                    <a:solidFill>
                      <a:schemeClr val="tx2"/>
                    </a:solidFill>
                  </a:rPr>
                  <a:t>.</a:t>
                </a:r>
              </a:p>
            </p:txBody>
          </p:sp>
        </mc:Choice>
        <mc:Fallback xmlns="">
          <p:sp>
            <p:nvSpPr>
              <p:cNvPr id="7" name="Rectangle 6"/>
              <p:cNvSpPr>
                <a:spLocks noRot="1" noChangeAspect="1" noMove="1" noResize="1" noEditPoints="1" noAdjustHandles="1" noChangeArrowheads="1" noChangeShapeType="1" noTextEdit="1"/>
              </p:cNvSpPr>
              <p:nvPr/>
            </p:nvSpPr>
            <p:spPr>
              <a:xfrm>
                <a:off x="459873" y="4845734"/>
                <a:ext cx="6300123" cy="523220"/>
              </a:xfrm>
              <a:prstGeom prst="rect">
                <a:avLst/>
              </a:prstGeom>
              <a:blipFill>
                <a:blip r:embed="rId4"/>
                <a:stretch>
                  <a:fillRect l="-1934" t="-12791" r="-967" b="-313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59873" y="5435651"/>
                <a:ext cx="8580888" cy="954107"/>
              </a:xfrm>
              <a:prstGeom prst="rect">
                <a:avLst/>
              </a:prstGeom>
            </p:spPr>
            <p:txBody>
              <a:bodyPr wrap="square">
                <a:spAutoFit/>
              </a:bodyPr>
              <a:lstStyle/>
              <a:p>
                <a:r>
                  <a:rPr lang="en-US" sz="2800" dirty="0">
                    <a:solidFill>
                      <a:schemeClr val="tx2"/>
                    </a:solidFill>
                  </a:rPr>
                  <a:t>The perimeter is </a:t>
                </a:r>
                <a14:m>
                  <m:oMath xmlns:m="http://schemas.openxmlformats.org/officeDocument/2006/math">
                    <m:r>
                      <a:rPr lang="en-US" sz="2800" i="1" dirty="0" smtClean="0">
                        <a:solidFill>
                          <a:schemeClr val="tx2"/>
                        </a:solidFill>
                        <a:latin typeface="Cambria Math" panose="02040503050406030204" pitchFamily="18" charset="0"/>
                      </a:rPr>
                      <m:t>4</m:t>
                    </m:r>
                  </m:oMath>
                </a14:m>
                <a:r>
                  <a:rPr lang="en-US" sz="2800" dirty="0">
                    <a:solidFill>
                      <a:schemeClr val="tx2"/>
                    </a:solidFill>
                  </a:rPr>
                  <a:t> times the length of a side, so the equation is written </a:t>
                </a:r>
                <a14:m>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=4</m:t>
                    </m:r>
                    <m:r>
                      <a:rPr lang="en-US" sz="2800" i="1" dirty="0" smtClean="0">
                        <a:solidFill>
                          <a:schemeClr val="tx2"/>
                        </a:solidFill>
                        <a:latin typeface="Cambria Math" panose="02040503050406030204" pitchFamily="18" charset="0"/>
                      </a:rPr>
                      <m:t>𝑥</m:t>
                    </m:r>
                  </m:oMath>
                </a14:m>
                <a:r>
                  <a:rPr lang="en-US" sz="2800" dirty="0">
                    <a:solidFill>
                      <a:schemeClr val="tx2"/>
                    </a:solidFill>
                  </a:rPr>
                  <a:t>.</a:t>
                </a:r>
              </a:p>
            </p:txBody>
          </p:sp>
        </mc:Choice>
        <mc:Fallback xmlns="">
          <p:sp>
            <p:nvSpPr>
              <p:cNvPr id="8" name="Rectangle 7"/>
              <p:cNvSpPr>
                <a:spLocks noRot="1" noChangeAspect="1" noMove="1" noResize="1" noEditPoints="1" noAdjustHandles="1" noChangeArrowheads="1" noChangeShapeType="1" noTextEdit="1"/>
              </p:cNvSpPr>
              <p:nvPr/>
            </p:nvSpPr>
            <p:spPr>
              <a:xfrm>
                <a:off x="459873" y="5435651"/>
                <a:ext cx="8580888" cy="954107"/>
              </a:xfrm>
              <a:prstGeom prst="rect">
                <a:avLst/>
              </a:prstGeom>
              <a:blipFill>
                <a:blip r:embed="rId5"/>
                <a:stretch>
                  <a:fillRect l="-1420" t="-7051" b="-17308"/>
                </a:stretch>
              </a:blipFill>
            </p:spPr>
            <p:txBody>
              <a:bodyPr/>
              <a:lstStyle/>
              <a:p>
                <a:r>
                  <a:rPr lang="en-US">
                    <a:noFill/>
                  </a:rPr>
                  <a:t> </a:t>
                </a:r>
              </a:p>
            </p:txBody>
          </p:sp>
        </mc:Fallback>
      </mc:AlternateContent>
    </p:spTree>
    <p:extLst>
      <p:ext uri="{BB962C8B-B14F-4D97-AF65-F5344CB8AC3E}">
        <p14:creationId xmlns:p14="http://schemas.microsoft.com/office/powerpoint/2010/main" val="126809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459873" y="1619075"/>
                <a:ext cx="9569031" cy="954107"/>
              </a:xfrm>
              <a:prstGeom prst="rect">
                <a:avLst/>
              </a:prstGeom>
            </p:spPr>
            <p:txBody>
              <a:bodyPr wrap="square">
                <a:spAutoFit/>
              </a:bodyPr>
              <a:lstStyle/>
              <a:p>
                <a:pPr marL="1171575" indent="-1171575"/>
                <a:r>
                  <a:rPr lang="en-US" sz="2800" b="1" dirty="0"/>
                  <a:t>Part B </a:t>
                </a:r>
                <a:r>
                  <a:rPr lang="en-US" sz="2800" dirty="0">
                    <a:solidFill>
                      <a:schemeClr val="tx2"/>
                    </a:solidFill>
                  </a:rPr>
                  <a:t>Use the equation to find the perimeter of a square with a side length of </a:t>
                </a:r>
                <a14:m>
                  <m:oMath xmlns:m="http://schemas.openxmlformats.org/officeDocument/2006/math">
                    <m:r>
                      <a:rPr lang="en-US" sz="2800" i="1" dirty="0" smtClean="0">
                        <a:solidFill>
                          <a:schemeClr val="tx2"/>
                        </a:solidFill>
                        <a:latin typeface="Cambria Math" panose="02040503050406030204" pitchFamily="18" charset="0"/>
                      </a:rPr>
                      <m:t>6</m:t>
                    </m:r>
                  </m:oMath>
                </a14:m>
                <a:r>
                  <a:rPr lang="en-US" sz="2800" dirty="0">
                    <a:solidFill>
                      <a:schemeClr val="tx2"/>
                    </a:solidFill>
                  </a:rPr>
                  <a:t> inches.</a:t>
                </a:r>
              </a:p>
            </p:txBody>
          </p:sp>
        </mc:Choice>
        <mc:Fallback xmlns="">
          <p:sp>
            <p:nvSpPr>
              <p:cNvPr id="2" name="Rectangle 1"/>
              <p:cNvSpPr>
                <a:spLocks noRot="1" noChangeAspect="1" noMove="1" noResize="1" noEditPoints="1" noAdjustHandles="1" noChangeArrowheads="1" noChangeShapeType="1" noTextEdit="1"/>
              </p:cNvSpPr>
              <p:nvPr/>
            </p:nvSpPr>
            <p:spPr>
              <a:xfrm>
                <a:off x="459873" y="1619075"/>
                <a:ext cx="9569031" cy="954107"/>
              </a:xfrm>
              <a:prstGeom prst="rect">
                <a:avLst/>
              </a:prstGeom>
              <a:blipFill>
                <a:blip r:embed="rId2"/>
                <a:stretch>
                  <a:fillRect l="-1274" t="-7051" b="-17308"/>
                </a:stretch>
              </a:blipFill>
            </p:spPr>
            <p:txBody>
              <a:bodyPr/>
              <a:lstStyle/>
              <a:p>
                <a:r>
                  <a:rPr lang="en-US">
                    <a:noFill/>
                  </a:rPr>
                  <a:t> </a:t>
                </a:r>
              </a:p>
            </p:txBody>
          </p:sp>
        </mc:Fallback>
      </mc:AlternateContent>
      <p:sp>
        <p:nvSpPr>
          <p:cNvPr id="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4" name="Rectangle 3"/>
              <p:cNvSpPr/>
              <p:nvPr/>
            </p:nvSpPr>
            <p:spPr>
              <a:xfrm>
                <a:off x="459873" y="2643729"/>
                <a:ext cx="1358257"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=4</m:t>
                      </m:r>
                      <m:r>
                        <a:rPr lang="en-US" sz="2800" i="1" dirty="0" smtClean="0">
                          <a:solidFill>
                            <a:schemeClr val="tx2"/>
                          </a:solidFill>
                          <a:latin typeface="Cambria Math" panose="02040503050406030204" pitchFamily="18" charset="0"/>
                        </a:rPr>
                        <m:t>𝑥</m:t>
                      </m:r>
                    </m:oMath>
                  </m:oMathPara>
                </a14:m>
                <a:endParaRPr lang="en-US" sz="2800" dirty="0">
                  <a:solidFill>
                    <a:schemeClr val="tx2"/>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459873" y="2643729"/>
                <a:ext cx="1358257"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75814" y="3365630"/>
                <a:ext cx="165353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=4(6)</m:t>
                      </m:r>
                    </m:oMath>
                  </m:oMathPara>
                </a14:m>
                <a:endParaRPr lang="en-US" sz="2800" dirty="0">
                  <a:solidFill>
                    <a:schemeClr val="tx2"/>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475814" y="3365630"/>
                <a:ext cx="165353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459873" y="4087531"/>
                <a:ext cx="135537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2"/>
                          </a:solidFill>
                          <a:latin typeface="Cambria Math" panose="02040503050406030204" pitchFamily="18" charset="0"/>
                        </a:rPr>
                        <m:t>𝑦</m:t>
                      </m:r>
                      <m:r>
                        <a:rPr lang="en-US" sz="2800" i="1" dirty="0" smtClean="0">
                          <a:solidFill>
                            <a:schemeClr val="tx2"/>
                          </a:solidFill>
                          <a:latin typeface="Cambria Math" panose="02040503050406030204" pitchFamily="18" charset="0"/>
                        </a:rPr>
                        <m:t>=24</m:t>
                      </m:r>
                    </m:oMath>
                  </m:oMathPara>
                </a14:m>
                <a:endParaRPr lang="en-US" sz="2800" dirty="0">
                  <a:solidFill>
                    <a:schemeClr val="tx2"/>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459873" y="4087531"/>
                <a:ext cx="1355371" cy="523220"/>
              </a:xfrm>
              <a:prstGeom prst="rect">
                <a:avLst/>
              </a:prstGeom>
              <a:blipFill>
                <a:blip r:embed="rId5"/>
                <a:stretch>
                  <a:fillRect/>
                </a:stretch>
              </a:blipFill>
            </p:spPr>
            <p:txBody>
              <a:bodyPr/>
              <a:lstStyle/>
              <a:p>
                <a:r>
                  <a:rPr lang="en-US">
                    <a:noFill/>
                  </a:rPr>
                  <a:t> </a:t>
                </a:r>
              </a:p>
            </p:txBody>
          </p:sp>
        </mc:Fallback>
      </mc:AlternateContent>
      <p:sp>
        <p:nvSpPr>
          <p:cNvPr id="7" name="Rectangle 6"/>
          <p:cNvSpPr/>
          <p:nvPr/>
        </p:nvSpPr>
        <p:spPr>
          <a:xfrm>
            <a:off x="2486067" y="2742459"/>
            <a:ext cx="3196644" cy="523220"/>
          </a:xfrm>
          <a:prstGeom prst="rect">
            <a:avLst/>
          </a:prstGeom>
        </p:spPr>
        <p:txBody>
          <a:bodyPr wrap="none">
            <a:spAutoFit/>
          </a:bodyPr>
          <a:lstStyle/>
          <a:p>
            <a:r>
              <a:rPr lang="en-US" sz="2800" dirty="0">
                <a:solidFill>
                  <a:schemeClr val="accent1"/>
                </a:solidFill>
              </a:rPr>
              <a:t>Write the equation.</a:t>
            </a:r>
          </a:p>
        </p:txBody>
      </p:sp>
      <mc:AlternateContent xmlns:mc="http://schemas.openxmlformats.org/markup-compatibility/2006" xmlns:a14="http://schemas.microsoft.com/office/drawing/2010/main">
        <mc:Choice Requires="a14">
          <p:sp>
            <p:nvSpPr>
              <p:cNvPr id="8" name="Rectangle 7"/>
              <p:cNvSpPr/>
              <p:nvPr/>
            </p:nvSpPr>
            <p:spPr>
              <a:xfrm>
                <a:off x="2486067" y="3365630"/>
                <a:ext cx="2922595" cy="523220"/>
              </a:xfrm>
              <a:prstGeom prst="rect">
                <a:avLst/>
              </a:prstGeom>
            </p:spPr>
            <p:txBody>
              <a:bodyPr wrap="none">
                <a:spAutoFit/>
              </a:bodyPr>
              <a:lstStyle/>
              <a:p>
                <a:r>
                  <a:rPr lang="en-US" sz="2800" dirty="0">
                    <a:solidFill>
                      <a:schemeClr val="accent1"/>
                    </a:solidFill>
                  </a:rPr>
                  <a:t>Replace </a:t>
                </a:r>
                <a14:m>
                  <m:oMath xmlns:m="http://schemas.openxmlformats.org/officeDocument/2006/math">
                    <m:r>
                      <a:rPr lang="en-US" sz="2800" i="1" dirty="0" smtClean="0">
                        <a:solidFill>
                          <a:schemeClr val="accent1"/>
                        </a:solidFill>
                        <a:latin typeface="Cambria Math" panose="02040503050406030204" pitchFamily="18" charset="0"/>
                      </a:rPr>
                      <m:t>𝑥</m:t>
                    </m:r>
                  </m:oMath>
                </a14:m>
                <a:r>
                  <a:rPr lang="en-US" sz="2800" dirty="0">
                    <a:solidFill>
                      <a:schemeClr val="accent1"/>
                    </a:solidFill>
                  </a:rPr>
                  <a:t> with </a:t>
                </a:r>
                <a14:m>
                  <m:oMath xmlns:m="http://schemas.openxmlformats.org/officeDocument/2006/math">
                    <m:r>
                      <a:rPr lang="en-US" sz="2800" i="1" dirty="0" smtClean="0">
                        <a:solidFill>
                          <a:schemeClr val="accent1"/>
                        </a:solidFill>
                        <a:latin typeface="Cambria Math" panose="02040503050406030204" pitchFamily="18" charset="0"/>
                      </a:rPr>
                      <m:t>6</m:t>
                    </m:r>
                  </m:oMath>
                </a14:m>
                <a:r>
                  <a:rPr lang="en-US" sz="2800" dirty="0">
                    <a:solidFill>
                      <a:schemeClr val="accent1"/>
                    </a:solidFill>
                  </a:rPr>
                  <a:t>.</a:t>
                </a:r>
              </a:p>
            </p:txBody>
          </p:sp>
        </mc:Choice>
        <mc:Fallback xmlns="">
          <p:sp>
            <p:nvSpPr>
              <p:cNvPr id="8" name="Rectangle 7"/>
              <p:cNvSpPr>
                <a:spLocks noRot="1" noChangeAspect="1" noMove="1" noResize="1" noEditPoints="1" noAdjustHandles="1" noChangeArrowheads="1" noChangeShapeType="1" noTextEdit="1"/>
              </p:cNvSpPr>
              <p:nvPr/>
            </p:nvSpPr>
            <p:spPr>
              <a:xfrm>
                <a:off x="2486067" y="3365630"/>
                <a:ext cx="2922595" cy="523220"/>
              </a:xfrm>
              <a:prstGeom prst="rect">
                <a:avLst/>
              </a:prstGeom>
              <a:blipFill>
                <a:blip r:embed="rId6"/>
                <a:stretch>
                  <a:fillRect l="-4384" t="-11628" r="-3967" b="-31395"/>
                </a:stretch>
              </a:blipFill>
            </p:spPr>
            <p:txBody>
              <a:bodyPr/>
              <a:lstStyle/>
              <a:p>
                <a:r>
                  <a:rPr lang="en-US">
                    <a:noFill/>
                  </a:rPr>
                  <a:t> </a:t>
                </a:r>
              </a:p>
            </p:txBody>
          </p:sp>
        </mc:Fallback>
      </mc:AlternateContent>
      <p:sp>
        <p:nvSpPr>
          <p:cNvPr id="9" name="Rectangle 8"/>
          <p:cNvSpPr/>
          <p:nvPr/>
        </p:nvSpPr>
        <p:spPr>
          <a:xfrm>
            <a:off x="2486067" y="4087531"/>
            <a:ext cx="1477264" cy="523220"/>
          </a:xfrm>
          <a:prstGeom prst="rect">
            <a:avLst/>
          </a:prstGeom>
        </p:spPr>
        <p:txBody>
          <a:bodyPr wrap="none">
            <a:spAutoFit/>
          </a:bodyPr>
          <a:lstStyle/>
          <a:p>
            <a:r>
              <a:rPr lang="en-US" sz="2800" dirty="0">
                <a:solidFill>
                  <a:schemeClr val="accent1"/>
                </a:solidFill>
              </a:rPr>
              <a:t>Multiply.</a:t>
            </a:r>
          </a:p>
        </p:txBody>
      </p:sp>
      <mc:AlternateContent xmlns:mc="http://schemas.openxmlformats.org/markup-compatibility/2006" xmlns:a14="http://schemas.microsoft.com/office/drawing/2010/main">
        <mc:Choice Requires="a14">
          <p:sp>
            <p:nvSpPr>
              <p:cNvPr id="10" name="Rectangle 9"/>
              <p:cNvSpPr/>
              <p:nvPr/>
            </p:nvSpPr>
            <p:spPr>
              <a:xfrm>
                <a:off x="475814" y="4845214"/>
                <a:ext cx="10458312" cy="523220"/>
              </a:xfrm>
              <a:prstGeom prst="rect">
                <a:avLst/>
              </a:prstGeom>
            </p:spPr>
            <p:txBody>
              <a:bodyPr wrap="none">
                <a:spAutoFit/>
              </a:bodyPr>
              <a:lstStyle/>
              <a:p>
                <a:r>
                  <a:rPr lang="en-US" sz="2800" dirty="0">
                    <a:solidFill>
                      <a:schemeClr val="tx2"/>
                    </a:solidFill>
                  </a:rPr>
                  <a:t>So, the perimeter of a square with sides of </a:t>
                </a:r>
                <a14:m>
                  <m:oMath xmlns:m="http://schemas.openxmlformats.org/officeDocument/2006/math">
                    <m:r>
                      <a:rPr lang="en-US" sz="2800" i="1" dirty="0" smtClean="0">
                        <a:solidFill>
                          <a:schemeClr val="tx2"/>
                        </a:solidFill>
                        <a:latin typeface="Cambria Math" panose="02040503050406030204" pitchFamily="18" charset="0"/>
                      </a:rPr>
                      <m:t>6</m:t>
                    </m:r>
                  </m:oMath>
                </a14:m>
                <a:r>
                  <a:rPr lang="en-US" sz="2800" dirty="0">
                    <a:solidFill>
                      <a:schemeClr val="tx2"/>
                    </a:solidFill>
                  </a:rPr>
                  <a:t> inches is </a:t>
                </a:r>
                <a14:m>
                  <m:oMath xmlns:m="http://schemas.openxmlformats.org/officeDocument/2006/math">
                    <m:r>
                      <a:rPr lang="en-US" sz="2800" i="1" dirty="0" smtClean="0">
                        <a:solidFill>
                          <a:schemeClr val="tx2"/>
                        </a:solidFill>
                        <a:latin typeface="Cambria Math" panose="02040503050406030204" pitchFamily="18" charset="0"/>
                      </a:rPr>
                      <m:t>24</m:t>
                    </m:r>
                  </m:oMath>
                </a14:m>
                <a:r>
                  <a:rPr lang="en-US" sz="2800" dirty="0">
                    <a:solidFill>
                      <a:schemeClr val="tx2"/>
                    </a:solidFill>
                  </a:rPr>
                  <a:t> inches.</a:t>
                </a:r>
              </a:p>
            </p:txBody>
          </p:sp>
        </mc:Choice>
        <mc:Fallback xmlns="">
          <p:sp>
            <p:nvSpPr>
              <p:cNvPr id="10" name="Rectangle 9"/>
              <p:cNvSpPr>
                <a:spLocks noRot="1" noChangeAspect="1" noMove="1" noResize="1" noEditPoints="1" noAdjustHandles="1" noChangeArrowheads="1" noChangeShapeType="1" noTextEdit="1"/>
              </p:cNvSpPr>
              <p:nvPr/>
            </p:nvSpPr>
            <p:spPr>
              <a:xfrm>
                <a:off x="475814" y="4845214"/>
                <a:ext cx="10458312" cy="523220"/>
              </a:xfrm>
              <a:prstGeom prst="rect">
                <a:avLst/>
              </a:prstGeom>
              <a:blipFill>
                <a:blip r:embed="rId7"/>
                <a:stretch>
                  <a:fillRect l="-1166" t="-12791" r="-58" b="-31395"/>
                </a:stretch>
              </a:blipFill>
            </p:spPr>
            <p:txBody>
              <a:bodyPr/>
              <a:lstStyle/>
              <a:p>
                <a:r>
                  <a:rPr lang="en-US">
                    <a:noFill/>
                  </a:rPr>
                  <a:t> </a:t>
                </a:r>
              </a:p>
            </p:txBody>
          </p:sp>
        </mc:Fallback>
      </mc:AlternateContent>
    </p:spTree>
    <p:extLst>
      <p:ext uri="{BB962C8B-B14F-4D97-AF65-F5344CB8AC3E}">
        <p14:creationId xmlns:p14="http://schemas.microsoft.com/office/powerpoint/2010/main" val="2169423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9731262"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US" sz="2800" dirty="0"/>
                  <a:t>Suppose you know the perimeter of a square is </a:t>
                </a:r>
                <a14:m>
                  <m:oMath xmlns:m="http://schemas.openxmlformats.org/officeDocument/2006/math">
                    <m:r>
                      <a:rPr lang="en-US" sz="2800" i="1" dirty="0" smtClean="0">
                        <a:latin typeface="Cambria Math" panose="02040503050406030204" pitchFamily="18" charset="0"/>
                      </a:rPr>
                      <m:t>52</m:t>
                    </m:r>
                  </m:oMath>
                </a14:m>
                <a:r>
                  <a:rPr lang="en-US" sz="2800" dirty="0"/>
                  <a:t> inches. Explain how you could use the equation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=4</m:t>
                    </m:r>
                    <m:r>
                      <a:rPr lang="en-US" sz="2800" i="1" dirty="0" smtClean="0">
                        <a:latin typeface="Cambria Math" panose="02040503050406030204" pitchFamily="18" charset="0"/>
                      </a:rPr>
                      <m:t>𝑥</m:t>
                    </m:r>
                  </m:oMath>
                </a14:m>
                <a:r>
                  <a:rPr lang="en-US" sz="2800" dirty="0"/>
                  <a:t> to find the length of the side length of the square. Then find the length of the side.</a:t>
                </a:r>
                <a:endParaRPr lang="en-IN" sz="2800" dirty="0"/>
              </a:p>
            </p:txBody>
          </p:sp>
        </mc:Choice>
        <mc:Fallback xmlns="">
          <p:sp>
            <p:nvSpPr>
              <p:cNvPr id="3" name="Content Placeholder 2">
                <a:extLst>
                  <a:ext uri="{FF2B5EF4-FFF2-40B4-BE49-F238E27FC236}">
                    <a16:creationId xmlns:a16="http://schemas.microsoft.com/office/drawing/2014/main" id="{6684FE74-CD2E-4C44-B64A-F1E5DEE53F02}"/>
                  </a:ext>
                </a:extLst>
              </p:cNvPr>
              <p:cNvSpPr txBox="1">
                <a:spLocks noRot="1" noChangeAspect="1" noMove="1" noResize="1" noEditPoints="1" noAdjustHandles="1" noChangeArrowheads="1" noChangeShapeType="1" noTextEdit="1"/>
              </p:cNvSpPr>
              <p:nvPr/>
            </p:nvSpPr>
            <p:spPr>
              <a:xfrm>
                <a:off x="459873" y="1619075"/>
                <a:ext cx="9731262" cy="1721154"/>
              </a:xfrm>
              <a:prstGeom prst="rect">
                <a:avLst/>
              </a:prstGeom>
              <a:blipFill>
                <a:blip r:embed="rId2"/>
                <a:stretch>
                  <a:fillRect l="-1252" t="-3901" b="-48227"/>
                </a:stretch>
              </a:blipFill>
            </p:spPr>
            <p:txBody>
              <a:bodyPr/>
              <a:lstStyle/>
              <a:p>
                <a:r>
                  <a:rPr lang="en-US">
                    <a:noFill/>
                  </a:rPr>
                  <a:t> </a:t>
                </a:r>
              </a:p>
            </p:txBody>
          </p:sp>
        </mc:Fallback>
      </mc:AlternateContent>
    </p:spTree>
    <p:extLst>
      <p:ext uri="{BB962C8B-B14F-4D97-AF65-F5344CB8AC3E}">
        <p14:creationId xmlns:p14="http://schemas.microsoft.com/office/powerpoint/2010/main" val="3294194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84FE74-CD2E-4C44-B64A-F1E5DEE53F02}"/>
              </a:ext>
            </a:extLst>
          </p:cNvPr>
          <p:cNvSpPr txBox="1">
            <a:spLocks/>
          </p:cNvSpPr>
          <p:nvPr/>
        </p:nvSpPr>
        <p:spPr>
          <a:xfrm>
            <a:off x="459873" y="1305513"/>
            <a:ext cx="1053280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US" sz="2800" dirty="0"/>
              <a:t>Jack is in charge of the 120,000-gallon community swimming pool. Each spring, he drains the pool in order to clean it. When finished, he refills the pool with fresh water. Jack can fill the pool with 500 gallons of water in 5 minutes.</a:t>
            </a:r>
            <a:endParaRPr lang="en-IN" sz="2800" dirty="0"/>
          </a:p>
        </p:txBody>
      </p:sp>
      <p:sp>
        <p:nvSpPr>
          <p:cNvPr id="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p:sp>
        <p:nvSpPr>
          <p:cNvPr id="4" name="Rectangle 3"/>
          <p:cNvSpPr/>
          <p:nvPr/>
        </p:nvSpPr>
        <p:spPr>
          <a:xfrm>
            <a:off x="459873" y="3758015"/>
            <a:ext cx="1229311" cy="523220"/>
          </a:xfrm>
          <a:prstGeom prst="rect">
            <a:avLst/>
          </a:prstGeom>
        </p:spPr>
        <p:txBody>
          <a:bodyPr wrap="none">
            <a:spAutoFit/>
          </a:bodyPr>
          <a:lstStyle/>
          <a:p>
            <a:r>
              <a:rPr lang="en-US" sz="2800" b="1"/>
              <a:t>Part A</a:t>
            </a:r>
            <a:endParaRPr lang="en-US" sz="2800" b="1" dirty="0"/>
          </a:p>
        </p:txBody>
      </p:sp>
      <p:sp>
        <p:nvSpPr>
          <p:cNvPr id="5" name="Rectangle 4"/>
          <p:cNvSpPr/>
          <p:nvPr/>
        </p:nvSpPr>
        <p:spPr>
          <a:xfrm>
            <a:off x="459873" y="4237656"/>
            <a:ext cx="10247456" cy="1384995"/>
          </a:xfrm>
          <a:prstGeom prst="rect">
            <a:avLst/>
          </a:prstGeom>
        </p:spPr>
        <p:txBody>
          <a:bodyPr wrap="square">
            <a:spAutoFit/>
          </a:bodyPr>
          <a:lstStyle/>
          <a:p>
            <a:r>
              <a:rPr lang="en-US" sz="2800" dirty="0">
                <a:solidFill>
                  <a:schemeClr val="tx2"/>
                </a:solidFill>
              </a:rPr>
              <a:t>Write an equation that represents the relationship between the total number of gallons y and the number of minutes spent filling the pool </a:t>
            </a:r>
            <a:r>
              <a:rPr lang="en-US" sz="2800" i="1" dirty="0">
                <a:solidFill>
                  <a:schemeClr val="tx2"/>
                </a:solidFill>
              </a:rPr>
              <a:t>x</a:t>
            </a:r>
            <a:r>
              <a:rPr lang="en-US" sz="2800" dirty="0">
                <a:solidFill>
                  <a:schemeClr val="tx2"/>
                </a:solidFill>
              </a:rPr>
              <a:t>.</a:t>
            </a:r>
          </a:p>
        </p:txBody>
      </p:sp>
    </p:spTree>
    <p:extLst>
      <p:ext uri="{BB962C8B-B14F-4D97-AF65-F5344CB8AC3E}">
        <p14:creationId xmlns:p14="http://schemas.microsoft.com/office/powerpoint/2010/main" val="2300000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84FE74-CD2E-4C44-B64A-F1E5DEE53F02}"/>
              </a:ext>
            </a:extLst>
          </p:cNvPr>
          <p:cNvSpPr txBox="1">
            <a:spLocks/>
          </p:cNvSpPr>
          <p:nvPr/>
        </p:nvSpPr>
        <p:spPr>
          <a:xfrm>
            <a:off x="459873" y="1305513"/>
            <a:ext cx="1053280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US" sz="2800" dirty="0"/>
              <a:t>Jack is in charge of the 120,000-gallon community swimming pool. Each spring, he drains the pool in order to clean it. When finished, he refills the pool with fresh water. Jack can fill the pool with 500 gallons of water in 5 minutes.</a:t>
            </a:r>
            <a:endParaRPr lang="en-IN" sz="2800" dirty="0"/>
          </a:p>
        </p:txBody>
      </p:sp>
      <p:sp>
        <p:nvSpPr>
          <p:cNvPr id="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p:sp>
        <p:nvSpPr>
          <p:cNvPr id="4" name="Rectangle 3"/>
          <p:cNvSpPr/>
          <p:nvPr/>
        </p:nvSpPr>
        <p:spPr>
          <a:xfrm>
            <a:off x="459873" y="3758015"/>
            <a:ext cx="1229311" cy="523220"/>
          </a:xfrm>
          <a:prstGeom prst="rect">
            <a:avLst/>
          </a:prstGeom>
        </p:spPr>
        <p:txBody>
          <a:bodyPr wrap="none">
            <a:spAutoFit/>
          </a:bodyPr>
          <a:lstStyle/>
          <a:p>
            <a:r>
              <a:rPr lang="en-US" sz="2800" b="1" dirty="0"/>
              <a:t>Part A</a:t>
            </a:r>
          </a:p>
        </p:txBody>
      </p:sp>
      <p:sp>
        <p:nvSpPr>
          <p:cNvPr id="5" name="Rectangle 4"/>
          <p:cNvSpPr/>
          <p:nvPr/>
        </p:nvSpPr>
        <p:spPr>
          <a:xfrm>
            <a:off x="459873" y="4237656"/>
            <a:ext cx="10247456" cy="1384995"/>
          </a:xfrm>
          <a:prstGeom prst="rect">
            <a:avLst/>
          </a:prstGeom>
        </p:spPr>
        <p:txBody>
          <a:bodyPr wrap="square">
            <a:spAutoFit/>
          </a:bodyPr>
          <a:lstStyle/>
          <a:p>
            <a:r>
              <a:rPr lang="en-US" sz="2800" dirty="0">
                <a:solidFill>
                  <a:schemeClr val="tx2"/>
                </a:solidFill>
              </a:rPr>
              <a:t>Write an equation that represents the relationship between the total number of gallons y and the number of minutes spent filling the pool </a:t>
            </a:r>
            <a:r>
              <a:rPr lang="en-US" sz="2800" i="1" dirty="0">
                <a:solidFill>
                  <a:schemeClr val="tx2"/>
                </a:solidFill>
              </a:rPr>
              <a:t>x</a:t>
            </a:r>
            <a:r>
              <a:rPr lang="en-US" sz="2800" dirty="0">
                <a:solidFill>
                  <a:schemeClr val="tx2"/>
                </a:solidFill>
              </a:rPr>
              <a:t>.</a:t>
            </a:r>
          </a:p>
        </p:txBody>
      </p:sp>
      <mc:AlternateContent xmlns:mc="http://schemas.openxmlformats.org/markup-compatibility/2006" xmlns:a14="http://schemas.microsoft.com/office/drawing/2010/main">
        <mc:Choice Requires="a14">
          <p:sp>
            <p:nvSpPr>
              <p:cNvPr id="6" name="Rectangle 5"/>
              <p:cNvSpPr/>
              <p:nvPr/>
            </p:nvSpPr>
            <p:spPr>
              <a:xfrm>
                <a:off x="459873" y="5622651"/>
                <a:ext cx="175580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FF0000"/>
                          </a:solidFill>
                          <a:latin typeface="Cambria Math" panose="02040503050406030204" pitchFamily="18" charset="0"/>
                        </a:rPr>
                        <m:t>𝑦</m:t>
                      </m:r>
                      <m:r>
                        <a:rPr lang="en-US" sz="2800" i="1" dirty="0" smtClean="0">
                          <a:solidFill>
                            <a:srgbClr val="FF0000"/>
                          </a:solidFill>
                          <a:latin typeface="Cambria Math" panose="02040503050406030204" pitchFamily="18" charset="0"/>
                        </a:rPr>
                        <m:t>=100</m:t>
                      </m:r>
                      <m:r>
                        <a:rPr lang="en-US" sz="2800" i="1" dirty="0" smtClean="0">
                          <a:solidFill>
                            <a:srgbClr val="FF0000"/>
                          </a:solidFill>
                          <a:latin typeface="Cambria Math" panose="02040503050406030204" pitchFamily="18" charset="0"/>
                        </a:rPr>
                        <m:t>𝑥</m:t>
                      </m:r>
                    </m:oMath>
                  </m:oMathPara>
                </a14:m>
                <a:endParaRPr lang="en-US" sz="2800" dirty="0">
                  <a:solidFill>
                    <a:srgbClr val="FF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459873" y="5622651"/>
                <a:ext cx="1755801"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61911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1309933" cy="44569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p:txBody>
      </p:sp>
      <p:sp>
        <p:nvSpPr>
          <p:cNvPr id="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p:sp>
        <p:nvSpPr>
          <p:cNvPr id="4" name="Rectangle 3"/>
          <p:cNvSpPr/>
          <p:nvPr/>
        </p:nvSpPr>
        <p:spPr>
          <a:xfrm>
            <a:off x="459873" y="2425698"/>
            <a:ext cx="1242648" cy="523220"/>
          </a:xfrm>
          <a:prstGeom prst="rect">
            <a:avLst/>
          </a:prstGeom>
        </p:spPr>
        <p:txBody>
          <a:bodyPr wrap="none">
            <a:spAutoFit/>
          </a:bodyPr>
          <a:lstStyle/>
          <a:p>
            <a:r>
              <a:rPr lang="en-US" sz="2800" b="1" dirty="0"/>
              <a:t>Part B</a:t>
            </a:r>
          </a:p>
        </p:txBody>
      </p:sp>
      <p:sp>
        <p:nvSpPr>
          <p:cNvPr id="5" name="Rectangle 4"/>
          <p:cNvSpPr/>
          <p:nvPr/>
        </p:nvSpPr>
        <p:spPr>
          <a:xfrm>
            <a:off x="459873" y="2905339"/>
            <a:ext cx="10247456" cy="523220"/>
          </a:xfrm>
          <a:prstGeom prst="rect">
            <a:avLst/>
          </a:prstGeom>
        </p:spPr>
        <p:txBody>
          <a:bodyPr wrap="square">
            <a:spAutoFit/>
          </a:bodyPr>
          <a:lstStyle/>
          <a:p>
            <a:r>
              <a:rPr lang="en-US" sz="2800" dirty="0">
                <a:solidFill>
                  <a:schemeClr val="tx2"/>
                </a:solidFill>
              </a:rPr>
              <a:t>How long will it take to become completely filled? </a:t>
            </a:r>
          </a:p>
        </p:txBody>
      </p:sp>
    </p:spTree>
    <p:extLst>
      <p:ext uri="{BB962C8B-B14F-4D97-AF65-F5344CB8AC3E}">
        <p14:creationId xmlns:p14="http://schemas.microsoft.com/office/powerpoint/2010/main" val="3954472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1309933" cy="445699"/>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p:txBody>
      </p:sp>
      <p:sp>
        <p:nvSpPr>
          <p:cNvPr id="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33175A"/>
                </a:solidFill>
              </a:rPr>
            </a:br>
            <a:r>
              <a:rPr lang="en-US" sz="2800" b="0" dirty="0">
                <a:solidFill>
                  <a:schemeClr val="tx1"/>
                </a:solidFill>
              </a:rPr>
              <a:t>Proportional Relationships and Equations</a:t>
            </a:r>
          </a:p>
        </p:txBody>
      </p:sp>
      <p:sp>
        <p:nvSpPr>
          <p:cNvPr id="4" name="Rectangle 3"/>
          <p:cNvSpPr/>
          <p:nvPr/>
        </p:nvSpPr>
        <p:spPr>
          <a:xfrm>
            <a:off x="459873" y="2425698"/>
            <a:ext cx="1242648" cy="523220"/>
          </a:xfrm>
          <a:prstGeom prst="rect">
            <a:avLst/>
          </a:prstGeom>
        </p:spPr>
        <p:txBody>
          <a:bodyPr wrap="none">
            <a:spAutoFit/>
          </a:bodyPr>
          <a:lstStyle/>
          <a:p>
            <a:r>
              <a:rPr lang="en-US" sz="2800" b="1" dirty="0"/>
              <a:t>Part B</a:t>
            </a:r>
          </a:p>
        </p:txBody>
      </p:sp>
      <p:sp>
        <p:nvSpPr>
          <p:cNvPr id="5" name="Rectangle 4"/>
          <p:cNvSpPr/>
          <p:nvPr/>
        </p:nvSpPr>
        <p:spPr>
          <a:xfrm>
            <a:off x="459873" y="2905339"/>
            <a:ext cx="10247456" cy="523220"/>
          </a:xfrm>
          <a:prstGeom prst="rect">
            <a:avLst/>
          </a:prstGeom>
        </p:spPr>
        <p:txBody>
          <a:bodyPr wrap="square">
            <a:spAutoFit/>
          </a:bodyPr>
          <a:lstStyle/>
          <a:p>
            <a:r>
              <a:rPr lang="en-US" sz="2800" dirty="0">
                <a:solidFill>
                  <a:schemeClr val="tx2"/>
                </a:solidFill>
              </a:rPr>
              <a:t>How long will it take to become completely filled? </a:t>
            </a:r>
          </a:p>
        </p:txBody>
      </p:sp>
      <p:sp>
        <p:nvSpPr>
          <p:cNvPr id="6" name="Rectangle 5"/>
          <p:cNvSpPr/>
          <p:nvPr/>
        </p:nvSpPr>
        <p:spPr>
          <a:xfrm>
            <a:off x="459873" y="3527873"/>
            <a:ext cx="2444900" cy="523220"/>
          </a:xfrm>
          <a:prstGeom prst="rect">
            <a:avLst/>
          </a:prstGeom>
        </p:spPr>
        <p:txBody>
          <a:bodyPr wrap="none">
            <a:spAutoFit/>
          </a:bodyPr>
          <a:lstStyle/>
          <a:p>
            <a:r>
              <a:rPr lang="en-US" sz="2800" dirty="0">
                <a:solidFill>
                  <a:srgbClr val="FF0000"/>
                </a:solidFill>
              </a:rPr>
              <a:t>1,200 minutes</a:t>
            </a:r>
          </a:p>
        </p:txBody>
      </p:sp>
    </p:spTree>
    <p:extLst>
      <p:ext uri="{BB962C8B-B14F-4D97-AF65-F5344CB8AC3E}">
        <p14:creationId xmlns:p14="http://schemas.microsoft.com/office/powerpoint/2010/main" val="596504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Running</a:t>
            </a:r>
          </a:p>
        </p:txBody>
      </p:sp>
      <p:sp>
        <p:nvSpPr>
          <p:cNvPr id="3" name="Rectangle 2"/>
          <p:cNvSpPr/>
          <p:nvPr/>
        </p:nvSpPr>
        <p:spPr>
          <a:xfrm>
            <a:off x="459874" y="1744125"/>
            <a:ext cx="4687314" cy="3539430"/>
          </a:xfrm>
          <a:prstGeom prst="rect">
            <a:avLst/>
          </a:prstGeom>
        </p:spPr>
        <p:txBody>
          <a:bodyPr wrap="square">
            <a:spAutoFit/>
          </a:bodyPr>
          <a:lstStyle/>
          <a:p>
            <a:r>
              <a:rPr lang="en-US" sz="2800" dirty="0">
                <a:solidFill>
                  <a:schemeClr val="tx2"/>
                </a:solidFill>
              </a:rPr>
              <a:t>Hugo can run 4 miles in </a:t>
            </a:r>
            <a:br>
              <a:rPr lang="en-US" sz="2800" dirty="0">
                <a:solidFill>
                  <a:schemeClr val="tx2"/>
                </a:solidFill>
              </a:rPr>
            </a:br>
            <a:r>
              <a:rPr lang="en-US" sz="2800" dirty="0">
                <a:solidFill>
                  <a:schemeClr val="tx2"/>
                </a:solidFill>
              </a:rPr>
              <a:t>25 minutes. How many more miles can Hugo run in 90 minutes than in 25 minutes? Assume the relationship is proportional and he runs at a constant rate.</a:t>
            </a:r>
          </a:p>
        </p:txBody>
      </p:sp>
      <p:pic>
        <p:nvPicPr>
          <p:cNvPr id="4" name="Picture 3"/>
          <p:cNvPicPr>
            <a:picLocks noChangeAspect="1"/>
          </p:cNvPicPr>
          <p:nvPr/>
        </p:nvPicPr>
        <p:blipFill>
          <a:blip r:embed="rId2"/>
          <a:stretch>
            <a:fillRect/>
          </a:stretch>
        </p:blipFill>
        <p:spPr>
          <a:xfrm>
            <a:off x="5459053" y="1744125"/>
            <a:ext cx="4941370" cy="3712778"/>
          </a:xfrm>
          <a:prstGeom prst="rect">
            <a:avLst/>
          </a:prstGeom>
        </p:spPr>
      </p:pic>
    </p:spTree>
    <p:extLst>
      <p:ext uri="{BB962C8B-B14F-4D97-AF65-F5344CB8AC3E}">
        <p14:creationId xmlns:p14="http://schemas.microsoft.com/office/powerpoint/2010/main" val="1327934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Running</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9731262" cy="1721154"/>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b="1" dirty="0">
                <a:solidFill>
                  <a:srgbClr val="00A6B9"/>
                </a:solidFill>
                <a:latin typeface="+mj-lt"/>
              </a:rPr>
              <a:t>Talk About It!</a:t>
            </a:r>
          </a:p>
          <a:p>
            <a:r>
              <a:rPr lang="en-US" sz="2800" dirty="0"/>
              <a:t>Can you always assume that Hugo runs at a constant rate for any amount of time predicted? Explain your reasoning.</a:t>
            </a:r>
            <a:endParaRPr lang="en-IN" sz="2800" dirty="0"/>
          </a:p>
        </p:txBody>
      </p:sp>
    </p:spTree>
    <p:extLst>
      <p:ext uri="{BB962C8B-B14F-4D97-AF65-F5344CB8AC3E}">
        <p14:creationId xmlns:p14="http://schemas.microsoft.com/office/powerpoint/2010/main" val="2608790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Running</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942154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US" sz="2800" dirty="0"/>
              <a:t>Emily can ride her bike 15 kilometers in 45 minutes. How many more kilometers can she bike in two hours than in 45 minutes? Assume the relationship is proportional and she always bikes at the same rate.</a:t>
            </a:r>
            <a:endParaRPr lang="en-IN" sz="2800" dirty="0"/>
          </a:p>
        </p:txBody>
      </p:sp>
    </p:spTree>
    <p:extLst>
      <p:ext uri="{BB962C8B-B14F-4D97-AF65-F5344CB8AC3E}">
        <p14:creationId xmlns:p14="http://schemas.microsoft.com/office/powerpoint/2010/main" val="19244514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Apply</a:t>
            </a:r>
            <a:br>
              <a:rPr lang="en-US" sz="2800" dirty="0">
                <a:solidFill>
                  <a:srgbClr val="33175A"/>
                </a:solidFill>
              </a:rPr>
            </a:br>
            <a:r>
              <a:rPr lang="en-US" sz="2800" b="0" dirty="0">
                <a:solidFill>
                  <a:schemeClr val="tx1"/>
                </a:solidFill>
              </a:rPr>
              <a:t>Running</a:t>
            </a:r>
          </a:p>
        </p:txBody>
      </p:sp>
      <p:sp>
        <p:nvSpPr>
          <p:cNvPr id="3" name="Content Placeholder 2">
            <a:extLst>
              <a:ext uri="{FF2B5EF4-FFF2-40B4-BE49-F238E27FC236}">
                <a16:creationId xmlns:a16="http://schemas.microsoft.com/office/drawing/2014/main" id="{6684FE74-CD2E-4C44-B64A-F1E5DEE53F02}"/>
              </a:ext>
            </a:extLst>
          </p:cNvPr>
          <p:cNvSpPr txBox="1">
            <a:spLocks/>
          </p:cNvSpPr>
          <p:nvPr/>
        </p:nvSpPr>
        <p:spPr>
          <a:xfrm>
            <a:off x="459873" y="1619075"/>
            <a:ext cx="9421546" cy="2596140"/>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IN" sz="2800" b="1" dirty="0">
                <a:solidFill>
                  <a:schemeClr val="tx1"/>
                </a:solidFill>
              </a:rPr>
              <a:t>Check</a:t>
            </a:r>
          </a:p>
          <a:p>
            <a:r>
              <a:rPr lang="en-US" sz="2800" dirty="0"/>
              <a:t>Emily can ride her bike 15 kilometers in 45 minutes. How many more kilometers can she bike in two hours than in 45 minutes? Assume the relationship is proportional and she always bikes at the same rate.</a:t>
            </a:r>
            <a:endParaRPr lang="en-IN" sz="2800" dirty="0"/>
          </a:p>
        </p:txBody>
      </p:sp>
      <p:sp>
        <p:nvSpPr>
          <p:cNvPr id="4" name="Rectangle 3"/>
          <p:cNvSpPr/>
          <p:nvPr/>
        </p:nvSpPr>
        <p:spPr>
          <a:xfrm>
            <a:off x="459873" y="4215215"/>
            <a:ext cx="1204176" cy="523220"/>
          </a:xfrm>
          <a:prstGeom prst="rect">
            <a:avLst/>
          </a:prstGeom>
        </p:spPr>
        <p:txBody>
          <a:bodyPr wrap="none">
            <a:spAutoFit/>
          </a:bodyPr>
          <a:lstStyle/>
          <a:p>
            <a:r>
              <a:rPr lang="en-US" sz="2800" dirty="0">
                <a:solidFill>
                  <a:srgbClr val="FF0000"/>
                </a:solidFill>
              </a:rPr>
              <a:t>25 km</a:t>
            </a:r>
          </a:p>
        </p:txBody>
      </p:sp>
    </p:spTree>
    <p:extLst>
      <p:ext uri="{BB962C8B-B14F-4D97-AF65-F5344CB8AC3E}">
        <p14:creationId xmlns:p14="http://schemas.microsoft.com/office/powerpoint/2010/main" val="1719312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1250366"/>
                <a:ext cx="9436296" cy="104867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At top speed, one of the fastest elevators in the world travels </a:t>
                </a:r>
                <a14:m>
                  <m:oMath xmlns:m="http://schemas.openxmlformats.org/officeDocument/2006/math">
                    <m:r>
                      <a:rPr lang="en-US" sz="2800" i="1" dirty="0" smtClean="0">
                        <a:latin typeface="Cambria Math" panose="02040503050406030204" pitchFamily="18" charset="0"/>
                      </a:rPr>
                      <m:t>45</m:t>
                    </m:r>
                  </m:oMath>
                </a14:m>
                <a:r>
                  <a:rPr lang="en-US" sz="2800" dirty="0"/>
                  <a:t> miles per hour. The equation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=45</m:t>
                    </m:r>
                    <m:r>
                      <a:rPr lang="en-US" sz="2800" i="1" dirty="0" smtClean="0">
                        <a:latin typeface="Cambria Math" panose="02040503050406030204" pitchFamily="18" charset="0"/>
                      </a:rPr>
                      <m:t>𝑥</m:t>
                    </m:r>
                  </m:oMath>
                </a14:m>
                <a:r>
                  <a:rPr lang="en-US" sz="2800" dirty="0"/>
                  <a:t> could be used to find the distance traveled </a:t>
                </a:r>
                <a14:m>
                  <m:oMath xmlns:m="http://schemas.openxmlformats.org/officeDocument/2006/math">
                    <m:r>
                      <a:rPr lang="en-US" sz="2800" i="1" dirty="0" smtClean="0">
                        <a:latin typeface="Cambria Math" panose="02040503050406030204" pitchFamily="18" charset="0"/>
                      </a:rPr>
                      <m:t>𝑦</m:t>
                    </m:r>
                  </m:oMath>
                </a14:m>
                <a:r>
                  <a:rPr lang="en-US" sz="2800" dirty="0"/>
                  <a:t> miles in </a:t>
                </a:r>
                <a14:m>
                  <m:oMath xmlns:m="http://schemas.openxmlformats.org/officeDocument/2006/math">
                    <m:r>
                      <a:rPr lang="en-US" sz="2800" i="1" dirty="0" smtClean="0">
                        <a:latin typeface="Cambria Math" panose="02040503050406030204" pitchFamily="18" charset="0"/>
                      </a:rPr>
                      <m:t>𝑥</m:t>
                    </m:r>
                  </m:oMath>
                </a14:m>
                <a:r>
                  <a:rPr lang="en-US" sz="2800" dirty="0"/>
                  <a:t> hours.</a:t>
                </a:r>
              </a:p>
              <a:p>
                <a:r>
                  <a:rPr lang="en-US" sz="2800" dirty="0"/>
                  <a:t>The distance traveled by another elevator is given by the equation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=5</m:t>
                    </m:r>
                    <m:r>
                      <a:rPr lang="en-US" sz="2800" i="1" dirty="0" smtClean="0">
                        <a:latin typeface="Cambria Math" panose="02040503050406030204" pitchFamily="18" charset="0"/>
                      </a:rPr>
                      <m:t>𝑥</m:t>
                    </m:r>
                  </m:oMath>
                </a14:m>
                <a:r>
                  <a:rPr lang="en-US" sz="2800" dirty="0"/>
                  <a:t> where </a:t>
                </a:r>
                <a14:m>
                  <m:oMath xmlns:m="http://schemas.openxmlformats.org/officeDocument/2006/math">
                    <m:r>
                      <a:rPr lang="en-US" sz="2800" i="1" dirty="0" smtClean="0">
                        <a:latin typeface="Cambria Math" panose="02040503050406030204" pitchFamily="18" charset="0"/>
                      </a:rPr>
                      <m:t>𝑥</m:t>
                    </m:r>
                  </m:oMath>
                </a14:m>
                <a:r>
                  <a:rPr lang="en-US" sz="2800" dirty="0"/>
                  <a:t> is the number of hours. What is the constant of proportionality? Explain the meaning of the constant of proportionality.</a:t>
                </a:r>
                <a:endParaRPr lang="en-IN" sz="2800" dirty="0"/>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2" y="1250366"/>
                <a:ext cx="9436296" cy="1048671"/>
              </a:xfrm>
              <a:prstGeom prst="rect">
                <a:avLst/>
              </a:prstGeom>
              <a:blipFill>
                <a:blip r:embed="rId3"/>
                <a:stretch>
                  <a:fillRect l="-1292" t="-5814" r="-1680" b="-224419"/>
                </a:stretch>
              </a:blipFill>
            </p:spPr>
            <p:txBody>
              <a:bodyPr/>
              <a:lstStyle/>
              <a:p>
                <a:r>
                  <a:rPr lang="en-US">
                    <a:noFill/>
                  </a:rPr>
                  <a:t> </a:t>
                </a:r>
              </a:p>
            </p:txBody>
          </p:sp>
        </mc:Fallback>
      </mc:AlternateContent>
    </p:spTree>
    <p:extLst>
      <p:ext uri="{BB962C8B-B14F-4D97-AF65-F5344CB8AC3E}">
        <p14:creationId xmlns:p14="http://schemas.microsoft.com/office/powerpoint/2010/main" val="1183800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F69284B-533F-9940-8D24-1FBBD9C10438}"/>
                  </a:ext>
                </a:extLst>
              </p:cNvPr>
              <p:cNvSpPr txBox="1">
                <a:spLocks/>
              </p:cNvSpPr>
              <p:nvPr/>
            </p:nvSpPr>
            <p:spPr>
              <a:xfrm>
                <a:off x="459872" y="1250366"/>
                <a:ext cx="9436296" cy="104867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At top speed, one of the fastest elevators in the world travels </a:t>
                </a:r>
                <a14:m>
                  <m:oMath xmlns:m="http://schemas.openxmlformats.org/officeDocument/2006/math">
                    <m:r>
                      <a:rPr lang="en-US" sz="2800" i="1" dirty="0" smtClean="0">
                        <a:latin typeface="Cambria Math" panose="02040503050406030204" pitchFamily="18" charset="0"/>
                      </a:rPr>
                      <m:t>45</m:t>
                    </m:r>
                  </m:oMath>
                </a14:m>
                <a:r>
                  <a:rPr lang="en-US" sz="2800" dirty="0"/>
                  <a:t> miles per hour. The equation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=45</m:t>
                    </m:r>
                    <m:r>
                      <a:rPr lang="en-US" sz="2800" i="1" dirty="0" smtClean="0">
                        <a:latin typeface="Cambria Math" panose="02040503050406030204" pitchFamily="18" charset="0"/>
                      </a:rPr>
                      <m:t>𝑥</m:t>
                    </m:r>
                  </m:oMath>
                </a14:m>
                <a:r>
                  <a:rPr lang="en-US" sz="2800" dirty="0"/>
                  <a:t> could be used to find the distance traveled </a:t>
                </a:r>
                <a14:m>
                  <m:oMath xmlns:m="http://schemas.openxmlformats.org/officeDocument/2006/math">
                    <m:r>
                      <a:rPr lang="en-US" sz="2800" i="1" dirty="0" smtClean="0">
                        <a:latin typeface="Cambria Math" panose="02040503050406030204" pitchFamily="18" charset="0"/>
                      </a:rPr>
                      <m:t>𝑦</m:t>
                    </m:r>
                  </m:oMath>
                </a14:m>
                <a:r>
                  <a:rPr lang="en-US" sz="2800" dirty="0"/>
                  <a:t> miles in </a:t>
                </a:r>
                <a14:m>
                  <m:oMath xmlns:m="http://schemas.openxmlformats.org/officeDocument/2006/math">
                    <m:r>
                      <a:rPr lang="en-US" sz="2800" i="1" dirty="0" smtClean="0">
                        <a:latin typeface="Cambria Math" panose="02040503050406030204" pitchFamily="18" charset="0"/>
                      </a:rPr>
                      <m:t>𝑥</m:t>
                    </m:r>
                  </m:oMath>
                </a14:m>
                <a:r>
                  <a:rPr lang="en-US" sz="2800" dirty="0"/>
                  <a:t> hours.</a:t>
                </a:r>
              </a:p>
              <a:p>
                <a:r>
                  <a:rPr lang="en-US" sz="2800" dirty="0"/>
                  <a:t>The distance traveled by another elevator is given by the equation </a:t>
                </a:r>
                <a14:m>
                  <m:oMath xmlns:m="http://schemas.openxmlformats.org/officeDocument/2006/math">
                    <m:r>
                      <a:rPr lang="en-US" sz="2800" i="1" dirty="0" smtClean="0">
                        <a:latin typeface="Cambria Math" panose="02040503050406030204" pitchFamily="18" charset="0"/>
                      </a:rPr>
                      <m:t>𝑦</m:t>
                    </m:r>
                    <m:r>
                      <a:rPr lang="en-US" sz="2800" i="1" dirty="0" smtClean="0">
                        <a:latin typeface="Cambria Math" panose="02040503050406030204" pitchFamily="18" charset="0"/>
                      </a:rPr>
                      <m:t>=5</m:t>
                    </m:r>
                    <m:r>
                      <a:rPr lang="en-US" sz="2800" i="1" dirty="0" smtClean="0">
                        <a:latin typeface="Cambria Math" panose="02040503050406030204" pitchFamily="18" charset="0"/>
                      </a:rPr>
                      <m:t>𝑥</m:t>
                    </m:r>
                  </m:oMath>
                </a14:m>
                <a:r>
                  <a:rPr lang="en-US" sz="2800" dirty="0"/>
                  <a:t> where </a:t>
                </a:r>
                <a14:m>
                  <m:oMath xmlns:m="http://schemas.openxmlformats.org/officeDocument/2006/math">
                    <m:r>
                      <a:rPr lang="en-US" sz="2800" i="1" dirty="0" smtClean="0">
                        <a:latin typeface="Cambria Math" panose="02040503050406030204" pitchFamily="18" charset="0"/>
                      </a:rPr>
                      <m:t>𝑥</m:t>
                    </m:r>
                  </m:oMath>
                </a14:m>
                <a:r>
                  <a:rPr lang="en-US" sz="2800" dirty="0"/>
                  <a:t> is the number of hours. What is the constant of proportionality? Explain the meaning of the constant of proportionality.</a:t>
                </a:r>
                <a:endParaRPr lang="en-IN" sz="2800" dirty="0"/>
              </a:p>
            </p:txBody>
          </p:sp>
        </mc:Choice>
        <mc:Fallback xmlns="">
          <p:sp>
            <p:nvSpPr>
              <p:cNvPr id="8" name="Content Placeholder 2">
                <a:extLst>
                  <a:ext uri="{FF2B5EF4-FFF2-40B4-BE49-F238E27FC236}">
                    <a16:creationId xmlns:a16="http://schemas.microsoft.com/office/drawing/2014/main" id="{AF69284B-533F-9940-8D24-1FBBD9C10438}"/>
                  </a:ext>
                </a:extLst>
              </p:cNvPr>
              <p:cNvSpPr txBox="1">
                <a:spLocks noRot="1" noChangeAspect="1" noMove="1" noResize="1" noEditPoints="1" noAdjustHandles="1" noChangeArrowheads="1" noChangeShapeType="1" noTextEdit="1"/>
              </p:cNvSpPr>
              <p:nvPr/>
            </p:nvSpPr>
            <p:spPr>
              <a:xfrm>
                <a:off x="459872" y="1250366"/>
                <a:ext cx="9436296" cy="1048671"/>
              </a:xfrm>
              <a:prstGeom prst="rect">
                <a:avLst/>
              </a:prstGeom>
              <a:blipFill>
                <a:blip r:embed="rId3"/>
                <a:stretch>
                  <a:fillRect l="-1292" t="-5814" r="-1680" b="-224419"/>
                </a:stretch>
              </a:blipFill>
            </p:spPr>
            <p:txBody>
              <a:bodyPr/>
              <a:lstStyle/>
              <a:p>
                <a:r>
                  <a:rPr lang="en-US">
                    <a:noFill/>
                  </a:rPr>
                  <a:t> </a:t>
                </a:r>
              </a:p>
            </p:txBody>
          </p:sp>
        </mc:Fallback>
      </mc:AlternateContent>
      <p:sp>
        <p:nvSpPr>
          <p:cNvPr id="2" name="Rectangle 1"/>
          <p:cNvSpPr/>
          <p:nvPr/>
        </p:nvSpPr>
        <p:spPr>
          <a:xfrm>
            <a:off x="459872" y="4733921"/>
            <a:ext cx="9908244" cy="1384995"/>
          </a:xfrm>
          <a:prstGeom prst="rect">
            <a:avLst/>
          </a:prstGeom>
        </p:spPr>
        <p:txBody>
          <a:bodyPr wrap="square">
            <a:spAutoFit/>
          </a:bodyPr>
          <a:lstStyle/>
          <a:p>
            <a:r>
              <a:rPr lang="en-US" sz="2800" dirty="0">
                <a:solidFill>
                  <a:srgbClr val="FF0000"/>
                </a:solidFill>
              </a:rPr>
              <a:t>5; Sample answer: The constant of proportionality is the speed the elevator travels in miles per hour. So, the elevator travels at a speed of 5 miles per hour.</a:t>
            </a:r>
          </a:p>
        </p:txBody>
      </p:sp>
    </p:spTree>
    <p:extLst>
      <p:ext uri="{BB962C8B-B14F-4D97-AF65-F5344CB8AC3E}">
        <p14:creationId xmlns:p14="http://schemas.microsoft.com/office/powerpoint/2010/main" val="180852822"/>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forsorting xmlns="4d542492-1411-461f-a54d-7ce3bfc1bb2b" xsi:nil="true"/>
    <Notes xmlns="4d542492-1411-461f-a54d-7ce3bfc1bb2b" xsi:nil="true"/>
    <lcf76f155ced4ddcb4097134ff3c332f xmlns="4d542492-1411-461f-a54d-7ce3bfc1bb2b">
      <Terms xmlns="http://schemas.microsoft.com/office/infopath/2007/PartnerControls"/>
    </lcf76f155ced4ddcb4097134ff3c332f>
    <TaxCatchAll xmlns="ea4a9e5c-3d35-4957-9f75-be99225b13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9F8A31FEB8FB4A9590D7113407C76B" ma:contentTypeVersion="23" ma:contentTypeDescription="Create a new document." ma:contentTypeScope="" ma:versionID="d6f8201bcdc3ac1a5d3b4ec446f57399">
  <xsd:schema xmlns:xsd="http://www.w3.org/2001/XMLSchema" xmlns:xs="http://www.w3.org/2001/XMLSchema" xmlns:p="http://schemas.microsoft.com/office/2006/metadata/properties" xmlns:ns2="ea4a9e5c-3d35-4957-9f75-be99225b1345" xmlns:ns3="4d542492-1411-461f-a54d-7ce3bfc1bb2b" targetNamespace="http://schemas.microsoft.com/office/2006/metadata/properties" ma:root="true" ma:fieldsID="eb4ce593c22c6175f1cf9c13ccc41e6e" ns2:_="" ns3:_="">
    <xsd:import namespace="ea4a9e5c-3d35-4957-9f75-be99225b1345"/>
    <xsd:import namespace="4d542492-1411-461f-a54d-7ce3bfc1bb2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forsorting" minOccurs="0"/>
                <xsd:element ref="ns3:MediaLengthInSeconds" minOccurs="0"/>
                <xsd:element ref="ns3:Note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a9e5c-3d35-4957-9f75-be99225b13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5a88aca-94cb-4ad7-8102-31941725a82d}" ma:internalName="TaxCatchAll" ma:showField="CatchAllData" ma:web="ea4a9e5c-3d35-4957-9f75-be99225b13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542492-1411-461f-a54d-7ce3bfc1bb2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rsorting" ma:index="20" nillable="true" ma:displayName="for sorting" ma:format="Dropdown" ma:internalName="forsorting" ma:percentage="FALSE">
      <xsd:simpleType>
        <xsd:restriction base="dms:Number"/>
      </xsd:simpleType>
    </xsd:element>
    <xsd:element name="MediaLengthInSeconds" ma:index="21" nillable="true" ma:displayName="Length (seconds)" ma:internalName="MediaLengthInSeconds" ma:readOnly="true">
      <xsd:simpleType>
        <xsd:restriction base="dms:Unknown"/>
      </xsd:simpleType>
    </xsd:element>
    <xsd:element name="Notes" ma:index="22" nillable="true" ma:displayName="Notes" ma:format="Dropdown" ma:internalName="Notes">
      <xsd:simpleType>
        <xsd:union memberTypes="dms:Text">
          <xsd:simpleType>
            <xsd:restriction base="dms:Choice">
              <xsd:enumeration value="ready for review"/>
              <xsd:enumeration value="review complete"/>
              <xsd:enumeration value="Choice 3"/>
            </xsd:restriction>
          </xsd:simpleType>
        </xsd:un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7A1024-17FC-4E8E-829C-CAAF3B42E4D8}">
  <ds:schemaRefs>
    <ds:schemaRef ds:uri="http://schemas.microsoft.com/office/2006/metadata/properties"/>
    <ds:schemaRef ds:uri="http://www.w3.org/2000/xmlns/"/>
    <ds:schemaRef ds:uri="4d542492-1411-461f-a54d-7ce3bfc1bb2b"/>
    <ds:schemaRef ds:uri="http://www.w3.org/2001/XMLSchema-instance"/>
    <ds:schemaRef ds:uri="http://schemas.microsoft.com/office/infopath/2007/PartnerControls"/>
    <ds:schemaRef ds:uri="ea4a9e5c-3d35-4957-9f75-be99225b1345"/>
  </ds:schemaRefs>
</ds:datastoreItem>
</file>

<file path=customXml/itemProps2.xml><?xml version="1.0" encoding="utf-8"?>
<ds:datastoreItem xmlns:ds="http://schemas.openxmlformats.org/officeDocument/2006/customXml" ds:itemID="{EC43FBD9-8F73-4FE5-A950-095782668D2B}">
  <ds:schemaRefs>
    <ds:schemaRef ds:uri="http://schemas.microsoft.com/office/2006/metadata/contentType"/>
    <ds:schemaRef ds:uri="http://schemas.microsoft.com/office/2006/metadata/properties/metaAttributes"/>
    <ds:schemaRef ds:uri="http://www.w3.org/2000/xmlns/"/>
    <ds:schemaRef ds:uri="http://www.w3.org/2001/XMLSchema"/>
    <ds:schemaRef ds:uri="ea4a9e5c-3d35-4957-9f75-be99225b1345"/>
    <ds:schemaRef ds:uri="4d542492-1411-461f-a54d-7ce3bfc1bb2b"/>
  </ds:schemaRefs>
</ds:datastoreItem>
</file>

<file path=customXml/itemProps3.xml><?xml version="1.0" encoding="utf-8"?>
<ds:datastoreItem xmlns:ds="http://schemas.openxmlformats.org/officeDocument/2006/customXml" ds:itemID="{6596DF40-46DC-4E3A-81C9-F5B552D138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10459</TotalTime>
  <Words>2323</Words>
  <Application>Microsoft Office PowerPoint</Application>
  <PresentationFormat>Widescreen</PresentationFormat>
  <Paragraphs>237</Paragraphs>
  <Slides>44</Slides>
  <Notes>13</Notes>
  <HiddenSlides>0</HiddenSlides>
  <MMClips>0</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asifhammoud1978@gmail.com</cp:lastModifiedBy>
  <cp:revision>742</cp:revision>
  <cp:lastPrinted>2018-08-01T21:17:27Z</cp:lastPrinted>
  <dcterms:created xsi:type="dcterms:W3CDTF">2020-09-17T18:06:02Z</dcterms:created>
  <dcterms:modified xsi:type="dcterms:W3CDTF">2024-09-18T12:12:24Z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0x010100C99F8A31FEB8FB4A9590D7113407C76B</vt:lpwstr>
  </property>
</Properties>
</file>