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5" r:id="rId4"/>
    <p:sldId id="257" r:id="rId5"/>
    <p:sldId id="267" r:id="rId6"/>
    <p:sldId id="258" r:id="rId7"/>
    <p:sldId id="259" r:id="rId8"/>
    <p:sldId id="261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9" autoAdjust="0"/>
    <p:restoredTop sz="94662" autoAdjust="0"/>
  </p:normalViewPr>
  <p:slideViewPr>
    <p:cSldViewPr>
      <p:cViewPr varScale="1">
        <p:scale>
          <a:sx n="54" d="100"/>
          <a:sy n="54" d="100"/>
        </p:scale>
        <p:origin x="1100" y="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6329D-DF35-48FD-86DB-9A35465D438A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3410-5491-45E7-B14B-01743F5CF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176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6329D-DF35-48FD-86DB-9A35465D438A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3410-5491-45E7-B14B-01743F5CF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024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6329D-DF35-48FD-86DB-9A35465D438A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3410-5491-45E7-B14B-01743F5CF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354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6329D-DF35-48FD-86DB-9A35465D438A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3410-5491-45E7-B14B-01743F5CF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643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6329D-DF35-48FD-86DB-9A35465D438A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3410-5491-45E7-B14B-01743F5CF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940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6329D-DF35-48FD-86DB-9A35465D438A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3410-5491-45E7-B14B-01743F5CF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359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6329D-DF35-48FD-86DB-9A35465D438A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3410-5491-45E7-B14B-01743F5CF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321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6329D-DF35-48FD-86DB-9A35465D438A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3410-5491-45E7-B14B-01743F5CF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50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6329D-DF35-48FD-86DB-9A35465D438A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3410-5491-45E7-B14B-01743F5CF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020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6329D-DF35-48FD-86DB-9A35465D438A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3410-5491-45E7-B14B-01743F5CF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57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6329D-DF35-48FD-86DB-9A35465D438A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3410-5491-45E7-B14B-01743F5CF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647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3000">
              <a:schemeClr val="bg1"/>
            </a:gs>
            <a:gs pos="100000">
              <a:schemeClr val="accent5">
                <a:lumMod val="75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6329D-DF35-48FD-86DB-9A35465D438A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43410-5491-45E7-B14B-01743F5CF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824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Lessons 12–13 Fiction</a:t>
            </a: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 8:</a:t>
            </a:r>
            <a:br>
              <a:rPr lang="en-US" dirty="0" smtClean="0"/>
            </a:br>
            <a:r>
              <a:rPr lang="en-US" dirty="0"/>
              <a:t>All living things</a:t>
            </a:r>
          </a:p>
        </p:txBody>
      </p:sp>
    </p:spTree>
    <p:extLst>
      <p:ext uri="{BB962C8B-B14F-4D97-AF65-F5344CB8AC3E}">
        <p14:creationId xmlns:p14="http://schemas.microsoft.com/office/powerpoint/2010/main" val="406558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5616" y="1556792"/>
            <a:ext cx="5886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HelveticaNeueLTStd-Bd"/>
              </a:rPr>
              <a:t>Learning objectives:</a:t>
            </a:r>
          </a:p>
          <a:p>
            <a:r>
              <a:rPr lang="en-US" dirty="0">
                <a:latin typeface="HelveticaNeueLTStd-Bd"/>
              </a:rPr>
              <a:t>Speaking: </a:t>
            </a:r>
            <a:r>
              <a:rPr lang="en-US" dirty="0">
                <a:latin typeface="HelveticaNeueLTStd-Roman"/>
              </a:rPr>
              <a:t>To discuss the background to </a:t>
            </a:r>
            <a:r>
              <a:rPr lang="en-US" dirty="0" smtClean="0">
                <a:latin typeface="HelveticaNeueLTStd-Roman"/>
              </a:rPr>
              <a:t>the text</a:t>
            </a:r>
            <a:r>
              <a:rPr lang="en-US" dirty="0">
                <a:latin typeface="HelveticaNeueLTStd-Roman"/>
              </a:rPr>
              <a:t>.</a:t>
            </a:r>
          </a:p>
          <a:p>
            <a:r>
              <a:rPr lang="en-US" dirty="0">
                <a:latin typeface="HelveticaNeueLTStd-Bd"/>
              </a:rPr>
              <a:t>Reading: </a:t>
            </a:r>
            <a:r>
              <a:rPr lang="en-US" dirty="0">
                <a:latin typeface="HelveticaNeueLTStd-Roman"/>
              </a:rPr>
              <a:t>To read a fiction text from </a:t>
            </a:r>
            <a:r>
              <a:rPr lang="en-US" i="1" dirty="0">
                <a:latin typeface="HelveticaNeueLTStd-It"/>
              </a:rPr>
              <a:t>War </a:t>
            </a:r>
            <a:r>
              <a:rPr lang="en-US" i="1" dirty="0" smtClean="0">
                <a:latin typeface="HelveticaNeueLTStd-It"/>
              </a:rPr>
              <a:t>Horse </a:t>
            </a:r>
            <a:r>
              <a:rPr lang="en-US" dirty="0" smtClean="0">
                <a:latin typeface="HelveticaNeueLTStd-Roman"/>
              </a:rPr>
              <a:t>by </a:t>
            </a:r>
            <a:r>
              <a:rPr lang="en-US" dirty="0">
                <a:latin typeface="HelveticaNeueLTStd-Roman"/>
              </a:rPr>
              <a:t>Michael </a:t>
            </a:r>
            <a:r>
              <a:rPr lang="en-US" dirty="0" err="1">
                <a:latin typeface="HelveticaNeueLTStd-Roman"/>
              </a:rPr>
              <a:t>Morpurgo</a:t>
            </a:r>
            <a:r>
              <a:rPr lang="en-US" dirty="0">
                <a:latin typeface="HelveticaNeueLTStd-Roman"/>
              </a:rPr>
              <a:t>.</a:t>
            </a:r>
          </a:p>
          <a:p>
            <a:r>
              <a:rPr lang="en-US" dirty="0">
                <a:latin typeface="HelveticaNeueLTStd-Bd"/>
              </a:rPr>
              <a:t>Writing: </a:t>
            </a:r>
            <a:r>
              <a:rPr lang="en-US" dirty="0">
                <a:latin typeface="HelveticaNeueLTStd-Roman"/>
              </a:rPr>
              <a:t>To answer comprehension </a:t>
            </a:r>
            <a:r>
              <a:rPr lang="en-US" dirty="0" smtClean="0">
                <a:latin typeface="HelveticaNeueLTStd-Roman"/>
              </a:rPr>
              <a:t>questions about </a:t>
            </a:r>
            <a:r>
              <a:rPr lang="en-US" dirty="0">
                <a:latin typeface="HelveticaNeueLTStd-Roman"/>
              </a:rPr>
              <a:t>the text</a:t>
            </a:r>
            <a:r>
              <a:rPr lang="en-US" dirty="0" smtClean="0">
                <a:latin typeface="HelveticaNeueLTStd-Roman"/>
              </a:rPr>
              <a:t>. 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164399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552" y="476672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u="sng" dirty="0">
                <a:solidFill>
                  <a:srgbClr val="FF0000"/>
                </a:solidFill>
                <a:latin typeface="HelveticaNeueLTStd-Bd"/>
              </a:rPr>
              <a:t>Key vocabulary: </a:t>
            </a:r>
            <a:endParaRPr lang="en-US" sz="2400" b="1" u="sng" dirty="0" smtClean="0">
              <a:solidFill>
                <a:srgbClr val="FF0000"/>
              </a:solidFill>
              <a:latin typeface="HelveticaNeueLTStd-Bd"/>
            </a:endParaRPr>
          </a:p>
          <a:p>
            <a:r>
              <a:rPr lang="en-US" sz="2400" i="1" dirty="0" smtClean="0">
                <a:latin typeface="HelveticaNeueLTStd-It"/>
              </a:rPr>
              <a:t>Intrigued</a:t>
            </a:r>
          </a:p>
          <a:p>
            <a:r>
              <a:rPr lang="en-US" sz="2400" i="1" dirty="0" smtClean="0">
                <a:latin typeface="HelveticaNeueLTStd-It"/>
              </a:rPr>
              <a:t>Smooth</a:t>
            </a:r>
          </a:p>
          <a:p>
            <a:r>
              <a:rPr lang="en-US" sz="2400" i="1" dirty="0" smtClean="0">
                <a:latin typeface="HelveticaNeueLTStd-It"/>
              </a:rPr>
              <a:t>Rub</a:t>
            </a:r>
          </a:p>
          <a:p>
            <a:r>
              <a:rPr lang="en-US" sz="2400" i="1" dirty="0" smtClean="0">
                <a:latin typeface="HelveticaNeueLTStd-It"/>
              </a:rPr>
              <a:t>Dab</a:t>
            </a:r>
          </a:p>
          <a:p>
            <a:r>
              <a:rPr lang="en-US" sz="2400" i="1" dirty="0" smtClean="0">
                <a:latin typeface="HelveticaNeueLTStd-It"/>
              </a:rPr>
              <a:t>Raw</a:t>
            </a:r>
          </a:p>
          <a:p>
            <a:r>
              <a:rPr lang="en-US" sz="2400" i="1" dirty="0" smtClean="0">
                <a:latin typeface="HelveticaNeueLTStd-It"/>
              </a:rPr>
              <a:t>hay </a:t>
            </a:r>
          </a:p>
          <a:p>
            <a:r>
              <a:rPr lang="en-US" sz="2400" i="1" dirty="0" smtClean="0">
                <a:latin typeface="HelveticaNeueLTStd-It"/>
              </a:rPr>
              <a:t>Bucket</a:t>
            </a:r>
          </a:p>
          <a:p>
            <a:r>
              <a:rPr lang="en-US" sz="2400" i="1" dirty="0" smtClean="0">
                <a:latin typeface="HelveticaNeueLTStd-It"/>
              </a:rPr>
              <a:t>Stable</a:t>
            </a:r>
          </a:p>
          <a:p>
            <a:r>
              <a:rPr lang="en-US" sz="2400" i="1" dirty="0" smtClean="0">
                <a:latin typeface="HelveticaNeueLTStd-It"/>
              </a:rPr>
              <a:t>stroke</a:t>
            </a:r>
            <a:endParaRPr lang="ar-AE" sz="2400" dirty="0"/>
          </a:p>
        </p:txBody>
      </p:sp>
    </p:spTree>
    <p:extLst>
      <p:ext uri="{BB962C8B-B14F-4D97-AF65-F5344CB8AC3E}">
        <p14:creationId xmlns:p14="http://schemas.microsoft.com/office/powerpoint/2010/main" val="53570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7" t="23296" r="48295" b="41856"/>
          <a:stretch/>
        </p:blipFill>
        <p:spPr bwMode="auto">
          <a:xfrm>
            <a:off x="306827" y="260648"/>
            <a:ext cx="4044994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59" t="13579" r="13636" b="27557"/>
          <a:stretch/>
        </p:blipFill>
        <p:spPr bwMode="auto">
          <a:xfrm>
            <a:off x="467544" y="2924944"/>
            <a:ext cx="3333735" cy="3754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7" t="14436" r="42958" b="23944"/>
          <a:stretch/>
        </p:blipFill>
        <p:spPr bwMode="auto">
          <a:xfrm>
            <a:off x="4932040" y="404664"/>
            <a:ext cx="3651422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55" t="31992" r="8076" b="55303"/>
          <a:stretch/>
        </p:blipFill>
        <p:spPr bwMode="auto">
          <a:xfrm>
            <a:off x="4917622" y="4581128"/>
            <a:ext cx="3686826" cy="1096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018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91" t="12595" r="14062" b="13162"/>
          <a:stretch/>
        </p:blipFill>
        <p:spPr bwMode="auto">
          <a:xfrm>
            <a:off x="107504" y="44624"/>
            <a:ext cx="4555177" cy="6765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9" t="31989" r="45313" b="17191"/>
          <a:stretch/>
        </p:blipFill>
        <p:spPr bwMode="auto">
          <a:xfrm>
            <a:off x="4662681" y="2561326"/>
            <a:ext cx="4381237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59" t="13579" r="13636" b="27557"/>
          <a:stretch/>
        </p:blipFill>
        <p:spPr bwMode="auto">
          <a:xfrm>
            <a:off x="5958356" y="16780"/>
            <a:ext cx="2259601" cy="2544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955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8" t="55282" r="53520" b="29401"/>
          <a:stretch/>
        </p:blipFill>
        <p:spPr bwMode="auto">
          <a:xfrm>
            <a:off x="539552" y="2564904"/>
            <a:ext cx="4825363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8" t="31773" r="51736" b="41856"/>
          <a:stretch/>
        </p:blipFill>
        <p:spPr bwMode="auto">
          <a:xfrm>
            <a:off x="395536" y="310590"/>
            <a:ext cx="3384376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3347864" y="1148551"/>
            <a:ext cx="52920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HelveticaNeueLTStd-Roman"/>
              </a:rPr>
              <a:t>1 The narrator is the </a:t>
            </a:r>
            <a:r>
              <a:rPr lang="en-US" sz="2400" dirty="0" smtClean="0">
                <a:solidFill>
                  <a:srgbClr val="FF0000"/>
                </a:solidFill>
                <a:latin typeface="HelveticaNeueLTStd-Roman"/>
              </a:rPr>
              <a:t>horse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HelveticaNeueLTStd-Roman"/>
              </a:rPr>
              <a:t>2 </a:t>
            </a:r>
            <a:r>
              <a:rPr lang="en-US" sz="2400" dirty="0">
                <a:solidFill>
                  <a:srgbClr val="FF0000"/>
                </a:solidFill>
                <a:latin typeface="HelveticaNeueLTStd-Roman"/>
              </a:rPr>
              <a:t>Albert is the boy owner of the </a:t>
            </a:r>
            <a:r>
              <a:rPr lang="en-US" sz="2400" dirty="0" smtClean="0">
                <a:solidFill>
                  <a:srgbClr val="FF0000"/>
                </a:solidFill>
                <a:latin typeface="HelveticaNeueLTStd-Roman"/>
              </a:rPr>
              <a:t>horse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HelveticaNeueLTStd-Roman"/>
              </a:rPr>
              <a:t>3 </a:t>
            </a:r>
            <a:r>
              <a:rPr lang="en-US" sz="2400" dirty="0">
                <a:solidFill>
                  <a:srgbClr val="FF0000"/>
                </a:solidFill>
                <a:latin typeface="HelveticaNeueLTStd-Roman"/>
              </a:rPr>
              <a:t>Joey is the horse</a:t>
            </a:r>
            <a:endParaRPr lang="ar-AE" sz="24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9552" y="4126897"/>
            <a:ext cx="83529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HelveticaNeueLTStd-Roman"/>
              </a:rPr>
              <a:t>1 </a:t>
            </a:r>
            <a:r>
              <a:rPr lang="en-US" dirty="0">
                <a:solidFill>
                  <a:srgbClr val="00B050"/>
                </a:solidFill>
                <a:latin typeface="HelveticaNeueLTStd-Roman"/>
              </a:rPr>
              <a:t>Yes</a:t>
            </a:r>
            <a:r>
              <a:rPr lang="en-US" dirty="0">
                <a:latin typeface="HelveticaNeueLTStd-Roman"/>
              </a:rPr>
              <a:t>, Joey does like Albert. There are lots of examples in the text. For example, </a:t>
            </a:r>
            <a:r>
              <a:rPr lang="en-US" dirty="0" smtClean="0">
                <a:latin typeface="HelveticaNeueLTStd-It"/>
              </a:rPr>
              <a:t>He talks </a:t>
            </a:r>
            <a:r>
              <a:rPr lang="en-US" dirty="0">
                <a:latin typeface="HelveticaNeueLTStd-It"/>
              </a:rPr>
              <a:t>gently, he means no harm, </a:t>
            </a:r>
            <a:r>
              <a:rPr lang="en-US" dirty="0" err="1">
                <a:latin typeface="HelveticaNeueLTStd-It"/>
              </a:rPr>
              <a:t>smoothes</a:t>
            </a:r>
            <a:r>
              <a:rPr lang="en-US" dirty="0">
                <a:latin typeface="HelveticaNeueLTStd-It"/>
              </a:rPr>
              <a:t> Joey’s back and talks to him of things </a:t>
            </a:r>
            <a:r>
              <a:rPr lang="en-US" dirty="0" smtClean="0">
                <a:latin typeface="HelveticaNeueLTStd-It"/>
              </a:rPr>
              <a:t>they will </a:t>
            </a:r>
            <a:r>
              <a:rPr lang="en-US" dirty="0">
                <a:latin typeface="HelveticaNeueLTStd-It"/>
              </a:rPr>
              <a:t>do together to calm him down. He rubs him down and dabs his raw skin and </a:t>
            </a:r>
            <a:r>
              <a:rPr lang="en-US" dirty="0" smtClean="0">
                <a:latin typeface="HelveticaNeueLTStd-It"/>
              </a:rPr>
              <a:t>gives him </a:t>
            </a:r>
            <a:r>
              <a:rPr lang="en-US" dirty="0">
                <a:latin typeface="HelveticaNeueLTStd-It"/>
              </a:rPr>
              <a:t>food and drink. He also speaks kindly to him, gives him a name and wishes </a:t>
            </a:r>
            <a:r>
              <a:rPr lang="en-US" dirty="0" smtClean="0">
                <a:latin typeface="HelveticaNeueLTStd-It"/>
              </a:rPr>
              <a:t>him sweet dreams;</a:t>
            </a:r>
          </a:p>
          <a:p>
            <a:r>
              <a:rPr lang="en-US" dirty="0" smtClean="0">
                <a:latin typeface="HelveticaNeueLTStd-Roman"/>
              </a:rPr>
              <a:t>2 </a:t>
            </a:r>
            <a:r>
              <a:rPr lang="en-US" dirty="0">
                <a:latin typeface="HelveticaNeueLTStd-Roman"/>
              </a:rPr>
              <a:t>Albert promises Joey that </a:t>
            </a:r>
            <a:r>
              <a:rPr lang="en-US" dirty="0">
                <a:solidFill>
                  <a:srgbClr val="00B050"/>
                </a:solidFill>
                <a:latin typeface="HelveticaNeueLTStd-Roman"/>
              </a:rPr>
              <a:t>he will look after </a:t>
            </a:r>
            <a:r>
              <a:rPr lang="en-US" dirty="0" smtClean="0">
                <a:solidFill>
                  <a:srgbClr val="00B050"/>
                </a:solidFill>
                <a:latin typeface="HelveticaNeueLTStd-Roman"/>
              </a:rPr>
              <a:t>him</a:t>
            </a:r>
          </a:p>
          <a:p>
            <a:r>
              <a:rPr lang="en-US" dirty="0" smtClean="0">
                <a:latin typeface="HelveticaNeueLTStd-Roman"/>
              </a:rPr>
              <a:t>3 </a:t>
            </a:r>
            <a:r>
              <a:rPr lang="en-US" dirty="0">
                <a:latin typeface="HelveticaNeueLTStd-Roman"/>
              </a:rPr>
              <a:t>Albert says he </a:t>
            </a:r>
            <a:r>
              <a:rPr lang="en-US" dirty="0" smtClean="0">
                <a:latin typeface="HelveticaNeueLTStd-Roman"/>
              </a:rPr>
              <a:t>will see </a:t>
            </a:r>
            <a:r>
              <a:rPr lang="en-US" dirty="0">
                <a:latin typeface="HelveticaNeueLTStd-Roman"/>
              </a:rPr>
              <a:t>Joey again </a:t>
            </a:r>
            <a:r>
              <a:rPr lang="en-US" dirty="0">
                <a:solidFill>
                  <a:srgbClr val="00B050"/>
                </a:solidFill>
                <a:latin typeface="HelveticaNeueLTStd-Roman"/>
              </a:rPr>
              <a:t>in the morning</a:t>
            </a:r>
            <a:r>
              <a:rPr lang="en-US" dirty="0">
                <a:latin typeface="HelveticaNeueLTStd-Roman"/>
              </a:rPr>
              <a:t>.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166802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9" t="15317" r="27604" b="69596"/>
          <a:stretch/>
        </p:blipFill>
        <p:spPr bwMode="auto">
          <a:xfrm>
            <a:off x="323528" y="332656"/>
            <a:ext cx="6696744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11560" y="2136339"/>
            <a:ext cx="84249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NeueLTStd-Roman"/>
              </a:rPr>
              <a:t>1 Albert’s mum says you should never talk to horses, because she thinks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NeueLTStd-Roman"/>
              </a:rPr>
              <a:t>they are 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NeueLTStd-Roman"/>
              </a:rPr>
              <a:t>stupid and obstinate and they can’t understand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NeueLTStd-Roman"/>
              </a:rPr>
              <a:t>you  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HelveticaNeueLTStd-Roman"/>
              </a:rPr>
              <a:t>2 </a:t>
            </a:r>
            <a:r>
              <a:rPr lang="en-US" sz="2400" dirty="0">
                <a:solidFill>
                  <a:srgbClr val="FF0000"/>
                </a:solidFill>
                <a:latin typeface="HelveticaNeueLTStd-Roman"/>
              </a:rPr>
              <a:t>Albert’s father </a:t>
            </a:r>
            <a:r>
              <a:rPr lang="en-US" sz="2400" dirty="0" smtClean="0">
                <a:solidFill>
                  <a:srgbClr val="FF0000"/>
                </a:solidFill>
                <a:latin typeface="HelveticaNeueLTStd-Roman"/>
              </a:rPr>
              <a:t>doesn’t understand horses</a:t>
            </a:r>
          </a:p>
          <a:p>
            <a:r>
              <a:rPr lang="en-US" sz="2400" dirty="0" smtClean="0">
                <a:solidFill>
                  <a:srgbClr val="00B050"/>
                </a:solidFill>
                <a:latin typeface="HelveticaNeueLTStd-Roman"/>
              </a:rPr>
              <a:t>3 </a:t>
            </a:r>
            <a:r>
              <a:rPr lang="en-US" sz="2400" dirty="0">
                <a:solidFill>
                  <a:srgbClr val="00B050"/>
                </a:solidFill>
                <a:latin typeface="HelveticaNeueLTStd-Roman"/>
              </a:rPr>
              <a:t>The extract doesn’t tell us who Zoey is, but we can guess she </a:t>
            </a:r>
            <a:r>
              <a:rPr lang="en-US" sz="2400" dirty="0" smtClean="0">
                <a:solidFill>
                  <a:srgbClr val="00B050"/>
                </a:solidFill>
                <a:latin typeface="HelveticaNeueLTStd-Roman"/>
              </a:rPr>
              <a:t>is a </a:t>
            </a:r>
            <a:r>
              <a:rPr lang="en-US" sz="2400" dirty="0">
                <a:solidFill>
                  <a:srgbClr val="00B050"/>
                </a:solidFill>
                <a:latin typeface="HelveticaNeueLTStd-Roman"/>
              </a:rPr>
              <a:t>horse as she and Joey try to touch noses and Zoey is presumably in a stable too.</a:t>
            </a:r>
            <a:endParaRPr lang="ar-AE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5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1" t="17843" r="10567" b="44793"/>
          <a:stretch/>
        </p:blipFill>
        <p:spPr bwMode="auto">
          <a:xfrm>
            <a:off x="392563" y="3212976"/>
            <a:ext cx="8571924" cy="328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4" t="14179" r="46776" b="53808"/>
          <a:stretch/>
        </p:blipFill>
        <p:spPr bwMode="auto">
          <a:xfrm>
            <a:off x="517549" y="260648"/>
            <a:ext cx="4257146" cy="2649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03" t="14179" r="8350" b="17078"/>
          <a:stretch/>
        </p:blipFill>
        <p:spPr bwMode="auto">
          <a:xfrm>
            <a:off x="5508104" y="332656"/>
            <a:ext cx="3312367" cy="3270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17549" y="3429000"/>
            <a:ext cx="896448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HelveticaNeueLTStd-Roman"/>
              </a:rPr>
              <a:t>1 Albert and Joey are the same height</a:t>
            </a:r>
            <a:r>
              <a:rPr lang="en-US" sz="2000" dirty="0" smtClean="0">
                <a:solidFill>
                  <a:srgbClr val="FF0000"/>
                </a:solidFill>
                <a:latin typeface="HelveticaNeueLTStd-Roman"/>
              </a:rPr>
              <a:t>.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HelveticaNeueLTStd-Roman"/>
              </a:rPr>
              <a:t> 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HelveticaNeueLTStd-Roman"/>
              </a:rPr>
              <a:t>2 </a:t>
            </a:r>
            <a:r>
              <a:rPr lang="en-US" sz="2000" dirty="0">
                <a:solidFill>
                  <a:srgbClr val="FF0000"/>
                </a:solidFill>
                <a:latin typeface="HelveticaNeueLTStd-Roman"/>
              </a:rPr>
              <a:t>Albert talks to Joey gently</a:t>
            </a:r>
            <a:r>
              <a:rPr lang="en-US" sz="2000" dirty="0" smtClean="0">
                <a:solidFill>
                  <a:srgbClr val="FF0000"/>
                </a:solidFill>
                <a:latin typeface="HelveticaNeueLTStd-Roman"/>
              </a:rPr>
              <a:t>.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HelveticaNeueLTStd-Roman"/>
              </a:rPr>
              <a:t> 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HelveticaNeueLTStd-Roman"/>
              </a:rPr>
              <a:t>3 </a:t>
            </a:r>
            <a:r>
              <a:rPr lang="en-US" sz="2000" dirty="0">
                <a:solidFill>
                  <a:srgbClr val="FF0000"/>
                </a:solidFill>
                <a:latin typeface="HelveticaNeueLTStd-Roman"/>
              </a:rPr>
              <a:t>Joey jumps </a:t>
            </a:r>
            <a:r>
              <a:rPr lang="en-US" sz="2000" dirty="0" smtClean="0">
                <a:solidFill>
                  <a:srgbClr val="FF0000"/>
                </a:solidFill>
                <a:latin typeface="HelveticaNeueLTStd-Roman"/>
              </a:rPr>
              <a:t>at first </a:t>
            </a:r>
            <a:r>
              <a:rPr lang="en-US" sz="2000" dirty="0">
                <a:solidFill>
                  <a:srgbClr val="FF0000"/>
                </a:solidFill>
                <a:latin typeface="HelveticaNeueLTStd-Roman"/>
              </a:rPr>
              <a:t>when Albert touches him</a:t>
            </a:r>
            <a:r>
              <a:rPr lang="en-US" sz="2000" dirty="0" smtClean="0">
                <a:solidFill>
                  <a:srgbClr val="FF0000"/>
                </a:solidFill>
                <a:latin typeface="HelveticaNeueLTStd-Roman"/>
              </a:rPr>
              <a:t>.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HelveticaNeueLTStd-Roman"/>
              </a:rPr>
              <a:t> 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HelveticaNeueLTStd-Roman"/>
              </a:rPr>
              <a:t>4 </a:t>
            </a:r>
            <a:r>
              <a:rPr lang="en-US" sz="2000" dirty="0">
                <a:solidFill>
                  <a:srgbClr val="FF0000"/>
                </a:solidFill>
                <a:latin typeface="HelveticaNeueLTStd-Roman"/>
              </a:rPr>
              <a:t>Albert </a:t>
            </a:r>
            <a:r>
              <a:rPr lang="en-US" sz="2000" dirty="0" err="1">
                <a:solidFill>
                  <a:srgbClr val="FF0000"/>
                </a:solidFill>
                <a:latin typeface="HelveticaNeueLTStd-Roman"/>
              </a:rPr>
              <a:t>smoothes</a:t>
            </a:r>
            <a:r>
              <a:rPr lang="en-US" sz="2000" dirty="0">
                <a:solidFill>
                  <a:srgbClr val="FF0000"/>
                </a:solidFill>
                <a:latin typeface="HelveticaNeueLTStd-Roman"/>
              </a:rPr>
              <a:t> Joey’s back</a:t>
            </a:r>
            <a:r>
              <a:rPr lang="en-US" sz="2000" dirty="0" smtClean="0">
                <a:solidFill>
                  <a:srgbClr val="FF0000"/>
                </a:solidFill>
                <a:latin typeface="HelveticaNeueLTStd-Roman"/>
              </a:rPr>
              <a:t>.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HelveticaNeueLTStd-Roman"/>
              </a:rPr>
              <a:t> 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HelveticaNeueLTStd-Roman"/>
              </a:rPr>
              <a:t>5 </a:t>
            </a:r>
            <a:r>
              <a:rPr lang="en-US" sz="2000" dirty="0">
                <a:solidFill>
                  <a:srgbClr val="FF0000"/>
                </a:solidFill>
                <a:latin typeface="HelveticaNeueLTStd-Roman"/>
              </a:rPr>
              <a:t>Albert tells Joey </a:t>
            </a:r>
            <a:r>
              <a:rPr lang="en-US" sz="2000" dirty="0" smtClean="0">
                <a:solidFill>
                  <a:srgbClr val="FF0000"/>
                </a:solidFill>
                <a:latin typeface="HelveticaNeueLTStd-Roman"/>
              </a:rPr>
              <a:t>that they </a:t>
            </a:r>
            <a:r>
              <a:rPr lang="en-US" sz="2000" dirty="0">
                <a:solidFill>
                  <a:srgbClr val="FF0000"/>
                </a:solidFill>
                <a:latin typeface="HelveticaNeueLTStd-Roman"/>
              </a:rPr>
              <a:t>will have a fine time together, how he would grow up to be the smartest horse </a:t>
            </a:r>
            <a:r>
              <a:rPr lang="en-US" sz="2000" dirty="0" smtClean="0">
                <a:solidFill>
                  <a:srgbClr val="FF0000"/>
                </a:solidFill>
                <a:latin typeface="HelveticaNeueLTStd-Roman"/>
              </a:rPr>
              <a:t>in the </a:t>
            </a:r>
            <a:r>
              <a:rPr lang="en-US" sz="2000" dirty="0">
                <a:solidFill>
                  <a:srgbClr val="FF0000"/>
                </a:solidFill>
                <a:latin typeface="HelveticaNeueLTStd-Roman"/>
              </a:rPr>
              <a:t>world and how they would go hunting together.</a:t>
            </a:r>
            <a:endParaRPr lang="ar-AE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378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1" t="14436" r="11664" b="33451"/>
          <a:stretch/>
        </p:blipFill>
        <p:spPr bwMode="auto">
          <a:xfrm>
            <a:off x="323528" y="260648"/>
            <a:ext cx="8334440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830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7" t="13204" r="12588" b="13028"/>
          <a:stretch/>
        </p:blipFill>
        <p:spPr bwMode="auto">
          <a:xfrm>
            <a:off x="107504" y="81216"/>
            <a:ext cx="8856984" cy="6660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382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312</Words>
  <Application>Microsoft Office PowerPoint</Application>
  <PresentationFormat>On-screen Show (4:3)</PresentationFormat>
  <Paragraphs>34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HelveticaNeueLTStd-Bd</vt:lpstr>
      <vt:lpstr>HelveticaNeueLTStd-It</vt:lpstr>
      <vt:lpstr>HelveticaNeueLTStd-Roman</vt:lpstr>
      <vt:lpstr>Office Theme</vt:lpstr>
      <vt:lpstr>Unit 8: All living things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8: All living things</dc:title>
  <dc:creator>toshiba</dc:creator>
  <cp:lastModifiedBy>شمة الطنيجي</cp:lastModifiedBy>
  <cp:revision>13</cp:revision>
  <dcterms:created xsi:type="dcterms:W3CDTF">2019-01-28T13:46:27Z</dcterms:created>
  <dcterms:modified xsi:type="dcterms:W3CDTF">2019-02-28T05:58:26Z</dcterms:modified>
</cp:coreProperties>
</file>