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5" Type="http://schemas.openxmlformats.org/officeDocument/2006/relationships/custom-properties" Target="docProps/custom.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1" r:id="rId4"/>
    <p:sldMasterId id="2147483660" r:id="rId5"/>
  </p:sldMasterIdLst>
  <p:notesMasterIdLst>
    <p:notesMasterId r:id="rId58"/>
  </p:notesMasterIdLst>
  <p:handoutMasterIdLst>
    <p:handoutMasterId r:id="rId59"/>
  </p:handoutMasterIdLst>
  <p:sldIdLst>
    <p:sldId id="362" r:id="rId6"/>
    <p:sldId id="303" r:id="rId7"/>
    <p:sldId id="447" r:id="rId8"/>
    <p:sldId id="368" r:id="rId9"/>
    <p:sldId id="477" r:id="rId10"/>
    <p:sldId id="478" r:id="rId11"/>
    <p:sldId id="401" r:id="rId12"/>
    <p:sldId id="304" r:id="rId13"/>
    <p:sldId id="305" r:id="rId14"/>
    <p:sldId id="448" r:id="rId15"/>
    <p:sldId id="306" r:id="rId16"/>
    <p:sldId id="471" r:id="rId17"/>
    <p:sldId id="449" r:id="rId18"/>
    <p:sldId id="450" r:id="rId19"/>
    <p:sldId id="396" r:id="rId20"/>
    <p:sldId id="479" r:id="rId21"/>
    <p:sldId id="472" r:id="rId22"/>
    <p:sldId id="452" r:id="rId23"/>
    <p:sldId id="418" r:id="rId24"/>
    <p:sldId id="451" r:id="rId25"/>
    <p:sldId id="422" r:id="rId26"/>
    <p:sldId id="453" r:id="rId27"/>
    <p:sldId id="423" r:id="rId28"/>
    <p:sldId id="424" r:id="rId29"/>
    <p:sldId id="480" r:id="rId30"/>
    <p:sldId id="473" r:id="rId31"/>
    <p:sldId id="454" r:id="rId32"/>
    <p:sldId id="455" r:id="rId33"/>
    <p:sldId id="456" r:id="rId34"/>
    <p:sldId id="457" r:id="rId35"/>
    <p:sldId id="458" r:id="rId36"/>
    <p:sldId id="425" r:id="rId37"/>
    <p:sldId id="474" r:id="rId38"/>
    <p:sldId id="459" r:id="rId39"/>
    <p:sldId id="426" r:id="rId40"/>
    <p:sldId id="481" r:id="rId41"/>
    <p:sldId id="461" r:id="rId42"/>
    <p:sldId id="398" r:id="rId43"/>
    <p:sldId id="482" r:id="rId44"/>
    <p:sldId id="462" r:id="rId45"/>
    <p:sldId id="399" r:id="rId46"/>
    <p:sldId id="463" r:id="rId47"/>
    <p:sldId id="483" r:id="rId48"/>
    <p:sldId id="484" r:id="rId49"/>
    <p:sldId id="428" r:id="rId50"/>
    <p:sldId id="430" r:id="rId51"/>
    <p:sldId id="431" r:id="rId52"/>
    <p:sldId id="485" r:id="rId53"/>
    <p:sldId id="486" r:id="rId54"/>
    <p:sldId id="487" r:id="rId55"/>
    <p:sldId id="489" r:id="rId56"/>
    <p:sldId id="488" r:id="rId57"/>
  </p:sldIdLst>
  <p:sldSz cx="12192000" cy="6858000"/>
  <p:notesSz cx="7010400" cy="9236075"/>
  <p:custDataLst>
    <p:tags r:id="rId6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1527" userDrawn="1">
          <p15:clr>
            <a:srgbClr val="A4A3A4"/>
          </p15:clr>
        </p15:guide>
        <p15:guide id="2" orient="horz" pos="2999" userDrawn="1">
          <p15:clr>
            <a:srgbClr val="A4A3A4"/>
          </p15:clr>
        </p15:guide>
        <p15:guide id="3" orient="horz" pos="384" userDrawn="1">
          <p15:clr>
            <a:srgbClr val="A4A3A4"/>
          </p15:clr>
        </p15:guide>
        <p15:guide id="4" orient="horz" pos="2520" userDrawn="1">
          <p15:clr>
            <a:srgbClr val="A4A3A4"/>
          </p15:clr>
        </p15:guide>
        <p15:guide id="5" orient="horz" pos="1080" userDrawn="1">
          <p15:clr>
            <a:srgbClr val="A4A3A4"/>
          </p15:clr>
        </p15:guide>
        <p15:guide id="6" orient="horz" pos="1680" userDrawn="1">
          <p15:clr>
            <a:srgbClr val="A4A3A4"/>
          </p15:clr>
        </p15:guide>
        <p15:guide id="7" orient="horz" pos="3430" userDrawn="1">
          <p15:clr>
            <a:srgbClr val="A4A3A4"/>
          </p15:clr>
        </p15:guide>
        <p15:guide id="8" orient="horz" pos="3120" userDrawn="1">
          <p15:clr>
            <a:srgbClr val="A4A3A4"/>
          </p15:clr>
        </p15:guide>
        <p15:guide id="9" pos="48" userDrawn="1">
          <p15:clr>
            <a:srgbClr val="A4A3A4"/>
          </p15:clr>
        </p15:guide>
        <p15:guide id="10" pos="710" userDrawn="1">
          <p15:clr>
            <a:srgbClr val="A4A3A4"/>
          </p15:clr>
        </p15:guide>
        <p15:guide id="11" pos="6480" userDrawn="1">
          <p15:clr>
            <a:srgbClr val="A4A3A4"/>
          </p15:clr>
        </p15:guide>
        <p15:guide id="12" pos="2597" userDrawn="1">
          <p15:clr>
            <a:srgbClr val="A4A3A4"/>
          </p15:clr>
        </p15:guide>
        <p15:guide id="13" pos="288" userDrawn="1">
          <p15:clr>
            <a:srgbClr val="A4A3A4"/>
          </p15:clr>
        </p15:guide>
        <p15:guide id="14" orient="horz" pos="2160" userDrawn="1">
          <p15:clr>
            <a:srgbClr val="A4A3A4"/>
          </p15:clr>
        </p15:guide>
        <p15:guide id="15" orient="horz" pos="216" userDrawn="1">
          <p15:clr>
            <a:srgbClr val="A4A3A4"/>
          </p15:clr>
        </p15:guide>
        <p15:guide id="16" orient="horz" pos="936" userDrawn="1">
          <p15:clr>
            <a:srgbClr val="A4A3A4"/>
          </p15:clr>
        </p15:guide>
        <p15:guide id="17" pos="4368" userDrawn="1">
          <p15:clr>
            <a:srgbClr val="A4A3A4"/>
          </p15:clr>
        </p15:guide>
        <p15:guide id="18" pos="7296" userDrawn="1">
          <p15:clr>
            <a:srgbClr val="A4A3A4"/>
          </p15:clr>
        </p15:guide>
        <p15:guide id="19" pos="3288" userDrawn="1">
          <p15:clr>
            <a:srgbClr val="A4A3A4"/>
          </p15:clr>
        </p15:guide>
        <p15:guide id="20" pos="5904" userDrawn="1">
          <p15:clr>
            <a:srgbClr val="A4A3A4"/>
          </p15:clr>
        </p15:guide>
        <p15:guide id="21" pos="5568"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F57B715-7920-B2DD-0E56-153C448F1B05}" name="Kelly Tomkies" initials="KT" userId="32863fa65d223cbe" providerId="Windows Live"/>
  <p188:author id="{D596EF17-14D9-423F-ACE2-F918DDCDC3A7}" name="Joel Benjamin" initials="JB" userId="80d8ced3f6deba00" providerId="Windows Live"/>
  <p188:author id="{89121024-C2F1-772D-4EE0-0DA310714C15}" name="Nithiyanadhan Rajagopal" initials="NR" userId="S::Nithiyanandhan.R@spi-global.com::7ab3c0d7-e1d9-4568-9b85-35969e8fd21e" providerId="AD"/>
  <p188:author id="{24399642-5BF1-3C39-343A-45CAD0C11FDB}" name="Whitfield, Kaitlin" initials="WK" userId="S::Kaitlin.Whitfield@mheducation.com::f3215cfa-439d-4ed3-8035-dbddf9536e84" providerId="AD"/>
  <p188:author id="{63F5D65C-55DF-85BC-12F8-9DD3513B626F}" name="jeppick@gmail.com" initials="je" userId="S::urn:spo:guest#jeppick@gmail.com::" providerId="AD"/>
  <p188:author id="{E09EB35D-BFE0-AFCC-8675-D1F90DAE9C4D}" name="Rizwan Ahmed" initials="RA" userId="S::Rizwanahmed.B@spi-global.com::afa1e9ba-12dd-4787-8c51-79acdae3836b" providerId="AD"/>
  <p188:author id="{B2C20163-4893-BE3A-1E07-F906005A17F8}" name="Heinlen, Kristina" initials="HK" userId="S::kristina.heinlen@mheducation.com::2678760f-1e13-422b-88a4-e26a0f284b0e" providerId="AD"/>
  <p188:author id="{1FD2E366-6EDA-94BF-EA70-C8DC2EA16941}" name="S2, Vijaya" initials="SV" userId="S2, Vijaya"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equel User" initials="SU" lastIdx="0" clrIdx="0">
    <p:extLst>
      <p:ext uri="{19B8F6BF-5375-455C-9EA6-DF929625EA0E}">
        <p15:presenceInfo xmlns:p15="http://schemas.microsoft.com/office/powerpoint/2012/main" userId="958da6fd0e6693af" providerId="Windows Live"/>
      </p:ext>
    </p:extLst>
  </p:cmAuthor>
  <p:cmAuthor id="2" name="Oxley, Angela" initials="OA" lastIdx="89" clrIdx="1">
    <p:extLst>
      <p:ext uri="{19B8F6BF-5375-455C-9EA6-DF929625EA0E}">
        <p15:presenceInfo xmlns:p15="http://schemas.microsoft.com/office/powerpoint/2012/main" userId="S::angela.oxley@mheducation.com::2701a8e4-ff8b-43b5-b1ab-b049b2cef046" providerId="AD"/>
      </p:ext>
    </p:extLst>
  </p:cmAuthor>
  <p:cmAuthor id="3" name="Crowl, Jennifer" initials="CJ" lastIdx="1" clrIdx="2">
    <p:extLst>
      <p:ext uri="{19B8F6BF-5375-455C-9EA6-DF929625EA0E}">
        <p15:presenceInfo xmlns:p15="http://schemas.microsoft.com/office/powerpoint/2012/main" userId="S::jennifer.crowl@mheducation.com::77259450-2fd8-46bb-9e27-f3a51ab93a25" providerId="AD"/>
      </p:ext>
    </p:extLst>
  </p:cmAuthor>
  <p:cmAuthor id="4" name="R2, Ranjithkumar" initials="RR" lastIdx="7" clrIdx="3">
    <p:extLst>
      <p:ext uri="{19B8F6BF-5375-455C-9EA6-DF929625EA0E}">
        <p15:presenceInfo xmlns:p15="http://schemas.microsoft.com/office/powerpoint/2012/main" userId="R2, Ranjithkumar" providerId="None"/>
      </p:ext>
    </p:extLst>
  </p:cmAuthor>
  <p:cmAuthor id="5" name="T, Karthika" initials="TK" lastIdx="14" clrIdx="4">
    <p:extLst>
      <p:ext uri="{19B8F6BF-5375-455C-9EA6-DF929625EA0E}">
        <p15:presenceInfo xmlns:p15="http://schemas.microsoft.com/office/powerpoint/2012/main" userId="T, Karthika" providerId="None"/>
      </p:ext>
    </p:extLst>
  </p:cmAuthor>
  <p:cmAuthor id="6" name="Nithiyanadhan Rajagopal" initials="NR" lastIdx="10" clrIdx="5">
    <p:extLst>
      <p:ext uri="{19B8F6BF-5375-455C-9EA6-DF929625EA0E}">
        <p15:presenceInfo xmlns:p15="http://schemas.microsoft.com/office/powerpoint/2012/main" userId="S::Nithiyanandhan.R@spi-global.com::7ab3c0d7-e1d9-4568-9b85-35969e8fd21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E5E5E"/>
    <a:srgbClr val="FF0000"/>
    <a:srgbClr val="00A6B9"/>
    <a:srgbClr val="33175A"/>
    <a:srgbClr val="00C7C3"/>
    <a:srgbClr val="02F0DE"/>
    <a:srgbClr val="FFB600"/>
    <a:srgbClr val="33F0E1"/>
    <a:srgbClr val="01708C"/>
    <a:srgbClr val="69214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110" autoAdjust="0"/>
    <p:restoredTop sz="86415" autoAdjust="0"/>
  </p:normalViewPr>
  <p:slideViewPr>
    <p:cSldViewPr snapToGrid="0">
      <p:cViewPr varScale="1">
        <p:scale>
          <a:sx n="59" d="100"/>
          <a:sy n="59" d="100"/>
        </p:scale>
        <p:origin x="930" y="60"/>
      </p:cViewPr>
      <p:guideLst>
        <p:guide pos="1527"/>
        <p:guide orient="horz" pos="2999"/>
        <p:guide orient="horz" pos="384"/>
        <p:guide orient="horz" pos="2520"/>
        <p:guide orient="horz" pos="1080"/>
        <p:guide orient="horz" pos="1680"/>
        <p:guide orient="horz" pos="3430"/>
        <p:guide orient="horz" pos="3120"/>
        <p:guide pos="48"/>
        <p:guide pos="710"/>
        <p:guide pos="6480"/>
        <p:guide pos="2597"/>
        <p:guide pos="288"/>
        <p:guide orient="horz" pos="2160"/>
        <p:guide orient="horz" pos="216"/>
        <p:guide orient="horz" pos="936"/>
        <p:guide pos="4368"/>
        <p:guide pos="7296"/>
        <p:guide pos="3288"/>
        <p:guide pos="5904"/>
        <p:guide pos="5568"/>
      </p:guideLst>
    </p:cSldViewPr>
  </p:slideViewPr>
  <p:outlineViewPr>
    <p:cViewPr>
      <p:scale>
        <a:sx n="33" d="100"/>
        <a:sy n="33" d="100"/>
      </p:scale>
      <p:origin x="0" y="-5814"/>
    </p:cViewPr>
  </p:outlineViewPr>
  <p:notesTextViewPr>
    <p:cViewPr>
      <p:scale>
        <a:sx n="3" d="2"/>
        <a:sy n="3" d="2"/>
      </p:scale>
      <p:origin x="0" y="0"/>
    </p:cViewPr>
  </p:notesTextViewPr>
  <p:sorterViewPr>
    <p:cViewPr>
      <p:scale>
        <a:sx n="80" d="100"/>
        <a:sy n="80" d="100"/>
      </p:scale>
      <p:origin x="0" y="0"/>
    </p:cViewPr>
  </p:sorterViewPr>
  <p:notesViewPr>
    <p:cSldViewPr snapToGrid="0">
      <p:cViewPr varScale="1">
        <p:scale>
          <a:sx n="69" d="100"/>
          <a:sy n="69" d="100"/>
        </p:scale>
        <p:origin x="3234" y="5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 /><Relationship Id="rId18" Type="http://schemas.openxmlformats.org/officeDocument/2006/relationships/slide" Target="slides/slide13.xml" /><Relationship Id="rId26" Type="http://schemas.openxmlformats.org/officeDocument/2006/relationships/slide" Target="slides/slide21.xml" /><Relationship Id="rId39" Type="http://schemas.openxmlformats.org/officeDocument/2006/relationships/slide" Target="slides/slide34.xml" /><Relationship Id="rId21" Type="http://schemas.openxmlformats.org/officeDocument/2006/relationships/slide" Target="slides/slide16.xml" /><Relationship Id="rId34" Type="http://schemas.openxmlformats.org/officeDocument/2006/relationships/slide" Target="slides/slide29.xml" /><Relationship Id="rId42" Type="http://schemas.openxmlformats.org/officeDocument/2006/relationships/slide" Target="slides/slide37.xml" /><Relationship Id="rId47" Type="http://schemas.openxmlformats.org/officeDocument/2006/relationships/slide" Target="slides/slide42.xml" /><Relationship Id="rId50" Type="http://schemas.openxmlformats.org/officeDocument/2006/relationships/slide" Target="slides/slide45.xml" /><Relationship Id="rId55" Type="http://schemas.openxmlformats.org/officeDocument/2006/relationships/slide" Target="slides/slide50.xml" /><Relationship Id="rId63" Type="http://schemas.openxmlformats.org/officeDocument/2006/relationships/viewProps" Target="viewProps.xml" /><Relationship Id="rId7" Type="http://schemas.openxmlformats.org/officeDocument/2006/relationships/slide" Target="slides/slide2.xml" /><Relationship Id="rId2" Type="http://schemas.openxmlformats.org/officeDocument/2006/relationships/customXml" Target="../customXml/item2.xml" /><Relationship Id="rId16" Type="http://schemas.openxmlformats.org/officeDocument/2006/relationships/slide" Target="slides/slide11.xml" /><Relationship Id="rId20" Type="http://schemas.openxmlformats.org/officeDocument/2006/relationships/slide" Target="slides/slide15.xml" /><Relationship Id="rId29" Type="http://schemas.openxmlformats.org/officeDocument/2006/relationships/slide" Target="slides/slide24.xml" /><Relationship Id="rId41" Type="http://schemas.openxmlformats.org/officeDocument/2006/relationships/slide" Target="slides/slide36.xml" /><Relationship Id="rId54" Type="http://schemas.openxmlformats.org/officeDocument/2006/relationships/slide" Target="slides/slide49.xml" /><Relationship Id="rId62" Type="http://schemas.openxmlformats.org/officeDocument/2006/relationships/presProps" Target="presProps.xml" /><Relationship Id="rId1" Type="http://schemas.openxmlformats.org/officeDocument/2006/relationships/customXml" Target="../customXml/item1.xml" /><Relationship Id="rId6" Type="http://schemas.openxmlformats.org/officeDocument/2006/relationships/slide" Target="slides/slide1.xml" /><Relationship Id="rId11" Type="http://schemas.openxmlformats.org/officeDocument/2006/relationships/slide" Target="slides/slide6.xml" /><Relationship Id="rId24" Type="http://schemas.openxmlformats.org/officeDocument/2006/relationships/slide" Target="slides/slide19.xml" /><Relationship Id="rId32" Type="http://schemas.openxmlformats.org/officeDocument/2006/relationships/slide" Target="slides/slide27.xml" /><Relationship Id="rId37" Type="http://schemas.openxmlformats.org/officeDocument/2006/relationships/slide" Target="slides/slide32.xml" /><Relationship Id="rId40" Type="http://schemas.openxmlformats.org/officeDocument/2006/relationships/slide" Target="slides/slide35.xml" /><Relationship Id="rId45" Type="http://schemas.openxmlformats.org/officeDocument/2006/relationships/slide" Target="slides/slide40.xml" /><Relationship Id="rId53" Type="http://schemas.openxmlformats.org/officeDocument/2006/relationships/slide" Target="slides/slide48.xml" /><Relationship Id="rId58" Type="http://schemas.openxmlformats.org/officeDocument/2006/relationships/notesMaster" Target="notesMasters/notesMaster1.xml" /><Relationship Id="rId66" Type="http://schemas.microsoft.com/office/2018/10/relationships/authors" Target="authors.xml" /><Relationship Id="rId5" Type="http://schemas.openxmlformats.org/officeDocument/2006/relationships/slideMaster" Target="slideMasters/slideMaster2.xml" /><Relationship Id="rId15" Type="http://schemas.openxmlformats.org/officeDocument/2006/relationships/slide" Target="slides/slide10.xml" /><Relationship Id="rId23" Type="http://schemas.openxmlformats.org/officeDocument/2006/relationships/slide" Target="slides/slide18.xml" /><Relationship Id="rId28" Type="http://schemas.openxmlformats.org/officeDocument/2006/relationships/slide" Target="slides/slide23.xml" /><Relationship Id="rId36" Type="http://schemas.openxmlformats.org/officeDocument/2006/relationships/slide" Target="slides/slide31.xml" /><Relationship Id="rId49" Type="http://schemas.openxmlformats.org/officeDocument/2006/relationships/slide" Target="slides/slide44.xml" /><Relationship Id="rId57" Type="http://schemas.openxmlformats.org/officeDocument/2006/relationships/slide" Target="slides/slide52.xml" /><Relationship Id="rId61" Type="http://schemas.openxmlformats.org/officeDocument/2006/relationships/commentAuthors" Target="commentAuthors.xml" /><Relationship Id="rId10" Type="http://schemas.openxmlformats.org/officeDocument/2006/relationships/slide" Target="slides/slide5.xml" /><Relationship Id="rId19" Type="http://schemas.openxmlformats.org/officeDocument/2006/relationships/slide" Target="slides/slide14.xml" /><Relationship Id="rId31" Type="http://schemas.openxmlformats.org/officeDocument/2006/relationships/slide" Target="slides/slide26.xml" /><Relationship Id="rId44" Type="http://schemas.openxmlformats.org/officeDocument/2006/relationships/slide" Target="slides/slide39.xml" /><Relationship Id="rId52" Type="http://schemas.openxmlformats.org/officeDocument/2006/relationships/slide" Target="slides/slide47.xml" /><Relationship Id="rId60" Type="http://schemas.openxmlformats.org/officeDocument/2006/relationships/tags" Target="tags/tag1.xml" /><Relationship Id="rId65" Type="http://schemas.openxmlformats.org/officeDocument/2006/relationships/tableStyles" Target="tableStyles.xml" /><Relationship Id="rId4" Type="http://schemas.openxmlformats.org/officeDocument/2006/relationships/slideMaster" Target="slideMasters/slideMaster1.xml" /><Relationship Id="rId9" Type="http://schemas.openxmlformats.org/officeDocument/2006/relationships/slide" Target="slides/slide4.xml" /><Relationship Id="rId14" Type="http://schemas.openxmlformats.org/officeDocument/2006/relationships/slide" Target="slides/slide9.xml" /><Relationship Id="rId22" Type="http://schemas.openxmlformats.org/officeDocument/2006/relationships/slide" Target="slides/slide17.xml" /><Relationship Id="rId27" Type="http://schemas.openxmlformats.org/officeDocument/2006/relationships/slide" Target="slides/slide22.xml" /><Relationship Id="rId30" Type="http://schemas.openxmlformats.org/officeDocument/2006/relationships/slide" Target="slides/slide25.xml" /><Relationship Id="rId35" Type="http://schemas.openxmlformats.org/officeDocument/2006/relationships/slide" Target="slides/slide30.xml" /><Relationship Id="rId43" Type="http://schemas.openxmlformats.org/officeDocument/2006/relationships/slide" Target="slides/slide38.xml" /><Relationship Id="rId48" Type="http://schemas.openxmlformats.org/officeDocument/2006/relationships/slide" Target="slides/slide43.xml" /><Relationship Id="rId56" Type="http://schemas.openxmlformats.org/officeDocument/2006/relationships/slide" Target="slides/slide51.xml" /><Relationship Id="rId64" Type="http://schemas.openxmlformats.org/officeDocument/2006/relationships/theme" Target="theme/theme1.xml" /><Relationship Id="rId8" Type="http://schemas.openxmlformats.org/officeDocument/2006/relationships/slide" Target="slides/slide3.xml" /><Relationship Id="rId51" Type="http://schemas.openxmlformats.org/officeDocument/2006/relationships/slide" Target="slides/slide46.xml" /><Relationship Id="rId3" Type="http://schemas.openxmlformats.org/officeDocument/2006/relationships/customXml" Target="../customXml/item3.xml" /><Relationship Id="rId12" Type="http://schemas.openxmlformats.org/officeDocument/2006/relationships/slide" Target="slides/slide7.xml" /><Relationship Id="rId17" Type="http://schemas.openxmlformats.org/officeDocument/2006/relationships/slide" Target="slides/slide12.xml" /><Relationship Id="rId25" Type="http://schemas.openxmlformats.org/officeDocument/2006/relationships/slide" Target="slides/slide20.xml" /><Relationship Id="rId33" Type="http://schemas.openxmlformats.org/officeDocument/2006/relationships/slide" Target="slides/slide28.xml" /><Relationship Id="rId38" Type="http://schemas.openxmlformats.org/officeDocument/2006/relationships/slide" Target="slides/slide33.xml" /><Relationship Id="rId46" Type="http://schemas.openxmlformats.org/officeDocument/2006/relationships/slide" Target="slides/slide41.xml" /><Relationship Id="rId59" Type="http://schemas.openxmlformats.org/officeDocument/2006/relationships/handoutMaster" Target="handoutMasters/handoutMaster1.xml" /></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145" cy="462721"/>
          </a:xfrm>
          <a:prstGeom prst="rect">
            <a:avLst/>
          </a:prstGeom>
        </p:spPr>
        <p:txBody>
          <a:bodyPr vert="horz" lIns="87304" tIns="43652" rIns="87304" bIns="43652" rtlCol="0"/>
          <a:lstStyle>
            <a:lvl1pPr algn="l">
              <a:defRPr sz="1100"/>
            </a:lvl1pPr>
          </a:lstStyle>
          <a:p>
            <a:endParaRPr lang="en-US" dirty="0"/>
          </a:p>
        </p:txBody>
      </p:sp>
      <p:sp>
        <p:nvSpPr>
          <p:cNvPr id="3" name="Date Placeholder 2"/>
          <p:cNvSpPr>
            <a:spLocks noGrp="1"/>
          </p:cNvSpPr>
          <p:nvPr>
            <p:ph type="dt" sz="quarter" idx="1"/>
          </p:nvPr>
        </p:nvSpPr>
        <p:spPr>
          <a:xfrm>
            <a:off x="3970734" y="0"/>
            <a:ext cx="3038145" cy="462721"/>
          </a:xfrm>
          <a:prstGeom prst="rect">
            <a:avLst/>
          </a:prstGeom>
        </p:spPr>
        <p:txBody>
          <a:bodyPr vert="horz" lIns="87304" tIns="43652" rIns="87304" bIns="43652" rtlCol="0"/>
          <a:lstStyle>
            <a:lvl1pPr algn="r">
              <a:defRPr sz="1100"/>
            </a:lvl1pPr>
          </a:lstStyle>
          <a:p>
            <a:fld id="{7CF79C4C-9A95-4F23-B503-12D2C6F00E19}" type="datetimeFigureOut">
              <a:rPr lang="en-US" smtClean="0"/>
              <a:t>9/18/2024</a:t>
            </a:fld>
            <a:endParaRPr lang="en-US" dirty="0"/>
          </a:p>
        </p:txBody>
      </p:sp>
      <p:sp>
        <p:nvSpPr>
          <p:cNvPr id="4" name="Footer Placeholder 3"/>
          <p:cNvSpPr>
            <a:spLocks noGrp="1"/>
          </p:cNvSpPr>
          <p:nvPr>
            <p:ph type="ftr" sz="quarter" idx="2"/>
          </p:nvPr>
        </p:nvSpPr>
        <p:spPr>
          <a:xfrm>
            <a:off x="1" y="8773355"/>
            <a:ext cx="3038145" cy="462720"/>
          </a:xfrm>
          <a:prstGeom prst="rect">
            <a:avLst/>
          </a:prstGeom>
        </p:spPr>
        <p:txBody>
          <a:bodyPr vert="horz" lIns="87304" tIns="43652" rIns="87304" bIns="43652" rtlCol="0" anchor="b"/>
          <a:lstStyle>
            <a:lvl1pPr algn="l">
              <a:defRPr sz="1100"/>
            </a:lvl1pPr>
          </a:lstStyle>
          <a:p>
            <a:endParaRPr lang="en-US" dirty="0"/>
          </a:p>
        </p:txBody>
      </p:sp>
      <p:sp>
        <p:nvSpPr>
          <p:cNvPr id="5" name="Slide Number Placeholder 4"/>
          <p:cNvSpPr>
            <a:spLocks noGrp="1"/>
          </p:cNvSpPr>
          <p:nvPr>
            <p:ph type="sldNum" sz="quarter" idx="3"/>
          </p:nvPr>
        </p:nvSpPr>
        <p:spPr>
          <a:xfrm>
            <a:off x="3970734" y="8773355"/>
            <a:ext cx="3038145" cy="462720"/>
          </a:xfrm>
          <a:prstGeom prst="rect">
            <a:avLst/>
          </a:prstGeom>
        </p:spPr>
        <p:txBody>
          <a:bodyPr vert="horz" lIns="87304" tIns="43652" rIns="87304" bIns="43652" rtlCol="0" anchor="b"/>
          <a:lstStyle>
            <a:lvl1pPr algn="r">
              <a:defRPr sz="1100"/>
            </a:lvl1pPr>
          </a:lstStyle>
          <a:p>
            <a:fld id="{9BEDD28F-82A9-4FAE-8C69-E41F27D67B02}" type="slidenum">
              <a:rPr lang="en-US" smtClean="0"/>
              <a:t>‹#›</a:t>
            </a:fld>
            <a:endParaRPr lang="en-US" dirty="0"/>
          </a:p>
        </p:txBody>
      </p:sp>
    </p:spTree>
    <p:extLst>
      <p:ext uri="{BB962C8B-B14F-4D97-AF65-F5344CB8AC3E}">
        <p14:creationId xmlns:p14="http://schemas.microsoft.com/office/powerpoint/2010/main" val="27668477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3037840" cy="463407"/>
          </a:xfrm>
          <a:prstGeom prst="rect">
            <a:avLst/>
          </a:prstGeom>
        </p:spPr>
        <p:txBody>
          <a:bodyPr vert="horz" lIns="92290" tIns="46144" rIns="92290" bIns="46144" rtlCol="0"/>
          <a:lstStyle>
            <a:lvl1pPr algn="l">
              <a:defRPr sz="1200"/>
            </a:lvl1pPr>
          </a:lstStyle>
          <a:p>
            <a:endParaRPr lang="en-US" dirty="0"/>
          </a:p>
        </p:txBody>
      </p:sp>
      <p:sp>
        <p:nvSpPr>
          <p:cNvPr id="3" name="Date Placeholder 2"/>
          <p:cNvSpPr>
            <a:spLocks noGrp="1"/>
          </p:cNvSpPr>
          <p:nvPr>
            <p:ph type="dt" idx="1"/>
          </p:nvPr>
        </p:nvSpPr>
        <p:spPr>
          <a:xfrm>
            <a:off x="3970938" y="2"/>
            <a:ext cx="3037840" cy="463407"/>
          </a:xfrm>
          <a:prstGeom prst="rect">
            <a:avLst/>
          </a:prstGeom>
        </p:spPr>
        <p:txBody>
          <a:bodyPr vert="horz" lIns="92290" tIns="46144" rIns="92290" bIns="46144" rtlCol="0"/>
          <a:lstStyle>
            <a:lvl1pPr algn="r">
              <a:defRPr sz="1200"/>
            </a:lvl1pPr>
          </a:lstStyle>
          <a:p>
            <a:fld id="{2BE65169-DB50-4446-8324-0D580DBE95C4}" type="datetimeFigureOut">
              <a:rPr lang="en-US" smtClean="0"/>
              <a:t>9/18/2024</a:t>
            </a:fld>
            <a:endParaRPr lang="en-US" dirty="0"/>
          </a:p>
        </p:txBody>
      </p:sp>
      <p:sp>
        <p:nvSpPr>
          <p:cNvPr id="4" name="Slide Image Placeholder 3"/>
          <p:cNvSpPr>
            <a:spLocks noGrp="1" noRot="1" noChangeAspect="1"/>
          </p:cNvSpPr>
          <p:nvPr>
            <p:ph type="sldImg" idx="2"/>
          </p:nvPr>
        </p:nvSpPr>
        <p:spPr>
          <a:xfrm>
            <a:off x="736600" y="1154113"/>
            <a:ext cx="5537200" cy="3116262"/>
          </a:xfrm>
          <a:prstGeom prst="rect">
            <a:avLst/>
          </a:prstGeom>
          <a:noFill/>
          <a:ln w="12700">
            <a:solidFill>
              <a:prstClr val="black"/>
            </a:solidFill>
          </a:ln>
        </p:spPr>
        <p:txBody>
          <a:bodyPr vert="horz" lIns="92290" tIns="46144" rIns="92290" bIns="46144" rtlCol="0" anchor="ctr"/>
          <a:lstStyle/>
          <a:p>
            <a:endParaRPr lang="en-US" dirty="0"/>
          </a:p>
        </p:txBody>
      </p:sp>
      <p:sp>
        <p:nvSpPr>
          <p:cNvPr id="5" name="Notes Placeholder 4"/>
          <p:cNvSpPr>
            <a:spLocks noGrp="1"/>
          </p:cNvSpPr>
          <p:nvPr>
            <p:ph type="body" sz="quarter" idx="3"/>
          </p:nvPr>
        </p:nvSpPr>
        <p:spPr>
          <a:xfrm>
            <a:off x="701040" y="4444862"/>
            <a:ext cx="5608320" cy="3636705"/>
          </a:xfrm>
          <a:prstGeom prst="rect">
            <a:avLst/>
          </a:prstGeom>
        </p:spPr>
        <p:txBody>
          <a:bodyPr vert="horz" lIns="92290" tIns="46144" rIns="92290" bIns="4614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37840" cy="463406"/>
          </a:xfrm>
          <a:prstGeom prst="rect">
            <a:avLst/>
          </a:prstGeom>
        </p:spPr>
        <p:txBody>
          <a:bodyPr vert="horz" lIns="92290" tIns="46144" rIns="92290" bIns="46144"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772669"/>
            <a:ext cx="3037840" cy="463406"/>
          </a:xfrm>
          <a:prstGeom prst="rect">
            <a:avLst/>
          </a:prstGeom>
        </p:spPr>
        <p:txBody>
          <a:bodyPr vert="horz" lIns="92290" tIns="46144" rIns="92290" bIns="46144" rtlCol="0" anchor="b"/>
          <a:lstStyle>
            <a:lvl1pPr algn="r">
              <a:defRPr sz="1200"/>
            </a:lvl1pPr>
          </a:lstStyle>
          <a:p>
            <a:fld id="{30DC0D4C-FD52-4CA4-A998-31C73A5A5BDE}" type="slidenum">
              <a:rPr lang="en-US" smtClean="0"/>
              <a:t>‹#›</a:t>
            </a:fld>
            <a:endParaRPr lang="en-US" dirty="0"/>
          </a:p>
        </p:txBody>
      </p:sp>
    </p:spTree>
    <p:extLst>
      <p:ext uri="{BB962C8B-B14F-4D97-AF65-F5344CB8AC3E}">
        <p14:creationId xmlns:p14="http://schemas.microsoft.com/office/powerpoint/2010/main" val="9518215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 /><Relationship Id="rId1" Type="http://schemas.openxmlformats.org/officeDocument/2006/relationships/notesMaster" Target="../notesMasters/notesMaster1.xml" /></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 /><Relationship Id="rId1" Type="http://schemas.openxmlformats.org/officeDocument/2006/relationships/notesMaster" Target="../notesMasters/notesMaster1.xml" /></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6.xml" /><Relationship Id="rId1" Type="http://schemas.openxmlformats.org/officeDocument/2006/relationships/notesMaster" Target="../notesMasters/notesMaster1.xml" /></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2.xml" /><Relationship Id="rId1" Type="http://schemas.openxmlformats.org/officeDocument/2006/relationships/notesMaster" Target="../notesMasters/notesMaster1.xml" /></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3.xml" /><Relationship Id="rId1" Type="http://schemas.openxmlformats.org/officeDocument/2006/relationships/notesMaster" Target="../notesMasters/notesMaster1.xml" /></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6.xml" /><Relationship Id="rId1" Type="http://schemas.openxmlformats.org/officeDocument/2006/relationships/notesMaster" Target="../notesMasters/notesMaster1.xml" /></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7.xml" /><Relationship Id="rId1" Type="http://schemas.openxmlformats.org/officeDocument/2006/relationships/notesMaster" Target="../notesMasters/notesMaster1.xml" /></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8.xml" /><Relationship Id="rId1" Type="http://schemas.openxmlformats.org/officeDocument/2006/relationships/notesMaster" Target="../notesMasters/notesMaster1.xml" /></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9.xml" /><Relationship Id="rId1" Type="http://schemas.openxmlformats.org/officeDocument/2006/relationships/notesMaster" Target="../notesMasters/notesMaster1.xml" /></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1.xml" /><Relationship Id="rId1" Type="http://schemas.openxmlformats.org/officeDocument/2006/relationships/notesMaster" Target="../notesMasters/notesMaster1.xml" /></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2.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DC0D4C-FD52-4CA4-A998-31C73A5A5BDE}" type="slidenum">
              <a:rPr lang="en-US" smtClean="0"/>
              <a:t>1</a:t>
            </a:fld>
            <a:endParaRPr lang="en-US" dirty="0"/>
          </a:p>
        </p:txBody>
      </p:sp>
    </p:spTree>
    <p:extLst>
      <p:ext uri="{BB962C8B-B14F-4D97-AF65-F5344CB8AC3E}">
        <p14:creationId xmlns:p14="http://schemas.microsoft.com/office/powerpoint/2010/main" val="5706182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30DC0D4C-FD52-4CA4-A998-31C73A5A5BDE}" type="slidenum">
              <a:rPr lang="en-US" smtClean="0"/>
              <a:t>2</a:t>
            </a:fld>
            <a:endParaRPr lang="en-US" dirty="0"/>
          </a:p>
        </p:txBody>
      </p:sp>
    </p:spTree>
    <p:extLst>
      <p:ext uri="{BB962C8B-B14F-4D97-AF65-F5344CB8AC3E}">
        <p14:creationId xmlns:p14="http://schemas.microsoft.com/office/powerpoint/2010/main" val="27662722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dirty="0">
                <a:solidFill>
                  <a:srgbClr val="EE2126"/>
                </a:solidFill>
                <a:latin typeface="Proxima Nova" panose="02000506030000020004"/>
              </a:rPr>
              <a:t>3.75</a:t>
            </a:r>
          </a:p>
          <a:p>
            <a:r>
              <a:rPr lang="en-US" sz="1200" b="0" dirty="0">
                <a:solidFill>
                  <a:srgbClr val="EE2126"/>
                </a:solidFill>
                <a:latin typeface="Proxima Nova" panose="02000506030000020004"/>
              </a:rPr>
              <a:t>4.2 pounds</a:t>
            </a:r>
            <a:r>
              <a:rPr lang="en-US" sz="1200" b="0" dirty="0">
                <a:solidFill>
                  <a:srgbClr val="EE2126"/>
                </a:solidFill>
              </a:rPr>
              <a:t> </a:t>
            </a:r>
          </a:p>
          <a:p>
            <a:r>
              <a:rPr lang="en-US" sz="1200" b="0" dirty="0">
                <a:solidFill>
                  <a:srgbClr val="EE2126"/>
                </a:solidFill>
                <a:latin typeface="Arial" panose="020B0604020202020204" pitchFamily="34" charset="0"/>
                <a:cs typeface="Arial" panose="020B0604020202020204" pitchFamily="34" charset="0"/>
              </a:rPr>
              <a:t>−</a:t>
            </a:r>
            <a:r>
              <a:rPr lang="en-US" sz="1200" b="0" dirty="0">
                <a:solidFill>
                  <a:srgbClr val="EE2126"/>
                </a:solidFill>
                <a:latin typeface="Proxima Nova" panose="02000506030000020004"/>
              </a:rPr>
              <a:t>$277.50</a:t>
            </a:r>
            <a:r>
              <a:rPr lang="en-US" sz="1200" b="0" dirty="0">
                <a:solidFill>
                  <a:srgbClr val="EE2126"/>
                </a:solidFill>
              </a:rPr>
              <a:t> </a:t>
            </a:r>
            <a:endParaRPr lang="en-IN" b="0" dirty="0"/>
          </a:p>
        </p:txBody>
      </p:sp>
      <p:sp>
        <p:nvSpPr>
          <p:cNvPr id="4" name="Slide Number Placeholder 3"/>
          <p:cNvSpPr>
            <a:spLocks noGrp="1"/>
          </p:cNvSpPr>
          <p:nvPr>
            <p:ph type="sldNum" sz="quarter" idx="5"/>
          </p:nvPr>
        </p:nvSpPr>
        <p:spPr/>
        <p:txBody>
          <a:bodyPr/>
          <a:lstStyle/>
          <a:p>
            <a:fld id="{30DC0D4C-FD52-4CA4-A998-31C73A5A5BDE}" type="slidenum">
              <a:rPr lang="en-US" smtClean="0"/>
              <a:t>3</a:t>
            </a:fld>
            <a:endParaRPr lang="en-US" dirty="0"/>
          </a:p>
        </p:txBody>
      </p:sp>
    </p:spTree>
    <p:extLst>
      <p:ext uri="{BB962C8B-B14F-4D97-AF65-F5344CB8AC3E}">
        <p14:creationId xmlns:p14="http://schemas.microsoft.com/office/powerpoint/2010/main" val="8597094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30DC0D4C-FD52-4CA4-A998-31C73A5A5BDE}" type="slidenum">
              <a:rPr lang="en-US" smtClean="0"/>
              <a:t>4</a:t>
            </a:fld>
            <a:endParaRPr lang="en-US" dirty="0"/>
          </a:p>
        </p:txBody>
      </p:sp>
    </p:spTree>
    <p:extLst>
      <p:ext uri="{BB962C8B-B14F-4D97-AF65-F5344CB8AC3E}">
        <p14:creationId xmlns:p14="http://schemas.microsoft.com/office/powerpoint/2010/main" val="2417235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30DC0D4C-FD52-4CA4-A998-31C73A5A5BDE}" type="slidenum">
              <a:rPr lang="en-US" smtClean="0"/>
              <a:t>5</a:t>
            </a:fld>
            <a:endParaRPr lang="en-US" dirty="0"/>
          </a:p>
        </p:txBody>
      </p:sp>
    </p:spTree>
    <p:extLst>
      <p:ext uri="{BB962C8B-B14F-4D97-AF65-F5344CB8AC3E}">
        <p14:creationId xmlns:p14="http://schemas.microsoft.com/office/powerpoint/2010/main" val="39263943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30DC0D4C-FD52-4CA4-A998-31C73A5A5BDE}" type="slidenum">
              <a:rPr lang="en-US" smtClean="0"/>
              <a:t>6</a:t>
            </a:fld>
            <a:endParaRPr lang="en-US" dirty="0"/>
          </a:p>
        </p:txBody>
      </p:sp>
    </p:spTree>
    <p:extLst>
      <p:ext uri="{BB962C8B-B14F-4D97-AF65-F5344CB8AC3E}">
        <p14:creationId xmlns:p14="http://schemas.microsoft.com/office/powerpoint/2010/main" val="25276818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r>
                        <a:rPr lang="en-US" sz="1200" b="0" i="0" smtClean="0">
                          <a:solidFill>
                            <a:srgbClr val="FF0000"/>
                          </a:solidFill>
                          <a:latin typeface="Cambria Math" panose="02040503050406030204" pitchFamily="18" charset="0"/>
                        </a:rPr>
                        <m:t>−</m:t>
                      </m:r>
                      <m:f>
                        <m:fPr>
                          <m:ctrlPr>
                            <a:rPr lang="en-US" sz="1200" b="0" i="1" smtClean="0">
                              <a:solidFill>
                                <a:srgbClr val="FF0000"/>
                              </a:solidFill>
                              <a:latin typeface="Cambria Math" panose="02040503050406030204" pitchFamily="18" charset="0"/>
                            </a:rPr>
                          </m:ctrlPr>
                        </m:fPr>
                        <m:num>
                          <m:r>
                            <a:rPr lang="en-US" sz="1200" b="0" i="1" smtClean="0">
                              <a:solidFill>
                                <a:srgbClr val="FF0000"/>
                              </a:solidFill>
                              <a:latin typeface="Cambria Math" panose="02040503050406030204" pitchFamily="18" charset="0"/>
                            </a:rPr>
                            <m:t>1</m:t>
                          </m:r>
                        </m:num>
                        <m:den>
                          <m:r>
                            <a:rPr lang="en-US" sz="1200" b="0" i="1" smtClean="0">
                              <a:solidFill>
                                <a:srgbClr val="FF0000"/>
                              </a:solidFill>
                              <a:latin typeface="Cambria Math" panose="02040503050406030204" pitchFamily="18" charset="0"/>
                            </a:rPr>
                            <m:t>4</m:t>
                          </m:r>
                        </m:den>
                      </m:f>
                    </m:oMath>
                  </m:oMathPara>
                </a14:m>
                <a:endParaRPr lang="en-US" sz="1200" b="0" dirty="0">
                  <a:solidFill>
                    <a:srgbClr val="FF0000"/>
                  </a:solidFill>
                  <a:latin typeface="+mj-lt"/>
                </a:endParaRPr>
              </a:p>
            </p:txBody>
          </p:sp>
        </mc:Choice>
        <mc:Fallback xmlns="">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a:solidFill>
                      <a:srgbClr val="FF0000"/>
                    </a:solidFill>
                    <a:latin typeface="Cambria Math" panose="02040503050406030204" pitchFamily="18" charset="0"/>
                  </a:rPr>
                  <a:t>−1/4</a:t>
                </a:r>
                <a:endParaRPr lang="en-US" sz="1200" dirty="0">
                  <a:solidFill>
                    <a:srgbClr val="FF0000"/>
                  </a:solidFill>
                  <a:latin typeface="+mj-lt"/>
                </a:endParaRPr>
              </a:p>
            </p:txBody>
          </p:sp>
        </mc:Fallback>
      </mc:AlternateContent>
      <p:sp>
        <p:nvSpPr>
          <p:cNvPr id="4" name="Slide Number Placeholder 3"/>
          <p:cNvSpPr>
            <a:spLocks noGrp="1"/>
          </p:cNvSpPr>
          <p:nvPr>
            <p:ph type="sldNum" sz="quarter" idx="5"/>
          </p:nvPr>
        </p:nvSpPr>
        <p:spPr/>
        <p:txBody>
          <a:bodyPr/>
          <a:lstStyle/>
          <a:p>
            <a:fld id="{30DC0D4C-FD52-4CA4-A998-31C73A5A5BDE}" type="slidenum">
              <a:rPr lang="en-US" smtClean="0"/>
              <a:t>14</a:t>
            </a:fld>
            <a:endParaRPr lang="en-US" dirty="0"/>
          </a:p>
        </p:txBody>
      </p:sp>
    </p:spTree>
    <p:extLst>
      <p:ext uri="{BB962C8B-B14F-4D97-AF65-F5344CB8AC3E}">
        <p14:creationId xmlns:p14="http://schemas.microsoft.com/office/powerpoint/2010/main" val="42617531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f>
                      <m:fPr>
                        <m:ctrlPr>
                          <a:rPr lang="en-US" sz="1200" b="0" i="1" smtClean="0">
                            <a:solidFill>
                              <a:srgbClr val="FF0000"/>
                            </a:solidFill>
                            <a:latin typeface="Cambria Math" panose="02040503050406030204" pitchFamily="18" charset="0"/>
                          </a:rPr>
                        </m:ctrlPr>
                      </m:fPr>
                      <m:num>
                        <m:r>
                          <a:rPr lang="en-US" sz="1200" b="0" i="1" smtClean="0">
                            <a:solidFill>
                              <a:srgbClr val="FF0000"/>
                            </a:solidFill>
                            <a:latin typeface="Cambria Math" panose="02040503050406030204" pitchFamily="18" charset="0"/>
                          </a:rPr>
                          <m:t>9</m:t>
                        </m:r>
                      </m:num>
                      <m:den>
                        <m:r>
                          <a:rPr lang="en-US" sz="1200" b="0" i="1" smtClean="0">
                            <a:solidFill>
                              <a:srgbClr val="FF0000"/>
                            </a:solidFill>
                            <a:latin typeface="Cambria Math" panose="02040503050406030204" pitchFamily="18" charset="0"/>
                          </a:rPr>
                          <m:t>2</m:t>
                        </m:r>
                      </m:den>
                    </m:f>
                  </m:oMath>
                </a14:m>
                <a:r>
                  <a:rPr lang="en-US" sz="1200" b="0" kern="1200" dirty="0">
                    <a:solidFill>
                      <a:srgbClr val="FF0000"/>
                    </a:solidFill>
                    <a:latin typeface="+mn-lt"/>
                    <a:ea typeface="+mn-ea"/>
                    <a:cs typeface="+mn-cs"/>
                  </a:rPr>
                  <a:t> or 4</a:t>
                </a:r>
                <a14:m>
                  <m:oMath xmlns:m="http://schemas.openxmlformats.org/officeDocument/2006/math">
                    <m:f>
                      <m:fPr>
                        <m:ctrlPr>
                          <a:rPr lang="en-US" sz="1200" b="0" i="1">
                            <a:solidFill>
                              <a:srgbClr val="FF0000"/>
                            </a:solidFill>
                            <a:latin typeface="Cambria Math" panose="02040503050406030204" pitchFamily="18" charset="0"/>
                          </a:rPr>
                        </m:ctrlPr>
                      </m:fPr>
                      <m:num>
                        <m:r>
                          <a:rPr lang="en-US" sz="1200" b="0" i="1" smtClean="0">
                            <a:solidFill>
                              <a:srgbClr val="FF0000"/>
                            </a:solidFill>
                            <a:latin typeface="Cambria Math" panose="02040503050406030204" pitchFamily="18" charset="0"/>
                          </a:rPr>
                          <m:t>1</m:t>
                        </m:r>
                      </m:num>
                      <m:den>
                        <m:r>
                          <a:rPr lang="en-US" sz="1200" b="0" i="1" smtClean="0">
                            <a:solidFill>
                              <a:srgbClr val="FF0000"/>
                            </a:solidFill>
                            <a:latin typeface="Cambria Math" panose="02040503050406030204" pitchFamily="18" charset="0"/>
                          </a:rPr>
                          <m:t>2</m:t>
                        </m:r>
                      </m:den>
                    </m:f>
                  </m:oMath>
                </a14:m>
                <a:endParaRPr lang="en-US" sz="1200" b="0" kern="1200" dirty="0">
                  <a:solidFill>
                    <a:srgbClr val="FF0000"/>
                  </a:solidFill>
                  <a:latin typeface="+mn-lt"/>
                  <a:ea typeface="+mn-ea"/>
                  <a:cs typeface="+mn-cs"/>
                </a:endParaRPr>
              </a:p>
              <a:p>
                <a:endParaRPr lang="en-US" b="0" dirty="0"/>
              </a:p>
            </p:txBody>
          </p:sp>
        </mc:Choice>
        <mc:Fallback xmlns="">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smtClean="0">
                    <a:solidFill>
                      <a:srgbClr val="FF0000"/>
                    </a:solidFill>
                    <a:latin typeface="Cambria Math" panose="02040503050406030204" pitchFamily="18" charset="0"/>
                  </a:rPr>
                  <a:t>9</a:t>
                </a:r>
                <a:r>
                  <a:rPr lang="en-US" sz="1200" b="0" i="0" smtClean="0">
                    <a:solidFill>
                      <a:srgbClr val="FF0000"/>
                    </a:solidFill>
                    <a:latin typeface="Cambria Math" panose="02040503050406030204" pitchFamily="18" charset="0"/>
                  </a:rPr>
                  <a:t>/</a:t>
                </a:r>
                <a:r>
                  <a:rPr lang="en-US" sz="1200" b="0" i="0" smtClean="0">
                    <a:solidFill>
                      <a:srgbClr val="FF0000"/>
                    </a:solidFill>
                    <a:latin typeface="Cambria Math" panose="02040503050406030204" pitchFamily="18" charset="0"/>
                  </a:rPr>
                  <a:t>2</a:t>
                </a:r>
                <a:r>
                  <a:rPr lang="en-US" sz="1200" kern="1200" dirty="0" smtClean="0">
                    <a:solidFill>
                      <a:srgbClr val="FF0000"/>
                    </a:solidFill>
                    <a:latin typeface="+mn-lt"/>
                    <a:ea typeface="+mn-ea"/>
                    <a:cs typeface="+mn-cs"/>
                  </a:rPr>
                  <a:t> or 4</a:t>
                </a:r>
                <a:r>
                  <a:rPr lang="en-US" sz="1200" b="0" i="0" smtClean="0">
                    <a:solidFill>
                      <a:srgbClr val="FF0000"/>
                    </a:solidFill>
                    <a:latin typeface="Cambria Math" panose="02040503050406030204" pitchFamily="18" charset="0"/>
                  </a:rPr>
                  <a:t>1</a:t>
                </a:r>
                <a:r>
                  <a:rPr lang="en-US" sz="1200" b="0" i="0">
                    <a:solidFill>
                      <a:srgbClr val="FF0000"/>
                    </a:solidFill>
                    <a:latin typeface="Cambria Math" panose="02040503050406030204" pitchFamily="18" charset="0"/>
                  </a:rPr>
                  <a:t>/</a:t>
                </a:r>
                <a:r>
                  <a:rPr lang="en-US" sz="1200" b="0" i="0" smtClean="0">
                    <a:solidFill>
                      <a:srgbClr val="FF0000"/>
                    </a:solidFill>
                    <a:latin typeface="Cambria Math" panose="02040503050406030204" pitchFamily="18" charset="0"/>
                  </a:rPr>
                  <a:t>2</a:t>
                </a:r>
                <a:endParaRPr lang="en-US" sz="1200" kern="1200" dirty="0">
                  <a:solidFill>
                    <a:srgbClr val="FF0000"/>
                  </a:solidFill>
                  <a:latin typeface="+mn-lt"/>
                  <a:ea typeface="+mn-ea"/>
                  <a:cs typeface="+mn-cs"/>
                </a:endParaRPr>
              </a:p>
              <a:p>
                <a:endParaRPr lang="en-US" dirty="0"/>
              </a:p>
            </p:txBody>
          </p:sp>
        </mc:Fallback>
      </mc:AlternateContent>
      <p:sp>
        <p:nvSpPr>
          <p:cNvPr id="4" name="Slide Number Placeholder 3"/>
          <p:cNvSpPr>
            <a:spLocks noGrp="1"/>
          </p:cNvSpPr>
          <p:nvPr>
            <p:ph type="sldNum" sz="quarter" idx="10"/>
          </p:nvPr>
        </p:nvSpPr>
        <p:spPr/>
        <p:txBody>
          <a:bodyPr/>
          <a:lstStyle/>
          <a:p>
            <a:fld id="{30DC0D4C-FD52-4CA4-A998-31C73A5A5BDE}" type="slidenum">
              <a:rPr lang="en-US" smtClean="0"/>
              <a:t>20</a:t>
            </a:fld>
            <a:endParaRPr lang="en-US" dirty="0"/>
          </a:p>
        </p:txBody>
      </p:sp>
    </p:spTree>
    <p:extLst>
      <p:ext uri="{BB962C8B-B14F-4D97-AF65-F5344CB8AC3E}">
        <p14:creationId xmlns:p14="http://schemas.microsoft.com/office/powerpoint/2010/main" val="32670339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b="0" dirty="0">
                    <a:solidFill>
                      <a:srgbClr val="FF0000"/>
                    </a:solidFill>
                  </a:rPr>
                  <a:t>0.16 or </a:t>
                </a:r>
                <a14:m>
                  <m:oMath xmlns:m="http://schemas.openxmlformats.org/officeDocument/2006/math">
                    <m:f>
                      <m:fPr>
                        <m:ctrlPr>
                          <a:rPr lang="en-US" b="0" i="1" smtClean="0">
                            <a:solidFill>
                              <a:srgbClr val="FF0000"/>
                            </a:solidFill>
                            <a:latin typeface="Cambria Math" panose="02040503050406030204" pitchFamily="18" charset="0"/>
                          </a:rPr>
                        </m:ctrlPr>
                      </m:fPr>
                      <m:num>
                        <m:r>
                          <a:rPr lang="en-US" b="0" i="1" smtClean="0">
                            <a:solidFill>
                              <a:srgbClr val="FF0000"/>
                            </a:solidFill>
                            <a:latin typeface="Cambria Math" panose="02040503050406030204" pitchFamily="18" charset="0"/>
                          </a:rPr>
                          <m:t>4</m:t>
                        </m:r>
                      </m:num>
                      <m:den>
                        <m:r>
                          <a:rPr lang="en-US" b="0" i="1" smtClean="0">
                            <a:solidFill>
                              <a:srgbClr val="FF0000"/>
                            </a:solidFill>
                            <a:latin typeface="Cambria Math" panose="02040503050406030204" pitchFamily="18" charset="0"/>
                          </a:rPr>
                          <m:t>25</m:t>
                        </m:r>
                      </m:den>
                    </m:f>
                  </m:oMath>
                </a14:m>
                <a:endParaRPr lang="en-US" b="0" dirty="0"/>
              </a:p>
            </p:txBody>
          </p:sp>
        </mc:Choice>
        <mc:Fallback xmlns="">
          <p:sp>
            <p:nvSpPr>
              <p:cNvPr id="3" name="Notes Placeholder 2"/>
              <p:cNvSpPr>
                <a:spLocks noGrp="1"/>
              </p:cNvSpPr>
              <p:nvPr>
                <p:ph type="body" idx="1"/>
              </p:nvPr>
            </p:nvSpPr>
            <p:spPr/>
            <p:txBody>
              <a:bodyPr/>
              <a:lstStyle/>
              <a:p>
                <a:r>
                  <a:rPr lang="en-US" dirty="0" smtClean="0">
                    <a:solidFill>
                      <a:srgbClr val="FF0000"/>
                    </a:solidFill>
                  </a:rPr>
                  <a:t>0.16 or </a:t>
                </a:r>
                <a:r>
                  <a:rPr lang="en-US" b="0" i="0" smtClean="0">
                    <a:solidFill>
                      <a:srgbClr val="FF0000"/>
                    </a:solidFill>
                    <a:latin typeface="Cambria Math" panose="02040503050406030204" pitchFamily="18" charset="0"/>
                  </a:rPr>
                  <a:t>4/25</a:t>
                </a:r>
                <a:endParaRPr lang="en-US" dirty="0"/>
              </a:p>
            </p:txBody>
          </p:sp>
        </mc:Fallback>
      </mc:AlternateContent>
      <p:sp>
        <p:nvSpPr>
          <p:cNvPr id="4" name="Slide Number Placeholder 3"/>
          <p:cNvSpPr>
            <a:spLocks noGrp="1"/>
          </p:cNvSpPr>
          <p:nvPr>
            <p:ph type="sldNum" sz="quarter" idx="10"/>
          </p:nvPr>
        </p:nvSpPr>
        <p:spPr/>
        <p:txBody>
          <a:bodyPr/>
          <a:lstStyle/>
          <a:p>
            <a:fld id="{30DC0D4C-FD52-4CA4-A998-31C73A5A5BDE}" type="slidenum">
              <a:rPr lang="en-US" smtClean="0"/>
              <a:t>30</a:t>
            </a:fld>
            <a:endParaRPr lang="en-US" dirty="0"/>
          </a:p>
        </p:txBody>
      </p:sp>
    </p:spTree>
    <p:extLst>
      <p:ext uri="{BB962C8B-B14F-4D97-AF65-F5344CB8AC3E}">
        <p14:creationId xmlns:p14="http://schemas.microsoft.com/office/powerpoint/2010/main" val="33317551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endParaRPr lang="en-US" dirty="0"/>
              </a:p>
            </p:txBody>
          </p:sp>
        </mc:Choice>
        <mc:Fallback xmlns="">
          <p:sp>
            <p:nvSpPr>
              <p:cNvPr id="3" name="Notes Placeholder 2"/>
              <p:cNvSpPr>
                <a:spLocks noGrp="1"/>
              </p:cNvSpPr>
              <p:nvPr>
                <p:ph type="body" idx="1"/>
              </p:nvPr>
            </p:nvSpPr>
            <p:spPr/>
            <p:txBody>
              <a:bodyPr/>
              <a:lstStyle/>
              <a:p>
                <a:r>
                  <a:rPr lang="en-US" dirty="0" smtClean="0">
                    <a:solidFill>
                      <a:srgbClr val="FF0000"/>
                    </a:solidFill>
                  </a:rPr>
                  <a:t>0.16 or </a:t>
                </a:r>
                <a:r>
                  <a:rPr lang="en-US" b="0" i="0" smtClean="0">
                    <a:solidFill>
                      <a:srgbClr val="FF0000"/>
                    </a:solidFill>
                    <a:latin typeface="Cambria Math" panose="02040503050406030204" pitchFamily="18" charset="0"/>
                  </a:rPr>
                  <a:t>4/25</a:t>
                </a:r>
                <a:endParaRPr lang="en-US" dirty="0"/>
              </a:p>
            </p:txBody>
          </p:sp>
        </mc:Fallback>
      </mc:AlternateContent>
      <p:sp>
        <p:nvSpPr>
          <p:cNvPr id="4" name="Slide Number Placeholder 3"/>
          <p:cNvSpPr>
            <a:spLocks noGrp="1"/>
          </p:cNvSpPr>
          <p:nvPr>
            <p:ph type="sldNum" sz="quarter" idx="10"/>
          </p:nvPr>
        </p:nvSpPr>
        <p:spPr/>
        <p:txBody>
          <a:bodyPr/>
          <a:lstStyle/>
          <a:p>
            <a:fld id="{30DC0D4C-FD52-4CA4-A998-31C73A5A5BDE}" type="slidenum">
              <a:rPr lang="en-US" smtClean="0"/>
              <a:t>31</a:t>
            </a:fld>
            <a:endParaRPr lang="en-US" dirty="0"/>
          </a:p>
        </p:txBody>
      </p:sp>
    </p:spTree>
    <p:extLst>
      <p:ext uri="{BB962C8B-B14F-4D97-AF65-F5344CB8AC3E}">
        <p14:creationId xmlns:p14="http://schemas.microsoft.com/office/powerpoint/2010/main" val="18962849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f>
                      <m:fPr>
                        <m:ctrlPr>
                          <a:rPr lang="en-US" sz="1200" b="0" i="1" smtClean="0">
                            <a:solidFill>
                              <a:srgbClr val="FF0000"/>
                            </a:solidFill>
                            <a:latin typeface="Cambria Math" panose="02040503050406030204" pitchFamily="18" charset="0"/>
                          </a:rPr>
                        </m:ctrlPr>
                      </m:fPr>
                      <m:num>
                        <m:r>
                          <a:rPr lang="en-US" sz="1200" b="0" i="1" smtClean="0">
                            <a:solidFill>
                              <a:srgbClr val="FF0000"/>
                            </a:solidFill>
                            <a:latin typeface="Cambria Math" panose="02040503050406030204" pitchFamily="18" charset="0"/>
                          </a:rPr>
                          <m:t>133</m:t>
                        </m:r>
                      </m:num>
                      <m:den>
                        <m:r>
                          <a:rPr lang="en-US" sz="1200" b="0" i="1" smtClean="0">
                            <a:solidFill>
                              <a:srgbClr val="FF0000"/>
                            </a:solidFill>
                            <a:latin typeface="Cambria Math" panose="02040503050406030204" pitchFamily="18" charset="0"/>
                          </a:rPr>
                          <m:t>12</m:t>
                        </m:r>
                      </m:den>
                    </m:f>
                  </m:oMath>
                </a14:m>
                <a:r>
                  <a:rPr lang="en-US" sz="1200" b="0" kern="1200" dirty="0">
                    <a:solidFill>
                      <a:srgbClr val="FF0000"/>
                    </a:solidFill>
                    <a:latin typeface="+mn-lt"/>
                    <a:ea typeface="+mn-ea"/>
                    <a:cs typeface="+mn-cs"/>
                  </a:rPr>
                  <a:t> or 11</a:t>
                </a:r>
                <a14:m>
                  <m:oMath xmlns:m="http://schemas.openxmlformats.org/officeDocument/2006/math">
                    <m:f>
                      <m:fPr>
                        <m:ctrlPr>
                          <a:rPr lang="en-US" sz="1200" b="0" i="1" smtClean="0">
                            <a:solidFill>
                              <a:srgbClr val="FF0000"/>
                            </a:solidFill>
                            <a:latin typeface="Cambria Math" panose="02040503050406030204" pitchFamily="18" charset="0"/>
                          </a:rPr>
                        </m:ctrlPr>
                      </m:fPr>
                      <m:num>
                        <m:r>
                          <a:rPr lang="en-US" sz="1200" b="0" i="1" smtClean="0">
                            <a:solidFill>
                              <a:srgbClr val="FF0000"/>
                            </a:solidFill>
                            <a:latin typeface="Cambria Math" panose="02040503050406030204" pitchFamily="18" charset="0"/>
                          </a:rPr>
                          <m:t>1</m:t>
                        </m:r>
                      </m:num>
                      <m:den>
                        <m:r>
                          <a:rPr lang="en-US" sz="1200" b="0" i="1" smtClean="0">
                            <a:solidFill>
                              <a:srgbClr val="FF0000"/>
                            </a:solidFill>
                            <a:latin typeface="Cambria Math" panose="02040503050406030204" pitchFamily="18" charset="0"/>
                          </a:rPr>
                          <m:t>12</m:t>
                        </m:r>
                      </m:den>
                    </m:f>
                  </m:oMath>
                </a14:m>
                <a:endParaRPr lang="en-US" sz="1200" b="0" kern="1200" dirty="0">
                  <a:solidFill>
                    <a:srgbClr val="FF0000"/>
                  </a:solidFill>
                  <a:latin typeface="+mn-lt"/>
                  <a:ea typeface="+mn-ea"/>
                  <a:cs typeface="+mn-cs"/>
                </a:endParaRPr>
              </a:p>
              <a:p>
                <a:endParaRPr lang="en-US" b="0" dirty="0"/>
              </a:p>
            </p:txBody>
          </p:sp>
        </mc:Choice>
        <mc:Fallback xmlns="">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i="0" smtClean="0">
                    <a:solidFill>
                      <a:srgbClr val="FF0000"/>
                    </a:solidFill>
                    <a:latin typeface="Cambria Math" panose="02040503050406030204" pitchFamily="18" charset="0"/>
                  </a:rPr>
                  <a:t>𝟏𝟑𝟑</a:t>
                </a:r>
                <a:r>
                  <a:rPr lang="en-US" sz="1200" b="1" i="0" smtClean="0">
                    <a:solidFill>
                      <a:srgbClr val="FF0000"/>
                    </a:solidFill>
                    <a:latin typeface="Cambria Math" panose="02040503050406030204" pitchFamily="18" charset="0"/>
                  </a:rPr>
                  <a:t>/</a:t>
                </a:r>
                <a:r>
                  <a:rPr lang="en-US" sz="1200" b="1" i="0" smtClean="0">
                    <a:solidFill>
                      <a:srgbClr val="FF0000"/>
                    </a:solidFill>
                    <a:latin typeface="Cambria Math" panose="02040503050406030204" pitchFamily="18" charset="0"/>
                  </a:rPr>
                  <a:t>𝟏𝟐</a:t>
                </a:r>
                <a:r>
                  <a:rPr lang="en-US" sz="1200" b="1" kern="1200" dirty="0">
                    <a:solidFill>
                      <a:srgbClr val="FF0000"/>
                    </a:solidFill>
                    <a:latin typeface="+mn-lt"/>
                    <a:ea typeface="+mn-ea"/>
                    <a:cs typeface="+mn-cs"/>
                  </a:rPr>
                  <a:t> or 11</a:t>
                </a:r>
                <a:r>
                  <a:rPr lang="en-US" sz="1200" b="1" i="0" smtClean="0">
                    <a:solidFill>
                      <a:srgbClr val="FF0000"/>
                    </a:solidFill>
                    <a:latin typeface="Cambria Math" panose="02040503050406030204" pitchFamily="18" charset="0"/>
                  </a:rPr>
                  <a:t>𝟏/𝟏𝟐</a:t>
                </a:r>
                <a:endParaRPr lang="en-US" sz="1200" b="1" kern="1200" dirty="0">
                  <a:solidFill>
                    <a:srgbClr val="FF0000"/>
                  </a:solidFill>
                  <a:latin typeface="+mn-lt"/>
                  <a:ea typeface="+mn-ea"/>
                  <a:cs typeface="+mn-cs"/>
                </a:endParaRPr>
              </a:p>
              <a:p>
                <a:endParaRPr lang="en-US" b="1" dirty="0"/>
              </a:p>
            </p:txBody>
          </p:sp>
        </mc:Fallback>
      </mc:AlternateContent>
      <p:sp>
        <p:nvSpPr>
          <p:cNvPr id="4" name="Slide Number Placeholder 3"/>
          <p:cNvSpPr>
            <a:spLocks noGrp="1"/>
          </p:cNvSpPr>
          <p:nvPr>
            <p:ph type="sldNum" sz="quarter" idx="10"/>
          </p:nvPr>
        </p:nvSpPr>
        <p:spPr/>
        <p:txBody>
          <a:bodyPr/>
          <a:lstStyle/>
          <a:p>
            <a:fld id="{30DC0D4C-FD52-4CA4-A998-31C73A5A5BDE}" type="slidenum">
              <a:rPr lang="en-US" smtClean="0"/>
              <a:t>36</a:t>
            </a:fld>
            <a:endParaRPr lang="en-US" dirty="0"/>
          </a:p>
        </p:txBody>
      </p:sp>
    </p:spTree>
    <p:extLst>
      <p:ext uri="{BB962C8B-B14F-4D97-AF65-F5344CB8AC3E}">
        <p14:creationId xmlns:p14="http://schemas.microsoft.com/office/powerpoint/2010/main" val="38996614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DC0D4C-FD52-4CA4-A998-31C73A5A5BDE}" type="slidenum">
              <a:rPr lang="en-US" smtClean="0"/>
              <a:t>42</a:t>
            </a:fld>
            <a:endParaRPr lang="en-US" dirty="0"/>
          </a:p>
        </p:txBody>
      </p:sp>
    </p:spTree>
    <p:extLst>
      <p:ext uri="{BB962C8B-B14F-4D97-AF65-F5344CB8AC3E}">
        <p14:creationId xmlns:p14="http://schemas.microsoft.com/office/powerpoint/2010/main" val="21267576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r>
                        <a:rPr lang="en-US" sz="1200" b="0" i="1" dirty="0" smtClean="0">
                          <a:solidFill>
                            <a:srgbClr val="FF0000"/>
                          </a:solidFill>
                          <a:latin typeface="Cambria Math" panose="02040503050406030204" pitchFamily="18" charset="0"/>
                        </a:rPr>
                        <m:t>−</m:t>
                      </m:r>
                      <m:f>
                        <m:fPr>
                          <m:ctrlPr>
                            <a:rPr lang="en-US" sz="1200" b="0" i="1" dirty="0">
                              <a:solidFill>
                                <a:srgbClr val="FF0000"/>
                              </a:solidFill>
                              <a:latin typeface="Cambria Math" panose="02040503050406030204" pitchFamily="18" charset="0"/>
                            </a:rPr>
                          </m:ctrlPr>
                        </m:fPr>
                        <m:num>
                          <m:r>
                            <a:rPr lang="en-US" sz="1200" b="0" i="1" dirty="0" smtClean="0">
                              <a:solidFill>
                                <a:srgbClr val="FF0000"/>
                              </a:solidFill>
                              <a:latin typeface="Cambria Math" panose="02040503050406030204" pitchFamily="18" charset="0"/>
                            </a:rPr>
                            <m:t>18</m:t>
                          </m:r>
                        </m:num>
                        <m:den>
                          <m:r>
                            <a:rPr lang="en-US" sz="1200" b="0" i="1" dirty="0" smtClean="0">
                              <a:solidFill>
                                <a:srgbClr val="FF0000"/>
                              </a:solidFill>
                              <a:latin typeface="Cambria Math" panose="02040503050406030204" pitchFamily="18" charset="0"/>
                            </a:rPr>
                            <m:t>13</m:t>
                          </m:r>
                        </m:den>
                      </m:f>
                      <m:r>
                        <a:rPr lang="en-US" sz="1200" b="0" i="1" dirty="0" smtClean="0">
                          <a:solidFill>
                            <a:srgbClr val="FF0000"/>
                          </a:solidFill>
                          <a:latin typeface="Cambria Math" panose="02040503050406030204" pitchFamily="18" charset="0"/>
                        </a:rPr>
                        <m:t> </m:t>
                      </m:r>
                      <m:r>
                        <m:rPr>
                          <m:sty m:val="p"/>
                        </m:rPr>
                        <a:rPr lang="en-US" sz="1200" b="0" i="0" dirty="0" smtClean="0">
                          <a:solidFill>
                            <a:srgbClr val="FF0000"/>
                          </a:solidFill>
                          <a:latin typeface="Cambria Math" panose="02040503050406030204" pitchFamily="18" charset="0"/>
                        </a:rPr>
                        <m:t>or</m:t>
                      </m:r>
                      <m:r>
                        <a:rPr lang="en-US" sz="1200" b="0" i="1" dirty="0">
                          <a:solidFill>
                            <a:srgbClr val="FF0000"/>
                          </a:solidFill>
                          <a:latin typeface="Cambria Math" panose="02040503050406030204" pitchFamily="18" charset="0"/>
                        </a:rPr>
                        <m:t>−</m:t>
                      </m:r>
                      <m:r>
                        <a:rPr lang="en-US" sz="1200" b="0" i="1" dirty="0" smtClean="0">
                          <a:solidFill>
                            <a:srgbClr val="FF0000"/>
                          </a:solidFill>
                          <a:latin typeface="Cambria Math" panose="02040503050406030204" pitchFamily="18" charset="0"/>
                        </a:rPr>
                        <m:t>1</m:t>
                      </m:r>
                      <m:f>
                        <m:fPr>
                          <m:ctrlPr>
                            <a:rPr lang="en-US" sz="1200" b="0" i="1" dirty="0">
                              <a:solidFill>
                                <a:srgbClr val="FF0000"/>
                              </a:solidFill>
                              <a:latin typeface="Cambria Math" panose="02040503050406030204" pitchFamily="18" charset="0"/>
                            </a:rPr>
                          </m:ctrlPr>
                        </m:fPr>
                        <m:num>
                          <m:r>
                            <a:rPr lang="en-US" sz="1200" b="0" i="1" dirty="0" smtClean="0">
                              <a:solidFill>
                                <a:srgbClr val="FF0000"/>
                              </a:solidFill>
                              <a:latin typeface="Cambria Math" panose="02040503050406030204" pitchFamily="18" charset="0"/>
                            </a:rPr>
                            <m:t>5</m:t>
                          </m:r>
                        </m:num>
                        <m:den>
                          <m:r>
                            <a:rPr lang="en-US" sz="1200" b="0" i="1" dirty="0">
                              <a:solidFill>
                                <a:srgbClr val="FF0000"/>
                              </a:solidFill>
                              <a:latin typeface="Cambria Math" panose="02040503050406030204" pitchFamily="18" charset="0"/>
                            </a:rPr>
                            <m:t>13</m:t>
                          </m:r>
                        </m:den>
                      </m:f>
                    </m:oMath>
                  </m:oMathPara>
                </a14:m>
                <a:endParaRPr lang="en-US" sz="1200" b="0" dirty="0">
                  <a:solidFill>
                    <a:srgbClr val="FF0000"/>
                  </a:solidFill>
                </a:endParaRPr>
              </a:p>
              <a:p>
                <a:endParaRPr lang="en-US" b="0" dirty="0"/>
              </a:p>
            </p:txBody>
          </p:sp>
        </mc:Choice>
        <mc:Fallback xmlns="">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i="0" dirty="0" smtClean="0">
                    <a:solidFill>
                      <a:srgbClr val="FF0000"/>
                    </a:solidFill>
                    <a:latin typeface="Cambria Math" panose="02040503050406030204" pitchFamily="18" charset="0"/>
                  </a:rPr>
                  <a:t>−</a:t>
                </a:r>
                <a:r>
                  <a:rPr lang="en-US" sz="1200" b="1" i="0" dirty="0" smtClean="0">
                    <a:solidFill>
                      <a:srgbClr val="FF0000"/>
                    </a:solidFill>
                    <a:latin typeface="Cambria Math" panose="02040503050406030204" pitchFamily="18" charset="0"/>
                  </a:rPr>
                  <a:t>𝟏𝟖</a:t>
                </a:r>
                <a:r>
                  <a:rPr lang="en-US" sz="1200" b="1" i="0" dirty="0">
                    <a:solidFill>
                      <a:srgbClr val="FF0000"/>
                    </a:solidFill>
                    <a:latin typeface="Cambria Math" panose="02040503050406030204" pitchFamily="18" charset="0"/>
                  </a:rPr>
                  <a:t>/</a:t>
                </a:r>
                <a:r>
                  <a:rPr lang="en-US" sz="1200" b="1" i="0" dirty="0" smtClean="0">
                    <a:solidFill>
                      <a:srgbClr val="FF0000"/>
                    </a:solidFill>
                    <a:latin typeface="Cambria Math" panose="02040503050406030204" pitchFamily="18" charset="0"/>
                  </a:rPr>
                  <a:t>𝟏𝟑  𝐨𝐫</a:t>
                </a:r>
                <a:r>
                  <a:rPr lang="en-US" sz="1200" b="1" i="0" dirty="0">
                    <a:solidFill>
                      <a:srgbClr val="FF0000"/>
                    </a:solidFill>
                    <a:latin typeface="Cambria Math" panose="02040503050406030204" pitchFamily="18" charset="0"/>
                  </a:rPr>
                  <a:t>−</a:t>
                </a:r>
                <a:r>
                  <a:rPr lang="en-US" sz="1200" b="1" i="0" dirty="0" smtClean="0">
                    <a:solidFill>
                      <a:srgbClr val="FF0000"/>
                    </a:solidFill>
                    <a:latin typeface="Cambria Math" panose="02040503050406030204" pitchFamily="18" charset="0"/>
                  </a:rPr>
                  <a:t>𝟏 𝟓</a:t>
                </a:r>
                <a:r>
                  <a:rPr lang="en-US" sz="1200" b="1" i="0" dirty="0">
                    <a:solidFill>
                      <a:srgbClr val="FF0000"/>
                    </a:solidFill>
                    <a:latin typeface="Cambria Math" panose="02040503050406030204" pitchFamily="18" charset="0"/>
                  </a:rPr>
                  <a:t>/𝟏𝟑</a:t>
                </a:r>
                <a:endParaRPr lang="en-US" sz="1200" b="1" dirty="0">
                  <a:solidFill>
                    <a:srgbClr val="FF0000"/>
                  </a:solidFill>
                </a:endParaRPr>
              </a:p>
              <a:p>
                <a:endParaRPr lang="en-US" b="1" dirty="0"/>
              </a:p>
            </p:txBody>
          </p:sp>
        </mc:Fallback>
      </mc:AlternateContent>
      <p:sp>
        <p:nvSpPr>
          <p:cNvPr id="4" name="Slide Number Placeholder 3"/>
          <p:cNvSpPr>
            <a:spLocks noGrp="1"/>
          </p:cNvSpPr>
          <p:nvPr>
            <p:ph type="sldNum" sz="quarter" idx="5"/>
          </p:nvPr>
        </p:nvSpPr>
        <p:spPr/>
        <p:txBody>
          <a:bodyPr/>
          <a:lstStyle/>
          <a:p>
            <a:fld id="{30DC0D4C-FD52-4CA4-A998-31C73A5A5BDE}" type="slidenum">
              <a:rPr lang="en-US" smtClean="0"/>
              <a:t>43</a:t>
            </a:fld>
            <a:endParaRPr lang="en-US" dirty="0"/>
          </a:p>
        </p:txBody>
      </p:sp>
    </p:spTree>
    <p:extLst>
      <p:ext uri="{BB962C8B-B14F-4D97-AF65-F5344CB8AC3E}">
        <p14:creationId xmlns:p14="http://schemas.microsoft.com/office/powerpoint/2010/main" val="2402798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DC0D4C-FD52-4CA4-A998-31C73A5A5BDE}" type="slidenum">
              <a:rPr lang="en-US" smtClean="0"/>
              <a:t>46</a:t>
            </a:fld>
            <a:endParaRPr lang="en-US" dirty="0"/>
          </a:p>
        </p:txBody>
      </p:sp>
    </p:spTree>
    <p:extLst>
      <p:ext uri="{BB962C8B-B14F-4D97-AF65-F5344CB8AC3E}">
        <p14:creationId xmlns:p14="http://schemas.microsoft.com/office/powerpoint/2010/main" val="16263003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DC0D4C-FD52-4CA4-A998-31C73A5A5BDE}" type="slidenum">
              <a:rPr lang="en-US" smtClean="0"/>
              <a:t>47</a:t>
            </a:fld>
            <a:endParaRPr lang="en-US" dirty="0"/>
          </a:p>
        </p:txBody>
      </p:sp>
    </p:spTree>
    <p:extLst>
      <p:ext uri="{BB962C8B-B14F-4D97-AF65-F5344CB8AC3E}">
        <p14:creationId xmlns:p14="http://schemas.microsoft.com/office/powerpoint/2010/main" val="4328250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left"/>
                    </m:oMathParaPr>
                    <m:oMath xmlns:m="http://schemas.openxmlformats.org/officeDocument/2006/math">
                      <m:r>
                        <a:rPr lang="en-US" sz="1200" i="1" dirty="0" smtClean="0">
                          <a:solidFill>
                            <a:srgbClr val="FF0000"/>
                          </a:solidFill>
                          <a:latin typeface="Cambria Math" panose="02040503050406030204" pitchFamily="18" charset="0"/>
                        </a:rPr>
                        <m:t>−88.76 </m:t>
                      </m:r>
                      <m:r>
                        <m:rPr>
                          <m:sty m:val="p"/>
                        </m:rPr>
                        <a:rPr lang="en-US" sz="1200" i="0" dirty="0" err="1">
                          <a:solidFill>
                            <a:srgbClr val="FF0000"/>
                          </a:solidFill>
                          <a:latin typeface="Cambria Math" panose="02040503050406030204" pitchFamily="18" charset="0"/>
                        </a:rPr>
                        <m:t>ft</m:t>
                      </m:r>
                    </m:oMath>
                  </m:oMathPara>
                </a14:m>
                <a:endParaRPr lang="en-US" sz="1200" dirty="0">
                  <a:solidFill>
                    <a:srgbClr val="FF0000"/>
                  </a:solidFill>
                </a:endParaRPr>
              </a:p>
            </p:txBody>
          </p:sp>
        </mc:Choice>
        <mc:Fallback xmlns="">
          <p:sp>
            <p:nvSpPr>
              <p:cNvPr id="3" name="Notes Placeholder 2"/>
              <p:cNvSpPr>
                <a:spLocks noGrp="1"/>
              </p:cNvSpPr>
              <p:nvPr>
                <p:ph type="body" idx="1"/>
              </p:nvPr>
            </p:nvSpPr>
            <p:spPr/>
            <p:txBody>
              <a:bodyPr/>
              <a:lstStyle/>
              <a:p>
                <a:pPr/>
                <a:r>
                  <a:rPr lang="en-US" sz="1200" i="0" dirty="0" smtClean="0">
                    <a:solidFill>
                      <a:srgbClr val="FF0000"/>
                    </a:solidFill>
                    <a:latin typeface="Cambria Math" panose="02040503050406030204" pitchFamily="18" charset="0"/>
                  </a:rPr>
                  <a:t>−88.76 </a:t>
                </a:r>
                <a:r>
                  <a:rPr lang="en-US" sz="1200" i="0" dirty="0" err="1">
                    <a:solidFill>
                      <a:srgbClr val="FF0000"/>
                    </a:solidFill>
                    <a:latin typeface="Cambria Math" panose="02040503050406030204" pitchFamily="18" charset="0"/>
                  </a:rPr>
                  <a:t>ft</a:t>
                </a:r>
                <a:endParaRPr lang="en-US" sz="1200" dirty="0">
                  <a:solidFill>
                    <a:srgbClr val="FF0000"/>
                  </a:solidFill>
                </a:endParaRPr>
              </a:p>
            </p:txBody>
          </p:sp>
        </mc:Fallback>
      </mc:AlternateContent>
      <p:sp>
        <p:nvSpPr>
          <p:cNvPr id="4" name="Slide Number Placeholder 3"/>
          <p:cNvSpPr>
            <a:spLocks noGrp="1"/>
          </p:cNvSpPr>
          <p:nvPr>
            <p:ph type="sldNum" sz="quarter" idx="10"/>
          </p:nvPr>
        </p:nvSpPr>
        <p:spPr/>
        <p:txBody>
          <a:bodyPr/>
          <a:lstStyle/>
          <a:p>
            <a:fld id="{30DC0D4C-FD52-4CA4-A998-31C73A5A5BDE}" type="slidenum">
              <a:rPr lang="en-US" smtClean="0"/>
              <a:t>48</a:t>
            </a:fld>
            <a:endParaRPr lang="en-US" dirty="0"/>
          </a:p>
        </p:txBody>
      </p:sp>
    </p:spTree>
    <p:extLst>
      <p:ext uri="{BB962C8B-B14F-4D97-AF65-F5344CB8AC3E}">
        <p14:creationId xmlns:p14="http://schemas.microsoft.com/office/powerpoint/2010/main" val="28433329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FF0000"/>
              </a:solidFill>
            </a:endParaRPr>
          </a:p>
        </p:txBody>
      </p:sp>
      <p:sp>
        <p:nvSpPr>
          <p:cNvPr id="4" name="Slide Number Placeholder 3"/>
          <p:cNvSpPr>
            <a:spLocks noGrp="1"/>
          </p:cNvSpPr>
          <p:nvPr>
            <p:ph type="sldNum" sz="quarter" idx="5"/>
          </p:nvPr>
        </p:nvSpPr>
        <p:spPr/>
        <p:txBody>
          <a:bodyPr/>
          <a:lstStyle/>
          <a:p>
            <a:fld id="{30DC0D4C-FD52-4CA4-A998-31C73A5A5BDE}" type="slidenum">
              <a:rPr lang="en-US" smtClean="0"/>
              <a:t>49</a:t>
            </a:fld>
            <a:endParaRPr lang="en-US" dirty="0"/>
          </a:p>
        </p:txBody>
      </p:sp>
    </p:spTree>
    <p:extLst>
      <p:ext uri="{BB962C8B-B14F-4D97-AF65-F5344CB8AC3E}">
        <p14:creationId xmlns:p14="http://schemas.microsoft.com/office/powerpoint/2010/main" val="2851605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FF0000"/>
              </a:solidFill>
            </a:endParaRPr>
          </a:p>
        </p:txBody>
      </p:sp>
      <p:sp>
        <p:nvSpPr>
          <p:cNvPr id="4" name="Slide Number Placeholder 3"/>
          <p:cNvSpPr>
            <a:spLocks noGrp="1"/>
          </p:cNvSpPr>
          <p:nvPr>
            <p:ph type="sldNum" sz="quarter" idx="5"/>
          </p:nvPr>
        </p:nvSpPr>
        <p:spPr/>
        <p:txBody>
          <a:bodyPr/>
          <a:lstStyle/>
          <a:p>
            <a:fld id="{30DC0D4C-FD52-4CA4-A998-31C73A5A5BDE}" type="slidenum">
              <a:rPr lang="en-US" smtClean="0"/>
              <a:t>51</a:t>
            </a:fld>
            <a:endParaRPr lang="en-US" dirty="0"/>
          </a:p>
        </p:txBody>
      </p:sp>
    </p:spTree>
    <p:extLst>
      <p:ext uri="{BB962C8B-B14F-4D97-AF65-F5344CB8AC3E}">
        <p14:creationId xmlns:p14="http://schemas.microsoft.com/office/powerpoint/2010/main" val="20737427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Sample answer: Write </a:t>
                </a:r>
                <a14:m>
                  <m:oMath xmlns:m="http://schemas.openxmlformats.org/officeDocument/2006/math">
                    <m:r>
                      <a:rPr lang="en-US" sz="1200" b="0" i="1">
                        <a:solidFill>
                          <a:srgbClr val="FF0000"/>
                        </a:solidFill>
                        <a:latin typeface="Cambria Math" panose="02040503050406030204" pitchFamily="18" charset="0"/>
                      </a:rPr>
                      <m:t>3</m:t>
                    </m:r>
                    <m:f>
                      <m:fPr>
                        <m:ctrlPr>
                          <a:rPr lang="en-US" sz="1200" b="0" i="1">
                            <a:solidFill>
                              <a:srgbClr val="FF0000"/>
                            </a:solidFill>
                            <a:latin typeface="Cambria Math" panose="02040503050406030204" pitchFamily="18" charset="0"/>
                          </a:rPr>
                        </m:ctrlPr>
                      </m:fPr>
                      <m:num>
                        <m:r>
                          <a:rPr lang="en-US" sz="1200" b="0" i="1">
                            <a:solidFill>
                              <a:srgbClr val="FF0000"/>
                            </a:solidFill>
                            <a:latin typeface="Cambria Math" panose="02040503050406030204" pitchFamily="18" charset="0"/>
                          </a:rPr>
                          <m:t>3</m:t>
                        </m:r>
                      </m:num>
                      <m:den>
                        <m:r>
                          <a:rPr lang="en-US" sz="1200" b="0" i="1">
                            <a:solidFill>
                              <a:srgbClr val="FF0000"/>
                            </a:solidFill>
                            <a:latin typeface="Cambria Math" panose="02040503050406030204" pitchFamily="18" charset="0"/>
                          </a:rPr>
                          <m:t>4</m:t>
                        </m:r>
                      </m:den>
                    </m:f>
                  </m:oMath>
                </a14:m>
                <a:r>
                  <a:rPr lang="en-US" sz="1200" b="0" dirty="0">
                    <a:solidFill>
                      <a:srgbClr val="FF0000"/>
                    </a:solidFill>
                  </a:rPr>
                  <a:t> as an improper fraction. Multiply the improper fraction by 3, since you want to triple the recipe. Multiply the numerators and denominators. Then simplify. You will need </a:t>
                </a:r>
                <a14:m>
                  <m:oMath xmlns:m="http://schemas.openxmlformats.org/officeDocument/2006/math">
                    <m:r>
                      <a:rPr lang="en-US" sz="1200" b="0" i="1">
                        <a:solidFill>
                          <a:srgbClr val="FF0000"/>
                        </a:solidFill>
                        <a:latin typeface="Cambria Math" panose="02040503050406030204" pitchFamily="18" charset="0"/>
                      </a:rPr>
                      <m:t>11</m:t>
                    </m:r>
                    <m:f>
                      <m:fPr>
                        <m:ctrlPr>
                          <a:rPr lang="en-US" sz="1200" b="0" i="1">
                            <a:solidFill>
                              <a:srgbClr val="FF0000"/>
                            </a:solidFill>
                            <a:latin typeface="Cambria Math" panose="02040503050406030204" pitchFamily="18" charset="0"/>
                          </a:rPr>
                        </m:ctrlPr>
                      </m:fPr>
                      <m:num>
                        <m:r>
                          <a:rPr lang="en-US" sz="1200" b="0" i="1">
                            <a:solidFill>
                              <a:srgbClr val="FF0000"/>
                            </a:solidFill>
                            <a:latin typeface="Cambria Math" panose="02040503050406030204" pitchFamily="18" charset="0"/>
                          </a:rPr>
                          <m:t>1</m:t>
                        </m:r>
                      </m:num>
                      <m:den>
                        <m:r>
                          <a:rPr lang="en-US" sz="1200" b="0" i="1">
                            <a:solidFill>
                              <a:srgbClr val="FF0000"/>
                            </a:solidFill>
                            <a:latin typeface="Cambria Math" panose="02040503050406030204" pitchFamily="18" charset="0"/>
                          </a:rPr>
                          <m:t>4</m:t>
                        </m:r>
                      </m:den>
                    </m:f>
                  </m:oMath>
                </a14:m>
                <a:r>
                  <a:rPr lang="en-US" sz="1200" b="0" dirty="0">
                    <a:solidFill>
                      <a:srgbClr val="FF0000"/>
                    </a:solidFill>
                  </a:rPr>
                  <a:t> cups of cooked pasta.</a:t>
                </a:r>
              </a:p>
              <a:p>
                <a:endParaRPr lang="en-US" b="0" dirty="0"/>
              </a:p>
            </p:txBody>
          </p:sp>
        </mc:Choice>
        <mc:Fallback xmlns="">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smtClean="0">
                    <a:solidFill>
                      <a:srgbClr val="FF0000"/>
                    </a:solidFill>
                  </a:rPr>
                  <a:t>Sample answer: Write </a:t>
                </a:r>
                <a:r>
                  <a:rPr lang="en-US" sz="1200" b="1" i="0">
                    <a:solidFill>
                      <a:srgbClr val="FF0000"/>
                    </a:solidFill>
                    <a:latin typeface="Cambria Math" panose="02040503050406030204" pitchFamily="18" charset="0"/>
                  </a:rPr>
                  <a:t>𝟑 𝟑/𝟒</a:t>
                </a:r>
                <a:r>
                  <a:rPr lang="en-US" sz="1200" b="1" dirty="0">
                    <a:solidFill>
                      <a:srgbClr val="FF0000"/>
                    </a:solidFill>
                  </a:rPr>
                  <a:t> as an improper fraction. Multiply the improper fraction by 3, since you want to triple the recipe. Multiply the numerators and denominators. Then simplify. You will need </a:t>
                </a:r>
                <a:r>
                  <a:rPr lang="en-US" sz="1200" b="1" i="0">
                    <a:solidFill>
                      <a:srgbClr val="FF0000"/>
                    </a:solidFill>
                    <a:latin typeface="Cambria Math" panose="02040503050406030204" pitchFamily="18" charset="0"/>
                  </a:rPr>
                  <a:t>𝟏𝟏 𝟏/𝟒</a:t>
                </a:r>
                <a:r>
                  <a:rPr lang="en-US" sz="1200" b="1" dirty="0">
                    <a:solidFill>
                      <a:srgbClr val="FF0000"/>
                    </a:solidFill>
                  </a:rPr>
                  <a:t> cups of cooked pasta.</a:t>
                </a:r>
              </a:p>
              <a:p>
                <a:endParaRPr lang="en-US" b="1" dirty="0"/>
              </a:p>
            </p:txBody>
          </p:sp>
        </mc:Fallback>
      </mc:AlternateContent>
      <p:sp>
        <p:nvSpPr>
          <p:cNvPr id="4" name="Slide Number Placeholder 3"/>
          <p:cNvSpPr>
            <a:spLocks noGrp="1"/>
          </p:cNvSpPr>
          <p:nvPr>
            <p:ph type="sldNum" sz="quarter" idx="10"/>
          </p:nvPr>
        </p:nvSpPr>
        <p:spPr/>
        <p:txBody>
          <a:bodyPr/>
          <a:lstStyle/>
          <a:p>
            <a:fld id="{30DC0D4C-FD52-4CA4-A998-31C73A5A5BDE}" type="slidenum">
              <a:rPr lang="en-US" smtClean="0"/>
              <a:t>52</a:t>
            </a:fld>
            <a:endParaRPr lang="en-US" dirty="0"/>
          </a:p>
        </p:txBody>
      </p:sp>
    </p:spTree>
    <p:extLst>
      <p:ext uri="{BB962C8B-B14F-4D97-AF65-F5344CB8AC3E}">
        <p14:creationId xmlns:p14="http://schemas.microsoft.com/office/powerpoint/2010/main" val="20894862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32DD3A1D-D0ED-E64E-9099-4FF590EB6605}"/>
              </a:ext>
            </a:extLst>
          </p:cNvPr>
          <p:cNvSpPr>
            <a:spLocks noGrp="1"/>
          </p:cNvSpPr>
          <p:nvPr>
            <p:ph type="dt" sz="half" idx="10"/>
          </p:nvPr>
        </p:nvSpPr>
        <p:spPr/>
        <p:txBody>
          <a:bodyPr/>
          <a:lstStyle/>
          <a:p>
            <a:fld id="{0C15664F-5CF3-934E-88C9-0AD27C45C74E}" type="datetimeFigureOut">
              <a:rPr lang="en-US" smtClean="0"/>
              <a:t>9/18/2024</a:t>
            </a:fld>
            <a:endParaRPr lang="en-US" dirty="0"/>
          </a:p>
        </p:txBody>
      </p:sp>
      <p:sp>
        <p:nvSpPr>
          <p:cNvPr id="5" name="Footer Placeholder 4">
            <a:extLst>
              <a:ext uri="{FF2B5EF4-FFF2-40B4-BE49-F238E27FC236}">
                <a16:creationId xmlns:a16="http://schemas.microsoft.com/office/drawing/2014/main" id="{1C64D543-EA8C-9842-9BFA-56F3E51248D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7FA8BEA-2F03-974A-8B26-430B26EC5FEE}"/>
              </a:ext>
            </a:extLst>
          </p:cNvPr>
          <p:cNvSpPr>
            <a:spLocks noGrp="1"/>
          </p:cNvSpPr>
          <p:nvPr>
            <p:ph type="sldNum" sz="quarter" idx="12"/>
          </p:nvPr>
        </p:nvSpPr>
        <p:spPr/>
        <p:txBody>
          <a:bodyPr/>
          <a:lstStyle/>
          <a:p>
            <a:endParaRPr lang="en-US" dirty="0"/>
          </a:p>
        </p:txBody>
      </p:sp>
    </p:spTree>
    <p:extLst>
      <p:ext uri="{BB962C8B-B14F-4D97-AF65-F5344CB8AC3E}">
        <p14:creationId xmlns:p14="http://schemas.microsoft.com/office/powerpoint/2010/main" val="16145463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hoto">
    <p:spTree>
      <p:nvGrpSpPr>
        <p:cNvPr id="1" name=""/>
        <p:cNvGrpSpPr/>
        <p:nvPr/>
      </p:nvGrpSpPr>
      <p:grpSpPr>
        <a:xfrm>
          <a:off x="0" y="0"/>
          <a:ext cx="0" cy="0"/>
          <a:chOff x="0" y="0"/>
          <a:chExt cx="0" cy="0"/>
        </a:xfrm>
      </p:grpSpPr>
    </p:spTree>
    <p:extLst>
      <p:ext uri="{BB962C8B-B14F-4D97-AF65-F5344CB8AC3E}">
        <p14:creationId xmlns:p14="http://schemas.microsoft.com/office/powerpoint/2010/main" val="450837024"/>
      </p:ext>
    </p:extLst>
  </p:cSld>
  <p:clrMapOvr>
    <a:masterClrMapping/>
  </p:clrMapOvr>
  <p:extLst>
    <p:ext uri="{DCECCB84-F9BA-43D5-87BE-67443E8EF086}">
      <p15:sldGuideLst xmlns:p15="http://schemas.microsoft.com/office/powerpoint/2012/main">
        <p15:guide id="1" orient="horz" pos="96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1-column">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4801227"/>
      </p:ext>
    </p:extLst>
  </p:cSld>
  <p:clrMapOvr>
    <a:masterClrMapping/>
  </p:clrMapOvr>
  <p:extLst>
    <p:ext uri="{DCECCB84-F9BA-43D5-87BE-67443E8EF086}">
      <p15:sldGuideLst xmlns:p15="http://schemas.microsoft.com/office/powerpoint/2012/main">
        <p15:guide id="1" orient="horz" pos="3772" userDrawn="1">
          <p15:clr>
            <a:srgbClr val="FBAE40"/>
          </p15:clr>
        </p15:guide>
        <p15:guide id="2" orient="horz" pos="804" userDrawn="1">
          <p15:clr>
            <a:srgbClr val="FBAE40"/>
          </p15:clr>
        </p15:guide>
        <p15:guide id="3" pos="384" userDrawn="1">
          <p15:clr>
            <a:srgbClr val="FBAE40"/>
          </p15:clr>
        </p15:guide>
        <p15:guide id="4" pos="3940" userDrawn="1">
          <p15:clr>
            <a:srgbClr val="FBAE40"/>
          </p15:clr>
        </p15:guide>
        <p15:guide id="5" pos="4040"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theme" Target="../theme/theme1.xml" /><Relationship Id="rId1" Type="http://schemas.openxmlformats.org/officeDocument/2006/relationships/slideLayout" Target="../slideLayouts/slideLayout1.xml" /><Relationship Id="rId4" Type="http://schemas.openxmlformats.org/officeDocument/2006/relationships/image" Target="../media/image2.png" /></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 /><Relationship Id="rId2" Type="http://schemas.openxmlformats.org/officeDocument/2006/relationships/slideLayout" Target="../slideLayouts/slideLayout3.xml" /><Relationship Id="rId1" Type="http://schemas.openxmlformats.org/officeDocument/2006/relationships/slideLayout" Target="../slideLayouts/slideLayout2.xml" /><Relationship Id="rId4" Type="http://schemas.openxmlformats.org/officeDocument/2006/relationships/image" Target="../media/image3.png" /></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270764B-AC75-BC43-A405-EDC296E375A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492908" y="5619163"/>
            <a:ext cx="654674" cy="654674"/>
          </a:xfrm>
          <a:prstGeom prst="rect">
            <a:avLst/>
          </a:prstGeom>
        </p:spPr>
      </p:pic>
      <p:sp>
        <p:nvSpPr>
          <p:cNvPr id="10" name="Footer Placeholder 4">
            <a:extLst>
              <a:ext uri="{FF2B5EF4-FFF2-40B4-BE49-F238E27FC236}">
                <a16:creationId xmlns:a16="http://schemas.microsoft.com/office/drawing/2014/main" id="{B216A21A-A3B0-4B4C-B338-0742A8D99578}"/>
              </a:ext>
            </a:extLst>
          </p:cNvPr>
          <p:cNvSpPr txBox="1">
            <a:spLocks/>
          </p:cNvSpPr>
          <p:nvPr userDrawn="1"/>
        </p:nvSpPr>
        <p:spPr>
          <a:xfrm>
            <a:off x="1402828" y="6528816"/>
            <a:ext cx="6270960" cy="228600"/>
          </a:xfrm>
          <a:prstGeom prst="rect">
            <a:avLst/>
          </a:prstGeom>
        </p:spPr>
        <p:txBody>
          <a:bodyPr vert="horz" lIns="91440" tIns="45720" rIns="91440" bIns="45720" rtlCol="0" anchor="ctr"/>
          <a:lstStyle>
            <a:defPPr>
              <a:defRPr lang="en-US"/>
            </a:defPPr>
            <a:lvl1pPr marL="0" algn="l"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tx1">
                    <a:lumMod val="75000"/>
                    <a:lumOff val="25000"/>
                  </a:schemeClr>
                </a:solidFill>
                <a:latin typeface="Arial" panose="020B0604020202020204" pitchFamily="34" charset="0"/>
                <a:cs typeface="Arial" panose="020B0604020202020204" pitchFamily="34" charset="0"/>
              </a:rPr>
              <a:t>Copyright © McGraw Hill</a:t>
            </a:r>
          </a:p>
        </p:txBody>
      </p:sp>
      <p:cxnSp>
        <p:nvCxnSpPr>
          <p:cNvPr id="11" name="Straight Connector 10">
            <a:extLst>
              <a:ext uri="{FF2B5EF4-FFF2-40B4-BE49-F238E27FC236}">
                <a16:creationId xmlns:a16="http://schemas.microsoft.com/office/drawing/2014/main" id="{4E4EF957-5CB0-DA4C-9327-91AF4A044E8A}"/>
              </a:ext>
            </a:extLst>
          </p:cNvPr>
          <p:cNvCxnSpPr/>
          <p:nvPr userDrawn="1"/>
        </p:nvCxnSpPr>
        <p:spPr>
          <a:xfrm>
            <a:off x="0" y="6432698"/>
            <a:ext cx="12192000"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 name="Footer Placeholder 4">
            <a:extLst>
              <a:ext uri="{FF2B5EF4-FFF2-40B4-BE49-F238E27FC236}">
                <a16:creationId xmlns:a16="http://schemas.microsoft.com/office/drawing/2014/main" id="{FE0FB11E-B90E-3F4B-9353-B5D2722ED90B}"/>
              </a:ext>
            </a:extLst>
          </p:cNvPr>
          <p:cNvSpPr txBox="1">
            <a:spLocks/>
          </p:cNvSpPr>
          <p:nvPr userDrawn="1"/>
        </p:nvSpPr>
        <p:spPr>
          <a:xfrm>
            <a:off x="9064487" y="6399634"/>
            <a:ext cx="3107634" cy="478243"/>
          </a:xfrm>
          <a:prstGeom prst="rect">
            <a:avLst/>
          </a:prstGeom>
        </p:spPr>
        <p:txBody>
          <a:bodyPr vert="horz" lIns="91440" tIns="45720" rIns="91440" bIns="45720" rtlCol="0" anchor="ctr"/>
          <a:lstStyle>
            <a:defPPr>
              <a:defRPr lang="en-US"/>
            </a:defPPr>
            <a:lvl1pPr marL="0" algn="l"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800" dirty="0">
                <a:solidFill>
                  <a:schemeClr val="tx1">
                    <a:lumMod val="75000"/>
                    <a:lumOff val="25000"/>
                  </a:schemeClr>
                </a:solidFill>
                <a:latin typeface="Arial" panose="020B0604020202020204" pitchFamily="34" charset="0"/>
                <a:cs typeface="Arial" panose="020B0604020202020204" pitchFamily="34" charset="0"/>
              </a:rPr>
              <a:t>This material may be reproduced for licensed classroom use only and may not be further reproduced or distributed.</a:t>
            </a:r>
          </a:p>
        </p:txBody>
      </p:sp>
      <p:pic>
        <p:nvPicPr>
          <p:cNvPr id="7" name="Picture 6">
            <a:extLst>
              <a:ext uri="{FF2B5EF4-FFF2-40B4-BE49-F238E27FC236}">
                <a16:creationId xmlns:a16="http://schemas.microsoft.com/office/drawing/2014/main" id="{46A5B211-75F1-754E-9BD9-9BF170AEC4C4}"/>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4411745" y="0"/>
            <a:ext cx="7780254" cy="2185195"/>
          </a:xfrm>
          <a:prstGeom prst="rect">
            <a:avLst/>
          </a:prstGeom>
        </p:spPr>
      </p:pic>
    </p:spTree>
    <p:extLst>
      <p:ext uri="{BB962C8B-B14F-4D97-AF65-F5344CB8AC3E}">
        <p14:creationId xmlns:p14="http://schemas.microsoft.com/office/powerpoint/2010/main" val="1781000620"/>
      </p:ext>
    </p:extLst>
  </p:cSld>
  <p:clrMap bg1="lt1" tx1="dk1" bg2="lt2" tx2="dk2" accent1="accent1" accent2="accent2" accent3="accent3" accent4="accent4" accent5="accent5" accent6="accent6" hlink="hlink" folHlink="folHlink"/>
  <p:sldLayoutIdLst>
    <p:sldLayoutId id="214748368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868CDEFB-1930-9E45-BF92-75A2E2B54F5E}"/>
              </a:ext>
            </a:extLst>
          </p:cNvPr>
          <p:cNvCxnSpPr/>
          <p:nvPr userDrawn="1"/>
        </p:nvCxnSpPr>
        <p:spPr>
          <a:xfrm>
            <a:off x="0" y="6432698"/>
            <a:ext cx="12192000"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3" name="Footer Placeholder 9">
            <a:extLst>
              <a:ext uri="{FF2B5EF4-FFF2-40B4-BE49-F238E27FC236}">
                <a16:creationId xmlns:a16="http://schemas.microsoft.com/office/drawing/2014/main" id="{7D925791-6F2B-EF4D-8846-D6D343AAE915}"/>
              </a:ext>
            </a:extLst>
          </p:cNvPr>
          <p:cNvSpPr txBox="1">
            <a:spLocks/>
          </p:cNvSpPr>
          <p:nvPr userDrawn="1"/>
        </p:nvSpPr>
        <p:spPr>
          <a:xfrm>
            <a:off x="490549" y="6528815"/>
            <a:ext cx="1036320" cy="32466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 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sp>
        <p:nvSpPr>
          <p:cNvPr id="15" name="Footer Placeholder 9">
            <a:extLst>
              <a:ext uri="{FF2B5EF4-FFF2-40B4-BE49-F238E27FC236}">
                <a16:creationId xmlns:a16="http://schemas.microsoft.com/office/drawing/2014/main" id="{D1F3FF48-D6F7-7149-BC0E-351B7F3AA818}"/>
              </a:ext>
            </a:extLst>
          </p:cNvPr>
          <p:cNvSpPr txBox="1">
            <a:spLocks/>
          </p:cNvSpPr>
          <p:nvPr userDrawn="1"/>
        </p:nvSpPr>
        <p:spPr>
          <a:xfrm>
            <a:off x="1385464" y="6528815"/>
            <a:ext cx="4694822" cy="324681"/>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IN" sz="900" b="0" dirty="0">
                <a:solidFill>
                  <a:schemeClr val="tx1"/>
                </a:solidFill>
                <a:latin typeface="Arial" panose="020B0604020202020204" pitchFamily="34" charset="0"/>
                <a:cs typeface="Arial" panose="020B0604020202020204" pitchFamily="34" charset="0"/>
              </a:rPr>
              <a:t>Multiply Rational Numbers</a:t>
            </a:r>
            <a:endParaRPr lang="en-US" sz="900" b="0" dirty="0">
              <a:solidFill>
                <a:schemeClr val="tx1"/>
              </a:solidFill>
              <a:latin typeface="Arial" panose="020B0604020202020204" pitchFamily="34" charset="0"/>
              <a:cs typeface="Arial" panose="020B0604020202020204" pitchFamily="34" charset="0"/>
            </a:endParaRPr>
          </a:p>
        </p:txBody>
      </p:sp>
      <p:sp>
        <p:nvSpPr>
          <p:cNvPr id="6" name="Footer Placeholder 4">
            <a:extLst>
              <a:ext uri="{FF2B5EF4-FFF2-40B4-BE49-F238E27FC236}">
                <a16:creationId xmlns:a16="http://schemas.microsoft.com/office/drawing/2014/main" id="{553FF195-7E95-4741-972B-1D42479F5FDE}"/>
              </a:ext>
            </a:extLst>
          </p:cNvPr>
          <p:cNvSpPr txBox="1">
            <a:spLocks/>
          </p:cNvSpPr>
          <p:nvPr userDrawn="1"/>
        </p:nvSpPr>
        <p:spPr>
          <a:xfrm>
            <a:off x="9064487" y="6399634"/>
            <a:ext cx="3107634" cy="478243"/>
          </a:xfrm>
          <a:prstGeom prst="rect">
            <a:avLst/>
          </a:prstGeom>
        </p:spPr>
        <p:txBody>
          <a:bodyPr vert="horz" lIns="91440" tIns="45720" rIns="91440" bIns="45720" rtlCol="0" anchor="ctr"/>
          <a:lstStyle>
            <a:defPPr>
              <a:defRPr lang="en-US"/>
            </a:defPPr>
            <a:lvl1pPr marL="0" algn="l"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800" dirty="0">
                <a:solidFill>
                  <a:schemeClr val="tx1">
                    <a:lumMod val="75000"/>
                    <a:lumOff val="25000"/>
                  </a:schemeClr>
                </a:solidFill>
                <a:latin typeface="Arial" panose="020B0604020202020204" pitchFamily="34" charset="0"/>
                <a:cs typeface="Arial" panose="020B0604020202020204" pitchFamily="34" charset="0"/>
              </a:rPr>
              <a:t>This material may be reproduced for licensed classroom use only and may not be further reproduced or distributed.</a:t>
            </a:r>
          </a:p>
        </p:txBody>
      </p:sp>
      <p:pic>
        <p:nvPicPr>
          <p:cNvPr id="7" name="Picture 6">
            <a:extLst>
              <a:ext uri="{FF2B5EF4-FFF2-40B4-BE49-F238E27FC236}">
                <a16:creationId xmlns:a16="http://schemas.microsoft.com/office/drawing/2014/main" id="{94A4D219-E666-E143-8DCD-2856D7CF3540}"/>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7155085" y="0"/>
            <a:ext cx="5036914" cy="1414689"/>
          </a:xfrm>
          <a:prstGeom prst="rect">
            <a:avLst/>
          </a:prstGeom>
        </p:spPr>
      </p:pic>
    </p:spTree>
    <p:extLst>
      <p:ext uri="{BB962C8B-B14F-4D97-AF65-F5344CB8AC3E}">
        <p14:creationId xmlns:p14="http://schemas.microsoft.com/office/powerpoint/2010/main" val="1502882778"/>
      </p:ext>
    </p:extLst>
  </p:cSld>
  <p:clrMap bg1="lt1" tx1="dk1" bg2="lt2" tx2="dk2" accent1="accent1" accent2="accent2" accent3="accent3" accent4="accent4" accent5="accent5" accent6="accent6" hlink="hlink" folHlink="folHlink"/>
  <p:sldLayoutIdLst>
    <p:sldLayoutId id="2147483680" r:id="rId1"/>
    <p:sldLayoutId id="2147483665" r:id="rId2"/>
  </p:sldLayoutIdLst>
  <p:hf hdr="0" dt="0"/>
  <p:txStyles>
    <p:title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p:titleStyle>
    <p:body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59" userDrawn="1">
          <p15:clr>
            <a:srgbClr val="F26B43"/>
          </p15:clr>
        </p15:guide>
        <p15:guide id="2" orient="horz" pos="360" userDrawn="1">
          <p15:clr>
            <a:srgbClr val="F26B43"/>
          </p15:clr>
        </p15:guide>
        <p15:guide id="5" pos="3840" userDrawn="1">
          <p15:clr>
            <a:srgbClr val="F26B43"/>
          </p15:clr>
        </p15:guide>
        <p15:guide id="6" pos="384" userDrawn="1">
          <p15:clr>
            <a:srgbClr val="F26B43"/>
          </p15:clr>
        </p15:guide>
        <p15:guide id="7" pos="7296" userDrawn="1">
          <p15:clr>
            <a:srgbClr val="F26B43"/>
          </p15:clr>
        </p15:guide>
        <p15:guide id="9" orient="horz" pos="4211" userDrawn="1">
          <p15:clr>
            <a:srgbClr val="F26B43"/>
          </p15:clr>
        </p15:guide>
        <p15:guide id="10" pos="1120" userDrawn="1">
          <p15:clr>
            <a:srgbClr val="F26B43"/>
          </p15:clr>
        </p15:guide>
        <p15:guide id="11" pos="936"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3" Type="http://schemas.openxmlformats.org/officeDocument/2006/relationships/image" Target="../media/image4.png" /><Relationship Id="rId2" Type="http://schemas.openxmlformats.org/officeDocument/2006/relationships/notesSlide" Target="../notesSlides/notesSlide2.xml"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3" Type="http://schemas.openxmlformats.org/officeDocument/2006/relationships/image" Target="../media/image5.png" /><Relationship Id="rId2" Type="http://schemas.openxmlformats.org/officeDocument/2006/relationships/notesSlide" Target="../notesSlides/notesSlide3.xml"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3" Type="http://schemas.openxmlformats.org/officeDocument/2006/relationships/image" Target="../media/image6.png" /><Relationship Id="rId2" Type="http://schemas.openxmlformats.org/officeDocument/2006/relationships/notesSlide" Target="../notesSlides/notesSlide4.xml" /><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 /><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 /><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3" Type="http://schemas.openxmlformats.org/officeDocument/2006/relationships/image" Target="../media/image45.png" /><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3" Type="http://schemas.openxmlformats.org/officeDocument/2006/relationships/image" Target="../media/image50.png" /><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3" Type="http://schemas.openxmlformats.org/officeDocument/2006/relationships/image" Target="../media/image60.png" /><Relationship Id="rId1" Type="http://schemas.openxmlformats.org/officeDocument/2006/relationships/slideLayout" Target="../slideLayouts/slideLayout2.xml" /><Relationship Id="rId6" Type="http://schemas.openxmlformats.org/officeDocument/2006/relationships/image" Target="../media/image7.png" /><Relationship Id="rId5" Type="http://schemas.openxmlformats.org/officeDocument/2006/relationships/image" Target="../media/image8.png" /></Relationships>
</file>

<file path=ppt/slides/_rels/slide13.xml.rels><?xml version="1.0" encoding="UTF-8" standalone="yes"?>
<Relationships xmlns="http://schemas.openxmlformats.org/package/2006/relationships"><Relationship Id="rId2" Type="http://schemas.openxmlformats.org/officeDocument/2006/relationships/image" Target="../media/image70.png" /><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3" Type="http://schemas.openxmlformats.org/officeDocument/2006/relationships/image" Target="../media/image70.png" /><Relationship Id="rId2" Type="http://schemas.openxmlformats.org/officeDocument/2006/relationships/notesSlide" Target="../notesSlides/notesSlide7.xml" /><Relationship Id="rId1" Type="http://schemas.openxmlformats.org/officeDocument/2006/relationships/slideLayout" Target="../slideLayouts/slideLayout2.xml" /><Relationship Id="rId4" Type="http://schemas.openxmlformats.org/officeDocument/2006/relationships/image" Target="../media/image9.png" /></Relationships>
</file>

<file path=ppt/slides/_rels/slide15.xml.rels><?xml version="1.0" encoding="UTF-8" standalone="yes"?>
<Relationships xmlns="http://schemas.openxmlformats.org/package/2006/relationships"><Relationship Id="rId2" Type="http://schemas.openxmlformats.org/officeDocument/2006/relationships/image" Target="../media/image10.png" /><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17.xml.rels><?xml version="1.0" encoding="UTF-8" standalone="yes"?>
<Relationships xmlns="http://schemas.openxmlformats.org/package/2006/relationships"><Relationship Id="rId2" Type="http://schemas.openxmlformats.org/officeDocument/2006/relationships/image" Target="../media/image11.png" /><Relationship Id="rId1" Type="http://schemas.openxmlformats.org/officeDocument/2006/relationships/slideLayout" Target="../slideLayouts/slideLayout2.xml" /><Relationship Id="rId5" Type="http://schemas.openxmlformats.org/officeDocument/2006/relationships/image" Target="../media/image8.JPG" /><Relationship Id="rId4" Type="http://schemas.openxmlformats.org/officeDocument/2006/relationships/image" Target="../media/image12.png"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2" Type="http://schemas.openxmlformats.org/officeDocument/2006/relationships/image" Target="../media/image13.png" /><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3" Type="http://schemas.openxmlformats.org/officeDocument/2006/relationships/image" Target="../media/image13.png" /><Relationship Id="rId2" Type="http://schemas.openxmlformats.org/officeDocument/2006/relationships/notesSlide" Target="../notesSlides/notesSlide8.xml" /><Relationship Id="rId1" Type="http://schemas.openxmlformats.org/officeDocument/2006/relationships/slideLayout" Target="../slideLayouts/slideLayout2.xml" /><Relationship Id="rId4" Type="http://schemas.openxmlformats.org/officeDocument/2006/relationships/image" Target="../media/image14.png" /></Relationships>
</file>

<file path=ppt/slides/_rels/slide21.xml.rels><?xml version="1.0" encoding="UTF-8" standalone="yes"?>
<Relationships xmlns="http://schemas.openxmlformats.org/package/2006/relationships"><Relationship Id="rId2" Type="http://schemas.openxmlformats.org/officeDocument/2006/relationships/image" Target="../media/image15.png" /><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2" Type="http://schemas.openxmlformats.org/officeDocument/2006/relationships/image" Target="../media/image16.png" /><Relationship Id="rId1" Type="http://schemas.openxmlformats.org/officeDocument/2006/relationships/slideLayout" Target="../slideLayouts/slideLayout2.xml" /></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 standalone="yes"?>
<Relationships xmlns="http://schemas.openxmlformats.org/package/2006/relationships"><Relationship Id="rId2" Type="http://schemas.openxmlformats.org/officeDocument/2006/relationships/image" Target="../media/image17.png" /><Relationship Id="rId1" Type="http://schemas.openxmlformats.org/officeDocument/2006/relationships/slideLayout" Target="../slideLayouts/slideLayout2.xml" /></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26.xml.rels><?xml version="1.0" encoding="UTF-8" standalone="yes"?>
<Relationships xmlns="http://schemas.openxmlformats.org/package/2006/relationships"><Relationship Id="rId2" Type="http://schemas.openxmlformats.org/officeDocument/2006/relationships/image" Target="../media/image18.png" /><Relationship Id="rId1" Type="http://schemas.openxmlformats.org/officeDocument/2006/relationships/slideLayout" Target="../slideLayouts/slideLayout2.xml" /></Relationships>
</file>

<file path=ppt/slides/_rels/slide27.xml.rels><?xml version="1.0" encoding="UTF-8" standalone="yes"?>
<Relationships xmlns="http://schemas.openxmlformats.org/package/2006/relationships"><Relationship Id="rId3" Type="http://schemas.openxmlformats.org/officeDocument/2006/relationships/image" Target="../media/image19.png" /><Relationship Id="rId1" Type="http://schemas.openxmlformats.org/officeDocument/2006/relationships/slideLayout" Target="../slideLayouts/slideLayout2.xml" /><Relationship Id="rId4" Type="http://schemas.openxmlformats.org/officeDocument/2006/relationships/image" Target="../media/image20.png" /></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9.xml.rels><?xml version="1.0" encoding="UTF-8" standalone="yes"?>
<Relationships xmlns="http://schemas.openxmlformats.org/package/2006/relationships"><Relationship Id="rId2" Type="http://schemas.openxmlformats.org/officeDocument/2006/relationships/image" Target="../media/image21.png" /><Relationship Id="rId1" Type="http://schemas.openxmlformats.org/officeDocument/2006/relationships/slideLayout" Target="../slideLayouts/slideLayout2.xml" /></Relationships>
</file>

<file path=ppt/slides/_rels/slide30.xml.rels><?xml version="1.0" encoding="UTF-8" standalone="yes"?>
<Relationships xmlns="http://schemas.openxmlformats.org/package/2006/relationships"><Relationship Id="rId3" Type="http://schemas.openxmlformats.org/officeDocument/2006/relationships/image" Target="../media/image22.png" /><Relationship Id="rId2" Type="http://schemas.openxmlformats.org/officeDocument/2006/relationships/notesSlide" Target="../notesSlides/notesSlide9.xml" /><Relationship Id="rId1" Type="http://schemas.openxmlformats.org/officeDocument/2006/relationships/slideLayout" Target="../slideLayouts/slideLayout2.xml" /><Relationship Id="rId4" Type="http://schemas.openxmlformats.org/officeDocument/2006/relationships/image" Target="../media/image21.png" /></Relationships>
</file>

<file path=ppt/slides/_rels/slide31.xml.rels><?xml version="1.0" encoding="UTF-8" standalone="yes"?>
<Relationships xmlns="http://schemas.openxmlformats.org/package/2006/relationships"><Relationship Id="rId3" Type="http://schemas.openxmlformats.org/officeDocument/2006/relationships/image" Target="../media/image23.png" /><Relationship Id="rId2" Type="http://schemas.openxmlformats.org/officeDocument/2006/relationships/notesSlide" Target="../notesSlides/notesSlide10.xml" /><Relationship Id="rId1" Type="http://schemas.openxmlformats.org/officeDocument/2006/relationships/slideLayout" Target="../slideLayouts/slideLayout2.xml" /></Relationships>
</file>

<file path=ppt/slides/_rels/slide32.xml.rels><?xml version="1.0" encoding="UTF-8" standalone="yes"?>
<Relationships xmlns="http://schemas.openxmlformats.org/package/2006/relationships"><Relationship Id="rId2" Type="http://schemas.openxmlformats.org/officeDocument/2006/relationships/image" Target="../media/image24.png" /><Relationship Id="rId1" Type="http://schemas.openxmlformats.org/officeDocument/2006/relationships/slideLayout" Target="../slideLayouts/slideLayout2.xml" /></Relationships>
</file>

<file path=ppt/slides/_rels/slide33.xml.rels><?xml version="1.0" encoding="UTF-8" standalone="yes"?>
<Relationships xmlns="http://schemas.openxmlformats.org/package/2006/relationships"><Relationship Id="rId3" Type="http://schemas.openxmlformats.org/officeDocument/2006/relationships/image" Target="../media/image26.png" /><Relationship Id="rId2" Type="http://schemas.openxmlformats.org/officeDocument/2006/relationships/image" Target="../media/image25.png" /><Relationship Id="rId1" Type="http://schemas.openxmlformats.org/officeDocument/2006/relationships/slideLayout" Target="../slideLayouts/slideLayout2.xml" /></Relationships>
</file>

<file path=ppt/slides/_rels/slide34.xml.rels><?xml version="1.0" encoding="UTF-8" standalone="yes"?>
<Relationships xmlns="http://schemas.openxmlformats.org/package/2006/relationships"><Relationship Id="rId3" Type="http://schemas.openxmlformats.org/officeDocument/2006/relationships/image" Target="../media/image28.png" /><Relationship Id="rId2" Type="http://schemas.openxmlformats.org/officeDocument/2006/relationships/image" Target="../media/image27.png" /><Relationship Id="rId1" Type="http://schemas.openxmlformats.org/officeDocument/2006/relationships/slideLayout" Target="../slideLayouts/slideLayout2.xml" /></Relationships>
</file>

<file path=ppt/slides/_rels/slide35.xml.rels><?xml version="1.0" encoding="UTF-8" standalone="yes"?>
<Relationships xmlns="http://schemas.openxmlformats.org/package/2006/relationships"><Relationship Id="rId2" Type="http://schemas.openxmlformats.org/officeDocument/2006/relationships/image" Target="../media/image29.png" /><Relationship Id="rId1" Type="http://schemas.openxmlformats.org/officeDocument/2006/relationships/slideLayout" Target="../slideLayouts/slideLayout2.xml" /></Relationships>
</file>

<file path=ppt/slides/_rels/slide36.xml.rels><?xml version="1.0" encoding="UTF-8" standalone="yes"?>
<Relationships xmlns="http://schemas.openxmlformats.org/package/2006/relationships"><Relationship Id="rId3" Type="http://schemas.openxmlformats.org/officeDocument/2006/relationships/image" Target="../media/image29.png" /><Relationship Id="rId2" Type="http://schemas.openxmlformats.org/officeDocument/2006/relationships/notesSlide" Target="../notesSlides/notesSlide11.xml" /><Relationship Id="rId1" Type="http://schemas.openxmlformats.org/officeDocument/2006/relationships/slideLayout" Target="../slideLayouts/slideLayout2.xml" /><Relationship Id="rId4" Type="http://schemas.openxmlformats.org/officeDocument/2006/relationships/image" Target="../media/image30.png" /></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8.xml.rels><?xml version="1.0" encoding="UTF-8" standalone="yes"?>
<Relationships xmlns="http://schemas.openxmlformats.org/package/2006/relationships"><Relationship Id="rId2" Type="http://schemas.openxmlformats.org/officeDocument/2006/relationships/image" Target="../media/image31.png" /><Relationship Id="rId1" Type="http://schemas.openxmlformats.org/officeDocument/2006/relationships/slideLayout" Target="../slideLayouts/slideLayout2.xml" /></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40.xml.rels><?xml version="1.0" encoding="UTF-8" standalone="yes"?>
<Relationships xmlns="http://schemas.openxmlformats.org/package/2006/relationships"><Relationship Id="rId3" Type="http://schemas.openxmlformats.org/officeDocument/2006/relationships/image" Target="../media/image33.png" /><Relationship Id="rId7" Type="http://schemas.openxmlformats.org/officeDocument/2006/relationships/image" Target="../media/image37.png" /><Relationship Id="rId2" Type="http://schemas.openxmlformats.org/officeDocument/2006/relationships/image" Target="../media/image32.png" /><Relationship Id="rId1" Type="http://schemas.openxmlformats.org/officeDocument/2006/relationships/slideLayout" Target="../slideLayouts/slideLayout2.xml" /><Relationship Id="rId6" Type="http://schemas.openxmlformats.org/officeDocument/2006/relationships/image" Target="../media/image36.png" /><Relationship Id="rId5" Type="http://schemas.openxmlformats.org/officeDocument/2006/relationships/image" Target="../media/image35.png" /><Relationship Id="rId4" Type="http://schemas.openxmlformats.org/officeDocument/2006/relationships/image" Target="../media/image34.png" /></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2.xml.rels><?xml version="1.0" encoding="UTF-8" standalone="yes"?>
<Relationships xmlns="http://schemas.openxmlformats.org/package/2006/relationships"><Relationship Id="rId3" Type="http://schemas.openxmlformats.org/officeDocument/2006/relationships/image" Target="../media/image38.png" /><Relationship Id="rId2" Type="http://schemas.openxmlformats.org/officeDocument/2006/relationships/notesSlide" Target="../notesSlides/notesSlide12.xml" /><Relationship Id="rId1" Type="http://schemas.openxmlformats.org/officeDocument/2006/relationships/slideLayout" Target="../slideLayouts/slideLayout2.xml" /></Relationships>
</file>

<file path=ppt/slides/_rels/slide43.xml.rels><?xml version="1.0" encoding="UTF-8" standalone="yes"?>
<Relationships xmlns="http://schemas.openxmlformats.org/package/2006/relationships"><Relationship Id="rId3" Type="http://schemas.openxmlformats.org/officeDocument/2006/relationships/image" Target="../media/image380.png" /><Relationship Id="rId2" Type="http://schemas.openxmlformats.org/officeDocument/2006/relationships/notesSlide" Target="../notesSlides/notesSlide13.xml" /><Relationship Id="rId1" Type="http://schemas.openxmlformats.org/officeDocument/2006/relationships/slideLayout" Target="../slideLayouts/slideLayout2.xml" /><Relationship Id="rId4" Type="http://schemas.openxmlformats.org/officeDocument/2006/relationships/image" Target="../media/image39.png" /></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45.xml.rels><?xml version="1.0" encoding="UTF-8" standalone="yes"?>
<Relationships xmlns="http://schemas.openxmlformats.org/package/2006/relationships"><Relationship Id="rId3" Type="http://schemas.openxmlformats.org/officeDocument/2006/relationships/image" Target="../media/image41.png" /><Relationship Id="rId2" Type="http://schemas.openxmlformats.org/officeDocument/2006/relationships/image" Target="../media/image40.png" /><Relationship Id="rId1" Type="http://schemas.openxmlformats.org/officeDocument/2006/relationships/slideLayout" Target="../slideLayouts/slideLayout2.xml" /></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4.xml" /><Relationship Id="rId1" Type="http://schemas.openxmlformats.org/officeDocument/2006/relationships/slideLayout" Target="../slideLayouts/slideLayout2.xml" /></Relationships>
</file>

<file path=ppt/slides/_rels/slide47.xml.rels><?xml version="1.0" encoding="UTF-8" standalone="yes"?>
<Relationships xmlns="http://schemas.openxmlformats.org/package/2006/relationships"><Relationship Id="rId3" Type="http://schemas.openxmlformats.org/officeDocument/2006/relationships/image" Target="../media/image42.png" /><Relationship Id="rId2" Type="http://schemas.openxmlformats.org/officeDocument/2006/relationships/notesSlide" Target="../notesSlides/notesSlide15.xml" /><Relationship Id="rId1" Type="http://schemas.openxmlformats.org/officeDocument/2006/relationships/slideLayout" Target="../slideLayouts/slideLayout2.xml" /></Relationships>
</file>

<file path=ppt/slides/_rels/slide48.xml.rels><?xml version="1.0" encoding="UTF-8" standalone="yes"?>
<Relationships xmlns="http://schemas.openxmlformats.org/package/2006/relationships"><Relationship Id="rId3" Type="http://schemas.openxmlformats.org/officeDocument/2006/relationships/image" Target="../media/image42.png" /><Relationship Id="rId2" Type="http://schemas.openxmlformats.org/officeDocument/2006/relationships/notesSlide" Target="../notesSlides/notesSlide16.xml" /><Relationship Id="rId1" Type="http://schemas.openxmlformats.org/officeDocument/2006/relationships/slideLayout" Target="../slideLayouts/slideLayout2.xml" /><Relationship Id="rId4" Type="http://schemas.openxmlformats.org/officeDocument/2006/relationships/image" Target="../media/image43.png" /></Relationships>
</file>

<file path=ppt/slides/_rels/slide49.xml.rels><?xml version="1.0" encoding="UTF-8" standalone="yes"?>
<Relationships xmlns="http://schemas.openxmlformats.org/package/2006/relationships"><Relationship Id="rId3" Type="http://schemas.openxmlformats.org/officeDocument/2006/relationships/image" Target="../media/image430.png" /><Relationship Id="rId2" Type="http://schemas.openxmlformats.org/officeDocument/2006/relationships/notesSlide" Target="../notesSlides/notesSlide17.xml" /><Relationship Id="rId1" Type="http://schemas.openxmlformats.org/officeDocument/2006/relationships/slideLayout" Target="../slideLayouts/slideLayout2.xml" /></Relationships>
</file>

<file path=ppt/slides/_rels/slide50.xml.rels><?xml version="1.0" encoding="UTF-8" standalone="yes"?>
<Relationships xmlns="http://schemas.openxmlformats.org/package/2006/relationships"><Relationship Id="rId3" Type="http://schemas.openxmlformats.org/officeDocument/2006/relationships/image" Target="../media/image44.png" /><Relationship Id="rId1" Type="http://schemas.openxmlformats.org/officeDocument/2006/relationships/slideLayout" Target="../slideLayouts/slideLayout3.xml" /></Relationships>
</file>

<file path=ppt/slides/_rels/slide51.xml.rels><?xml version="1.0" encoding="UTF-8" standalone="yes"?>
<Relationships xmlns="http://schemas.openxmlformats.org/package/2006/relationships"><Relationship Id="rId3" Type="http://schemas.openxmlformats.org/officeDocument/2006/relationships/image" Target="../media/image46.png" /><Relationship Id="rId2" Type="http://schemas.openxmlformats.org/officeDocument/2006/relationships/notesSlide" Target="../notesSlides/notesSlide18.xml" /><Relationship Id="rId1" Type="http://schemas.openxmlformats.org/officeDocument/2006/relationships/slideLayout" Target="../slideLayouts/slideLayout2.xml" /></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9.xml" /><Relationship Id="rId1" Type="http://schemas.openxmlformats.org/officeDocument/2006/relationships/slideLayout" Target="../slideLayouts/slideLayout3.xml" /><Relationship Id="rId5" Type="http://schemas.openxmlformats.org/officeDocument/2006/relationships/image" Target="../media/image48.png" /><Relationship Id="rId4" Type="http://schemas.openxmlformats.org/officeDocument/2006/relationships/image" Target="../media/image47.pn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2">
            <a:extLst>
              <a:ext uri="{FF2B5EF4-FFF2-40B4-BE49-F238E27FC236}">
                <a16:creationId xmlns:a16="http://schemas.microsoft.com/office/drawing/2014/main" id="{0B2791FD-11C6-E043-A628-3CAF291B2B93}"/>
              </a:ext>
            </a:extLst>
          </p:cNvPr>
          <p:cNvSpPr txBox="1">
            <a:spLocks/>
          </p:cNvSpPr>
          <p:nvPr/>
        </p:nvSpPr>
        <p:spPr>
          <a:xfrm>
            <a:off x="1402828" y="2072396"/>
            <a:ext cx="9144000" cy="1243998"/>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IN" sz="3600" b="1" dirty="0">
                <a:solidFill>
                  <a:srgbClr val="0070C0"/>
                </a:solidFill>
                <a:latin typeface="Arial" panose="020B0604020202020204" pitchFamily="34" charset="0"/>
                <a:cs typeface="Arial" panose="020B0604020202020204" pitchFamily="34" charset="0"/>
              </a:rPr>
              <a:t>Multiply Rational Numbers</a:t>
            </a:r>
            <a:endParaRPr lang="en-US" sz="3600" b="1"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632703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3B444D6E-B0F7-6C42-A572-7680D7C7EF9B}"/>
                  </a:ext>
                </a:extLst>
              </p:cNvPr>
              <p:cNvSpPr txBox="1"/>
              <p:nvPr/>
            </p:nvSpPr>
            <p:spPr>
              <a:xfrm>
                <a:off x="454710" y="1491169"/>
                <a:ext cx="11257678" cy="4001095"/>
              </a:xfrm>
              <a:prstGeom prst="rect">
                <a:avLst/>
              </a:prstGeom>
              <a:noFill/>
            </p:spPr>
            <p:txBody>
              <a:bodyPr wrap="square" rtlCol="0">
                <a:spAutoFit/>
              </a:bodyPr>
              <a:lstStyle/>
              <a:p>
                <a:pPr>
                  <a:spcBef>
                    <a:spcPts val="1200"/>
                  </a:spcBef>
                </a:pPr>
                <a:r>
                  <a:rPr lang="en-US" sz="2800" b="1" dirty="0"/>
                  <a:t>Solve each problem.</a:t>
                </a:r>
                <a:r>
                  <a:rPr lang="en-US" sz="2800" dirty="0"/>
                  <a:t> </a:t>
                </a:r>
              </a:p>
              <a:p>
                <a:pPr marL="439738" indent="-439738">
                  <a:spcBef>
                    <a:spcPts val="1200"/>
                  </a:spcBef>
                </a:pPr>
                <a:r>
                  <a:rPr lang="en-US" sz="2800" b="1" dirty="0">
                    <a:latin typeface="Proxima Nova" panose="02000506030000020004" pitchFamily="50" charset="0"/>
                  </a:rPr>
                  <a:t>1.</a:t>
                </a:r>
                <a:r>
                  <a:rPr lang="en-US" sz="2800" b="1" dirty="0"/>
                  <a:t> </a:t>
                </a:r>
                <a:r>
                  <a:rPr lang="en-US" sz="2800" dirty="0">
                    <a:solidFill>
                      <a:schemeClr val="tx2"/>
                    </a:solidFill>
                  </a:rPr>
                  <a:t>Jason walked </a:t>
                </a:r>
                <a14:m>
                  <m:oMath xmlns:m="http://schemas.openxmlformats.org/officeDocument/2006/math">
                    <m:r>
                      <a:rPr lang="en-US" sz="2800" i="1" dirty="0" smtClean="0">
                        <a:solidFill>
                          <a:schemeClr val="tx2"/>
                        </a:solidFill>
                        <a:latin typeface="Cambria Math" panose="02040503050406030204" pitchFamily="18" charset="0"/>
                      </a:rPr>
                      <m:t>0.75</m:t>
                    </m:r>
                  </m:oMath>
                </a14:m>
                <a:r>
                  <a:rPr lang="en-US" sz="2800" dirty="0">
                    <a:solidFill>
                      <a:schemeClr val="tx2"/>
                    </a:solidFill>
                  </a:rPr>
                  <a:t> mile each of the last </a:t>
                </a:r>
                <a14:m>
                  <m:oMath xmlns:m="http://schemas.openxmlformats.org/officeDocument/2006/math">
                    <m:r>
                      <a:rPr lang="en-US" sz="2800" i="1" dirty="0" smtClean="0">
                        <a:solidFill>
                          <a:schemeClr val="tx2"/>
                        </a:solidFill>
                        <a:latin typeface="Cambria Math" panose="02040503050406030204" pitchFamily="18" charset="0"/>
                      </a:rPr>
                      <m:t>5</m:t>
                    </m:r>
                  </m:oMath>
                </a14:m>
                <a:r>
                  <a:rPr lang="en-US" sz="2800" dirty="0">
                    <a:solidFill>
                      <a:schemeClr val="tx2"/>
                    </a:solidFill>
                  </a:rPr>
                  <a:t> days. How many miles has Jason walked in the last </a:t>
                </a:r>
                <a14:m>
                  <m:oMath xmlns:m="http://schemas.openxmlformats.org/officeDocument/2006/math">
                    <m:r>
                      <a:rPr lang="en-US" sz="2800" i="1" dirty="0" smtClean="0">
                        <a:solidFill>
                          <a:schemeClr val="tx2"/>
                        </a:solidFill>
                        <a:latin typeface="Cambria Math" panose="02040503050406030204" pitchFamily="18" charset="0"/>
                      </a:rPr>
                      <m:t>5</m:t>
                    </m:r>
                  </m:oMath>
                </a14:m>
                <a:r>
                  <a:rPr lang="en-US" sz="2800" dirty="0">
                    <a:solidFill>
                      <a:schemeClr val="tx2"/>
                    </a:solidFill>
                  </a:rPr>
                  <a:t> days?</a:t>
                </a:r>
                <a:endParaRPr lang="en-US" sz="2800" i="1" dirty="0">
                  <a:solidFill>
                    <a:schemeClr val="tx2"/>
                  </a:solidFill>
                  <a:latin typeface="Cambria Math" panose="02040503050406030204" pitchFamily="18" charset="0"/>
                  <a:ea typeface="Cambria Math" panose="02040503050406030204" pitchFamily="18" charset="0"/>
                </a:endParaRPr>
              </a:p>
              <a:p>
                <a:pPr marL="439738" indent="-439738">
                  <a:spcBef>
                    <a:spcPts val="1200"/>
                  </a:spcBef>
                </a:pPr>
                <a:r>
                  <a:rPr lang="en-US" sz="2800" b="1" dirty="0">
                    <a:latin typeface="Proxima Nova" panose="02000506030000020004" pitchFamily="50" charset="0"/>
                  </a:rPr>
                  <a:t>2.</a:t>
                </a:r>
                <a:r>
                  <a:rPr lang="en-US" sz="2800" b="1" dirty="0"/>
                  <a:t> </a:t>
                </a:r>
                <a:r>
                  <a:rPr lang="en-US" sz="2800" dirty="0">
                    <a:solidFill>
                      <a:schemeClr val="tx2"/>
                    </a:solidFill>
                  </a:rPr>
                  <a:t>Janelle’s puppy gained </a:t>
                </a:r>
                <a14:m>
                  <m:oMath xmlns:m="http://schemas.openxmlformats.org/officeDocument/2006/math">
                    <m:r>
                      <a:rPr lang="en-US" sz="2800" i="1" dirty="0" smtClean="0">
                        <a:solidFill>
                          <a:schemeClr val="tx2"/>
                        </a:solidFill>
                        <a:latin typeface="Cambria Math" panose="02040503050406030204" pitchFamily="18" charset="0"/>
                      </a:rPr>
                      <m:t>0.7</m:t>
                    </m:r>
                  </m:oMath>
                </a14:m>
                <a:r>
                  <a:rPr lang="en-US" sz="2800" dirty="0">
                    <a:solidFill>
                      <a:schemeClr val="tx2"/>
                    </a:solidFill>
                  </a:rPr>
                  <a:t> pound in each of the last </a:t>
                </a:r>
                <a14:m>
                  <m:oMath xmlns:m="http://schemas.openxmlformats.org/officeDocument/2006/math">
                    <m:r>
                      <a:rPr lang="en-US" sz="2800" i="1" dirty="0" smtClean="0">
                        <a:solidFill>
                          <a:schemeClr val="tx2"/>
                        </a:solidFill>
                        <a:latin typeface="Cambria Math" panose="02040503050406030204" pitchFamily="18" charset="0"/>
                      </a:rPr>
                      <m:t>6</m:t>
                    </m:r>
                  </m:oMath>
                </a14:m>
                <a:r>
                  <a:rPr lang="en-US" sz="2800" dirty="0">
                    <a:solidFill>
                      <a:schemeClr val="tx2"/>
                    </a:solidFill>
                  </a:rPr>
                  <a:t> months. How much weight did the puppy gain in all?</a:t>
                </a:r>
              </a:p>
              <a:p>
                <a:pPr marL="439738" indent="-439738">
                  <a:spcBef>
                    <a:spcPts val="1200"/>
                  </a:spcBef>
                </a:pPr>
                <a:r>
                  <a:rPr lang="en-US" sz="2800" b="1" dirty="0">
                    <a:latin typeface="Proxima Nova" panose="02000506030000020004" pitchFamily="50" charset="0"/>
                  </a:rPr>
                  <a:t>3.</a:t>
                </a:r>
                <a:r>
                  <a:rPr lang="en-US" sz="2800" b="1" dirty="0"/>
                  <a:t> </a:t>
                </a:r>
                <a:r>
                  <a:rPr lang="en-US" sz="2800" dirty="0">
                    <a:solidFill>
                      <a:schemeClr val="tx2"/>
                    </a:solidFill>
                  </a:rPr>
                  <a:t>A school store ordered </a:t>
                </a:r>
                <a14:m>
                  <m:oMath xmlns:m="http://schemas.openxmlformats.org/officeDocument/2006/math">
                    <m:r>
                      <a:rPr lang="en-US" sz="2800" i="1" dirty="0" smtClean="0">
                        <a:solidFill>
                          <a:schemeClr val="tx2"/>
                        </a:solidFill>
                        <a:latin typeface="Cambria Math" panose="02040503050406030204" pitchFamily="18" charset="0"/>
                      </a:rPr>
                      <m:t>15</m:t>
                    </m:r>
                  </m:oMath>
                </a14:m>
                <a:r>
                  <a:rPr lang="en-US" sz="2800" dirty="0">
                    <a:solidFill>
                      <a:schemeClr val="tx2"/>
                    </a:solidFill>
                  </a:rPr>
                  <a:t> boxes of notebooks. For each box they paid for, their bank account showed </a:t>
                </a:r>
                <a14:m>
                  <m:oMath xmlns:m="http://schemas.openxmlformats.org/officeDocument/2006/math">
                    <m:r>
                      <a:rPr lang="en-US" sz="2800" i="1" dirty="0" smtClean="0">
                        <a:solidFill>
                          <a:schemeClr val="tx2"/>
                        </a:solidFill>
                        <a:latin typeface="Cambria Math" panose="02040503050406030204" pitchFamily="18" charset="0"/>
                        <a:cs typeface="Arial" panose="020B0604020202020204" pitchFamily="34" charset="0"/>
                      </a:rPr>
                      <m:t>−</m:t>
                    </m:r>
                    <m:r>
                      <a:rPr lang="en-US" sz="2800" i="1" dirty="0">
                        <a:solidFill>
                          <a:schemeClr val="tx2"/>
                        </a:solidFill>
                        <a:latin typeface="Cambria Math" panose="02040503050406030204" pitchFamily="18" charset="0"/>
                      </a:rPr>
                      <m:t>$18.50</m:t>
                    </m:r>
                  </m:oMath>
                </a14:m>
                <a:r>
                  <a:rPr lang="en-US" sz="2800" dirty="0">
                    <a:solidFill>
                      <a:schemeClr val="tx2"/>
                    </a:solidFill>
                  </a:rPr>
                  <a:t>. What did their bank account show after they paid for all </a:t>
                </a:r>
                <a14:m>
                  <m:oMath xmlns:m="http://schemas.openxmlformats.org/officeDocument/2006/math">
                    <m:r>
                      <a:rPr lang="en-US" sz="2800" i="1" dirty="0" smtClean="0">
                        <a:solidFill>
                          <a:schemeClr val="tx2"/>
                        </a:solidFill>
                        <a:latin typeface="Cambria Math" panose="02040503050406030204" pitchFamily="18" charset="0"/>
                      </a:rPr>
                      <m:t>15</m:t>
                    </m:r>
                  </m:oMath>
                </a14:m>
                <a:r>
                  <a:rPr lang="en-US" sz="2800" dirty="0">
                    <a:solidFill>
                      <a:schemeClr val="tx2"/>
                    </a:solidFill>
                  </a:rPr>
                  <a:t> boxes?</a:t>
                </a:r>
              </a:p>
            </p:txBody>
          </p:sp>
        </mc:Choice>
        <mc:Fallback xmlns="">
          <p:sp>
            <p:nvSpPr>
              <p:cNvPr id="2" name="TextBox 1">
                <a:extLst>
                  <a:ext uri="{FF2B5EF4-FFF2-40B4-BE49-F238E27FC236}">
                    <a16:creationId xmlns:a16="http://schemas.microsoft.com/office/drawing/2014/main" id="{3B444D6E-B0F7-6C42-A572-7680D7C7EF9B}"/>
                  </a:ext>
                </a:extLst>
              </p:cNvPr>
              <p:cNvSpPr txBox="1">
                <a:spLocks noRot="1" noChangeAspect="1" noMove="1" noResize="1" noEditPoints="1" noAdjustHandles="1" noChangeArrowheads="1" noChangeShapeType="1" noTextEdit="1"/>
              </p:cNvSpPr>
              <p:nvPr/>
            </p:nvSpPr>
            <p:spPr>
              <a:xfrm>
                <a:off x="454710" y="1491169"/>
                <a:ext cx="11257678" cy="4001095"/>
              </a:xfrm>
              <a:prstGeom prst="rect">
                <a:avLst/>
              </a:prstGeom>
              <a:blipFill>
                <a:blip r:embed="rId3"/>
                <a:stretch>
                  <a:fillRect l="-1138" t="-1677" r="-2004" b="-3354"/>
                </a:stretch>
              </a:blipFill>
            </p:spPr>
            <p:txBody>
              <a:bodyPr/>
              <a:lstStyle/>
              <a:p>
                <a:r>
                  <a:rPr lang="en-US">
                    <a:noFill/>
                  </a:rPr>
                  <a:t> </a:t>
                </a:r>
              </a:p>
            </p:txBody>
          </p:sp>
        </mc:Fallback>
      </mc:AlternateContent>
      <p:sp>
        <p:nvSpPr>
          <p:cNvPr id="12" name="Title 1">
            <a:extLst>
              <a:ext uri="{FF2B5EF4-FFF2-40B4-BE49-F238E27FC236}">
                <a16:creationId xmlns:a16="http://schemas.microsoft.com/office/drawing/2014/main" id="{352F29A1-B892-2443-9FA6-5499F03892A5}"/>
              </a:ext>
            </a:extLst>
          </p:cNvPr>
          <p:cNvSpPr txBox="1">
            <a:spLocks/>
          </p:cNvSpPr>
          <p:nvPr/>
        </p:nvSpPr>
        <p:spPr>
          <a:xfrm>
            <a:off x="454712" y="332811"/>
            <a:ext cx="6573409" cy="836769"/>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IN" sz="2800" dirty="0">
                <a:solidFill>
                  <a:srgbClr val="0070C0"/>
                </a:solidFill>
              </a:rPr>
              <a:t>Warm Up</a:t>
            </a:r>
            <a:endParaRPr lang="en-US" sz="2800" dirty="0">
              <a:solidFill>
                <a:srgbClr val="0070C0"/>
              </a:solidFill>
            </a:endParaRPr>
          </a:p>
        </p:txBody>
      </p:sp>
    </p:spTree>
    <p:extLst>
      <p:ext uri="{BB962C8B-B14F-4D97-AF65-F5344CB8AC3E}">
        <p14:creationId xmlns:p14="http://schemas.microsoft.com/office/powerpoint/2010/main" val="20206751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3B444D6E-B0F7-6C42-A572-7680D7C7EF9B}"/>
                  </a:ext>
                </a:extLst>
              </p:cNvPr>
              <p:cNvSpPr txBox="1"/>
              <p:nvPr/>
            </p:nvSpPr>
            <p:spPr>
              <a:xfrm>
                <a:off x="454710" y="1491169"/>
                <a:ext cx="11257678" cy="4001095"/>
              </a:xfrm>
              <a:prstGeom prst="rect">
                <a:avLst/>
              </a:prstGeom>
              <a:noFill/>
            </p:spPr>
            <p:txBody>
              <a:bodyPr wrap="square" rtlCol="0">
                <a:spAutoFit/>
              </a:bodyPr>
              <a:lstStyle/>
              <a:p>
                <a:pPr>
                  <a:spcBef>
                    <a:spcPts val="1200"/>
                  </a:spcBef>
                </a:pPr>
                <a:r>
                  <a:rPr lang="en-US" sz="2800" b="1" dirty="0"/>
                  <a:t>Solve each problem.</a:t>
                </a:r>
                <a:r>
                  <a:rPr lang="en-US" sz="2800" dirty="0"/>
                  <a:t> </a:t>
                </a:r>
              </a:p>
              <a:p>
                <a:pPr marL="439738" indent="-439738">
                  <a:spcBef>
                    <a:spcPts val="1200"/>
                  </a:spcBef>
                </a:pPr>
                <a:r>
                  <a:rPr lang="en-US" sz="2800" b="1" dirty="0">
                    <a:latin typeface="Proxima Nova" panose="02000506030000020004" pitchFamily="50" charset="0"/>
                  </a:rPr>
                  <a:t>1.</a:t>
                </a:r>
                <a:r>
                  <a:rPr lang="en-US" sz="2800" b="1" dirty="0"/>
                  <a:t> </a:t>
                </a:r>
                <a:r>
                  <a:rPr lang="en-US" sz="2800" dirty="0">
                    <a:solidFill>
                      <a:schemeClr val="tx2"/>
                    </a:solidFill>
                  </a:rPr>
                  <a:t>Jason walked </a:t>
                </a:r>
                <a14:m>
                  <m:oMath xmlns:m="http://schemas.openxmlformats.org/officeDocument/2006/math">
                    <m:r>
                      <a:rPr lang="en-US" sz="2800" i="1" dirty="0" smtClean="0">
                        <a:solidFill>
                          <a:schemeClr val="tx2"/>
                        </a:solidFill>
                        <a:latin typeface="Cambria Math" panose="02040503050406030204" pitchFamily="18" charset="0"/>
                      </a:rPr>
                      <m:t>0.75</m:t>
                    </m:r>
                  </m:oMath>
                </a14:m>
                <a:r>
                  <a:rPr lang="en-US" sz="2800" dirty="0">
                    <a:solidFill>
                      <a:schemeClr val="tx2"/>
                    </a:solidFill>
                  </a:rPr>
                  <a:t> mile each of the last </a:t>
                </a:r>
                <a14:m>
                  <m:oMath xmlns:m="http://schemas.openxmlformats.org/officeDocument/2006/math">
                    <m:r>
                      <a:rPr lang="en-US" sz="2800" i="1" dirty="0" smtClean="0">
                        <a:solidFill>
                          <a:schemeClr val="tx2"/>
                        </a:solidFill>
                        <a:latin typeface="Cambria Math" panose="02040503050406030204" pitchFamily="18" charset="0"/>
                      </a:rPr>
                      <m:t>5</m:t>
                    </m:r>
                  </m:oMath>
                </a14:m>
                <a:r>
                  <a:rPr lang="en-US" sz="2800" dirty="0">
                    <a:solidFill>
                      <a:schemeClr val="tx2"/>
                    </a:solidFill>
                  </a:rPr>
                  <a:t> days. How many miles has Jason walked in the last </a:t>
                </a:r>
                <a14:m>
                  <m:oMath xmlns:m="http://schemas.openxmlformats.org/officeDocument/2006/math">
                    <m:r>
                      <a:rPr lang="en-US" sz="2800" i="1" dirty="0" smtClean="0">
                        <a:solidFill>
                          <a:schemeClr val="tx2"/>
                        </a:solidFill>
                        <a:latin typeface="Cambria Math" panose="02040503050406030204" pitchFamily="18" charset="0"/>
                      </a:rPr>
                      <m:t>5</m:t>
                    </m:r>
                  </m:oMath>
                </a14:m>
                <a:r>
                  <a:rPr lang="en-US" sz="2800" dirty="0">
                    <a:solidFill>
                      <a:schemeClr val="tx2"/>
                    </a:solidFill>
                  </a:rPr>
                  <a:t> days? </a:t>
                </a:r>
                <a:r>
                  <a:rPr lang="en-US" sz="2800" dirty="0">
                    <a:solidFill>
                      <a:srgbClr val="EE2126"/>
                    </a:solidFill>
                  </a:rPr>
                  <a:t>3.75 </a:t>
                </a:r>
                <a:endParaRPr lang="en-US" sz="2800" i="1" dirty="0">
                  <a:solidFill>
                    <a:schemeClr val="tx2"/>
                  </a:solidFill>
                  <a:latin typeface="Cambria Math" panose="02040503050406030204" pitchFamily="18" charset="0"/>
                  <a:ea typeface="Cambria Math" panose="02040503050406030204" pitchFamily="18" charset="0"/>
                </a:endParaRPr>
              </a:p>
              <a:p>
                <a:pPr marL="439738" indent="-439738">
                  <a:spcBef>
                    <a:spcPts val="1200"/>
                  </a:spcBef>
                </a:pPr>
                <a:r>
                  <a:rPr lang="en-US" sz="2800" b="1" dirty="0">
                    <a:latin typeface="Proxima Nova" panose="02000506030000020004" pitchFamily="50" charset="0"/>
                  </a:rPr>
                  <a:t>2.</a:t>
                </a:r>
                <a:r>
                  <a:rPr lang="en-US" sz="2800" b="1" dirty="0"/>
                  <a:t> </a:t>
                </a:r>
                <a:r>
                  <a:rPr lang="en-US" sz="2800" dirty="0">
                    <a:solidFill>
                      <a:schemeClr val="tx2"/>
                    </a:solidFill>
                  </a:rPr>
                  <a:t>Janelle’s puppy gained </a:t>
                </a:r>
                <a14:m>
                  <m:oMath xmlns:m="http://schemas.openxmlformats.org/officeDocument/2006/math">
                    <m:r>
                      <a:rPr lang="en-US" sz="2800" i="1" dirty="0" smtClean="0">
                        <a:solidFill>
                          <a:schemeClr val="tx2"/>
                        </a:solidFill>
                        <a:latin typeface="Cambria Math" panose="02040503050406030204" pitchFamily="18" charset="0"/>
                      </a:rPr>
                      <m:t>0.7</m:t>
                    </m:r>
                  </m:oMath>
                </a14:m>
                <a:r>
                  <a:rPr lang="en-US" sz="2800" dirty="0">
                    <a:solidFill>
                      <a:schemeClr val="tx2"/>
                    </a:solidFill>
                  </a:rPr>
                  <a:t> pound in each of the last </a:t>
                </a:r>
                <a14:m>
                  <m:oMath xmlns:m="http://schemas.openxmlformats.org/officeDocument/2006/math">
                    <m:r>
                      <a:rPr lang="en-US" sz="2800" i="1" dirty="0" smtClean="0">
                        <a:solidFill>
                          <a:schemeClr val="tx2"/>
                        </a:solidFill>
                        <a:latin typeface="Cambria Math" panose="02040503050406030204" pitchFamily="18" charset="0"/>
                      </a:rPr>
                      <m:t>6</m:t>
                    </m:r>
                  </m:oMath>
                </a14:m>
                <a:r>
                  <a:rPr lang="en-US" sz="2800" dirty="0">
                    <a:solidFill>
                      <a:schemeClr val="tx2"/>
                    </a:solidFill>
                  </a:rPr>
                  <a:t> months. How much weight did the puppy gain in all? </a:t>
                </a:r>
                <a:r>
                  <a:rPr lang="en-US" sz="2800" dirty="0">
                    <a:solidFill>
                      <a:srgbClr val="EE2126"/>
                    </a:solidFill>
                  </a:rPr>
                  <a:t>4.2 pounds </a:t>
                </a:r>
                <a:endParaRPr lang="en-US" sz="2800" dirty="0">
                  <a:solidFill>
                    <a:schemeClr val="tx2"/>
                  </a:solidFill>
                </a:endParaRPr>
              </a:p>
              <a:p>
                <a:pPr marL="439738" indent="-439738">
                  <a:spcBef>
                    <a:spcPts val="1200"/>
                  </a:spcBef>
                </a:pPr>
                <a:r>
                  <a:rPr lang="en-US" sz="2800" b="1" dirty="0">
                    <a:latin typeface="Proxima Nova" panose="02000506030000020004" pitchFamily="50" charset="0"/>
                  </a:rPr>
                  <a:t>3.</a:t>
                </a:r>
                <a:r>
                  <a:rPr lang="en-US" sz="2800" b="1" dirty="0"/>
                  <a:t> </a:t>
                </a:r>
                <a:r>
                  <a:rPr lang="en-US" sz="2800" dirty="0">
                    <a:solidFill>
                      <a:schemeClr val="tx2"/>
                    </a:solidFill>
                  </a:rPr>
                  <a:t>A school store ordered </a:t>
                </a:r>
                <a14:m>
                  <m:oMath xmlns:m="http://schemas.openxmlformats.org/officeDocument/2006/math">
                    <m:r>
                      <a:rPr lang="en-US" sz="2800" i="1" dirty="0" smtClean="0">
                        <a:solidFill>
                          <a:schemeClr val="tx2"/>
                        </a:solidFill>
                        <a:latin typeface="Cambria Math" panose="02040503050406030204" pitchFamily="18" charset="0"/>
                      </a:rPr>
                      <m:t>15</m:t>
                    </m:r>
                  </m:oMath>
                </a14:m>
                <a:r>
                  <a:rPr lang="en-US" sz="2800" dirty="0">
                    <a:solidFill>
                      <a:schemeClr val="tx2"/>
                    </a:solidFill>
                  </a:rPr>
                  <a:t> boxes of notebooks. For each box they paid for, their bank account showed </a:t>
                </a:r>
                <a14:m>
                  <m:oMath xmlns:m="http://schemas.openxmlformats.org/officeDocument/2006/math">
                    <m:r>
                      <a:rPr lang="en-US" sz="2800" i="1" dirty="0" smtClean="0">
                        <a:solidFill>
                          <a:schemeClr val="tx2"/>
                        </a:solidFill>
                        <a:latin typeface="Cambria Math" panose="02040503050406030204" pitchFamily="18" charset="0"/>
                        <a:cs typeface="Arial" panose="020B0604020202020204" pitchFamily="34" charset="0"/>
                      </a:rPr>
                      <m:t>−</m:t>
                    </m:r>
                    <m:r>
                      <a:rPr lang="en-US" sz="2800" i="1" dirty="0">
                        <a:solidFill>
                          <a:schemeClr val="tx2"/>
                        </a:solidFill>
                        <a:latin typeface="Cambria Math" panose="02040503050406030204" pitchFamily="18" charset="0"/>
                      </a:rPr>
                      <m:t>$18.50</m:t>
                    </m:r>
                  </m:oMath>
                </a14:m>
                <a:r>
                  <a:rPr lang="en-US" sz="2800" dirty="0">
                    <a:solidFill>
                      <a:schemeClr val="tx2"/>
                    </a:solidFill>
                  </a:rPr>
                  <a:t>. What did their bank account show after they paid for all </a:t>
                </a:r>
                <a14:m>
                  <m:oMath xmlns:m="http://schemas.openxmlformats.org/officeDocument/2006/math">
                    <m:r>
                      <a:rPr lang="en-US" sz="2800" i="1" dirty="0" smtClean="0">
                        <a:solidFill>
                          <a:schemeClr val="tx2"/>
                        </a:solidFill>
                        <a:latin typeface="Cambria Math" panose="02040503050406030204" pitchFamily="18" charset="0"/>
                      </a:rPr>
                      <m:t>15</m:t>
                    </m:r>
                  </m:oMath>
                </a14:m>
                <a:r>
                  <a:rPr lang="en-US" sz="2800" dirty="0">
                    <a:solidFill>
                      <a:schemeClr val="tx2"/>
                    </a:solidFill>
                  </a:rPr>
                  <a:t> boxes? </a:t>
                </a:r>
                <a14:m>
                  <m:oMath xmlns:m="http://schemas.openxmlformats.org/officeDocument/2006/math">
                    <m:r>
                      <a:rPr lang="en-US" sz="2800" i="1" dirty="0" smtClean="0">
                        <a:solidFill>
                          <a:srgbClr val="EE2126"/>
                        </a:solidFill>
                        <a:latin typeface="Cambria Math" panose="02040503050406030204" pitchFamily="18" charset="0"/>
                        <a:cs typeface="Arial" panose="020B0604020202020204" pitchFamily="34" charset="0"/>
                      </a:rPr>
                      <m:t>−</m:t>
                    </m:r>
                    <m:r>
                      <a:rPr lang="en-US" sz="2800" i="1" dirty="0">
                        <a:solidFill>
                          <a:srgbClr val="EE2126"/>
                        </a:solidFill>
                        <a:latin typeface="Cambria Math" panose="02040503050406030204" pitchFamily="18" charset="0"/>
                      </a:rPr>
                      <m:t>$277.50 </m:t>
                    </m:r>
                  </m:oMath>
                </a14:m>
                <a:endParaRPr lang="en-US" sz="2800" dirty="0"/>
              </a:p>
            </p:txBody>
          </p:sp>
        </mc:Choice>
        <mc:Fallback xmlns="">
          <p:sp>
            <p:nvSpPr>
              <p:cNvPr id="2" name="TextBox 1">
                <a:extLst>
                  <a:ext uri="{FF2B5EF4-FFF2-40B4-BE49-F238E27FC236}">
                    <a16:creationId xmlns:a16="http://schemas.microsoft.com/office/drawing/2014/main" id="{3B444D6E-B0F7-6C42-A572-7680D7C7EF9B}"/>
                  </a:ext>
                </a:extLst>
              </p:cNvPr>
              <p:cNvSpPr txBox="1">
                <a:spLocks noRot="1" noChangeAspect="1" noMove="1" noResize="1" noEditPoints="1" noAdjustHandles="1" noChangeArrowheads="1" noChangeShapeType="1" noTextEdit="1"/>
              </p:cNvSpPr>
              <p:nvPr/>
            </p:nvSpPr>
            <p:spPr>
              <a:xfrm>
                <a:off x="454710" y="1491169"/>
                <a:ext cx="11257678" cy="4001095"/>
              </a:xfrm>
              <a:prstGeom prst="rect">
                <a:avLst/>
              </a:prstGeom>
              <a:blipFill>
                <a:blip r:embed="rId3"/>
                <a:stretch>
                  <a:fillRect l="-1138" t="-1677" r="-2004" b="-3354"/>
                </a:stretch>
              </a:blipFill>
            </p:spPr>
            <p:txBody>
              <a:bodyPr/>
              <a:lstStyle/>
              <a:p>
                <a:r>
                  <a:rPr lang="en-US">
                    <a:noFill/>
                  </a:rPr>
                  <a:t> </a:t>
                </a:r>
              </a:p>
            </p:txBody>
          </p:sp>
        </mc:Fallback>
      </mc:AlternateContent>
      <p:sp>
        <p:nvSpPr>
          <p:cNvPr id="12" name="Title 1">
            <a:extLst>
              <a:ext uri="{FF2B5EF4-FFF2-40B4-BE49-F238E27FC236}">
                <a16:creationId xmlns:a16="http://schemas.microsoft.com/office/drawing/2014/main" id="{352F29A1-B892-2443-9FA6-5499F03892A5}"/>
              </a:ext>
            </a:extLst>
          </p:cNvPr>
          <p:cNvSpPr txBox="1">
            <a:spLocks/>
          </p:cNvSpPr>
          <p:nvPr/>
        </p:nvSpPr>
        <p:spPr>
          <a:xfrm>
            <a:off x="454712" y="332811"/>
            <a:ext cx="6573409" cy="836769"/>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IN" sz="2800" dirty="0">
                <a:solidFill>
                  <a:srgbClr val="0070C0"/>
                </a:solidFill>
              </a:rPr>
              <a:t>Warm Up</a:t>
            </a:r>
            <a:endParaRPr lang="en-US" sz="2800" dirty="0">
              <a:solidFill>
                <a:srgbClr val="0070C0"/>
              </a:solidFill>
            </a:endParaRPr>
          </a:p>
        </p:txBody>
      </p:sp>
    </p:spTree>
    <p:extLst>
      <p:ext uri="{BB962C8B-B14F-4D97-AF65-F5344CB8AC3E}">
        <p14:creationId xmlns:p14="http://schemas.microsoft.com/office/powerpoint/2010/main" val="24550127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3B444D6E-B0F7-6C42-A572-7680D7C7EF9B}"/>
                  </a:ext>
                </a:extLst>
              </p:cNvPr>
              <p:cNvSpPr txBox="1"/>
              <p:nvPr/>
            </p:nvSpPr>
            <p:spPr>
              <a:xfrm>
                <a:off x="454712" y="1332624"/>
                <a:ext cx="10167568" cy="4985980"/>
              </a:xfrm>
              <a:prstGeom prst="rect">
                <a:avLst/>
              </a:prstGeom>
              <a:noFill/>
            </p:spPr>
            <p:txBody>
              <a:bodyPr wrap="square" rtlCol="0">
                <a:spAutoFit/>
              </a:bodyPr>
              <a:lstStyle/>
              <a:p>
                <a:r>
                  <a:rPr lang="en-US" sz="2800" b="1" dirty="0"/>
                  <a:t>7.NS.A.2 </a:t>
                </a:r>
              </a:p>
              <a:p>
                <a:pPr>
                  <a:spcAft>
                    <a:spcPts val="1200"/>
                  </a:spcAft>
                </a:pPr>
                <a:r>
                  <a:rPr lang="en-US" sz="2800" dirty="0">
                    <a:solidFill>
                      <a:schemeClr val="tx2"/>
                    </a:solidFill>
                  </a:rPr>
                  <a:t>Apply and extend previous understandings of multiplication and division and of fractions to multiply and divide rational numbers.</a:t>
                </a:r>
              </a:p>
              <a:p>
                <a:r>
                  <a:rPr lang="en-US" sz="2800" b="1" dirty="0"/>
                  <a:t>7.NS.A.2.A</a:t>
                </a:r>
              </a:p>
              <a:p>
                <a:r>
                  <a:rPr lang="en-US" sz="2800" dirty="0">
                    <a:solidFill>
                      <a:schemeClr val="tx2"/>
                    </a:solidFill>
                  </a:rPr>
                  <a:t>Understand that multiplication is extended from fractions to rational numbers by requiring that operations continue to satisfy the properties of operations, particularly the distributive property, leading to products such as </a:t>
                </a:r>
                <a14:m>
                  <m:oMath xmlns:m="http://schemas.openxmlformats.org/officeDocument/2006/math">
                    <m:r>
                      <a:rPr lang="en-US" sz="2800" i="1" dirty="0" smtClean="0">
                        <a:solidFill>
                          <a:schemeClr val="tx2"/>
                        </a:solidFill>
                        <a:latin typeface="Cambria Math" panose="02040503050406030204" pitchFamily="18" charset="0"/>
                      </a:rPr>
                      <m:t>(</m:t>
                    </m:r>
                    <m:r>
                      <a:rPr lang="en-US" sz="2800" b="0" i="1" dirty="0" smtClean="0">
                        <a:solidFill>
                          <a:schemeClr val="tx2"/>
                        </a:solidFill>
                        <a:latin typeface="Cambria Math" panose="02040503050406030204" pitchFamily="18" charset="0"/>
                      </a:rPr>
                      <m:t>−</m:t>
                    </m:r>
                    <m:r>
                      <a:rPr lang="en-US" sz="2800" i="1" dirty="0" smtClean="0">
                        <a:solidFill>
                          <a:schemeClr val="tx2"/>
                        </a:solidFill>
                        <a:latin typeface="Cambria Math" panose="02040503050406030204" pitchFamily="18" charset="0"/>
                      </a:rPr>
                      <m:t>1)(</m:t>
                    </m:r>
                    <m:r>
                      <a:rPr lang="en-US" sz="2800" b="0" i="1" dirty="0" smtClean="0">
                        <a:solidFill>
                          <a:schemeClr val="tx2"/>
                        </a:solidFill>
                        <a:latin typeface="Cambria Math" panose="02040503050406030204" pitchFamily="18" charset="0"/>
                      </a:rPr>
                      <m:t>−</m:t>
                    </m:r>
                    <m:r>
                      <a:rPr lang="en-US" sz="2800" i="1" dirty="0" smtClean="0">
                        <a:solidFill>
                          <a:schemeClr val="tx2"/>
                        </a:solidFill>
                        <a:latin typeface="Cambria Math" panose="02040503050406030204" pitchFamily="18" charset="0"/>
                      </a:rPr>
                      <m:t>1)=1 </m:t>
                    </m:r>
                  </m:oMath>
                </a14:m>
                <a:r>
                  <a:rPr lang="en-US" sz="2800" dirty="0">
                    <a:solidFill>
                      <a:schemeClr val="tx2"/>
                    </a:solidFill>
                  </a:rPr>
                  <a:t>and the rules for multiplying signed numbers. Interpret products of rational numbers by describing real-world contexts.</a:t>
                </a:r>
              </a:p>
            </p:txBody>
          </p:sp>
        </mc:Choice>
        <mc:Fallback xmlns="">
          <p:sp>
            <p:nvSpPr>
              <p:cNvPr id="2" name="TextBox 1">
                <a:extLst>
                  <a:ext uri="{FF2B5EF4-FFF2-40B4-BE49-F238E27FC236}">
                    <a16:creationId xmlns:a16="http://schemas.microsoft.com/office/drawing/2014/main" id="{3B444D6E-B0F7-6C42-A572-7680D7C7EF9B}"/>
                  </a:ext>
                </a:extLst>
              </p:cNvPr>
              <p:cNvSpPr txBox="1">
                <a:spLocks noRot="1" noChangeAspect="1" noMove="1" noResize="1" noEditPoints="1" noAdjustHandles="1" noChangeArrowheads="1" noChangeShapeType="1" noTextEdit="1"/>
              </p:cNvSpPr>
              <p:nvPr/>
            </p:nvSpPr>
            <p:spPr>
              <a:xfrm>
                <a:off x="454712" y="1332624"/>
                <a:ext cx="10167568" cy="4985980"/>
              </a:xfrm>
              <a:prstGeom prst="rect">
                <a:avLst/>
              </a:prstGeom>
              <a:blipFill>
                <a:blip r:embed="rId3"/>
                <a:stretch>
                  <a:fillRect l="-1259" t="-1345" r="-2158" b="-2445"/>
                </a:stretch>
              </a:blipFill>
            </p:spPr>
            <p:txBody>
              <a:bodyPr/>
              <a:lstStyle/>
              <a:p>
                <a:r>
                  <a:rPr lang="en-US">
                    <a:noFill/>
                  </a:rPr>
                  <a:t> </a:t>
                </a:r>
              </a:p>
            </p:txBody>
          </p:sp>
        </mc:Fallback>
      </mc:AlternateContent>
      <p:sp>
        <p:nvSpPr>
          <p:cNvPr id="12" name="Title 1">
            <a:extLst>
              <a:ext uri="{FF2B5EF4-FFF2-40B4-BE49-F238E27FC236}">
                <a16:creationId xmlns:a16="http://schemas.microsoft.com/office/drawing/2014/main" id="{352F29A1-B892-2443-9FA6-5499F03892A5}"/>
              </a:ext>
            </a:extLst>
          </p:cNvPr>
          <p:cNvSpPr txBox="1">
            <a:spLocks/>
          </p:cNvSpPr>
          <p:nvPr/>
        </p:nvSpPr>
        <p:spPr>
          <a:xfrm>
            <a:off x="454712" y="332811"/>
            <a:ext cx="6573409" cy="836769"/>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IN" sz="2800" dirty="0">
                <a:solidFill>
                  <a:srgbClr val="0070C0"/>
                </a:solidFill>
              </a:rPr>
              <a:t>Standards for Mathematical Content</a:t>
            </a:r>
            <a:endParaRPr lang="en-US" sz="2800" dirty="0">
              <a:solidFill>
                <a:srgbClr val="0070C0"/>
              </a:solidFill>
            </a:endParaRPr>
          </a:p>
        </p:txBody>
      </p:sp>
    </p:spTree>
    <p:extLst>
      <p:ext uri="{BB962C8B-B14F-4D97-AF65-F5344CB8AC3E}">
        <p14:creationId xmlns:p14="http://schemas.microsoft.com/office/powerpoint/2010/main" val="41851022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3B444D6E-B0F7-6C42-A572-7680D7C7EF9B}"/>
              </a:ext>
            </a:extLst>
          </p:cNvPr>
          <p:cNvSpPr txBox="1"/>
          <p:nvPr/>
        </p:nvSpPr>
        <p:spPr>
          <a:xfrm>
            <a:off x="454712" y="1332624"/>
            <a:ext cx="9867458" cy="4278094"/>
          </a:xfrm>
          <a:prstGeom prst="rect">
            <a:avLst/>
          </a:prstGeom>
          <a:noFill/>
        </p:spPr>
        <p:txBody>
          <a:bodyPr wrap="square" rtlCol="0">
            <a:spAutoFit/>
          </a:bodyPr>
          <a:lstStyle/>
          <a:p>
            <a:r>
              <a:rPr lang="en-US" sz="2800" b="1" dirty="0"/>
              <a:t>7.NS.A.2.C</a:t>
            </a:r>
          </a:p>
          <a:p>
            <a:pPr>
              <a:spcAft>
                <a:spcPts val="1200"/>
              </a:spcAft>
            </a:pPr>
            <a:r>
              <a:rPr lang="en-US" sz="2800" dirty="0">
                <a:solidFill>
                  <a:schemeClr val="tx2"/>
                </a:solidFill>
              </a:rPr>
              <a:t>Apply properties of operations as strategies to multiply and divide rational numbers.</a:t>
            </a:r>
          </a:p>
          <a:p>
            <a:r>
              <a:rPr lang="en-US" sz="2800" b="1" dirty="0"/>
              <a:t>7.NS.A.3</a:t>
            </a:r>
          </a:p>
          <a:p>
            <a:pPr>
              <a:spcAft>
                <a:spcPts val="1200"/>
              </a:spcAft>
            </a:pPr>
            <a:r>
              <a:rPr lang="en-US" sz="2800" dirty="0">
                <a:solidFill>
                  <a:schemeClr val="tx2"/>
                </a:solidFill>
              </a:rPr>
              <a:t>Solve real-world and mathematical problems involving the four operations with rational numbers.</a:t>
            </a:r>
          </a:p>
          <a:p>
            <a:r>
              <a:rPr lang="en-US" sz="2800" b="1" dirty="0"/>
              <a:t>7.NS.A.1.D</a:t>
            </a:r>
          </a:p>
          <a:p>
            <a:r>
              <a:rPr lang="en-US" sz="2800" dirty="0">
                <a:solidFill>
                  <a:schemeClr val="tx2"/>
                </a:solidFill>
              </a:rPr>
              <a:t>Apply properties of operations as strategies to add and subtract rational numbers.</a:t>
            </a:r>
          </a:p>
        </p:txBody>
      </p:sp>
      <p:sp>
        <p:nvSpPr>
          <p:cNvPr id="12" name="Title 1">
            <a:extLst>
              <a:ext uri="{FF2B5EF4-FFF2-40B4-BE49-F238E27FC236}">
                <a16:creationId xmlns:a16="http://schemas.microsoft.com/office/drawing/2014/main" id="{352F29A1-B892-2443-9FA6-5499F03892A5}"/>
              </a:ext>
            </a:extLst>
          </p:cNvPr>
          <p:cNvSpPr txBox="1">
            <a:spLocks/>
          </p:cNvSpPr>
          <p:nvPr/>
        </p:nvSpPr>
        <p:spPr>
          <a:xfrm>
            <a:off x="454712" y="332811"/>
            <a:ext cx="6573409" cy="836769"/>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IN" sz="2800" dirty="0">
                <a:solidFill>
                  <a:srgbClr val="0070C0"/>
                </a:solidFill>
              </a:rPr>
              <a:t>Standards for Mathematical Content</a:t>
            </a:r>
            <a:endParaRPr lang="en-US" sz="2800" dirty="0">
              <a:solidFill>
                <a:srgbClr val="0070C0"/>
              </a:solidFill>
            </a:endParaRPr>
          </a:p>
        </p:txBody>
      </p:sp>
    </p:spTree>
    <p:extLst>
      <p:ext uri="{BB962C8B-B14F-4D97-AF65-F5344CB8AC3E}">
        <p14:creationId xmlns:p14="http://schemas.microsoft.com/office/powerpoint/2010/main" val="38648485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3B444D6E-B0F7-6C42-A572-7680D7C7EF9B}"/>
              </a:ext>
            </a:extLst>
          </p:cNvPr>
          <p:cNvSpPr txBox="1"/>
          <p:nvPr/>
        </p:nvSpPr>
        <p:spPr>
          <a:xfrm>
            <a:off x="454712" y="1332624"/>
            <a:ext cx="9867458" cy="3539430"/>
          </a:xfrm>
          <a:prstGeom prst="rect">
            <a:avLst/>
          </a:prstGeom>
          <a:noFill/>
        </p:spPr>
        <p:txBody>
          <a:bodyPr wrap="square" rtlCol="0">
            <a:spAutoFit/>
          </a:bodyPr>
          <a:lstStyle/>
          <a:p>
            <a:r>
              <a:rPr lang="en-US" sz="2800" b="1" dirty="0"/>
              <a:t>7.EE.B.3</a:t>
            </a:r>
          </a:p>
          <a:p>
            <a:r>
              <a:rPr lang="en-US" sz="2800" dirty="0">
                <a:solidFill>
                  <a:schemeClr val="tx2"/>
                </a:solidFill>
              </a:rPr>
              <a:t>Solve multi-step real-life and mathematical problems posed with positive and negative rational numbers in any form (whole numbers, fractions, and decimals), using tools strategically. Apply properties of operations to calculate with numbers in any form; convert between forms as appropriate; and assess the reasonableness of answers using mental computation and estimation strategies.</a:t>
            </a:r>
          </a:p>
        </p:txBody>
      </p:sp>
      <p:sp>
        <p:nvSpPr>
          <p:cNvPr id="12" name="Title 1">
            <a:extLst>
              <a:ext uri="{FF2B5EF4-FFF2-40B4-BE49-F238E27FC236}">
                <a16:creationId xmlns:a16="http://schemas.microsoft.com/office/drawing/2014/main" id="{352F29A1-B892-2443-9FA6-5499F03892A5}"/>
              </a:ext>
            </a:extLst>
          </p:cNvPr>
          <p:cNvSpPr txBox="1">
            <a:spLocks/>
          </p:cNvSpPr>
          <p:nvPr/>
        </p:nvSpPr>
        <p:spPr>
          <a:xfrm>
            <a:off x="454712" y="332811"/>
            <a:ext cx="6573409" cy="836769"/>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IN" sz="2800" dirty="0">
                <a:solidFill>
                  <a:srgbClr val="0070C0"/>
                </a:solidFill>
              </a:rPr>
              <a:t>Standards for Mathematical Content</a:t>
            </a:r>
            <a:endParaRPr lang="en-US" sz="2800" dirty="0">
              <a:solidFill>
                <a:srgbClr val="0070C0"/>
              </a:solidFill>
            </a:endParaRPr>
          </a:p>
        </p:txBody>
      </p:sp>
    </p:spTree>
    <p:extLst>
      <p:ext uri="{BB962C8B-B14F-4D97-AF65-F5344CB8AC3E}">
        <p14:creationId xmlns:p14="http://schemas.microsoft.com/office/powerpoint/2010/main" val="13107987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E6523-1302-4BB4-BFCD-3892DF60201D}"/>
              </a:ext>
            </a:extLst>
          </p:cNvPr>
          <p:cNvSpPr txBox="1">
            <a:spLocks/>
          </p:cNvSpPr>
          <p:nvPr/>
        </p:nvSpPr>
        <p:spPr>
          <a:xfrm>
            <a:off x="454712" y="332811"/>
            <a:ext cx="6571730" cy="801721"/>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Standards for Mathematical Practice</a:t>
            </a:r>
          </a:p>
        </p:txBody>
      </p:sp>
      <p:sp>
        <p:nvSpPr>
          <p:cNvPr id="3" name="TextBox 2">
            <a:extLst>
              <a:ext uri="{FF2B5EF4-FFF2-40B4-BE49-F238E27FC236}">
                <a16:creationId xmlns:a16="http://schemas.microsoft.com/office/drawing/2014/main" id="{01A38246-109F-4EE9-B5AE-8D39A93B0638}"/>
              </a:ext>
            </a:extLst>
          </p:cNvPr>
          <p:cNvSpPr txBox="1"/>
          <p:nvPr/>
        </p:nvSpPr>
        <p:spPr>
          <a:xfrm>
            <a:off x="454712" y="1295398"/>
            <a:ext cx="10335208" cy="5016758"/>
          </a:xfrm>
          <a:prstGeom prst="rect">
            <a:avLst/>
          </a:prstGeom>
          <a:noFill/>
        </p:spPr>
        <p:txBody>
          <a:bodyPr wrap="square" rtlCol="0">
            <a:spAutoFit/>
          </a:bodyPr>
          <a:lstStyle/>
          <a:p>
            <a:pPr fontAlgn="t"/>
            <a:r>
              <a:rPr lang="en-US" sz="2800" b="1" dirty="0"/>
              <a:t>MP1</a:t>
            </a:r>
          </a:p>
          <a:p>
            <a:pPr fontAlgn="t">
              <a:spcAft>
                <a:spcPts val="1200"/>
              </a:spcAft>
            </a:pPr>
            <a:r>
              <a:rPr lang="en-US" sz="2800" dirty="0">
                <a:solidFill>
                  <a:schemeClr val="tx2"/>
                </a:solidFill>
              </a:rPr>
              <a:t>Make sense of problems and persevere in solving them.</a:t>
            </a:r>
          </a:p>
          <a:p>
            <a:pPr fontAlgn="t"/>
            <a:r>
              <a:rPr lang="en-US" sz="2800" b="1" dirty="0"/>
              <a:t>MP3</a:t>
            </a:r>
          </a:p>
          <a:p>
            <a:pPr fontAlgn="t">
              <a:spcAft>
                <a:spcPts val="1200"/>
              </a:spcAft>
            </a:pPr>
            <a:r>
              <a:rPr lang="en-US" sz="2800" dirty="0">
                <a:solidFill>
                  <a:schemeClr val="tx2"/>
                </a:solidFill>
              </a:rPr>
              <a:t>Construct viable arguments and critique the reasoning of others.</a:t>
            </a:r>
          </a:p>
          <a:p>
            <a:pPr fontAlgn="t"/>
            <a:r>
              <a:rPr lang="en-US" sz="2800" b="1" dirty="0"/>
              <a:t>MP4</a:t>
            </a:r>
          </a:p>
          <a:p>
            <a:pPr fontAlgn="t">
              <a:spcAft>
                <a:spcPts val="1200"/>
              </a:spcAft>
            </a:pPr>
            <a:r>
              <a:rPr lang="en-US" sz="2800" dirty="0">
                <a:solidFill>
                  <a:schemeClr val="tx2"/>
                </a:solidFill>
              </a:rPr>
              <a:t>Model with mathematics.</a:t>
            </a:r>
          </a:p>
          <a:p>
            <a:pPr fontAlgn="t"/>
            <a:r>
              <a:rPr lang="en-US" sz="2800" b="1" dirty="0"/>
              <a:t>MP6</a:t>
            </a:r>
          </a:p>
          <a:p>
            <a:pPr fontAlgn="t">
              <a:spcAft>
                <a:spcPts val="1200"/>
              </a:spcAft>
            </a:pPr>
            <a:r>
              <a:rPr lang="en-US" sz="2800" dirty="0">
                <a:solidFill>
                  <a:schemeClr val="tx2"/>
                </a:solidFill>
              </a:rPr>
              <a:t>Attend to precision.</a:t>
            </a:r>
          </a:p>
          <a:p>
            <a:pPr fontAlgn="t"/>
            <a:r>
              <a:rPr lang="en-US" sz="2800" b="1" dirty="0"/>
              <a:t>MP7</a:t>
            </a:r>
          </a:p>
          <a:p>
            <a:pPr fontAlgn="t"/>
            <a:r>
              <a:rPr lang="en-US" sz="2800" dirty="0">
                <a:solidFill>
                  <a:schemeClr val="tx2"/>
                </a:solidFill>
              </a:rPr>
              <a:t>Look for and make use of structure.</a:t>
            </a:r>
          </a:p>
        </p:txBody>
      </p:sp>
    </p:spTree>
    <p:extLst>
      <p:ext uri="{BB962C8B-B14F-4D97-AF65-F5344CB8AC3E}">
        <p14:creationId xmlns:p14="http://schemas.microsoft.com/office/powerpoint/2010/main" val="15012298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Content Placeholder 2">
            <a:extLst>
              <a:ext uri="{FF2B5EF4-FFF2-40B4-BE49-F238E27FC236}">
                <a16:creationId xmlns:a16="http://schemas.microsoft.com/office/drawing/2014/main" id="{83F3EB91-17DF-D044-83E2-63ED6DCD3089}"/>
              </a:ext>
            </a:extLst>
          </p:cNvPr>
          <p:cNvSpPr txBox="1">
            <a:spLocks/>
          </p:cNvSpPr>
          <p:nvPr/>
        </p:nvSpPr>
        <p:spPr>
          <a:xfrm>
            <a:off x="459873" y="1707845"/>
            <a:ext cx="9651282" cy="4552277"/>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Students will apply understanding of multiplication to rational numbers, and use the order of operations to solve real-world problems.</a:t>
            </a:r>
            <a:endParaRPr lang="en-US" sz="2800" b="0" i="0" u="none" strike="noStrike" baseline="0" dirty="0">
              <a:solidFill>
                <a:srgbClr val="221E1F"/>
              </a:solidFill>
            </a:endParaRPr>
          </a:p>
        </p:txBody>
      </p:sp>
      <p:sp>
        <p:nvSpPr>
          <p:cNvPr id="12" name="Title 1">
            <a:extLst>
              <a:ext uri="{FF2B5EF4-FFF2-40B4-BE49-F238E27FC236}">
                <a16:creationId xmlns:a16="http://schemas.microsoft.com/office/drawing/2014/main" id="{A9DD125F-CFF1-4547-A589-1CE0FB62F2E8}"/>
              </a:ext>
            </a:extLst>
          </p:cNvPr>
          <p:cNvSpPr txBox="1">
            <a:spLocks/>
          </p:cNvSpPr>
          <p:nvPr/>
        </p:nvSpPr>
        <p:spPr>
          <a:xfrm>
            <a:off x="459873" y="332812"/>
            <a:ext cx="3904129" cy="66112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Lesson Goal</a:t>
            </a:r>
            <a:endParaRPr lang="en-US" dirty="0">
              <a:solidFill>
                <a:srgbClr val="0070C0"/>
              </a:solidFill>
            </a:endParaRPr>
          </a:p>
        </p:txBody>
      </p:sp>
    </p:spTree>
    <p:extLst>
      <p:ext uri="{BB962C8B-B14F-4D97-AF65-F5344CB8AC3E}">
        <p14:creationId xmlns:p14="http://schemas.microsoft.com/office/powerpoint/2010/main" val="41534064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Content Placeholder 2">
            <a:extLst>
              <a:ext uri="{FF2B5EF4-FFF2-40B4-BE49-F238E27FC236}">
                <a16:creationId xmlns:a16="http://schemas.microsoft.com/office/drawing/2014/main" id="{83F3EB91-17DF-D044-83E2-63ED6DCD3089}"/>
              </a:ext>
            </a:extLst>
          </p:cNvPr>
          <p:cNvSpPr txBox="1">
            <a:spLocks/>
          </p:cNvSpPr>
          <p:nvPr/>
        </p:nvSpPr>
        <p:spPr>
          <a:xfrm>
            <a:off x="459873" y="1707845"/>
            <a:ext cx="9934703" cy="2178355"/>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The rules for integers apply to positive and negative rational numbers.</a:t>
            </a:r>
          </a:p>
          <a:p>
            <a:r>
              <a:rPr lang="en-US" sz="2800" dirty="0"/>
              <a:t>State whether the product of each expression will be </a:t>
            </a:r>
            <a:r>
              <a:rPr lang="en-US" sz="2800" i="1" dirty="0"/>
              <a:t>positive</a:t>
            </a:r>
            <a:r>
              <a:rPr lang="en-US" sz="2800" dirty="0"/>
              <a:t> or </a:t>
            </a:r>
            <a:r>
              <a:rPr lang="en-US" sz="2800" i="1" dirty="0"/>
              <a:t>negative</a:t>
            </a:r>
            <a:r>
              <a:rPr lang="en-US" sz="2800" dirty="0"/>
              <a:t> using your knowledge of multiplying integers.</a:t>
            </a:r>
          </a:p>
          <a:p>
            <a:r>
              <a:rPr lang="en-US" sz="2800" dirty="0"/>
              <a:t> </a:t>
            </a:r>
            <a:endParaRPr lang="en-US" sz="2800" b="0" i="0" u="none" strike="noStrike" baseline="0" dirty="0"/>
          </a:p>
          <a:p>
            <a:r>
              <a:rPr lang="en-US" sz="2800" b="0" i="0" u="none" strike="noStrike" baseline="0" dirty="0">
                <a:solidFill>
                  <a:srgbClr val="221E1F"/>
                </a:solidFill>
              </a:rPr>
              <a:t> </a:t>
            </a:r>
          </a:p>
          <a:p>
            <a:endParaRPr lang="en-US" sz="2800" b="0" i="0" u="none" strike="noStrike" baseline="0" dirty="0"/>
          </a:p>
        </p:txBody>
      </p:sp>
      <p:sp>
        <p:nvSpPr>
          <p:cNvPr id="13" name="Title 1">
            <a:extLst>
              <a:ext uri="{FF2B5EF4-FFF2-40B4-BE49-F238E27FC236}">
                <a16:creationId xmlns:a16="http://schemas.microsoft.com/office/drawing/2014/main" id="{19FEBC70-14DF-1346-9D20-FCA256EAA232}"/>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pPr algn="l"/>
            <a:r>
              <a:rPr lang="en-US" sz="2800" dirty="0">
                <a:solidFill>
                  <a:srgbClr val="0070C0"/>
                </a:solidFill>
              </a:rPr>
              <a:t>Learn</a:t>
            </a:r>
            <a:endParaRPr lang="en-US" sz="1800" b="0" i="0" u="none" strike="noStrike" baseline="0" dirty="0">
              <a:solidFill>
                <a:srgbClr val="000000"/>
              </a:solidFill>
              <a:latin typeface="Vectipede Bk"/>
            </a:endParaRPr>
          </a:p>
          <a:p>
            <a:r>
              <a:rPr lang="en-US" sz="2800" b="0" dirty="0">
                <a:solidFill>
                  <a:schemeClr val="tx1"/>
                </a:solidFill>
              </a:rPr>
              <a:t>Multiply Rational Numbers </a:t>
            </a:r>
          </a:p>
        </p:txBody>
      </p:sp>
    </p:spTree>
    <p:extLst>
      <p:ext uri="{BB962C8B-B14F-4D97-AF65-F5344CB8AC3E}">
        <p14:creationId xmlns:p14="http://schemas.microsoft.com/office/powerpoint/2010/main" val="33945595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19FEBC70-14DF-1346-9D20-FCA256EAA232}"/>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pPr algn="l"/>
            <a:r>
              <a:rPr lang="en-US" sz="2800" dirty="0">
                <a:solidFill>
                  <a:srgbClr val="0070C0"/>
                </a:solidFill>
              </a:rPr>
              <a:t>Learn</a:t>
            </a:r>
            <a:endParaRPr lang="en-US" sz="1800" b="0" i="0" u="none" strike="noStrike" baseline="0" dirty="0">
              <a:solidFill>
                <a:srgbClr val="000000"/>
              </a:solidFill>
              <a:latin typeface="Vectipede Bk"/>
            </a:endParaRPr>
          </a:p>
          <a:p>
            <a:r>
              <a:rPr lang="en-US" sz="2800" b="0" dirty="0">
                <a:solidFill>
                  <a:schemeClr val="tx1"/>
                </a:solidFill>
              </a:rPr>
              <a:t>Multiply Rational Numbers </a:t>
            </a:r>
          </a:p>
        </p:txBody>
      </p:sp>
      <mc:AlternateContent xmlns:mc="http://schemas.openxmlformats.org/markup-compatibility/2006" xmlns:a14="http://schemas.microsoft.com/office/drawing/2010/main">
        <mc:Choice Requires="a14">
          <p:graphicFrame>
            <p:nvGraphicFramePr>
              <p:cNvPr id="2" name="Table 1"/>
              <p:cNvGraphicFramePr>
                <a:graphicFrameLocks noGrp="1"/>
              </p:cNvGraphicFramePr>
              <p:nvPr>
                <p:extLst>
                  <p:ext uri="{D42A27DB-BD31-4B8C-83A1-F6EECF244321}">
                    <p14:modId xmlns:p14="http://schemas.microsoft.com/office/powerpoint/2010/main" val="2808621337"/>
                  </p:ext>
                </p:extLst>
              </p:nvPr>
            </p:nvGraphicFramePr>
            <p:xfrm>
              <a:off x="580571" y="1653323"/>
              <a:ext cx="8128000" cy="4611435"/>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635996438"/>
                        </a:ext>
                      </a:extLst>
                    </a:gridCol>
                    <a:gridCol w="4064000">
                      <a:extLst>
                        <a:ext uri="{9D8B030D-6E8A-4147-A177-3AD203B41FA5}">
                          <a16:colId xmlns:a16="http://schemas.microsoft.com/office/drawing/2014/main" val="4000804453"/>
                        </a:ext>
                      </a:extLst>
                    </a:gridCol>
                  </a:tblGrid>
                  <a:tr h="370840">
                    <a:tc gridSpan="2">
                      <a:txBody>
                        <a:bodyPr/>
                        <a:lstStyle/>
                        <a:p>
                          <a:pPr algn="ctr"/>
                          <a:r>
                            <a:rPr lang="en-US" sz="2800" b="1" dirty="0">
                              <a:solidFill>
                                <a:schemeClr val="bg1"/>
                              </a:solidFill>
                            </a:rPr>
                            <a:t>Multiply Rational Numbers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50000"/>
                          </a:schemeClr>
                        </a:solidFill>
                      </a:tcPr>
                    </a:tc>
                    <a:tc hMerge="1">
                      <a:txBody>
                        <a:bodyPr/>
                        <a:lstStyle/>
                        <a:p>
                          <a:endParaRPr lang="en-US" sz="28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95045362"/>
                      </a:ext>
                    </a:extLst>
                  </a:tr>
                  <a:tr h="370840">
                    <a:tc>
                      <a:txBody>
                        <a:bodyPr/>
                        <a:lstStyle/>
                        <a:p>
                          <a:pPr algn="ctr"/>
                          <a:r>
                            <a:rPr lang="en-US" sz="2800" b="1" dirty="0">
                              <a:solidFill>
                                <a:schemeClr val="tx1"/>
                              </a:solidFill>
                            </a:rPr>
                            <a:t>Expression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800" b="1" dirty="0">
                              <a:solidFill>
                                <a:schemeClr val="tx1"/>
                              </a:solidFill>
                            </a:rPr>
                            <a:t>Sign of Product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49390131"/>
                      </a:ext>
                    </a:extLst>
                  </a:tr>
                  <a:tr h="589065">
                    <a:tc>
                      <a:txBody>
                        <a:bodyPr/>
                        <a:lstStyle/>
                        <a:p>
                          <a:pPr algn="ctr"/>
                          <a14:m>
                            <m:oMathPara xmlns:m="http://schemas.openxmlformats.org/officeDocument/2006/math">
                              <m:oMathParaPr>
                                <m:jc m:val="centerGroup"/>
                              </m:oMathParaPr>
                              <m:oMath xmlns:m="http://schemas.openxmlformats.org/officeDocument/2006/math">
                                <m:f>
                                  <m:fPr>
                                    <m:ctrlPr>
                                      <a:rPr lang="en-US" sz="2800" i="1" smtClean="0">
                                        <a:solidFill>
                                          <a:schemeClr val="tx2"/>
                                        </a:solidFill>
                                        <a:latin typeface="Cambria Math" panose="02040503050406030204" pitchFamily="18" charset="0"/>
                                      </a:rPr>
                                    </m:ctrlPr>
                                  </m:fPr>
                                  <m:num>
                                    <m:r>
                                      <a:rPr lang="en-US" sz="2800" b="0" i="1" smtClean="0">
                                        <a:solidFill>
                                          <a:schemeClr val="tx2"/>
                                        </a:solidFill>
                                        <a:latin typeface="Cambria Math" panose="02040503050406030204" pitchFamily="18" charset="0"/>
                                      </a:rPr>
                                      <m:t>1</m:t>
                                    </m:r>
                                  </m:num>
                                  <m:den>
                                    <m:r>
                                      <a:rPr lang="en-US" sz="2800" b="0" i="1" smtClean="0">
                                        <a:solidFill>
                                          <a:schemeClr val="tx2"/>
                                        </a:solidFill>
                                        <a:latin typeface="Cambria Math" panose="02040503050406030204" pitchFamily="18" charset="0"/>
                                      </a:rPr>
                                      <m:t>7</m:t>
                                    </m:r>
                                  </m:den>
                                </m:f>
                                <m:d>
                                  <m:dPr>
                                    <m:ctrlPr>
                                      <a:rPr lang="en-US" sz="2800" b="0" i="1" smtClean="0">
                                        <a:solidFill>
                                          <a:schemeClr val="tx2"/>
                                        </a:solidFill>
                                        <a:latin typeface="Cambria Math" panose="02040503050406030204" pitchFamily="18" charset="0"/>
                                      </a:rPr>
                                    </m:ctrlPr>
                                  </m:dPr>
                                  <m:e>
                                    <m:r>
                                      <a:rPr lang="en-US" sz="2800" b="0" i="0" smtClean="0">
                                        <a:solidFill>
                                          <a:schemeClr val="tx2"/>
                                        </a:solidFill>
                                        <a:latin typeface="Cambria Math" panose="02040503050406030204" pitchFamily="18" charset="0"/>
                                      </a:rPr>
                                      <m:t>−</m:t>
                                    </m:r>
                                    <m:f>
                                      <m:fPr>
                                        <m:ctrlPr>
                                          <a:rPr lang="en-US" sz="2800" i="1" smtClean="0">
                                            <a:solidFill>
                                              <a:schemeClr val="tx2"/>
                                            </a:solidFill>
                                            <a:latin typeface="Cambria Math" panose="02040503050406030204" pitchFamily="18" charset="0"/>
                                          </a:rPr>
                                        </m:ctrlPr>
                                      </m:fPr>
                                      <m:num>
                                        <m:r>
                                          <a:rPr lang="en-US" sz="2800" b="0" i="1" smtClean="0">
                                            <a:solidFill>
                                              <a:schemeClr val="tx2"/>
                                            </a:solidFill>
                                            <a:latin typeface="Cambria Math" panose="02040503050406030204" pitchFamily="18" charset="0"/>
                                          </a:rPr>
                                          <m:t>2</m:t>
                                        </m:r>
                                      </m:num>
                                      <m:den>
                                        <m:r>
                                          <a:rPr lang="en-US" sz="2800" b="0" i="1" smtClean="0">
                                            <a:solidFill>
                                              <a:schemeClr val="tx2"/>
                                            </a:solidFill>
                                            <a:latin typeface="Cambria Math" panose="02040503050406030204" pitchFamily="18" charset="0"/>
                                          </a:rPr>
                                          <m:t>3</m:t>
                                        </m:r>
                                      </m:den>
                                    </m:f>
                                  </m:e>
                                </m:d>
                              </m:oMath>
                            </m:oMathPara>
                          </a14:m>
                          <a:endParaRPr lang="en-US" sz="280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800" dirty="0">
                              <a:solidFill>
                                <a:schemeClr val="tx2"/>
                              </a:solidFill>
                            </a:rPr>
                            <a:t>negative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67092503"/>
                      </a:ext>
                    </a:extLst>
                  </a:tr>
                  <a:tr h="370840">
                    <a:tc>
                      <a:txBody>
                        <a:bodyPr/>
                        <a:lstStyle/>
                        <a:p>
                          <a:pPr algn="ctr"/>
                          <a14:m>
                            <m:oMathPara xmlns:m="http://schemas.openxmlformats.org/officeDocument/2006/math">
                              <m:oMathParaPr>
                                <m:jc m:val="centerGroup"/>
                              </m:oMathParaPr>
                              <m:oMath xmlns:m="http://schemas.openxmlformats.org/officeDocument/2006/math">
                                <m:r>
                                  <a:rPr lang="en-US" sz="2800" b="0" i="0" smtClean="0">
                                    <a:solidFill>
                                      <a:schemeClr val="tx2"/>
                                    </a:solidFill>
                                    <a:latin typeface="Cambria Math" panose="02040503050406030204" pitchFamily="18" charset="0"/>
                                  </a:rPr>
                                  <m:t>2</m:t>
                                </m:r>
                                <m:f>
                                  <m:fPr>
                                    <m:ctrlPr>
                                      <a:rPr lang="en-US" sz="2800" i="1" smtClean="0">
                                        <a:solidFill>
                                          <a:schemeClr val="tx2"/>
                                        </a:solidFill>
                                        <a:latin typeface="Cambria Math" panose="02040503050406030204" pitchFamily="18" charset="0"/>
                                      </a:rPr>
                                    </m:ctrlPr>
                                  </m:fPr>
                                  <m:num>
                                    <m:r>
                                      <a:rPr lang="en-US" sz="2800" b="0" i="1" smtClean="0">
                                        <a:solidFill>
                                          <a:schemeClr val="tx2"/>
                                        </a:solidFill>
                                        <a:latin typeface="Cambria Math" panose="02040503050406030204" pitchFamily="18" charset="0"/>
                                      </a:rPr>
                                      <m:t>3</m:t>
                                    </m:r>
                                  </m:num>
                                  <m:den>
                                    <m:r>
                                      <a:rPr lang="en-US" sz="2800" b="0" i="1" smtClean="0">
                                        <a:solidFill>
                                          <a:schemeClr val="tx2"/>
                                        </a:solidFill>
                                        <a:latin typeface="Cambria Math" panose="02040503050406030204" pitchFamily="18" charset="0"/>
                                      </a:rPr>
                                      <m:t>5</m:t>
                                    </m:r>
                                  </m:den>
                                </m:f>
                                <m:r>
                                  <a:rPr lang="en-US" sz="2800" b="0" i="1" smtClean="0">
                                    <a:solidFill>
                                      <a:schemeClr val="tx2"/>
                                    </a:solidFill>
                                    <a:latin typeface="Cambria Math" panose="02040503050406030204" pitchFamily="18" charset="0"/>
                                    <a:ea typeface="Cambria Math" panose="02040503050406030204" pitchFamily="18" charset="0"/>
                                  </a:rPr>
                                  <m:t>∙</m:t>
                                </m:r>
                                <m:f>
                                  <m:fPr>
                                    <m:ctrlPr>
                                      <a:rPr lang="en-US" sz="2800" i="1" smtClean="0">
                                        <a:solidFill>
                                          <a:schemeClr val="tx2"/>
                                        </a:solidFill>
                                        <a:latin typeface="Cambria Math" panose="02040503050406030204" pitchFamily="18" charset="0"/>
                                      </a:rPr>
                                    </m:ctrlPr>
                                  </m:fPr>
                                  <m:num>
                                    <m:r>
                                      <a:rPr lang="en-US" sz="2800" b="0" i="1" smtClean="0">
                                        <a:solidFill>
                                          <a:schemeClr val="tx2"/>
                                        </a:solidFill>
                                        <a:latin typeface="Cambria Math" panose="02040503050406030204" pitchFamily="18" charset="0"/>
                                      </a:rPr>
                                      <m:t>5</m:t>
                                    </m:r>
                                  </m:num>
                                  <m:den>
                                    <m:r>
                                      <a:rPr lang="en-US" sz="2800" b="0" i="1" smtClean="0">
                                        <a:solidFill>
                                          <a:schemeClr val="tx2"/>
                                        </a:solidFill>
                                        <a:latin typeface="Cambria Math" panose="02040503050406030204" pitchFamily="18" charset="0"/>
                                      </a:rPr>
                                      <m:t>7</m:t>
                                    </m:r>
                                  </m:den>
                                </m:f>
                              </m:oMath>
                            </m:oMathPara>
                          </a14:m>
                          <a:endParaRPr lang="en-US" sz="280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800" dirty="0">
                              <a:solidFill>
                                <a:schemeClr val="tx2"/>
                              </a:solidFill>
                            </a:rPr>
                            <a:t>positive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12272573"/>
                      </a:ext>
                    </a:extLst>
                  </a:tr>
                  <a:tr h="370840">
                    <a:tc>
                      <a:txBody>
                        <a:bodyPr/>
                        <a:lstStyle/>
                        <a:p>
                          <a:pPr algn="ctr"/>
                          <a14:m>
                            <m:oMathPara xmlns:m="http://schemas.openxmlformats.org/officeDocument/2006/math">
                              <m:oMathParaPr>
                                <m:jc m:val="centerGroup"/>
                              </m:oMathParaPr>
                              <m:oMath xmlns:m="http://schemas.openxmlformats.org/officeDocument/2006/math">
                                <m:r>
                                  <a:rPr lang="en-US" sz="2800" b="0" i="1" smtClean="0">
                                    <a:solidFill>
                                      <a:schemeClr val="tx2"/>
                                    </a:solidFill>
                                    <a:latin typeface="Cambria Math" panose="02040503050406030204" pitchFamily="18" charset="0"/>
                                  </a:rPr>
                                  <m:t>−</m:t>
                                </m:r>
                                <m:f>
                                  <m:fPr>
                                    <m:ctrlPr>
                                      <a:rPr lang="en-US" sz="2800" i="1" smtClean="0">
                                        <a:solidFill>
                                          <a:schemeClr val="tx2"/>
                                        </a:solidFill>
                                        <a:latin typeface="Cambria Math" panose="02040503050406030204" pitchFamily="18" charset="0"/>
                                      </a:rPr>
                                    </m:ctrlPr>
                                  </m:fPr>
                                  <m:num>
                                    <m:r>
                                      <a:rPr lang="en-US" sz="2800" b="0" i="1" smtClean="0">
                                        <a:solidFill>
                                          <a:schemeClr val="tx2"/>
                                        </a:solidFill>
                                        <a:latin typeface="Cambria Math" panose="02040503050406030204" pitchFamily="18" charset="0"/>
                                      </a:rPr>
                                      <m:t>1</m:t>
                                    </m:r>
                                  </m:num>
                                  <m:den>
                                    <m:r>
                                      <a:rPr lang="en-US" sz="2800" b="0" i="1" smtClean="0">
                                        <a:solidFill>
                                          <a:schemeClr val="tx2"/>
                                        </a:solidFill>
                                        <a:latin typeface="Cambria Math" panose="02040503050406030204" pitchFamily="18" charset="0"/>
                                      </a:rPr>
                                      <m:t>3</m:t>
                                    </m:r>
                                  </m:den>
                                </m:f>
                                <m:r>
                                  <a:rPr lang="en-US" sz="2800" b="0" i="1" smtClean="0">
                                    <a:solidFill>
                                      <a:schemeClr val="tx2"/>
                                    </a:solidFill>
                                    <a:latin typeface="Cambria Math" panose="02040503050406030204" pitchFamily="18" charset="0"/>
                                    <a:ea typeface="Cambria Math" panose="02040503050406030204" pitchFamily="18" charset="0"/>
                                  </a:rPr>
                                  <m:t>∙</m:t>
                                </m:r>
                                <m:f>
                                  <m:fPr>
                                    <m:ctrlPr>
                                      <a:rPr lang="en-US" sz="2800" i="1" smtClean="0">
                                        <a:solidFill>
                                          <a:schemeClr val="tx2"/>
                                        </a:solidFill>
                                        <a:latin typeface="Cambria Math" panose="02040503050406030204" pitchFamily="18" charset="0"/>
                                      </a:rPr>
                                    </m:ctrlPr>
                                  </m:fPr>
                                  <m:num>
                                    <m:r>
                                      <a:rPr lang="en-US" sz="2800" b="0" i="1" smtClean="0">
                                        <a:solidFill>
                                          <a:schemeClr val="tx2"/>
                                        </a:solidFill>
                                        <a:latin typeface="Cambria Math" panose="02040503050406030204" pitchFamily="18" charset="0"/>
                                      </a:rPr>
                                      <m:t>7</m:t>
                                    </m:r>
                                  </m:num>
                                  <m:den>
                                    <m:r>
                                      <a:rPr lang="en-US" sz="2800" b="0" i="1" smtClean="0">
                                        <a:solidFill>
                                          <a:schemeClr val="tx2"/>
                                        </a:solidFill>
                                        <a:latin typeface="Cambria Math" panose="02040503050406030204" pitchFamily="18" charset="0"/>
                                      </a:rPr>
                                      <m:t>9</m:t>
                                    </m:r>
                                  </m:den>
                                </m:f>
                              </m:oMath>
                            </m:oMathPara>
                          </a14:m>
                          <a:endParaRPr lang="en-US" sz="280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800" dirty="0">
                              <a:solidFill>
                                <a:schemeClr val="tx2"/>
                              </a:solidFill>
                            </a:rPr>
                            <a:t>negative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82701496"/>
                      </a:ext>
                    </a:extLst>
                  </a:tr>
                  <a:tr h="694616">
                    <a:tc>
                      <a:txBody>
                        <a:bodyPr/>
                        <a:lstStyle/>
                        <a:p>
                          <a:pPr algn="ctr"/>
                          <a14:m>
                            <m:oMath xmlns:m="http://schemas.openxmlformats.org/officeDocument/2006/math">
                              <m:r>
                                <a:rPr lang="en-US" sz="2800" b="0" i="1" smtClean="0">
                                  <a:solidFill>
                                    <a:schemeClr val="tx2"/>
                                  </a:solidFill>
                                  <a:latin typeface="Cambria Math" panose="02040503050406030204" pitchFamily="18" charset="0"/>
                                </a:rPr>
                                <m:t>−1</m:t>
                              </m:r>
                              <m:f>
                                <m:fPr>
                                  <m:ctrlPr>
                                    <a:rPr lang="en-US" sz="2800" i="1" smtClean="0">
                                      <a:solidFill>
                                        <a:schemeClr val="tx2"/>
                                      </a:solidFill>
                                      <a:latin typeface="Cambria Math" panose="02040503050406030204" pitchFamily="18" charset="0"/>
                                    </a:rPr>
                                  </m:ctrlPr>
                                </m:fPr>
                                <m:num>
                                  <m:r>
                                    <a:rPr lang="en-US" sz="2800" b="0" i="1" smtClean="0">
                                      <a:solidFill>
                                        <a:schemeClr val="tx2"/>
                                      </a:solidFill>
                                      <a:latin typeface="Cambria Math" panose="02040503050406030204" pitchFamily="18" charset="0"/>
                                    </a:rPr>
                                    <m:t>1</m:t>
                                  </m:r>
                                </m:num>
                                <m:den>
                                  <m:r>
                                    <a:rPr lang="en-US" sz="2800" b="0" i="1" smtClean="0">
                                      <a:solidFill>
                                        <a:schemeClr val="tx2"/>
                                      </a:solidFill>
                                      <a:latin typeface="Cambria Math" panose="02040503050406030204" pitchFamily="18" charset="0"/>
                                    </a:rPr>
                                    <m:t>2</m:t>
                                  </m:r>
                                </m:den>
                              </m:f>
                              <m:d>
                                <m:dPr>
                                  <m:ctrlPr>
                                    <a:rPr lang="en-US" sz="2800" b="0" i="1" smtClean="0">
                                      <a:solidFill>
                                        <a:schemeClr val="tx2"/>
                                      </a:solidFill>
                                      <a:latin typeface="Cambria Math" panose="02040503050406030204" pitchFamily="18" charset="0"/>
                                    </a:rPr>
                                  </m:ctrlPr>
                                </m:dPr>
                                <m:e>
                                  <m:r>
                                    <a:rPr lang="en-IN" sz="2800" b="0" i="1" smtClean="0">
                                      <a:solidFill>
                                        <a:schemeClr val="tx2"/>
                                      </a:solidFill>
                                      <a:latin typeface="Cambria Math" panose="02040503050406030204" pitchFamily="18" charset="0"/>
                                    </a:rPr>
                                    <m:t>−</m:t>
                                  </m:r>
                                  <m:r>
                                    <a:rPr lang="en-US" sz="2800" b="0" i="1" smtClean="0">
                                      <a:solidFill>
                                        <a:schemeClr val="tx2"/>
                                      </a:solidFill>
                                      <a:latin typeface="Cambria Math" panose="02040503050406030204" pitchFamily="18" charset="0"/>
                                    </a:rPr>
                                    <m:t>5</m:t>
                                  </m:r>
                                  <m:f>
                                    <m:fPr>
                                      <m:ctrlPr>
                                        <a:rPr lang="en-US" sz="2800" i="1" smtClean="0">
                                          <a:solidFill>
                                            <a:schemeClr val="tx2"/>
                                          </a:solidFill>
                                          <a:latin typeface="Cambria Math" panose="02040503050406030204" pitchFamily="18" charset="0"/>
                                        </a:rPr>
                                      </m:ctrlPr>
                                    </m:fPr>
                                    <m:num>
                                      <m:r>
                                        <a:rPr lang="en-US" sz="2800" b="0" i="1" smtClean="0">
                                          <a:solidFill>
                                            <a:schemeClr val="tx2"/>
                                          </a:solidFill>
                                          <a:latin typeface="Cambria Math" panose="02040503050406030204" pitchFamily="18" charset="0"/>
                                        </a:rPr>
                                        <m:t>1</m:t>
                                      </m:r>
                                    </m:num>
                                    <m:den>
                                      <m:r>
                                        <a:rPr lang="en-US" sz="2800" b="0" i="1" smtClean="0">
                                          <a:solidFill>
                                            <a:schemeClr val="tx2"/>
                                          </a:solidFill>
                                          <a:latin typeface="Cambria Math" panose="02040503050406030204" pitchFamily="18" charset="0"/>
                                        </a:rPr>
                                        <m:t>4</m:t>
                                      </m:r>
                                    </m:den>
                                  </m:f>
                                </m:e>
                              </m:d>
                            </m:oMath>
                          </a14:m>
                          <a:r>
                            <a:rPr lang="en-US" sz="2800" dirty="0">
                              <a:solidFill>
                                <a:schemeClr val="tx2"/>
                              </a:solidFill>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800" dirty="0">
                              <a:solidFill>
                                <a:schemeClr val="tx2"/>
                              </a:solidFill>
                            </a:rPr>
                            <a:t>positive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84540297"/>
                      </a:ext>
                    </a:extLst>
                  </a:tr>
                </a:tbl>
              </a:graphicData>
            </a:graphic>
          </p:graphicFrame>
        </mc:Choice>
        <mc:Fallback xmlns="">
          <p:graphicFrame>
            <p:nvGraphicFramePr>
              <p:cNvPr id="2" name="Table 1"/>
              <p:cNvGraphicFramePr>
                <a:graphicFrameLocks noGrp="1"/>
              </p:cNvGraphicFramePr>
              <p:nvPr>
                <p:extLst>
                  <p:ext uri="{D42A27DB-BD31-4B8C-83A1-F6EECF244321}">
                    <p14:modId xmlns:p14="http://schemas.microsoft.com/office/powerpoint/2010/main" val="2808621337"/>
                  </p:ext>
                </p:extLst>
              </p:nvPr>
            </p:nvGraphicFramePr>
            <p:xfrm>
              <a:off x="580571" y="1653323"/>
              <a:ext cx="8128000" cy="4611435"/>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635996438"/>
                        </a:ext>
                      </a:extLst>
                    </a:gridCol>
                    <a:gridCol w="4064000">
                      <a:extLst>
                        <a:ext uri="{9D8B030D-6E8A-4147-A177-3AD203B41FA5}">
                          <a16:colId xmlns:a16="http://schemas.microsoft.com/office/drawing/2014/main" val="4000804453"/>
                        </a:ext>
                      </a:extLst>
                    </a:gridCol>
                  </a:tblGrid>
                  <a:tr h="518160">
                    <a:tc gridSpan="2">
                      <a:txBody>
                        <a:bodyPr/>
                        <a:lstStyle/>
                        <a:p>
                          <a:pPr algn="ctr"/>
                          <a:r>
                            <a:rPr lang="en-US" sz="2800" b="1" dirty="0">
                              <a:solidFill>
                                <a:schemeClr val="bg1"/>
                              </a:solidFill>
                            </a:rPr>
                            <a:t>Multiply Rational Numbers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50000"/>
                          </a:schemeClr>
                        </a:solidFill>
                      </a:tcPr>
                    </a:tc>
                    <a:tc hMerge="1">
                      <a:txBody>
                        <a:bodyPr/>
                        <a:lstStyle/>
                        <a:p>
                          <a:endParaRPr lang="en-US" sz="28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95045362"/>
                      </a:ext>
                    </a:extLst>
                  </a:tr>
                  <a:tr h="518160">
                    <a:tc>
                      <a:txBody>
                        <a:bodyPr/>
                        <a:lstStyle/>
                        <a:p>
                          <a:pPr algn="ctr"/>
                          <a:r>
                            <a:rPr lang="en-US" sz="2800" b="1" dirty="0">
                              <a:solidFill>
                                <a:schemeClr val="tx1"/>
                              </a:solidFill>
                            </a:rPr>
                            <a:t>Expression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800" b="1" dirty="0">
                              <a:solidFill>
                                <a:schemeClr val="tx1"/>
                              </a:solidFill>
                            </a:rPr>
                            <a:t>Sign of Product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49390131"/>
                      </a:ext>
                    </a:extLst>
                  </a:tr>
                  <a:tr h="1050227">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l="-150" t="-104046" r="-100300" b="-245087"/>
                          </a:stretch>
                        </a:blipFill>
                      </a:tcPr>
                    </a:tc>
                    <a:tc>
                      <a:txBody>
                        <a:bodyPr/>
                        <a:lstStyle/>
                        <a:p>
                          <a:pPr algn="ctr"/>
                          <a:r>
                            <a:rPr lang="en-US" sz="2800" dirty="0">
                              <a:solidFill>
                                <a:schemeClr val="tx2"/>
                              </a:solidFill>
                            </a:rPr>
                            <a:t>negative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67092503"/>
                      </a:ext>
                    </a:extLst>
                  </a:tr>
                  <a:tr h="901764">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l="-150" t="-238514" r="-100300" b="-186486"/>
                          </a:stretch>
                        </a:blipFill>
                      </a:tcPr>
                    </a:tc>
                    <a:tc>
                      <a:txBody>
                        <a:bodyPr/>
                        <a:lstStyle/>
                        <a:p>
                          <a:pPr algn="ctr"/>
                          <a:r>
                            <a:rPr lang="en-US" sz="2800" dirty="0">
                              <a:solidFill>
                                <a:schemeClr val="tx2"/>
                              </a:solidFill>
                            </a:rPr>
                            <a:t>positive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12272573"/>
                      </a:ext>
                    </a:extLst>
                  </a:tr>
                  <a:tr h="893064">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l="-150" t="-343151" r="-100300" b="-89041"/>
                          </a:stretch>
                        </a:blipFill>
                      </a:tcPr>
                    </a:tc>
                    <a:tc>
                      <a:txBody>
                        <a:bodyPr/>
                        <a:lstStyle/>
                        <a:p>
                          <a:pPr algn="ctr"/>
                          <a:r>
                            <a:rPr lang="en-US" sz="2800" dirty="0">
                              <a:solidFill>
                                <a:schemeClr val="tx2"/>
                              </a:solidFill>
                            </a:rPr>
                            <a:t>negative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82701496"/>
                      </a:ext>
                    </a:extLst>
                  </a:tr>
                  <a:tr h="73006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l="-150" t="-539167" r="-100300" b="-8333"/>
                          </a:stretch>
                        </a:blipFill>
                      </a:tcPr>
                    </a:tc>
                    <a:tc>
                      <a:txBody>
                        <a:bodyPr/>
                        <a:lstStyle/>
                        <a:p>
                          <a:pPr algn="ctr"/>
                          <a:r>
                            <a:rPr lang="en-US" sz="2800" dirty="0">
                              <a:solidFill>
                                <a:schemeClr val="tx2"/>
                              </a:solidFill>
                            </a:rPr>
                            <a:t>positive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84540297"/>
                      </a:ext>
                    </a:extLst>
                  </a:tr>
                </a:tbl>
              </a:graphicData>
            </a:graphic>
          </p:graphicFrame>
        </mc:Fallback>
      </mc:AlternateContent>
    </p:spTree>
    <p:extLst>
      <p:ext uri="{BB962C8B-B14F-4D97-AF65-F5344CB8AC3E}">
        <p14:creationId xmlns:p14="http://schemas.microsoft.com/office/powerpoint/2010/main" val="18262538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itle 1">
            <a:extLst>
              <a:ext uri="{FF2B5EF4-FFF2-40B4-BE49-F238E27FC236}">
                <a16:creationId xmlns:a16="http://schemas.microsoft.com/office/drawing/2014/main" id="{3DF0B0BF-0558-1048-AC06-1D1812F060BC}"/>
              </a:ext>
            </a:extLst>
          </p:cNvPr>
          <p:cNvSpPr txBox="1">
            <a:spLocks/>
          </p:cNvSpPr>
          <p:nvPr/>
        </p:nvSpPr>
        <p:spPr>
          <a:xfrm>
            <a:off x="459873" y="332811"/>
            <a:ext cx="8959898"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1</a:t>
            </a:r>
            <a:br>
              <a:rPr lang="en-US" sz="2800" dirty="0">
                <a:solidFill>
                  <a:srgbClr val="33175A"/>
                </a:solidFill>
              </a:rPr>
            </a:br>
            <a:r>
              <a:rPr lang="en-US" sz="2800" b="0" dirty="0">
                <a:solidFill>
                  <a:schemeClr val="tx1"/>
                </a:solidFill>
              </a:rPr>
              <a:t>Multiply Rational Numbers</a:t>
            </a:r>
          </a:p>
        </p:txBody>
      </p:sp>
      <mc:AlternateContent xmlns:mc="http://schemas.openxmlformats.org/markup-compatibility/2006" xmlns:a14="http://schemas.microsoft.com/office/drawing/2010/main">
        <mc:Choice Requires="a14">
          <p:sp>
            <p:nvSpPr>
              <p:cNvPr id="7" name="Content Placeholder 2">
                <a:extLst>
                  <a:ext uri="{FF2B5EF4-FFF2-40B4-BE49-F238E27FC236}">
                    <a16:creationId xmlns:a16="http://schemas.microsoft.com/office/drawing/2014/main" id="{66BD4E7D-0912-754B-9237-13B457F2A578}"/>
                  </a:ext>
                </a:extLst>
              </p:cNvPr>
              <p:cNvSpPr txBox="1">
                <a:spLocks/>
              </p:cNvSpPr>
              <p:nvPr/>
            </p:nvSpPr>
            <p:spPr>
              <a:xfrm>
                <a:off x="459873" y="1999816"/>
                <a:ext cx="8052116" cy="861917"/>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dirty="0">
                    <a:solidFill>
                      <a:schemeClr val="tx1"/>
                    </a:solidFill>
                  </a:rPr>
                  <a:t>Find </a:t>
                </a:r>
                <a14:m>
                  <m:oMath xmlns:m="http://schemas.openxmlformats.org/officeDocument/2006/math">
                    <m:r>
                      <a:rPr lang="en-US" sz="2800" b="1" i="0" smtClean="0">
                        <a:solidFill>
                          <a:schemeClr val="tx1"/>
                        </a:solidFill>
                        <a:latin typeface="Cambria Math" panose="02040503050406030204" pitchFamily="18" charset="0"/>
                      </a:rPr>
                      <m:t>−</m:t>
                    </m:r>
                    <m:f>
                      <m:fPr>
                        <m:ctrlPr>
                          <a:rPr lang="en-US" sz="2800" b="1" i="1">
                            <a:solidFill>
                              <a:schemeClr val="tx1"/>
                            </a:solidFill>
                            <a:latin typeface="Cambria Math" panose="02040503050406030204" pitchFamily="18" charset="0"/>
                          </a:rPr>
                        </m:ctrlPr>
                      </m:fPr>
                      <m:num>
                        <m:r>
                          <a:rPr lang="en-US" sz="2800" b="1" i="1" smtClean="0">
                            <a:solidFill>
                              <a:schemeClr val="tx1"/>
                            </a:solidFill>
                            <a:latin typeface="Cambria Math" panose="02040503050406030204" pitchFamily="18" charset="0"/>
                          </a:rPr>
                          <m:t>𝟑</m:t>
                        </m:r>
                      </m:num>
                      <m:den>
                        <m:r>
                          <a:rPr lang="en-IN" sz="2800" b="1" i="1" smtClean="0">
                            <a:solidFill>
                              <a:schemeClr val="tx1"/>
                            </a:solidFill>
                            <a:latin typeface="Cambria Math" panose="02040503050406030204" pitchFamily="18" charset="0"/>
                          </a:rPr>
                          <m:t>𝟒</m:t>
                        </m:r>
                      </m:den>
                    </m:f>
                    <m:d>
                      <m:dPr>
                        <m:ctrlPr>
                          <a:rPr lang="en-US" sz="2800" b="1" i="1" smtClean="0">
                            <a:solidFill>
                              <a:schemeClr val="tx1"/>
                            </a:solidFill>
                            <a:latin typeface="Cambria Math" panose="02040503050406030204" pitchFamily="18" charset="0"/>
                          </a:rPr>
                        </m:ctrlPr>
                      </m:dPr>
                      <m:e>
                        <m:r>
                          <a:rPr lang="en-US" sz="2800" b="1" i="1" smtClean="0">
                            <a:solidFill>
                              <a:schemeClr val="tx1"/>
                            </a:solidFill>
                            <a:latin typeface="Cambria Math" panose="02040503050406030204" pitchFamily="18" charset="0"/>
                          </a:rPr>
                          <m:t>−</m:t>
                        </m:r>
                        <m:f>
                          <m:fPr>
                            <m:ctrlPr>
                              <a:rPr lang="en-US" sz="2800" b="1" i="1">
                                <a:solidFill>
                                  <a:schemeClr val="tx1"/>
                                </a:solidFill>
                                <a:latin typeface="Cambria Math" panose="02040503050406030204" pitchFamily="18" charset="0"/>
                              </a:rPr>
                            </m:ctrlPr>
                          </m:fPr>
                          <m:num>
                            <m:r>
                              <a:rPr lang="en-US" sz="2800" b="1" i="1" smtClean="0">
                                <a:solidFill>
                                  <a:schemeClr val="tx1"/>
                                </a:solidFill>
                                <a:latin typeface="Cambria Math" panose="02040503050406030204" pitchFamily="18" charset="0"/>
                              </a:rPr>
                              <m:t>𝟕</m:t>
                            </m:r>
                          </m:num>
                          <m:den>
                            <m:r>
                              <a:rPr lang="en-US" sz="2800" b="1" i="1" smtClean="0">
                                <a:solidFill>
                                  <a:schemeClr val="tx1"/>
                                </a:solidFill>
                                <a:latin typeface="Cambria Math" panose="02040503050406030204" pitchFamily="18" charset="0"/>
                              </a:rPr>
                              <m:t>𝟗</m:t>
                            </m:r>
                          </m:den>
                        </m:f>
                      </m:e>
                    </m:d>
                  </m:oMath>
                </a14:m>
                <a:r>
                  <a:rPr lang="en-US" sz="2800" b="1" dirty="0">
                    <a:solidFill>
                      <a:schemeClr val="tx1"/>
                    </a:solidFill>
                  </a:rPr>
                  <a:t>. Write in simplest form.</a:t>
                </a:r>
                <a:endParaRPr lang="fr-FR" sz="2800" b="1" dirty="0">
                  <a:solidFill>
                    <a:schemeClr val="tx1"/>
                  </a:solidFill>
                </a:endParaRPr>
              </a:p>
            </p:txBody>
          </p:sp>
        </mc:Choice>
        <mc:Fallback xmlns="">
          <p:sp>
            <p:nvSpPr>
              <p:cNvPr id="7" name="Content Placeholder 2">
                <a:extLst>
                  <a:ext uri="{FF2B5EF4-FFF2-40B4-BE49-F238E27FC236}">
                    <a16:creationId xmlns:a16="http://schemas.microsoft.com/office/drawing/2014/main" id="{66BD4E7D-0912-754B-9237-13B457F2A578}"/>
                  </a:ext>
                </a:extLst>
              </p:cNvPr>
              <p:cNvSpPr txBox="1">
                <a:spLocks noRot="1" noChangeAspect="1" noMove="1" noResize="1" noEditPoints="1" noAdjustHandles="1" noChangeArrowheads="1" noChangeShapeType="1" noTextEdit="1"/>
              </p:cNvSpPr>
              <p:nvPr/>
            </p:nvSpPr>
            <p:spPr>
              <a:xfrm>
                <a:off x="459873" y="1999816"/>
                <a:ext cx="8052116" cy="861917"/>
              </a:xfrm>
              <a:prstGeom prst="rect">
                <a:avLst/>
              </a:prstGeom>
              <a:blipFill>
                <a:blip r:embed="rId3"/>
                <a:stretch>
                  <a:fillRect l="-1514"/>
                </a:stretch>
              </a:blipFill>
            </p:spPr>
            <p:txBody>
              <a:bodyPr/>
              <a:lstStyle/>
              <a:p>
                <a:r>
                  <a:rPr lang="en-US">
                    <a:noFill/>
                  </a:rPr>
                  <a:t> </a:t>
                </a:r>
              </a:p>
            </p:txBody>
          </p:sp>
        </mc:Fallback>
      </mc:AlternateContent>
    </p:spTree>
    <p:extLst>
      <p:ext uri="{BB962C8B-B14F-4D97-AF65-F5344CB8AC3E}">
        <p14:creationId xmlns:p14="http://schemas.microsoft.com/office/powerpoint/2010/main" val="10806564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DF0B0BF-0558-1048-AC06-1D1812F060BC}"/>
              </a:ext>
            </a:extLst>
          </p:cNvPr>
          <p:cNvSpPr txBox="1">
            <a:spLocks/>
          </p:cNvSpPr>
          <p:nvPr/>
        </p:nvSpPr>
        <p:spPr>
          <a:xfrm>
            <a:off x="459873" y="332811"/>
            <a:ext cx="8959898"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1</a:t>
            </a:r>
            <a:br>
              <a:rPr lang="en-US" sz="2800" dirty="0">
                <a:solidFill>
                  <a:srgbClr val="33175A"/>
                </a:solidFill>
              </a:rPr>
            </a:br>
            <a:r>
              <a:rPr lang="en-US" sz="2800" b="0" dirty="0">
                <a:solidFill>
                  <a:schemeClr val="tx1"/>
                </a:solidFill>
              </a:rPr>
              <a:t>Multiply Rational Numbers</a:t>
            </a:r>
          </a:p>
        </p:txBody>
      </p:sp>
      <mc:AlternateContent xmlns:mc="http://schemas.openxmlformats.org/markup-compatibility/2006" xmlns:a14="http://schemas.microsoft.com/office/drawing/2010/main">
        <mc:Choice Requires="a14">
          <p:graphicFrame>
            <p:nvGraphicFramePr>
              <p:cNvPr id="3" name="Table 2"/>
              <p:cNvGraphicFramePr>
                <a:graphicFrameLocks noGrp="1"/>
              </p:cNvGraphicFramePr>
              <p:nvPr>
                <p:extLst>
                  <p:ext uri="{D42A27DB-BD31-4B8C-83A1-F6EECF244321}">
                    <p14:modId xmlns:p14="http://schemas.microsoft.com/office/powerpoint/2010/main" val="2368854197"/>
                  </p:ext>
                </p:extLst>
              </p:nvPr>
            </p:nvGraphicFramePr>
            <p:xfrm>
              <a:off x="624106" y="2096495"/>
              <a:ext cx="11088922" cy="2791143"/>
            </p:xfrm>
            <a:graphic>
              <a:graphicData uri="http://schemas.openxmlformats.org/drawingml/2006/table">
                <a:tbl>
                  <a:tblPr firstRow="1" bandRow="1">
                    <a:tableStyleId>{5C22544A-7EE6-4342-B048-85BDC9FD1C3A}</a:tableStyleId>
                  </a:tblPr>
                  <a:tblGrid>
                    <a:gridCol w="4107551">
                      <a:extLst>
                        <a:ext uri="{9D8B030D-6E8A-4147-A177-3AD203B41FA5}">
                          <a16:colId xmlns:a16="http://schemas.microsoft.com/office/drawing/2014/main" val="112758848"/>
                        </a:ext>
                      </a:extLst>
                    </a:gridCol>
                    <a:gridCol w="6981371">
                      <a:extLst>
                        <a:ext uri="{9D8B030D-6E8A-4147-A177-3AD203B41FA5}">
                          <a16:colId xmlns:a16="http://schemas.microsoft.com/office/drawing/2014/main" val="1660978275"/>
                        </a:ext>
                      </a:extLst>
                    </a:gridCol>
                  </a:tblGrid>
                  <a:tr h="370840">
                    <a:tc>
                      <a:txBody>
                        <a:bodyPr/>
                        <a:lstStyle/>
                        <a:p>
                          <a:endParaRPr lang="en-US" sz="2800" b="0" dirty="0">
                            <a:solidFill>
                              <a:schemeClr val="tx2"/>
                            </a:solidFill>
                            <a:latin typeface="+mn-lt"/>
                          </a:endParaRPr>
                        </a:p>
                        <a:p>
                          <a:endParaRPr lang="en-US" sz="2800" b="0" dirty="0">
                            <a:solidFill>
                              <a:schemeClr val="tx2"/>
                            </a:solidFill>
                            <a:latin typeface="+mn-lt"/>
                          </a:endParaRPr>
                        </a:p>
                        <a:p>
                          <a:endParaRPr lang="en-US" sz="2800" b="0" dirty="0">
                            <a:solidFill>
                              <a:schemeClr val="tx2"/>
                            </a:solidFill>
                            <a:latin typeface="+mn-l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800" b="0" dirty="0">
                              <a:solidFill>
                                <a:srgbClr val="0070C0"/>
                              </a:solidFill>
                            </a:rPr>
                            <a:t>Divide by common factors.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58364539"/>
                      </a:ext>
                    </a:extLst>
                  </a:tr>
                  <a:tr h="618232">
                    <a:tc>
                      <a:txBody>
                        <a:bodyPr/>
                        <a:lstStyle/>
                        <a:p>
                          <a:r>
                            <a:rPr lang="en-US" sz="2800" b="0" dirty="0">
                              <a:solidFill>
                                <a:schemeClr val="tx2"/>
                              </a:solidFill>
                            </a:rPr>
                            <a:t>            </a:t>
                          </a:r>
                          <a:r>
                            <a:rPr lang="en-US" sz="2800" b="0" baseline="0" dirty="0">
                              <a:solidFill>
                                <a:schemeClr val="tx2"/>
                              </a:solidFill>
                            </a:rPr>
                            <a:t> </a:t>
                          </a:r>
                          <a14:m>
                            <m:oMath xmlns:m="http://schemas.openxmlformats.org/officeDocument/2006/math">
                              <m:r>
                                <a:rPr lang="en-US" sz="2800" b="0" i="1" smtClean="0">
                                  <a:solidFill>
                                    <a:schemeClr val="tx2"/>
                                  </a:solidFill>
                                  <a:latin typeface="Cambria Math" panose="02040503050406030204" pitchFamily="18" charset="0"/>
                                </a:rPr>
                                <m:t>=</m:t>
                              </m:r>
                              <m:f>
                                <m:fPr>
                                  <m:ctrlPr>
                                    <a:rPr lang="en-US" sz="2800" b="0" i="1">
                                      <a:solidFill>
                                        <a:schemeClr val="tx2"/>
                                      </a:solidFill>
                                      <a:latin typeface="Cambria Math" panose="02040503050406030204" pitchFamily="18" charset="0"/>
                                    </a:rPr>
                                  </m:ctrlPr>
                                </m:fPr>
                                <m:num>
                                  <m:r>
                                    <a:rPr lang="en-US" sz="2800" b="0" i="1" smtClean="0">
                                      <a:solidFill>
                                        <a:schemeClr val="tx2"/>
                                      </a:solidFill>
                                      <a:latin typeface="Cambria Math" panose="02040503050406030204" pitchFamily="18" charset="0"/>
                                    </a:rPr>
                                    <m:t>−1(−7)</m:t>
                                  </m:r>
                                </m:num>
                                <m:den>
                                  <m:r>
                                    <a:rPr lang="en-US" sz="2800" b="0" i="1" smtClean="0">
                                      <a:solidFill>
                                        <a:schemeClr val="tx2"/>
                                      </a:solidFill>
                                      <a:latin typeface="Cambria Math" panose="02040503050406030204" pitchFamily="18" charset="0"/>
                                    </a:rPr>
                                    <m:t>4 · 3</m:t>
                                  </m:r>
                                </m:den>
                              </m:f>
                            </m:oMath>
                          </a14:m>
                          <a:r>
                            <a:rPr lang="en-US" sz="2800" b="0" dirty="0">
                              <a:solidFill>
                                <a:schemeClr val="tx2"/>
                              </a:solidFill>
                              <a:latin typeface="+mn-lt"/>
                            </a:rPr>
                            <a:t>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800" b="0" dirty="0">
                              <a:solidFill>
                                <a:srgbClr val="0070C0"/>
                              </a:solidFill>
                            </a:rPr>
                            <a:t>Multiply the numerators and denominators.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26963512"/>
                      </a:ext>
                    </a:extLst>
                  </a:tr>
                  <a:tr h="370840">
                    <a:tc>
                      <a:txBody>
                        <a:bodyPr/>
                        <a:lstStyle/>
                        <a:p>
                          <a:r>
                            <a:rPr lang="en-US" sz="2800" b="0" dirty="0">
                              <a:solidFill>
                                <a:schemeClr val="tx2"/>
                              </a:solidFill>
                            </a:rPr>
                            <a:t>             </a:t>
                          </a:r>
                          <a14:m>
                            <m:oMath xmlns:m="http://schemas.openxmlformats.org/officeDocument/2006/math">
                              <m:r>
                                <a:rPr lang="en-US" sz="2800" b="0" i="1" smtClean="0">
                                  <a:solidFill>
                                    <a:schemeClr val="tx2"/>
                                  </a:solidFill>
                                  <a:latin typeface="Cambria Math" panose="02040503050406030204" pitchFamily="18" charset="0"/>
                                </a:rPr>
                                <m:t>=</m:t>
                              </m:r>
                              <m:f>
                                <m:fPr>
                                  <m:ctrlPr>
                                    <a:rPr lang="en-US" sz="2800" b="0" i="1">
                                      <a:solidFill>
                                        <a:schemeClr val="tx2"/>
                                      </a:solidFill>
                                      <a:latin typeface="Cambria Math" panose="02040503050406030204" pitchFamily="18" charset="0"/>
                                    </a:rPr>
                                  </m:ctrlPr>
                                </m:fPr>
                                <m:num>
                                  <m:r>
                                    <a:rPr lang="en-US" sz="2800" b="0" i="1" smtClean="0">
                                      <a:solidFill>
                                        <a:schemeClr val="tx2"/>
                                      </a:solidFill>
                                      <a:latin typeface="Cambria Math" panose="02040503050406030204" pitchFamily="18" charset="0"/>
                                    </a:rPr>
                                    <m:t>7</m:t>
                                  </m:r>
                                </m:num>
                                <m:den>
                                  <m:r>
                                    <a:rPr lang="en-US" sz="2800" b="0" i="1" smtClean="0">
                                      <a:solidFill>
                                        <a:schemeClr val="tx2"/>
                                      </a:solidFill>
                                      <a:latin typeface="Cambria Math" panose="02040503050406030204" pitchFamily="18" charset="0"/>
                                    </a:rPr>
                                    <m:t>12</m:t>
                                  </m:r>
                                </m:den>
                              </m:f>
                            </m:oMath>
                          </a14:m>
                          <a:r>
                            <a:rPr lang="en-US" sz="2800" b="0" dirty="0">
                              <a:solidFill>
                                <a:schemeClr val="tx2"/>
                              </a:solidFill>
                              <a:latin typeface="+mn-lt"/>
                            </a:rPr>
                            <a:t>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800" b="0" dirty="0">
                              <a:solidFill>
                                <a:srgbClr val="0070C0"/>
                              </a:solidFill>
                            </a:rPr>
                            <a:t>Simplify.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99178709"/>
                      </a:ext>
                    </a:extLst>
                  </a:tr>
                </a:tbl>
              </a:graphicData>
            </a:graphic>
          </p:graphicFrame>
        </mc:Choice>
        <mc:Fallback xmlns="">
          <p:graphicFrame>
            <p:nvGraphicFramePr>
              <p:cNvPr id="3" name="Table 2"/>
              <p:cNvGraphicFramePr>
                <a:graphicFrameLocks noGrp="1"/>
              </p:cNvGraphicFramePr>
              <p:nvPr>
                <p:extLst>
                  <p:ext uri="{D42A27DB-BD31-4B8C-83A1-F6EECF244321}">
                    <p14:modId xmlns:p14="http://schemas.microsoft.com/office/powerpoint/2010/main" val="2368854197"/>
                  </p:ext>
                </p:extLst>
              </p:nvPr>
            </p:nvGraphicFramePr>
            <p:xfrm>
              <a:off x="624106" y="2096495"/>
              <a:ext cx="11088922" cy="2779967"/>
            </p:xfrm>
            <a:graphic>
              <a:graphicData uri="http://schemas.openxmlformats.org/drawingml/2006/table">
                <a:tbl>
                  <a:tblPr firstRow="1" bandRow="1">
                    <a:tableStyleId>{5C22544A-7EE6-4342-B048-85BDC9FD1C3A}</a:tableStyleId>
                  </a:tblPr>
                  <a:tblGrid>
                    <a:gridCol w="4107551">
                      <a:extLst>
                        <a:ext uri="{9D8B030D-6E8A-4147-A177-3AD203B41FA5}">
                          <a16:colId xmlns:a16="http://schemas.microsoft.com/office/drawing/2014/main" val="112758848"/>
                        </a:ext>
                      </a:extLst>
                    </a:gridCol>
                    <a:gridCol w="6981371">
                      <a:extLst>
                        <a:ext uri="{9D8B030D-6E8A-4147-A177-3AD203B41FA5}">
                          <a16:colId xmlns:a16="http://schemas.microsoft.com/office/drawing/2014/main" val="1660978275"/>
                        </a:ext>
                      </a:extLst>
                    </a:gridCol>
                  </a:tblGrid>
                  <a:tr h="1371600">
                    <a:tc>
                      <a:txBody>
                        <a:bodyPr/>
                        <a:lstStyle/>
                        <a:p>
                          <a:endParaRPr lang="en-US" sz="2800" b="0" dirty="0">
                            <a:solidFill>
                              <a:schemeClr val="tx2"/>
                            </a:solidFill>
                            <a:latin typeface="+mn-lt"/>
                          </a:endParaRPr>
                        </a:p>
                        <a:p>
                          <a:endParaRPr lang="en-US" sz="2800" b="0" dirty="0">
                            <a:solidFill>
                              <a:schemeClr val="tx2"/>
                            </a:solidFill>
                            <a:latin typeface="+mn-lt"/>
                          </a:endParaRPr>
                        </a:p>
                        <a:p>
                          <a:endParaRPr lang="en-US" sz="2800" b="0" dirty="0">
                            <a:solidFill>
                              <a:schemeClr val="tx2"/>
                            </a:solidFill>
                            <a:latin typeface="+mn-l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800" b="0" dirty="0">
                              <a:solidFill>
                                <a:srgbClr val="0070C0"/>
                              </a:solidFill>
                            </a:rPr>
                            <a:t>Divide by common factors.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58364539"/>
                      </a:ext>
                    </a:extLst>
                  </a:tr>
                  <a:tr h="715963">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t="-190678" r="-170030" b="-108475"/>
                          </a:stretch>
                        </a:blipFill>
                      </a:tcPr>
                    </a:tc>
                    <a:tc>
                      <a:txBody>
                        <a:bodyPr/>
                        <a:lstStyle/>
                        <a:p>
                          <a:r>
                            <a:rPr lang="en-US" sz="2800" b="0" dirty="0">
                              <a:solidFill>
                                <a:srgbClr val="0070C0"/>
                              </a:solidFill>
                            </a:rPr>
                            <a:t>Multiply the numerators and denominators.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26963512"/>
                      </a:ext>
                    </a:extLst>
                  </a:tr>
                  <a:tr h="692404">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t="-300877" r="-170030" b="-12281"/>
                          </a:stretch>
                        </a:blipFill>
                      </a:tcPr>
                    </a:tc>
                    <a:tc>
                      <a:txBody>
                        <a:bodyPr/>
                        <a:lstStyle/>
                        <a:p>
                          <a:r>
                            <a:rPr lang="en-US" sz="2800" b="0" dirty="0">
                              <a:solidFill>
                                <a:srgbClr val="0070C0"/>
                              </a:solidFill>
                            </a:rPr>
                            <a:t>Simplify.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99178709"/>
                      </a:ext>
                    </a:extLst>
                  </a:tr>
                </a:tbl>
              </a:graphicData>
            </a:graphic>
          </p:graphicFrame>
        </mc:Fallback>
      </mc:AlternateContent>
      <mc:AlternateContent xmlns:mc="http://schemas.openxmlformats.org/markup-compatibility/2006" xmlns:a14="http://schemas.microsoft.com/office/drawing/2010/main">
        <mc:Choice Requires="a14">
          <p:sp>
            <p:nvSpPr>
              <p:cNvPr id="8" name="Content Placeholder 2">
                <a:extLst>
                  <a:ext uri="{FF2B5EF4-FFF2-40B4-BE49-F238E27FC236}">
                    <a16:creationId xmlns:a16="http://schemas.microsoft.com/office/drawing/2014/main" id="{36D296F1-E3AF-41A5-A1EC-E4751B852E31}"/>
                  </a:ext>
                </a:extLst>
              </p:cNvPr>
              <p:cNvSpPr txBox="1">
                <a:spLocks/>
              </p:cNvSpPr>
              <p:nvPr/>
            </p:nvSpPr>
            <p:spPr>
              <a:xfrm>
                <a:off x="656289" y="5186404"/>
                <a:ext cx="3431308" cy="612755"/>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So, </a:t>
                </a:r>
                <a14:m>
                  <m:oMath xmlns:m="http://schemas.openxmlformats.org/officeDocument/2006/math">
                    <m:r>
                      <a:rPr lang="en-US" sz="2800">
                        <a:latin typeface="Cambria Math" panose="02040503050406030204" pitchFamily="18" charset="0"/>
                      </a:rPr>
                      <m:t>−</m:t>
                    </m:r>
                    <m:f>
                      <m:fPr>
                        <m:ctrlPr>
                          <a:rPr lang="en-US" sz="2800" i="1">
                            <a:latin typeface="Cambria Math" panose="02040503050406030204" pitchFamily="18" charset="0"/>
                          </a:rPr>
                        </m:ctrlPr>
                      </m:fPr>
                      <m:num>
                        <m:r>
                          <a:rPr lang="en-US" sz="2800" i="1">
                            <a:latin typeface="Cambria Math" panose="02040503050406030204" pitchFamily="18" charset="0"/>
                          </a:rPr>
                          <m:t>3</m:t>
                        </m:r>
                      </m:num>
                      <m:den>
                        <m:r>
                          <a:rPr lang="en-US" sz="2800" i="1">
                            <a:latin typeface="Cambria Math" panose="02040503050406030204" pitchFamily="18" charset="0"/>
                          </a:rPr>
                          <m:t>4</m:t>
                        </m:r>
                      </m:den>
                    </m:f>
                    <m:d>
                      <m:dPr>
                        <m:ctrlPr>
                          <a:rPr lang="en-US" sz="2800" i="1">
                            <a:latin typeface="Cambria Math" panose="02040503050406030204" pitchFamily="18" charset="0"/>
                          </a:rPr>
                        </m:ctrlPr>
                      </m:dPr>
                      <m:e>
                        <m:r>
                          <a:rPr lang="en-US" sz="2800" i="1">
                            <a:latin typeface="Cambria Math" panose="02040503050406030204" pitchFamily="18" charset="0"/>
                          </a:rPr>
                          <m:t>−</m:t>
                        </m:r>
                        <m:f>
                          <m:fPr>
                            <m:ctrlPr>
                              <a:rPr lang="en-US" sz="2800" i="1">
                                <a:latin typeface="Cambria Math" panose="02040503050406030204" pitchFamily="18" charset="0"/>
                              </a:rPr>
                            </m:ctrlPr>
                          </m:fPr>
                          <m:num>
                            <m:r>
                              <a:rPr lang="en-US" sz="2800" i="1">
                                <a:latin typeface="Cambria Math" panose="02040503050406030204" pitchFamily="18" charset="0"/>
                              </a:rPr>
                              <m:t>7</m:t>
                            </m:r>
                          </m:num>
                          <m:den>
                            <m:r>
                              <a:rPr lang="en-US" sz="2800" i="1">
                                <a:latin typeface="Cambria Math" panose="02040503050406030204" pitchFamily="18" charset="0"/>
                              </a:rPr>
                              <m:t>9</m:t>
                            </m:r>
                          </m:den>
                        </m:f>
                      </m:e>
                    </m:d>
                  </m:oMath>
                </a14:m>
                <a:r>
                  <a:rPr lang="en-US" sz="2800" dirty="0"/>
                  <a:t> is </a:t>
                </a:r>
                <a14:m>
                  <m:oMath xmlns:m="http://schemas.openxmlformats.org/officeDocument/2006/math">
                    <m:f>
                      <m:fPr>
                        <m:ctrlPr>
                          <a:rPr lang="en-US" sz="2800" i="1">
                            <a:latin typeface="Cambria Math" panose="02040503050406030204" pitchFamily="18" charset="0"/>
                          </a:rPr>
                        </m:ctrlPr>
                      </m:fPr>
                      <m:num>
                        <m:r>
                          <a:rPr lang="en-US" sz="2800" i="1">
                            <a:latin typeface="Cambria Math" panose="02040503050406030204" pitchFamily="18" charset="0"/>
                          </a:rPr>
                          <m:t>7</m:t>
                        </m:r>
                      </m:num>
                      <m:den>
                        <m:r>
                          <a:rPr lang="en-US" sz="2800" i="1">
                            <a:latin typeface="Cambria Math" panose="02040503050406030204" pitchFamily="18" charset="0"/>
                          </a:rPr>
                          <m:t>12</m:t>
                        </m:r>
                      </m:den>
                    </m:f>
                  </m:oMath>
                </a14:m>
                <a:r>
                  <a:rPr lang="en-US" sz="2800" dirty="0"/>
                  <a:t>.</a:t>
                </a:r>
              </a:p>
            </p:txBody>
          </p:sp>
        </mc:Choice>
        <mc:Fallback xmlns="">
          <p:sp>
            <p:nvSpPr>
              <p:cNvPr id="8" name="Content Placeholder 2">
                <a:extLst>
                  <a:ext uri="{FF2B5EF4-FFF2-40B4-BE49-F238E27FC236}">
                    <a16:creationId xmlns:a16="http://schemas.microsoft.com/office/drawing/2014/main" id="{36D296F1-E3AF-41A5-A1EC-E4751B852E31}"/>
                  </a:ext>
                </a:extLst>
              </p:cNvPr>
              <p:cNvSpPr txBox="1">
                <a:spLocks noRot="1" noChangeAspect="1" noMove="1" noResize="1" noEditPoints="1" noAdjustHandles="1" noChangeArrowheads="1" noChangeShapeType="1" noTextEdit="1"/>
              </p:cNvSpPr>
              <p:nvPr/>
            </p:nvSpPr>
            <p:spPr>
              <a:xfrm>
                <a:off x="656289" y="5186404"/>
                <a:ext cx="3431308" cy="612755"/>
              </a:xfrm>
              <a:prstGeom prst="rect">
                <a:avLst/>
              </a:prstGeom>
              <a:blipFill>
                <a:blip r:embed="rId5"/>
                <a:stretch>
                  <a:fillRect l="-3730" b="-29000"/>
                </a:stretch>
              </a:blipFill>
            </p:spPr>
            <p:txBody>
              <a:bodyPr/>
              <a:lstStyle/>
              <a:p>
                <a:r>
                  <a:rPr lang="en-US">
                    <a:noFill/>
                  </a:rPr>
                  <a:t> </a:t>
                </a:r>
              </a:p>
            </p:txBody>
          </p:sp>
        </mc:Fallback>
      </mc:AlternateContent>
      <p:pic>
        <p:nvPicPr>
          <p:cNvPr id="4" name="Picture 3">
            <a:extLst>
              <a:ext uri="{FF2B5EF4-FFF2-40B4-BE49-F238E27FC236}">
                <a16:creationId xmlns:a16="http://schemas.microsoft.com/office/drawing/2014/main" id="{29221BCD-22F8-7D79-1184-794DC5A8F6C5}"/>
              </a:ext>
            </a:extLst>
          </p:cNvPr>
          <p:cNvPicPr>
            <a:picLocks noChangeAspect="1"/>
          </p:cNvPicPr>
          <p:nvPr/>
        </p:nvPicPr>
        <p:blipFill>
          <a:blip r:embed="rId6"/>
          <a:stretch>
            <a:fillRect/>
          </a:stretch>
        </p:blipFill>
        <p:spPr>
          <a:xfrm>
            <a:off x="1992831" y="2527835"/>
            <a:ext cx="1522904" cy="771550"/>
          </a:xfrm>
          <a:prstGeom prst="rect">
            <a:avLst/>
          </a:prstGeom>
        </p:spPr>
      </p:pic>
    </p:spTree>
    <p:extLst>
      <p:ext uri="{BB962C8B-B14F-4D97-AF65-F5344CB8AC3E}">
        <p14:creationId xmlns:p14="http://schemas.microsoft.com/office/powerpoint/2010/main" val="34813881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itle 1">
            <a:extLst>
              <a:ext uri="{FF2B5EF4-FFF2-40B4-BE49-F238E27FC236}">
                <a16:creationId xmlns:a16="http://schemas.microsoft.com/office/drawing/2014/main" id="{3DF0B0BF-0558-1048-AC06-1D1812F060BC}"/>
              </a:ext>
            </a:extLst>
          </p:cNvPr>
          <p:cNvSpPr txBox="1">
            <a:spLocks/>
          </p:cNvSpPr>
          <p:nvPr/>
        </p:nvSpPr>
        <p:spPr>
          <a:xfrm>
            <a:off x="459873" y="332811"/>
            <a:ext cx="8959898"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1</a:t>
            </a:r>
            <a:br>
              <a:rPr lang="en-US" sz="2800" dirty="0">
                <a:solidFill>
                  <a:srgbClr val="33175A"/>
                </a:solidFill>
              </a:rPr>
            </a:br>
            <a:r>
              <a:rPr lang="en-US" sz="2800" b="0" dirty="0">
                <a:solidFill>
                  <a:schemeClr val="tx1"/>
                </a:solidFill>
              </a:rPr>
              <a:t>Multiply Rational Numbers</a:t>
            </a:r>
          </a:p>
        </p:txBody>
      </p:sp>
      <mc:AlternateContent xmlns:mc="http://schemas.openxmlformats.org/markup-compatibility/2006" xmlns:a14="http://schemas.microsoft.com/office/drawing/2010/main">
        <mc:Choice Requires="a14">
          <p:sp>
            <p:nvSpPr>
              <p:cNvPr id="8" name="Content Placeholder 2">
                <a:extLst>
                  <a:ext uri="{FF2B5EF4-FFF2-40B4-BE49-F238E27FC236}">
                    <a16:creationId xmlns:a16="http://schemas.microsoft.com/office/drawing/2014/main" id="{83F3EB91-17DF-D044-83E2-63ED6DCD3089}"/>
                  </a:ext>
                </a:extLst>
              </p:cNvPr>
              <p:cNvSpPr txBox="1">
                <a:spLocks/>
              </p:cNvSpPr>
              <p:nvPr/>
            </p:nvSpPr>
            <p:spPr>
              <a:xfrm>
                <a:off x="459874" y="1707845"/>
                <a:ext cx="6196420" cy="1557869"/>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i="0" u="none" strike="noStrike" baseline="0" dirty="0">
                    <a:solidFill>
                      <a:schemeClr val="tx1"/>
                    </a:solidFill>
                  </a:rPr>
                  <a:t>Check</a:t>
                </a:r>
              </a:p>
              <a:p>
                <a:r>
                  <a:rPr lang="en-US" sz="2800" dirty="0"/>
                  <a:t>Find </a:t>
                </a:r>
                <a14:m>
                  <m:oMath xmlns:m="http://schemas.openxmlformats.org/officeDocument/2006/math">
                    <m:r>
                      <a:rPr lang="en-US" sz="2800" b="0" i="0" smtClean="0">
                        <a:latin typeface="Cambria Math" panose="02040503050406030204" pitchFamily="18" charset="0"/>
                      </a:rPr>
                      <m:t>−</m:t>
                    </m:r>
                    <m:f>
                      <m:fPr>
                        <m:ctrlPr>
                          <a:rPr lang="en-US" sz="2800" i="1" smtClean="0">
                            <a:latin typeface="Cambria Math" panose="02040503050406030204" pitchFamily="18" charset="0"/>
                          </a:rPr>
                        </m:ctrlPr>
                      </m:fPr>
                      <m:num>
                        <m:r>
                          <a:rPr lang="en-US" sz="2800" b="0" i="1" smtClean="0">
                            <a:latin typeface="Cambria Math" panose="02040503050406030204" pitchFamily="18" charset="0"/>
                          </a:rPr>
                          <m:t>7</m:t>
                        </m:r>
                      </m:num>
                      <m:den>
                        <m:r>
                          <a:rPr lang="en-US" sz="2800" b="0" i="1" smtClean="0">
                            <a:latin typeface="Cambria Math" panose="02040503050406030204" pitchFamily="18" charset="0"/>
                          </a:rPr>
                          <m:t>8</m:t>
                        </m:r>
                      </m:den>
                    </m:f>
                    <m:d>
                      <m:dPr>
                        <m:ctrlPr>
                          <a:rPr lang="en-US" sz="2800" b="0" i="1" smtClean="0">
                            <a:latin typeface="Cambria Math" panose="02040503050406030204" pitchFamily="18" charset="0"/>
                          </a:rPr>
                        </m:ctrlPr>
                      </m:dPr>
                      <m:e>
                        <m:f>
                          <m:fPr>
                            <m:ctrlPr>
                              <a:rPr lang="en-US" sz="2800" b="0" i="1" smtClean="0">
                                <a:latin typeface="Cambria Math" panose="02040503050406030204" pitchFamily="18" charset="0"/>
                              </a:rPr>
                            </m:ctrlPr>
                          </m:fPr>
                          <m:num>
                            <m:r>
                              <a:rPr lang="en-US" sz="2800" b="0" i="1" smtClean="0">
                                <a:latin typeface="Cambria Math" panose="02040503050406030204" pitchFamily="18" charset="0"/>
                              </a:rPr>
                              <m:t>4</m:t>
                            </m:r>
                          </m:num>
                          <m:den>
                            <m:r>
                              <a:rPr lang="en-US" sz="2800" b="0" i="1" smtClean="0">
                                <a:latin typeface="Cambria Math" panose="02040503050406030204" pitchFamily="18" charset="0"/>
                              </a:rPr>
                              <m:t>14</m:t>
                            </m:r>
                          </m:den>
                        </m:f>
                      </m:e>
                    </m:d>
                    <m:r>
                      <a:rPr lang="en-US" sz="2800" b="0" i="1" smtClean="0">
                        <a:latin typeface="Cambria Math" panose="02040503050406030204" pitchFamily="18" charset="0"/>
                      </a:rPr>
                      <m:t>.</m:t>
                    </m:r>
                  </m:oMath>
                </a14:m>
                <a:endParaRPr lang="en-US" sz="2800" b="1" dirty="0">
                  <a:latin typeface="+mj-lt"/>
                </a:endParaRPr>
              </a:p>
            </p:txBody>
          </p:sp>
        </mc:Choice>
        <mc:Fallback xmlns="">
          <p:sp>
            <p:nvSpPr>
              <p:cNvPr id="8" name="Content Placeholder 2">
                <a:extLst>
                  <a:ext uri="{FF2B5EF4-FFF2-40B4-BE49-F238E27FC236}">
                    <a16:creationId xmlns:a16="http://schemas.microsoft.com/office/drawing/2014/main" id="{83F3EB91-17DF-D044-83E2-63ED6DCD3089}"/>
                  </a:ext>
                </a:extLst>
              </p:cNvPr>
              <p:cNvSpPr txBox="1">
                <a:spLocks noRot="1" noChangeAspect="1" noMove="1" noResize="1" noEditPoints="1" noAdjustHandles="1" noChangeArrowheads="1" noChangeShapeType="1" noTextEdit="1"/>
              </p:cNvSpPr>
              <p:nvPr/>
            </p:nvSpPr>
            <p:spPr>
              <a:xfrm>
                <a:off x="459874" y="1707845"/>
                <a:ext cx="6196420" cy="1557869"/>
              </a:xfrm>
              <a:prstGeom prst="rect">
                <a:avLst/>
              </a:prstGeom>
              <a:blipFill>
                <a:blip r:embed="rId2"/>
                <a:stretch>
                  <a:fillRect l="-1967" t="-3906"/>
                </a:stretch>
              </a:blipFill>
            </p:spPr>
            <p:txBody>
              <a:bodyPr/>
              <a:lstStyle/>
              <a:p>
                <a:r>
                  <a:rPr lang="en-US">
                    <a:noFill/>
                  </a:rPr>
                  <a:t> </a:t>
                </a:r>
              </a:p>
            </p:txBody>
          </p:sp>
        </mc:Fallback>
      </mc:AlternateContent>
    </p:spTree>
    <p:extLst>
      <p:ext uri="{BB962C8B-B14F-4D97-AF65-F5344CB8AC3E}">
        <p14:creationId xmlns:p14="http://schemas.microsoft.com/office/powerpoint/2010/main" val="18610197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itle 1">
            <a:extLst>
              <a:ext uri="{FF2B5EF4-FFF2-40B4-BE49-F238E27FC236}">
                <a16:creationId xmlns:a16="http://schemas.microsoft.com/office/drawing/2014/main" id="{3DF0B0BF-0558-1048-AC06-1D1812F060BC}"/>
              </a:ext>
            </a:extLst>
          </p:cNvPr>
          <p:cNvSpPr txBox="1">
            <a:spLocks/>
          </p:cNvSpPr>
          <p:nvPr/>
        </p:nvSpPr>
        <p:spPr>
          <a:xfrm>
            <a:off x="459873" y="332811"/>
            <a:ext cx="8959898"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1</a:t>
            </a:r>
            <a:br>
              <a:rPr lang="en-US" sz="2800" dirty="0">
                <a:solidFill>
                  <a:srgbClr val="33175A"/>
                </a:solidFill>
              </a:rPr>
            </a:br>
            <a:r>
              <a:rPr lang="en-US" sz="2800" b="0" dirty="0">
                <a:solidFill>
                  <a:schemeClr val="tx1"/>
                </a:solidFill>
              </a:rPr>
              <a:t>Multiply Rational Numbers</a:t>
            </a:r>
          </a:p>
        </p:txBody>
      </p:sp>
      <mc:AlternateContent xmlns:mc="http://schemas.openxmlformats.org/markup-compatibility/2006" xmlns:a14="http://schemas.microsoft.com/office/drawing/2010/main">
        <mc:Choice Requires="a14">
          <p:sp>
            <p:nvSpPr>
              <p:cNvPr id="8" name="Content Placeholder 2">
                <a:extLst>
                  <a:ext uri="{FF2B5EF4-FFF2-40B4-BE49-F238E27FC236}">
                    <a16:creationId xmlns:a16="http://schemas.microsoft.com/office/drawing/2014/main" id="{83F3EB91-17DF-D044-83E2-63ED6DCD3089}"/>
                  </a:ext>
                </a:extLst>
              </p:cNvPr>
              <p:cNvSpPr txBox="1">
                <a:spLocks/>
              </p:cNvSpPr>
              <p:nvPr/>
            </p:nvSpPr>
            <p:spPr>
              <a:xfrm>
                <a:off x="459874" y="1707845"/>
                <a:ext cx="6196420" cy="1557869"/>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i="0" u="none" strike="noStrike" baseline="0" dirty="0">
                    <a:solidFill>
                      <a:schemeClr val="tx1"/>
                    </a:solidFill>
                  </a:rPr>
                  <a:t>Check</a:t>
                </a:r>
              </a:p>
              <a:p>
                <a:r>
                  <a:rPr lang="en-US" sz="2800" dirty="0"/>
                  <a:t>Find </a:t>
                </a:r>
                <a14:m>
                  <m:oMath xmlns:m="http://schemas.openxmlformats.org/officeDocument/2006/math">
                    <m:r>
                      <a:rPr lang="en-US" sz="2800" b="0" i="0" smtClean="0">
                        <a:latin typeface="Cambria Math" panose="02040503050406030204" pitchFamily="18" charset="0"/>
                      </a:rPr>
                      <m:t>−</m:t>
                    </m:r>
                    <m:f>
                      <m:fPr>
                        <m:ctrlPr>
                          <a:rPr lang="en-US" sz="2800" i="1" smtClean="0">
                            <a:latin typeface="Cambria Math" panose="02040503050406030204" pitchFamily="18" charset="0"/>
                          </a:rPr>
                        </m:ctrlPr>
                      </m:fPr>
                      <m:num>
                        <m:r>
                          <a:rPr lang="en-US" sz="2800" b="0" i="1" smtClean="0">
                            <a:latin typeface="Cambria Math" panose="02040503050406030204" pitchFamily="18" charset="0"/>
                          </a:rPr>
                          <m:t>7</m:t>
                        </m:r>
                      </m:num>
                      <m:den>
                        <m:r>
                          <a:rPr lang="en-US" sz="2800" b="0" i="1" smtClean="0">
                            <a:latin typeface="Cambria Math" panose="02040503050406030204" pitchFamily="18" charset="0"/>
                          </a:rPr>
                          <m:t>8</m:t>
                        </m:r>
                      </m:den>
                    </m:f>
                    <m:d>
                      <m:dPr>
                        <m:ctrlPr>
                          <a:rPr lang="en-US" sz="2800" b="0" i="1" smtClean="0">
                            <a:latin typeface="Cambria Math" panose="02040503050406030204" pitchFamily="18" charset="0"/>
                          </a:rPr>
                        </m:ctrlPr>
                      </m:dPr>
                      <m:e>
                        <m:f>
                          <m:fPr>
                            <m:ctrlPr>
                              <a:rPr lang="en-US" sz="2800" b="0" i="1" smtClean="0">
                                <a:latin typeface="Cambria Math" panose="02040503050406030204" pitchFamily="18" charset="0"/>
                              </a:rPr>
                            </m:ctrlPr>
                          </m:fPr>
                          <m:num>
                            <m:r>
                              <a:rPr lang="en-US" sz="2800" b="0" i="1" smtClean="0">
                                <a:latin typeface="Cambria Math" panose="02040503050406030204" pitchFamily="18" charset="0"/>
                              </a:rPr>
                              <m:t>4</m:t>
                            </m:r>
                          </m:num>
                          <m:den>
                            <m:r>
                              <a:rPr lang="en-US" sz="2800" b="0" i="1" smtClean="0">
                                <a:latin typeface="Cambria Math" panose="02040503050406030204" pitchFamily="18" charset="0"/>
                              </a:rPr>
                              <m:t>14</m:t>
                            </m:r>
                          </m:den>
                        </m:f>
                      </m:e>
                    </m:d>
                    <m:r>
                      <a:rPr lang="en-US" sz="2800" b="0" i="1" smtClean="0">
                        <a:latin typeface="Cambria Math" panose="02040503050406030204" pitchFamily="18" charset="0"/>
                      </a:rPr>
                      <m:t>.</m:t>
                    </m:r>
                  </m:oMath>
                </a14:m>
                <a:endParaRPr lang="en-US" sz="2800" b="1" dirty="0">
                  <a:latin typeface="+mj-lt"/>
                </a:endParaRPr>
              </a:p>
            </p:txBody>
          </p:sp>
        </mc:Choice>
        <mc:Fallback xmlns="">
          <p:sp>
            <p:nvSpPr>
              <p:cNvPr id="8" name="Content Placeholder 2">
                <a:extLst>
                  <a:ext uri="{FF2B5EF4-FFF2-40B4-BE49-F238E27FC236}">
                    <a16:creationId xmlns:a16="http://schemas.microsoft.com/office/drawing/2014/main" id="{83F3EB91-17DF-D044-83E2-63ED6DCD3089}"/>
                  </a:ext>
                </a:extLst>
              </p:cNvPr>
              <p:cNvSpPr txBox="1">
                <a:spLocks noRot="1" noChangeAspect="1" noMove="1" noResize="1" noEditPoints="1" noAdjustHandles="1" noChangeArrowheads="1" noChangeShapeType="1" noTextEdit="1"/>
              </p:cNvSpPr>
              <p:nvPr/>
            </p:nvSpPr>
            <p:spPr>
              <a:xfrm>
                <a:off x="459874" y="1707845"/>
                <a:ext cx="6196420" cy="1557869"/>
              </a:xfrm>
              <a:prstGeom prst="rect">
                <a:avLst/>
              </a:prstGeom>
              <a:blipFill>
                <a:blip r:embed="rId3"/>
                <a:stretch>
                  <a:fillRect l="-1967" t="-390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Content Placeholder 2">
                <a:extLst>
                  <a:ext uri="{FF2B5EF4-FFF2-40B4-BE49-F238E27FC236}">
                    <a16:creationId xmlns:a16="http://schemas.microsoft.com/office/drawing/2014/main" id="{36D0E370-8469-42DE-AE2C-7FA856C27478}"/>
                  </a:ext>
                </a:extLst>
              </p:cNvPr>
              <p:cNvSpPr txBox="1">
                <a:spLocks/>
              </p:cNvSpPr>
              <p:nvPr/>
            </p:nvSpPr>
            <p:spPr>
              <a:xfrm>
                <a:off x="2881186" y="2201998"/>
                <a:ext cx="660300" cy="867705"/>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r>
                        <a:rPr lang="en-US" sz="2800" b="0" i="0" smtClean="0">
                          <a:solidFill>
                            <a:srgbClr val="FF0000"/>
                          </a:solidFill>
                          <a:latin typeface="Cambria Math" panose="02040503050406030204" pitchFamily="18" charset="0"/>
                        </a:rPr>
                        <m:t>−</m:t>
                      </m:r>
                      <m:f>
                        <m:fPr>
                          <m:ctrlPr>
                            <a:rPr lang="en-US" sz="2800" i="1" smtClean="0">
                              <a:solidFill>
                                <a:srgbClr val="FF0000"/>
                              </a:solidFill>
                              <a:latin typeface="Cambria Math" panose="02040503050406030204" pitchFamily="18" charset="0"/>
                            </a:rPr>
                          </m:ctrlPr>
                        </m:fPr>
                        <m:num>
                          <m:r>
                            <a:rPr lang="en-US" sz="2800" b="0" i="1" smtClean="0">
                              <a:solidFill>
                                <a:srgbClr val="FF0000"/>
                              </a:solidFill>
                              <a:latin typeface="Cambria Math" panose="02040503050406030204" pitchFamily="18" charset="0"/>
                            </a:rPr>
                            <m:t>1</m:t>
                          </m:r>
                        </m:num>
                        <m:den>
                          <m:r>
                            <a:rPr lang="en-US" sz="2800" b="0" i="1" smtClean="0">
                              <a:solidFill>
                                <a:srgbClr val="FF0000"/>
                              </a:solidFill>
                              <a:latin typeface="Cambria Math" panose="02040503050406030204" pitchFamily="18" charset="0"/>
                            </a:rPr>
                            <m:t>4</m:t>
                          </m:r>
                        </m:den>
                      </m:f>
                    </m:oMath>
                  </m:oMathPara>
                </a14:m>
                <a:endParaRPr lang="en-US" sz="2800" dirty="0">
                  <a:solidFill>
                    <a:srgbClr val="FF0000"/>
                  </a:solidFill>
                  <a:latin typeface="+mj-lt"/>
                </a:endParaRPr>
              </a:p>
            </p:txBody>
          </p:sp>
        </mc:Choice>
        <mc:Fallback xmlns="">
          <p:sp>
            <p:nvSpPr>
              <p:cNvPr id="7" name="Content Placeholder 2">
                <a:extLst>
                  <a:ext uri="{FF2B5EF4-FFF2-40B4-BE49-F238E27FC236}">
                    <a16:creationId xmlns:a16="http://schemas.microsoft.com/office/drawing/2014/main" id="{36D0E370-8469-42DE-AE2C-7FA856C27478}"/>
                  </a:ext>
                </a:extLst>
              </p:cNvPr>
              <p:cNvSpPr txBox="1">
                <a:spLocks noRot="1" noChangeAspect="1" noMove="1" noResize="1" noEditPoints="1" noAdjustHandles="1" noChangeArrowheads="1" noChangeShapeType="1" noTextEdit="1"/>
              </p:cNvSpPr>
              <p:nvPr/>
            </p:nvSpPr>
            <p:spPr>
              <a:xfrm>
                <a:off x="2881186" y="2201998"/>
                <a:ext cx="660300" cy="867705"/>
              </a:xfrm>
              <a:prstGeom prst="rect">
                <a:avLst/>
              </a:prstGeom>
              <a:blipFill>
                <a:blip r:embed="rId4"/>
                <a:stretch>
                  <a:fillRect/>
                </a:stretch>
              </a:blipFill>
            </p:spPr>
            <p:txBody>
              <a:bodyPr/>
              <a:lstStyle/>
              <a:p>
                <a:r>
                  <a:rPr lang="en-IN">
                    <a:noFill/>
                  </a:rPr>
                  <a:t> </a:t>
                </a:r>
              </a:p>
            </p:txBody>
          </p:sp>
        </mc:Fallback>
      </mc:AlternateContent>
    </p:spTree>
    <p:extLst>
      <p:ext uri="{BB962C8B-B14F-4D97-AF65-F5344CB8AC3E}">
        <p14:creationId xmlns:p14="http://schemas.microsoft.com/office/powerpoint/2010/main" val="10586093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7" name="Content Placeholder 2">
                <a:extLst>
                  <a:ext uri="{FF2B5EF4-FFF2-40B4-BE49-F238E27FC236}">
                    <a16:creationId xmlns:a16="http://schemas.microsoft.com/office/drawing/2014/main" id="{66BD4E7D-0912-754B-9237-13B457F2A578}"/>
                  </a:ext>
                </a:extLst>
              </p:cNvPr>
              <p:cNvSpPr txBox="1">
                <a:spLocks/>
              </p:cNvSpPr>
              <p:nvPr/>
            </p:nvSpPr>
            <p:spPr>
              <a:xfrm>
                <a:off x="459872" y="1999816"/>
                <a:ext cx="11104599" cy="670813"/>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dirty="0">
                    <a:solidFill>
                      <a:schemeClr val="tx1"/>
                    </a:solidFill>
                  </a:rPr>
                  <a:t>Find </a:t>
                </a:r>
                <a14:m>
                  <m:oMath xmlns:m="http://schemas.openxmlformats.org/officeDocument/2006/math">
                    <m:r>
                      <a:rPr lang="en-US" sz="2800" b="1" i="1" smtClean="0">
                        <a:solidFill>
                          <a:schemeClr val="tx1"/>
                        </a:solidFill>
                        <a:latin typeface="Cambria Math" panose="02040503050406030204" pitchFamily="18" charset="0"/>
                      </a:rPr>
                      <m:t>−</m:t>
                    </m:r>
                    <m:r>
                      <a:rPr lang="en-US" sz="2800" b="1" i="1" smtClean="0">
                        <a:solidFill>
                          <a:schemeClr val="tx1"/>
                        </a:solidFill>
                        <a:latin typeface="Cambria Math" panose="02040503050406030204" pitchFamily="18" charset="0"/>
                      </a:rPr>
                      <m:t>𝟑</m:t>
                    </m:r>
                    <m:f>
                      <m:fPr>
                        <m:ctrlPr>
                          <a:rPr lang="en-US" sz="2800" b="1" i="1" smtClean="0">
                            <a:solidFill>
                              <a:schemeClr val="tx1"/>
                            </a:solidFill>
                            <a:latin typeface="Cambria Math" panose="02040503050406030204" pitchFamily="18" charset="0"/>
                          </a:rPr>
                        </m:ctrlPr>
                      </m:fPr>
                      <m:num>
                        <m:r>
                          <a:rPr lang="en-US" sz="2800" b="1" i="1" smtClean="0">
                            <a:solidFill>
                              <a:schemeClr val="tx1"/>
                            </a:solidFill>
                            <a:latin typeface="Cambria Math" panose="02040503050406030204" pitchFamily="18" charset="0"/>
                          </a:rPr>
                          <m:t>𝟏</m:t>
                        </m:r>
                      </m:num>
                      <m:den>
                        <m:r>
                          <a:rPr lang="en-US" sz="2800" b="1" i="1" smtClean="0">
                            <a:solidFill>
                              <a:schemeClr val="tx1"/>
                            </a:solidFill>
                            <a:latin typeface="Cambria Math" panose="02040503050406030204" pitchFamily="18" charset="0"/>
                          </a:rPr>
                          <m:t>𝟓</m:t>
                        </m:r>
                      </m:den>
                    </m:f>
                    <m:d>
                      <m:dPr>
                        <m:ctrlPr>
                          <a:rPr lang="en-US" sz="2800" b="1" i="1" smtClean="0">
                            <a:solidFill>
                              <a:schemeClr val="tx1"/>
                            </a:solidFill>
                            <a:latin typeface="Cambria Math" panose="02040503050406030204" pitchFamily="18" charset="0"/>
                          </a:rPr>
                        </m:ctrlPr>
                      </m:dPr>
                      <m:e>
                        <m:r>
                          <a:rPr lang="en-US" sz="2800" b="1" i="1">
                            <a:solidFill>
                              <a:schemeClr val="tx1"/>
                            </a:solidFill>
                            <a:latin typeface="Cambria Math" panose="02040503050406030204" pitchFamily="18" charset="0"/>
                          </a:rPr>
                          <m:t>𝟏</m:t>
                        </m:r>
                        <m:f>
                          <m:fPr>
                            <m:ctrlPr>
                              <a:rPr lang="en-US" sz="2800" b="1" i="1">
                                <a:solidFill>
                                  <a:schemeClr val="tx1"/>
                                </a:solidFill>
                                <a:latin typeface="Cambria Math" panose="02040503050406030204" pitchFamily="18" charset="0"/>
                              </a:rPr>
                            </m:ctrlPr>
                          </m:fPr>
                          <m:num>
                            <m:r>
                              <a:rPr lang="en-US" sz="2800" b="1" i="1">
                                <a:solidFill>
                                  <a:schemeClr val="tx1"/>
                                </a:solidFill>
                                <a:latin typeface="Cambria Math" panose="02040503050406030204" pitchFamily="18" charset="0"/>
                              </a:rPr>
                              <m:t>𝟏</m:t>
                            </m:r>
                          </m:num>
                          <m:den>
                            <m:r>
                              <a:rPr lang="en-US" sz="2800" b="1" i="1">
                                <a:solidFill>
                                  <a:schemeClr val="tx1"/>
                                </a:solidFill>
                                <a:latin typeface="Cambria Math" panose="02040503050406030204" pitchFamily="18" charset="0"/>
                              </a:rPr>
                              <m:t>𝟏𝟒</m:t>
                            </m:r>
                          </m:den>
                        </m:f>
                      </m:e>
                    </m:d>
                  </m:oMath>
                </a14:m>
                <a:r>
                  <a:rPr lang="en-US" sz="2800" b="1" dirty="0">
                    <a:solidFill>
                      <a:schemeClr val="tx1"/>
                    </a:solidFill>
                  </a:rPr>
                  <a:t>. Write in simplest form.</a:t>
                </a:r>
              </a:p>
            </p:txBody>
          </p:sp>
        </mc:Choice>
        <mc:Fallback xmlns="">
          <p:sp>
            <p:nvSpPr>
              <p:cNvPr id="7" name="Content Placeholder 2">
                <a:extLst>
                  <a:ext uri="{FF2B5EF4-FFF2-40B4-BE49-F238E27FC236}">
                    <a16:creationId xmlns:a16="http://schemas.microsoft.com/office/drawing/2014/main" id="{66BD4E7D-0912-754B-9237-13B457F2A578}"/>
                  </a:ext>
                </a:extLst>
              </p:cNvPr>
              <p:cNvSpPr txBox="1">
                <a:spLocks noRot="1" noChangeAspect="1" noMove="1" noResize="1" noEditPoints="1" noAdjustHandles="1" noChangeArrowheads="1" noChangeShapeType="1" noTextEdit="1"/>
              </p:cNvSpPr>
              <p:nvPr/>
            </p:nvSpPr>
            <p:spPr>
              <a:xfrm>
                <a:off x="459872" y="1999816"/>
                <a:ext cx="11104599" cy="670813"/>
              </a:xfrm>
              <a:prstGeom prst="rect">
                <a:avLst/>
              </a:prstGeom>
              <a:blipFill>
                <a:blip r:embed="rId2"/>
                <a:stretch>
                  <a:fillRect l="-1098" b="-17273"/>
                </a:stretch>
              </a:blipFill>
            </p:spPr>
            <p:txBody>
              <a:bodyPr/>
              <a:lstStyle/>
              <a:p>
                <a:r>
                  <a:rPr lang="en-US">
                    <a:noFill/>
                  </a:rPr>
                  <a:t> </a:t>
                </a:r>
              </a:p>
            </p:txBody>
          </p:sp>
        </mc:Fallback>
      </mc:AlternateContent>
      <p:sp>
        <p:nvSpPr>
          <p:cNvPr id="9" name="Title 1">
            <a:extLst>
              <a:ext uri="{FF2B5EF4-FFF2-40B4-BE49-F238E27FC236}">
                <a16:creationId xmlns:a16="http://schemas.microsoft.com/office/drawing/2014/main" id="{3DF0B0BF-0558-1048-AC06-1D1812F060BC}"/>
              </a:ext>
            </a:extLst>
          </p:cNvPr>
          <p:cNvSpPr txBox="1">
            <a:spLocks/>
          </p:cNvSpPr>
          <p:nvPr/>
        </p:nvSpPr>
        <p:spPr>
          <a:xfrm>
            <a:off x="459873" y="332811"/>
            <a:ext cx="8959898"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2</a:t>
            </a:r>
            <a:br>
              <a:rPr lang="en-US" sz="2800" dirty="0">
                <a:solidFill>
                  <a:srgbClr val="33175A"/>
                </a:solidFill>
              </a:rPr>
            </a:br>
            <a:r>
              <a:rPr lang="en-US" sz="2800" b="0" dirty="0">
                <a:solidFill>
                  <a:schemeClr val="tx1"/>
                </a:solidFill>
              </a:rPr>
              <a:t>Multiply Rational Numbers</a:t>
            </a:r>
          </a:p>
        </p:txBody>
      </p:sp>
    </p:spTree>
    <p:extLst>
      <p:ext uri="{BB962C8B-B14F-4D97-AF65-F5344CB8AC3E}">
        <p14:creationId xmlns:p14="http://schemas.microsoft.com/office/powerpoint/2010/main" val="29212985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0B0BF-0558-1048-AC06-1D1812F060BC}"/>
              </a:ext>
            </a:extLst>
          </p:cNvPr>
          <p:cNvSpPr txBox="1">
            <a:spLocks/>
          </p:cNvSpPr>
          <p:nvPr/>
        </p:nvSpPr>
        <p:spPr>
          <a:xfrm>
            <a:off x="459873" y="332811"/>
            <a:ext cx="8959898"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2</a:t>
            </a:r>
            <a:br>
              <a:rPr lang="en-US" sz="2800" dirty="0">
                <a:solidFill>
                  <a:srgbClr val="33175A"/>
                </a:solidFill>
              </a:rPr>
            </a:br>
            <a:r>
              <a:rPr lang="en-US" sz="2800" b="0" dirty="0">
                <a:solidFill>
                  <a:schemeClr val="tx1"/>
                </a:solidFill>
              </a:rPr>
              <a:t>Multiply Rational Numbers</a:t>
            </a:r>
          </a:p>
        </p:txBody>
      </p:sp>
      <p:sp>
        <p:nvSpPr>
          <p:cNvPr id="3" name="Content Placeholder 2">
            <a:extLst>
              <a:ext uri="{FF2B5EF4-FFF2-40B4-BE49-F238E27FC236}">
                <a16:creationId xmlns:a16="http://schemas.microsoft.com/office/drawing/2014/main" id="{6684FE74-CD2E-4C44-B64A-F1E5DEE53F02}"/>
              </a:ext>
            </a:extLst>
          </p:cNvPr>
          <p:cNvSpPr txBox="1">
            <a:spLocks/>
          </p:cNvSpPr>
          <p:nvPr/>
        </p:nvSpPr>
        <p:spPr>
          <a:xfrm>
            <a:off x="459872" y="1780269"/>
            <a:ext cx="9457851" cy="2545546"/>
          </a:xfrm>
          <a:prstGeom prst="rect">
            <a:avLst/>
          </a:prstGeom>
        </p:spPr>
        <p:txBody>
          <a:bodyPr>
            <a:no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en-US" sz="2800" b="1" dirty="0">
                <a:solidFill>
                  <a:srgbClr val="00A6B9"/>
                </a:solidFill>
                <a:latin typeface="+mj-lt"/>
              </a:rPr>
              <a:t>Think About It!</a:t>
            </a:r>
          </a:p>
          <a:p>
            <a:r>
              <a:rPr lang="en-US" sz="2800" dirty="0"/>
              <a:t>Before you begin to multiply the rational numbers, what do you need to do?</a:t>
            </a:r>
          </a:p>
        </p:txBody>
      </p:sp>
    </p:spTree>
    <p:extLst>
      <p:ext uri="{BB962C8B-B14F-4D97-AF65-F5344CB8AC3E}">
        <p14:creationId xmlns:p14="http://schemas.microsoft.com/office/powerpoint/2010/main" val="36019831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Title 1">
            <a:extLst>
              <a:ext uri="{FF2B5EF4-FFF2-40B4-BE49-F238E27FC236}">
                <a16:creationId xmlns:a16="http://schemas.microsoft.com/office/drawing/2014/main" id="{3DF0B0BF-0558-1048-AC06-1D1812F060BC}"/>
              </a:ext>
            </a:extLst>
          </p:cNvPr>
          <p:cNvSpPr txBox="1">
            <a:spLocks/>
          </p:cNvSpPr>
          <p:nvPr/>
        </p:nvSpPr>
        <p:spPr>
          <a:xfrm>
            <a:off x="459873" y="332811"/>
            <a:ext cx="8959898"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2</a:t>
            </a:r>
            <a:br>
              <a:rPr lang="en-US" sz="2800" dirty="0">
                <a:solidFill>
                  <a:srgbClr val="33175A"/>
                </a:solidFill>
              </a:rPr>
            </a:br>
            <a:r>
              <a:rPr lang="en-US" sz="2800" b="0" dirty="0">
                <a:solidFill>
                  <a:schemeClr val="tx1"/>
                </a:solidFill>
              </a:rPr>
              <a:t>Multiply Rational Numbers</a:t>
            </a:r>
          </a:p>
        </p:txBody>
      </p:sp>
      <mc:AlternateContent xmlns:mc="http://schemas.openxmlformats.org/markup-compatibility/2006" xmlns:a14="http://schemas.microsoft.com/office/drawing/2010/main">
        <mc:Choice Requires="a14">
          <p:graphicFrame>
            <p:nvGraphicFramePr>
              <p:cNvPr id="4" name="Table 3"/>
              <p:cNvGraphicFramePr>
                <a:graphicFrameLocks noGrp="1"/>
              </p:cNvGraphicFramePr>
              <p:nvPr>
                <p:extLst>
                  <p:ext uri="{D42A27DB-BD31-4B8C-83A1-F6EECF244321}">
                    <p14:modId xmlns:p14="http://schemas.microsoft.com/office/powerpoint/2010/main" val="2252378468"/>
                  </p:ext>
                </p:extLst>
              </p:nvPr>
            </p:nvGraphicFramePr>
            <p:xfrm>
              <a:off x="541992" y="1882810"/>
              <a:ext cx="10281179" cy="3307143"/>
            </p:xfrm>
            <a:graphic>
              <a:graphicData uri="http://schemas.openxmlformats.org/drawingml/2006/table">
                <a:tbl>
                  <a:tblPr firstRow="1" bandRow="1">
                    <a:tableStyleId>{5C22544A-7EE6-4342-B048-85BDC9FD1C3A}</a:tableStyleId>
                  </a:tblPr>
                  <a:tblGrid>
                    <a:gridCol w="2719368">
                      <a:extLst>
                        <a:ext uri="{9D8B030D-6E8A-4147-A177-3AD203B41FA5}">
                          <a16:colId xmlns:a16="http://schemas.microsoft.com/office/drawing/2014/main" val="3234893531"/>
                        </a:ext>
                      </a:extLst>
                    </a:gridCol>
                    <a:gridCol w="7561811">
                      <a:extLst>
                        <a:ext uri="{9D8B030D-6E8A-4147-A177-3AD203B41FA5}">
                          <a16:colId xmlns:a16="http://schemas.microsoft.com/office/drawing/2014/main" val="11267689"/>
                        </a:ext>
                      </a:extLst>
                    </a:gridCol>
                  </a:tblGrid>
                  <a:tr h="725972">
                    <a:tc>
                      <a:txBody>
                        <a:bodyPr/>
                        <a:lstStyle/>
                        <a:p>
                          <a14:m>
                            <m:oMath xmlns:m="http://schemas.openxmlformats.org/officeDocument/2006/math">
                              <m:r>
                                <a:rPr lang="en-US" sz="2800" b="0" i="1" smtClean="0">
                                  <a:solidFill>
                                    <a:schemeClr val="tx2"/>
                                  </a:solidFill>
                                  <a:latin typeface="Cambria Math" panose="02040503050406030204" pitchFamily="18" charset="0"/>
                                </a:rPr>
                                <m:t>=−</m:t>
                              </m:r>
                              <m:f>
                                <m:fPr>
                                  <m:ctrlPr>
                                    <a:rPr lang="en-US" sz="2800" b="0" i="1" smtClean="0">
                                      <a:solidFill>
                                        <a:schemeClr val="tx2"/>
                                      </a:solidFill>
                                      <a:latin typeface="Cambria Math" panose="02040503050406030204" pitchFamily="18" charset="0"/>
                                    </a:rPr>
                                  </m:ctrlPr>
                                </m:fPr>
                                <m:num>
                                  <m:r>
                                    <a:rPr lang="en-US" sz="2800" b="0" i="1" smtClean="0">
                                      <a:solidFill>
                                        <a:schemeClr val="tx2"/>
                                      </a:solidFill>
                                      <a:latin typeface="Cambria Math" panose="02040503050406030204" pitchFamily="18" charset="0"/>
                                    </a:rPr>
                                    <m:t>16</m:t>
                                  </m:r>
                                </m:num>
                                <m:den>
                                  <m:r>
                                    <a:rPr lang="en-US" sz="2800" b="0" i="1" smtClean="0">
                                      <a:solidFill>
                                        <a:schemeClr val="tx2"/>
                                      </a:solidFill>
                                      <a:latin typeface="Cambria Math" panose="02040503050406030204" pitchFamily="18" charset="0"/>
                                    </a:rPr>
                                    <m:t>5</m:t>
                                  </m:r>
                                </m:den>
                              </m:f>
                              <m:d>
                                <m:dPr>
                                  <m:ctrlPr>
                                    <a:rPr lang="en-US" sz="2800" b="0" i="1" smtClean="0">
                                      <a:solidFill>
                                        <a:schemeClr val="tx2"/>
                                      </a:solidFill>
                                      <a:latin typeface="Cambria Math" panose="02040503050406030204" pitchFamily="18" charset="0"/>
                                    </a:rPr>
                                  </m:ctrlPr>
                                </m:dPr>
                                <m:e>
                                  <m:f>
                                    <m:fPr>
                                      <m:ctrlPr>
                                        <a:rPr lang="en-US" sz="2800" b="0" i="1" smtClean="0">
                                          <a:solidFill>
                                            <a:schemeClr val="tx2"/>
                                          </a:solidFill>
                                          <a:latin typeface="Cambria Math" panose="02040503050406030204" pitchFamily="18" charset="0"/>
                                        </a:rPr>
                                      </m:ctrlPr>
                                    </m:fPr>
                                    <m:num>
                                      <m:r>
                                        <a:rPr lang="en-US" sz="2800" b="0" i="1" smtClean="0">
                                          <a:solidFill>
                                            <a:schemeClr val="tx2"/>
                                          </a:solidFill>
                                          <a:latin typeface="Cambria Math" panose="02040503050406030204" pitchFamily="18" charset="0"/>
                                        </a:rPr>
                                        <m:t>15</m:t>
                                      </m:r>
                                    </m:num>
                                    <m:den>
                                      <m:r>
                                        <a:rPr lang="en-US" sz="2800" b="0" i="1" smtClean="0">
                                          <a:solidFill>
                                            <a:schemeClr val="tx2"/>
                                          </a:solidFill>
                                          <a:latin typeface="Cambria Math" panose="02040503050406030204" pitchFamily="18" charset="0"/>
                                        </a:rPr>
                                        <m:t>14</m:t>
                                      </m:r>
                                    </m:den>
                                  </m:f>
                                </m:e>
                              </m:d>
                            </m:oMath>
                          </a14:m>
                          <a:r>
                            <a:rPr lang="en-US" sz="2800" b="0" dirty="0">
                              <a:solidFill>
                                <a:schemeClr val="tx2"/>
                              </a:solidFill>
                            </a:rPr>
                            <a:t>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800" b="0" dirty="0">
                              <a:solidFill>
                                <a:srgbClr val="0070C0"/>
                              </a:solidFill>
                            </a:rPr>
                            <a:t>Write the mixed numbers as improper fractions.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30032431"/>
                      </a:ext>
                    </a:extLst>
                  </a:tr>
                  <a:tr h="929663">
                    <a:tc>
                      <a:txBody>
                        <a:bodyPr/>
                        <a:lstStyle/>
                        <a:p>
                          <a:r>
                            <a:rPr lang="en-US" sz="2800" b="0" dirty="0">
                              <a:solidFill>
                                <a:schemeClr val="tx2"/>
                              </a:solidFill>
                            </a:rPr>
                            <a:t>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800" dirty="0">
                              <a:solidFill>
                                <a:srgbClr val="0070C0"/>
                              </a:solidFill>
                            </a:rPr>
                            <a:t>Divide by common factors.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18999778"/>
                      </a:ext>
                    </a:extLst>
                  </a:tr>
                  <a:tr h="725972">
                    <a:tc>
                      <a:txBody>
                        <a:bodyPr/>
                        <a:lstStyle/>
                        <a:p>
                          <a14:m>
                            <m:oMath xmlns:m="http://schemas.openxmlformats.org/officeDocument/2006/math">
                              <m:r>
                                <a:rPr lang="en-US" sz="2800" b="0" i="1" smtClean="0">
                                  <a:solidFill>
                                    <a:schemeClr val="tx2"/>
                                  </a:solidFill>
                                  <a:latin typeface="Cambria Math" panose="02040503050406030204" pitchFamily="18" charset="0"/>
                                </a:rPr>
                                <m:t>=</m:t>
                              </m:r>
                              <m:f>
                                <m:fPr>
                                  <m:ctrlPr>
                                    <a:rPr lang="en-US" sz="2800" b="0" i="1" smtClean="0">
                                      <a:solidFill>
                                        <a:schemeClr val="tx2"/>
                                      </a:solidFill>
                                      <a:latin typeface="Cambria Math" panose="02040503050406030204" pitchFamily="18" charset="0"/>
                                    </a:rPr>
                                  </m:ctrlPr>
                                </m:fPr>
                                <m:num>
                                  <m:r>
                                    <a:rPr lang="en-US" sz="2800" b="0" i="1" smtClean="0">
                                      <a:solidFill>
                                        <a:schemeClr val="tx2"/>
                                      </a:solidFill>
                                      <a:latin typeface="Cambria Math" panose="02040503050406030204" pitchFamily="18" charset="0"/>
                                    </a:rPr>
                                    <m:t>−8 · 3</m:t>
                                  </m:r>
                                </m:num>
                                <m:den>
                                  <m:r>
                                    <a:rPr lang="en-IN" sz="2800" b="0" i="1" smtClean="0">
                                      <a:solidFill>
                                        <a:schemeClr val="tx2"/>
                                      </a:solidFill>
                                      <a:latin typeface="Cambria Math" panose="02040503050406030204" pitchFamily="18" charset="0"/>
                                    </a:rPr>
                                    <m:t>   </m:t>
                                  </m:r>
                                  <m:r>
                                    <a:rPr lang="en-US" sz="2800" b="0" i="1" smtClean="0">
                                      <a:solidFill>
                                        <a:schemeClr val="tx2"/>
                                      </a:solidFill>
                                      <a:latin typeface="Cambria Math" panose="02040503050406030204" pitchFamily="18" charset="0"/>
                                    </a:rPr>
                                    <m:t>1 · 7</m:t>
                                  </m:r>
                                </m:den>
                              </m:f>
                            </m:oMath>
                          </a14:m>
                          <a:r>
                            <a:rPr lang="en-US" sz="2800" b="0" dirty="0">
                              <a:solidFill>
                                <a:schemeClr val="tx2"/>
                              </a:solidFill>
                            </a:rPr>
                            <a:t>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800" dirty="0">
                              <a:solidFill>
                                <a:srgbClr val="0070C0"/>
                              </a:solidFill>
                            </a:rPr>
                            <a:t>Multiply the numerators and denominators.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80096095"/>
                      </a:ext>
                    </a:extLst>
                  </a:tr>
                  <a:tr h="534331">
                    <a:tc>
                      <a:txBody>
                        <a:bodyPr/>
                        <a:lstStyle/>
                        <a:p>
                          <a14:m>
                            <m:oMath xmlns:m="http://schemas.openxmlformats.org/officeDocument/2006/math">
                              <m:r>
                                <a:rPr lang="en-US" sz="2800" b="0" i="1" smtClean="0">
                                  <a:solidFill>
                                    <a:schemeClr val="tx2"/>
                                  </a:solidFill>
                                  <a:latin typeface="Cambria Math" panose="02040503050406030204" pitchFamily="18" charset="0"/>
                                </a:rPr>
                                <m:t>=−</m:t>
                              </m:r>
                              <m:f>
                                <m:fPr>
                                  <m:ctrlPr>
                                    <a:rPr lang="en-US" sz="2800" b="0" i="1" smtClean="0">
                                      <a:solidFill>
                                        <a:schemeClr val="tx2"/>
                                      </a:solidFill>
                                      <a:latin typeface="Cambria Math" panose="02040503050406030204" pitchFamily="18" charset="0"/>
                                    </a:rPr>
                                  </m:ctrlPr>
                                </m:fPr>
                                <m:num>
                                  <m:r>
                                    <a:rPr lang="en-US" sz="2800" b="0" i="1" smtClean="0">
                                      <a:solidFill>
                                        <a:schemeClr val="tx2"/>
                                      </a:solidFill>
                                      <a:latin typeface="Cambria Math" panose="02040503050406030204" pitchFamily="18" charset="0"/>
                                    </a:rPr>
                                    <m:t>24</m:t>
                                  </m:r>
                                </m:num>
                                <m:den>
                                  <m:r>
                                    <a:rPr lang="en-US" sz="2800" b="0" i="1" smtClean="0">
                                      <a:solidFill>
                                        <a:schemeClr val="tx2"/>
                                      </a:solidFill>
                                      <a:latin typeface="Cambria Math" panose="02040503050406030204" pitchFamily="18" charset="0"/>
                                    </a:rPr>
                                    <m:t>7</m:t>
                                  </m:r>
                                </m:den>
                              </m:f>
                            </m:oMath>
                          </a14:m>
                          <a:r>
                            <a:rPr lang="en-US" sz="2800" b="0" dirty="0">
                              <a:solidFill>
                                <a:schemeClr val="tx2"/>
                              </a:solidFill>
                            </a:rPr>
                            <a:t> or </a:t>
                          </a:r>
                          <a14:m>
                            <m:oMath xmlns:m="http://schemas.openxmlformats.org/officeDocument/2006/math">
                              <m:r>
                                <a:rPr lang="en-US" sz="2800" b="0" i="1" smtClean="0">
                                  <a:solidFill>
                                    <a:schemeClr val="tx2"/>
                                  </a:solidFill>
                                  <a:latin typeface="Cambria Math" panose="02040503050406030204" pitchFamily="18" charset="0"/>
                                </a:rPr>
                                <m:t>−3</m:t>
                              </m:r>
                              <m:f>
                                <m:fPr>
                                  <m:ctrlPr>
                                    <a:rPr lang="en-US" sz="2800" b="0" i="1" smtClean="0">
                                      <a:solidFill>
                                        <a:schemeClr val="tx2"/>
                                      </a:solidFill>
                                      <a:latin typeface="Cambria Math" panose="02040503050406030204" pitchFamily="18" charset="0"/>
                                    </a:rPr>
                                  </m:ctrlPr>
                                </m:fPr>
                                <m:num>
                                  <m:r>
                                    <a:rPr lang="en-US" sz="2800" b="0" i="1" smtClean="0">
                                      <a:solidFill>
                                        <a:schemeClr val="tx2"/>
                                      </a:solidFill>
                                      <a:latin typeface="Cambria Math" panose="02040503050406030204" pitchFamily="18" charset="0"/>
                                    </a:rPr>
                                    <m:t>3</m:t>
                                  </m:r>
                                </m:num>
                                <m:den>
                                  <m:r>
                                    <a:rPr lang="en-US" sz="2800" b="0" i="1" smtClean="0">
                                      <a:solidFill>
                                        <a:schemeClr val="tx2"/>
                                      </a:solidFill>
                                      <a:latin typeface="Cambria Math" panose="02040503050406030204" pitchFamily="18" charset="0"/>
                                    </a:rPr>
                                    <m:t>7</m:t>
                                  </m:r>
                                </m:den>
                              </m:f>
                            </m:oMath>
                          </a14:m>
                          <a:r>
                            <a:rPr lang="en-US" sz="2800" b="0" dirty="0">
                              <a:solidFill>
                                <a:schemeClr val="tx2"/>
                              </a:solidFill>
                            </a:rPr>
                            <a:t>  </a:t>
                          </a:r>
                          <a:endParaRPr lang="en-US" sz="28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800" dirty="0">
                              <a:solidFill>
                                <a:srgbClr val="0070C0"/>
                              </a:solidFill>
                            </a:rPr>
                            <a:t>Simplify.</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37341183"/>
                      </a:ext>
                    </a:extLst>
                  </a:tr>
                </a:tbl>
              </a:graphicData>
            </a:graphic>
          </p:graphicFrame>
        </mc:Choice>
        <mc:Fallback xmlns="">
          <p:graphicFrame>
            <p:nvGraphicFramePr>
              <p:cNvPr id="4" name="Table 3"/>
              <p:cNvGraphicFramePr>
                <a:graphicFrameLocks noGrp="1"/>
              </p:cNvGraphicFramePr>
              <p:nvPr>
                <p:extLst>
                  <p:ext uri="{D42A27DB-BD31-4B8C-83A1-F6EECF244321}">
                    <p14:modId xmlns:p14="http://schemas.microsoft.com/office/powerpoint/2010/main" val="2252378468"/>
                  </p:ext>
                </p:extLst>
              </p:nvPr>
            </p:nvGraphicFramePr>
            <p:xfrm>
              <a:off x="541992" y="1882810"/>
              <a:ext cx="10281179" cy="3295967"/>
            </p:xfrm>
            <a:graphic>
              <a:graphicData uri="http://schemas.openxmlformats.org/drawingml/2006/table">
                <a:tbl>
                  <a:tblPr firstRow="1" bandRow="1">
                    <a:tableStyleId>{5C22544A-7EE6-4342-B048-85BDC9FD1C3A}</a:tableStyleId>
                  </a:tblPr>
                  <a:tblGrid>
                    <a:gridCol w="2719368">
                      <a:extLst>
                        <a:ext uri="{9D8B030D-6E8A-4147-A177-3AD203B41FA5}">
                          <a16:colId xmlns:a16="http://schemas.microsoft.com/office/drawing/2014/main" val="3234893531"/>
                        </a:ext>
                      </a:extLst>
                    </a:gridCol>
                    <a:gridCol w="7561811">
                      <a:extLst>
                        <a:ext uri="{9D8B030D-6E8A-4147-A177-3AD203B41FA5}">
                          <a16:colId xmlns:a16="http://schemas.microsoft.com/office/drawing/2014/main" val="11267689"/>
                        </a:ext>
                      </a:extLst>
                    </a:gridCol>
                  </a:tblGrid>
                  <a:tr h="944880">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2"/>
                          <a:stretch>
                            <a:fillRect t="-6452" r="-278475" b="-256774"/>
                          </a:stretch>
                        </a:blipFill>
                      </a:tcPr>
                    </a:tc>
                    <a:tc>
                      <a:txBody>
                        <a:bodyPr/>
                        <a:lstStyle/>
                        <a:p>
                          <a:r>
                            <a:rPr lang="en-US" sz="2800" b="0" dirty="0" smtClean="0">
                              <a:solidFill>
                                <a:srgbClr val="0070C0"/>
                              </a:solidFill>
                            </a:rPr>
                            <a:t>Write the mixed numbers as improper fractions.</a:t>
                          </a:r>
                          <a:endParaRPr lang="en-US" sz="2800" b="0" dirty="0">
                            <a:solidFill>
                              <a:srgbClr val="0070C0"/>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30032431"/>
                      </a:ext>
                    </a:extLst>
                  </a:tr>
                  <a:tr h="929663">
                    <a:tc>
                      <a:txBody>
                        <a:bodyPr/>
                        <a:lstStyle/>
                        <a:p>
                          <a:r>
                            <a:rPr lang="en-US" sz="2800" b="0" dirty="0">
                              <a:solidFill>
                                <a:schemeClr val="tx2"/>
                              </a:solidFill>
                            </a:rPr>
                            <a:t>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800" dirty="0" smtClean="0">
                              <a:solidFill>
                                <a:srgbClr val="0070C0"/>
                              </a:solidFill>
                            </a:rPr>
                            <a:t>Divide by common factors.</a:t>
                          </a:r>
                          <a:endParaRPr lang="en-US" sz="2800" dirty="0">
                            <a:solidFill>
                              <a:srgbClr val="0070C0"/>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18999778"/>
                      </a:ext>
                    </a:extLst>
                  </a:tr>
                  <a:tr h="725972">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2"/>
                          <a:stretch>
                            <a:fillRect t="-265000" r="-278475" b="-104167"/>
                          </a:stretch>
                        </a:blipFill>
                      </a:tcPr>
                    </a:tc>
                    <a:tc>
                      <a:txBody>
                        <a:bodyPr/>
                        <a:lstStyle/>
                        <a:p>
                          <a:r>
                            <a:rPr lang="en-US" sz="2800" dirty="0" smtClean="0">
                              <a:solidFill>
                                <a:srgbClr val="0070C0"/>
                              </a:solidFill>
                            </a:rPr>
                            <a:t>Multiply the numerators and denominators.</a:t>
                          </a:r>
                          <a:endParaRPr lang="en-US" sz="2800" dirty="0">
                            <a:solidFill>
                              <a:srgbClr val="0070C0"/>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80096095"/>
                      </a:ext>
                    </a:extLst>
                  </a:tr>
                  <a:tr h="695452">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2"/>
                          <a:stretch>
                            <a:fillRect t="-384211" r="-278475" b="-9649"/>
                          </a:stretch>
                        </a:blipFill>
                      </a:tcPr>
                    </a:tc>
                    <a:tc>
                      <a:txBody>
                        <a:bodyPr/>
                        <a:lstStyle/>
                        <a:p>
                          <a:r>
                            <a:rPr lang="en-US" sz="2800" dirty="0">
                              <a:solidFill>
                                <a:srgbClr val="0070C0"/>
                              </a:solidFill>
                            </a:rPr>
                            <a:t>Simplify.</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37341183"/>
                      </a:ext>
                    </a:extLst>
                  </a:tr>
                </a:tbl>
              </a:graphicData>
            </a:graphic>
          </p:graphicFrame>
        </mc:Fallback>
      </mc:AlternateContent>
      <mc:AlternateContent xmlns:mc="http://schemas.openxmlformats.org/markup-compatibility/2006" xmlns:a14="http://schemas.microsoft.com/office/drawing/2010/main">
        <mc:Choice Requires="a14">
          <p:sp>
            <p:nvSpPr>
              <p:cNvPr id="10" name="Content Placeholder 2">
                <a:extLst>
                  <a:ext uri="{FF2B5EF4-FFF2-40B4-BE49-F238E27FC236}">
                    <a16:creationId xmlns:a16="http://schemas.microsoft.com/office/drawing/2014/main" id="{66BD4E7D-0912-754B-9237-13B457F2A578}"/>
                  </a:ext>
                </a:extLst>
              </p:cNvPr>
              <p:cNvSpPr txBox="1">
                <a:spLocks/>
              </p:cNvSpPr>
              <p:nvPr/>
            </p:nvSpPr>
            <p:spPr>
              <a:xfrm>
                <a:off x="459872" y="5459118"/>
                <a:ext cx="11104599" cy="670813"/>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solidFill>
                      <a:schemeClr val="tx2"/>
                    </a:solidFill>
                  </a:rPr>
                  <a:t>So, the product of </a:t>
                </a:r>
                <a14:m>
                  <m:oMath xmlns:m="http://schemas.openxmlformats.org/officeDocument/2006/math">
                    <m:r>
                      <a:rPr lang="en-US" sz="2800" b="0" i="1" smtClean="0">
                        <a:solidFill>
                          <a:schemeClr val="tx2"/>
                        </a:solidFill>
                        <a:latin typeface="Cambria Math" panose="02040503050406030204" pitchFamily="18" charset="0"/>
                      </a:rPr>
                      <m:t>−3</m:t>
                    </m:r>
                    <m:f>
                      <m:fPr>
                        <m:ctrlPr>
                          <a:rPr lang="en-US" sz="2800" i="1" smtClean="0">
                            <a:solidFill>
                              <a:schemeClr val="tx2"/>
                            </a:solidFill>
                            <a:latin typeface="Cambria Math" panose="02040503050406030204" pitchFamily="18" charset="0"/>
                          </a:rPr>
                        </m:ctrlPr>
                      </m:fPr>
                      <m:num>
                        <m:r>
                          <a:rPr lang="en-US" sz="2800" b="0" i="1" smtClean="0">
                            <a:solidFill>
                              <a:schemeClr val="tx2"/>
                            </a:solidFill>
                            <a:latin typeface="Cambria Math" panose="02040503050406030204" pitchFamily="18" charset="0"/>
                          </a:rPr>
                          <m:t>1</m:t>
                        </m:r>
                      </m:num>
                      <m:den>
                        <m:r>
                          <a:rPr lang="en-US" sz="2800" b="0" i="1" smtClean="0">
                            <a:solidFill>
                              <a:schemeClr val="tx2"/>
                            </a:solidFill>
                            <a:latin typeface="Cambria Math" panose="02040503050406030204" pitchFamily="18" charset="0"/>
                          </a:rPr>
                          <m:t>5</m:t>
                        </m:r>
                      </m:den>
                    </m:f>
                    <m:d>
                      <m:dPr>
                        <m:ctrlPr>
                          <a:rPr lang="en-US" sz="2800" b="0" i="1" smtClean="0">
                            <a:solidFill>
                              <a:schemeClr val="tx2"/>
                            </a:solidFill>
                            <a:latin typeface="Cambria Math" panose="02040503050406030204" pitchFamily="18" charset="0"/>
                          </a:rPr>
                        </m:ctrlPr>
                      </m:dPr>
                      <m:e>
                        <m:r>
                          <a:rPr lang="en-US" sz="2800" i="1">
                            <a:latin typeface="Cambria Math" panose="02040503050406030204" pitchFamily="18" charset="0"/>
                          </a:rPr>
                          <m:t>1</m:t>
                        </m:r>
                        <m:f>
                          <m:fPr>
                            <m:ctrlPr>
                              <a:rPr lang="en-US" sz="2800" i="1">
                                <a:latin typeface="Cambria Math" panose="02040503050406030204" pitchFamily="18" charset="0"/>
                              </a:rPr>
                            </m:ctrlPr>
                          </m:fPr>
                          <m:num>
                            <m:r>
                              <a:rPr lang="en-US" sz="2800" i="1">
                                <a:latin typeface="Cambria Math" panose="02040503050406030204" pitchFamily="18" charset="0"/>
                              </a:rPr>
                              <m:t>1</m:t>
                            </m:r>
                          </m:num>
                          <m:den>
                            <m:r>
                              <a:rPr lang="en-US" sz="2800" i="1">
                                <a:latin typeface="Cambria Math" panose="02040503050406030204" pitchFamily="18" charset="0"/>
                              </a:rPr>
                              <m:t>14</m:t>
                            </m:r>
                          </m:den>
                        </m:f>
                      </m:e>
                    </m:d>
                  </m:oMath>
                </a14:m>
                <a:r>
                  <a:rPr lang="en-US" sz="2800" dirty="0">
                    <a:solidFill>
                      <a:schemeClr val="tx2"/>
                    </a:solidFill>
                  </a:rPr>
                  <a:t> is </a:t>
                </a:r>
                <a14:m>
                  <m:oMath xmlns:m="http://schemas.openxmlformats.org/officeDocument/2006/math">
                    <m:r>
                      <a:rPr lang="en-US" sz="2800" b="0" i="1">
                        <a:solidFill>
                          <a:schemeClr val="tx2"/>
                        </a:solidFill>
                        <a:latin typeface="Cambria Math" panose="02040503050406030204" pitchFamily="18" charset="0"/>
                      </a:rPr>
                      <m:t>−</m:t>
                    </m:r>
                    <m:f>
                      <m:fPr>
                        <m:ctrlPr>
                          <a:rPr lang="en-US" sz="2800" i="1">
                            <a:solidFill>
                              <a:schemeClr val="tx2"/>
                            </a:solidFill>
                            <a:latin typeface="Cambria Math" panose="02040503050406030204" pitchFamily="18" charset="0"/>
                          </a:rPr>
                        </m:ctrlPr>
                      </m:fPr>
                      <m:num>
                        <m:r>
                          <a:rPr lang="en-US" sz="2800" b="0" i="1" smtClean="0">
                            <a:solidFill>
                              <a:schemeClr val="tx2"/>
                            </a:solidFill>
                            <a:latin typeface="Cambria Math" panose="02040503050406030204" pitchFamily="18" charset="0"/>
                          </a:rPr>
                          <m:t>24</m:t>
                        </m:r>
                      </m:num>
                      <m:den>
                        <m:r>
                          <a:rPr lang="en-US" sz="2800" b="0" i="1" smtClean="0">
                            <a:solidFill>
                              <a:schemeClr val="tx2"/>
                            </a:solidFill>
                            <a:latin typeface="Cambria Math" panose="02040503050406030204" pitchFamily="18" charset="0"/>
                          </a:rPr>
                          <m:t>7</m:t>
                        </m:r>
                      </m:den>
                    </m:f>
                  </m:oMath>
                </a14:m>
                <a:r>
                  <a:rPr lang="en-US" sz="2800" dirty="0">
                    <a:solidFill>
                      <a:schemeClr val="tx2"/>
                    </a:solidFill>
                  </a:rPr>
                  <a:t> or </a:t>
                </a:r>
                <a14:m>
                  <m:oMath xmlns:m="http://schemas.openxmlformats.org/officeDocument/2006/math">
                    <m:r>
                      <a:rPr lang="en-US" sz="2800" b="0" i="0" smtClean="0">
                        <a:solidFill>
                          <a:schemeClr val="tx2"/>
                        </a:solidFill>
                        <a:latin typeface="Cambria Math" panose="02040503050406030204" pitchFamily="18" charset="0"/>
                      </a:rPr>
                      <m:t>−3</m:t>
                    </m:r>
                    <m:f>
                      <m:fPr>
                        <m:ctrlPr>
                          <a:rPr lang="en-US" sz="2800" i="1">
                            <a:solidFill>
                              <a:schemeClr val="tx2"/>
                            </a:solidFill>
                            <a:latin typeface="Cambria Math" panose="02040503050406030204" pitchFamily="18" charset="0"/>
                          </a:rPr>
                        </m:ctrlPr>
                      </m:fPr>
                      <m:num>
                        <m:r>
                          <a:rPr lang="en-US" sz="2800" b="0" i="1" smtClean="0">
                            <a:solidFill>
                              <a:schemeClr val="tx2"/>
                            </a:solidFill>
                            <a:latin typeface="Cambria Math" panose="02040503050406030204" pitchFamily="18" charset="0"/>
                          </a:rPr>
                          <m:t>3</m:t>
                        </m:r>
                      </m:num>
                      <m:den>
                        <m:r>
                          <a:rPr lang="en-US" sz="2800" b="0" i="1" smtClean="0">
                            <a:solidFill>
                              <a:schemeClr val="tx2"/>
                            </a:solidFill>
                            <a:latin typeface="Cambria Math" panose="02040503050406030204" pitchFamily="18" charset="0"/>
                          </a:rPr>
                          <m:t>7</m:t>
                        </m:r>
                      </m:den>
                    </m:f>
                  </m:oMath>
                </a14:m>
                <a:r>
                  <a:rPr lang="en-US" sz="2800" dirty="0">
                    <a:solidFill>
                      <a:schemeClr val="tx2"/>
                    </a:solidFill>
                  </a:rPr>
                  <a:t>.</a:t>
                </a:r>
              </a:p>
            </p:txBody>
          </p:sp>
        </mc:Choice>
        <mc:Fallback xmlns="">
          <p:sp>
            <p:nvSpPr>
              <p:cNvPr id="10" name="Content Placeholder 2">
                <a:extLst>
                  <a:ext uri="{FF2B5EF4-FFF2-40B4-BE49-F238E27FC236}">
                    <a16:creationId xmlns:a16="http://schemas.microsoft.com/office/drawing/2014/main" id="{66BD4E7D-0912-754B-9237-13B457F2A578}"/>
                  </a:ext>
                </a:extLst>
              </p:cNvPr>
              <p:cNvSpPr txBox="1">
                <a:spLocks noRot="1" noChangeAspect="1" noMove="1" noResize="1" noEditPoints="1" noAdjustHandles="1" noChangeArrowheads="1" noChangeShapeType="1" noTextEdit="1"/>
              </p:cNvSpPr>
              <p:nvPr/>
            </p:nvSpPr>
            <p:spPr>
              <a:xfrm>
                <a:off x="459872" y="5459118"/>
                <a:ext cx="11104599" cy="670813"/>
              </a:xfrm>
              <a:prstGeom prst="rect">
                <a:avLst/>
              </a:prstGeom>
              <a:blipFill>
                <a:blip r:embed="rId4"/>
                <a:stretch>
                  <a:fillRect l="-1098" b="-17273"/>
                </a:stretch>
              </a:blipFill>
            </p:spPr>
            <p:txBody>
              <a:bodyPr/>
              <a:lstStyle/>
              <a:p>
                <a:r>
                  <a:rPr lang="en-US">
                    <a:noFill/>
                  </a:rPr>
                  <a:t> </a:t>
                </a:r>
              </a:p>
            </p:txBody>
          </p:sp>
        </mc:Fallback>
      </mc:AlternateContent>
      <p:pic>
        <p:nvPicPr>
          <p:cNvPr id="3" name="Picture 2" descr="Text, whiteboard&#10;&#10;Description automatically generated">
            <a:extLst>
              <a:ext uri="{FF2B5EF4-FFF2-40B4-BE49-F238E27FC236}">
                <a16:creationId xmlns:a16="http://schemas.microsoft.com/office/drawing/2014/main" id="{68AED821-6C21-4462-A6AE-1B227A80786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9134" y="2749073"/>
            <a:ext cx="1585595" cy="891174"/>
          </a:xfrm>
          <a:prstGeom prst="rect">
            <a:avLst/>
          </a:prstGeom>
        </p:spPr>
      </p:pic>
    </p:spTree>
    <p:extLst>
      <p:ext uri="{BB962C8B-B14F-4D97-AF65-F5344CB8AC3E}">
        <p14:creationId xmlns:p14="http://schemas.microsoft.com/office/powerpoint/2010/main" val="4865514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itle 1">
            <a:extLst>
              <a:ext uri="{FF2B5EF4-FFF2-40B4-BE49-F238E27FC236}">
                <a16:creationId xmlns:a16="http://schemas.microsoft.com/office/drawing/2014/main" id="{3DF0B0BF-0558-1048-AC06-1D1812F060BC}"/>
              </a:ext>
            </a:extLst>
          </p:cNvPr>
          <p:cNvSpPr txBox="1">
            <a:spLocks/>
          </p:cNvSpPr>
          <p:nvPr/>
        </p:nvSpPr>
        <p:spPr>
          <a:xfrm>
            <a:off x="459873" y="332811"/>
            <a:ext cx="8959898"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2</a:t>
            </a:r>
            <a:br>
              <a:rPr lang="en-US" sz="2800" dirty="0">
                <a:solidFill>
                  <a:srgbClr val="33175A"/>
                </a:solidFill>
              </a:rPr>
            </a:br>
            <a:r>
              <a:rPr lang="en-US" sz="2800" b="0" dirty="0">
                <a:solidFill>
                  <a:schemeClr val="tx1"/>
                </a:solidFill>
              </a:rPr>
              <a:t>Multiply Rational Numbers</a:t>
            </a:r>
          </a:p>
        </p:txBody>
      </p:sp>
      <p:sp>
        <p:nvSpPr>
          <p:cNvPr id="9" name="Content Placeholder 2">
            <a:extLst>
              <a:ext uri="{FF2B5EF4-FFF2-40B4-BE49-F238E27FC236}">
                <a16:creationId xmlns:a16="http://schemas.microsoft.com/office/drawing/2014/main" id="{6684FE74-CD2E-4C44-B64A-F1E5DEE53F02}"/>
              </a:ext>
            </a:extLst>
          </p:cNvPr>
          <p:cNvSpPr txBox="1">
            <a:spLocks/>
          </p:cNvSpPr>
          <p:nvPr/>
        </p:nvSpPr>
        <p:spPr>
          <a:xfrm>
            <a:off x="459872" y="1780269"/>
            <a:ext cx="9457851" cy="2545546"/>
          </a:xfrm>
          <a:prstGeom prst="rect">
            <a:avLst/>
          </a:prstGeom>
        </p:spPr>
        <p:txBody>
          <a:bodyPr>
            <a:no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en-US" sz="2800" b="1" dirty="0">
                <a:solidFill>
                  <a:srgbClr val="00A6B9"/>
                </a:solidFill>
                <a:latin typeface="+mj-lt"/>
              </a:rPr>
              <a:t>Talk About It!</a:t>
            </a:r>
          </a:p>
          <a:p>
            <a:r>
              <a:rPr lang="en-US" sz="2800" dirty="0"/>
              <a:t>How would the steps be different if you did not simplify the rational numbers before multiplying?</a:t>
            </a:r>
          </a:p>
        </p:txBody>
      </p:sp>
    </p:spTree>
    <p:extLst>
      <p:ext uri="{BB962C8B-B14F-4D97-AF65-F5344CB8AC3E}">
        <p14:creationId xmlns:p14="http://schemas.microsoft.com/office/powerpoint/2010/main" val="36551176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itle 1">
            <a:extLst>
              <a:ext uri="{FF2B5EF4-FFF2-40B4-BE49-F238E27FC236}">
                <a16:creationId xmlns:a16="http://schemas.microsoft.com/office/drawing/2014/main" id="{3DF0B0BF-0558-1048-AC06-1D1812F060BC}"/>
              </a:ext>
            </a:extLst>
          </p:cNvPr>
          <p:cNvSpPr txBox="1">
            <a:spLocks/>
          </p:cNvSpPr>
          <p:nvPr/>
        </p:nvSpPr>
        <p:spPr>
          <a:xfrm>
            <a:off x="459873" y="332811"/>
            <a:ext cx="8959898"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2</a:t>
            </a:r>
            <a:br>
              <a:rPr lang="en-US" sz="2800" dirty="0">
                <a:solidFill>
                  <a:srgbClr val="33175A"/>
                </a:solidFill>
              </a:rPr>
            </a:br>
            <a:r>
              <a:rPr lang="en-US" sz="2800" b="0" dirty="0">
                <a:solidFill>
                  <a:schemeClr val="tx1"/>
                </a:solidFill>
              </a:rPr>
              <a:t>Multiply Rational Numbers</a:t>
            </a:r>
          </a:p>
        </p:txBody>
      </p:sp>
      <mc:AlternateContent xmlns:mc="http://schemas.openxmlformats.org/markup-compatibility/2006" xmlns:a14="http://schemas.microsoft.com/office/drawing/2010/main">
        <mc:Choice Requires="a14">
          <p:sp>
            <p:nvSpPr>
              <p:cNvPr id="8" name="Content Placeholder 2">
                <a:extLst>
                  <a:ext uri="{FF2B5EF4-FFF2-40B4-BE49-F238E27FC236}">
                    <a16:creationId xmlns:a16="http://schemas.microsoft.com/office/drawing/2014/main" id="{83F3EB91-17DF-D044-83E2-63ED6DCD3089}"/>
                  </a:ext>
                </a:extLst>
              </p:cNvPr>
              <p:cNvSpPr txBox="1">
                <a:spLocks/>
              </p:cNvSpPr>
              <p:nvPr/>
            </p:nvSpPr>
            <p:spPr>
              <a:xfrm>
                <a:off x="459873" y="1707845"/>
                <a:ext cx="8959897" cy="1557869"/>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i="0" u="none" strike="noStrike" baseline="0" dirty="0">
                    <a:solidFill>
                      <a:schemeClr val="tx1"/>
                    </a:solidFill>
                  </a:rPr>
                  <a:t>Check</a:t>
                </a:r>
              </a:p>
              <a:p>
                <a:r>
                  <a:rPr lang="en-US" sz="2800" dirty="0"/>
                  <a:t>Find </a:t>
                </a:r>
                <a14:m>
                  <m:oMath xmlns:m="http://schemas.openxmlformats.org/officeDocument/2006/math">
                    <m:r>
                      <a:rPr lang="en-US" sz="2800" b="0" i="0" smtClean="0">
                        <a:latin typeface="Cambria Math" panose="02040503050406030204" pitchFamily="18" charset="0"/>
                      </a:rPr>
                      <m:t>−1</m:t>
                    </m:r>
                    <m:f>
                      <m:fPr>
                        <m:ctrlPr>
                          <a:rPr lang="en-US" sz="2800" i="1" smtClean="0">
                            <a:latin typeface="Cambria Math" panose="02040503050406030204" pitchFamily="18" charset="0"/>
                          </a:rPr>
                        </m:ctrlPr>
                      </m:fPr>
                      <m:num>
                        <m:r>
                          <a:rPr lang="en-US" sz="2800" b="0" i="1" smtClean="0">
                            <a:latin typeface="Cambria Math" panose="02040503050406030204" pitchFamily="18" charset="0"/>
                          </a:rPr>
                          <m:t>7</m:t>
                        </m:r>
                      </m:num>
                      <m:den>
                        <m:r>
                          <a:rPr lang="en-US" sz="2800" b="0" i="1" smtClean="0">
                            <a:latin typeface="Cambria Math" panose="02040503050406030204" pitchFamily="18" charset="0"/>
                          </a:rPr>
                          <m:t>8</m:t>
                        </m:r>
                      </m:den>
                    </m:f>
                    <m:d>
                      <m:dPr>
                        <m:ctrlPr>
                          <a:rPr lang="en-US" sz="2800" b="0" i="1" smtClean="0">
                            <a:latin typeface="Cambria Math" panose="02040503050406030204" pitchFamily="18" charset="0"/>
                          </a:rPr>
                        </m:ctrlPr>
                      </m:dPr>
                      <m:e>
                        <m:r>
                          <a:rPr lang="en-US" sz="2800" b="0" i="1" smtClean="0">
                            <a:latin typeface="Cambria Math" panose="02040503050406030204" pitchFamily="18" charset="0"/>
                          </a:rPr>
                          <m:t>−2</m:t>
                        </m:r>
                        <m:f>
                          <m:fPr>
                            <m:ctrlPr>
                              <a:rPr lang="en-US" sz="2800" b="0" i="1" smtClean="0">
                                <a:latin typeface="Cambria Math" panose="02040503050406030204" pitchFamily="18" charset="0"/>
                              </a:rPr>
                            </m:ctrlPr>
                          </m:fPr>
                          <m:num>
                            <m:r>
                              <a:rPr lang="en-US" sz="2800" b="0" i="1" smtClean="0">
                                <a:latin typeface="Cambria Math" panose="02040503050406030204" pitchFamily="18" charset="0"/>
                              </a:rPr>
                              <m:t>2</m:t>
                            </m:r>
                          </m:num>
                          <m:den>
                            <m:r>
                              <a:rPr lang="en-US" sz="2800" b="0" i="1" smtClean="0">
                                <a:latin typeface="Cambria Math" panose="02040503050406030204" pitchFamily="18" charset="0"/>
                              </a:rPr>
                              <m:t>5</m:t>
                            </m:r>
                          </m:den>
                        </m:f>
                      </m:e>
                    </m:d>
                    <m:r>
                      <a:rPr lang="en-US" sz="2800" b="0" i="1" smtClean="0">
                        <a:latin typeface="Cambria Math" panose="02040503050406030204" pitchFamily="18" charset="0"/>
                      </a:rPr>
                      <m:t>.</m:t>
                    </m:r>
                  </m:oMath>
                </a14:m>
                <a:r>
                  <a:rPr lang="en-US" sz="2800" b="1" dirty="0">
                    <a:latin typeface="+mj-lt"/>
                  </a:rPr>
                  <a:t> </a:t>
                </a:r>
                <a:r>
                  <a:rPr lang="en-US" sz="2800" dirty="0">
                    <a:latin typeface="+mj-lt"/>
                  </a:rPr>
                  <a:t>Write in simplest form.</a:t>
                </a:r>
                <a:r>
                  <a:rPr lang="en-US" sz="2800" b="1" dirty="0">
                    <a:latin typeface="+mj-lt"/>
                  </a:rPr>
                  <a:t> </a:t>
                </a:r>
              </a:p>
            </p:txBody>
          </p:sp>
        </mc:Choice>
        <mc:Fallback xmlns="">
          <p:sp>
            <p:nvSpPr>
              <p:cNvPr id="8" name="Content Placeholder 2">
                <a:extLst>
                  <a:ext uri="{FF2B5EF4-FFF2-40B4-BE49-F238E27FC236}">
                    <a16:creationId xmlns:a16="http://schemas.microsoft.com/office/drawing/2014/main" id="{83F3EB91-17DF-D044-83E2-63ED6DCD3089}"/>
                  </a:ext>
                </a:extLst>
              </p:cNvPr>
              <p:cNvSpPr txBox="1">
                <a:spLocks noRot="1" noChangeAspect="1" noMove="1" noResize="1" noEditPoints="1" noAdjustHandles="1" noChangeArrowheads="1" noChangeShapeType="1" noTextEdit="1"/>
              </p:cNvSpPr>
              <p:nvPr/>
            </p:nvSpPr>
            <p:spPr>
              <a:xfrm>
                <a:off x="459873" y="1707845"/>
                <a:ext cx="8959897" cy="1557869"/>
              </a:xfrm>
              <a:prstGeom prst="rect">
                <a:avLst/>
              </a:prstGeom>
              <a:blipFill>
                <a:blip r:embed="rId2"/>
                <a:stretch>
                  <a:fillRect l="-1361" t="-3906"/>
                </a:stretch>
              </a:blipFill>
            </p:spPr>
            <p:txBody>
              <a:bodyPr/>
              <a:lstStyle/>
              <a:p>
                <a:r>
                  <a:rPr lang="en-US">
                    <a:noFill/>
                  </a:rPr>
                  <a:t> </a:t>
                </a:r>
              </a:p>
            </p:txBody>
          </p:sp>
        </mc:Fallback>
      </mc:AlternateContent>
    </p:spTree>
    <p:extLst>
      <p:ext uri="{BB962C8B-B14F-4D97-AF65-F5344CB8AC3E}">
        <p14:creationId xmlns:p14="http://schemas.microsoft.com/office/powerpoint/2010/main" val="25709311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itle 1">
            <a:extLst>
              <a:ext uri="{FF2B5EF4-FFF2-40B4-BE49-F238E27FC236}">
                <a16:creationId xmlns:a16="http://schemas.microsoft.com/office/drawing/2014/main" id="{3DF0B0BF-0558-1048-AC06-1D1812F060BC}"/>
              </a:ext>
            </a:extLst>
          </p:cNvPr>
          <p:cNvSpPr txBox="1">
            <a:spLocks/>
          </p:cNvSpPr>
          <p:nvPr/>
        </p:nvSpPr>
        <p:spPr>
          <a:xfrm>
            <a:off x="459873" y="332811"/>
            <a:ext cx="8959898"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2</a:t>
            </a:r>
            <a:br>
              <a:rPr lang="en-US" sz="2800" dirty="0">
                <a:solidFill>
                  <a:srgbClr val="33175A"/>
                </a:solidFill>
              </a:rPr>
            </a:br>
            <a:r>
              <a:rPr lang="en-US" sz="2800" b="0" dirty="0">
                <a:solidFill>
                  <a:schemeClr val="tx1"/>
                </a:solidFill>
              </a:rPr>
              <a:t>Multiply Rational Numbers</a:t>
            </a:r>
          </a:p>
        </p:txBody>
      </p:sp>
      <mc:AlternateContent xmlns:mc="http://schemas.openxmlformats.org/markup-compatibility/2006" xmlns:a14="http://schemas.microsoft.com/office/drawing/2010/main">
        <mc:Choice Requires="a14">
          <p:sp>
            <p:nvSpPr>
              <p:cNvPr id="8" name="Content Placeholder 2">
                <a:extLst>
                  <a:ext uri="{FF2B5EF4-FFF2-40B4-BE49-F238E27FC236}">
                    <a16:creationId xmlns:a16="http://schemas.microsoft.com/office/drawing/2014/main" id="{83F3EB91-17DF-D044-83E2-63ED6DCD3089}"/>
                  </a:ext>
                </a:extLst>
              </p:cNvPr>
              <p:cNvSpPr txBox="1">
                <a:spLocks/>
              </p:cNvSpPr>
              <p:nvPr/>
            </p:nvSpPr>
            <p:spPr>
              <a:xfrm>
                <a:off x="459873" y="1707845"/>
                <a:ext cx="8959897" cy="1557869"/>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i="0" u="none" strike="noStrike" baseline="0" dirty="0">
                    <a:solidFill>
                      <a:schemeClr val="tx1"/>
                    </a:solidFill>
                  </a:rPr>
                  <a:t>Check</a:t>
                </a:r>
              </a:p>
              <a:p>
                <a:r>
                  <a:rPr lang="en-US" sz="2800" dirty="0"/>
                  <a:t>Find </a:t>
                </a:r>
                <a14:m>
                  <m:oMath xmlns:m="http://schemas.openxmlformats.org/officeDocument/2006/math">
                    <m:r>
                      <a:rPr lang="en-US" sz="2800" b="0" i="0" smtClean="0">
                        <a:latin typeface="Cambria Math" panose="02040503050406030204" pitchFamily="18" charset="0"/>
                      </a:rPr>
                      <m:t>−1</m:t>
                    </m:r>
                    <m:f>
                      <m:fPr>
                        <m:ctrlPr>
                          <a:rPr lang="en-US" sz="2800" i="1" smtClean="0">
                            <a:latin typeface="Cambria Math" panose="02040503050406030204" pitchFamily="18" charset="0"/>
                          </a:rPr>
                        </m:ctrlPr>
                      </m:fPr>
                      <m:num>
                        <m:r>
                          <a:rPr lang="en-US" sz="2800" b="0" i="1" smtClean="0">
                            <a:latin typeface="Cambria Math" panose="02040503050406030204" pitchFamily="18" charset="0"/>
                          </a:rPr>
                          <m:t>7</m:t>
                        </m:r>
                      </m:num>
                      <m:den>
                        <m:r>
                          <a:rPr lang="en-US" sz="2800" b="0" i="1" smtClean="0">
                            <a:latin typeface="Cambria Math" panose="02040503050406030204" pitchFamily="18" charset="0"/>
                          </a:rPr>
                          <m:t>8</m:t>
                        </m:r>
                      </m:den>
                    </m:f>
                    <m:d>
                      <m:dPr>
                        <m:ctrlPr>
                          <a:rPr lang="en-US" sz="2800" b="0" i="1" smtClean="0">
                            <a:latin typeface="Cambria Math" panose="02040503050406030204" pitchFamily="18" charset="0"/>
                          </a:rPr>
                        </m:ctrlPr>
                      </m:dPr>
                      <m:e>
                        <m:r>
                          <a:rPr lang="en-US" sz="2800" b="0" i="1" smtClean="0">
                            <a:latin typeface="Cambria Math" panose="02040503050406030204" pitchFamily="18" charset="0"/>
                          </a:rPr>
                          <m:t>−2</m:t>
                        </m:r>
                        <m:f>
                          <m:fPr>
                            <m:ctrlPr>
                              <a:rPr lang="en-US" sz="2800" b="0" i="1" smtClean="0">
                                <a:latin typeface="Cambria Math" panose="02040503050406030204" pitchFamily="18" charset="0"/>
                              </a:rPr>
                            </m:ctrlPr>
                          </m:fPr>
                          <m:num>
                            <m:r>
                              <a:rPr lang="en-US" sz="2800" b="0" i="1" smtClean="0">
                                <a:latin typeface="Cambria Math" panose="02040503050406030204" pitchFamily="18" charset="0"/>
                              </a:rPr>
                              <m:t>2</m:t>
                            </m:r>
                          </m:num>
                          <m:den>
                            <m:r>
                              <a:rPr lang="en-US" sz="2800" b="0" i="1" smtClean="0">
                                <a:latin typeface="Cambria Math" panose="02040503050406030204" pitchFamily="18" charset="0"/>
                              </a:rPr>
                              <m:t>5</m:t>
                            </m:r>
                          </m:den>
                        </m:f>
                      </m:e>
                    </m:d>
                    <m:r>
                      <a:rPr lang="en-US" sz="2800" b="0" i="1" smtClean="0">
                        <a:latin typeface="Cambria Math" panose="02040503050406030204" pitchFamily="18" charset="0"/>
                      </a:rPr>
                      <m:t>.</m:t>
                    </m:r>
                  </m:oMath>
                </a14:m>
                <a:r>
                  <a:rPr lang="en-US" sz="2800" b="1" dirty="0">
                    <a:latin typeface="+mj-lt"/>
                  </a:rPr>
                  <a:t> </a:t>
                </a:r>
                <a:r>
                  <a:rPr lang="en-US" sz="2800" dirty="0">
                    <a:latin typeface="+mj-lt"/>
                  </a:rPr>
                  <a:t>Write in simplest form.</a:t>
                </a:r>
                <a:r>
                  <a:rPr lang="en-US" sz="2800" b="1" dirty="0">
                    <a:latin typeface="+mj-lt"/>
                  </a:rPr>
                  <a:t> </a:t>
                </a:r>
              </a:p>
            </p:txBody>
          </p:sp>
        </mc:Choice>
        <mc:Fallback xmlns="">
          <p:sp>
            <p:nvSpPr>
              <p:cNvPr id="8" name="Content Placeholder 2">
                <a:extLst>
                  <a:ext uri="{FF2B5EF4-FFF2-40B4-BE49-F238E27FC236}">
                    <a16:creationId xmlns:a16="http://schemas.microsoft.com/office/drawing/2014/main" id="{83F3EB91-17DF-D044-83E2-63ED6DCD3089}"/>
                  </a:ext>
                </a:extLst>
              </p:cNvPr>
              <p:cNvSpPr txBox="1">
                <a:spLocks noRot="1" noChangeAspect="1" noMove="1" noResize="1" noEditPoints="1" noAdjustHandles="1" noChangeArrowheads="1" noChangeShapeType="1" noTextEdit="1"/>
              </p:cNvSpPr>
              <p:nvPr/>
            </p:nvSpPr>
            <p:spPr>
              <a:xfrm>
                <a:off x="459873" y="1707845"/>
                <a:ext cx="8959897" cy="1557869"/>
              </a:xfrm>
              <a:prstGeom prst="rect">
                <a:avLst/>
              </a:prstGeom>
              <a:blipFill>
                <a:blip r:embed="rId3"/>
                <a:stretch>
                  <a:fillRect l="-1361" t="-390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Content Placeholder 2">
                <a:extLst>
                  <a:ext uri="{FF2B5EF4-FFF2-40B4-BE49-F238E27FC236}">
                    <a16:creationId xmlns:a16="http://schemas.microsoft.com/office/drawing/2014/main" id="{36D0E370-8469-42DE-AE2C-7FA856C27478}"/>
                  </a:ext>
                </a:extLst>
              </p:cNvPr>
              <p:cNvSpPr txBox="1">
                <a:spLocks/>
              </p:cNvSpPr>
              <p:nvPr/>
            </p:nvSpPr>
            <p:spPr>
              <a:xfrm>
                <a:off x="7020499" y="2248074"/>
                <a:ext cx="1610478" cy="844027"/>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14:m>
                  <m:oMath xmlns:m="http://schemas.openxmlformats.org/officeDocument/2006/math">
                    <m:f>
                      <m:fPr>
                        <m:ctrlPr>
                          <a:rPr lang="en-US" sz="2800" i="1" smtClean="0">
                            <a:solidFill>
                              <a:srgbClr val="FF0000"/>
                            </a:solidFill>
                            <a:latin typeface="Cambria Math" panose="02040503050406030204" pitchFamily="18" charset="0"/>
                          </a:rPr>
                        </m:ctrlPr>
                      </m:fPr>
                      <m:num>
                        <m:r>
                          <a:rPr lang="en-US" sz="2800" b="0" i="1" smtClean="0">
                            <a:solidFill>
                              <a:srgbClr val="FF0000"/>
                            </a:solidFill>
                            <a:latin typeface="Cambria Math" panose="02040503050406030204" pitchFamily="18" charset="0"/>
                          </a:rPr>
                          <m:t>9</m:t>
                        </m:r>
                      </m:num>
                      <m:den>
                        <m:r>
                          <a:rPr lang="en-US" sz="2800" b="0" i="1" smtClean="0">
                            <a:solidFill>
                              <a:srgbClr val="FF0000"/>
                            </a:solidFill>
                            <a:latin typeface="Cambria Math" panose="02040503050406030204" pitchFamily="18" charset="0"/>
                          </a:rPr>
                          <m:t>2</m:t>
                        </m:r>
                      </m:den>
                    </m:f>
                  </m:oMath>
                </a14:m>
                <a:r>
                  <a:rPr lang="en-US" sz="2800" dirty="0">
                    <a:solidFill>
                      <a:srgbClr val="FF0000"/>
                    </a:solidFill>
                    <a:latin typeface="+mj-lt"/>
                  </a:rPr>
                  <a:t> or 4</a:t>
                </a:r>
                <a14:m>
                  <m:oMath xmlns:m="http://schemas.openxmlformats.org/officeDocument/2006/math">
                    <m:f>
                      <m:fPr>
                        <m:ctrlPr>
                          <a:rPr lang="en-US" sz="2800" i="1">
                            <a:solidFill>
                              <a:srgbClr val="FF0000"/>
                            </a:solidFill>
                            <a:latin typeface="Cambria Math" panose="02040503050406030204" pitchFamily="18" charset="0"/>
                          </a:rPr>
                        </m:ctrlPr>
                      </m:fPr>
                      <m:num>
                        <m:r>
                          <a:rPr lang="en-US" sz="2800" b="0" i="1" smtClean="0">
                            <a:solidFill>
                              <a:srgbClr val="FF0000"/>
                            </a:solidFill>
                            <a:latin typeface="Cambria Math" panose="02040503050406030204" pitchFamily="18" charset="0"/>
                          </a:rPr>
                          <m:t>1</m:t>
                        </m:r>
                      </m:num>
                      <m:den>
                        <m:r>
                          <a:rPr lang="en-US" sz="2800" b="0" i="1" smtClean="0">
                            <a:solidFill>
                              <a:srgbClr val="FF0000"/>
                            </a:solidFill>
                            <a:latin typeface="Cambria Math" panose="02040503050406030204" pitchFamily="18" charset="0"/>
                          </a:rPr>
                          <m:t>2</m:t>
                        </m:r>
                      </m:den>
                    </m:f>
                  </m:oMath>
                </a14:m>
                <a:endParaRPr lang="en-US" sz="2800" dirty="0">
                  <a:solidFill>
                    <a:srgbClr val="FF0000"/>
                  </a:solidFill>
                  <a:latin typeface="+mj-lt"/>
                </a:endParaRPr>
              </a:p>
            </p:txBody>
          </p:sp>
        </mc:Choice>
        <mc:Fallback xmlns="">
          <p:sp>
            <p:nvSpPr>
              <p:cNvPr id="7" name="Content Placeholder 2">
                <a:extLst>
                  <a:ext uri="{FF2B5EF4-FFF2-40B4-BE49-F238E27FC236}">
                    <a16:creationId xmlns:a16="http://schemas.microsoft.com/office/drawing/2014/main" id="{36D0E370-8469-42DE-AE2C-7FA856C27478}"/>
                  </a:ext>
                </a:extLst>
              </p:cNvPr>
              <p:cNvSpPr txBox="1">
                <a:spLocks noRot="1" noChangeAspect="1" noMove="1" noResize="1" noEditPoints="1" noAdjustHandles="1" noChangeArrowheads="1" noChangeShapeType="1" noTextEdit="1"/>
              </p:cNvSpPr>
              <p:nvPr/>
            </p:nvSpPr>
            <p:spPr>
              <a:xfrm>
                <a:off x="7020499" y="2248074"/>
                <a:ext cx="1610478" cy="844027"/>
              </a:xfrm>
              <a:prstGeom prst="rect">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9885819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Learn</a:t>
            </a:r>
            <a:br>
              <a:rPr lang="en-US" sz="2800" dirty="0">
                <a:solidFill>
                  <a:srgbClr val="0070C0"/>
                </a:solidFill>
              </a:rPr>
            </a:br>
            <a:r>
              <a:rPr lang="en-US" sz="2800" b="0" dirty="0">
                <a:solidFill>
                  <a:schemeClr val="tx1"/>
                </a:solidFill>
              </a:rPr>
              <a:t>Multiply Rational Numbers</a:t>
            </a:r>
          </a:p>
        </p:txBody>
      </p:sp>
      <p:sp>
        <p:nvSpPr>
          <p:cNvPr id="9" name="Content Placeholder 2">
            <a:extLst>
              <a:ext uri="{FF2B5EF4-FFF2-40B4-BE49-F238E27FC236}">
                <a16:creationId xmlns:a16="http://schemas.microsoft.com/office/drawing/2014/main" id="{0200E8A8-CE53-D245-9987-63340DF3D0A1}"/>
              </a:ext>
            </a:extLst>
          </p:cNvPr>
          <p:cNvSpPr txBox="1">
            <a:spLocks/>
          </p:cNvSpPr>
          <p:nvPr/>
        </p:nvSpPr>
        <p:spPr>
          <a:xfrm>
            <a:off x="459873" y="1619075"/>
            <a:ext cx="9930403" cy="983491"/>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When multiplying rational numbers written in different forms, write the factors in the same form.</a:t>
            </a:r>
          </a:p>
        </p:txBody>
      </p:sp>
      <mc:AlternateContent xmlns:mc="http://schemas.openxmlformats.org/markup-compatibility/2006" xmlns:a14="http://schemas.microsoft.com/office/drawing/2010/main">
        <mc:Choice Requires="a14">
          <p:graphicFrame>
            <p:nvGraphicFramePr>
              <p:cNvPr id="3" name="Table 2"/>
              <p:cNvGraphicFramePr>
                <a:graphicFrameLocks noGrp="1"/>
              </p:cNvGraphicFramePr>
              <p:nvPr>
                <p:extLst>
                  <p:ext uri="{D42A27DB-BD31-4B8C-83A1-F6EECF244321}">
                    <p14:modId xmlns:p14="http://schemas.microsoft.com/office/powerpoint/2010/main" val="2466554524"/>
                  </p:ext>
                </p:extLst>
              </p:nvPr>
            </p:nvGraphicFramePr>
            <p:xfrm>
              <a:off x="576940" y="2627545"/>
              <a:ext cx="10055891" cy="3295333"/>
            </p:xfrm>
            <a:graphic>
              <a:graphicData uri="http://schemas.openxmlformats.org/drawingml/2006/table">
                <a:tbl>
                  <a:tblPr firstRow="1" bandRow="1">
                    <a:tableStyleId>{5C22544A-7EE6-4342-B048-85BDC9FD1C3A}</a:tableStyleId>
                  </a:tblPr>
                  <a:tblGrid>
                    <a:gridCol w="5617030">
                      <a:extLst>
                        <a:ext uri="{9D8B030D-6E8A-4147-A177-3AD203B41FA5}">
                          <a16:colId xmlns:a16="http://schemas.microsoft.com/office/drawing/2014/main" val="3436846694"/>
                        </a:ext>
                      </a:extLst>
                    </a:gridCol>
                    <a:gridCol w="4438861">
                      <a:extLst>
                        <a:ext uri="{9D8B030D-6E8A-4147-A177-3AD203B41FA5}">
                          <a16:colId xmlns:a16="http://schemas.microsoft.com/office/drawing/2014/main" val="378461368"/>
                        </a:ext>
                      </a:extLst>
                    </a:gridCol>
                  </a:tblGrid>
                  <a:tr h="370840">
                    <a:tc>
                      <a:txBody>
                        <a:bodyPr/>
                        <a:lstStyle/>
                        <a:p>
                          <a:pPr algn="ctr"/>
                          <a:r>
                            <a:rPr lang="en-US" sz="2800" dirty="0">
                              <a:solidFill>
                                <a:schemeClr val="bg1"/>
                              </a:solidFill>
                            </a:rPr>
                            <a:t>Words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50000"/>
                          </a:schemeClr>
                        </a:solidFill>
                      </a:tcPr>
                    </a:tc>
                    <a:tc>
                      <a:txBody>
                        <a:bodyPr/>
                        <a:lstStyle/>
                        <a:p>
                          <a:pPr algn="ctr"/>
                          <a:r>
                            <a:rPr lang="en-US" sz="2800" dirty="0">
                              <a:solidFill>
                                <a:schemeClr val="bg1"/>
                              </a:solidFill>
                            </a:rPr>
                            <a:t>Example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50000"/>
                          </a:schemeClr>
                        </a:solidFill>
                      </a:tcPr>
                    </a:tc>
                    <a:extLst>
                      <a:ext uri="{0D108BD9-81ED-4DB2-BD59-A6C34878D82A}">
                        <a16:rowId xmlns:a16="http://schemas.microsoft.com/office/drawing/2014/main" val="1236158560"/>
                      </a:ext>
                    </a:extLst>
                  </a:tr>
                  <a:tr h="471411">
                    <a:tc gridSpan="2">
                      <a:txBody>
                        <a:bodyPr/>
                        <a:lstStyle/>
                        <a:p>
                          <a:pPr algn="ctr"/>
                          <a:r>
                            <a:rPr lang="en-US" sz="2800" b="1" dirty="0">
                              <a:solidFill>
                                <a:schemeClr val="tx1"/>
                              </a:solidFill>
                            </a:rPr>
                            <a:t>Terminating Decimals</a:t>
                          </a:r>
                          <a:r>
                            <a:rPr lang="en-US" sz="2800" b="1" baseline="0" dirty="0">
                              <a:solidFill>
                                <a:schemeClr val="tx1"/>
                              </a:solidFill>
                            </a:rPr>
                            <a:t> </a:t>
                          </a:r>
                          <a14:m>
                            <m:oMath xmlns:m="http://schemas.openxmlformats.org/officeDocument/2006/math">
                              <m:d>
                                <m:dPr>
                                  <m:ctrlPr>
                                    <a:rPr lang="en-US" sz="2800" b="1" i="1" smtClean="0">
                                      <a:solidFill>
                                        <a:schemeClr val="tx1"/>
                                      </a:solidFill>
                                      <a:latin typeface="Cambria Math" panose="02040503050406030204" pitchFamily="18" charset="0"/>
                                    </a:rPr>
                                  </m:ctrlPr>
                                </m:dPr>
                                <m:e>
                                  <m:r>
                                    <a:rPr lang="en-US" sz="2800" b="1" i="0" smtClean="0">
                                      <a:solidFill>
                                        <a:schemeClr val="tx1"/>
                                      </a:solidFill>
                                      <a:latin typeface="Cambria Math" panose="02040503050406030204" pitchFamily="18" charset="0"/>
                                    </a:rPr>
                                    <m:t>−</m:t>
                                  </m:r>
                                  <m:f>
                                    <m:fPr>
                                      <m:ctrlPr>
                                        <a:rPr lang="en-US" sz="2800" b="1" i="1" smtClean="0">
                                          <a:solidFill>
                                            <a:schemeClr val="tx1"/>
                                          </a:solidFill>
                                          <a:latin typeface="Cambria Math" panose="02040503050406030204" pitchFamily="18" charset="0"/>
                                        </a:rPr>
                                      </m:ctrlPr>
                                    </m:fPr>
                                    <m:num>
                                      <m:r>
                                        <a:rPr lang="en-US" sz="2800" b="1" i="1" smtClean="0">
                                          <a:solidFill>
                                            <a:schemeClr val="tx1"/>
                                          </a:solidFill>
                                          <a:latin typeface="Cambria Math" panose="02040503050406030204" pitchFamily="18" charset="0"/>
                                        </a:rPr>
                                        <m:t>𝟏</m:t>
                                      </m:r>
                                    </m:num>
                                    <m:den>
                                      <m:r>
                                        <a:rPr lang="en-US" sz="2800" b="1" i="1" smtClean="0">
                                          <a:solidFill>
                                            <a:schemeClr val="tx1"/>
                                          </a:solidFill>
                                          <a:latin typeface="Cambria Math" panose="02040503050406030204" pitchFamily="18" charset="0"/>
                                        </a:rPr>
                                        <m:t>𝟒</m:t>
                                      </m:r>
                                    </m:den>
                                  </m:f>
                                  <m:r>
                                    <a:rPr lang="en-US" sz="2800" b="1" i="1" smtClean="0">
                                      <a:solidFill>
                                        <a:schemeClr val="tx1"/>
                                      </a:solidFill>
                                      <a:latin typeface="Cambria Math" panose="02040503050406030204" pitchFamily="18" charset="0"/>
                                    </a:rPr>
                                    <m:t>,  </m:t>
                                  </m:r>
                                  <m:f>
                                    <m:fPr>
                                      <m:ctrlPr>
                                        <a:rPr lang="en-US" sz="2800" b="1" i="1" smtClean="0">
                                          <a:solidFill>
                                            <a:schemeClr val="tx1"/>
                                          </a:solidFill>
                                          <a:latin typeface="Cambria Math" panose="02040503050406030204" pitchFamily="18" charset="0"/>
                                        </a:rPr>
                                      </m:ctrlPr>
                                    </m:fPr>
                                    <m:num>
                                      <m:r>
                                        <a:rPr lang="en-US" sz="2800" b="1" i="1" smtClean="0">
                                          <a:solidFill>
                                            <a:schemeClr val="tx1"/>
                                          </a:solidFill>
                                          <a:latin typeface="Cambria Math" panose="02040503050406030204" pitchFamily="18" charset="0"/>
                                        </a:rPr>
                                        <m:t>𝟑</m:t>
                                      </m:r>
                                    </m:num>
                                    <m:den>
                                      <m:r>
                                        <a:rPr lang="en-US" sz="2800" b="1" i="1" smtClean="0">
                                          <a:solidFill>
                                            <a:schemeClr val="tx1"/>
                                          </a:solidFill>
                                          <a:latin typeface="Cambria Math" panose="02040503050406030204" pitchFamily="18" charset="0"/>
                                        </a:rPr>
                                        <m:t>𝟖</m:t>
                                      </m:r>
                                    </m:den>
                                  </m:f>
                                  <m:r>
                                    <a:rPr lang="en-US" sz="2800" b="1" i="1" smtClean="0">
                                      <a:solidFill>
                                        <a:schemeClr val="tx1"/>
                                      </a:solidFill>
                                      <a:latin typeface="Cambria Math" panose="02040503050406030204" pitchFamily="18" charset="0"/>
                                    </a:rPr>
                                    <m:t>,  </m:t>
                                  </m:r>
                                  <m:f>
                                    <m:fPr>
                                      <m:ctrlPr>
                                        <a:rPr lang="en-US" sz="2800" b="1" i="1" smtClean="0">
                                          <a:solidFill>
                                            <a:schemeClr val="tx1"/>
                                          </a:solidFill>
                                          <a:latin typeface="Cambria Math" panose="02040503050406030204" pitchFamily="18" charset="0"/>
                                        </a:rPr>
                                      </m:ctrlPr>
                                    </m:fPr>
                                    <m:num>
                                      <m:r>
                                        <a:rPr lang="en-US" sz="2800" b="1" i="1" smtClean="0">
                                          <a:solidFill>
                                            <a:schemeClr val="tx1"/>
                                          </a:solidFill>
                                          <a:latin typeface="Cambria Math" panose="02040503050406030204" pitchFamily="18" charset="0"/>
                                        </a:rPr>
                                        <m:t>𝟕</m:t>
                                      </m:r>
                                    </m:num>
                                    <m:den>
                                      <m:r>
                                        <a:rPr lang="en-US" sz="2800" b="1" i="1" smtClean="0">
                                          <a:solidFill>
                                            <a:schemeClr val="tx1"/>
                                          </a:solidFill>
                                          <a:latin typeface="Cambria Math" panose="02040503050406030204" pitchFamily="18" charset="0"/>
                                        </a:rPr>
                                        <m:t>𝟖</m:t>
                                      </m:r>
                                    </m:den>
                                  </m:f>
                                  <m:r>
                                    <a:rPr lang="en-US" sz="2800" b="1" i="0" smtClean="0">
                                      <a:solidFill>
                                        <a:schemeClr val="tx1"/>
                                      </a:solidFill>
                                      <a:latin typeface="Cambria Math" panose="02040503050406030204" pitchFamily="18" charset="0"/>
                                    </a:rPr>
                                    <m:t>,…</m:t>
                                  </m:r>
                                </m:e>
                              </m:d>
                            </m:oMath>
                          </a14:m>
                          <a:endParaRPr lang="en-US" sz="28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21401079"/>
                      </a:ext>
                    </a:extLst>
                  </a:tr>
                  <a:tr h="370840">
                    <a:tc>
                      <a:txBody>
                        <a:bodyPr/>
                        <a:lstStyle/>
                        <a:p>
                          <a:r>
                            <a:rPr lang="en-US" sz="2800" dirty="0">
                              <a:solidFill>
                                <a:srgbClr val="5E5E5E"/>
                              </a:solidFill>
                            </a:rPr>
                            <a:t>If the fractions or mixed numbers are decimals that terminate, use decimals or fractions to multiply.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14:m>
                            <m:oMath xmlns:m="http://schemas.openxmlformats.org/officeDocument/2006/math">
                              <m:r>
                                <a:rPr lang="en-US" sz="2800" b="0" i="0" smtClean="0">
                                  <a:solidFill>
                                    <a:schemeClr val="tx2"/>
                                  </a:solidFill>
                                  <a:latin typeface="Cambria Math" panose="02040503050406030204" pitchFamily="18" charset="0"/>
                                </a:rPr>
                                <m:t>−3.7</m:t>
                              </m:r>
                              <m:d>
                                <m:dPr>
                                  <m:ctrlPr>
                                    <a:rPr lang="en-US" sz="2800" b="0" i="1" smtClean="0">
                                      <a:solidFill>
                                        <a:schemeClr val="tx2"/>
                                      </a:solidFill>
                                      <a:latin typeface="Cambria Math" panose="02040503050406030204" pitchFamily="18" charset="0"/>
                                    </a:rPr>
                                  </m:ctrlPr>
                                </m:dPr>
                                <m:e>
                                  <m:r>
                                    <a:rPr lang="en-US" sz="2800" b="0" i="0" smtClean="0">
                                      <a:solidFill>
                                        <a:schemeClr val="tx2"/>
                                      </a:solidFill>
                                      <a:latin typeface="Cambria Math" panose="02040503050406030204" pitchFamily="18" charset="0"/>
                                    </a:rPr>
                                    <m:t>1</m:t>
                                  </m:r>
                                  <m:f>
                                    <m:fPr>
                                      <m:ctrlPr>
                                        <a:rPr lang="en-US" sz="2800" b="0" i="1" smtClean="0">
                                          <a:solidFill>
                                            <a:schemeClr val="tx2"/>
                                          </a:solidFill>
                                          <a:latin typeface="Cambria Math" panose="02040503050406030204" pitchFamily="18" charset="0"/>
                                        </a:rPr>
                                      </m:ctrlPr>
                                    </m:fPr>
                                    <m:num>
                                      <m:r>
                                        <a:rPr lang="en-US" sz="2800" b="0" i="1" smtClean="0">
                                          <a:solidFill>
                                            <a:schemeClr val="tx2"/>
                                          </a:solidFill>
                                          <a:latin typeface="Cambria Math" panose="02040503050406030204" pitchFamily="18" charset="0"/>
                                        </a:rPr>
                                        <m:t>1</m:t>
                                      </m:r>
                                    </m:num>
                                    <m:den>
                                      <m:r>
                                        <a:rPr lang="en-US" sz="2800" b="0" i="1" smtClean="0">
                                          <a:solidFill>
                                            <a:schemeClr val="tx2"/>
                                          </a:solidFill>
                                          <a:latin typeface="Cambria Math" panose="02040503050406030204" pitchFamily="18" charset="0"/>
                                        </a:rPr>
                                        <m:t>5</m:t>
                                      </m:r>
                                    </m:den>
                                  </m:f>
                                </m:e>
                              </m:d>
                              <m:r>
                                <a:rPr lang="en-US" sz="2800" b="0" i="1" smtClean="0">
                                  <a:solidFill>
                                    <a:schemeClr val="tx2"/>
                                  </a:solidFill>
                                  <a:latin typeface="Cambria Math" panose="02040503050406030204" pitchFamily="18" charset="0"/>
                                </a:rPr>
                                <m:t>=−3.7·(1.2)</m:t>
                              </m:r>
                            </m:oMath>
                          </a14:m>
                          <a:r>
                            <a:rPr lang="en-US" sz="2800" b="0" dirty="0">
                              <a:solidFill>
                                <a:schemeClr val="tx2"/>
                              </a:solidFill>
                            </a:rPr>
                            <a:t> </a:t>
                          </a:r>
                        </a:p>
                        <a:p>
                          <a:r>
                            <a:rPr lang="en-US" sz="2800" b="0" dirty="0">
                              <a:solidFill>
                                <a:schemeClr val="tx2"/>
                              </a:solidFill>
                            </a:rPr>
                            <a:t>                  or</a:t>
                          </a:r>
                        </a:p>
                        <a:p>
                          <a:pPr/>
                          <a14:m>
                            <m:oMathPara xmlns:m="http://schemas.openxmlformats.org/officeDocument/2006/math">
                              <m:oMathParaPr>
                                <m:jc m:val="centerGroup"/>
                              </m:oMathParaPr>
                              <m:oMath xmlns:m="http://schemas.openxmlformats.org/officeDocument/2006/math">
                                <m:r>
                                  <a:rPr lang="en-US" sz="2600" b="0" i="0" smtClean="0">
                                    <a:solidFill>
                                      <a:schemeClr val="tx2"/>
                                    </a:solidFill>
                                    <a:latin typeface="Cambria Math" panose="02040503050406030204" pitchFamily="18" charset="0"/>
                                  </a:rPr>
                                  <m:t>                </m:t>
                                </m:r>
                                <m:r>
                                  <a:rPr lang="en-US" sz="2600" b="0" i="1" dirty="0" smtClean="0">
                                    <a:solidFill>
                                      <a:schemeClr val="tx2"/>
                                    </a:solidFill>
                                    <a:latin typeface="Cambria Math" panose="02040503050406030204" pitchFamily="18" charset="0"/>
                                  </a:rPr>
                                  <m:t>=</m:t>
                                </m:r>
                                <m:r>
                                  <a:rPr lang="en-US" sz="2600" b="0" i="0" smtClean="0">
                                    <a:solidFill>
                                      <a:schemeClr val="tx2"/>
                                    </a:solidFill>
                                    <a:latin typeface="Cambria Math" panose="02040503050406030204" pitchFamily="18" charset="0"/>
                                  </a:rPr>
                                  <m:t>−</m:t>
                                </m:r>
                                <m:r>
                                  <a:rPr lang="en-US" sz="2600" b="0" i="1" smtClean="0">
                                    <a:solidFill>
                                      <a:schemeClr val="tx2"/>
                                    </a:solidFill>
                                    <a:latin typeface="Cambria Math" panose="02040503050406030204" pitchFamily="18" charset="0"/>
                                  </a:rPr>
                                  <m:t>3</m:t>
                                </m:r>
                                <m:f>
                                  <m:fPr>
                                    <m:ctrlPr>
                                      <a:rPr lang="en-US" sz="2600" b="0" i="1" smtClean="0">
                                        <a:solidFill>
                                          <a:schemeClr val="tx2"/>
                                        </a:solidFill>
                                        <a:latin typeface="Cambria Math" panose="02040503050406030204" pitchFamily="18" charset="0"/>
                                      </a:rPr>
                                    </m:ctrlPr>
                                  </m:fPr>
                                  <m:num>
                                    <m:r>
                                      <a:rPr lang="en-US" sz="2600" b="0" i="1" smtClean="0">
                                        <a:solidFill>
                                          <a:schemeClr val="tx2"/>
                                        </a:solidFill>
                                        <a:latin typeface="Cambria Math" panose="02040503050406030204" pitchFamily="18" charset="0"/>
                                      </a:rPr>
                                      <m:t>7</m:t>
                                    </m:r>
                                  </m:num>
                                  <m:den>
                                    <m:r>
                                      <a:rPr lang="en-US" sz="2600" b="0" i="1" smtClean="0">
                                        <a:solidFill>
                                          <a:schemeClr val="tx2"/>
                                        </a:solidFill>
                                        <a:latin typeface="Cambria Math" panose="02040503050406030204" pitchFamily="18" charset="0"/>
                                      </a:rPr>
                                      <m:t>10</m:t>
                                    </m:r>
                                  </m:den>
                                </m:f>
                                <m:d>
                                  <m:dPr>
                                    <m:ctrlPr>
                                      <a:rPr lang="en-US" sz="2600" b="0" i="1" smtClean="0">
                                        <a:solidFill>
                                          <a:schemeClr val="tx2"/>
                                        </a:solidFill>
                                        <a:latin typeface="Cambria Math" panose="02040503050406030204" pitchFamily="18" charset="0"/>
                                      </a:rPr>
                                    </m:ctrlPr>
                                  </m:dPr>
                                  <m:e>
                                    <m:r>
                                      <a:rPr lang="en-US" sz="2600" b="0" i="0" smtClean="0">
                                        <a:solidFill>
                                          <a:schemeClr val="tx2"/>
                                        </a:solidFill>
                                        <a:latin typeface="Cambria Math" panose="02040503050406030204" pitchFamily="18" charset="0"/>
                                      </a:rPr>
                                      <m:t>1</m:t>
                                    </m:r>
                                    <m:f>
                                      <m:fPr>
                                        <m:ctrlPr>
                                          <a:rPr lang="en-US" sz="2600" b="0" i="1" smtClean="0">
                                            <a:solidFill>
                                              <a:schemeClr val="tx2"/>
                                            </a:solidFill>
                                            <a:latin typeface="Cambria Math" panose="02040503050406030204" pitchFamily="18" charset="0"/>
                                          </a:rPr>
                                        </m:ctrlPr>
                                      </m:fPr>
                                      <m:num>
                                        <m:r>
                                          <a:rPr lang="en-US" sz="2600" b="0" i="1" smtClean="0">
                                            <a:solidFill>
                                              <a:schemeClr val="tx2"/>
                                            </a:solidFill>
                                            <a:latin typeface="Cambria Math" panose="02040503050406030204" pitchFamily="18" charset="0"/>
                                          </a:rPr>
                                          <m:t>1</m:t>
                                        </m:r>
                                      </m:num>
                                      <m:den>
                                        <m:r>
                                          <a:rPr lang="en-US" sz="2600" b="0" i="1" smtClean="0">
                                            <a:solidFill>
                                              <a:schemeClr val="tx2"/>
                                            </a:solidFill>
                                            <a:latin typeface="Cambria Math" panose="02040503050406030204" pitchFamily="18" charset="0"/>
                                          </a:rPr>
                                          <m:t>5</m:t>
                                        </m:r>
                                      </m:den>
                                    </m:f>
                                  </m:e>
                                </m:d>
                              </m:oMath>
                            </m:oMathPara>
                          </a14:m>
                          <a:endParaRPr lang="en-US" sz="2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55976714"/>
                      </a:ext>
                    </a:extLst>
                  </a:tr>
                </a:tbl>
              </a:graphicData>
            </a:graphic>
          </p:graphicFrame>
        </mc:Choice>
        <mc:Fallback xmlns="">
          <p:graphicFrame>
            <p:nvGraphicFramePr>
              <p:cNvPr id="3" name="Table 2"/>
              <p:cNvGraphicFramePr>
                <a:graphicFrameLocks noGrp="1"/>
              </p:cNvGraphicFramePr>
              <p:nvPr>
                <p:extLst>
                  <p:ext uri="{D42A27DB-BD31-4B8C-83A1-F6EECF244321}">
                    <p14:modId xmlns:p14="http://schemas.microsoft.com/office/powerpoint/2010/main" val="2466554524"/>
                  </p:ext>
                </p:extLst>
              </p:nvPr>
            </p:nvGraphicFramePr>
            <p:xfrm>
              <a:off x="576940" y="2627545"/>
              <a:ext cx="10055891" cy="3295333"/>
            </p:xfrm>
            <a:graphic>
              <a:graphicData uri="http://schemas.openxmlformats.org/drawingml/2006/table">
                <a:tbl>
                  <a:tblPr firstRow="1" bandRow="1">
                    <a:tableStyleId>{5C22544A-7EE6-4342-B048-85BDC9FD1C3A}</a:tableStyleId>
                  </a:tblPr>
                  <a:tblGrid>
                    <a:gridCol w="5617030">
                      <a:extLst>
                        <a:ext uri="{9D8B030D-6E8A-4147-A177-3AD203B41FA5}">
                          <a16:colId xmlns:a16="http://schemas.microsoft.com/office/drawing/2014/main" val="3436846694"/>
                        </a:ext>
                      </a:extLst>
                    </a:gridCol>
                    <a:gridCol w="4438861">
                      <a:extLst>
                        <a:ext uri="{9D8B030D-6E8A-4147-A177-3AD203B41FA5}">
                          <a16:colId xmlns:a16="http://schemas.microsoft.com/office/drawing/2014/main" val="378461368"/>
                        </a:ext>
                      </a:extLst>
                    </a:gridCol>
                  </a:tblGrid>
                  <a:tr h="518160">
                    <a:tc>
                      <a:txBody>
                        <a:bodyPr/>
                        <a:lstStyle/>
                        <a:p>
                          <a:pPr algn="ctr"/>
                          <a:r>
                            <a:rPr lang="en-US" sz="2800" dirty="0">
                              <a:solidFill>
                                <a:schemeClr val="bg1"/>
                              </a:solidFill>
                            </a:rPr>
                            <a:t>Words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50000"/>
                          </a:schemeClr>
                        </a:solidFill>
                      </a:tcPr>
                    </a:tc>
                    <a:tc>
                      <a:txBody>
                        <a:bodyPr/>
                        <a:lstStyle/>
                        <a:p>
                          <a:pPr algn="ctr"/>
                          <a:r>
                            <a:rPr lang="en-US" sz="2800" dirty="0">
                              <a:solidFill>
                                <a:schemeClr val="bg1"/>
                              </a:solidFill>
                            </a:rPr>
                            <a:t>Example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50000"/>
                          </a:schemeClr>
                        </a:solidFill>
                      </a:tcPr>
                    </a:tc>
                    <a:extLst>
                      <a:ext uri="{0D108BD9-81ED-4DB2-BD59-A6C34878D82A}">
                        <a16:rowId xmlns:a16="http://schemas.microsoft.com/office/drawing/2014/main" val="1236158560"/>
                      </a:ext>
                    </a:extLst>
                  </a:tr>
                  <a:tr h="730060">
                    <a:tc gridSpan="2">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2"/>
                          <a:stretch>
                            <a:fillRect l="-61" t="-79167" r="-121" b="-281667"/>
                          </a:stretch>
                        </a:blipFill>
                      </a:tcPr>
                    </a:tc>
                    <a:tc hMerge="1">
                      <a:txBody>
                        <a:bodyPr/>
                        <a:lstStyle/>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21401079"/>
                      </a:ext>
                    </a:extLst>
                  </a:tr>
                  <a:tr h="2047113">
                    <a:tc>
                      <a:txBody>
                        <a:bodyPr/>
                        <a:lstStyle/>
                        <a:p>
                          <a:r>
                            <a:rPr lang="en-US" sz="2800" dirty="0">
                              <a:solidFill>
                                <a:srgbClr val="5E5E5E"/>
                              </a:solidFill>
                            </a:rPr>
                            <a:t>If the fractions or mixed numbers are decimals that terminate, use decimals or fractions to multiply.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2"/>
                          <a:stretch>
                            <a:fillRect l="-126612" t="-63988" r="-274" b="-595"/>
                          </a:stretch>
                        </a:blipFill>
                      </a:tcPr>
                    </a:tc>
                    <a:extLst>
                      <a:ext uri="{0D108BD9-81ED-4DB2-BD59-A6C34878D82A}">
                        <a16:rowId xmlns:a16="http://schemas.microsoft.com/office/drawing/2014/main" val="4055976714"/>
                      </a:ext>
                    </a:extLst>
                  </a:tr>
                </a:tbl>
              </a:graphicData>
            </a:graphic>
          </p:graphicFrame>
        </mc:Fallback>
      </mc:AlternateContent>
    </p:spTree>
    <p:extLst>
      <p:ext uri="{BB962C8B-B14F-4D97-AF65-F5344CB8AC3E}">
        <p14:creationId xmlns:p14="http://schemas.microsoft.com/office/powerpoint/2010/main" val="32984096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Learn</a:t>
            </a:r>
            <a:br>
              <a:rPr lang="en-US" sz="2800" dirty="0">
                <a:solidFill>
                  <a:srgbClr val="0070C0"/>
                </a:solidFill>
              </a:rPr>
            </a:br>
            <a:r>
              <a:rPr lang="en-US" sz="2800" b="0" dirty="0">
                <a:solidFill>
                  <a:schemeClr val="tx1"/>
                </a:solidFill>
              </a:rPr>
              <a:t>Multiply Rational Numbers</a:t>
            </a:r>
          </a:p>
        </p:txBody>
      </p:sp>
      <mc:AlternateContent xmlns:mc="http://schemas.openxmlformats.org/markup-compatibility/2006" xmlns:a14="http://schemas.microsoft.com/office/drawing/2010/main">
        <mc:Choice Requires="a14">
          <p:graphicFrame>
            <p:nvGraphicFramePr>
              <p:cNvPr id="5" name="Table 4">
                <a:extLst>
                  <a:ext uri="{FF2B5EF4-FFF2-40B4-BE49-F238E27FC236}">
                    <a16:creationId xmlns:a16="http://schemas.microsoft.com/office/drawing/2014/main" id="{84DAB609-F3FA-4B55-A86C-3DAE38034154}"/>
                  </a:ext>
                </a:extLst>
              </p:cNvPr>
              <p:cNvGraphicFramePr>
                <a:graphicFrameLocks noGrp="1"/>
              </p:cNvGraphicFramePr>
              <p:nvPr>
                <p:extLst>
                  <p:ext uri="{D42A27DB-BD31-4B8C-83A1-F6EECF244321}">
                    <p14:modId xmlns:p14="http://schemas.microsoft.com/office/powerpoint/2010/main" val="592981217"/>
                  </p:ext>
                </p:extLst>
              </p:nvPr>
            </p:nvGraphicFramePr>
            <p:xfrm>
              <a:off x="575555" y="2095435"/>
              <a:ext cx="10055891" cy="2619820"/>
            </p:xfrm>
            <a:graphic>
              <a:graphicData uri="http://schemas.openxmlformats.org/drawingml/2006/table">
                <a:tbl>
                  <a:tblPr firstRow="1" bandRow="1">
                    <a:tableStyleId>{5C22544A-7EE6-4342-B048-85BDC9FD1C3A}</a:tableStyleId>
                  </a:tblPr>
                  <a:tblGrid>
                    <a:gridCol w="5617030">
                      <a:extLst>
                        <a:ext uri="{9D8B030D-6E8A-4147-A177-3AD203B41FA5}">
                          <a16:colId xmlns:a16="http://schemas.microsoft.com/office/drawing/2014/main" val="3436846694"/>
                        </a:ext>
                      </a:extLst>
                    </a:gridCol>
                    <a:gridCol w="4438861">
                      <a:extLst>
                        <a:ext uri="{9D8B030D-6E8A-4147-A177-3AD203B41FA5}">
                          <a16:colId xmlns:a16="http://schemas.microsoft.com/office/drawing/2014/main" val="378461368"/>
                        </a:ext>
                      </a:extLst>
                    </a:gridCol>
                  </a:tblGrid>
                  <a:tr h="370840">
                    <a:tc>
                      <a:txBody>
                        <a:bodyPr/>
                        <a:lstStyle/>
                        <a:p>
                          <a:pPr algn="ctr"/>
                          <a:r>
                            <a:rPr lang="en-US" sz="2800" dirty="0">
                              <a:solidFill>
                                <a:schemeClr val="bg1"/>
                              </a:solidFill>
                            </a:rPr>
                            <a:t>Words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50000"/>
                          </a:schemeClr>
                        </a:solidFill>
                      </a:tcPr>
                    </a:tc>
                    <a:tc>
                      <a:txBody>
                        <a:bodyPr/>
                        <a:lstStyle/>
                        <a:p>
                          <a:pPr algn="ctr"/>
                          <a:r>
                            <a:rPr lang="en-US" sz="2800" dirty="0">
                              <a:solidFill>
                                <a:schemeClr val="bg1"/>
                              </a:solidFill>
                            </a:rPr>
                            <a:t>Example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50000"/>
                          </a:schemeClr>
                        </a:solidFill>
                      </a:tcPr>
                    </a:tc>
                    <a:extLst>
                      <a:ext uri="{0D108BD9-81ED-4DB2-BD59-A6C34878D82A}">
                        <a16:rowId xmlns:a16="http://schemas.microsoft.com/office/drawing/2014/main" val="1236158560"/>
                      </a:ext>
                    </a:extLst>
                  </a:tr>
                  <a:tr h="471411">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1" dirty="0">
                              <a:solidFill>
                                <a:schemeClr val="tx1"/>
                              </a:solidFill>
                            </a:rPr>
                            <a:t>Non-Terminating Decimals</a:t>
                          </a:r>
                          <a14:m>
                            <m:oMath xmlns:m="http://schemas.openxmlformats.org/officeDocument/2006/math">
                              <m:r>
                                <a:rPr lang="en-US" sz="2800" b="1" i="0" smtClean="0">
                                  <a:solidFill>
                                    <a:schemeClr val="tx1"/>
                                  </a:solidFill>
                                  <a:latin typeface="Cambria Math" panose="02040503050406030204" pitchFamily="18" charset="0"/>
                                </a:rPr>
                                <m:t> </m:t>
                              </m:r>
                              <m:d>
                                <m:dPr>
                                  <m:ctrlPr>
                                    <a:rPr lang="en-US" sz="2800" b="1" i="1" smtClean="0">
                                      <a:solidFill>
                                        <a:schemeClr val="tx1"/>
                                      </a:solidFill>
                                      <a:latin typeface="Cambria Math" panose="02040503050406030204" pitchFamily="18" charset="0"/>
                                    </a:rPr>
                                  </m:ctrlPr>
                                </m:dPr>
                                <m:e>
                                  <m:r>
                                    <a:rPr lang="en-US" sz="2800" b="1" i="0" smtClean="0">
                                      <a:solidFill>
                                        <a:schemeClr val="tx1"/>
                                      </a:solidFill>
                                      <a:latin typeface="Cambria Math" panose="02040503050406030204" pitchFamily="18" charset="0"/>
                                    </a:rPr>
                                    <m:t>−</m:t>
                                  </m:r>
                                  <m:f>
                                    <m:fPr>
                                      <m:ctrlPr>
                                        <a:rPr lang="en-US" sz="2800" b="1" i="1" smtClean="0">
                                          <a:solidFill>
                                            <a:schemeClr val="tx1"/>
                                          </a:solidFill>
                                          <a:latin typeface="Cambria Math" panose="02040503050406030204" pitchFamily="18" charset="0"/>
                                        </a:rPr>
                                      </m:ctrlPr>
                                    </m:fPr>
                                    <m:num>
                                      <m:r>
                                        <a:rPr lang="en-US" sz="2800" b="1" i="1" smtClean="0">
                                          <a:solidFill>
                                            <a:schemeClr val="tx1"/>
                                          </a:solidFill>
                                          <a:latin typeface="Cambria Math" panose="02040503050406030204" pitchFamily="18" charset="0"/>
                                        </a:rPr>
                                        <m:t>𝟏</m:t>
                                      </m:r>
                                    </m:num>
                                    <m:den>
                                      <m:r>
                                        <a:rPr lang="en-US" sz="2800" b="1" i="1" smtClean="0">
                                          <a:solidFill>
                                            <a:schemeClr val="tx1"/>
                                          </a:solidFill>
                                          <a:latin typeface="Cambria Math" panose="02040503050406030204" pitchFamily="18" charset="0"/>
                                        </a:rPr>
                                        <m:t>𝟗</m:t>
                                      </m:r>
                                    </m:den>
                                  </m:f>
                                  <m:r>
                                    <a:rPr lang="en-US" sz="2800" b="1" i="1" smtClean="0">
                                      <a:solidFill>
                                        <a:schemeClr val="tx1"/>
                                      </a:solidFill>
                                      <a:latin typeface="Cambria Math" panose="02040503050406030204" pitchFamily="18" charset="0"/>
                                    </a:rPr>
                                    <m:t>,  </m:t>
                                  </m:r>
                                  <m:f>
                                    <m:fPr>
                                      <m:ctrlPr>
                                        <a:rPr lang="en-US" sz="2800" b="1" i="1" smtClean="0">
                                          <a:solidFill>
                                            <a:schemeClr val="tx1"/>
                                          </a:solidFill>
                                          <a:latin typeface="Cambria Math" panose="02040503050406030204" pitchFamily="18" charset="0"/>
                                        </a:rPr>
                                      </m:ctrlPr>
                                    </m:fPr>
                                    <m:num>
                                      <m:r>
                                        <a:rPr lang="en-US" sz="2800" b="1" i="1" smtClean="0">
                                          <a:solidFill>
                                            <a:schemeClr val="tx1"/>
                                          </a:solidFill>
                                          <a:latin typeface="Cambria Math" panose="02040503050406030204" pitchFamily="18" charset="0"/>
                                        </a:rPr>
                                        <m:t>𝟐</m:t>
                                      </m:r>
                                    </m:num>
                                    <m:den>
                                      <m:r>
                                        <a:rPr lang="en-US" sz="2800" b="1" i="1" smtClean="0">
                                          <a:solidFill>
                                            <a:schemeClr val="tx1"/>
                                          </a:solidFill>
                                          <a:latin typeface="Cambria Math" panose="02040503050406030204" pitchFamily="18" charset="0"/>
                                        </a:rPr>
                                        <m:t>𝟑</m:t>
                                      </m:r>
                                    </m:den>
                                  </m:f>
                                  <m:r>
                                    <a:rPr lang="en-US" sz="2800" b="1" i="1" smtClean="0">
                                      <a:solidFill>
                                        <a:schemeClr val="tx1"/>
                                      </a:solidFill>
                                      <a:latin typeface="Cambria Math" panose="02040503050406030204" pitchFamily="18" charset="0"/>
                                    </a:rPr>
                                    <m:t>,  </m:t>
                                  </m:r>
                                  <m:f>
                                    <m:fPr>
                                      <m:ctrlPr>
                                        <a:rPr lang="en-US" sz="2800" b="1" i="1" smtClean="0">
                                          <a:solidFill>
                                            <a:schemeClr val="tx1"/>
                                          </a:solidFill>
                                          <a:latin typeface="Cambria Math" panose="02040503050406030204" pitchFamily="18" charset="0"/>
                                        </a:rPr>
                                      </m:ctrlPr>
                                    </m:fPr>
                                    <m:num>
                                      <m:r>
                                        <a:rPr lang="en-US" sz="2800" b="1" i="1" smtClean="0">
                                          <a:solidFill>
                                            <a:schemeClr val="tx1"/>
                                          </a:solidFill>
                                          <a:latin typeface="Cambria Math" panose="02040503050406030204" pitchFamily="18" charset="0"/>
                                        </a:rPr>
                                        <m:t>𝟏𝟏</m:t>
                                      </m:r>
                                    </m:num>
                                    <m:den>
                                      <m:r>
                                        <a:rPr lang="en-US" sz="2800" b="1" i="1" smtClean="0">
                                          <a:solidFill>
                                            <a:schemeClr val="tx1"/>
                                          </a:solidFill>
                                          <a:latin typeface="Cambria Math" panose="02040503050406030204" pitchFamily="18" charset="0"/>
                                        </a:rPr>
                                        <m:t>𝟏𝟓</m:t>
                                      </m:r>
                                    </m:den>
                                  </m:f>
                                  <m:r>
                                    <a:rPr lang="en-US" sz="2800" b="1" i="0" smtClean="0">
                                      <a:solidFill>
                                        <a:schemeClr val="tx1"/>
                                      </a:solidFill>
                                      <a:latin typeface="Cambria Math" panose="02040503050406030204" pitchFamily="18" charset="0"/>
                                    </a:rPr>
                                    <m:t>,…</m:t>
                                  </m:r>
                                </m:e>
                              </m:d>
                            </m:oMath>
                          </a14:m>
                          <a:endParaRPr lang="en-US" sz="28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21401079"/>
                      </a:ext>
                    </a:extLst>
                  </a:tr>
                  <a:tr h="370840">
                    <a:tc>
                      <a:txBody>
                        <a:bodyPr/>
                        <a:lstStyle/>
                        <a:p>
                          <a:r>
                            <a:rPr lang="en-US" sz="2800" dirty="0">
                              <a:solidFill>
                                <a:srgbClr val="5E5E5E"/>
                              </a:solidFill>
                            </a:rPr>
                            <a:t>If the fractions or mixed numbers are decimals that repeat nonzero digits, use fractions to multiply.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14:m>
                            <m:oMathPara xmlns:m="http://schemas.openxmlformats.org/officeDocument/2006/math">
                              <m:oMathParaPr>
                                <m:jc m:val="centerGroup"/>
                              </m:oMathParaPr>
                              <m:oMath xmlns:m="http://schemas.openxmlformats.org/officeDocument/2006/math">
                                <m:r>
                                  <a:rPr lang="en-US" sz="2600" b="0" i="0" smtClean="0">
                                    <a:solidFill>
                                      <a:schemeClr val="tx2"/>
                                    </a:solidFill>
                                    <a:latin typeface="Cambria Math" panose="02040503050406030204" pitchFamily="18" charset="0"/>
                                  </a:rPr>
                                  <m:t>0.75</m:t>
                                </m:r>
                                <m:d>
                                  <m:dPr>
                                    <m:ctrlPr>
                                      <a:rPr lang="en-US" sz="2600" b="0" i="1" smtClean="0">
                                        <a:solidFill>
                                          <a:schemeClr val="tx2"/>
                                        </a:solidFill>
                                        <a:latin typeface="Cambria Math" panose="02040503050406030204" pitchFamily="18" charset="0"/>
                                      </a:rPr>
                                    </m:ctrlPr>
                                  </m:dPr>
                                  <m:e>
                                    <m:r>
                                      <a:rPr lang="en-US" sz="2600" b="0" i="0" smtClean="0">
                                        <a:solidFill>
                                          <a:schemeClr val="tx2"/>
                                        </a:solidFill>
                                        <a:latin typeface="Cambria Math" panose="02040503050406030204" pitchFamily="18" charset="0"/>
                                      </a:rPr>
                                      <m:t>−</m:t>
                                    </m:r>
                                    <m:f>
                                      <m:fPr>
                                        <m:ctrlPr>
                                          <a:rPr lang="en-US" sz="2600" b="0" i="1" smtClean="0">
                                            <a:solidFill>
                                              <a:schemeClr val="tx2"/>
                                            </a:solidFill>
                                            <a:latin typeface="Cambria Math" panose="02040503050406030204" pitchFamily="18" charset="0"/>
                                          </a:rPr>
                                        </m:ctrlPr>
                                      </m:fPr>
                                      <m:num>
                                        <m:r>
                                          <a:rPr lang="en-US" sz="2600" b="0" i="1" smtClean="0">
                                            <a:solidFill>
                                              <a:schemeClr val="tx2"/>
                                            </a:solidFill>
                                            <a:latin typeface="Cambria Math" panose="02040503050406030204" pitchFamily="18" charset="0"/>
                                          </a:rPr>
                                          <m:t>2</m:t>
                                        </m:r>
                                      </m:num>
                                      <m:den>
                                        <m:r>
                                          <a:rPr lang="en-US" sz="2600" b="0" i="1" smtClean="0">
                                            <a:solidFill>
                                              <a:schemeClr val="tx2"/>
                                            </a:solidFill>
                                            <a:latin typeface="Cambria Math" panose="02040503050406030204" pitchFamily="18" charset="0"/>
                                          </a:rPr>
                                          <m:t>3</m:t>
                                        </m:r>
                                      </m:den>
                                    </m:f>
                                  </m:e>
                                </m:d>
                                <m:r>
                                  <a:rPr lang="en-US" sz="2600" b="0" i="1" smtClean="0">
                                    <a:solidFill>
                                      <a:schemeClr val="tx2"/>
                                    </a:solidFill>
                                    <a:latin typeface="Cambria Math" panose="02040503050406030204" pitchFamily="18" charset="0"/>
                                  </a:rPr>
                                  <m:t>=</m:t>
                                </m:r>
                                <m:f>
                                  <m:fPr>
                                    <m:ctrlPr>
                                      <a:rPr lang="en-US" sz="2600" b="0" i="1" smtClean="0">
                                        <a:solidFill>
                                          <a:schemeClr val="tx2"/>
                                        </a:solidFill>
                                        <a:latin typeface="Cambria Math" panose="02040503050406030204" pitchFamily="18" charset="0"/>
                                      </a:rPr>
                                    </m:ctrlPr>
                                  </m:fPr>
                                  <m:num>
                                    <m:r>
                                      <a:rPr lang="en-US" sz="2600" b="0" i="1" smtClean="0">
                                        <a:solidFill>
                                          <a:schemeClr val="tx2"/>
                                        </a:solidFill>
                                        <a:latin typeface="Cambria Math" panose="02040503050406030204" pitchFamily="18" charset="0"/>
                                      </a:rPr>
                                      <m:t>3</m:t>
                                    </m:r>
                                  </m:num>
                                  <m:den>
                                    <m:r>
                                      <a:rPr lang="en-US" sz="2600" b="0" i="1" smtClean="0">
                                        <a:solidFill>
                                          <a:schemeClr val="tx2"/>
                                        </a:solidFill>
                                        <a:latin typeface="Cambria Math" panose="02040503050406030204" pitchFamily="18" charset="0"/>
                                      </a:rPr>
                                      <m:t>4</m:t>
                                    </m:r>
                                  </m:den>
                                </m:f>
                                <m:d>
                                  <m:dPr>
                                    <m:ctrlPr>
                                      <a:rPr lang="en-US" sz="2600" b="0" i="1" smtClean="0">
                                        <a:solidFill>
                                          <a:schemeClr val="tx2"/>
                                        </a:solidFill>
                                        <a:latin typeface="Cambria Math" panose="02040503050406030204" pitchFamily="18" charset="0"/>
                                      </a:rPr>
                                    </m:ctrlPr>
                                  </m:dPr>
                                  <m:e>
                                    <m:r>
                                      <a:rPr lang="en-US" sz="2600" b="0" i="0" smtClean="0">
                                        <a:solidFill>
                                          <a:schemeClr val="tx2"/>
                                        </a:solidFill>
                                        <a:latin typeface="Cambria Math" panose="02040503050406030204" pitchFamily="18" charset="0"/>
                                      </a:rPr>
                                      <m:t>−</m:t>
                                    </m:r>
                                    <m:f>
                                      <m:fPr>
                                        <m:ctrlPr>
                                          <a:rPr lang="en-US" sz="2600" b="0" i="1" smtClean="0">
                                            <a:solidFill>
                                              <a:schemeClr val="tx2"/>
                                            </a:solidFill>
                                            <a:latin typeface="Cambria Math" panose="02040503050406030204" pitchFamily="18" charset="0"/>
                                          </a:rPr>
                                        </m:ctrlPr>
                                      </m:fPr>
                                      <m:num>
                                        <m:r>
                                          <a:rPr lang="en-US" sz="2600" b="0" i="1" smtClean="0">
                                            <a:solidFill>
                                              <a:schemeClr val="tx2"/>
                                            </a:solidFill>
                                            <a:latin typeface="Cambria Math" panose="02040503050406030204" pitchFamily="18" charset="0"/>
                                          </a:rPr>
                                          <m:t>2</m:t>
                                        </m:r>
                                      </m:num>
                                      <m:den>
                                        <m:r>
                                          <a:rPr lang="en-US" sz="2600" b="0" i="1" smtClean="0">
                                            <a:solidFill>
                                              <a:schemeClr val="tx2"/>
                                            </a:solidFill>
                                            <a:latin typeface="Cambria Math" panose="02040503050406030204" pitchFamily="18" charset="0"/>
                                          </a:rPr>
                                          <m:t>3</m:t>
                                        </m:r>
                                      </m:den>
                                    </m:f>
                                  </m:e>
                                </m:d>
                              </m:oMath>
                            </m:oMathPara>
                          </a14:m>
                          <a:endParaRPr lang="en-US" sz="26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55976714"/>
                      </a:ext>
                    </a:extLst>
                  </a:tr>
                </a:tbl>
              </a:graphicData>
            </a:graphic>
          </p:graphicFrame>
        </mc:Choice>
        <mc:Fallback xmlns="">
          <p:graphicFrame>
            <p:nvGraphicFramePr>
              <p:cNvPr id="5" name="Table 4">
                <a:extLst>
                  <a:ext uri="{FF2B5EF4-FFF2-40B4-BE49-F238E27FC236}">
                    <a16:creationId xmlns:a16="http://schemas.microsoft.com/office/drawing/2014/main" id="{84DAB609-F3FA-4B55-A86C-3DAE38034154}"/>
                  </a:ext>
                </a:extLst>
              </p:cNvPr>
              <p:cNvGraphicFramePr>
                <a:graphicFrameLocks noGrp="1"/>
              </p:cNvGraphicFramePr>
              <p:nvPr>
                <p:extLst>
                  <p:ext uri="{D42A27DB-BD31-4B8C-83A1-F6EECF244321}">
                    <p14:modId xmlns:p14="http://schemas.microsoft.com/office/powerpoint/2010/main" val="592981217"/>
                  </p:ext>
                </p:extLst>
              </p:nvPr>
            </p:nvGraphicFramePr>
            <p:xfrm>
              <a:off x="575555" y="2095435"/>
              <a:ext cx="10055891" cy="2619820"/>
            </p:xfrm>
            <a:graphic>
              <a:graphicData uri="http://schemas.openxmlformats.org/drawingml/2006/table">
                <a:tbl>
                  <a:tblPr firstRow="1" bandRow="1">
                    <a:tableStyleId>{5C22544A-7EE6-4342-B048-85BDC9FD1C3A}</a:tableStyleId>
                  </a:tblPr>
                  <a:tblGrid>
                    <a:gridCol w="5617030">
                      <a:extLst>
                        <a:ext uri="{9D8B030D-6E8A-4147-A177-3AD203B41FA5}">
                          <a16:colId xmlns:a16="http://schemas.microsoft.com/office/drawing/2014/main" val="3436846694"/>
                        </a:ext>
                      </a:extLst>
                    </a:gridCol>
                    <a:gridCol w="4438861">
                      <a:extLst>
                        <a:ext uri="{9D8B030D-6E8A-4147-A177-3AD203B41FA5}">
                          <a16:colId xmlns:a16="http://schemas.microsoft.com/office/drawing/2014/main" val="378461368"/>
                        </a:ext>
                      </a:extLst>
                    </a:gridCol>
                  </a:tblGrid>
                  <a:tr h="518160">
                    <a:tc>
                      <a:txBody>
                        <a:bodyPr/>
                        <a:lstStyle/>
                        <a:p>
                          <a:pPr algn="ctr"/>
                          <a:r>
                            <a:rPr lang="en-US" sz="2800" dirty="0">
                              <a:solidFill>
                                <a:schemeClr val="bg1"/>
                              </a:solidFill>
                            </a:rPr>
                            <a:t>Words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50000"/>
                          </a:schemeClr>
                        </a:solidFill>
                      </a:tcPr>
                    </a:tc>
                    <a:tc>
                      <a:txBody>
                        <a:bodyPr/>
                        <a:lstStyle/>
                        <a:p>
                          <a:pPr algn="ctr"/>
                          <a:r>
                            <a:rPr lang="en-US" sz="2800" dirty="0">
                              <a:solidFill>
                                <a:schemeClr val="bg1"/>
                              </a:solidFill>
                            </a:rPr>
                            <a:t>Example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50000"/>
                          </a:schemeClr>
                        </a:solidFill>
                      </a:tcPr>
                    </a:tc>
                    <a:extLst>
                      <a:ext uri="{0D108BD9-81ED-4DB2-BD59-A6C34878D82A}">
                        <a16:rowId xmlns:a16="http://schemas.microsoft.com/office/drawing/2014/main" val="1236158560"/>
                      </a:ext>
                    </a:extLst>
                  </a:tr>
                  <a:tr h="730060">
                    <a:tc gridSpan="2">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2"/>
                          <a:stretch>
                            <a:fillRect l="-61" t="-79167" r="-121" b="-210833"/>
                          </a:stretch>
                        </a:blipFill>
                      </a:tcPr>
                    </a:tc>
                    <a:tc hMerge="1">
                      <a:txBody>
                        <a:bodyPr/>
                        <a:lstStyle/>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21401079"/>
                      </a:ext>
                    </a:extLst>
                  </a:tr>
                  <a:tr h="1371600">
                    <a:tc>
                      <a:txBody>
                        <a:bodyPr/>
                        <a:lstStyle/>
                        <a:p>
                          <a:r>
                            <a:rPr lang="en-US" sz="2800" dirty="0">
                              <a:solidFill>
                                <a:srgbClr val="5E5E5E"/>
                              </a:solidFill>
                            </a:rPr>
                            <a:t>If the fractions or mixed numbers are decimals that repeat nonzero digits, use fractions to multiply.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2"/>
                          <a:stretch>
                            <a:fillRect l="-126612" t="-95133" r="-274" b="-11947"/>
                          </a:stretch>
                        </a:blipFill>
                      </a:tcPr>
                    </a:tc>
                    <a:extLst>
                      <a:ext uri="{0D108BD9-81ED-4DB2-BD59-A6C34878D82A}">
                        <a16:rowId xmlns:a16="http://schemas.microsoft.com/office/drawing/2014/main" val="4055976714"/>
                      </a:ext>
                    </a:extLst>
                  </a:tr>
                </a:tbl>
              </a:graphicData>
            </a:graphic>
          </p:graphicFrame>
        </mc:Fallback>
      </mc:AlternateContent>
    </p:spTree>
    <p:extLst>
      <p:ext uri="{BB962C8B-B14F-4D97-AF65-F5344CB8AC3E}">
        <p14:creationId xmlns:p14="http://schemas.microsoft.com/office/powerpoint/2010/main" val="18735781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3DF0B0BF-0558-1048-AC06-1D1812F060BC}"/>
              </a:ext>
            </a:extLst>
          </p:cNvPr>
          <p:cNvSpPr txBox="1">
            <a:spLocks/>
          </p:cNvSpPr>
          <p:nvPr/>
        </p:nvSpPr>
        <p:spPr>
          <a:xfrm>
            <a:off x="459872" y="332811"/>
            <a:ext cx="7937508"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Pause and Reflect</a:t>
            </a:r>
            <a:endParaRPr lang="en-US" sz="2800" b="0" dirty="0">
              <a:solidFill>
                <a:schemeClr val="tx1"/>
              </a:solidFill>
            </a:endParaRPr>
          </a:p>
        </p:txBody>
      </p:sp>
      <p:sp>
        <p:nvSpPr>
          <p:cNvPr id="11" name="Content Placeholder 2">
            <a:extLst>
              <a:ext uri="{FF2B5EF4-FFF2-40B4-BE49-F238E27FC236}">
                <a16:creationId xmlns:a16="http://schemas.microsoft.com/office/drawing/2014/main" id="{A8E898F8-389E-3F4C-B5FF-C53A28BA732A}"/>
              </a:ext>
            </a:extLst>
          </p:cNvPr>
          <p:cNvSpPr txBox="1">
            <a:spLocks/>
          </p:cNvSpPr>
          <p:nvPr/>
        </p:nvSpPr>
        <p:spPr>
          <a:xfrm>
            <a:off x="459873" y="1707845"/>
            <a:ext cx="8390512" cy="1441413"/>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latin typeface="+mj-lt"/>
              </a:rPr>
              <a:t>Create a graphic organizer that will help you understand how to determine if a fraction or mixed number is a terminating or non-terminating decimal.</a:t>
            </a:r>
          </a:p>
          <a:p>
            <a:endParaRPr lang="en-US" sz="2800" dirty="0">
              <a:latin typeface="+mj-lt"/>
            </a:endParaRPr>
          </a:p>
        </p:txBody>
      </p:sp>
    </p:spTree>
    <p:extLst>
      <p:ext uri="{BB962C8B-B14F-4D97-AF65-F5344CB8AC3E}">
        <p14:creationId xmlns:p14="http://schemas.microsoft.com/office/powerpoint/2010/main" val="5667312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itle 1">
            <a:extLst>
              <a:ext uri="{FF2B5EF4-FFF2-40B4-BE49-F238E27FC236}">
                <a16:creationId xmlns:a16="http://schemas.microsoft.com/office/drawing/2014/main" id="{3DF0B0BF-0558-1048-AC06-1D1812F060BC}"/>
              </a:ext>
            </a:extLst>
          </p:cNvPr>
          <p:cNvSpPr txBox="1">
            <a:spLocks/>
          </p:cNvSpPr>
          <p:nvPr/>
        </p:nvSpPr>
        <p:spPr>
          <a:xfrm>
            <a:off x="459873" y="332811"/>
            <a:ext cx="9845270" cy="106056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3</a:t>
            </a:r>
            <a:br>
              <a:rPr lang="en-US" sz="2800" dirty="0">
                <a:solidFill>
                  <a:srgbClr val="33175A"/>
                </a:solidFill>
              </a:rPr>
            </a:br>
            <a:r>
              <a:rPr lang="en-US" sz="2800" b="0" dirty="0">
                <a:solidFill>
                  <a:schemeClr val="tx1"/>
                </a:solidFill>
              </a:rPr>
              <a:t>Multiply Rational Numbers</a:t>
            </a:r>
          </a:p>
        </p:txBody>
      </p:sp>
      <mc:AlternateContent xmlns:mc="http://schemas.openxmlformats.org/markup-compatibility/2006" xmlns:a14="http://schemas.microsoft.com/office/drawing/2010/main">
        <mc:Choice Requires="a14">
          <p:sp>
            <p:nvSpPr>
              <p:cNvPr id="8" name="Content Placeholder 2">
                <a:extLst>
                  <a:ext uri="{FF2B5EF4-FFF2-40B4-BE49-F238E27FC236}">
                    <a16:creationId xmlns:a16="http://schemas.microsoft.com/office/drawing/2014/main" id="{66BD4E7D-0912-754B-9237-13B457F2A578}"/>
                  </a:ext>
                </a:extLst>
              </p:cNvPr>
              <p:cNvSpPr txBox="1">
                <a:spLocks/>
              </p:cNvSpPr>
              <p:nvPr/>
            </p:nvSpPr>
            <p:spPr>
              <a:xfrm>
                <a:off x="459872" y="1894306"/>
                <a:ext cx="11104599" cy="670813"/>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dirty="0">
                    <a:solidFill>
                      <a:schemeClr val="tx1"/>
                    </a:solidFill>
                  </a:rPr>
                  <a:t>Find </a:t>
                </a:r>
                <a14:m>
                  <m:oMath xmlns:m="http://schemas.openxmlformats.org/officeDocument/2006/math">
                    <m:f>
                      <m:fPr>
                        <m:ctrlPr>
                          <a:rPr lang="en-US" sz="2800" b="1" i="1" smtClean="0">
                            <a:solidFill>
                              <a:schemeClr val="tx1"/>
                            </a:solidFill>
                            <a:latin typeface="Cambria Math" panose="02040503050406030204" pitchFamily="18" charset="0"/>
                          </a:rPr>
                        </m:ctrlPr>
                      </m:fPr>
                      <m:num>
                        <m:r>
                          <a:rPr lang="en-US" sz="2800" b="1" i="1" smtClean="0">
                            <a:solidFill>
                              <a:schemeClr val="tx1"/>
                            </a:solidFill>
                            <a:latin typeface="Cambria Math" panose="02040503050406030204" pitchFamily="18" charset="0"/>
                          </a:rPr>
                          <m:t>𝟏</m:t>
                        </m:r>
                      </m:num>
                      <m:den>
                        <m:r>
                          <a:rPr lang="en-US" sz="2800" b="1" i="1" smtClean="0">
                            <a:solidFill>
                              <a:schemeClr val="tx1"/>
                            </a:solidFill>
                            <a:latin typeface="Cambria Math" panose="02040503050406030204" pitchFamily="18" charset="0"/>
                          </a:rPr>
                          <m:t>𝟑</m:t>
                        </m:r>
                      </m:den>
                    </m:f>
                    <m:r>
                      <a:rPr lang="en-US" sz="2800" b="1" i="1" smtClean="0">
                        <a:solidFill>
                          <a:schemeClr val="tx1"/>
                        </a:solidFill>
                        <a:latin typeface="Cambria Math" panose="02040503050406030204" pitchFamily="18" charset="0"/>
                      </a:rPr>
                      <m:t>(</m:t>
                    </m:r>
                    <m:r>
                      <a:rPr lang="en-US" sz="2800" b="1" i="1">
                        <a:solidFill>
                          <a:schemeClr val="tx1"/>
                        </a:solidFill>
                        <a:latin typeface="Cambria Math" panose="02040503050406030204" pitchFamily="18" charset="0"/>
                      </a:rPr>
                      <m:t>−</m:t>
                    </m:r>
                    <m:r>
                      <a:rPr lang="en-US" sz="2800" b="1" i="1" smtClean="0">
                        <a:solidFill>
                          <a:schemeClr val="tx1"/>
                        </a:solidFill>
                        <a:latin typeface="Cambria Math" panose="02040503050406030204" pitchFamily="18" charset="0"/>
                      </a:rPr>
                      <m:t>𝟐</m:t>
                    </m:r>
                    <m:r>
                      <a:rPr lang="en-US" sz="2800" b="1" i="1" smtClean="0">
                        <a:solidFill>
                          <a:schemeClr val="tx1"/>
                        </a:solidFill>
                        <a:latin typeface="Cambria Math" panose="02040503050406030204" pitchFamily="18" charset="0"/>
                      </a:rPr>
                      <m:t>.</m:t>
                    </m:r>
                    <m:r>
                      <a:rPr lang="en-US" sz="2800" b="1" i="1" smtClean="0">
                        <a:solidFill>
                          <a:schemeClr val="tx1"/>
                        </a:solidFill>
                        <a:latin typeface="Cambria Math" panose="02040503050406030204" pitchFamily="18" charset="0"/>
                      </a:rPr>
                      <m:t>𝟕𝟓</m:t>
                    </m:r>
                    <m:r>
                      <a:rPr lang="en-US" sz="2800" b="1" i="1" smtClean="0">
                        <a:solidFill>
                          <a:schemeClr val="tx1"/>
                        </a:solidFill>
                        <a:latin typeface="Cambria Math" panose="02040503050406030204" pitchFamily="18" charset="0"/>
                      </a:rPr>
                      <m:t>)</m:t>
                    </m:r>
                  </m:oMath>
                </a14:m>
                <a:r>
                  <a:rPr lang="en-US" sz="2800" b="1" dirty="0">
                    <a:solidFill>
                      <a:schemeClr val="tx1"/>
                    </a:solidFill>
                  </a:rPr>
                  <a:t>. Write in simplest form.</a:t>
                </a:r>
              </a:p>
            </p:txBody>
          </p:sp>
        </mc:Choice>
        <mc:Fallback xmlns="">
          <p:sp>
            <p:nvSpPr>
              <p:cNvPr id="8" name="Content Placeholder 2">
                <a:extLst>
                  <a:ext uri="{FF2B5EF4-FFF2-40B4-BE49-F238E27FC236}">
                    <a16:creationId xmlns:a16="http://schemas.microsoft.com/office/drawing/2014/main" id="{66BD4E7D-0912-754B-9237-13B457F2A578}"/>
                  </a:ext>
                </a:extLst>
              </p:cNvPr>
              <p:cNvSpPr txBox="1">
                <a:spLocks noRot="1" noChangeAspect="1" noMove="1" noResize="1" noEditPoints="1" noAdjustHandles="1" noChangeArrowheads="1" noChangeShapeType="1" noTextEdit="1"/>
              </p:cNvSpPr>
              <p:nvPr/>
            </p:nvSpPr>
            <p:spPr>
              <a:xfrm>
                <a:off x="459872" y="1894306"/>
                <a:ext cx="11104599" cy="670813"/>
              </a:xfrm>
              <a:prstGeom prst="rect">
                <a:avLst/>
              </a:prstGeom>
              <a:blipFill>
                <a:blip r:embed="rId2"/>
                <a:stretch>
                  <a:fillRect l="-1098" b="-15455"/>
                </a:stretch>
              </a:blipFill>
            </p:spPr>
            <p:txBody>
              <a:bodyPr/>
              <a:lstStyle/>
              <a:p>
                <a:r>
                  <a:rPr lang="en-US">
                    <a:noFill/>
                  </a:rPr>
                  <a:t> </a:t>
                </a:r>
              </a:p>
            </p:txBody>
          </p:sp>
        </mc:Fallback>
      </mc:AlternateContent>
    </p:spTree>
    <p:extLst>
      <p:ext uri="{BB962C8B-B14F-4D97-AF65-F5344CB8AC3E}">
        <p14:creationId xmlns:p14="http://schemas.microsoft.com/office/powerpoint/2010/main" val="34978487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0B0BF-0558-1048-AC06-1D1812F060BC}"/>
              </a:ext>
            </a:extLst>
          </p:cNvPr>
          <p:cNvSpPr txBox="1">
            <a:spLocks/>
          </p:cNvSpPr>
          <p:nvPr/>
        </p:nvSpPr>
        <p:spPr>
          <a:xfrm>
            <a:off x="459873" y="332811"/>
            <a:ext cx="9845270" cy="106056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3</a:t>
            </a:r>
            <a:br>
              <a:rPr lang="en-US" sz="2800" dirty="0">
                <a:solidFill>
                  <a:srgbClr val="33175A"/>
                </a:solidFill>
              </a:rPr>
            </a:br>
            <a:r>
              <a:rPr lang="en-US" sz="2800" b="0" dirty="0">
                <a:solidFill>
                  <a:schemeClr val="tx1"/>
                </a:solidFill>
              </a:rPr>
              <a:t>Multiply Rational Numbers</a:t>
            </a:r>
          </a:p>
        </p:txBody>
      </p:sp>
      <p:sp>
        <p:nvSpPr>
          <p:cNvPr id="3" name="Content Placeholder 2">
            <a:extLst>
              <a:ext uri="{FF2B5EF4-FFF2-40B4-BE49-F238E27FC236}">
                <a16:creationId xmlns:a16="http://schemas.microsoft.com/office/drawing/2014/main" id="{6684FE74-CD2E-4C44-B64A-F1E5DEE53F02}"/>
              </a:ext>
            </a:extLst>
          </p:cNvPr>
          <p:cNvSpPr txBox="1">
            <a:spLocks/>
          </p:cNvSpPr>
          <p:nvPr/>
        </p:nvSpPr>
        <p:spPr>
          <a:xfrm>
            <a:off x="459872" y="1780269"/>
            <a:ext cx="9457851" cy="2545546"/>
          </a:xfrm>
          <a:prstGeom prst="rect">
            <a:avLst/>
          </a:prstGeom>
        </p:spPr>
        <p:txBody>
          <a:bodyPr>
            <a:no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en-US" sz="2800" b="1" dirty="0">
                <a:solidFill>
                  <a:srgbClr val="00A6B9"/>
                </a:solidFill>
                <a:latin typeface="+mj-lt"/>
              </a:rPr>
              <a:t>Think About It!</a:t>
            </a:r>
          </a:p>
          <a:p>
            <a:r>
              <a:rPr lang="en-US" sz="2800" dirty="0"/>
              <a:t>Will you write both numbers as fractions or as decimals?</a:t>
            </a:r>
          </a:p>
        </p:txBody>
      </p:sp>
    </p:spTree>
    <p:extLst>
      <p:ext uri="{BB962C8B-B14F-4D97-AF65-F5344CB8AC3E}">
        <p14:creationId xmlns:p14="http://schemas.microsoft.com/office/powerpoint/2010/main" val="3694264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itle 1">
            <a:extLst>
              <a:ext uri="{FF2B5EF4-FFF2-40B4-BE49-F238E27FC236}">
                <a16:creationId xmlns:a16="http://schemas.microsoft.com/office/drawing/2014/main" id="{3DF0B0BF-0558-1048-AC06-1D1812F060BC}"/>
              </a:ext>
            </a:extLst>
          </p:cNvPr>
          <p:cNvSpPr txBox="1">
            <a:spLocks/>
          </p:cNvSpPr>
          <p:nvPr/>
        </p:nvSpPr>
        <p:spPr>
          <a:xfrm>
            <a:off x="459873" y="332811"/>
            <a:ext cx="9845270" cy="106056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3</a:t>
            </a:r>
            <a:br>
              <a:rPr lang="en-US" sz="2800" dirty="0">
                <a:solidFill>
                  <a:srgbClr val="33175A"/>
                </a:solidFill>
              </a:rPr>
            </a:br>
            <a:r>
              <a:rPr lang="en-US" sz="2800" b="0" dirty="0">
                <a:solidFill>
                  <a:schemeClr val="tx1"/>
                </a:solidFill>
              </a:rPr>
              <a:t>Multiply Rational Numbers</a:t>
            </a:r>
          </a:p>
        </p:txBody>
      </p:sp>
      <mc:AlternateContent xmlns:mc="http://schemas.openxmlformats.org/markup-compatibility/2006" xmlns:a14="http://schemas.microsoft.com/office/drawing/2010/main">
        <mc:Choice Requires="a14">
          <p:sp>
            <p:nvSpPr>
              <p:cNvPr id="9" name="Content Placeholder 2">
                <a:extLst>
                  <a:ext uri="{FF2B5EF4-FFF2-40B4-BE49-F238E27FC236}">
                    <a16:creationId xmlns:a16="http://schemas.microsoft.com/office/drawing/2014/main" id="{66BD4E7D-0912-754B-9237-13B457F2A578}"/>
                  </a:ext>
                </a:extLst>
              </p:cNvPr>
              <p:cNvSpPr txBox="1">
                <a:spLocks/>
              </p:cNvSpPr>
              <p:nvPr/>
            </p:nvSpPr>
            <p:spPr>
              <a:xfrm>
                <a:off x="459872" y="1990799"/>
                <a:ext cx="8543451" cy="2261574"/>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Because the factors are written in different forms, you first need to rewrite them in the same form.</a:t>
                </a:r>
                <a:endParaRPr lang="en-US" sz="2800" dirty="0">
                  <a:solidFill>
                    <a:schemeClr val="tx2"/>
                  </a:solidFill>
                </a:endParaRPr>
              </a:p>
              <a:p>
                <a:r>
                  <a:rPr lang="en-US" sz="2800" dirty="0">
                    <a:solidFill>
                      <a:schemeClr val="tx2"/>
                    </a:solidFill>
                  </a:rPr>
                  <a:t>Because </a:t>
                </a:r>
                <a14:m>
                  <m:oMath xmlns:m="http://schemas.openxmlformats.org/officeDocument/2006/math">
                    <m:f>
                      <m:fPr>
                        <m:ctrlPr>
                          <a:rPr lang="en-US" sz="2800" i="1" smtClean="0">
                            <a:solidFill>
                              <a:schemeClr val="tx2"/>
                            </a:solidFill>
                            <a:latin typeface="Cambria Math" panose="02040503050406030204" pitchFamily="18" charset="0"/>
                          </a:rPr>
                        </m:ctrlPr>
                      </m:fPr>
                      <m:num>
                        <m:r>
                          <a:rPr lang="en-US" sz="2800" b="0" i="1" smtClean="0">
                            <a:solidFill>
                              <a:schemeClr val="tx2"/>
                            </a:solidFill>
                            <a:latin typeface="Cambria Math" panose="02040503050406030204" pitchFamily="18" charset="0"/>
                          </a:rPr>
                          <m:t>1</m:t>
                        </m:r>
                      </m:num>
                      <m:den>
                        <m:r>
                          <a:rPr lang="en-US" sz="2800" b="0" i="1" smtClean="0">
                            <a:solidFill>
                              <a:schemeClr val="tx2"/>
                            </a:solidFill>
                            <a:latin typeface="Cambria Math" panose="02040503050406030204" pitchFamily="18" charset="0"/>
                          </a:rPr>
                          <m:t>3</m:t>
                        </m:r>
                      </m:den>
                    </m:f>
                  </m:oMath>
                </a14:m>
                <a:r>
                  <a:rPr lang="en-US" sz="2800" dirty="0">
                    <a:solidFill>
                      <a:schemeClr val="tx2"/>
                    </a:solidFill>
                  </a:rPr>
                  <a:t> </a:t>
                </a:r>
                <a:r>
                  <a:rPr lang="en-US" sz="2800" dirty="0"/>
                  <a:t>repeats non-zero digits, write the second factor as a mixed number.</a:t>
                </a:r>
                <a:endParaRPr lang="en-US" sz="2800" dirty="0">
                  <a:solidFill>
                    <a:schemeClr val="tx2"/>
                  </a:solidFill>
                </a:endParaRPr>
              </a:p>
            </p:txBody>
          </p:sp>
        </mc:Choice>
        <mc:Fallback xmlns="">
          <p:sp>
            <p:nvSpPr>
              <p:cNvPr id="9" name="Content Placeholder 2">
                <a:extLst>
                  <a:ext uri="{FF2B5EF4-FFF2-40B4-BE49-F238E27FC236}">
                    <a16:creationId xmlns:a16="http://schemas.microsoft.com/office/drawing/2014/main" id="{66BD4E7D-0912-754B-9237-13B457F2A578}"/>
                  </a:ext>
                </a:extLst>
              </p:cNvPr>
              <p:cNvSpPr txBox="1">
                <a:spLocks noRot="1" noChangeAspect="1" noMove="1" noResize="1" noEditPoints="1" noAdjustHandles="1" noChangeArrowheads="1" noChangeShapeType="1" noTextEdit="1"/>
              </p:cNvSpPr>
              <p:nvPr/>
            </p:nvSpPr>
            <p:spPr>
              <a:xfrm>
                <a:off x="459872" y="1990799"/>
                <a:ext cx="8543451" cy="2261574"/>
              </a:xfrm>
              <a:prstGeom prst="rect">
                <a:avLst/>
              </a:prstGeom>
              <a:blipFill>
                <a:blip r:embed="rId2"/>
                <a:stretch>
                  <a:fillRect l="-1427" t="-2965" r="-143" b="-1617"/>
                </a:stretch>
              </a:blipFill>
            </p:spPr>
            <p:txBody>
              <a:bodyPr/>
              <a:lstStyle/>
              <a:p>
                <a:r>
                  <a:rPr lang="en-US">
                    <a:noFill/>
                  </a:rPr>
                  <a:t> </a:t>
                </a:r>
              </a:p>
            </p:txBody>
          </p:sp>
        </mc:Fallback>
      </mc:AlternateContent>
    </p:spTree>
    <p:extLst>
      <p:ext uri="{BB962C8B-B14F-4D97-AF65-F5344CB8AC3E}">
        <p14:creationId xmlns:p14="http://schemas.microsoft.com/office/powerpoint/2010/main" val="15027804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itle 1">
            <a:extLst>
              <a:ext uri="{FF2B5EF4-FFF2-40B4-BE49-F238E27FC236}">
                <a16:creationId xmlns:a16="http://schemas.microsoft.com/office/drawing/2014/main" id="{3DF0B0BF-0558-1048-AC06-1D1812F060BC}"/>
              </a:ext>
            </a:extLst>
          </p:cNvPr>
          <p:cNvSpPr txBox="1">
            <a:spLocks/>
          </p:cNvSpPr>
          <p:nvPr/>
        </p:nvSpPr>
        <p:spPr>
          <a:xfrm>
            <a:off x="459873" y="332811"/>
            <a:ext cx="9845270" cy="106056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3</a:t>
            </a:r>
            <a:br>
              <a:rPr lang="en-US" sz="2800" dirty="0">
                <a:solidFill>
                  <a:srgbClr val="33175A"/>
                </a:solidFill>
              </a:rPr>
            </a:br>
            <a:r>
              <a:rPr lang="en-US" sz="2800" b="0" dirty="0">
                <a:solidFill>
                  <a:schemeClr val="tx1"/>
                </a:solidFill>
              </a:rPr>
              <a:t>Multiply Rational Numbers</a:t>
            </a:r>
          </a:p>
        </p:txBody>
      </p:sp>
      <mc:AlternateContent xmlns:mc="http://schemas.openxmlformats.org/markup-compatibility/2006" xmlns:a14="http://schemas.microsoft.com/office/drawing/2010/main">
        <mc:Choice Requires="a14">
          <p:graphicFrame>
            <p:nvGraphicFramePr>
              <p:cNvPr id="2" name="Table 1"/>
              <p:cNvGraphicFramePr>
                <a:graphicFrameLocks noGrp="1"/>
              </p:cNvGraphicFramePr>
              <p:nvPr>
                <p:extLst>
                  <p:ext uri="{D42A27DB-BD31-4B8C-83A1-F6EECF244321}">
                    <p14:modId xmlns:p14="http://schemas.microsoft.com/office/powerpoint/2010/main" val="1355741514"/>
                  </p:ext>
                </p:extLst>
              </p:nvPr>
            </p:nvGraphicFramePr>
            <p:xfrm>
              <a:off x="635719" y="1393371"/>
              <a:ext cx="9915051" cy="3600196"/>
            </p:xfrm>
            <a:graphic>
              <a:graphicData uri="http://schemas.openxmlformats.org/drawingml/2006/table">
                <a:tbl>
                  <a:tblPr firstRow="1" bandRow="1">
                    <a:tableStyleId>{5C22544A-7EE6-4342-B048-85BDC9FD1C3A}</a:tableStyleId>
                  </a:tblPr>
                  <a:tblGrid>
                    <a:gridCol w="2371251">
                      <a:extLst>
                        <a:ext uri="{9D8B030D-6E8A-4147-A177-3AD203B41FA5}">
                          <a16:colId xmlns:a16="http://schemas.microsoft.com/office/drawing/2014/main" val="1589512875"/>
                        </a:ext>
                      </a:extLst>
                    </a:gridCol>
                    <a:gridCol w="7543800">
                      <a:extLst>
                        <a:ext uri="{9D8B030D-6E8A-4147-A177-3AD203B41FA5}">
                          <a16:colId xmlns:a16="http://schemas.microsoft.com/office/drawing/2014/main" val="50488661"/>
                        </a:ext>
                      </a:extLst>
                    </a:gridCol>
                  </a:tblGrid>
                  <a:tr h="370840">
                    <a:tc>
                      <a:txBody>
                        <a:bodyPr/>
                        <a:lstStyle/>
                        <a:p>
                          <a14:m>
                            <m:oMath xmlns:m="http://schemas.openxmlformats.org/officeDocument/2006/math">
                              <m:f>
                                <m:fPr>
                                  <m:ctrlPr>
                                    <a:rPr lang="en-US" sz="2800" b="0" i="1" smtClean="0">
                                      <a:solidFill>
                                        <a:schemeClr val="tx2"/>
                                      </a:solidFill>
                                      <a:latin typeface="Cambria Math" panose="02040503050406030204" pitchFamily="18" charset="0"/>
                                    </a:rPr>
                                  </m:ctrlPr>
                                </m:fPr>
                                <m:num>
                                  <m:r>
                                    <a:rPr lang="en-US" sz="2800" b="0" i="1" smtClean="0">
                                      <a:solidFill>
                                        <a:schemeClr val="tx2"/>
                                      </a:solidFill>
                                      <a:latin typeface="Cambria Math" panose="02040503050406030204" pitchFamily="18" charset="0"/>
                                    </a:rPr>
                                    <m:t>1</m:t>
                                  </m:r>
                                </m:num>
                                <m:den>
                                  <m:r>
                                    <a:rPr lang="en-US" sz="2800" b="0" i="1" smtClean="0">
                                      <a:solidFill>
                                        <a:schemeClr val="tx2"/>
                                      </a:solidFill>
                                      <a:latin typeface="Cambria Math" panose="02040503050406030204" pitchFamily="18" charset="0"/>
                                    </a:rPr>
                                    <m:t>3</m:t>
                                  </m:r>
                                </m:den>
                              </m:f>
                              <m:r>
                                <a:rPr lang="en-US" sz="2800" b="0" i="1" smtClean="0">
                                  <a:solidFill>
                                    <a:schemeClr val="tx2"/>
                                  </a:solidFill>
                                  <a:latin typeface="Cambria Math" panose="02040503050406030204" pitchFamily="18" charset="0"/>
                                </a:rPr>
                                <m:t>(−2.75)</m:t>
                              </m:r>
                            </m:oMath>
                          </a14:m>
                          <a:r>
                            <a:rPr lang="en-US" sz="2800" b="0" dirty="0">
                              <a:solidFill>
                                <a:schemeClr val="tx2"/>
                              </a:solidFill>
                            </a:rPr>
                            <a:t>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800" b="0" dirty="0">
                              <a:solidFill>
                                <a:srgbClr val="0070C0"/>
                              </a:solidFill>
                            </a:rPr>
                            <a:t>Write the expression.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42713166"/>
                      </a:ext>
                    </a:extLst>
                  </a:tr>
                  <a:tr h="370840">
                    <a:tc>
                      <a:txBody>
                        <a:bodyPr/>
                        <a:lstStyle/>
                        <a:p>
                          <a14:m>
                            <m:oMath xmlns:m="http://schemas.openxmlformats.org/officeDocument/2006/math">
                              <m:r>
                                <a:rPr lang="en-US" sz="2800" b="0" i="1" smtClean="0">
                                  <a:solidFill>
                                    <a:schemeClr val="tx2"/>
                                  </a:solidFill>
                                  <a:latin typeface="Cambria Math" panose="02040503050406030204" pitchFamily="18" charset="0"/>
                                </a:rPr>
                                <m:t>=</m:t>
                              </m:r>
                              <m:f>
                                <m:fPr>
                                  <m:ctrlPr>
                                    <a:rPr lang="en-US" sz="2800" b="0" i="1" smtClean="0">
                                      <a:solidFill>
                                        <a:schemeClr val="tx2"/>
                                      </a:solidFill>
                                      <a:latin typeface="Cambria Math" panose="02040503050406030204" pitchFamily="18" charset="0"/>
                                    </a:rPr>
                                  </m:ctrlPr>
                                </m:fPr>
                                <m:num>
                                  <m:r>
                                    <a:rPr lang="en-US" sz="2800" b="0" i="1" smtClean="0">
                                      <a:solidFill>
                                        <a:schemeClr val="tx2"/>
                                      </a:solidFill>
                                      <a:latin typeface="Cambria Math" panose="02040503050406030204" pitchFamily="18" charset="0"/>
                                    </a:rPr>
                                    <m:t>1</m:t>
                                  </m:r>
                                </m:num>
                                <m:den>
                                  <m:r>
                                    <a:rPr lang="en-US" sz="2800" b="0" i="1" smtClean="0">
                                      <a:solidFill>
                                        <a:schemeClr val="tx2"/>
                                      </a:solidFill>
                                      <a:latin typeface="Cambria Math" panose="02040503050406030204" pitchFamily="18" charset="0"/>
                                    </a:rPr>
                                    <m:t>3</m:t>
                                  </m:r>
                                </m:den>
                              </m:f>
                              <m:r>
                                <a:rPr lang="en-US" sz="2800" b="0" i="1" smtClean="0">
                                  <a:solidFill>
                                    <a:schemeClr val="tx2"/>
                                  </a:solidFill>
                                  <a:latin typeface="Cambria Math" panose="02040503050406030204" pitchFamily="18" charset="0"/>
                                </a:rPr>
                                <m:t>(−2</m:t>
                              </m:r>
                              <m:f>
                                <m:fPr>
                                  <m:ctrlPr>
                                    <a:rPr lang="en-US" sz="2800" b="0" i="1" smtClean="0">
                                      <a:solidFill>
                                        <a:schemeClr val="tx2"/>
                                      </a:solidFill>
                                      <a:latin typeface="Cambria Math" panose="02040503050406030204" pitchFamily="18" charset="0"/>
                                    </a:rPr>
                                  </m:ctrlPr>
                                </m:fPr>
                                <m:num>
                                  <m:r>
                                    <a:rPr lang="en-US" sz="2800" b="0" i="1" smtClean="0">
                                      <a:solidFill>
                                        <a:schemeClr val="tx2"/>
                                      </a:solidFill>
                                      <a:latin typeface="Cambria Math" panose="02040503050406030204" pitchFamily="18" charset="0"/>
                                    </a:rPr>
                                    <m:t>3</m:t>
                                  </m:r>
                                </m:num>
                                <m:den>
                                  <m:r>
                                    <a:rPr lang="en-US" sz="2800" b="0" i="1" smtClean="0">
                                      <a:solidFill>
                                        <a:schemeClr val="tx2"/>
                                      </a:solidFill>
                                      <a:latin typeface="Cambria Math" panose="02040503050406030204" pitchFamily="18" charset="0"/>
                                    </a:rPr>
                                    <m:t>4</m:t>
                                  </m:r>
                                </m:den>
                              </m:f>
                              <m:r>
                                <a:rPr lang="en-US" sz="2800" b="0" i="1" smtClean="0">
                                  <a:solidFill>
                                    <a:schemeClr val="tx2"/>
                                  </a:solidFill>
                                  <a:latin typeface="Cambria Math" panose="02040503050406030204" pitchFamily="18" charset="0"/>
                                </a:rPr>
                                <m:t>)</m:t>
                              </m:r>
                            </m:oMath>
                          </a14:m>
                          <a:r>
                            <a:rPr lang="en-US" sz="2800" b="0" dirty="0">
                              <a:solidFill>
                                <a:schemeClr val="tx2"/>
                              </a:solidFill>
                            </a:rPr>
                            <a:t>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800" b="0" dirty="0">
                              <a:solidFill>
                                <a:srgbClr val="0070C0"/>
                              </a:solidFill>
                            </a:rPr>
                            <a:t>Rewrite </a:t>
                          </a:r>
                          <a14:m>
                            <m:oMath xmlns:m="http://schemas.openxmlformats.org/officeDocument/2006/math">
                              <m:r>
                                <a:rPr lang="en-US" sz="2800" b="0" i="0" smtClean="0">
                                  <a:solidFill>
                                    <a:srgbClr val="0070C0"/>
                                  </a:solidFill>
                                  <a:latin typeface="Cambria Math" panose="02040503050406030204" pitchFamily="18" charset="0"/>
                                </a:rPr>
                                <m:t>−2.75</m:t>
                              </m:r>
                            </m:oMath>
                          </a14:m>
                          <a:r>
                            <a:rPr lang="en-US" sz="2800" b="0" dirty="0">
                              <a:solidFill>
                                <a:srgbClr val="0070C0"/>
                              </a:solidFill>
                            </a:rPr>
                            <a:t> as a mixed number.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6898472"/>
                      </a:ext>
                    </a:extLst>
                  </a:tr>
                  <a:tr h="370840">
                    <a:tc>
                      <a:txBody>
                        <a:bodyPr/>
                        <a:lstStyle/>
                        <a:p>
                          <a14:m>
                            <m:oMath xmlns:m="http://schemas.openxmlformats.org/officeDocument/2006/math">
                              <m:r>
                                <a:rPr lang="en-US" sz="2800" b="0" i="1" smtClean="0">
                                  <a:solidFill>
                                    <a:schemeClr val="tx2"/>
                                  </a:solidFill>
                                  <a:latin typeface="Cambria Math" panose="02040503050406030204" pitchFamily="18" charset="0"/>
                                </a:rPr>
                                <m:t>=</m:t>
                              </m:r>
                              <m:f>
                                <m:fPr>
                                  <m:ctrlPr>
                                    <a:rPr lang="en-US" sz="2800" b="0" i="1" smtClean="0">
                                      <a:solidFill>
                                        <a:schemeClr val="tx2"/>
                                      </a:solidFill>
                                      <a:latin typeface="Cambria Math" panose="02040503050406030204" pitchFamily="18" charset="0"/>
                                    </a:rPr>
                                  </m:ctrlPr>
                                </m:fPr>
                                <m:num>
                                  <m:r>
                                    <a:rPr lang="en-US" sz="2800" b="0" i="1" smtClean="0">
                                      <a:solidFill>
                                        <a:schemeClr val="tx2"/>
                                      </a:solidFill>
                                      <a:latin typeface="Cambria Math" panose="02040503050406030204" pitchFamily="18" charset="0"/>
                                    </a:rPr>
                                    <m:t>1</m:t>
                                  </m:r>
                                </m:num>
                                <m:den>
                                  <m:r>
                                    <a:rPr lang="en-US" sz="2800" b="0" i="1" smtClean="0">
                                      <a:solidFill>
                                        <a:schemeClr val="tx2"/>
                                      </a:solidFill>
                                      <a:latin typeface="Cambria Math" panose="02040503050406030204" pitchFamily="18" charset="0"/>
                                    </a:rPr>
                                    <m:t>3</m:t>
                                  </m:r>
                                </m:den>
                              </m:f>
                              <m:r>
                                <a:rPr lang="en-US" sz="2800" b="0" i="1" smtClean="0">
                                  <a:solidFill>
                                    <a:schemeClr val="tx2"/>
                                  </a:solidFill>
                                  <a:latin typeface="Cambria Math" panose="02040503050406030204" pitchFamily="18" charset="0"/>
                                </a:rPr>
                                <m:t>(−</m:t>
                              </m:r>
                              <m:f>
                                <m:fPr>
                                  <m:ctrlPr>
                                    <a:rPr lang="en-US" sz="2800" b="0" i="1" smtClean="0">
                                      <a:solidFill>
                                        <a:schemeClr val="tx2"/>
                                      </a:solidFill>
                                      <a:latin typeface="Cambria Math" panose="02040503050406030204" pitchFamily="18" charset="0"/>
                                    </a:rPr>
                                  </m:ctrlPr>
                                </m:fPr>
                                <m:num>
                                  <m:r>
                                    <a:rPr lang="en-US" sz="2800" b="0" i="1" smtClean="0">
                                      <a:solidFill>
                                        <a:schemeClr val="tx2"/>
                                      </a:solidFill>
                                      <a:latin typeface="Cambria Math" panose="02040503050406030204" pitchFamily="18" charset="0"/>
                                    </a:rPr>
                                    <m:t>11</m:t>
                                  </m:r>
                                </m:num>
                                <m:den>
                                  <m:r>
                                    <a:rPr lang="en-US" sz="2800" b="0" i="1" smtClean="0">
                                      <a:solidFill>
                                        <a:schemeClr val="tx2"/>
                                      </a:solidFill>
                                      <a:latin typeface="Cambria Math" panose="02040503050406030204" pitchFamily="18" charset="0"/>
                                    </a:rPr>
                                    <m:t>4</m:t>
                                  </m:r>
                                </m:den>
                              </m:f>
                              <m:r>
                                <a:rPr lang="en-US" sz="2800" b="0" i="1" smtClean="0">
                                  <a:solidFill>
                                    <a:schemeClr val="tx2"/>
                                  </a:solidFill>
                                  <a:latin typeface="Cambria Math" panose="02040503050406030204" pitchFamily="18" charset="0"/>
                                </a:rPr>
                                <m:t>)</m:t>
                              </m:r>
                            </m:oMath>
                          </a14:m>
                          <a:r>
                            <a:rPr lang="en-US" sz="2800" b="0" dirty="0">
                              <a:solidFill>
                                <a:schemeClr val="tx2"/>
                              </a:solidFill>
                            </a:rPr>
                            <a:t>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800" b="0" dirty="0">
                              <a:solidFill>
                                <a:srgbClr val="0070C0"/>
                              </a:solidFill>
                            </a:rPr>
                            <a:t>Rewrite </a:t>
                          </a:r>
                          <a14:m>
                            <m:oMath xmlns:m="http://schemas.openxmlformats.org/officeDocument/2006/math">
                              <m:r>
                                <a:rPr lang="en-US" sz="2800" b="0" i="0" smtClean="0">
                                  <a:solidFill>
                                    <a:srgbClr val="0070C0"/>
                                  </a:solidFill>
                                  <a:latin typeface="Cambria Math" panose="02040503050406030204" pitchFamily="18" charset="0"/>
                                </a:rPr>
                                <m:t>−2</m:t>
                              </m:r>
                              <m:f>
                                <m:fPr>
                                  <m:ctrlPr>
                                    <a:rPr lang="en-US" sz="2800" b="0" i="1" smtClean="0">
                                      <a:solidFill>
                                        <a:srgbClr val="0070C0"/>
                                      </a:solidFill>
                                      <a:latin typeface="Cambria Math" panose="02040503050406030204" pitchFamily="18" charset="0"/>
                                    </a:rPr>
                                  </m:ctrlPr>
                                </m:fPr>
                                <m:num>
                                  <m:r>
                                    <a:rPr lang="en-US" sz="2800" b="0" i="1" smtClean="0">
                                      <a:solidFill>
                                        <a:srgbClr val="0070C0"/>
                                      </a:solidFill>
                                      <a:latin typeface="Cambria Math" panose="02040503050406030204" pitchFamily="18" charset="0"/>
                                    </a:rPr>
                                    <m:t>3</m:t>
                                  </m:r>
                                </m:num>
                                <m:den>
                                  <m:r>
                                    <a:rPr lang="en-US" sz="2800" b="0" i="1" smtClean="0">
                                      <a:solidFill>
                                        <a:srgbClr val="0070C0"/>
                                      </a:solidFill>
                                      <a:latin typeface="Cambria Math" panose="02040503050406030204" pitchFamily="18" charset="0"/>
                                    </a:rPr>
                                    <m:t>4</m:t>
                                  </m:r>
                                </m:den>
                              </m:f>
                            </m:oMath>
                          </a14:m>
                          <a:r>
                            <a:rPr lang="en-US" sz="2800" b="0" dirty="0">
                              <a:solidFill>
                                <a:srgbClr val="0070C0"/>
                              </a:solidFill>
                            </a:rPr>
                            <a:t> as an improper fraction.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58228668"/>
                      </a:ext>
                    </a:extLst>
                  </a:tr>
                  <a:tr h="370840">
                    <a:tc>
                      <a:txBody>
                        <a:bodyPr/>
                        <a:lstStyle/>
                        <a:p>
                          <a14:m>
                            <m:oMath xmlns:m="http://schemas.openxmlformats.org/officeDocument/2006/math">
                              <m:r>
                                <a:rPr lang="en-US" sz="2800" b="0" i="1" smtClean="0">
                                  <a:solidFill>
                                    <a:schemeClr val="tx2"/>
                                  </a:solidFill>
                                  <a:latin typeface="Cambria Math" panose="02040503050406030204" pitchFamily="18" charset="0"/>
                                </a:rPr>
                                <m:t>=</m:t>
                              </m:r>
                              <m:f>
                                <m:fPr>
                                  <m:ctrlPr>
                                    <a:rPr lang="en-US" sz="2800" b="0" i="1" smtClean="0">
                                      <a:solidFill>
                                        <a:schemeClr val="tx2"/>
                                      </a:solidFill>
                                      <a:latin typeface="Cambria Math" panose="02040503050406030204" pitchFamily="18" charset="0"/>
                                    </a:rPr>
                                  </m:ctrlPr>
                                </m:fPr>
                                <m:num>
                                  <m:r>
                                    <a:rPr lang="en-US" sz="2800" b="0" i="1" smtClean="0">
                                      <a:solidFill>
                                        <a:schemeClr val="tx2"/>
                                      </a:solidFill>
                                      <a:latin typeface="Cambria Math" panose="02040503050406030204" pitchFamily="18" charset="0"/>
                                    </a:rPr>
                                    <m:t>1(−11)</m:t>
                                  </m:r>
                                </m:num>
                                <m:den>
                                  <m:r>
                                    <a:rPr lang="en-US" sz="2800" b="0" i="1" smtClean="0">
                                      <a:solidFill>
                                        <a:schemeClr val="tx2"/>
                                      </a:solidFill>
                                      <a:latin typeface="Cambria Math" panose="02040503050406030204" pitchFamily="18" charset="0"/>
                                    </a:rPr>
                                    <m:t>(3</m:t>
                                  </m:r>
                                  <m:r>
                                    <a:rPr lang="en-GB" sz="2800" b="0" i="1" smtClean="0">
                                      <a:solidFill>
                                        <a:schemeClr val="tx2"/>
                                      </a:solidFill>
                                      <a:latin typeface="Cambria Math" panose="02040503050406030204" pitchFamily="18" charset="0"/>
                                    </a:rPr>
                                    <m:t> </m:t>
                                  </m:r>
                                  <m:r>
                                    <a:rPr lang="en-US" sz="2800" b="0" i="1" smtClean="0">
                                      <a:solidFill>
                                        <a:schemeClr val="tx2"/>
                                      </a:solidFill>
                                      <a:latin typeface="Cambria Math" panose="02040503050406030204" pitchFamily="18" charset="0"/>
                                      <a:ea typeface="Cambria Math" panose="02040503050406030204" pitchFamily="18" charset="0"/>
                                    </a:rPr>
                                    <m:t>∙</m:t>
                                  </m:r>
                                  <m:r>
                                    <a:rPr lang="en-GB" sz="2800" b="0" i="1" smtClean="0">
                                      <a:solidFill>
                                        <a:schemeClr val="tx2"/>
                                      </a:solidFill>
                                      <a:latin typeface="Cambria Math" panose="02040503050406030204" pitchFamily="18" charset="0"/>
                                      <a:ea typeface="Cambria Math" panose="02040503050406030204" pitchFamily="18" charset="0"/>
                                    </a:rPr>
                                    <m:t> </m:t>
                                  </m:r>
                                  <m:r>
                                    <a:rPr lang="en-US" sz="2800" b="0" i="1" smtClean="0">
                                      <a:solidFill>
                                        <a:schemeClr val="tx2"/>
                                      </a:solidFill>
                                      <a:latin typeface="Cambria Math" panose="02040503050406030204" pitchFamily="18" charset="0"/>
                                    </a:rPr>
                                    <m:t>4)</m:t>
                                  </m:r>
                                </m:den>
                              </m:f>
                            </m:oMath>
                          </a14:m>
                          <a:r>
                            <a:rPr lang="en-US" sz="2800" b="0" dirty="0">
                              <a:solidFill>
                                <a:schemeClr val="tx2"/>
                              </a:solidFill>
                            </a:rPr>
                            <a:t>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800" b="0" dirty="0">
                              <a:solidFill>
                                <a:srgbClr val="0070C0"/>
                              </a:solidFill>
                            </a:rPr>
                            <a:t>Multiply the numerators and denominators.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78379540"/>
                      </a:ext>
                    </a:extLst>
                  </a:tr>
                  <a:tr h="370840">
                    <a:tc>
                      <a:txBody>
                        <a:bodyPr/>
                        <a:lstStyle/>
                        <a:p>
                          <a14:m>
                            <m:oMath xmlns:m="http://schemas.openxmlformats.org/officeDocument/2006/math">
                              <m:r>
                                <a:rPr lang="en-US" sz="2800" b="0" i="1" smtClean="0">
                                  <a:solidFill>
                                    <a:schemeClr val="tx2"/>
                                  </a:solidFill>
                                  <a:latin typeface="Cambria Math" panose="02040503050406030204" pitchFamily="18" charset="0"/>
                                </a:rPr>
                                <m:t>=</m:t>
                              </m:r>
                              <m:r>
                                <a:rPr lang="en-US" sz="2800" b="1" i="1" smtClean="0">
                                  <a:solidFill>
                                    <a:schemeClr val="tx2"/>
                                  </a:solidFill>
                                  <a:latin typeface="Cambria Math" panose="02040503050406030204" pitchFamily="18" charset="0"/>
                                </a:rPr>
                                <m:t>−</m:t>
                              </m:r>
                              <m:f>
                                <m:fPr>
                                  <m:ctrlPr>
                                    <a:rPr lang="en-US" sz="2800" b="0" i="1" smtClean="0">
                                      <a:solidFill>
                                        <a:schemeClr val="tx2"/>
                                      </a:solidFill>
                                      <a:latin typeface="Cambria Math" panose="02040503050406030204" pitchFamily="18" charset="0"/>
                                    </a:rPr>
                                  </m:ctrlPr>
                                </m:fPr>
                                <m:num>
                                  <m:r>
                                    <a:rPr lang="en-US" sz="2800" b="0" i="1" smtClean="0">
                                      <a:solidFill>
                                        <a:schemeClr val="tx2"/>
                                      </a:solidFill>
                                      <a:latin typeface="Cambria Math" panose="02040503050406030204" pitchFamily="18" charset="0"/>
                                    </a:rPr>
                                    <m:t>11</m:t>
                                  </m:r>
                                </m:num>
                                <m:den>
                                  <m:r>
                                    <a:rPr lang="en-US" sz="2800" b="0" i="1" smtClean="0">
                                      <a:solidFill>
                                        <a:schemeClr val="tx2"/>
                                      </a:solidFill>
                                      <a:latin typeface="Cambria Math" panose="02040503050406030204" pitchFamily="18" charset="0"/>
                                    </a:rPr>
                                    <m:t>12</m:t>
                                  </m:r>
                                </m:den>
                              </m:f>
                            </m:oMath>
                          </a14:m>
                          <a:r>
                            <a:rPr lang="en-US" sz="2800" b="0" dirty="0">
                              <a:solidFill>
                                <a:schemeClr val="tx2"/>
                              </a:solidFill>
                            </a:rPr>
                            <a:t>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800" b="0" dirty="0">
                              <a:solidFill>
                                <a:srgbClr val="0070C0"/>
                              </a:solidFill>
                            </a:rPr>
                            <a:t>Simplify.</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62672696"/>
                      </a:ext>
                    </a:extLst>
                  </a:tr>
                </a:tbl>
              </a:graphicData>
            </a:graphic>
          </p:graphicFrame>
        </mc:Choice>
        <mc:Fallback xmlns="">
          <p:graphicFrame>
            <p:nvGraphicFramePr>
              <p:cNvPr id="2" name="Table 1"/>
              <p:cNvGraphicFramePr>
                <a:graphicFrameLocks noGrp="1"/>
              </p:cNvGraphicFramePr>
              <p:nvPr>
                <p:extLst>
                  <p:ext uri="{D42A27DB-BD31-4B8C-83A1-F6EECF244321}">
                    <p14:modId xmlns:p14="http://schemas.microsoft.com/office/powerpoint/2010/main" val="1355741514"/>
                  </p:ext>
                </p:extLst>
              </p:nvPr>
            </p:nvGraphicFramePr>
            <p:xfrm>
              <a:off x="635719" y="1393371"/>
              <a:ext cx="9915051" cy="3554222"/>
            </p:xfrm>
            <a:graphic>
              <a:graphicData uri="http://schemas.openxmlformats.org/drawingml/2006/table">
                <a:tbl>
                  <a:tblPr firstRow="1" bandRow="1">
                    <a:tableStyleId>{5C22544A-7EE6-4342-B048-85BDC9FD1C3A}</a:tableStyleId>
                  </a:tblPr>
                  <a:tblGrid>
                    <a:gridCol w="2371251">
                      <a:extLst>
                        <a:ext uri="{9D8B030D-6E8A-4147-A177-3AD203B41FA5}">
                          <a16:colId xmlns:a16="http://schemas.microsoft.com/office/drawing/2014/main" val="1589512875"/>
                        </a:ext>
                      </a:extLst>
                    </a:gridCol>
                    <a:gridCol w="7543800">
                      <a:extLst>
                        <a:ext uri="{9D8B030D-6E8A-4147-A177-3AD203B41FA5}">
                          <a16:colId xmlns:a16="http://schemas.microsoft.com/office/drawing/2014/main" val="50488661"/>
                        </a:ext>
                      </a:extLst>
                    </a:gridCol>
                  </a:tblGrid>
                  <a:tr h="696087">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t="-8772" r="-318252" b="-412281"/>
                          </a:stretch>
                        </a:blipFill>
                      </a:tcPr>
                    </a:tc>
                    <a:tc>
                      <a:txBody>
                        <a:bodyPr/>
                        <a:lstStyle/>
                        <a:p>
                          <a:r>
                            <a:rPr lang="en-US" sz="2800" b="0" dirty="0">
                              <a:solidFill>
                                <a:srgbClr val="0070C0"/>
                              </a:solidFill>
                            </a:rPr>
                            <a:t>Write the expression.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42713166"/>
                      </a:ext>
                    </a:extLst>
                  </a:tr>
                  <a:tr h="696976">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t="-107826" r="-318252" b="-308696"/>
                          </a:stretch>
                        </a:blip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l="-31422" t="-107826" b="-308696"/>
                          </a:stretch>
                        </a:blipFill>
                      </a:tcPr>
                    </a:tc>
                    <a:extLst>
                      <a:ext uri="{0D108BD9-81ED-4DB2-BD59-A6C34878D82A}">
                        <a16:rowId xmlns:a16="http://schemas.microsoft.com/office/drawing/2014/main" val="56898472"/>
                      </a:ext>
                    </a:extLst>
                  </a:tr>
                  <a:tr h="696087">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t="-209649" r="-318252" b="-211404"/>
                          </a:stretch>
                        </a:blip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l="-31422" t="-209649" b="-211404"/>
                          </a:stretch>
                        </a:blipFill>
                      </a:tcPr>
                    </a:tc>
                    <a:extLst>
                      <a:ext uri="{0D108BD9-81ED-4DB2-BD59-A6C34878D82A}">
                        <a16:rowId xmlns:a16="http://schemas.microsoft.com/office/drawing/2014/main" val="1058228668"/>
                      </a:ext>
                    </a:extLst>
                  </a:tr>
                  <a:tr h="771144">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t="-277953" r="-318252" b="-89764"/>
                          </a:stretch>
                        </a:blipFill>
                      </a:tcPr>
                    </a:tc>
                    <a:tc>
                      <a:txBody>
                        <a:bodyPr/>
                        <a:lstStyle/>
                        <a:p>
                          <a:r>
                            <a:rPr lang="en-US" sz="2800" b="0" dirty="0">
                              <a:solidFill>
                                <a:srgbClr val="0070C0"/>
                              </a:solidFill>
                            </a:rPr>
                            <a:t>Multiply the numerators and denominators.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78379540"/>
                      </a:ext>
                    </a:extLst>
                  </a:tr>
                  <a:tr h="693928">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t="-421053" r="-318252"/>
                          </a:stretch>
                        </a:blipFill>
                      </a:tcPr>
                    </a:tc>
                    <a:tc>
                      <a:txBody>
                        <a:bodyPr/>
                        <a:lstStyle/>
                        <a:p>
                          <a:r>
                            <a:rPr lang="en-US" sz="2800" b="0" dirty="0">
                              <a:solidFill>
                                <a:srgbClr val="0070C0"/>
                              </a:solidFill>
                            </a:rPr>
                            <a:t>Simplify.</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62672696"/>
                      </a:ext>
                    </a:extLst>
                  </a:tr>
                </a:tbl>
              </a:graphicData>
            </a:graphic>
          </p:graphicFrame>
        </mc:Fallback>
      </mc:AlternateContent>
      <mc:AlternateContent xmlns:mc="http://schemas.openxmlformats.org/markup-compatibility/2006" xmlns:a14="http://schemas.microsoft.com/office/drawing/2010/main">
        <mc:Choice Requires="a14">
          <p:sp>
            <p:nvSpPr>
              <p:cNvPr id="7" name="Content Placeholder 2">
                <a:extLst>
                  <a:ext uri="{FF2B5EF4-FFF2-40B4-BE49-F238E27FC236}">
                    <a16:creationId xmlns:a16="http://schemas.microsoft.com/office/drawing/2014/main" id="{66BD4E7D-0912-754B-9237-13B457F2A578}"/>
                  </a:ext>
                </a:extLst>
              </p:cNvPr>
              <p:cNvSpPr txBox="1">
                <a:spLocks/>
              </p:cNvSpPr>
              <p:nvPr/>
            </p:nvSpPr>
            <p:spPr>
              <a:xfrm>
                <a:off x="311955" y="5147755"/>
                <a:ext cx="11104599" cy="872209"/>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solidFill>
                      <a:schemeClr val="tx2"/>
                    </a:solidFill>
                  </a:rPr>
                  <a:t>So, the product of </a:t>
                </a:r>
                <a14:m>
                  <m:oMath xmlns:m="http://schemas.openxmlformats.org/officeDocument/2006/math">
                    <m:f>
                      <m:fPr>
                        <m:ctrlPr>
                          <a:rPr lang="en-US" sz="2800" i="1" smtClean="0">
                            <a:solidFill>
                              <a:schemeClr val="tx2"/>
                            </a:solidFill>
                            <a:latin typeface="Cambria Math" panose="02040503050406030204" pitchFamily="18" charset="0"/>
                          </a:rPr>
                        </m:ctrlPr>
                      </m:fPr>
                      <m:num>
                        <m:r>
                          <a:rPr lang="en-US" sz="2800" b="0" i="1" smtClean="0">
                            <a:solidFill>
                              <a:schemeClr val="tx2"/>
                            </a:solidFill>
                            <a:latin typeface="Cambria Math" panose="02040503050406030204" pitchFamily="18" charset="0"/>
                          </a:rPr>
                          <m:t>1</m:t>
                        </m:r>
                      </m:num>
                      <m:den>
                        <m:r>
                          <a:rPr lang="en-US" sz="2800" b="0" i="1" smtClean="0">
                            <a:solidFill>
                              <a:schemeClr val="tx2"/>
                            </a:solidFill>
                            <a:latin typeface="Cambria Math" panose="02040503050406030204" pitchFamily="18" charset="0"/>
                          </a:rPr>
                          <m:t>3</m:t>
                        </m:r>
                      </m:den>
                    </m:f>
                    <m:r>
                      <a:rPr lang="en-US" sz="2800" b="0" i="1" smtClean="0">
                        <a:solidFill>
                          <a:schemeClr val="tx2"/>
                        </a:solidFill>
                        <a:latin typeface="Cambria Math" panose="02040503050406030204" pitchFamily="18" charset="0"/>
                      </a:rPr>
                      <m:t>(−2.75)</m:t>
                    </m:r>
                  </m:oMath>
                </a14:m>
                <a:r>
                  <a:rPr lang="en-US" sz="2800" dirty="0">
                    <a:solidFill>
                      <a:schemeClr val="tx2"/>
                    </a:solidFill>
                  </a:rPr>
                  <a:t> is </a:t>
                </a:r>
                <a14:m>
                  <m:oMath xmlns:m="http://schemas.openxmlformats.org/officeDocument/2006/math">
                    <m:r>
                      <a:rPr lang="en-US" sz="2800" b="0" i="0" smtClean="0">
                        <a:solidFill>
                          <a:schemeClr val="tx2"/>
                        </a:solidFill>
                        <a:latin typeface="Cambria Math" panose="02040503050406030204" pitchFamily="18" charset="0"/>
                      </a:rPr>
                      <m:t>−</m:t>
                    </m:r>
                    <m:f>
                      <m:fPr>
                        <m:ctrlPr>
                          <a:rPr lang="en-US" sz="2800" i="1">
                            <a:solidFill>
                              <a:schemeClr val="tx2"/>
                            </a:solidFill>
                            <a:latin typeface="Cambria Math" panose="02040503050406030204" pitchFamily="18" charset="0"/>
                          </a:rPr>
                        </m:ctrlPr>
                      </m:fPr>
                      <m:num>
                        <m:r>
                          <a:rPr lang="en-US" sz="2800" b="0" i="1" smtClean="0">
                            <a:solidFill>
                              <a:schemeClr val="tx2"/>
                            </a:solidFill>
                            <a:latin typeface="Cambria Math" panose="02040503050406030204" pitchFamily="18" charset="0"/>
                          </a:rPr>
                          <m:t>1</m:t>
                        </m:r>
                        <m:r>
                          <a:rPr lang="en-US" sz="2800" i="1">
                            <a:solidFill>
                              <a:schemeClr val="tx2"/>
                            </a:solidFill>
                            <a:latin typeface="Cambria Math" panose="02040503050406030204" pitchFamily="18" charset="0"/>
                          </a:rPr>
                          <m:t>1</m:t>
                        </m:r>
                      </m:num>
                      <m:den>
                        <m:r>
                          <a:rPr lang="en-US" sz="2800" b="0" i="1" smtClean="0">
                            <a:solidFill>
                              <a:schemeClr val="tx2"/>
                            </a:solidFill>
                            <a:latin typeface="Cambria Math" panose="02040503050406030204" pitchFamily="18" charset="0"/>
                          </a:rPr>
                          <m:t>12</m:t>
                        </m:r>
                      </m:den>
                    </m:f>
                  </m:oMath>
                </a14:m>
                <a:r>
                  <a:rPr lang="en-US" sz="2800" dirty="0">
                    <a:solidFill>
                      <a:schemeClr val="tx2"/>
                    </a:solidFill>
                  </a:rPr>
                  <a:t>.</a:t>
                </a:r>
              </a:p>
            </p:txBody>
          </p:sp>
        </mc:Choice>
        <mc:Fallback xmlns="">
          <p:sp>
            <p:nvSpPr>
              <p:cNvPr id="7" name="Content Placeholder 2">
                <a:extLst>
                  <a:ext uri="{FF2B5EF4-FFF2-40B4-BE49-F238E27FC236}">
                    <a16:creationId xmlns:a16="http://schemas.microsoft.com/office/drawing/2014/main" id="{66BD4E7D-0912-754B-9237-13B457F2A578}"/>
                  </a:ext>
                </a:extLst>
              </p:cNvPr>
              <p:cNvSpPr txBox="1">
                <a:spLocks noRot="1" noChangeAspect="1" noMove="1" noResize="1" noEditPoints="1" noAdjustHandles="1" noChangeArrowheads="1" noChangeShapeType="1" noTextEdit="1"/>
              </p:cNvSpPr>
              <p:nvPr/>
            </p:nvSpPr>
            <p:spPr>
              <a:xfrm>
                <a:off x="311955" y="5147755"/>
                <a:ext cx="11104599" cy="872209"/>
              </a:xfrm>
              <a:prstGeom prst="rect">
                <a:avLst/>
              </a:prstGeom>
              <a:blipFill>
                <a:blip r:embed="rId4"/>
                <a:stretch>
                  <a:fillRect l="-1098"/>
                </a:stretch>
              </a:blipFill>
            </p:spPr>
            <p:txBody>
              <a:bodyPr/>
              <a:lstStyle/>
              <a:p>
                <a:r>
                  <a:rPr lang="en-US">
                    <a:noFill/>
                  </a:rPr>
                  <a:t> </a:t>
                </a:r>
              </a:p>
            </p:txBody>
          </p:sp>
        </mc:Fallback>
      </mc:AlternateContent>
    </p:spTree>
    <p:extLst>
      <p:ext uri="{BB962C8B-B14F-4D97-AF65-F5344CB8AC3E}">
        <p14:creationId xmlns:p14="http://schemas.microsoft.com/office/powerpoint/2010/main" val="12879527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itle 1">
            <a:extLst>
              <a:ext uri="{FF2B5EF4-FFF2-40B4-BE49-F238E27FC236}">
                <a16:creationId xmlns:a16="http://schemas.microsoft.com/office/drawing/2014/main" id="{3DF0B0BF-0558-1048-AC06-1D1812F060BC}"/>
              </a:ext>
            </a:extLst>
          </p:cNvPr>
          <p:cNvSpPr txBox="1">
            <a:spLocks/>
          </p:cNvSpPr>
          <p:nvPr/>
        </p:nvSpPr>
        <p:spPr>
          <a:xfrm>
            <a:off x="459873" y="332811"/>
            <a:ext cx="9845270" cy="106056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3</a:t>
            </a:r>
            <a:br>
              <a:rPr lang="en-US" sz="2800" dirty="0">
                <a:solidFill>
                  <a:srgbClr val="33175A"/>
                </a:solidFill>
              </a:rPr>
            </a:br>
            <a:r>
              <a:rPr lang="en-US" sz="2800" b="0" dirty="0">
                <a:solidFill>
                  <a:schemeClr val="tx1"/>
                </a:solidFill>
              </a:rPr>
              <a:t>Multiply Rational Numbers</a:t>
            </a:r>
          </a:p>
        </p:txBody>
      </p:sp>
      <p:sp>
        <p:nvSpPr>
          <p:cNvPr id="9" name="Content Placeholder 2">
            <a:extLst>
              <a:ext uri="{FF2B5EF4-FFF2-40B4-BE49-F238E27FC236}">
                <a16:creationId xmlns:a16="http://schemas.microsoft.com/office/drawing/2014/main" id="{6684FE74-CD2E-4C44-B64A-F1E5DEE53F02}"/>
              </a:ext>
            </a:extLst>
          </p:cNvPr>
          <p:cNvSpPr txBox="1">
            <a:spLocks/>
          </p:cNvSpPr>
          <p:nvPr/>
        </p:nvSpPr>
        <p:spPr>
          <a:xfrm>
            <a:off x="459872" y="1630568"/>
            <a:ext cx="9356481" cy="2820809"/>
          </a:xfrm>
          <a:prstGeom prst="rect">
            <a:avLst/>
          </a:prstGeom>
        </p:spPr>
        <p:txBody>
          <a:bodyPr>
            <a:no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en-US" sz="2800" b="1" dirty="0">
                <a:solidFill>
                  <a:srgbClr val="00A6B9"/>
                </a:solidFill>
                <a:latin typeface="+mj-lt"/>
              </a:rPr>
              <a:t>Talk About It!</a:t>
            </a:r>
          </a:p>
          <a:p>
            <a:pPr>
              <a:spcBef>
                <a:spcPts val="600"/>
              </a:spcBef>
            </a:pPr>
            <a:r>
              <a:rPr lang="en-US" sz="2800" dirty="0">
                <a:latin typeface="+mj-lt"/>
              </a:rPr>
              <a:t>Is it possible to find the product without writing the numbers in the same form? Explain.</a:t>
            </a:r>
          </a:p>
          <a:p>
            <a:pPr>
              <a:spcBef>
                <a:spcPts val="600"/>
              </a:spcBef>
            </a:pPr>
            <a:endParaRPr lang="en-US" sz="2800" dirty="0">
              <a:solidFill>
                <a:schemeClr val="tx1">
                  <a:lumMod val="65000"/>
                  <a:lumOff val="35000"/>
                </a:schemeClr>
              </a:solidFill>
              <a:latin typeface="+mj-lt"/>
            </a:endParaRPr>
          </a:p>
        </p:txBody>
      </p:sp>
    </p:spTree>
    <p:extLst>
      <p:ext uri="{BB962C8B-B14F-4D97-AF65-F5344CB8AC3E}">
        <p14:creationId xmlns:p14="http://schemas.microsoft.com/office/powerpoint/2010/main" val="8334275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itle 1">
            <a:extLst>
              <a:ext uri="{FF2B5EF4-FFF2-40B4-BE49-F238E27FC236}">
                <a16:creationId xmlns:a16="http://schemas.microsoft.com/office/drawing/2014/main" id="{3DF0B0BF-0558-1048-AC06-1D1812F060BC}"/>
              </a:ext>
            </a:extLst>
          </p:cNvPr>
          <p:cNvSpPr txBox="1">
            <a:spLocks/>
          </p:cNvSpPr>
          <p:nvPr/>
        </p:nvSpPr>
        <p:spPr>
          <a:xfrm>
            <a:off x="459873" y="332811"/>
            <a:ext cx="9845270" cy="106056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3</a:t>
            </a:r>
            <a:br>
              <a:rPr lang="en-US" sz="2800" dirty="0">
                <a:solidFill>
                  <a:srgbClr val="33175A"/>
                </a:solidFill>
              </a:rPr>
            </a:br>
            <a:r>
              <a:rPr lang="en-US" sz="2800" b="0" dirty="0">
                <a:solidFill>
                  <a:schemeClr val="tx1"/>
                </a:solidFill>
              </a:rPr>
              <a:t>Multiply Rational Numbers</a:t>
            </a:r>
          </a:p>
        </p:txBody>
      </p:sp>
      <mc:AlternateContent xmlns:mc="http://schemas.openxmlformats.org/markup-compatibility/2006" xmlns:a14="http://schemas.microsoft.com/office/drawing/2010/main">
        <mc:Choice Requires="a14">
          <p:sp>
            <p:nvSpPr>
              <p:cNvPr id="5" name="Content Placeholder 2">
                <a:extLst>
                  <a:ext uri="{FF2B5EF4-FFF2-40B4-BE49-F238E27FC236}">
                    <a16:creationId xmlns:a16="http://schemas.microsoft.com/office/drawing/2014/main" id="{00D7D69B-D874-4A47-92F8-CB312BD3244B}"/>
                  </a:ext>
                </a:extLst>
              </p:cNvPr>
              <p:cNvSpPr txBox="1">
                <a:spLocks/>
              </p:cNvSpPr>
              <p:nvPr/>
            </p:nvSpPr>
            <p:spPr>
              <a:xfrm>
                <a:off x="459872" y="1729863"/>
                <a:ext cx="3285652" cy="1174707"/>
              </a:xfrm>
              <a:prstGeom prst="rect">
                <a:avLst/>
              </a:prstGeom>
            </p:spPr>
            <p:txBody>
              <a:bodyPr>
                <a:no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3200"/>
                  </a:lnSpc>
                  <a:spcBef>
                    <a:spcPts val="2000"/>
                  </a:spcBef>
                </a:pPr>
                <a:r>
                  <a:rPr lang="en-US" sz="2800" b="1" dirty="0">
                    <a:solidFill>
                      <a:schemeClr val="tx1"/>
                    </a:solidFill>
                  </a:rPr>
                  <a:t>Check </a:t>
                </a:r>
              </a:p>
              <a:p>
                <a:pPr>
                  <a:lnSpc>
                    <a:spcPts val="3200"/>
                  </a:lnSpc>
                  <a:spcBef>
                    <a:spcPts val="2000"/>
                  </a:spcBef>
                </a:pPr>
                <a:r>
                  <a:rPr lang="en-US" sz="2800" dirty="0">
                    <a:solidFill>
                      <a:schemeClr val="tx2"/>
                    </a:solidFill>
                  </a:rPr>
                  <a:t>Find </a:t>
                </a:r>
                <a14:m>
                  <m:oMath xmlns:m="http://schemas.openxmlformats.org/officeDocument/2006/math">
                    <m:r>
                      <a:rPr lang="en-US" sz="2800" b="0" i="0" smtClean="0">
                        <a:solidFill>
                          <a:schemeClr val="tx2"/>
                        </a:solidFill>
                        <a:latin typeface="Cambria Math" panose="02040503050406030204" pitchFamily="18" charset="0"/>
                      </a:rPr>
                      <m:t>−0.64</m:t>
                    </m:r>
                    <m:d>
                      <m:dPr>
                        <m:ctrlPr>
                          <a:rPr lang="en-US" sz="2800" b="0" i="1" smtClean="0">
                            <a:solidFill>
                              <a:schemeClr val="tx2"/>
                            </a:solidFill>
                            <a:latin typeface="Cambria Math" panose="02040503050406030204" pitchFamily="18" charset="0"/>
                          </a:rPr>
                        </m:ctrlPr>
                      </m:dPr>
                      <m:e>
                        <m:r>
                          <a:rPr lang="en-US" sz="2800" b="0" i="1" smtClean="0">
                            <a:solidFill>
                              <a:schemeClr val="tx2"/>
                            </a:solidFill>
                            <a:latin typeface="Cambria Math" panose="02040503050406030204" pitchFamily="18" charset="0"/>
                          </a:rPr>
                          <m:t>−</m:t>
                        </m:r>
                        <m:f>
                          <m:fPr>
                            <m:ctrlPr>
                              <a:rPr lang="en-US" sz="2800" i="1">
                                <a:latin typeface="Cambria Math" panose="02040503050406030204" pitchFamily="18" charset="0"/>
                              </a:rPr>
                            </m:ctrlPr>
                          </m:fPr>
                          <m:num>
                            <m:r>
                              <a:rPr lang="en-US" sz="2800" i="1">
                                <a:latin typeface="Cambria Math" panose="02040503050406030204" pitchFamily="18" charset="0"/>
                              </a:rPr>
                              <m:t>1</m:t>
                            </m:r>
                          </m:num>
                          <m:den>
                            <m:r>
                              <a:rPr lang="en-US" sz="2800" i="1">
                                <a:latin typeface="Cambria Math" panose="02040503050406030204" pitchFamily="18" charset="0"/>
                              </a:rPr>
                              <m:t>4</m:t>
                            </m:r>
                          </m:den>
                        </m:f>
                      </m:e>
                    </m:d>
                  </m:oMath>
                </a14:m>
                <a:r>
                  <a:rPr lang="en-US" sz="2800" dirty="0">
                    <a:solidFill>
                      <a:schemeClr val="tx2"/>
                    </a:solidFill>
                  </a:rPr>
                  <a:t>.</a:t>
                </a:r>
                <a:endParaRPr lang="en-US" sz="2800" dirty="0"/>
              </a:p>
            </p:txBody>
          </p:sp>
        </mc:Choice>
        <mc:Fallback xmlns="">
          <p:sp>
            <p:nvSpPr>
              <p:cNvPr id="5" name="Content Placeholder 2">
                <a:extLst>
                  <a:ext uri="{FF2B5EF4-FFF2-40B4-BE49-F238E27FC236}">
                    <a16:creationId xmlns:a16="http://schemas.microsoft.com/office/drawing/2014/main" id="{00D7D69B-D874-4A47-92F8-CB312BD3244B}"/>
                  </a:ext>
                </a:extLst>
              </p:cNvPr>
              <p:cNvSpPr txBox="1">
                <a:spLocks noRot="1" noChangeAspect="1" noMove="1" noResize="1" noEditPoints="1" noAdjustHandles="1" noChangeArrowheads="1" noChangeShapeType="1" noTextEdit="1"/>
              </p:cNvSpPr>
              <p:nvPr/>
            </p:nvSpPr>
            <p:spPr>
              <a:xfrm>
                <a:off x="459872" y="1729863"/>
                <a:ext cx="3285652" cy="1174707"/>
              </a:xfrm>
              <a:prstGeom prst="rect">
                <a:avLst/>
              </a:prstGeom>
              <a:blipFill>
                <a:blip r:embed="rId2"/>
                <a:stretch>
                  <a:fillRect l="-3711" t="-7813" b="-8854"/>
                </a:stretch>
              </a:blipFill>
            </p:spPr>
            <p:txBody>
              <a:bodyPr/>
              <a:lstStyle/>
              <a:p>
                <a:r>
                  <a:rPr lang="en-US">
                    <a:noFill/>
                  </a:rPr>
                  <a:t> </a:t>
                </a:r>
              </a:p>
            </p:txBody>
          </p:sp>
        </mc:Fallback>
      </mc:AlternateContent>
    </p:spTree>
    <p:extLst>
      <p:ext uri="{BB962C8B-B14F-4D97-AF65-F5344CB8AC3E}">
        <p14:creationId xmlns:p14="http://schemas.microsoft.com/office/powerpoint/2010/main" val="6152688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itle 1">
            <a:extLst>
              <a:ext uri="{FF2B5EF4-FFF2-40B4-BE49-F238E27FC236}">
                <a16:creationId xmlns:a16="http://schemas.microsoft.com/office/drawing/2014/main" id="{3DF0B0BF-0558-1048-AC06-1D1812F060BC}"/>
              </a:ext>
            </a:extLst>
          </p:cNvPr>
          <p:cNvSpPr txBox="1">
            <a:spLocks/>
          </p:cNvSpPr>
          <p:nvPr/>
        </p:nvSpPr>
        <p:spPr>
          <a:xfrm>
            <a:off x="459873" y="332811"/>
            <a:ext cx="9845270" cy="106056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3</a:t>
            </a:r>
            <a:br>
              <a:rPr lang="en-US" sz="2800" dirty="0">
                <a:solidFill>
                  <a:srgbClr val="33175A"/>
                </a:solidFill>
              </a:rPr>
            </a:br>
            <a:r>
              <a:rPr lang="en-US" sz="2800" b="0" dirty="0">
                <a:solidFill>
                  <a:schemeClr val="tx1"/>
                </a:solidFill>
              </a:rPr>
              <a:t>Multiply Rational Numbers</a:t>
            </a:r>
          </a:p>
        </p:txBody>
      </p:sp>
      <mc:AlternateContent xmlns:mc="http://schemas.openxmlformats.org/markup-compatibility/2006" xmlns:a14="http://schemas.microsoft.com/office/drawing/2010/main">
        <mc:Choice Requires="a14">
          <p:sp>
            <p:nvSpPr>
              <p:cNvPr id="7" name="Content Placeholder 2">
                <a:extLst>
                  <a:ext uri="{FF2B5EF4-FFF2-40B4-BE49-F238E27FC236}">
                    <a16:creationId xmlns:a16="http://schemas.microsoft.com/office/drawing/2014/main" id="{DEB3C28A-6825-D740-8574-D8FB943C345D}"/>
                  </a:ext>
                </a:extLst>
              </p:cNvPr>
              <p:cNvSpPr txBox="1">
                <a:spLocks/>
              </p:cNvSpPr>
              <p:nvPr/>
            </p:nvSpPr>
            <p:spPr>
              <a:xfrm>
                <a:off x="3676312" y="2317216"/>
                <a:ext cx="1706196" cy="76436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rgbClr val="FF0000"/>
                    </a:solidFill>
                  </a:rPr>
                  <a:t>0.16 or </a:t>
                </a:r>
                <a14:m>
                  <m:oMath xmlns:m="http://schemas.openxmlformats.org/officeDocument/2006/math">
                    <m:f>
                      <m:fPr>
                        <m:ctrlPr>
                          <a:rPr lang="en-US" i="1" smtClean="0">
                            <a:solidFill>
                              <a:srgbClr val="FF0000"/>
                            </a:solidFill>
                            <a:latin typeface="Cambria Math" panose="02040503050406030204" pitchFamily="18" charset="0"/>
                          </a:rPr>
                        </m:ctrlPr>
                      </m:fPr>
                      <m:num>
                        <m:r>
                          <a:rPr lang="en-US" b="0" i="1" smtClean="0">
                            <a:solidFill>
                              <a:srgbClr val="FF0000"/>
                            </a:solidFill>
                            <a:latin typeface="Cambria Math" panose="02040503050406030204" pitchFamily="18" charset="0"/>
                          </a:rPr>
                          <m:t>4</m:t>
                        </m:r>
                      </m:num>
                      <m:den>
                        <m:r>
                          <a:rPr lang="en-US" b="0" i="1" smtClean="0">
                            <a:solidFill>
                              <a:srgbClr val="FF0000"/>
                            </a:solidFill>
                            <a:latin typeface="Cambria Math" panose="02040503050406030204" pitchFamily="18" charset="0"/>
                          </a:rPr>
                          <m:t>25</m:t>
                        </m:r>
                      </m:den>
                    </m:f>
                  </m:oMath>
                </a14:m>
                <a:endParaRPr lang="en-US" dirty="0">
                  <a:solidFill>
                    <a:srgbClr val="FF0000"/>
                  </a:solidFill>
                </a:endParaRPr>
              </a:p>
            </p:txBody>
          </p:sp>
        </mc:Choice>
        <mc:Fallback xmlns="">
          <p:sp>
            <p:nvSpPr>
              <p:cNvPr id="7" name="Content Placeholder 2">
                <a:extLst>
                  <a:ext uri="{FF2B5EF4-FFF2-40B4-BE49-F238E27FC236}">
                    <a16:creationId xmlns:a16="http://schemas.microsoft.com/office/drawing/2014/main" id="{DEB3C28A-6825-D740-8574-D8FB943C345D}"/>
                  </a:ext>
                </a:extLst>
              </p:cNvPr>
              <p:cNvSpPr txBox="1">
                <a:spLocks noRot="1" noChangeAspect="1" noMove="1" noResize="1" noEditPoints="1" noAdjustHandles="1" noChangeArrowheads="1" noChangeShapeType="1" noTextEdit="1"/>
              </p:cNvSpPr>
              <p:nvPr/>
            </p:nvSpPr>
            <p:spPr>
              <a:xfrm>
                <a:off x="3676312" y="2317216"/>
                <a:ext cx="1706196" cy="764364"/>
              </a:xfrm>
              <a:prstGeom prst="rect">
                <a:avLst/>
              </a:prstGeom>
              <a:blipFill>
                <a:blip r:embed="rId3"/>
                <a:stretch>
                  <a:fillRect l="-7407" t="-327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Content Placeholder 2">
                <a:extLst>
                  <a:ext uri="{FF2B5EF4-FFF2-40B4-BE49-F238E27FC236}">
                    <a16:creationId xmlns:a16="http://schemas.microsoft.com/office/drawing/2014/main" id="{3C8B937C-1656-4F9B-A316-EF6046FB96A4}"/>
                  </a:ext>
                </a:extLst>
              </p:cNvPr>
              <p:cNvSpPr txBox="1">
                <a:spLocks/>
              </p:cNvSpPr>
              <p:nvPr/>
            </p:nvSpPr>
            <p:spPr>
              <a:xfrm>
                <a:off x="459872" y="1729863"/>
                <a:ext cx="3285652" cy="1174707"/>
              </a:xfrm>
              <a:prstGeom prst="rect">
                <a:avLst/>
              </a:prstGeom>
            </p:spPr>
            <p:txBody>
              <a:bodyPr>
                <a:no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3200"/>
                  </a:lnSpc>
                  <a:spcBef>
                    <a:spcPts val="2000"/>
                  </a:spcBef>
                </a:pPr>
                <a:r>
                  <a:rPr lang="en-US" sz="2800" b="1" dirty="0">
                    <a:solidFill>
                      <a:schemeClr val="tx1"/>
                    </a:solidFill>
                  </a:rPr>
                  <a:t>Check </a:t>
                </a:r>
              </a:p>
              <a:p>
                <a:pPr>
                  <a:lnSpc>
                    <a:spcPts val="3200"/>
                  </a:lnSpc>
                  <a:spcBef>
                    <a:spcPts val="2000"/>
                  </a:spcBef>
                </a:pPr>
                <a:r>
                  <a:rPr lang="en-US" sz="2800" dirty="0">
                    <a:solidFill>
                      <a:schemeClr val="tx2"/>
                    </a:solidFill>
                  </a:rPr>
                  <a:t>Find </a:t>
                </a:r>
                <a14:m>
                  <m:oMath xmlns:m="http://schemas.openxmlformats.org/officeDocument/2006/math">
                    <m:r>
                      <a:rPr lang="en-US" sz="2800" b="0" i="0" smtClean="0">
                        <a:solidFill>
                          <a:schemeClr val="tx2"/>
                        </a:solidFill>
                        <a:latin typeface="Cambria Math" panose="02040503050406030204" pitchFamily="18" charset="0"/>
                      </a:rPr>
                      <m:t>−0.64</m:t>
                    </m:r>
                    <m:d>
                      <m:dPr>
                        <m:ctrlPr>
                          <a:rPr lang="en-US" sz="2800" b="0" i="1" smtClean="0">
                            <a:solidFill>
                              <a:schemeClr val="tx2"/>
                            </a:solidFill>
                            <a:latin typeface="Cambria Math" panose="02040503050406030204" pitchFamily="18" charset="0"/>
                          </a:rPr>
                        </m:ctrlPr>
                      </m:dPr>
                      <m:e>
                        <m:r>
                          <a:rPr lang="en-US" sz="2800" b="0" i="1" smtClean="0">
                            <a:solidFill>
                              <a:schemeClr val="tx2"/>
                            </a:solidFill>
                            <a:latin typeface="Cambria Math" panose="02040503050406030204" pitchFamily="18" charset="0"/>
                          </a:rPr>
                          <m:t>−</m:t>
                        </m:r>
                        <m:f>
                          <m:fPr>
                            <m:ctrlPr>
                              <a:rPr lang="en-US" sz="2800" i="1">
                                <a:latin typeface="Cambria Math" panose="02040503050406030204" pitchFamily="18" charset="0"/>
                              </a:rPr>
                            </m:ctrlPr>
                          </m:fPr>
                          <m:num>
                            <m:r>
                              <a:rPr lang="en-US" sz="2800" i="1">
                                <a:latin typeface="Cambria Math" panose="02040503050406030204" pitchFamily="18" charset="0"/>
                              </a:rPr>
                              <m:t>1</m:t>
                            </m:r>
                          </m:num>
                          <m:den>
                            <m:r>
                              <a:rPr lang="en-US" sz="2800" i="1">
                                <a:latin typeface="Cambria Math" panose="02040503050406030204" pitchFamily="18" charset="0"/>
                              </a:rPr>
                              <m:t>4</m:t>
                            </m:r>
                          </m:den>
                        </m:f>
                      </m:e>
                    </m:d>
                  </m:oMath>
                </a14:m>
                <a:r>
                  <a:rPr lang="en-US" sz="2800" dirty="0">
                    <a:solidFill>
                      <a:schemeClr val="tx2"/>
                    </a:solidFill>
                  </a:rPr>
                  <a:t>.</a:t>
                </a:r>
                <a:endParaRPr lang="en-US" sz="2800" dirty="0"/>
              </a:p>
            </p:txBody>
          </p:sp>
        </mc:Choice>
        <mc:Fallback xmlns="">
          <p:sp>
            <p:nvSpPr>
              <p:cNvPr id="8" name="Content Placeholder 2">
                <a:extLst>
                  <a:ext uri="{FF2B5EF4-FFF2-40B4-BE49-F238E27FC236}">
                    <a16:creationId xmlns:a16="http://schemas.microsoft.com/office/drawing/2014/main" id="{3C8B937C-1656-4F9B-A316-EF6046FB96A4}"/>
                  </a:ext>
                </a:extLst>
              </p:cNvPr>
              <p:cNvSpPr txBox="1">
                <a:spLocks noRot="1" noChangeAspect="1" noMove="1" noResize="1" noEditPoints="1" noAdjustHandles="1" noChangeArrowheads="1" noChangeShapeType="1" noTextEdit="1"/>
              </p:cNvSpPr>
              <p:nvPr/>
            </p:nvSpPr>
            <p:spPr>
              <a:xfrm>
                <a:off x="459872" y="1729863"/>
                <a:ext cx="3285652" cy="1174707"/>
              </a:xfrm>
              <a:prstGeom prst="rect">
                <a:avLst/>
              </a:prstGeom>
              <a:blipFill>
                <a:blip r:embed="rId4"/>
                <a:stretch>
                  <a:fillRect l="-3711" t="-7813" b="-8854"/>
                </a:stretch>
              </a:blipFill>
            </p:spPr>
            <p:txBody>
              <a:bodyPr/>
              <a:lstStyle/>
              <a:p>
                <a:r>
                  <a:rPr lang="en-US">
                    <a:noFill/>
                  </a:rPr>
                  <a:t> </a:t>
                </a:r>
              </a:p>
            </p:txBody>
          </p:sp>
        </mc:Fallback>
      </mc:AlternateContent>
    </p:spTree>
    <p:extLst>
      <p:ext uri="{BB962C8B-B14F-4D97-AF65-F5344CB8AC3E}">
        <p14:creationId xmlns:p14="http://schemas.microsoft.com/office/powerpoint/2010/main" val="13573585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Title 1">
            <a:extLst>
              <a:ext uri="{FF2B5EF4-FFF2-40B4-BE49-F238E27FC236}">
                <a16:creationId xmlns:a16="http://schemas.microsoft.com/office/drawing/2014/main" id="{3DF0B0BF-0558-1048-AC06-1D1812F060BC}"/>
              </a:ext>
            </a:extLst>
          </p:cNvPr>
          <p:cNvSpPr txBox="1">
            <a:spLocks/>
          </p:cNvSpPr>
          <p:nvPr/>
        </p:nvSpPr>
        <p:spPr>
          <a:xfrm>
            <a:off x="459872" y="332811"/>
            <a:ext cx="7937508"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Pause and Reflect</a:t>
            </a:r>
            <a:endParaRPr lang="en-US" sz="2800" b="0" dirty="0">
              <a:solidFill>
                <a:schemeClr val="tx1"/>
              </a:solidFill>
            </a:endParaRPr>
          </a:p>
        </p:txBody>
      </p:sp>
      <mc:AlternateContent xmlns:mc="http://schemas.openxmlformats.org/markup-compatibility/2006" xmlns:a14="http://schemas.microsoft.com/office/drawing/2010/main">
        <mc:Choice Requires="a14">
          <p:sp>
            <p:nvSpPr>
              <p:cNvPr id="10" name="Content Placeholder 2">
                <a:extLst>
                  <a:ext uri="{FF2B5EF4-FFF2-40B4-BE49-F238E27FC236}">
                    <a16:creationId xmlns:a16="http://schemas.microsoft.com/office/drawing/2014/main" id="{A8E898F8-389E-3F4C-B5FF-C53A28BA732A}"/>
                  </a:ext>
                </a:extLst>
              </p:cNvPr>
              <p:cNvSpPr txBox="1">
                <a:spLocks/>
              </p:cNvSpPr>
              <p:nvPr/>
            </p:nvSpPr>
            <p:spPr>
              <a:xfrm>
                <a:off x="459873" y="1707845"/>
                <a:ext cx="8877558" cy="1441413"/>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latin typeface="+mj-lt"/>
                  </a:rPr>
                  <a:t>How do you know, without calculating, that </a:t>
                </a:r>
                <a14:m>
                  <m:oMath xmlns:m="http://schemas.openxmlformats.org/officeDocument/2006/math">
                    <m:f>
                      <m:fPr>
                        <m:ctrlPr>
                          <a:rPr lang="en-US" sz="2800" i="1" smtClean="0">
                            <a:latin typeface="Cambria Math" panose="02040503050406030204" pitchFamily="18" charset="0"/>
                          </a:rPr>
                        </m:ctrlPr>
                      </m:fPr>
                      <m:num>
                        <m:r>
                          <a:rPr lang="en-US" sz="2800" b="0" i="1" smtClean="0">
                            <a:latin typeface="Cambria Math" panose="02040503050406030204" pitchFamily="18" charset="0"/>
                          </a:rPr>
                          <m:t>1</m:t>
                        </m:r>
                      </m:num>
                      <m:den>
                        <m:r>
                          <a:rPr lang="en-US" sz="2800" b="0" i="1" smtClean="0">
                            <a:latin typeface="Cambria Math" panose="02040503050406030204" pitchFamily="18" charset="0"/>
                          </a:rPr>
                          <m:t>3</m:t>
                        </m:r>
                      </m:den>
                    </m:f>
                  </m:oMath>
                </a14:m>
                <a:r>
                  <a:rPr lang="en-US" sz="2800" dirty="0">
                    <a:latin typeface="+mj-lt"/>
                  </a:rPr>
                  <a:t> repeats non-zero digits?</a:t>
                </a:r>
              </a:p>
              <a:p>
                <a:endParaRPr lang="en-US" sz="2800" dirty="0">
                  <a:latin typeface="+mj-lt"/>
                </a:endParaRPr>
              </a:p>
            </p:txBody>
          </p:sp>
        </mc:Choice>
        <mc:Fallback xmlns="">
          <p:sp>
            <p:nvSpPr>
              <p:cNvPr id="10" name="Content Placeholder 2">
                <a:extLst>
                  <a:ext uri="{FF2B5EF4-FFF2-40B4-BE49-F238E27FC236}">
                    <a16:creationId xmlns:a16="http://schemas.microsoft.com/office/drawing/2014/main" id="{A8E898F8-389E-3F4C-B5FF-C53A28BA732A}"/>
                  </a:ext>
                </a:extLst>
              </p:cNvPr>
              <p:cNvSpPr txBox="1">
                <a:spLocks noRot="1" noChangeAspect="1" noMove="1" noResize="1" noEditPoints="1" noAdjustHandles="1" noChangeArrowheads="1" noChangeShapeType="1" noTextEdit="1"/>
              </p:cNvSpPr>
              <p:nvPr/>
            </p:nvSpPr>
            <p:spPr>
              <a:xfrm>
                <a:off x="459873" y="1707845"/>
                <a:ext cx="8877558" cy="1441413"/>
              </a:xfrm>
              <a:prstGeom prst="rect">
                <a:avLst/>
              </a:prstGeom>
              <a:blipFill>
                <a:blip r:embed="rId3"/>
                <a:stretch>
                  <a:fillRect l="-1373"/>
                </a:stretch>
              </a:blipFill>
            </p:spPr>
            <p:txBody>
              <a:bodyPr/>
              <a:lstStyle/>
              <a:p>
                <a:r>
                  <a:rPr lang="en-US">
                    <a:noFill/>
                  </a:rPr>
                  <a:t> </a:t>
                </a:r>
              </a:p>
            </p:txBody>
          </p:sp>
        </mc:Fallback>
      </mc:AlternateContent>
    </p:spTree>
    <p:extLst>
      <p:ext uri="{BB962C8B-B14F-4D97-AF65-F5344CB8AC3E}">
        <p14:creationId xmlns:p14="http://schemas.microsoft.com/office/powerpoint/2010/main" val="5122956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itle 1">
            <a:extLst>
              <a:ext uri="{FF2B5EF4-FFF2-40B4-BE49-F238E27FC236}">
                <a16:creationId xmlns:a16="http://schemas.microsoft.com/office/drawing/2014/main" id="{3DF0B0BF-0558-1048-AC06-1D1812F060BC}"/>
              </a:ext>
            </a:extLst>
          </p:cNvPr>
          <p:cNvSpPr txBox="1">
            <a:spLocks/>
          </p:cNvSpPr>
          <p:nvPr/>
        </p:nvSpPr>
        <p:spPr>
          <a:xfrm>
            <a:off x="459873" y="332811"/>
            <a:ext cx="9845270" cy="106056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4</a:t>
            </a:r>
            <a:br>
              <a:rPr lang="en-US" sz="2800" dirty="0">
                <a:solidFill>
                  <a:srgbClr val="33175A"/>
                </a:solidFill>
              </a:rPr>
            </a:br>
            <a:r>
              <a:rPr lang="en-US" sz="2800" b="0" dirty="0">
                <a:solidFill>
                  <a:schemeClr val="tx1"/>
                </a:solidFill>
              </a:rPr>
              <a:t>Multiply Rational Numbers</a:t>
            </a:r>
          </a:p>
        </p:txBody>
      </p:sp>
      <mc:AlternateContent xmlns:mc="http://schemas.openxmlformats.org/markup-compatibility/2006" xmlns:a14="http://schemas.microsoft.com/office/drawing/2010/main">
        <mc:Choice Requires="a14">
          <p:sp>
            <p:nvSpPr>
              <p:cNvPr id="8" name="Content Placeholder 2">
                <a:extLst>
                  <a:ext uri="{FF2B5EF4-FFF2-40B4-BE49-F238E27FC236}">
                    <a16:creationId xmlns:a16="http://schemas.microsoft.com/office/drawing/2014/main" id="{66BD4E7D-0912-754B-9237-13B457F2A578}"/>
                  </a:ext>
                </a:extLst>
              </p:cNvPr>
              <p:cNvSpPr txBox="1">
                <a:spLocks/>
              </p:cNvSpPr>
              <p:nvPr/>
            </p:nvSpPr>
            <p:spPr>
              <a:xfrm>
                <a:off x="459872" y="1999816"/>
                <a:ext cx="11104599" cy="670813"/>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dirty="0">
                    <a:solidFill>
                      <a:schemeClr val="tx1"/>
                    </a:solidFill>
                  </a:rPr>
                  <a:t>Evaluate </a:t>
                </a:r>
                <a14:m>
                  <m:oMath xmlns:m="http://schemas.openxmlformats.org/officeDocument/2006/math">
                    <m:f>
                      <m:fPr>
                        <m:ctrlPr>
                          <a:rPr lang="en-US" sz="2800" b="1" i="1">
                            <a:solidFill>
                              <a:schemeClr val="tx1"/>
                            </a:solidFill>
                            <a:latin typeface="Cambria Math" panose="02040503050406030204" pitchFamily="18" charset="0"/>
                          </a:rPr>
                        </m:ctrlPr>
                      </m:fPr>
                      <m:num>
                        <m:r>
                          <a:rPr lang="en-US" sz="2800" b="1" i="1">
                            <a:solidFill>
                              <a:schemeClr val="tx1"/>
                            </a:solidFill>
                            <a:latin typeface="Cambria Math" panose="02040503050406030204" pitchFamily="18" charset="0"/>
                          </a:rPr>
                          <m:t>𝟏</m:t>
                        </m:r>
                      </m:num>
                      <m:den>
                        <m:r>
                          <a:rPr lang="en-US" sz="2800" b="1" i="1">
                            <a:solidFill>
                              <a:schemeClr val="tx1"/>
                            </a:solidFill>
                            <a:latin typeface="Cambria Math" panose="02040503050406030204" pitchFamily="18" charset="0"/>
                          </a:rPr>
                          <m:t>𝟐</m:t>
                        </m:r>
                      </m:den>
                    </m:f>
                  </m:oMath>
                </a14:m>
                <a:r>
                  <a:rPr lang="en-US" sz="2800" b="1" dirty="0">
                    <a:solidFill>
                      <a:schemeClr val="tx1"/>
                    </a:solidFill>
                  </a:rPr>
                  <a:t> </a:t>
                </a:r>
                <a14:m>
                  <m:oMath xmlns:m="http://schemas.openxmlformats.org/officeDocument/2006/math">
                    <m:r>
                      <a:rPr lang="en-US" sz="2800" b="1" i="1" dirty="0" smtClean="0">
                        <a:solidFill>
                          <a:schemeClr val="tx1"/>
                        </a:solidFill>
                        <a:latin typeface="Cambria Math" panose="02040503050406030204" pitchFamily="18" charset="0"/>
                      </a:rPr>
                      <m:t>𝒂𝒃</m:t>
                    </m:r>
                  </m:oMath>
                </a14:m>
                <a:r>
                  <a:rPr lang="en-US" sz="2800" b="1" dirty="0">
                    <a:solidFill>
                      <a:schemeClr val="tx1"/>
                    </a:solidFill>
                  </a:rPr>
                  <a:t> if </a:t>
                </a:r>
                <a14:m>
                  <m:oMath xmlns:m="http://schemas.openxmlformats.org/officeDocument/2006/math">
                    <m:r>
                      <a:rPr lang="en-US" sz="2800" b="1" i="1" dirty="0" smtClean="0">
                        <a:solidFill>
                          <a:schemeClr val="tx1"/>
                        </a:solidFill>
                        <a:latin typeface="Cambria Math" panose="02040503050406030204" pitchFamily="18" charset="0"/>
                      </a:rPr>
                      <m:t>𝒂</m:t>
                    </m:r>
                    <m:r>
                      <a:rPr lang="en-US" sz="2800" b="1" i="1" dirty="0" smtClean="0">
                        <a:solidFill>
                          <a:schemeClr val="tx1"/>
                        </a:solidFill>
                        <a:latin typeface="Cambria Math" panose="02040503050406030204" pitchFamily="18" charset="0"/>
                      </a:rPr>
                      <m:t>=</m:t>
                    </m:r>
                    <m:r>
                      <a:rPr lang="en-US" sz="2800" b="1" i="0" smtClean="0">
                        <a:solidFill>
                          <a:schemeClr val="tx1"/>
                        </a:solidFill>
                        <a:latin typeface="Cambria Math" panose="02040503050406030204" pitchFamily="18" charset="0"/>
                      </a:rPr>
                      <m:t>𝟏</m:t>
                    </m:r>
                    <m:f>
                      <m:fPr>
                        <m:ctrlPr>
                          <a:rPr lang="en-US" sz="2800" b="1" i="1">
                            <a:solidFill>
                              <a:schemeClr val="tx1"/>
                            </a:solidFill>
                            <a:latin typeface="Cambria Math" panose="02040503050406030204" pitchFamily="18" charset="0"/>
                          </a:rPr>
                        </m:ctrlPr>
                      </m:fPr>
                      <m:num>
                        <m:r>
                          <a:rPr lang="en-US" sz="2800" b="1" i="1" smtClean="0">
                            <a:solidFill>
                              <a:schemeClr val="tx1"/>
                            </a:solidFill>
                            <a:latin typeface="Cambria Math" panose="02040503050406030204" pitchFamily="18" charset="0"/>
                          </a:rPr>
                          <m:t>𝟑</m:t>
                        </m:r>
                      </m:num>
                      <m:den>
                        <m:r>
                          <a:rPr lang="en-US" sz="2800" b="1" i="1" smtClean="0">
                            <a:solidFill>
                              <a:schemeClr val="tx1"/>
                            </a:solidFill>
                            <a:latin typeface="Cambria Math" panose="02040503050406030204" pitchFamily="18" charset="0"/>
                          </a:rPr>
                          <m:t>𝟕</m:t>
                        </m:r>
                      </m:den>
                    </m:f>
                  </m:oMath>
                </a14:m>
                <a:r>
                  <a:rPr lang="en-US" sz="2800" b="1" dirty="0">
                    <a:solidFill>
                      <a:schemeClr val="tx1"/>
                    </a:solidFill>
                  </a:rPr>
                  <a:t> and </a:t>
                </a:r>
                <a14:m>
                  <m:oMath xmlns:m="http://schemas.openxmlformats.org/officeDocument/2006/math">
                    <m:r>
                      <a:rPr lang="en-US" sz="2800" b="1" i="1" dirty="0" smtClean="0">
                        <a:solidFill>
                          <a:schemeClr val="tx1"/>
                        </a:solidFill>
                        <a:latin typeface="Cambria Math" panose="02040503050406030204" pitchFamily="18" charset="0"/>
                      </a:rPr>
                      <m:t>𝒃</m:t>
                    </m:r>
                  </m:oMath>
                </a14:m>
                <a:r>
                  <a:rPr lang="en-US" sz="2800" b="1" dirty="0">
                    <a:solidFill>
                      <a:schemeClr val="tx1"/>
                    </a:solidFill>
                  </a:rPr>
                  <a:t> </a:t>
                </a:r>
                <a14:m>
                  <m:oMath xmlns:m="http://schemas.openxmlformats.org/officeDocument/2006/math">
                    <m:r>
                      <a:rPr lang="en-US" sz="2800" b="1" i="0" smtClean="0">
                        <a:solidFill>
                          <a:schemeClr val="tx1"/>
                        </a:solidFill>
                        <a:latin typeface="Cambria Math" panose="02040503050406030204" pitchFamily="18" charset="0"/>
                      </a:rPr>
                      <m:t>=−</m:t>
                    </m:r>
                    <m:f>
                      <m:fPr>
                        <m:ctrlPr>
                          <a:rPr lang="en-US" sz="2800" b="1" i="1">
                            <a:solidFill>
                              <a:schemeClr val="tx1"/>
                            </a:solidFill>
                            <a:latin typeface="Cambria Math" panose="02040503050406030204" pitchFamily="18" charset="0"/>
                          </a:rPr>
                        </m:ctrlPr>
                      </m:fPr>
                      <m:num>
                        <m:r>
                          <a:rPr lang="en-US" sz="2800" b="1" i="1" smtClean="0">
                            <a:solidFill>
                              <a:schemeClr val="tx1"/>
                            </a:solidFill>
                            <a:latin typeface="Cambria Math" panose="02040503050406030204" pitchFamily="18" charset="0"/>
                          </a:rPr>
                          <m:t>𝟒</m:t>
                        </m:r>
                      </m:num>
                      <m:den>
                        <m:r>
                          <a:rPr lang="en-US" sz="2800" b="1" i="1" smtClean="0">
                            <a:solidFill>
                              <a:schemeClr val="tx1"/>
                            </a:solidFill>
                            <a:latin typeface="Cambria Math" panose="02040503050406030204" pitchFamily="18" charset="0"/>
                          </a:rPr>
                          <m:t>𝟗</m:t>
                        </m:r>
                      </m:den>
                    </m:f>
                  </m:oMath>
                </a14:m>
                <a:r>
                  <a:rPr lang="en-US" sz="2800" b="1" dirty="0">
                    <a:solidFill>
                      <a:schemeClr val="tx1"/>
                    </a:solidFill>
                  </a:rPr>
                  <a:t>.</a:t>
                </a:r>
              </a:p>
            </p:txBody>
          </p:sp>
        </mc:Choice>
        <mc:Fallback xmlns="">
          <p:sp>
            <p:nvSpPr>
              <p:cNvPr id="8" name="Content Placeholder 2">
                <a:extLst>
                  <a:ext uri="{FF2B5EF4-FFF2-40B4-BE49-F238E27FC236}">
                    <a16:creationId xmlns:a16="http://schemas.microsoft.com/office/drawing/2014/main" id="{66BD4E7D-0912-754B-9237-13B457F2A578}"/>
                  </a:ext>
                </a:extLst>
              </p:cNvPr>
              <p:cNvSpPr txBox="1">
                <a:spLocks noRot="1" noChangeAspect="1" noMove="1" noResize="1" noEditPoints="1" noAdjustHandles="1" noChangeArrowheads="1" noChangeShapeType="1" noTextEdit="1"/>
              </p:cNvSpPr>
              <p:nvPr/>
            </p:nvSpPr>
            <p:spPr>
              <a:xfrm>
                <a:off x="459872" y="1999816"/>
                <a:ext cx="11104599" cy="670813"/>
              </a:xfrm>
              <a:prstGeom prst="rect">
                <a:avLst/>
              </a:prstGeom>
              <a:blipFill>
                <a:blip r:embed="rId2"/>
                <a:stretch>
                  <a:fillRect l="-1098" b="-15455"/>
                </a:stretch>
              </a:blipFill>
            </p:spPr>
            <p:txBody>
              <a:bodyPr/>
              <a:lstStyle/>
              <a:p>
                <a:r>
                  <a:rPr lang="en-US">
                    <a:noFill/>
                  </a:rPr>
                  <a:t> </a:t>
                </a:r>
              </a:p>
            </p:txBody>
          </p:sp>
        </mc:Fallback>
      </mc:AlternateContent>
    </p:spTree>
    <p:extLst>
      <p:ext uri="{BB962C8B-B14F-4D97-AF65-F5344CB8AC3E}">
        <p14:creationId xmlns:p14="http://schemas.microsoft.com/office/powerpoint/2010/main" val="20897254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itle 1">
            <a:extLst>
              <a:ext uri="{FF2B5EF4-FFF2-40B4-BE49-F238E27FC236}">
                <a16:creationId xmlns:a16="http://schemas.microsoft.com/office/drawing/2014/main" id="{3DF0B0BF-0558-1048-AC06-1D1812F060BC}"/>
              </a:ext>
            </a:extLst>
          </p:cNvPr>
          <p:cNvSpPr txBox="1">
            <a:spLocks/>
          </p:cNvSpPr>
          <p:nvPr/>
        </p:nvSpPr>
        <p:spPr>
          <a:xfrm>
            <a:off x="459873" y="332811"/>
            <a:ext cx="9845270" cy="106056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4</a:t>
            </a:r>
            <a:br>
              <a:rPr lang="en-US" sz="2800" dirty="0">
                <a:solidFill>
                  <a:srgbClr val="33175A"/>
                </a:solidFill>
              </a:rPr>
            </a:br>
            <a:r>
              <a:rPr lang="en-US" sz="2800" b="0" dirty="0">
                <a:solidFill>
                  <a:schemeClr val="tx1"/>
                </a:solidFill>
              </a:rPr>
              <a:t>Multiply Rational Numbers</a:t>
            </a:r>
          </a:p>
        </p:txBody>
      </p:sp>
      <mc:AlternateContent xmlns:mc="http://schemas.openxmlformats.org/markup-compatibility/2006" xmlns:a14="http://schemas.microsoft.com/office/drawing/2010/main">
        <mc:Choice Requires="a14">
          <p:graphicFrame>
            <p:nvGraphicFramePr>
              <p:cNvPr id="9" name="Table 8"/>
              <p:cNvGraphicFramePr>
                <a:graphicFrameLocks noGrp="1"/>
              </p:cNvGraphicFramePr>
              <p:nvPr>
                <p:extLst>
                  <p:ext uri="{D42A27DB-BD31-4B8C-83A1-F6EECF244321}">
                    <p14:modId xmlns:p14="http://schemas.microsoft.com/office/powerpoint/2010/main" val="2739888773"/>
                  </p:ext>
                </p:extLst>
              </p:nvPr>
            </p:nvGraphicFramePr>
            <p:xfrm>
              <a:off x="594342" y="2045904"/>
              <a:ext cx="11077703" cy="3472054"/>
            </p:xfrm>
            <a:graphic>
              <a:graphicData uri="http://schemas.openxmlformats.org/drawingml/2006/table">
                <a:tbl>
                  <a:tblPr firstRow="1" bandRow="1">
                    <a:tableStyleId>{5C22544A-7EE6-4342-B048-85BDC9FD1C3A}</a:tableStyleId>
                  </a:tblPr>
                  <a:tblGrid>
                    <a:gridCol w="4030412">
                      <a:extLst>
                        <a:ext uri="{9D8B030D-6E8A-4147-A177-3AD203B41FA5}">
                          <a16:colId xmlns:a16="http://schemas.microsoft.com/office/drawing/2014/main" val="1589512875"/>
                        </a:ext>
                      </a:extLst>
                    </a:gridCol>
                    <a:gridCol w="7047291">
                      <a:extLst>
                        <a:ext uri="{9D8B030D-6E8A-4147-A177-3AD203B41FA5}">
                          <a16:colId xmlns:a16="http://schemas.microsoft.com/office/drawing/2014/main" val="50488661"/>
                        </a:ext>
                      </a:extLst>
                    </a:gridCol>
                  </a:tblGrid>
                  <a:tr h="370840">
                    <a:tc>
                      <a:txBody>
                        <a:bodyPr/>
                        <a:lstStyle/>
                        <a:p>
                          <a:pPr algn="l"/>
                          <a14:m>
                            <m:oMathPara xmlns:m="http://schemas.openxmlformats.org/officeDocument/2006/math">
                              <m:oMathParaPr>
                                <m:jc m:val="left"/>
                              </m:oMathParaPr>
                              <m:oMath xmlns:m="http://schemas.openxmlformats.org/officeDocument/2006/math">
                                <m:f>
                                  <m:fPr>
                                    <m:ctrlPr>
                                      <a:rPr lang="en-US" sz="2800" b="0" i="1" smtClean="0">
                                        <a:solidFill>
                                          <a:schemeClr val="tx2"/>
                                        </a:solidFill>
                                        <a:latin typeface="Cambria Math" panose="02040503050406030204" pitchFamily="18" charset="0"/>
                                      </a:rPr>
                                    </m:ctrlPr>
                                  </m:fPr>
                                  <m:num>
                                    <m:r>
                                      <a:rPr lang="en-US" sz="2800" b="0" i="1" smtClean="0">
                                        <a:solidFill>
                                          <a:schemeClr val="tx2"/>
                                        </a:solidFill>
                                        <a:latin typeface="Cambria Math" panose="02040503050406030204" pitchFamily="18" charset="0"/>
                                      </a:rPr>
                                      <m:t>1</m:t>
                                    </m:r>
                                  </m:num>
                                  <m:den>
                                    <m:r>
                                      <a:rPr lang="en-US" sz="2800" b="0" i="1" smtClean="0">
                                        <a:solidFill>
                                          <a:schemeClr val="tx2"/>
                                        </a:solidFill>
                                        <a:latin typeface="Cambria Math" panose="02040503050406030204" pitchFamily="18" charset="0"/>
                                      </a:rPr>
                                      <m:t>2</m:t>
                                    </m:r>
                                  </m:den>
                                </m:f>
                                <m:r>
                                  <a:rPr lang="en-US" sz="2800" b="0" i="1" smtClean="0">
                                    <a:solidFill>
                                      <a:schemeClr val="tx2"/>
                                    </a:solidFill>
                                    <a:latin typeface="Cambria Math" panose="02040503050406030204" pitchFamily="18" charset="0"/>
                                  </a:rPr>
                                  <m:t>𝑎𝑏</m:t>
                                </m:r>
                                <m:r>
                                  <a:rPr lang="en-US" sz="2800" b="0" i="1" smtClean="0">
                                    <a:solidFill>
                                      <a:schemeClr val="tx2"/>
                                    </a:solidFill>
                                    <a:latin typeface="Cambria Math" panose="02040503050406030204" pitchFamily="18" charset="0"/>
                                  </a:rPr>
                                  <m:t>=</m:t>
                                </m:r>
                                <m:f>
                                  <m:fPr>
                                    <m:ctrlPr>
                                      <a:rPr lang="en-US" sz="2800" b="0" i="1" smtClean="0">
                                        <a:solidFill>
                                          <a:schemeClr val="tx2"/>
                                        </a:solidFill>
                                        <a:latin typeface="Cambria Math" panose="02040503050406030204" pitchFamily="18" charset="0"/>
                                      </a:rPr>
                                    </m:ctrlPr>
                                  </m:fPr>
                                  <m:num>
                                    <m:r>
                                      <a:rPr lang="en-US" sz="2800" b="0" i="1" smtClean="0">
                                        <a:solidFill>
                                          <a:schemeClr val="tx2"/>
                                        </a:solidFill>
                                        <a:latin typeface="Cambria Math" panose="02040503050406030204" pitchFamily="18" charset="0"/>
                                      </a:rPr>
                                      <m:t>1</m:t>
                                    </m:r>
                                  </m:num>
                                  <m:den>
                                    <m:r>
                                      <a:rPr lang="en-US" sz="2800" b="0" i="1" smtClean="0">
                                        <a:solidFill>
                                          <a:schemeClr val="tx2"/>
                                        </a:solidFill>
                                        <a:latin typeface="Cambria Math" panose="02040503050406030204" pitchFamily="18" charset="0"/>
                                      </a:rPr>
                                      <m:t>2</m:t>
                                    </m:r>
                                  </m:den>
                                </m:f>
                                <m:d>
                                  <m:dPr>
                                    <m:ctrlPr>
                                      <a:rPr lang="en-US" sz="2800" b="0" i="1" smtClean="0">
                                        <a:solidFill>
                                          <a:schemeClr val="tx2"/>
                                        </a:solidFill>
                                        <a:latin typeface="Cambria Math" panose="02040503050406030204" pitchFamily="18" charset="0"/>
                                      </a:rPr>
                                    </m:ctrlPr>
                                  </m:dPr>
                                  <m:e>
                                    <m:r>
                                      <a:rPr lang="en-US" sz="2800" b="0" i="1" smtClean="0">
                                        <a:solidFill>
                                          <a:schemeClr val="tx2"/>
                                        </a:solidFill>
                                        <a:latin typeface="Cambria Math" panose="02040503050406030204" pitchFamily="18" charset="0"/>
                                      </a:rPr>
                                      <m:t>1</m:t>
                                    </m:r>
                                    <m:f>
                                      <m:fPr>
                                        <m:ctrlPr>
                                          <a:rPr lang="en-US" sz="2800" b="0" i="1" smtClean="0">
                                            <a:solidFill>
                                              <a:schemeClr val="tx2"/>
                                            </a:solidFill>
                                            <a:latin typeface="Cambria Math" panose="02040503050406030204" pitchFamily="18" charset="0"/>
                                          </a:rPr>
                                        </m:ctrlPr>
                                      </m:fPr>
                                      <m:num>
                                        <m:r>
                                          <a:rPr lang="en-US" sz="2800" b="0" i="1" smtClean="0">
                                            <a:solidFill>
                                              <a:schemeClr val="tx2"/>
                                            </a:solidFill>
                                            <a:latin typeface="Cambria Math" panose="02040503050406030204" pitchFamily="18" charset="0"/>
                                          </a:rPr>
                                          <m:t>3</m:t>
                                        </m:r>
                                      </m:num>
                                      <m:den>
                                        <m:r>
                                          <a:rPr lang="en-US" sz="2800" b="0" i="1" smtClean="0">
                                            <a:solidFill>
                                              <a:schemeClr val="tx2"/>
                                            </a:solidFill>
                                            <a:latin typeface="Cambria Math" panose="02040503050406030204" pitchFamily="18" charset="0"/>
                                          </a:rPr>
                                          <m:t>7</m:t>
                                        </m:r>
                                      </m:den>
                                    </m:f>
                                  </m:e>
                                </m:d>
                                <m:d>
                                  <m:dPr>
                                    <m:ctrlPr>
                                      <a:rPr lang="en-US" sz="2800" b="0" i="1" smtClean="0">
                                        <a:solidFill>
                                          <a:schemeClr val="tx2"/>
                                        </a:solidFill>
                                        <a:latin typeface="Cambria Math" panose="02040503050406030204" pitchFamily="18" charset="0"/>
                                      </a:rPr>
                                    </m:ctrlPr>
                                  </m:dPr>
                                  <m:e>
                                    <m:r>
                                      <a:rPr lang="en-US" sz="2800" b="0" i="1" smtClean="0">
                                        <a:solidFill>
                                          <a:schemeClr val="tx2"/>
                                        </a:solidFill>
                                        <a:latin typeface="Cambria Math" panose="02040503050406030204" pitchFamily="18" charset="0"/>
                                      </a:rPr>
                                      <m:t>−</m:t>
                                    </m:r>
                                    <m:f>
                                      <m:fPr>
                                        <m:ctrlPr>
                                          <a:rPr lang="en-US" sz="2800" b="0" i="1" smtClean="0">
                                            <a:solidFill>
                                              <a:schemeClr val="tx2"/>
                                            </a:solidFill>
                                            <a:latin typeface="Cambria Math" panose="02040503050406030204" pitchFamily="18" charset="0"/>
                                          </a:rPr>
                                        </m:ctrlPr>
                                      </m:fPr>
                                      <m:num>
                                        <m:r>
                                          <a:rPr lang="en-US" sz="2800" b="0" i="1" smtClean="0">
                                            <a:solidFill>
                                              <a:schemeClr val="tx2"/>
                                            </a:solidFill>
                                            <a:latin typeface="Cambria Math" panose="02040503050406030204" pitchFamily="18" charset="0"/>
                                          </a:rPr>
                                          <m:t>4</m:t>
                                        </m:r>
                                      </m:num>
                                      <m:den>
                                        <m:r>
                                          <a:rPr lang="en-US" sz="2800" b="0" i="1" smtClean="0">
                                            <a:solidFill>
                                              <a:schemeClr val="tx2"/>
                                            </a:solidFill>
                                            <a:latin typeface="Cambria Math" panose="02040503050406030204" pitchFamily="18" charset="0"/>
                                          </a:rPr>
                                          <m:t>9</m:t>
                                        </m:r>
                                      </m:den>
                                    </m:f>
                                  </m:e>
                                </m:d>
                              </m:oMath>
                            </m:oMathPara>
                          </a14:m>
                          <a:endParaRPr lang="en-US" sz="2800" b="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800" b="0" dirty="0">
                              <a:solidFill>
                                <a:srgbClr val="0070C0"/>
                              </a:solidFill>
                            </a:rPr>
                            <a:t>Replace </a:t>
                          </a:r>
                          <a14:m>
                            <m:oMath xmlns:m="http://schemas.openxmlformats.org/officeDocument/2006/math">
                              <m:r>
                                <a:rPr lang="en-US" sz="2800" b="0" i="1" dirty="0" smtClean="0">
                                  <a:solidFill>
                                    <a:srgbClr val="0070C0"/>
                                  </a:solidFill>
                                  <a:latin typeface="Cambria Math" panose="02040503050406030204" pitchFamily="18" charset="0"/>
                                </a:rPr>
                                <m:t>𝑎</m:t>
                              </m:r>
                            </m:oMath>
                          </a14:m>
                          <a:r>
                            <a:rPr lang="en-US" sz="2800" b="0" dirty="0">
                              <a:solidFill>
                                <a:srgbClr val="0070C0"/>
                              </a:solidFill>
                            </a:rPr>
                            <a:t> with </a:t>
                          </a:r>
                          <a14:m>
                            <m:oMath xmlns:m="http://schemas.openxmlformats.org/officeDocument/2006/math">
                              <m:r>
                                <a:rPr lang="en-US" sz="2800" b="0" i="0" dirty="0" smtClean="0">
                                  <a:solidFill>
                                    <a:srgbClr val="0070C0"/>
                                  </a:solidFill>
                                  <a:latin typeface="Cambria Math" panose="02040503050406030204" pitchFamily="18" charset="0"/>
                                </a:rPr>
                                <m:t>1</m:t>
                              </m:r>
                              <m:f>
                                <m:fPr>
                                  <m:ctrlPr>
                                    <a:rPr lang="en-US" sz="2800" b="0" i="1" dirty="0" smtClean="0">
                                      <a:solidFill>
                                        <a:srgbClr val="0070C0"/>
                                      </a:solidFill>
                                      <a:latin typeface="Cambria Math" panose="02040503050406030204" pitchFamily="18" charset="0"/>
                                    </a:rPr>
                                  </m:ctrlPr>
                                </m:fPr>
                                <m:num>
                                  <m:r>
                                    <a:rPr lang="en-US" sz="2800" b="0" i="1" dirty="0" smtClean="0">
                                      <a:solidFill>
                                        <a:srgbClr val="0070C0"/>
                                      </a:solidFill>
                                      <a:latin typeface="Cambria Math" panose="02040503050406030204" pitchFamily="18" charset="0"/>
                                    </a:rPr>
                                    <m:t>3</m:t>
                                  </m:r>
                                </m:num>
                                <m:den>
                                  <m:r>
                                    <a:rPr lang="en-US" sz="2800" b="0" i="1" dirty="0" smtClean="0">
                                      <a:solidFill>
                                        <a:srgbClr val="0070C0"/>
                                      </a:solidFill>
                                      <a:latin typeface="Cambria Math" panose="02040503050406030204" pitchFamily="18" charset="0"/>
                                    </a:rPr>
                                    <m:t>7</m:t>
                                  </m:r>
                                </m:den>
                              </m:f>
                            </m:oMath>
                          </a14:m>
                          <a:r>
                            <a:rPr lang="en-US" sz="2800" b="0" dirty="0">
                              <a:solidFill>
                                <a:srgbClr val="0070C0"/>
                              </a:solidFill>
                            </a:rPr>
                            <a:t> and </a:t>
                          </a:r>
                          <a14:m>
                            <m:oMath xmlns:m="http://schemas.openxmlformats.org/officeDocument/2006/math">
                              <m:r>
                                <a:rPr lang="en-US" sz="2800" b="0" i="1" dirty="0" smtClean="0">
                                  <a:solidFill>
                                    <a:srgbClr val="0070C0"/>
                                  </a:solidFill>
                                  <a:latin typeface="Cambria Math" panose="02040503050406030204" pitchFamily="18" charset="0"/>
                                </a:rPr>
                                <m:t>𝑏</m:t>
                              </m:r>
                            </m:oMath>
                          </a14:m>
                          <a:r>
                            <a:rPr lang="en-US" sz="2800" b="0" dirty="0">
                              <a:solidFill>
                                <a:srgbClr val="0070C0"/>
                              </a:solidFill>
                            </a:rPr>
                            <a:t> with </a:t>
                          </a:r>
                          <a14:m>
                            <m:oMath xmlns:m="http://schemas.openxmlformats.org/officeDocument/2006/math">
                              <m:r>
                                <a:rPr lang="en-US" sz="2800" b="0" i="0" dirty="0" smtClean="0">
                                  <a:solidFill>
                                    <a:srgbClr val="0070C0"/>
                                  </a:solidFill>
                                  <a:latin typeface="Cambria Math" panose="02040503050406030204" pitchFamily="18" charset="0"/>
                                </a:rPr>
                                <m:t>−</m:t>
                              </m:r>
                              <m:f>
                                <m:fPr>
                                  <m:ctrlPr>
                                    <a:rPr lang="en-US" sz="2800" b="0" i="1" dirty="0" smtClean="0">
                                      <a:solidFill>
                                        <a:srgbClr val="0070C0"/>
                                      </a:solidFill>
                                      <a:latin typeface="Cambria Math" panose="02040503050406030204" pitchFamily="18" charset="0"/>
                                    </a:rPr>
                                  </m:ctrlPr>
                                </m:fPr>
                                <m:num>
                                  <m:r>
                                    <a:rPr lang="en-US" sz="2800" b="0" i="1" dirty="0" smtClean="0">
                                      <a:solidFill>
                                        <a:srgbClr val="0070C0"/>
                                      </a:solidFill>
                                      <a:latin typeface="Cambria Math" panose="02040503050406030204" pitchFamily="18" charset="0"/>
                                    </a:rPr>
                                    <m:t>4</m:t>
                                  </m:r>
                                </m:num>
                                <m:den>
                                  <m:r>
                                    <a:rPr lang="en-US" sz="2800" b="0" i="1" dirty="0" smtClean="0">
                                      <a:solidFill>
                                        <a:srgbClr val="0070C0"/>
                                      </a:solidFill>
                                      <a:latin typeface="Cambria Math" panose="02040503050406030204" pitchFamily="18" charset="0"/>
                                    </a:rPr>
                                    <m:t>9</m:t>
                                  </m:r>
                                </m:den>
                              </m:f>
                            </m:oMath>
                          </a14:m>
                          <a:r>
                            <a:rPr lang="en-US" sz="2800" b="0" dirty="0">
                              <a:solidFill>
                                <a:srgbClr val="0070C0"/>
                              </a:solidFill>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42713166"/>
                      </a:ext>
                    </a:extLst>
                  </a:tr>
                  <a:tr h="370840">
                    <a:tc>
                      <a:txBody>
                        <a:bodyPr/>
                        <a:lstStyle/>
                        <a:p>
                          <a:pPr algn="l"/>
                          <a14:m>
                            <m:oMathPara xmlns:m="http://schemas.openxmlformats.org/officeDocument/2006/math">
                              <m:oMathParaPr>
                                <m:jc m:val="left"/>
                              </m:oMathParaPr>
                              <m:oMath xmlns:m="http://schemas.openxmlformats.org/officeDocument/2006/math">
                                <m:r>
                                  <a:rPr lang="en-US" sz="2800" b="0" i="1" smtClean="0">
                                    <a:solidFill>
                                      <a:schemeClr val="tx2"/>
                                    </a:solidFill>
                                    <a:latin typeface="Cambria Math" panose="02040503050406030204" pitchFamily="18" charset="0"/>
                                  </a:rPr>
                                  <m:t>          =</m:t>
                                </m:r>
                                <m:f>
                                  <m:fPr>
                                    <m:ctrlPr>
                                      <a:rPr lang="en-US" sz="2800" b="0" i="1" smtClean="0">
                                        <a:solidFill>
                                          <a:schemeClr val="tx2"/>
                                        </a:solidFill>
                                        <a:latin typeface="Cambria Math" panose="02040503050406030204" pitchFamily="18" charset="0"/>
                                      </a:rPr>
                                    </m:ctrlPr>
                                  </m:fPr>
                                  <m:num>
                                    <m:r>
                                      <a:rPr lang="en-US" sz="2800" b="0" i="1" smtClean="0">
                                        <a:solidFill>
                                          <a:schemeClr val="tx2"/>
                                        </a:solidFill>
                                        <a:latin typeface="Cambria Math" panose="02040503050406030204" pitchFamily="18" charset="0"/>
                                      </a:rPr>
                                      <m:t>1</m:t>
                                    </m:r>
                                  </m:num>
                                  <m:den>
                                    <m:r>
                                      <a:rPr lang="en-US" sz="2800" b="0" i="1" smtClean="0">
                                        <a:solidFill>
                                          <a:schemeClr val="tx2"/>
                                        </a:solidFill>
                                        <a:latin typeface="Cambria Math" panose="02040503050406030204" pitchFamily="18" charset="0"/>
                                      </a:rPr>
                                      <m:t>2</m:t>
                                    </m:r>
                                  </m:den>
                                </m:f>
                                <m:d>
                                  <m:dPr>
                                    <m:ctrlPr>
                                      <a:rPr lang="en-US" sz="2800" b="0" i="1" smtClean="0">
                                        <a:solidFill>
                                          <a:schemeClr val="tx2"/>
                                        </a:solidFill>
                                        <a:latin typeface="Cambria Math" panose="02040503050406030204" pitchFamily="18" charset="0"/>
                                      </a:rPr>
                                    </m:ctrlPr>
                                  </m:dPr>
                                  <m:e>
                                    <m:f>
                                      <m:fPr>
                                        <m:ctrlPr>
                                          <a:rPr lang="en-US" sz="2800" b="0" i="1" smtClean="0">
                                            <a:solidFill>
                                              <a:schemeClr val="tx2"/>
                                            </a:solidFill>
                                            <a:latin typeface="Cambria Math" panose="02040503050406030204" pitchFamily="18" charset="0"/>
                                          </a:rPr>
                                        </m:ctrlPr>
                                      </m:fPr>
                                      <m:num>
                                        <m:r>
                                          <a:rPr lang="en-US" sz="2800" b="0" i="1" smtClean="0">
                                            <a:solidFill>
                                              <a:schemeClr val="tx2"/>
                                            </a:solidFill>
                                            <a:latin typeface="Cambria Math" panose="02040503050406030204" pitchFamily="18" charset="0"/>
                                          </a:rPr>
                                          <m:t>10</m:t>
                                        </m:r>
                                      </m:num>
                                      <m:den>
                                        <m:r>
                                          <a:rPr lang="en-US" sz="2800" b="0" i="1" smtClean="0">
                                            <a:solidFill>
                                              <a:schemeClr val="tx2"/>
                                            </a:solidFill>
                                            <a:latin typeface="Cambria Math" panose="02040503050406030204" pitchFamily="18" charset="0"/>
                                          </a:rPr>
                                          <m:t>7</m:t>
                                        </m:r>
                                      </m:den>
                                    </m:f>
                                  </m:e>
                                </m:d>
                                <m:d>
                                  <m:dPr>
                                    <m:ctrlPr>
                                      <a:rPr lang="en-US" sz="2800" b="0" i="1" smtClean="0">
                                        <a:solidFill>
                                          <a:schemeClr val="tx2"/>
                                        </a:solidFill>
                                        <a:latin typeface="Cambria Math" panose="02040503050406030204" pitchFamily="18" charset="0"/>
                                      </a:rPr>
                                    </m:ctrlPr>
                                  </m:dPr>
                                  <m:e>
                                    <m:r>
                                      <a:rPr lang="en-US" sz="2800" b="0" i="1" smtClean="0">
                                        <a:solidFill>
                                          <a:schemeClr val="tx2"/>
                                        </a:solidFill>
                                        <a:latin typeface="Cambria Math" panose="02040503050406030204" pitchFamily="18" charset="0"/>
                                      </a:rPr>
                                      <m:t>−</m:t>
                                    </m:r>
                                    <m:f>
                                      <m:fPr>
                                        <m:ctrlPr>
                                          <a:rPr lang="en-US" sz="2800" b="0" i="1" smtClean="0">
                                            <a:solidFill>
                                              <a:schemeClr val="tx2"/>
                                            </a:solidFill>
                                            <a:latin typeface="Cambria Math" panose="02040503050406030204" pitchFamily="18" charset="0"/>
                                          </a:rPr>
                                        </m:ctrlPr>
                                      </m:fPr>
                                      <m:num>
                                        <m:r>
                                          <a:rPr lang="en-US" sz="2800" b="0" i="1" smtClean="0">
                                            <a:solidFill>
                                              <a:schemeClr val="tx2"/>
                                            </a:solidFill>
                                            <a:latin typeface="Cambria Math" panose="02040503050406030204" pitchFamily="18" charset="0"/>
                                          </a:rPr>
                                          <m:t>4</m:t>
                                        </m:r>
                                      </m:num>
                                      <m:den>
                                        <m:r>
                                          <a:rPr lang="en-US" sz="2800" b="0" i="1" smtClean="0">
                                            <a:solidFill>
                                              <a:schemeClr val="tx2"/>
                                            </a:solidFill>
                                            <a:latin typeface="Cambria Math" panose="02040503050406030204" pitchFamily="18" charset="0"/>
                                          </a:rPr>
                                          <m:t>9</m:t>
                                        </m:r>
                                      </m:den>
                                    </m:f>
                                  </m:e>
                                </m:d>
                              </m:oMath>
                            </m:oMathPara>
                          </a14:m>
                          <a:endParaRPr lang="en-US" sz="2800" b="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800" b="0" dirty="0">
                              <a:solidFill>
                                <a:srgbClr val="0070C0"/>
                              </a:solidFill>
                            </a:rPr>
                            <a:t>Rewrite </a:t>
                          </a:r>
                          <a14:m>
                            <m:oMath xmlns:m="http://schemas.openxmlformats.org/officeDocument/2006/math">
                              <m:r>
                                <a:rPr lang="en-US" sz="2800" b="0" i="1" dirty="0" smtClean="0">
                                  <a:solidFill>
                                    <a:srgbClr val="0070C0"/>
                                  </a:solidFill>
                                  <a:latin typeface="Cambria Math" panose="02040503050406030204" pitchFamily="18" charset="0"/>
                                </a:rPr>
                                <m:t>1</m:t>
                              </m:r>
                              <m:f>
                                <m:fPr>
                                  <m:ctrlPr>
                                    <a:rPr lang="en-US" sz="2800" b="0" i="1" dirty="0" smtClean="0">
                                      <a:solidFill>
                                        <a:srgbClr val="0070C0"/>
                                      </a:solidFill>
                                      <a:latin typeface="Cambria Math" panose="02040503050406030204" pitchFamily="18" charset="0"/>
                                    </a:rPr>
                                  </m:ctrlPr>
                                </m:fPr>
                                <m:num>
                                  <m:r>
                                    <a:rPr lang="en-US" sz="2800" b="0" i="1" dirty="0" smtClean="0">
                                      <a:solidFill>
                                        <a:srgbClr val="0070C0"/>
                                      </a:solidFill>
                                      <a:latin typeface="Cambria Math" panose="02040503050406030204" pitchFamily="18" charset="0"/>
                                    </a:rPr>
                                    <m:t>3</m:t>
                                  </m:r>
                                </m:num>
                                <m:den>
                                  <m:r>
                                    <a:rPr lang="en-US" sz="2800" b="0" i="1" dirty="0" smtClean="0">
                                      <a:solidFill>
                                        <a:srgbClr val="0070C0"/>
                                      </a:solidFill>
                                      <a:latin typeface="Cambria Math" panose="02040503050406030204" pitchFamily="18" charset="0"/>
                                    </a:rPr>
                                    <m:t>7</m:t>
                                  </m:r>
                                </m:den>
                              </m:f>
                            </m:oMath>
                          </a14:m>
                          <a:r>
                            <a:rPr lang="en-US" sz="2800" b="0" dirty="0">
                              <a:solidFill>
                                <a:srgbClr val="0070C0"/>
                              </a:solidFill>
                            </a:rPr>
                            <a:t> as an improper fraction.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6898472"/>
                      </a:ext>
                    </a:extLst>
                  </a:tr>
                  <a:tr h="370840">
                    <a:tc>
                      <a:txBody>
                        <a:bodyPr/>
                        <a:lstStyle/>
                        <a:p>
                          <a:pPr algn="l"/>
                          <a:endParaRPr lang="en-US" sz="2800" b="0" dirty="0">
                            <a:solidFill>
                              <a:schemeClr val="tx2"/>
                            </a:solidFill>
                          </a:endParaRPr>
                        </a:p>
                        <a:p>
                          <a:pPr algn="l"/>
                          <a:endParaRPr lang="en-US" sz="2800" b="0" dirty="0">
                            <a:solidFill>
                              <a:schemeClr val="tx2"/>
                            </a:solidFill>
                          </a:endParaRPr>
                        </a:p>
                        <a:p>
                          <a:pPr algn="l"/>
                          <a:endParaRPr lang="en-US" sz="2800" b="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800" b="0" dirty="0">
                              <a:solidFill>
                                <a:srgbClr val="0070C0"/>
                              </a:solidFill>
                            </a:rPr>
                            <a:t>Divide by common factors.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58228668"/>
                      </a:ext>
                    </a:extLst>
                  </a:tr>
                </a:tbl>
              </a:graphicData>
            </a:graphic>
          </p:graphicFrame>
        </mc:Choice>
        <mc:Fallback xmlns="">
          <p:graphicFrame>
            <p:nvGraphicFramePr>
              <p:cNvPr id="9" name="Table 8"/>
              <p:cNvGraphicFramePr>
                <a:graphicFrameLocks noGrp="1"/>
              </p:cNvGraphicFramePr>
              <p:nvPr>
                <p:extLst>
                  <p:ext uri="{D42A27DB-BD31-4B8C-83A1-F6EECF244321}">
                    <p14:modId xmlns:p14="http://schemas.microsoft.com/office/powerpoint/2010/main" val="2739888773"/>
                  </p:ext>
                </p:extLst>
              </p:nvPr>
            </p:nvGraphicFramePr>
            <p:xfrm>
              <a:off x="594342" y="2045904"/>
              <a:ext cx="11077703" cy="3472054"/>
            </p:xfrm>
            <a:graphic>
              <a:graphicData uri="http://schemas.openxmlformats.org/drawingml/2006/table">
                <a:tbl>
                  <a:tblPr firstRow="1" bandRow="1">
                    <a:tableStyleId>{5C22544A-7EE6-4342-B048-85BDC9FD1C3A}</a:tableStyleId>
                  </a:tblPr>
                  <a:tblGrid>
                    <a:gridCol w="4030412">
                      <a:extLst>
                        <a:ext uri="{9D8B030D-6E8A-4147-A177-3AD203B41FA5}">
                          <a16:colId xmlns:a16="http://schemas.microsoft.com/office/drawing/2014/main" val="1589512875"/>
                        </a:ext>
                      </a:extLst>
                    </a:gridCol>
                    <a:gridCol w="7047291">
                      <a:extLst>
                        <a:ext uri="{9D8B030D-6E8A-4147-A177-3AD203B41FA5}">
                          <a16:colId xmlns:a16="http://schemas.microsoft.com/office/drawing/2014/main" val="50488661"/>
                        </a:ext>
                      </a:extLst>
                    </a:gridCol>
                  </a:tblGrid>
                  <a:tr h="1050227">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2"/>
                          <a:stretch>
                            <a:fillRect r="-175038" b="-230058"/>
                          </a:stretch>
                        </a:blip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2"/>
                          <a:stretch>
                            <a:fillRect l="-57131" b="-230058"/>
                          </a:stretch>
                        </a:blipFill>
                      </a:tcPr>
                    </a:tc>
                    <a:extLst>
                      <a:ext uri="{0D108BD9-81ED-4DB2-BD59-A6C34878D82A}">
                        <a16:rowId xmlns:a16="http://schemas.microsoft.com/office/drawing/2014/main" val="1442713166"/>
                      </a:ext>
                    </a:extLst>
                  </a:tr>
                  <a:tr h="1050227">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2"/>
                          <a:stretch>
                            <a:fillRect t="-100581" r="-175038" b="-131395"/>
                          </a:stretch>
                        </a:blip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2"/>
                          <a:stretch>
                            <a:fillRect l="-57131" t="-100581" b="-131395"/>
                          </a:stretch>
                        </a:blipFill>
                      </a:tcPr>
                    </a:tc>
                    <a:extLst>
                      <a:ext uri="{0D108BD9-81ED-4DB2-BD59-A6C34878D82A}">
                        <a16:rowId xmlns:a16="http://schemas.microsoft.com/office/drawing/2014/main" val="56898472"/>
                      </a:ext>
                    </a:extLst>
                  </a:tr>
                  <a:tr h="1371600">
                    <a:tc>
                      <a:txBody>
                        <a:bodyPr/>
                        <a:lstStyle/>
                        <a:p>
                          <a:pPr algn="l"/>
                          <a:endParaRPr lang="en-US" sz="2800" b="0" dirty="0">
                            <a:solidFill>
                              <a:schemeClr val="tx2"/>
                            </a:solidFill>
                          </a:endParaRPr>
                        </a:p>
                        <a:p>
                          <a:pPr algn="l"/>
                          <a:endParaRPr lang="en-US" sz="2800" b="0" dirty="0">
                            <a:solidFill>
                              <a:schemeClr val="tx2"/>
                            </a:solidFill>
                          </a:endParaRPr>
                        </a:p>
                        <a:p>
                          <a:pPr algn="l"/>
                          <a:endParaRPr lang="en-US" sz="2800" b="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800" b="0" dirty="0">
                              <a:solidFill>
                                <a:srgbClr val="0070C0"/>
                              </a:solidFill>
                            </a:rPr>
                            <a:t>Divide by common factors.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58228668"/>
                      </a:ext>
                    </a:extLst>
                  </a:tr>
                </a:tbl>
              </a:graphicData>
            </a:graphic>
          </p:graphicFrame>
        </mc:Fallback>
      </mc:AlternateContent>
      <p:pic>
        <p:nvPicPr>
          <p:cNvPr id="2" name="Picture 1">
            <a:extLst>
              <a:ext uri="{FF2B5EF4-FFF2-40B4-BE49-F238E27FC236}">
                <a16:creationId xmlns:a16="http://schemas.microsoft.com/office/drawing/2014/main" id="{A482A72C-1E81-458A-875F-3E0527CEB899}"/>
              </a:ext>
            </a:extLst>
          </p:cNvPr>
          <p:cNvPicPr>
            <a:picLocks noChangeAspect="1"/>
          </p:cNvPicPr>
          <p:nvPr/>
        </p:nvPicPr>
        <p:blipFill>
          <a:blip r:embed="rId3"/>
          <a:stretch>
            <a:fillRect/>
          </a:stretch>
        </p:blipFill>
        <p:spPr>
          <a:xfrm>
            <a:off x="1479305" y="4387104"/>
            <a:ext cx="2305050" cy="932498"/>
          </a:xfrm>
          <a:prstGeom prst="rect">
            <a:avLst/>
          </a:prstGeom>
        </p:spPr>
      </p:pic>
    </p:spTree>
    <p:extLst>
      <p:ext uri="{BB962C8B-B14F-4D97-AF65-F5344CB8AC3E}">
        <p14:creationId xmlns:p14="http://schemas.microsoft.com/office/powerpoint/2010/main" val="4034127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itle 1">
            <a:extLst>
              <a:ext uri="{FF2B5EF4-FFF2-40B4-BE49-F238E27FC236}">
                <a16:creationId xmlns:a16="http://schemas.microsoft.com/office/drawing/2014/main" id="{3DF0B0BF-0558-1048-AC06-1D1812F060BC}"/>
              </a:ext>
            </a:extLst>
          </p:cNvPr>
          <p:cNvSpPr txBox="1">
            <a:spLocks/>
          </p:cNvSpPr>
          <p:nvPr/>
        </p:nvSpPr>
        <p:spPr>
          <a:xfrm>
            <a:off x="459873" y="332811"/>
            <a:ext cx="9845270" cy="106056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4</a:t>
            </a:r>
            <a:br>
              <a:rPr lang="en-US" sz="2800" dirty="0">
                <a:solidFill>
                  <a:srgbClr val="33175A"/>
                </a:solidFill>
              </a:rPr>
            </a:br>
            <a:r>
              <a:rPr lang="en-US" sz="2800" b="0" dirty="0">
                <a:solidFill>
                  <a:schemeClr val="tx1"/>
                </a:solidFill>
              </a:rPr>
              <a:t>Multiply Rational Numbers</a:t>
            </a:r>
          </a:p>
        </p:txBody>
      </p:sp>
      <mc:AlternateContent xmlns:mc="http://schemas.openxmlformats.org/markup-compatibility/2006" xmlns:a14="http://schemas.microsoft.com/office/drawing/2010/main">
        <mc:Choice Requires="a14">
          <p:graphicFrame>
            <p:nvGraphicFramePr>
              <p:cNvPr id="9" name="Table 8"/>
              <p:cNvGraphicFramePr>
                <a:graphicFrameLocks noGrp="1"/>
              </p:cNvGraphicFramePr>
              <p:nvPr>
                <p:extLst>
                  <p:ext uri="{D42A27DB-BD31-4B8C-83A1-F6EECF244321}">
                    <p14:modId xmlns:p14="http://schemas.microsoft.com/office/powerpoint/2010/main" val="1426903629"/>
                  </p:ext>
                </p:extLst>
              </p:nvPr>
            </p:nvGraphicFramePr>
            <p:xfrm>
              <a:off x="594342" y="2063488"/>
              <a:ext cx="9850920" cy="1872933"/>
            </p:xfrm>
            <a:graphic>
              <a:graphicData uri="http://schemas.openxmlformats.org/drawingml/2006/table">
                <a:tbl>
                  <a:tblPr firstRow="1" bandRow="1">
                    <a:tableStyleId>{5C22544A-7EE6-4342-B048-85BDC9FD1C3A}</a:tableStyleId>
                  </a:tblPr>
                  <a:tblGrid>
                    <a:gridCol w="2658812">
                      <a:extLst>
                        <a:ext uri="{9D8B030D-6E8A-4147-A177-3AD203B41FA5}">
                          <a16:colId xmlns:a16="http://schemas.microsoft.com/office/drawing/2014/main" val="1589512875"/>
                        </a:ext>
                      </a:extLst>
                    </a:gridCol>
                    <a:gridCol w="7192108">
                      <a:extLst>
                        <a:ext uri="{9D8B030D-6E8A-4147-A177-3AD203B41FA5}">
                          <a16:colId xmlns:a16="http://schemas.microsoft.com/office/drawing/2014/main" val="50488661"/>
                        </a:ext>
                      </a:extLst>
                    </a:gridCol>
                  </a:tblGrid>
                  <a:tr h="370840">
                    <a:tc>
                      <a:txBody>
                        <a:bodyPr/>
                        <a:lstStyle/>
                        <a:p>
                          <a:pPr/>
                          <a14:m>
                            <m:oMathPara xmlns:m="http://schemas.openxmlformats.org/officeDocument/2006/math">
                              <m:oMathParaPr>
                                <m:jc m:val="left"/>
                              </m:oMathParaPr>
                              <m:oMath xmlns:m="http://schemas.openxmlformats.org/officeDocument/2006/math">
                                <m:r>
                                  <a:rPr lang="en-US" sz="2800" b="0" i="1" smtClean="0">
                                    <a:solidFill>
                                      <a:schemeClr val="tx2"/>
                                    </a:solidFill>
                                    <a:latin typeface="Cambria Math" panose="02040503050406030204" pitchFamily="18" charset="0"/>
                                  </a:rPr>
                                  <m:t>=</m:t>
                                </m:r>
                                <m:f>
                                  <m:fPr>
                                    <m:ctrlPr>
                                      <a:rPr lang="en-US" sz="2800" b="0" i="1" smtClean="0">
                                        <a:solidFill>
                                          <a:schemeClr val="tx2"/>
                                        </a:solidFill>
                                        <a:latin typeface="Cambria Math" panose="02040503050406030204" pitchFamily="18" charset="0"/>
                                      </a:rPr>
                                    </m:ctrlPr>
                                  </m:fPr>
                                  <m:num>
                                    <m:r>
                                      <a:rPr lang="en-US" sz="2800" b="0" i="1" smtClean="0">
                                        <a:solidFill>
                                          <a:schemeClr val="tx2"/>
                                        </a:solidFill>
                                        <a:latin typeface="Cambria Math" panose="02040503050406030204" pitchFamily="18" charset="0"/>
                                      </a:rPr>
                                      <m:t>1(5)(−4)</m:t>
                                    </m:r>
                                  </m:num>
                                  <m:den>
                                    <m:r>
                                      <a:rPr lang="en-US" sz="2800" b="0" i="1" smtClean="0">
                                        <a:solidFill>
                                          <a:schemeClr val="tx2"/>
                                        </a:solidFill>
                                        <a:latin typeface="Cambria Math" panose="02040503050406030204" pitchFamily="18" charset="0"/>
                                      </a:rPr>
                                      <m:t>1(7)(9)</m:t>
                                    </m:r>
                                  </m:den>
                                </m:f>
                              </m:oMath>
                            </m:oMathPara>
                          </a14:m>
                          <a:endParaRPr lang="en-US" sz="2800" b="0" dirty="0">
                            <a:solidFill>
                              <a:schemeClr val="tx2"/>
                            </a:solidFill>
                            <a:latin typeface="+mn-l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2800" b="0" dirty="0">
                              <a:solidFill>
                                <a:srgbClr val="0070C0"/>
                              </a:solidFill>
                            </a:rPr>
                            <a:t>Multiply the numerators and denominators.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78379540"/>
                      </a:ext>
                    </a:extLst>
                  </a:tr>
                  <a:tr h="370840">
                    <a:tc>
                      <a:txBody>
                        <a:bodyPr/>
                        <a:lstStyle/>
                        <a:p>
                          <a:pPr/>
                          <a14:m>
                            <m:oMathPara xmlns:m="http://schemas.openxmlformats.org/officeDocument/2006/math">
                              <m:oMathParaPr>
                                <m:jc m:val="left"/>
                              </m:oMathParaPr>
                              <m:oMath xmlns:m="http://schemas.openxmlformats.org/officeDocument/2006/math">
                                <m:r>
                                  <a:rPr lang="en-US" sz="2800" b="0" i="1" smtClean="0">
                                    <a:solidFill>
                                      <a:schemeClr val="tx2"/>
                                    </a:solidFill>
                                    <a:latin typeface="Cambria Math" panose="02040503050406030204" pitchFamily="18" charset="0"/>
                                  </a:rPr>
                                  <m:t>=</m:t>
                                </m:r>
                                <m:r>
                                  <a:rPr lang="en-US" sz="2800" b="1" i="1" smtClean="0">
                                    <a:solidFill>
                                      <a:schemeClr val="tx2"/>
                                    </a:solidFill>
                                    <a:latin typeface="Cambria Math" panose="02040503050406030204" pitchFamily="18" charset="0"/>
                                  </a:rPr>
                                  <m:t>−</m:t>
                                </m:r>
                                <m:f>
                                  <m:fPr>
                                    <m:ctrlPr>
                                      <a:rPr lang="en-US" sz="2800" b="0" i="1" smtClean="0">
                                        <a:solidFill>
                                          <a:schemeClr val="tx2"/>
                                        </a:solidFill>
                                        <a:latin typeface="Cambria Math" panose="02040503050406030204" pitchFamily="18" charset="0"/>
                                      </a:rPr>
                                    </m:ctrlPr>
                                  </m:fPr>
                                  <m:num>
                                    <m:r>
                                      <a:rPr lang="en-US" sz="2800" b="0" i="1" smtClean="0">
                                        <a:solidFill>
                                          <a:schemeClr val="tx2"/>
                                        </a:solidFill>
                                        <a:latin typeface="Cambria Math" panose="02040503050406030204" pitchFamily="18" charset="0"/>
                                      </a:rPr>
                                      <m:t>20</m:t>
                                    </m:r>
                                  </m:num>
                                  <m:den>
                                    <m:r>
                                      <a:rPr lang="en-US" sz="2800" b="0" i="1" smtClean="0">
                                        <a:solidFill>
                                          <a:schemeClr val="tx2"/>
                                        </a:solidFill>
                                        <a:latin typeface="Cambria Math" panose="02040503050406030204" pitchFamily="18" charset="0"/>
                                      </a:rPr>
                                      <m:t>63</m:t>
                                    </m:r>
                                  </m:den>
                                </m:f>
                              </m:oMath>
                            </m:oMathPara>
                          </a14:m>
                          <a:endParaRPr lang="en-US" sz="2800" b="0" dirty="0">
                            <a:solidFill>
                              <a:schemeClr val="tx2"/>
                            </a:solidFill>
                            <a:latin typeface="+mn-l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2800" b="0" dirty="0">
                              <a:solidFill>
                                <a:srgbClr val="0070C0"/>
                              </a:solidFill>
                            </a:rPr>
                            <a:t>Simplify.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62672696"/>
                      </a:ext>
                    </a:extLst>
                  </a:tr>
                </a:tbl>
              </a:graphicData>
            </a:graphic>
          </p:graphicFrame>
        </mc:Choice>
        <mc:Fallback xmlns="">
          <p:graphicFrame>
            <p:nvGraphicFramePr>
              <p:cNvPr id="9" name="Table 8"/>
              <p:cNvGraphicFramePr>
                <a:graphicFrameLocks noGrp="1"/>
              </p:cNvGraphicFramePr>
              <p:nvPr>
                <p:extLst>
                  <p:ext uri="{D42A27DB-BD31-4B8C-83A1-F6EECF244321}">
                    <p14:modId xmlns:p14="http://schemas.microsoft.com/office/powerpoint/2010/main" val="1426903629"/>
                  </p:ext>
                </p:extLst>
              </p:nvPr>
            </p:nvGraphicFramePr>
            <p:xfrm>
              <a:off x="594342" y="2063488"/>
              <a:ext cx="9850920" cy="1872933"/>
            </p:xfrm>
            <a:graphic>
              <a:graphicData uri="http://schemas.openxmlformats.org/drawingml/2006/table">
                <a:tbl>
                  <a:tblPr firstRow="1" bandRow="1">
                    <a:tableStyleId>{5C22544A-7EE6-4342-B048-85BDC9FD1C3A}</a:tableStyleId>
                  </a:tblPr>
                  <a:tblGrid>
                    <a:gridCol w="2658812">
                      <a:extLst>
                        <a:ext uri="{9D8B030D-6E8A-4147-A177-3AD203B41FA5}">
                          <a16:colId xmlns:a16="http://schemas.microsoft.com/office/drawing/2014/main" val="1589512875"/>
                        </a:ext>
                      </a:extLst>
                    </a:gridCol>
                    <a:gridCol w="7192108">
                      <a:extLst>
                        <a:ext uri="{9D8B030D-6E8A-4147-A177-3AD203B41FA5}">
                          <a16:colId xmlns:a16="http://schemas.microsoft.com/office/drawing/2014/main" val="50488661"/>
                        </a:ext>
                      </a:extLst>
                    </a:gridCol>
                  </a:tblGrid>
                  <a:tr h="979869">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2"/>
                          <a:stretch>
                            <a:fillRect r="-270872" b="-91304"/>
                          </a:stretch>
                        </a:blipFill>
                      </a:tcPr>
                    </a:tc>
                    <a:tc>
                      <a:txBody>
                        <a:bodyPr/>
                        <a:lstStyle/>
                        <a:p>
                          <a:pPr algn="l"/>
                          <a:r>
                            <a:rPr lang="en-US" sz="2800" b="0" dirty="0">
                              <a:solidFill>
                                <a:srgbClr val="0070C0"/>
                              </a:solidFill>
                            </a:rPr>
                            <a:t>Multiply the numerators and denominators.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78379540"/>
                      </a:ext>
                    </a:extLst>
                  </a:tr>
                  <a:tr h="893064">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2"/>
                          <a:stretch>
                            <a:fillRect t="-109524" r="-270872"/>
                          </a:stretch>
                        </a:blipFill>
                      </a:tcPr>
                    </a:tc>
                    <a:tc>
                      <a:txBody>
                        <a:bodyPr/>
                        <a:lstStyle/>
                        <a:p>
                          <a:pPr algn="l"/>
                          <a:r>
                            <a:rPr lang="en-US" sz="2800" b="0" dirty="0">
                              <a:solidFill>
                                <a:srgbClr val="0070C0"/>
                              </a:solidFill>
                            </a:rPr>
                            <a:t>Simplify.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62672696"/>
                      </a:ext>
                    </a:extLst>
                  </a:tr>
                </a:tbl>
              </a:graphicData>
            </a:graphic>
          </p:graphicFrame>
        </mc:Fallback>
      </mc:AlternateContent>
      <mc:AlternateContent xmlns:mc="http://schemas.openxmlformats.org/markup-compatibility/2006" xmlns:a14="http://schemas.microsoft.com/office/drawing/2010/main">
        <mc:Choice Requires="a14">
          <p:sp>
            <p:nvSpPr>
              <p:cNvPr id="7" name="Content Placeholder 2">
                <a:extLst>
                  <a:ext uri="{FF2B5EF4-FFF2-40B4-BE49-F238E27FC236}">
                    <a16:creationId xmlns:a16="http://schemas.microsoft.com/office/drawing/2014/main" id="{66BD4E7D-0912-754B-9237-13B457F2A578}"/>
                  </a:ext>
                </a:extLst>
              </p:cNvPr>
              <p:cNvSpPr txBox="1">
                <a:spLocks/>
              </p:cNvSpPr>
              <p:nvPr/>
            </p:nvSpPr>
            <p:spPr>
              <a:xfrm>
                <a:off x="459873" y="4318930"/>
                <a:ext cx="8607927" cy="872209"/>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solidFill>
                      <a:schemeClr val="tx2"/>
                    </a:solidFill>
                  </a:rPr>
                  <a:t>So, the value of </a:t>
                </a:r>
                <a14:m>
                  <m:oMath xmlns:m="http://schemas.openxmlformats.org/officeDocument/2006/math">
                    <m:f>
                      <m:fPr>
                        <m:ctrlPr>
                          <a:rPr lang="en-US" sz="2800" i="1" smtClean="0">
                            <a:solidFill>
                              <a:schemeClr val="tx2"/>
                            </a:solidFill>
                            <a:latin typeface="Cambria Math" panose="02040503050406030204" pitchFamily="18" charset="0"/>
                          </a:rPr>
                        </m:ctrlPr>
                      </m:fPr>
                      <m:num>
                        <m:r>
                          <a:rPr lang="en-US" sz="2800" b="0" i="1" smtClean="0">
                            <a:solidFill>
                              <a:schemeClr val="tx2"/>
                            </a:solidFill>
                            <a:latin typeface="Cambria Math" panose="02040503050406030204" pitchFamily="18" charset="0"/>
                          </a:rPr>
                          <m:t>1</m:t>
                        </m:r>
                      </m:num>
                      <m:den>
                        <m:r>
                          <a:rPr lang="en-US" sz="2800" b="0" i="1" smtClean="0">
                            <a:solidFill>
                              <a:schemeClr val="tx2"/>
                            </a:solidFill>
                            <a:latin typeface="Cambria Math" panose="02040503050406030204" pitchFamily="18" charset="0"/>
                          </a:rPr>
                          <m:t>2</m:t>
                        </m:r>
                      </m:den>
                    </m:f>
                    <m:r>
                      <a:rPr lang="en-US" sz="2800" b="0" i="1" smtClean="0">
                        <a:solidFill>
                          <a:schemeClr val="tx2"/>
                        </a:solidFill>
                        <a:latin typeface="Cambria Math" panose="02040503050406030204" pitchFamily="18" charset="0"/>
                      </a:rPr>
                      <m:t>𝑎𝑏</m:t>
                    </m:r>
                  </m:oMath>
                </a14:m>
                <a:r>
                  <a:rPr lang="en-US" sz="2800" dirty="0">
                    <a:solidFill>
                      <a:schemeClr val="tx2"/>
                    </a:solidFill>
                  </a:rPr>
                  <a:t> when </a:t>
                </a:r>
                <a14:m>
                  <m:oMath xmlns:m="http://schemas.openxmlformats.org/officeDocument/2006/math">
                    <m:r>
                      <a:rPr lang="en-US" sz="2800" i="1" dirty="0" smtClean="0">
                        <a:solidFill>
                          <a:schemeClr val="tx2"/>
                        </a:solidFill>
                        <a:latin typeface="Cambria Math" panose="02040503050406030204" pitchFamily="18" charset="0"/>
                      </a:rPr>
                      <m:t>𝑎</m:t>
                    </m:r>
                    <m:r>
                      <a:rPr lang="en-US" sz="2800" b="0" i="1" smtClean="0">
                        <a:solidFill>
                          <a:schemeClr val="tx2"/>
                        </a:solidFill>
                        <a:latin typeface="Cambria Math" panose="02040503050406030204" pitchFamily="18" charset="0"/>
                      </a:rPr>
                      <m:t>=1</m:t>
                    </m:r>
                    <m:f>
                      <m:fPr>
                        <m:ctrlPr>
                          <a:rPr lang="en-US" sz="2800" i="1">
                            <a:solidFill>
                              <a:schemeClr val="tx2"/>
                            </a:solidFill>
                            <a:latin typeface="Cambria Math" panose="02040503050406030204" pitchFamily="18" charset="0"/>
                          </a:rPr>
                        </m:ctrlPr>
                      </m:fPr>
                      <m:num>
                        <m:r>
                          <a:rPr lang="en-US" sz="2800" b="0" i="1" smtClean="0">
                            <a:solidFill>
                              <a:schemeClr val="tx2"/>
                            </a:solidFill>
                            <a:latin typeface="Cambria Math" panose="02040503050406030204" pitchFamily="18" charset="0"/>
                          </a:rPr>
                          <m:t>3</m:t>
                        </m:r>
                      </m:num>
                      <m:den>
                        <m:r>
                          <a:rPr lang="en-US" sz="2800" b="0" i="1" smtClean="0">
                            <a:solidFill>
                              <a:schemeClr val="tx2"/>
                            </a:solidFill>
                            <a:latin typeface="Cambria Math" panose="02040503050406030204" pitchFamily="18" charset="0"/>
                          </a:rPr>
                          <m:t>7</m:t>
                        </m:r>
                      </m:den>
                    </m:f>
                  </m:oMath>
                </a14:m>
                <a:r>
                  <a:rPr lang="en-US" sz="2800" dirty="0">
                    <a:solidFill>
                      <a:schemeClr val="tx2"/>
                    </a:solidFill>
                  </a:rPr>
                  <a:t> and </a:t>
                </a:r>
                <a14:m>
                  <m:oMath xmlns:m="http://schemas.openxmlformats.org/officeDocument/2006/math">
                    <m:r>
                      <a:rPr lang="en-US" sz="2800" i="1" dirty="0" smtClean="0">
                        <a:solidFill>
                          <a:schemeClr val="tx2"/>
                        </a:solidFill>
                        <a:latin typeface="Cambria Math" panose="02040503050406030204" pitchFamily="18" charset="0"/>
                      </a:rPr>
                      <m:t>𝑏</m:t>
                    </m:r>
                    <m:r>
                      <a:rPr lang="en-US" sz="2800" i="1">
                        <a:solidFill>
                          <a:schemeClr val="tx2"/>
                        </a:solidFill>
                        <a:latin typeface="Cambria Math" panose="02040503050406030204" pitchFamily="18" charset="0"/>
                      </a:rPr>
                      <m:t>=</m:t>
                    </m:r>
                    <m:r>
                      <a:rPr lang="en-US" sz="2800" b="0" i="1" smtClean="0">
                        <a:solidFill>
                          <a:schemeClr val="tx2"/>
                        </a:solidFill>
                        <a:latin typeface="Cambria Math" panose="02040503050406030204" pitchFamily="18" charset="0"/>
                      </a:rPr>
                      <m:t>−</m:t>
                    </m:r>
                    <m:f>
                      <m:fPr>
                        <m:ctrlPr>
                          <a:rPr lang="en-US" sz="2800" i="1">
                            <a:solidFill>
                              <a:schemeClr val="tx2"/>
                            </a:solidFill>
                            <a:latin typeface="Cambria Math" panose="02040503050406030204" pitchFamily="18" charset="0"/>
                          </a:rPr>
                        </m:ctrlPr>
                      </m:fPr>
                      <m:num>
                        <m:r>
                          <a:rPr lang="en-US" sz="2800" b="0" i="1" smtClean="0">
                            <a:solidFill>
                              <a:schemeClr val="tx2"/>
                            </a:solidFill>
                            <a:latin typeface="Cambria Math" panose="02040503050406030204" pitchFamily="18" charset="0"/>
                          </a:rPr>
                          <m:t>4</m:t>
                        </m:r>
                      </m:num>
                      <m:den>
                        <m:r>
                          <a:rPr lang="en-US" sz="2800" b="0" i="1" smtClean="0">
                            <a:solidFill>
                              <a:schemeClr val="tx2"/>
                            </a:solidFill>
                            <a:latin typeface="Cambria Math" panose="02040503050406030204" pitchFamily="18" charset="0"/>
                          </a:rPr>
                          <m:t>9</m:t>
                        </m:r>
                      </m:den>
                    </m:f>
                  </m:oMath>
                </a14:m>
                <a:r>
                  <a:rPr lang="en-US" sz="2800" dirty="0">
                    <a:solidFill>
                      <a:schemeClr val="tx2"/>
                    </a:solidFill>
                  </a:rPr>
                  <a:t> is </a:t>
                </a:r>
                <a14:m>
                  <m:oMath xmlns:m="http://schemas.openxmlformats.org/officeDocument/2006/math">
                    <m:r>
                      <a:rPr lang="en-US" sz="2800" b="0" i="0" smtClean="0">
                        <a:solidFill>
                          <a:schemeClr val="tx2"/>
                        </a:solidFill>
                        <a:latin typeface="Cambria Math" panose="02040503050406030204" pitchFamily="18" charset="0"/>
                      </a:rPr>
                      <m:t>−</m:t>
                    </m:r>
                    <m:f>
                      <m:fPr>
                        <m:ctrlPr>
                          <a:rPr lang="en-US" sz="2800" i="1">
                            <a:solidFill>
                              <a:schemeClr val="tx2"/>
                            </a:solidFill>
                            <a:latin typeface="Cambria Math" panose="02040503050406030204" pitchFamily="18" charset="0"/>
                          </a:rPr>
                        </m:ctrlPr>
                      </m:fPr>
                      <m:num>
                        <m:r>
                          <a:rPr lang="en-US" sz="2800" b="0" i="1" smtClean="0">
                            <a:solidFill>
                              <a:schemeClr val="tx2"/>
                            </a:solidFill>
                            <a:latin typeface="Cambria Math" panose="02040503050406030204" pitchFamily="18" charset="0"/>
                          </a:rPr>
                          <m:t>20</m:t>
                        </m:r>
                      </m:num>
                      <m:den>
                        <m:r>
                          <a:rPr lang="en-US" sz="2800" b="0" i="1" smtClean="0">
                            <a:solidFill>
                              <a:schemeClr val="tx2"/>
                            </a:solidFill>
                            <a:latin typeface="Cambria Math" panose="02040503050406030204" pitchFamily="18" charset="0"/>
                          </a:rPr>
                          <m:t>63</m:t>
                        </m:r>
                      </m:den>
                    </m:f>
                  </m:oMath>
                </a14:m>
                <a:r>
                  <a:rPr lang="en-US" sz="2800" dirty="0">
                    <a:solidFill>
                      <a:schemeClr val="tx2"/>
                    </a:solidFill>
                  </a:rPr>
                  <a:t>.</a:t>
                </a:r>
              </a:p>
            </p:txBody>
          </p:sp>
        </mc:Choice>
        <mc:Fallback xmlns="">
          <p:sp>
            <p:nvSpPr>
              <p:cNvPr id="7" name="Content Placeholder 2">
                <a:extLst>
                  <a:ext uri="{FF2B5EF4-FFF2-40B4-BE49-F238E27FC236}">
                    <a16:creationId xmlns:a16="http://schemas.microsoft.com/office/drawing/2014/main" id="{66BD4E7D-0912-754B-9237-13B457F2A578}"/>
                  </a:ext>
                </a:extLst>
              </p:cNvPr>
              <p:cNvSpPr txBox="1">
                <a:spLocks noRot="1" noChangeAspect="1" noMove="1" noResize="1" noEditPoints="1" noAdjustHandles="1" noChangeArrowheads="1" noChangeShapeType="1" noTextEdit="1"/>
              </p:cNvSpPr>
              <p:nvPr/>
            </p:nvSpPr>
            <p:spPr>
              <a:xfrm>
                <a:off x="459873" y="4318930"/>
                <a:ext cx="8607927" cy="872209"/>
              </a:xfrm>
              <a:prstGeom prst="rect">
                <a:avLst/>
              </a:prstGeom>
              <a:blipFill>
                <a:blip r:embed="rId3"/>
                <a:stretch>
                  <a:fillRect l="-1415" r="-1345"/>
                </a:stretch>
              </a:blipFill>
            </p:spPr>
            <p:txBody>
              <a:bodyPr/>
              <a:lstStyle/>
              <a:p>
                <a:r>
                  <a:rPr lang="en-US">
                    <a:noFill/>
                  </a:rPr>
                  <a:t> </a:t>
                </a:r>
              </a:p>
            </p:txBody>
          </p:sp>
        </mc:Fallback>
      </mc:AlternateContent>
    </p:spTree>
    <p:extLst>
      <p:ext uri="{BB962C8B-B14F-4D97-AF65-F5344CB8AC3E}">
        <p14:creationId xmlns:p14="http://schemas.microsoft.com/office/powerpoint/2010/main" val="34400769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itle 1">
            <a:extLst>
              <a:ext uri="{FF2B5EF4-FFF2-40B4-BE49-F238E27FC236}">
                <a16:creationId xmlns:a16="http://schemas.microsoft.com/office/drawing/2014/main" id="{3DF0B0BF-0558-1048-AC06-1D1812F060BC}"/>
              </a:ext>
            </a:extLst>
          </p:cNvPr>
          <p:cNvSpPr txBox="1">
            <a:spLocks/>
          </p:cNvSpPr>
          <p:nvPr/>
        </p:nvSpPr>
        <p:spPr>
          <a:xfrm>
            <a:off x="459873" y="332811"/>
            <a:ext cx="9845270" cy="106056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4</a:t>
            </a:r>
            <a:br>
              <a:rPr lang="en-US" sz="2800" dirty="0">
                <a:solidFill>
                  <a:srgbClr val="33175A"/>
                </a:solidFill>
              </a:rPr>
            </a:br>
            <a:r>
              <a:rPr lang="en-US" sz="2800" b="0" dirty="0">
                <a:solidFill>
                  <a:schemeClr val="tx1"/>
                </a:solidFill>
              </a:rPr>
              <a:t>Multiply Rational Numbers</a:t>
            </a:r>
          </a:p>
        </p:txBody>
      </p:sp>
      <mc:AlternateContent xmlns:mc="http://schemas.openxmlformats.org/markup-compatibility/2006" xmlns:a14="http://schemas.microsoft.com/office/drawing/2010/main">
        <mc:Choice Requires="a14">
          <p:sp>
            <p:nvSpPr>
              <p:cNvPr id="8" name="Content Placeholder 2">
                <a:extLst>
                  <a:ext uri="{FF2B5EF4-FFF2-40B4-BE49-F238E27FC236}">
                    <a16:creationId xmlns:a16="http://schemas.microsoft.com/office/drawing/2014/main" id="{83F3EB91-17DF-D044-83E2-63ED6DCD3089}"/>
                  </a:ext>
                </a:extLst>
              </p:cNvPr>
              <p:cNvSpPr txBox="1">
                <a:spLocks/>
              </p:cNvSpPr>
              <p:nvPr/>
            </p:nvSpPr>
            <p:spPr>
              <a:xfrm>
                <a:off x="459874" y="1707845"/>
                <a:ext cx="6657206" cy="2285931"/>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i="0" u="none" strike="noStrike" baseline="0" dirty="0">
                    <a:solidFill>
                      <a:schemeClr val="tx1"/>
                    </a:solidFill>
                  </a:rPr>
                  <a:t>Check</a:t>
                </a:r>
              </a:p>
              <a:p>
                <a:r>
                  <a:rPr lang="en-US" sz="2800" dirty="0"/>
                  <a:t>Evaluate </a:t>
                </a:r>
                <a14:m>
                  <m:oMath xmlns:m="http://schemas.openxmlformats.org/officeDocument/2006/math">
                    <m:f>
                      <m:fPr>
                        <m:ctrlPr>
                          <a:rPr lang="en-US" sz="2800" i="1" smtClean="0">
                            <a:latin typeface="Cambria Math" panose="02040503050406030204" pitchFamily="18" charset="0"/>
                          </a:rPr>
                        </m:ctrlPr>
                      </m:fPr>
                      <m:num>
                        <m:r>
                          <a:rPr lang="en-US" sz="2800" b="0" i="1" smtClean="0">
                            <a:latin typeface="Cambria Math" panose="02040503050406030204" pitchFamily="18" charset="0"/>
                          </a:rPr>
                          <m:t>2</m:t>
                        </m:r>
                      </m:num>
                      <m:den>
                        <m:r>
                          <a:rPr lang="en-US" sz="2800" b="0" i="1" smtClean="0">
                            <a:latin typeface="Cambria Math" panose="02040503050406030204" pitchFamily="18" charset="0"/>
                          </a:rPr>
                          <m:t>3</m:t>
                        </m:r>
                      </m:den>
                    </m:f>
                    <m:r>
                      <a:rPr lang="en-US" sz="2800" i="1" dirty="0" smtClean="0">
                        <a:latin typeface="Cambria Math" panose="02040503050406030204" pitchFamily="18" charset="0"/>
                      </a:rPr>
                      <m:t>𝑥𝑦</m:t>
                    </m:r>
                  </m:oMath>
                </a14:m>
                <a:r>
                  <a:rPr lang="en-US" sz="2800" dirty="0"/>
                  <a:t> if </a:t>
                </a:r>
                <a14:m>
                  <m:oMath xmlns:m="http://schemas.openxmlformats.org/officeDocument/2006/math">
                    <m:r>
                      <a:rPr lang="en-US" sz="2800" i="1" dirty="0" smtClean="0">
                        <a:latin typeface="Cambria Math" panose="02040503050406030204" pitchFamily="18" charset="0"/>
                      </a:rPr>
                      <m:t>𝑥</m:t>
                    </m:r>
                    <m:r>
                      <a:rPr lang="en-US" sz="2800" b="0" i="0" smtClean="0">
                        <a:latin typeface="Cambria Math" panose="02040503050406030204" pitchFamily="18" charset="0"/>
                      </a:rPr>
                      <m:t>=−3</m:t>
                    </m:r>
                    <m:f>
                      <m:fPr>
                        <m:ctrlPr>
                          <a:rPr lang="en-US" sz="2800" b="0" i="1" smtClean="0">
                            <a:latin typeface="Cambria Math" panose="02040503050406030204" pitchFamily="18" charset="0"/>
                          </a:rPr>
                        </m:ctrlPr>
                      </m:fPr>
                      <m:num>
                        <m:r>
                          <a:rPr lang="en-US" sz="2800" b="0" i="1" smtClean="0">
                            <a:latin typeface="Cambria Math" panose="02040503050406030204" pitchFamily="18" charset="0"/>
                          </a:rPr>
                          <m:t>1</m:t>
                        </m:r>
                      </m:num>
                      <m:den>
                        <m:r>
                          <a:rPr lang="en-US" sz="2800" b="0" i="1" smtClean="0">
                            <a:latin typeface="Cambria Math" panose="02040503050406030204" pitchFamily="18" charset="0"/>
                          </a:rPr>
                          <m:t>6</m:t>
                        </m:r>
                      </m:den>
                    </m:f>
                  </m:oMath>
                </a14:m>
                <a:r>
                  <a:rPr lang="en-US" sz="2800" dirty="0"/>
                  <a:t> and </a:t>
                </a:r>
                <a14:m>
                  <m:oMath xmlns:m="http://schemas.openxmlformats.org/officeDocument/2006/math">
                    <m:r>
                      <a:rPr lang="en-US" sz="2800" i="1" dirty="0" smtClean="0">
                        <a:latin typeface="Cambria Math" panose="02040503050406030204" pitchFamily="18" charset="0"/>
                      </a:rPr>
                      <m:t>𝑦</m:t>
                    </m:r>
                    <m:r>
                      <a:rPr lang="en-US" sz="2800">
                        <a:latin typeface="Cambria Math" panose="02040503050406030204" pitchFamily="18" charset="0"/>
                      </a:rPr>
                      <m:t>=−</m:t>
                    </m:r>
                    <m:r>
                      <a:rPr lang="en-US" sz="2800" b="0" i="0" smtClean="0">
                        <a:latin typeface="Cambria Math" panose="02040503050406030204" pitchFamily="18" charset="0"/>
                      </a:rPr>
                      <m:t>5</m:t>
                    </m:r>
                    <m:f>
                      <m:fPr>
                        <m:ctrlPr>
                          <a:rPr lang="en-US" sz="2800" i="1">
                            <a:latin typeface="Cambria Math" panose="02040503050406030204" pitchFamily="18" charset="0"/>
                          </a:rPr>
                        </m:ctrlPr>
                      </m:fPr>
                      <m:num>
                        <m:r>
                          <a:rPr lang="en-US" sz="2800" i="1">
                            <a:latin typeface="Cambria Math" panose="02040503050406030204" pitchFamily="18" charset="0"/>
                          </a:rPr>
                          <m:t>1</m:t>
                        </m:r>
                      </m:num>
                      <m:den>
                        <m:r>
                          <a:rPr lang="en-US" sz="2800" b="0" i="1" smtClean="0">
                            <a:latin typeface="Cambria Math" panose="02040503050406030204" pitchFamily="18" charset="0"/>
                          </a:rPr>
                          <m:t>4</m:t>
                        </m:r>
                      </m:den>
                    </m:f>
                  </m:oMath>
                </a14:m>
                <a:r>
                  <a:rPr lang="en-US" sz="2800" dirty="0"/>
                  <a:t>.</a:t>
                </a:r>
                <a:endParaRPr lang="en-US" sz="2800" b="1" dirty="0">
                  <a:latin typeface="+mj-lt"/>
                </a:endParaRPr>
              </a:p>
            </p:txBody>
          </p:sp>
        </mc:Choice>
        <mc:Fallback xmlns="">
          <p:sp>
            <p:nvSpPr>
              <p:cNvPr id="8" name="Content Placeholder 2">
                <a:extLst>
                  <a:ext uri="{FF2B5EF4-FFF2-40B4-BE49-F238E27FC236}">
                    <a16:creationId xmlns:a16="http://schemas.microsoft.com/office/drawing/2014/main" id="{83F3EB91-17DF-D044-83E2-63ED6DCD3089}"/>
                  </a:ext>
                </a:extLst>
              </p:cNvPr>
              <p:cNvSpPr txBox="1">
                <a:spLocks noRot="1" noChangeAspect="1" noMove="1" noResize="1" noEditPoints="1" noAdjustHandles="1" noChangeArrowheads="1" noChangeShapeType="1" noTextEdit="1"/>
              </p:cNvSpPr>
              <p:nvPr/>
            </p:nvSpPr>
            <p:spPr>
              <a:xfrm>
                <a:off x="459874" y="1707845"/>
                <a:ext cx="6657206" cy="2285931"/>
              </a:xfrm>
              <a:prstGeom prst="rect">
                <a:avLst/>
              </a:prstGeom>
              <a:blipFill>
                <a:blip r:embed="rId2"/>
                <a:stretch>
                  <a:fillRect l="-1830" t="-2667"/>
                </a:stretch>
              </a:blipFill>
            </p:spPr>
            <p:txBody>
              <a:bodyPr/>
              <a:lstStyle/>
              <a:p>
                <a:r>
                  <a:rPr lang="en-US">
                    <a:noFill/>
                  </a:rPr>
                  <a:t> </a:t>
                </a:r>
              </a:p>
            </p:txBody>
          </p:sp>
        </mc:Fallback>
      </mc:AlternateContent>
    </p:spTree>
    <p:extLst>
      <p:ext uri="{BB962C8B-B14F-4D97-AF65-F5344CB8AC3E}">
        <p14:creationId xmlns:p14="http://schemas.microsoft.com/office/powerpoint/2010/main" val="5447055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itle 1">
            <a:extLst>
              <a:ext uri="{FF2B5EF4-FFF2-40B4-BE49-F238E27FC236}">
                <a16:creationId xmlns:a16="http://schemas.microsoft.com/office/drawing/2014/main" id="{3DF0B0BF-0558-1048-AC06-1D1812F060BC}"/>
              </a:ext>
            </a:extLst>
          </p:cNvPr>
          <p:cNvSpPr txBox="1">
            <a:spLocks/>
          </p:cNvSpPr>
          <p:nvPr/>
        </p:nvSpPr>
        <p:spPr>
          <a:xfrm>
            <a:off x="459873" y="332811"/>
            <a:ext cx="9845270" cy="106056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4</a:t>
            </a:r>
            <a:br>
              <a:rPr lang="en-US" sz="2800" dirty="0">
                <a:solidFill>
                  <a:srgbClr val="33175A"/>
                </a:solidFill>
              </a:rPr>
            </a:br>
            <a:r>
              <a:rPr lang="en-US" sz="2800" b="0" dirty="0">
                <a:solidFill>
                  <a:schemeClr val="tx1"/>
                </a:solidFill>
              </a:rPr>
              <a:t>Multiply Rational Numbers</a:t>
            </a:r>
          </a:p>
        </p:txBody>
      </p:sp>
      <mc:AlternateContent xmlns:mc="http://schemas.openxmlformats.org/markup-compatibility/2006" xmlns:a14="http://schemas.microsoft.com/office/drawing/2010/main">
        <mc:Choice Requires="a14">
          <p:sp>
            <p:nvSpPr>
              <p:cNvPr id="8" name="Content Placeholder 2">
                <a:extLst>
                  <a:ext uri="{FF2B5EF4-FFF2-40B4-BE49-F238E27FC236}">
                    <a16:creationId xmlns:a16="http://schemas.microsoft.com/office/drawing/2014/main" id="{83F3EB91-17DF-D044-83E2-63ED6DCD3089}"/>
                  </a:ext>
                </a:extLst>
              </p:cNvPr>
              <p:cNvSpPr txBox="1">
                <a:spLocks/>
              </p:cNvSpPr>
              <p:nvPr/>
            </p:nvSpPr>
            <p:spPr>
              <a:xfrm>
                <a:off x="459874" y="1707845"/>
                <a:ext cx="6657206" cy="2285931"/>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i="0" u="none" strike="noStrike" baseline="0" dirty="0">
                    <a:solidFill>
                      <a:schemeClr val="tx1"/>
                    </a:solidFill>
                  </a:rPr>
                  <a:t>Check</a:t>
                </a:r>
              </a:p>
              <a:p>
                <a:r>
                  <a:rPr lang="en-US" sz="2800" dirty="0"/>
                  <a:t>Evaluate </a:t>
                </a:r>
                <a14:m>
                  <m:oMath xmlns:m="http://schemas.openxmlformats.org/officeDocument/2006/math">
                    <m:f>
                      <m:fPr>
                        <m:ctrlPr>
                          <a:rPr lang="en-US" sz="2800" i="1" smtClean="0">
                            <a:latin typeface="Cambria Math" panose="02040503050406030204" pitchFamily="18" charset="0"/>
                          </a:rPr>
                        </m:ctrlPr>
                      </m:fPr>
                      <m:num>
                        <m:r>
                          <a:rPr lang="en-US" sz="2800" b="0" i="1" smtClean="0">
                            <a:latin typeface="Cambria Math" panose="02040503050406030204" pitchFamily="18" charset="0"/>
                          </a:rPr>
                          <m:t>2</m:t>
                        </m:r>
                      </m:num>
                      <m:den>
                        <m:r>
                          <a:rPr lang="en-US" sz="2800" b="0" i="1" smtClean="0">
                            <a:latin typeface="Cambria Math" panose="02040503050406030204" pitchFamily="18" charset="0"/>
                          </a:rPr>
                          <m:t>3</m:t>
                        </m:r>
                      </m:den>
                    </m:f>
                    <m:r>
                      <a:rPr lang="en-US" sz="2800" i="1" dirty="0" smtClean="0">
                        <a:latin typeface="Cambria Math" panose="02040503050406030204" pitchFamily="18" charset="0"/>
                      </a:rPr>
                      <m:t>𝑥𝑦</m:t>
                    </m:r>
                  </m:oMath>
                </a14:m>
                <a:r>
                  <a:rPr lang="en-US" sz="2800" dirty="0"/>
                  <a:t> if </a:t>
                </a:r>
                <a14:m>
                  <m:oMath xmlns:m="http://schemas.openxmlformats.org/officeDocument/2006/math">
                    <m:r>
                      <a:rPr lang="en-US" sz="2800" i="1" dirty="0" smtClean="0">
                        <a:latin typeface="Cambria Math" panose="02040503050406030204" pitchFamily="18" charset="0"/>
                      </a:rPr>
                      <m:t>𝑥</m:t>
                    </m:r>
                    <m:r>
                      <a:rPr lang="en-US" sz="2800" b="0" i="0" smtClean="0">
                        <a:latin typeface="Cambria Math" panose="02040503050406030204" pitchFamily="18" charset="0"/>
                      </a:rPr>
                      <m:t>=−3</m:t>
                    </m:r>
                    <m:f>
                      <m:fPr>
                        <m:ctrlPr>
                          <a:rPr lang="en-US" sz="2800" b="0" i="1" smtClean="0">
                            <a:latin typeface="Cambria Math" panose="02040503050406030204" pitchFamily="18" charset="0"/>
                          </a:rPr>
                        </m:ctrlPr>
                      </m:fPr>
                      <m:num>
                        <m:r>
                          <a:rPr lang="en-US" sz="2800" b="0" i="1" smtClean="0">
                            <a:latin typeface="Cambria Math" panose="02040503050406030204" pitchFamily="18" charset="0"/>
                          </a:rPr>
                          <m:t>1</m:t>
                        </m:r>
                      </m:num>
                      <m:den>
                        <m:r>
                          <a:rPr lang="en-US" sz="2800" b="0" i="1" smtClean="0">
                            <a:latin typeface="Cambria Math" panose="02040503050406030204" pitchFamily="18" charset="0"/>
                          </a:rPr>
                          <m:t>6</m:t>
                        </m:r>
                      </m:den>
                    </m:f>
                  </m:oMath>
                </a14:m>
                <a:r>
                  <a:rPr lang="en-US" sz="2800" dirty="0"/>
                  <a:t> and </a:t>
                </a:r>
                <a14:m>
                  <m:oMath xmlns:m="http://schemas.openxmlformats.org/officeDocument/2006/math">
                    <m:r>
                      <a:rPr lang="en-US" sz="2800" i="1" dirty="0" smtClean="0">
                        <a:latin typeface="Cambria Math" panose="02040503050406030204" pitchFamily="18" charset="0"/>
                      </a:rPr>
                      <m:t>𝑦</m:t>
                    </m:r>
                    <m:r>
                      <a:rPr lang="en-US" sz="2800">
                        <a:latin typeface="Cambria Math" panose="02040503050406030204" pitchFamily="18" charset="0"/>
                      </a:rPr>
                      <m:t>=−</m:t>
                    </m:r>
                    <m:r>
                      <a:rPr lang="en-US" sz="2800" b="0" i="0" smtClean="0">
                        <a:latin typeface="Cambria Math" panose="02040503050406030204" pitchFamily="18" charset="0"/>
                      </a:rPr>
                      <m:t>5</m:t>
                    </m:r>
                    <m:f>
                      <m:fPr>
                        <m:ctrlPr>
                          <a:rPr lang="en-US" sz="2800" i="1">
                            <a:latin typeface="Cambria Math" panose="02040503050406030204" pitchFamily="18" charset="0"/>
                          </a:rPr>
                        </m:ctrlPr>
                      </m:fPr>
                      <m:num>
                        <m:r>
                          <a:rPr lang="en-US" sz="2800" i="1">
                            <a:latin typeface="Cambria Math" panose="02040503050406030204" pitchFamily="18" charset="0"/>
                          </a:rPr>
                          <m:t>1</m:t>
                        </m:r>
                      </m:num>
                      <m:den>
                        <m:r>
                          <a:rPr lang="en-US" sz="2800" b="0" i="1" smtClean="0">
                            <a:latin typeface="Cambria Math" panose="02040503050406030204" pitchFamily="18" charset="0"/>
                          </a:rPr>
                          <m:t>4</m:t>
                        </m:r>
                      </m:den>
                    </m:f>
                  </m:oMath>
                </a14:m>
                <a:r>
                  <a:rPr lang="en-US" sz="2800" dirty="0"/>
                  <a:t>.</a:t>
                </a:r>
                <a:endParaRPr lang="en-US" sz="2800" b="1" dirty="0">
                  <a:latin typeface="+mj-lt"/>
                </a:endParaRPr>
              </a:p>
            </p:txBody>
          </p:sp>
        </mc:Choice>
        <mc:Fallback xmlns="">
          <p:sp>
            <p:nvSpPr>
              <p:cNvPr id="8" name="Content Placeholder 2">
                <a:extLst>
                  <a:ext uri="{FF2B5EF4-FFF2-40B4-BE49-F238E27FC236}">
                    <a16:creationId xmlns:a16="http://schemas.microsoft.com/office/drawing/2014/main" id="{83F3EB91-17DF-D044-83E2-63ED6DCD3089}"/>
                  </a:ext>
                </a:extLst>
              </p:cNvPr>
              <p:cNvSpPr txBox="1">
                <a:spLocks noRot="1" noChangeAspect="1" noMove="1" noResize="1" noEditPoints="1" noAdjustHandles="1" noChangeArrowheads="1" noChangeShapeType="1" noTextEdit="1"/>
              </p:cNvSpPr>
              <p:nvPr/>
            </p:nvSpPr>
            <p:spPr>
              <a:xfrm>
                <a:off x="459874" y="1707845"/>
                <a:ext cx="6657206" cy="2285931"/>
              </a:xfrm>
              <a:prstGeom prst="rect">
                <a:avLst/>
              </a:prstGeom>
              <a:blipFill>
                <a:blip r:embed="rId3"/>
                <a:stretch>
                  <a:fillRect l="-1830" t="-2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Content Placeholder 2">
                <a:extLst>
                  <a:ext uri="{FF2B5EF4-FFF2-40B4-BE49-F238E27FC236}">
                    <a16:creationId xmlns:a16="http://schemas.microsoft.com/office/drawing/2014/main" id="{36D0E370-8469-42DE-AE2C-7FA856C27478}"/>
                  </a:ext>
                </a:extLst>
              </p:cNvPr>
              <p:cNvSpPr txBox="1">
                <a:spLocks/>
              </p:cNvSpPr>
              <p:nvPr/>
            </p:nvSpPr>
            <p:spPr>
              <a:xfrm>
                <a:off x="6770026" y="2233839"/>
                <a:ext cx="2413786" cy="909339"/>
              </a:xfrm>
              <a:prstGeom prst="rect">
                <a:avLst/>
              </a:prstGeom>
            </p:spPr>
            <p:txBody>
              <a:bodyPr anchor="ct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14:m>
                  <m:oMath xmlns:m="http://schemas.openxmlformats.org/officeDocument/2006/math">
                    <m:f>
                      <m:fPr>
                        <m:ctrlPr>
                          <a:rPr lang="en-US" sz="2800" i="1" smtClean="0">
                            <a:solidFill>
                              <a:srgbClr val="FF0000"/>
                            </a:solidFill>
                            <a:latin typeface="Cambria Math" panose="02040503050406030204" pitchFamily="18" charset="0"/>
                          </a:rPr>
                        </m:ctrlPr>
                      </m:fPr>
                      <m:num>
                        <m:r>
                          <a:rPr lang="en-US" sz="2800" b="0" i="1" smtClean="0">
                            <a:solidFill>
                              <a:srgbClr val="FF0000"/>
                            </a:solidFill>
                            <a:latin typeface="Cambria Math" panose="02040503050406030204" pitchFamily="18" charset="0"/>
                          </a:rPr>
                          <m:t>133</m:t>
                        </m:r>
                      </m:num>
                      <m:den>
                        <m:r>
                          <a:rPr lang="en-US" sz="2800" b="0" i="1" smtClean="0">
                            <a:solidFill>
                              <a:srgbClr val="FF0000"/>
                            </a:solidFill>
                            <a:latin typeface="Cambria Math" panose="02040503050406030204" pitchFamily="18" charset="0"/>
                          </a:rPr>
                          <m:t>12</m:t>
                        </m:r>
                      </m:den>
                    </m:f>
                  </m:oMath>
                </a14:m>
                <a:r>
                  <a:rPr lang="en-US" sz="2800" dirty="0">
                    <a:solidFill>
                      <a:srgbClr val="FF0000"/>
                    </a:solidFill>
                    <a:latin typeface="+mj-lt"/>
                  </a:rPr>
                  <a:t> or </a:t>
                </a:r>
                <a14:m>
                  <m:oMath xmlns:m="http://schemas.openxmlformats.org/officeDocument/2006/math">
                    <m:r>
                      <a:rPr lang="en-IN" sz="2800" b="0" i="0" smtClean="0">
                        <a:solidFill>
                          <a:srgbClr val="FF0000"/>
                        </a:solidFill>
                        <a:latin typeface="Cambria Math" panose="02040503050406030204" pitchFamily="18" charset="0"/>
                      </a:rPr>
                      <m:t>11</m:t>
                    </m:r>
                    <m:f>
                      <m:fPr>
                        <m:ctrlPr>
                          <a:rPr lang="en-US" sz="2800" i="1" smtClean="0">
                            <a:solidFill>
                              <a:srgbClr val="FF0000"/>
                            </a:solidFill>
                            <a:latin typeface="Cambria Math" panose="02040503050406030204" pitchFamily="18" charset="0"/>
                          </a:rPr>
                        </m:ctrlPr>
                      </m:fPr>
                      <m:num>
                        <m:r>
                          <a:rPr lang="en-US" sz="2800" b="0" i="1" smtClean="0">
                            <a:solidFill>
                              <a:srgbClr val="FF0000"/>
                            </a:solidFill>
                            <a:latin typeface="Cambria Math" panose="02040503050406030204" pitchFamily="18" charset="0"/>
                          </a:rPr>
                          <m:t>1</m:t>
                        </m:r>
                      </m:num>
                      <m:den>
                        <m:r>
                          <a:rPr lang="en-US" sz="2800" b="0" i="1" smtClean="0">
                            <a:solidFill>
                              <a:srgbClr val="FF0000"/>
                            </a:solidFill>
                            <a:latin typeface="Cambria Math" panose="02040503050406030204" pitchFamily="18" charset="0"/>
                          </a:rPr>
                          <m:t>12</m:t>
                        </m:r>
                      </m:den>
                    </m:f>
                  </m:oMath>
                </a14:m>
                <a:endParaRPr lang="en-US" sz="2800" dirty="0">
                  <a:solidFill>
                    <a:srgbClr val="FF0000"/>
                  </a:solidFill>
                  <a:latin typeface="+mj-lt"/>
                </a:endParaRPr>
              </a:p>
            </p:txBody>
          </p:sp>
        </mc:Choice>
        <mc:Fallback xmlns="">
          <p:sp>
            <p:nvSpPr>
              <p:cNvPr id="5" name="Content Placeholder 2">
                <a:extLst>
                  <a:ext uri="{FF2B5EF4-FFF2-40B4-BE49-F238E27FC236}">
                    <a16:creationId xmlns:a16="http://schemas.microsoft.com/office/drawing/2014/main" id="{36D0E370-8469-42DE-AE2C-7FA856C27478}"/>
                  </a:ext>
                </a:extLst>
              </p:cNvPr>
              <p:cNvSpPr txBox="1">
                <a:spLocks noRot="1" noChangeAspect="1" noMove="1" noResize="1" noEditPoints="1" noAdjustHandles="1" noChangeArrowheads="1" noChangeShapeType="1" noTextEdit="1"/>
              </p:cNvSpPr>
              <p:nvPr/>
            </p:nvSpPr>
            <p:spPr>
              <a:xfrm>
                <a:off x="6770026" y="2233839"/>
                <a:ext cx="2413786" cy="909339"/>
              </a:xfrm>
              <a:prstGeom prst="rect">
                <a:avLst/>
              </a:prstGeom>
              <a:blipFill>
                <a:blip r:embed="rId4"/>
                <a:stretch>
                  <a:fillRect l="-524"/>
                </a:stretch>
              </a:blipFill>
            </p:spPr>
            <p:txBody>
              <a:bodyPr/>
              <a:lstStyle/>
              <a:p>
                <a:r>
                  <a:rPr lang="en-US">
                    <a:noFill/>
                  </a:rPr>
                  <a:t> </a:t>
                </a:r>
              </a:p>
            </p:txBody>
          </p:sp>
        </mc:Fallback>
      </mc:AlternateContent>
    </p:spTree>
    <p:extLst>
      <p:ext uri="{BB962C8B-B14F-4D97-AF65-F5344CB8AC3E}">
        <p14:creationId xmlns:p14="http://schemas.microsoft.com/office/powerpoint/2010/main" val="41538136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a16="http://schemas.microsoft.com/office/drawing/2014/main" id="{3DF0B0BF-0558-1048-AC06-1D1812F060BC}"/>
              </a:ext>
            </a:extLst>
          </p:cNvPr>
          <p:cNvSpPr txBox="1">
            <a:spLocks/>
          </p:cNvSpPr>
          <p:nvPr/>
        </p:nvSpPr>
        <p:spPr>
          <a:xfrm>
            <a:off x="459872" y="332811"/>
            <a:ext cx="7937508"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Pause and Reflect</a:t>
            </a:r>
            <a:endParaRPr lang="en-US" sz="2800" b="0" dirty="0">
              <a:solidFill>
                <a:schemeClr val="tx1"/>
              </a:solidFill>
            </a:endParaRPr>
          </a:p>
        </p:txBody>
      </p:sp>
      <p:sp>
        <p:nvSpPr>
          <p:cNvPr id="11" name="Content Placeholder 2">
            <a:extLst>
              <a:ext uri="{FF2B5EF4-FFF2-40B4-BE49-F238E27FC236}">
                <a16:creationId xmlns:a16="http://schemas.microsoft.com/office/drawing/2014/main" id="{A8E898F8-389E-3F4C-B5FF-C53A28BA732A}"/>
              </a:ext>
            </a:extLst>
          </p:cNvPr>
          <p:cNvSpPr txBox="1">
            <a:spLocks/>
          </p:cNvSpPr>
          <p:nvPr/>
        </p:nvSpPr>
        <p:spPr>
          <a:xfrm>
            <a:off x="459873" y="1707845"/>
            <a:ext cx="8390512" cy="1441413"/>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latin typeface="+mj-lt"/>
              </a:rPr>
              <a:t>When multiplying rational numbers, why is it beneficial to divide by common factors?</a:t>
            </a:r>
          </a:p>
        </p:txBody>
      </p:sp>
    </p:spTree>
    <p:extLst>
      <p:ext uri="{BB962C8B-B14F-4D97-AF65-F5344CB8AC3E}">
        <p14:creationId xmlns:p14="http://schemas.microsoft.com/office/powerpoint/2010/main" val="30628706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itle 1">
            <a:extLst>
              <a:ext uri="{FF2B5EF4-FFF2-40B4-BE49-F238E27FC236}">
                <a16:creationId xmlns:a16="http://schemas.microsoft.com/office/drawing/2014/main" id="{3DF0B0BF-0558-1048-AC06-1D1812F060BC}"/>
              </a:ext>
            </a:extLst>
          </p:cNvPr>
          <p:cNvSpPr txBox="1">
            <a:spLocks/>
          </p:cNvSpPr>
          <p:nvPr/>
        </p:nvSpPr>
        <p:spPr>
          <a:xfrm>
            <a:off x="459872" y="332811"/>
            <a:ext cx="7581469" cy="985001"/>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5</a:t>
            </a:r>
            <a:br>
              <a:rPr lang="en-US" sz="2800" dirty="0">
                <a:solidFill>
                  <a:srgbClr val="33175A"/>
                </a:solidFill>
              </a:rPr>
            </a:br>
            <a:r>
              <a:rPr lang="en-US" sz="2800" b="0" dirty="0">
                <a:solidFill>
                  <a:schemeClr val="tx1"/>
                </a:solidFill>
              </a:rPr>
              <a:t>Multiply Rational Numbers</a:t>
            </a:r>
          </a:p>
        </p:txBody>
      </p:sp>
      <mc:AlternateContent xmlns:mc="http://schemas.openxmlformats.org/markup-compatibility/2006" xmlns:a14="http://schemas.microsoft.com/office/drawing/2010/main">
        <mc:Choice Requires="a14">
          <p:sp>
            <p:nvSpPr>
              <p:cNvPr id="5" name="Content Placeholder 2">
                <a:extLst>
                  <a:ext uri="{FF2B5EF4-FFF2-40B4-BE49-F238E27FC236}">
                    <a16:creationId xmlns:a16="http://schemas.microsoft.com/office/drawing/2014/main" id="{0200E8A8-CE53-D245-9987-63340DF3D0A1}"/>
                  </a:ext>
                </a:extLst>
              </p:cNvPr>
              <p:cNvSpPr txBox="1">
                <a:spLocks/>
              </p:cNvSpPr>
              <p:nvPr/>
            </p:nvSpPr>
            <p:spPr>
              <a:xfrm>
                <a:off x="478517" y="1774224"/>
                <a:ext cx="10692403" cy="4088693"/>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dirty="0">
                    <a:solidFill>
                      <a:schemeClr val="tx1"/>
                    </a:solidFill>
                  </a:rPr>
                  <a:t>Evaluate </a:t>
                </a:r>
                <a14:m>
                  <m:oMath xmlns:m="http://schemas.openxmlformats.org/officeDocument/2006/math">
                    <m:f>
                      <m:fPr>
                        <m:ctrlPr>
                          <a:rPr lang="en-US" sz="2800" b="1" i="1">
                            <a:solidFill>
                              <a:schemeClr val="tx1"/>
                            </a:solidFill>
                            <a:latin typeface="Cambria Math" panose="02040503050406030204" pitchFamily="18" charset="0"/>
                          </a:rPr>
                        </m:ctrlPr>
                      </m:fPr>
                      <m:num>
                        <m:r>
                          <a:rPr lang="en-US" sz="2800" b="1" i="1">
                            <a:solidFill>
                              <a:schemeClr val="tx1"/>
                            </a:solidFill>
                            <a:latin typeface="Cambria Math" panose="02040503050406030204" pitchFamily="18" charset="0"/>
                          </a:rPr>
                          <m:t>𝟏</m:t>
                        </m:r>
                      </m:num>
                      <m:den>
                        <m:r>
                          <a:rPr lang="en-US" sz="2800" b="1" i="1" smtClean="0">
                            <a:solidFill>
                              <a:schemeClr val="tx1"/>
                            </a:solidFill>
                            <a:latin typeface="Cambria Math" panose="02040503050406030204" pitchFamily="18" charset="0"/>
                          </a:rPr>
                          <m:t>𝟒</m:t>
                        </m:r>
                      </m:den>
                    </m:f>
                    <m:r>
                      <a:rPr lang="en-US" sz="2800" b="1" i="1" dirty="0" smtClean="0">
                        <a:solidFill>
                          <a:schemeClr val="tx1"/>
                        </a:solidFill>
                        <a:latin typeface="Cambria Math" panose="02040503050406030204" pitchFamily="18" charset="0"/>
                      </a:rPr>
                      <m:t>𝒙𝒚𝒛</m:t>
                    </m:r>
                  </m:oMath>
                </a14:m>
                <a:r>
                  <a:rPr lang="en-US" sz="2800" b="1" dirty="0">
                    <a:solidFill>
                      <a:schemeClr val="tx1"/>
                    </a:solidFill>
                  </a:rPr>
                  <a:t> if </a:t>
                </a:r>
                <a14:m>
                  <m:oMath xmlns:m="http://schemas.openxmlformats.org/officeDocument/2006/math">
                    <m:r>
                      <a:rPr lang="en-US" sz="2800" b="1" i="1" dirty="0" smtClean="0">
                        <a:solidFill>
                          <a:schemeClr val="tx1"/>
                        </a:solidFill>
                        <a:latin typeface="Cambria Math" panose="02040503050406030204" pitchFamily="18" charset="0"/>
                      </a:rPr>
                      <m:t>𝒙</m:t>
                    </m:r>
                    <m:r>
                      <a:rPr lang="en-US" sz="2800" b="1" i="1" dirty="0" smtClean="0">
                        <a:solidFill>
                          <a:schemeClr val="tx1"/>
                        </a:solidFill>
                        <a:latin typeface="Cambria Math" panose="02040503050406030204" pitchFamily="18" charset="0"/>
                      </a:rPr>
                      <m:t>=</m:t>
                    </m:r>
                    <m:r>
                      <a:rPr lang="en-US" sz="2800" b="1" i="1" dirty="0" smtClean="0">
                        <a:solidFill>
                          <a:schemeClr val="tx1"/>
                        </a:solidFill>
                        <a:latin typeface="Cambria Math" panose="02040503050406030204" pitchFamily="18" charset="0"/>
                      </a:rPr>
                      <m:t>𝟗</m:t>
                    </m:r>
                    <m:r>
                      <a:rPr lang="en-US" sz="2800" b="1" i="1" dirty="0" smtClean="0">
                        <a:solidFill>
                          <a:schemeClr val="tx1"/>
                        </a:solidFill>
                        <a:latin typeface="Cambria Math" panose="02040503050406030204" pitchFamily="18" charset="0"/>
                      </a:rPr>
                      <m:t>.</m:t>
                    </m:r>
                    <m:r>
                      <a:rPr lang="en-US" sz="2800" b="1" i="1" dirty="0" smtClean="0">
                        <a:solidFill>
                          <a:schemeClr val="tx1"/>
                        </a:solidFill>
                        <a:latin typeface="Cambria Math" panose="02040503050406030204" pitchFamily="18" charset="0"/>
                      </a:rPr>
                      <m:t>𝟓</m:t>
                    </m:r>
                  </m:oMath>
                </a14:m>
                <a:r>
                  <a:rPr lang="en-US" sz="2800" b="1" dirty="0">
                    <a:solidFill>
                      <a:schemeClr val="tx1"/>
                    </a:solidFill>
                  </a:rPr>
                  <a:t>, </a:t>
                </a:r>
                <a14:m>
                  <m:oMath xmlns:m="http://schemas.openxmlformats.org/officeDocument/2006/math">
                    <m:r>
                      <a:rPr lang="en-US" sz="2800" b="1" i="1" dirty="0" smtClean="0">
                        <a:solidFill>
                          <a:schemeClr val="tx1"/>
                        </a:solidFill>
                        <a:latin typeface="Cambria Math" panose="02040503050406030204" pitchFamily="18" charset="0"/>
                      </a:rPr>
                      <m:t>𝒚</m:t>
                    </m:r>
                    <m:r>
                      <a:rPr lang="en-US" sz="2800" b="1" i="1" dirty="0">
                        <a:solidFill>
                          <a:schemeClr val="tx1"/>
                        </a:solidFill>
                        <a:latin typeface="Cambria Math" panose="02040503050406030204" pitchFamily="18" charset="0"/>
                      </a:rPr>
                      <m:t>=−</m:t>
                    </m:r>
                    <m:r>
                      <a:rPr lang="en-US" sz="2800" b="1" i="1" dirty="0" smtClean="0">
                        <a:solidFill>
                          <a:schemeClr val="tx1"/>
                        </a:solidFill>
                        <a:latin typeface="Cambria Math" panose="02040503050406030204" pitchFamily="18" charset="0"/>
                      </a:rPr>
                      <m:t>𝟎</m:t>
                    </m:r>
                    <m:r>
                      <a:rPr lang="en-US" sz="2800" b="1" i="1" dirty="0" smtClean="0">
                        <a:solidFill>
                          <a:schemeClr val="tx1"/>
                        </a:solidFill>
                        <a:latin typeface="Cambria Math" panose="02040503050406030204" pitchFamily="18" charset="0"/>
                      </a:rPr>
                      <m:t>.</m:t>
                    </m:r>
                    <m:r>
                      <a:rPr lang="en-US" sz="2800" b="1" i="1" dirty="0" smtClean="0">
                        <a:solidFill>
                          <a:schemeClr val="tx1"/>
                        </a:solidFill>
                        <a:latin typeface="Cambria Math" panose="02040503050406030204" pitchFamily="18" charset="0"/>
                      </a:rPr>
                      <m:t>𝟖</m:t>
                    </m:r>
                  </m:oMath>
                </a14:m>
                <a:r>
                  <a:rPr lang="en-US" sz="2800" b="1" dirty="0">
                    <a:solidFill>
                      <a:schemeClr val="tx1"/>
                    </a:solidFill>
                  </a:rPr>
                  <a:t>, and </a:t>
                </a:r>
                <a14:m>
                  <m:oMath xmlns:m="http://schemas.openxmlformats.org/officeDocument/2006/math">
                    <m:r>
                      <a:rPr lang="en-US" sz="2800" b="1" i="1" dirty="0" smtClean="0">
                        <a:solidFill>
                          <a:schemeClr val="tx1"/>
                        </a:solidFill>
                        <a:latin typeface="Cambria Math" panose="02040503050406030204" pitchFamily="18" charset="0"/>
                      </a:rPr>
                      <m:t>𝒛</m:t>
                    </m:r>
                    <m:r>
                      <a:rPr lang="en-US" sz="2800" b="1" i="1" dirty="0" smtClean="0">
                        <a:solidFill>
                          <a:schemeClr val="tx1"/>
                        </a:solidFill>
                        <a:latin typeface="Cambria Math" panose="02040503050406030204" pitchFamily="18" charset="0"/>
                      </a:rPr>
                      <m:t>=</m:t>
                    </m:r>
                    <m:r>
                      <a:rPr lang="en-US" sz="2800" b="1" i="1" dirty="0" smtClean="0">
                        <a:solidFill>
                          <a:schemeClr val="tx1"/>
                        </a:solidFill>
                        <a:latin typeface="Cambria Math" panose="02040503050406030204" pitchFamily="18" charset="0"/>
                      </a:rPr>
                      <m:t>𝟐</m:t>
                    </m:r>
                    <m:f>
                      <m:fPr>
                        <m:ctrlPr>
                          <a:rPr lang="en-US" sz="2800" b="1" i="1" smtClean="0">
                            <a:solidFill>
                              <a:schemeClr val="tx1"/>
                            </a:solidFill>
                            <a:latin typeface="Cambria Math" panose="02040503050406030204" pitchFamily="18" charset="0"/>
                          </a:rPr>
                        </m:ctrlPr>
                      </m:fPr>
                      <m:num>
                        <m:r>
                          <a:rPr lang="en-US" sz="2800" b="1" i="1">
                            <a:solidFill>
                              <a:schemeClr val="tx1"/>
                            </a:solidFill>
                            <a:latin typeface="Cambria Math" panose="02040503050406030204" pitchFamily="18" charset="0"/>
                          </a:rPr>
                          <m:t>𝟏</m:t>
                        </m:r>
                      </m:num>
                      <m:den>
                        <m:r>
                          <a:rPr lang="en-US" sz="2800" b="1" i="1" smtClean="0">
                            <a:solidFill>
                              <a:schemeClr val="tx1"/>
                            </a:solidFill>
                            <a:latin typeface="Cambria Math" panose="02040503050406030204" pitchFamily="18" charset="0"/>
                          </a:rPr>
                          <m:t>𝟓</m:t>
                        </m:r>
                      </m:den>
                    </m:f>
                  </m:oMath>
                </a14:m>
                <a:r>
                  <a:rPr lang="en-US" sz="2800" b="1" dirty="0">
                    <a:solidFill>
                      <a:schemeClr val="tx1"/>
                    </a:solidFill>
                  </a:rPr>
                  <a:t>.</a:t>
                </a:r>
              </a:p>
              <a:p>
                <a:r>
                  <a:rPr lang="en-US" sz="2800" dirty="0"/>
                  <a:t>Determine if the fraction and mixed number are terminating decimals. Because </a:t>
                </a:r>
                <a14:m>
                  <m:oMath xmlns:m="http://schemas.openxmlformats.org/officeDocument/2006/math">
                    <m:f>
                      <m:fPr>
                        <m:ctrlPr>
                          <a:rPr lang="en-US" sz="2800" i="1" smtClean="0">
                            <a:solidFill>
                              <a:schemeClr val="tx2"/>
                            </a:solidFill>
                            <a:latin typeface="Cambria Math" panose="02040503050406030204" pitchFamily="18" charset="0"/>
                          </a:rPr>
                        </m:ctrlPr>
                      </m:fPr>
                      <m:num>
                        <m:r>
                          <a:rPr lang="en-US" sz="2800" b="0" i="1">
                            <a:solidFill>
                              <a:schemeClr val="tx2"/>
                            </a:solidFill>
                            <a:latin typeface="Cambria Math" panose="02040503050406030204" pitchFamily="18" charset="0"/>
                          </a:rPr>
                          <m:t>1</m:t>
                        </m:r>
                      </m:num>
                      <m:den>
                        <m:r>
                          <a:rPr lang="en-US" sz="2800" b="0" i="1">
                            <a:solidFill>
                              <a:schemeClr val="tx2"/>
                            </a:solidFill>
                            <a:latin typeface="Cambria Math" panose="02040503050406030204" pitchFamily="18" charset="0"/>
                          </a:rPr>
                          <m:t>4</m:t>
                        </m:r>
                      </m:den>
                    </m:f>
                  </m:oMath>
                </a14:m>
                <a:r>
                  <a:rPr lang="en-US" sz="2800" dirty="0"/>
                  <a:t> and </a:t>
                </a:r>
                <a14:m>
                  <m:oMath xmlns:m="http://schemas.openxmlformats.org/officeDocument/2006/math">
                    <m:r>
                      <a:rPr lang="en-US" sz="2800" b="0" i="0" dirty="0" smtClean="0">
                        <a:solidFill>
                          <a:schemeClr val="tx2"/>
                        </a:solidFill>
                        <a:latin typeface="Cambria Math" panose="02040503050406030204" pitchFamily="18" charset="0"/>
                      </a:rPr>
                      <m:t>2</m:t>
                    </m:r>
                    <m:f>
                      <m:fPr>
                        <m:ctrlPr>
                          <a:rPr lang="en-US" sz="2800" i="1">
                            <a:solidFill>
                              <a:schemeClr val="tx2"/>
                            </a:solidFill>
                            <a:latin typeface="Cambria Math" panose="02040503050406030204" pitchFamily="18" charset="0"/>
                          </a:rPr>
                        </m:ctrlPr>
                      </m:fPr>
                      <m:num>
                        <m:r>
                          <a:rPr lang="en-US" sz="2800" b="0" i="0">
                            <a:solidFill>
                              <a:schemeClr val="tx2"/>
                            </a:solidFill>
                            <a:latin typeface="Cambria Math" panose="02040503050406030204" pitchFamily="18" charset="0"/>
                          </a:rPr>
                          <m:t>1</m:t>
                        </m:r>
                      </m:num>
                      <m:den>
                        <m:r>
                          <a:rPr lang="en-US" sz="2800" b="0" i="0">
                            <a:solidFill>
                              <a:schemeClr val="tx2"/>
                            </a:solidFill>
                            <a:latin typeface="Cambria Math" panose="02040503050406030204" pitchFamily="18" charset="0"/>
                          </a:rPr>
                          <m:t>5</m:t>
                        </m:r>
                      </m:den>
                    </m:f>
                  </m:oMath>
                </a14:m>
                <a:r>
                  <a:rPr lang="en-US" sz="2800" dirty="0"/>
                  <a:t> both terminate, you can use either decimals or fractions to multiply.</a:t>
                </a:r>
              </a:p>
            </p:txBody>
          </p:sp>
        </mc:Choice>
        <mc:Fallback xmlns="">
          <p:sp>
            <p:nvSpPr>
              <p:cNvPr id="5" name="Content Placeholder 2">
                <a:extLst>
                  <a:ext uri="{FF2B5EF4-FFF2-40B4-BE49-F238E27FC236}">
                    <a16:creationId xmlns:a16="http://schemas.microsoft.com/office/drawing/2014/main" id="{0200E8A8-CE53-D245-9987-63340DF3D0A1}"/>
                  </a:ext>
                </a:extLst>
              </p:cNvPr>
              <p:cNvSpPr txBox="1">
                <a:spLocks noRot="1" noChangeAspect="1" noMove="1" noResize="1" noEditPoints="1" noAdjustHandles="1" noChangeArrowheads="1" noChangeShapeType="1" noTextEdit="1"/>
              </p:cNvSpPr>
              <p:nvPr/>
            </p:nvSpPr>
            <p:spPr>
              <a:xfrm>
                <a:off x="478517" y="1774224"/>
                <a:ext cx="10692403" cy="4088693"/>
              </a:xfrm>
              <a:prstGeom prst="rect">
                <a:avLst/>
              </a:prstGeom>
              <a:blipFill>
                <a:blip r:embed="rId2"/>
                <a:stretch>
                  <a:fillRect l="-1140"/>
                </a:stretch>
              </a:blipFill>
            </p:spPr>
            <p:txBody>
              <a:bodyPr/>
              <a:lstStyle/>
              <a:p>
                <a:r>
                  <a:rPr lang="en-US">
                    <a:noFill/>
                  </a:rPr>
                  <a:t> </a:t>
                </a:r>
              </a:p>
            </p:txBody>
          </p:sp>
        </mc:Fallback>
      </mc:AlternateContent>
    </p:spTree>
    <p:extLst>
      <p:ext uri="{BB962C8B-B14F-4D97-AF65-F5344CB8AC3E}">
        <p14:creationId xmlns:p14="http://schemas.microsoft.com/office/powerpoint/2010/main" val="11287394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0B0BF-0558-1048-AC06-1D1812F060BC}"/>
              </a:ext>
            </a:extLst>
          </p:cNvPr>
          <p:cNvSpPr txBox="1">
            <a:spLocks/>
          </p:cNvSpPr>
          <p:nvPr/>
        </p:nvSpPr>
        <p:spPr>
          <a:xfrm>
            <a:off x="459872" y="332811"/>
            <a:ext cx="7581469" cy="985001"/>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5</a:t>
            </a:r>
            <a:br>
              <a:rPr lang="en-US" sz="2800" dirty="0">
                <a:solidFill>
                  <a:srgbClr val="33175A"/>
                </a:solidFill>
              </a:rPr>
            </a:br>
            <a:r>
              <a:rPr lang="en-US" sz="2800" b="0" dirty="0">
                <a:solidFill>
                  <a:schemeClr val="tx1"/>
                </a:solidFill>
              </a:rPr>
              <a:t>Multiply Rational Numbers</a:t>
            </a:r>
          </a:p>
        </p:txBody>
      </p:sp>
      <p:sp>
        <p:nvSpPr>
          <p:cNvPr id="3" name="Content Placeholder 2">
            <a:extLst>
              <a:ext uri="{FF2B5EF4-FFF2-40B4-BE49-F238E27FC236}">
                <a16:creationId xmlns:a16="http://schemas.microsoft.com/office/drawing/2014/main" id="{6684FE74-CD2E-4C44-B64A-F1E5DEE53F02}"/>
              </a:ext>
            </a:extLst>
          </p:cNvPr>
          <p:cNvSpPr txBox="1">
            <a:spLocks/>
          </p:cNvSpPr>
          <p:nvPr/>
        </p:nvSpPr>
        <p:spPr>
          <a:xfrm>
            <a:off x="459872" y="1630568"/>
            <a:ext cx="9356481" cy="2820809"/>
          </a:xfrm>
          <a:prstGeom prst="rect">
            <a:avLst/>
          </a:prstGeom>
        </p:spPr>
        <p:txBody>
          <a:bodyPr>
            <a:no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en-US" sz="2800" b="1" dirty="0">
                <a:solidFill>
                  <a:srgbClr val="00A6B9"/>
                </a:solidFill>
                <a:latin typeface="+mj-lt"/>
              </a:rPr>
              <a:t>Think About It!</a:t>
            </a:r>
          </a:p>
          <a:p>
            <a:pPr>
              <a:spcBef>
                <a:spcPts val="600"/>
              </a:spcBef>
            </a:pPr>
            <a:r>
              <a:rPr lang="en-US" sz="2800" dirty="0">
                <a:latin typeface="+mj-lt"/>
              </a:rPr>
              <a:t>What is the sign of the product of the four numbers?</a:t>
            </a:r>
            <a:endParaRPr lang="en-US" sz="2800" dirty="0">
              <a:solidFill>
                <a:schemeClr val="tx1">
                  <a:lumMod val="65000"/>
                  <a:lumOff val="35000"/>
                </a:schemeClr>
              </a:solidFill>
              <a:latin typeface="+mj-lt"/>
            </a:endParaRPr>
          </a:p>
        </p:txBody>
      </p:sp>
    </p:spTree>
    <p:extLst>
      <p:ext uri="{BB962C8B-B14F-4D97-AF65-F5344CB8AC3E}">
        <p14:creationId xmlns:p14="http://schemas.microsoft.com/office/powerpoint/2010/main" val="11278329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itle 1">
            <a:extLst>
              <a:ext uri="{FF2B5EF4-FFF2-40B4-BE49-F238E27FC236}">
                <a16:creationId xmlns:a16="http://schemas.microsoft.com/office/drawing/2014/main" id="{3DF0B0BF-0558-1048-AC06-1D1812F060BC}"/>
              </a:ext>
            </a:extLst>
          </p:cNvPr>
          <p:cNvSpPr txBox="1">
            <a:spLocks/>
          </p:cNvSpPr>
          <p:nvPr/>
        </p:nvSpPr>
        <p:spPr>
          <a:xfrm>
            <a:off x="459872" y="332811"/>
            <a:ext cx="7581469" cy="985001"/>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5</a:t>
            </a:r>
            <a:br>
              <a:rPr lang="en-US" sz="2800" dirty="0">
                <a:solidFill>
                  <a:srgbClr val="33175A"/>
                </a:solidFill>
              </a:rPr>
            </a:br>
            <a:r>
              <a:rPr lang="en-US" sz="2800" b="0" dirty="0">
                <a:solidFill>
                  <a:schemeClr val="tx1"/>
                </a:solidFill>
              </a:rPr>
              <a:t>Multiply Rational Numbers</a:t>
            </a:r>
          </a:p>
        </p:txBody>
      </p:sp>
      <mc:AlternateContent xmlns:mc="http://schemas.openxmlformats.org/markup-compatibility/2006" xmlns:a14="http://schemas.microsoft.com/office/drawing/2010/main">
        <mc:Choice Requires="a14">
          <p:sp>
            <p:nvSpPr>
              <p:cNvPr id="3" name="Rectangle 2"/>
              <p:cNvSpPr/>
              <p:nvPr/>
            </p:nvSpPr>
            <p:spPr>
              <a:xfrm>
                <a:off x="459872" y="1477612"/>
                <a:ext cx="4574457" cy="106048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US" sz="2800" i="1" smtClean="0">
                              <a:solidFill>
                                <a:schemeClr val="tx2"/>
                              </a:solidFill>
                              <a:latin typeface="Cambria Math" panose="02040503050406030204" pitchFamily="18" charset="0"/>
                            </a:rPr>
                          </m:ctrlPr>
                        </m:fPr>
                        <m:num>
                          <m:r>
                            <a:rPr lang="en-US" sz="2800" b="0" i="0">
                              <a:solidFill>
                                <a:schemeClr val="tx2"/>
                              </a:solidFill>
                              <a:latin typeface="Cambria Math" panose="02040503050406030204" pitchFamily="18" charset="0"/>
                            </a:rPr>
                            <m:t>1</m:t>
                          </m:r>
                        </m:num>
                        <m:den>
                          <m:r>
                            <a:rPr lang="en-US" sz="2800" b="0" i="0">
                              <a:solidFill>
                                <a:schemeClr val="tx2"/>
                              </a:solidFill>
                              <a:latin typeface="Cambria Math" panose="02040503050406030204" pitchFamily="18" charset="0"/>
                            </a:rPr>
                            <m:t>4</m:t>
                          </m:r>
                        </m:den>
                      </m:f>
                      <m:r>
                        <a:rPr lang="en-US" sz="2800" b="0" i="1" smtClean="0">
                          <a:solidFill>
                            <a:schemeClr val="tx2"/>
                          </a:solidFill>
                          <a:latin typeface="Cambria Math" panose="02040503050406030204" pitchFamily="18" charset="0"/>
                        </a:rPr>
                        <m:t>𝑥𝑦𝑧</m:t>
                      </m:r>
                      <m:r>
                        <a:rPr lang="en-US" sz="2800" b="0" i="0" smtClean="0">
                          <a:solidFill>
                            <a:schemeClr val="tx2"/>
                          </a:solidFill>
                          <a:latin typeface="Cambria Math" panose="02040503050406030204" pitchFamily="18" charset="0"/>
                        </a:rPr>
                        <m:t>=</m:t>
                      </m:r>
                      <m:f>
                        <m:fPr>
                          <m:ctrlPr>
                            <a:rPr lang="en-US" sz="2800" i="1">
                              <a:solidFill>
                                <a:schemeClr val="tx2"/>
                              </a:solidFill>
                              <a:latin typeface="Cambria Math" panose="02040503050406030204" pitchFamily="18" charset="0"/>
                            </a:rPr>
                          </m:ctrlPr>
                        </m:fPr>
                        <m:num>
                          <m:r>
                            <a:rPr lang="en-US" sz="2800">
                              <a:solidFill>
                                <a:schemeClr val="tx2"/>
                              </a:solidFill>
                              <a:latin typeface="Cambria Math" panose="02040503050406030204" pitchFamily="18" charset="0"/>
                            </a:rPr>
                            <m:t>1</m:t>
                          </m:r>
                        </m:num>
                        <m:den>
                          <m:r>
                            <a:rPr lang="en-US" sz="2800">
                              <a:solidFill>
                                <a:schemeClr val="tx2"/>
                              </a:solidFill>
                              <a:latin typeface="Cambria Math" panose="02040503050406030204" pitchFamily="18" charset="0"/>
                            </a:rPr>
                            <m:t>4</m:t>
                          </m:r>
                        </m:den>
                      </m:f>
                      <m:d>
                        <m:dPr>
                          <m:ctrlPr>
                            <a:rPr lang="en-US" sz="2800" i="1" dirty="0" smtClean="0">
                              <a:solidFill>
                                <a:schemeClr val="tx2"/>
                              </a:solidFill>
                              <a:latin typeface="Cambria Math" panose="02040503050406030204" pitchFamily="18" charset="0"/>
                            </a:rPr>
                          </m:ctrlPr>
                        </m:dPr>
                        <m:e>
                          <m:r>
                            <a:rPr lang="en-US" sz="2800" b="0" i="1" dirty="0" smtClean="0">
                              <a:solidFill>
                                <a:schemeClr val="tx2"/>
                              </a:solidFill>
                              <a:latin typeface="Cambria Math" panose="02040503050406030204" pitchFamily="18" charset="0"/>
                            </a:rPr>
                            <m:t>9.5</m:t>
                          </m:r>
                        </m:e>
                      </m:d>
                      <m:d>
                        <m:dPr>
                          <m:ctrlPr>
                            <a:rPr lang="en-US" sz="2800" i="1" dirty="0">
                              <a:solidFill>
                                <a:schemeClr val="tx2"/>
                              </a:solidFill>
                              <a:latin typeface="Cambria Math" panose="02040503050406030204" pitchFamily="18" charset="0"/>
                            </a:rPr>
                          </m:ctrlPr>
                        </m:dPr>
                        <m:e>
                          <m:r>
                            <a:rPr lang="en-US" sz="2800" b="0" i="1" dirty="0" smtClean="0">
                              <a:solidFill>
                                <a:schemeClr val="tx2"/>
                              </a:solidFill>
                              <a:latin typeface="Cambria Math" panose="02040503050406030204" pitchFamily="18" charset="0"/>
                            </a:rPr>
                            <m:t>−0</m:t>
                          </m:r>
                          <m:r>
                            <a:rPr lang="en-US" sz="2800" i="1" dirty="0">
                              <a:solidFill>
                                <a:schemeClr val="tx2"/>
                              </a:solidFill>
                              <a:latin typeface="Cambria Math" panose="02040503050406030204" pitchFamily="18" charset="0"/>
                            </a:rPr>
                            <m:t>.</m:t>
                          </m:r>
                          <m:r>
                            <a:rPr lang="en-US" sz="2800" b="0" i="1" dirty="0" smtClean="0">
                              <a:solidFill>
                                <a:schemeClr val="tx2"/>
                              </a:solidFill>
                              <a:latin typeface="Cambria Math" panose="02040503050406030204" pitchFamily="18" charset="0"/>
                            </a:rPr>
                            <m:t>8</m:t>
                          </m:r>
                        </m:e>
                      </m:d>
                      <m:d>
                        <m:dPr>
                          <m:ctrlPr>
                            <a:rPr lang="en-US" sz="2800" i="1" dirty="0" smtClean="0">
                              <a:solidFill>
                                <a:schemeClr val="tx2"/>
                              </a:solidFill>
                              <a:latin typeface="Cambria Math" panose="02040503050406030204" pitchFamily="18" charset="0"/>
                            </a:rPr>
                          </m:ctrlPr>
                        </m:dPr>
                        <m:e>
                          <m:r>
                            <a:rPr lang="en-US" sz="2800" i="1" dirty="0">
                              <a:solidFill>
                                <a:schemeClr val="tx2"/>
                              </a:solidFill>
                              <a:latin typeface="Cambria Math" panose="02040503050406030204" pitchFamily="18" charset="0"/>
                            </a:rPr>
                            <m:t>2</m:t>
                          </m:r>
                          <m:f>
                            <m:fPr>
                              <m:ctrlPr>
                                <a:rPr lang="en-US" sz="2800" i="1" dirty="0">
                                  <a:solidFill>
                                    <a:schemeClr val="tx2"/>
                                  </a:solidFill>
                                  <a:latin typeface="Cambria Math" panose="02040503050406030204" pitchFamily="18" charset="0"/>
                                </a:rPr>
                              </m:ctrlPr>
                            </m:fPr>
                            <m:num>
                              <m:r>
                                <a:rPr lang="en-US" sz="2800" i="1" dirty="0">
                                  <a:solidFill>
                                    <a:schemeClr val="tx2"/>
                                  </a:solidFill>
                                  <a:latin typeface="Cambria Math" panose="02040503050406030204" pitchFamily="18" charset="0"/>
                                </a:rPr>
                                <m:t>1</m:t>
                              </m:r>
                            </m:num>
                            <m:den>
                              <m:r>
                                <a:rPr lang="en-US" sz="2800" i="1" dirty="0">
                                  <a:solidFill>
                                    <a:schemeClr val="tx2"/>
                                  </a:solidFill>
                                  <a:latin typeface="Cambria Math" panose="02040503050406030204" pitchFamily="18" charset="0"/>
                                </a:rPr>
                                <m:t>5</m:t>
                              </m:r>
                            </m:den>
                          </m:f>
                        </m:e>
                      </m:d>
                    </m:oMath>
                  </m:oMathPara>
                </a14:m>
                <a:endParaRPr lang="en-US" sz="2800" dirty="0">
                  <a:solidFill>
                    <a:schemeClr val="tx2"/>
                  </a:solidFill>
                </a:endParaRPr>
              </a:p>
            </p:txBody>
          </p:sp>
        </mc:Choice>
        <mc:Fallback xmlns="">
          <p:sp>
            <p:nvSpPr>
              <p:cNvPr id="3" name="Rectangle 2"/>
              <p:cNvSpPr>
                <a:spLocks noRot="1" noChangeAspect="1" noMove="1" noResize="1" noEditPoints="1" noAdjustHandles="1" noChangeArrowheads="1" noChangeShapeType="1" noTextEdit="1"/>
              </p:cNvSpPr>
              <p:nvPr/>
            </p:nvSpPr>
            <p:spPr>
              <a:xfrm>
                <a:off x="459872" y="1477612"/>
                <a:ext cx="4574457" cy="1060483"/>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Rectangle 3"/>
              <p:cNvSpPr/>
              <p:nvPr/>
            </p:nvSpPr>
            <p:spPr>
              <a:xfrm>
                <a:off x="1396852" y="2846126"/>
                <a:ext cx="3897605" cy="52322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800" smtClean="0">
                          <a:solidFill>
                            <a:schemeClr val="tx2"/>
                          </a:solidFill>
                          <a:latin typeface="Cambria Math" panose="02040503050406030204" pitchFamily="18" charset="0"/>
                        </a:rPr>
                        <m:t>=</m:t>
                      </m:r>
                      <m:r>
                        <a:rPr lang="en-US" sz="2800" b="0" i="0" smtClean="0">
                          <a:solidFill>
                            <a:schemeClr val="tx2"/>
                          </a:solidFill>
                          <a:latin typeface="Cambria Math" panose="02040503050406030204" pitchFamily="18" charset="0"/>
                        </a:rPr>
                        <m:t>0.25(9.5)(</m:t>
                      </m:r>
                      <m:r>
                        <a:rPr lang="en-US" sz="2800" i="1" dirty="0">
                          <a:solidFill>
                            <a:schemeClr val="tx2"/>
                          </a:solidFill>
                          <a:latin typeface="Cambria Math" panose="02040503050406030204" pitchFamily="18" charset="0"/>
                        </a:rPr>
                        <m:t>−0.</m:t>
                      </m:r>
                      <m:r>
                        <a:rPr lang="en-US" sz="2800" i="1" dirty="0" smtClean="0">
                          <a:solidFill>
                            <a:schemeClr val="tx2"/>
                          </a:solidFill>
                          <a:latin typeface="Cambria Math" panose="02040503050406030204" pitchFamily="18" charset="0"/>
                        </a:rPr>
                        <m:t>8</m:t>
                      </m:r>
                      <m:r>
                        <a:rPr lang="en-IN" sz="2800" b="0" i="1" dirty="0" smtClean="0">
                          <a:solidFill>
                            <a:schemeClr val="tx2"/>
                          </a:solidFill>
                          <a:latin typeface="Cambria Math" panose="02040503050406030204" pitchFamily="18" charset="0"/>
                        </a:rPr>
                        <m:t>)(2.2)</m:t>
                      </m:r>
                    </m:oMath>
                  </m:oMathPara>
                </a14:m>
                <a:endParaRPr lang="en-US" sz="2800" dirty="0"/>
              </a:p>
            </p:txBody>
          </p:sp>
        </mc:Choice>
        <mc:Fallback xmlns="">
          <p:sp>
            <p:nvSpPr>
              <p:cNvPr id="4" name="Rectangle 3"/>
              <p:cNvSpPr>
                <a:spLocks noRot="1" noChangeAspect="1" noMove="1" noResize="1" noEditPoints="1" noAdjustHandles="1" noChangeArrowheads="1" noChangeShapeType="1" noTextEdit="1"/>
              </p:cNvSpPr>
              <p:nvPr/>
            </p:nvSpPr>
            <p:spPr>
              <a:xfrm>
                <a:off x="1396852" y="2846126"/>
                <a:ext cx="3897605" cy="523220"/>
              </a:xfrm>
              <a:prstGeom prst="rect">
                <a:avLst/>
              </a:prstGeom>
              <a:blipFill>
                <a:blip r:embed="rId3"/>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9" name="Rectangle 8"/>
              <p:cNvSpPr/>
              <p:nvPr/>
            </p:nvSpPr>
            <p:spPr>
              <a:xfrm>
                <a:off x="1400131" y="4077978"/>
                <a:ext cx="1589281" cy="52322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800" smtClean="0">
                          <a:solidFill>
                            <a:schemeClr val="tx2"/>
                          </a:solidFill>
                          <a:latin typeface="Cambria Math" panose="02040503050406030204" pitchFamily="18" charset="0"/>
                        </a:rPr>
                        <m:t>=</m:t>
                      </m:r>
                      <m:r>
                        <a:rPr lang="en-US" sz="2800" i="1" dirty="0">
                          <a:solidFill>
                            <a:schemeClr val="tx2"/>
                          </a:solidFill>
                          <a:latin typeface="Cambria Math" panose="02040503050406030204" pitchFamily="18" charset="0"/>
                        </a:rPr>
                        <m:t>−</m:t>
                      </m:r>
                      <m:r>
                        <a:rPr lang="en-US" sz="2800" b="0" i="1" dirty="0" smtClean="0">
                          <a:solidFill>
                            <a:schemeClr val="tx2"/>
                          </a:solidFill>
                          <a:latin typeface="Cambria Math" panose="02040503050406030204" pitchFamily="18" charset="0"/>
                        </a:rPr>
                        <m:t>4</m:t>
                      </m:r>
                      <m:r>
                        <a:rPr lang="en-US" sz="2800" i="1" dirty="0">
                          <a:solidFill>
                            <a:schemeClr val="tx2"/>
                          </a:solidFill>
                          <a:latin typeface="Cambria Math" panose="02040503050406030204" pitchFamily="18" charset="0"/>
                        </a:rPr>
                        <m:t>.</m:t>
                      </m:r>
                      <m:r>
                        <a:rPr lang="en-US" sz="2800" b="0" i="1" dirty="0" smtClean="0">
                          <a:solidFill>
                            <a:schemeClr val="tx2"/>
                          </a:solidFill>
                          <a:latin typeface="Cambria Math" panose="02040503050406030204" pitchFamily="18" charset="0"/>
                        </a:rPr>
                        <m:t>1</m:t>
                      </m:r>
                      <m:r>
                        <a:rPr lang="en-US" sz="2800" i="1" dirty="0" smtClean="0">
                          <a:solidFill>
                            <a:schemeClr val="tx2"/>
                          </a:solidFill>
                          <a:latin typeface="Cambria Math" panose="02040503050406030204" pitchFamily="18" charset="0"/>
                        </a:rPr>
                        <m:t>8</m:t>
                      </m:r>
                    </m:oMath>
                  </m:oMathPara>
                </a14:m>
                <a:endParaRPr lang="en-US" sz="2800" dirty="0"/>
              </a:p>
            </p:txBody>
          </p:sp>
        </mc:Choice>
        <mc:Fallback xmlns="">
          <p:sp>
            <p:nvSpPr>
              <p:cNvPr id="9" name="Rectangle 8"/>
              <p:cNvSpPr>
                <a:spLocks noRot="1" noChangeAspect="1" noMove="1" noResize="1" noEditPoints="1" noAdjustHandles="1" noChangeArrowheads="1" noChangeShapeType="1" noTextEdit="1"/>
              </p:cNvSpPr>
              <p:nvPr/>
            </p:nvSpPr>
            <p:spPr>
              <a:xfrm>
                <a:off x="1400131" y="4077978"/>
                <a:ext cx="1589281" cy="523220"/>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Rectangle 7"/>
              <p:cNvSpPr/>
              <p:nvPr/>
            </p:nvSpPr>
            <p:spPr>
              <a:xfrm>
                <a:off x="5293041" y="2802204"/>
                <a:ext cx="5062901" cy="1134285"/>
              </a:xfrm>
              <a:prstGeom prst="rect">
                <a:avLst/>
              </a:prstGeom>
            </p:spPr>
            <p:txBody>
              <a:bodyPr wrap="square">
                <a:spAutoFit/>
              </a:bodyPr>
              <a:lstStyle/>
              <a:p>
                <a:r>
                  <a:rPr lang="en-US" sz="2800" dirty="0">
                    <a:solidFill>
                      <a:srgbClr val="0070C0"/>
                    </a:solidFill>
                  </a:rPr>
                  <a:t>Replace </a:t>
                </a:r>
                <a14:m>
                  <m:oMath xmlns:m="http://schemas.openxmlformats.org/officeDocument/2006/math">
                    <m:f>
                      <m:fPr>
                        <m:ctrlPr>
                          <a:rPr lang="en-US" sz="2800" i="1" dirty="0">
                            <a:solidFill>
                              <a:srgbClr val="0070C0"/>
                            </a:solidFill>
                            <a:latin typeface="Cambria Math" panose="02040503050406030204" pitchFamily="18" charset="0"/>
                          </a:rPr>
                        </m:ctrlPr>
                      </m:fPr>
                      <m:num>
                        <m:r>
                          <a:rPr lang="en-US" sz="2800" i="1" dirty="0">
                            <a:solidFill>
                              <a:srgbClr val="0070C0"/>
                            </a:solidFill>
                            <a:latin typeface="Cambria Math" panose="02040503050406030204" pitchFamily="18" charset="0"/>
                          </a:rPr>
                          <m:t>1</m:t>
                        </m:r>
                      </m:num>
                      <m:den>
                        <m:r>
                          <a:rPr lang="en-US" sz="2800" b="0" i="1" dirty="0" smtClean="0">
                            <a:solidFill>
                              <a:srgbClr val="0070C0"/>
                            </a:solidFill>
                            <a:latin typeface="Cambria Math" panose="02040503050406030204" pitchFamily="18" charset="0"/>
                          </a:rPr>
                          <m:t>4</m:t>
                        </m:r>
                      </m:den>
                    </m:f>
                  </m:oMath>
                </a14:m>
                <a:r>
                  <a:rPr lang="en-US" sz="2800" dirty="0">
                    <a:solidFill>
                      <a:srgbClr val="0070C0"/>
                    </a:solidFill>
                  </a:rPr>
                  <a:t> with </a:t>
                </a:r>
                <a14:m>
                  <m:oMath xmlns:m="http://schemas.openxmlformats.org/officeDocument/2006/math">
                    <m:r>
                      <a:rPr lang="en-US" sz="2800" i="1" dirty="0" smtClean="0">
                        <a:solidFill>
                          <a:srgbClr val="0070C0"/>
                        </a:solidFill>
                        <a:latin typeface="Cambria Math" panose="02040503050406030204" pitchFamily="18" charset="0"/>
                      </a:rPr>
                      <m:t>0.25</m:t>
                    </m:r>
                  </m:oMath>
                </a14:m>
                <a:r>
                  <a:rPr lang="en-US" sz="2800" dirty="0">
                    <a:solidFill>
                      <a:srgbClr val="0070C0"/>
                    </a:solidFill>
                  </a:rPr>
                  <a:t> and </a:t>
                </a:r>
                <a14:m>
                  <m:oMath xmlns:m="http://schemas.openxmlformats.org/officeDocument/2006/math">
                    <m:r>
                      <a:rPr lang="en-US" sz="2800" i="1" dirty="0">
                        <a:solidFill>
                          <a:srgbClr val="0070C0"/>
                        </a:solidFill>
                        <a:latin typeface="Cambria Math" panose="02040503050406030204" pitchFamily="18" charset="0"/>
                      </a:rPr>
                      <m:t>2</m:t>
                    </m:r>
                    <m:f>
                      <m:fPr>
                        <m:ctrlPr>
                          <a:rPr lang="en-US" sz="2800" i="1" dirty="0">
                            <a:solidFill>
                              <a:srgbClr val="0070C0"/>
                            </a:solidFill>
                            <a:latin typeface="Cambria Math" panose="02040503050406030204" pitchFamily="18" charset="0"/>
                          </a:rPr>
                        </m:ctrlPr>
                      </m:fPr>
                      <m:num>
                        <m:r>
                          <a:rPr lang="en-US" sz="2800" i="1" dirty="0">
                            <a:solidFill>
                              <a:srgbClr val="0070C0"/>
                            </a:solidFill>
                            <a:latin typeface="Cambria Math" panose="02040503050406030204" pitchFamily="18" charset="0"/>
                          </a:rPr>
                          <m:t>1</m:t>
                        </m:r>
                      </m:num>
                      <m:den>
                        <m:r>
                          <a:rPr lang="en-US" sz="2800" i="1" dirty="0">
                            <a:solidFill>
                              <a:srgbClr val="0070C0"/>
                            </a:solidFill>
                            <a:latin typeface="Cambria Math" panose="02040503050406030204" pitchFamily="18" charset="0"/>
                          </a:rPr>
                          <m:t>5</m:t>
                        </m:r>
                      </m:den>
                    </m:f>
                  </m:oMath>
                </a14:m>
                <a:r>
                  <a:rPr lang="en-US" sz="2800" dirty="0">
                    <a:solidFill>
                      <a:srgbClr val="0070C0"/>
                    </a:solidFill>
                  </a:rPr>
                  <a:t> with </a:t>
                </a:r>
                <a14:m>
                  <m:oMath xmlns:m="http://schemas.openxmlformats.org/officeDocument/2006/math">
                    <m:r>
                      <a:rPr lang="en-US" sz="2800" i="1" dirty="0" smtClean="0">
                        <a:solidFill>
                          <a:srgbClr val="0070C0"/>
                        </a:solidFill>
                        <a:latin typeface="Cambria Math" panose="02040503050406030204" pitchFamily="18" charset="0"/>
                      </a:rPr>
                      <m:t>2.2</m:t>
                    </m:r>
                  </m:oMath>
                </a14:m>
                <a:r>
                  <a:rPr lang="en-US" sz="2800" dirty="0">
                    <a:solidFill>
                      <a:srgbClr val="0070C0"/>
                    </a:solidFill>
                  </a:rPr>
                  <a:t>.</a:t>
                </a:r>
              </a:p>
            </p:txBody>
          </p:sp>
        </mc:Choice>
        <mc:Fallback xmlns="">
          <p:sp>
            <p:nvSpPr>
              <p:cNvPr id="8" name="Rectangle 7"/>
              <p:cNvSpPr>
                <a:spLocks noRot="1" noChangeAspect="1" noMove="1" noResize="1" noEditPoints="1" noAdjustHandles="1" noChangeArrowheads="1" noChangeShapeType="1" noTextEdit="1"/>
              </p:cNvSpPr>
              <p:nvPr/>
            </p:nvSpPr>
            <p:spPr>
              <a:xfrm>
                <a:off x="5293041" y="2802204"/>
                <a:ext cx="5062901" cy="1134285"/>
              </a:xfrm>
              <a:prstGeom prst="rect">
                <a:avLst/>
              </a:prstGeom>
              <a:blipFill>
                <a:blip r:embed="rId5"/>
                <a:stretch>
                  <a:fillRect l="-2407" b="-139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Rectangle 10"/>
              <p:cNvSpPr/>
              <p:nvPr/>
            </p:nvSpPr>
            <p:spPr>
              <a:xfrm>
                <a:off x="5293042" y="1751988"/>
                <a:ext cx="5062901" cy="1134285"/>
              </a:xfrm>
              <a:prstGeom prst="rect">
                <a:avLst/>
              </a:prstGeom>
            </p:spPr>
            <p:txBody>
              <a:bodyPr wrap="square">
                <a:spAutoFit/>
              </a:bodyPr>
              <a:lstStyle/>
              <a:p>
                <a:r>
                  <a:rPr lang="en-US" sz="2800" dirty="0">
                    <a:solidFill>
                      <a:srgbClr val="0070C0"/>
                    </a:solidFill>
                  </a:rPr>
                  <a:t>Replace </a:t>
                </a:r>
                <a14:m>
                  <m:oMath xmlns:m="http://schemas.openxmlformats.org/officeDocument/2006/math">
                    <m:r>
                      <a:rPr lang="en-US" sz="2800" i="1" dirty="0" smtClean="0">
                        <a:solidFill>
                          <a:srgbClr val="0070C0"/>
                        </a:solidFill>
                        <a:latin typeface="Cambria Math" panose="02040503050406030204" pitchFamily="18" charset="0"/>
                      </a:rPr>
                      <m:t>𝑥</m:t>
                    </m:r>
                  </m:oMath>
                </a14:m>
                <a:r>
                  <a:rPr lang="en-US" sz="2800" dirty="0">
                    <a:solidFill>
                      <a:srgbClr val="0070C0"/>
                    </a:solidFill>
                  </a:rPr>
                  <a:t> with </a:t>
                </a:r>
                <a14:m>
                  <m:oMath xmlns:m="http://schemas.openxmlformats.org/officeDocument/2006/math">
                    <m:r>
                      <a:rPr lang="en-US" sz="2800" i="1" dirty="0" smtClean="0">
                        <a:solidFill>
                          <a:srgbClr val="0070C0"/>
                        </a:solidFill>
                        <a:latin typeface="Cambria Math" panose="02040503050406030204" pitchFamily="18" charset="0"/>
                      </a:rPr>
                      <m:t>9.5</m:t>
                    </m:r>
                  </m:oMath>
                </a14:m>
                <a:r>
                  <a:rPr lang="en-US" sz="2800" dirty="0">
                    <a:solidFill>
                      <a:srgbClr val="0070C0"/>
                    </a:solidFill>
                  </a:rPr>
                  <a:t>, </a:t>
                </a:r>
                <a14:m>
                  <m:oMath xmlns:m="http://schemas.openxmlformats.org/officeDocument/2006/math">
                    <m:r>
                      <a:rPr lang="en-US" sz="2800" i="1" dirty="0" smtClean="0">
                        <a:solidFill>
                          <a:srgbClr val="0070C0"/>
                        </a:solidFill>
                        <a:latin typeface="Cambria Math" panose="02040503050406030204" pitchFamily="18" charset="0"/>
                      </a:rPr>
                      <m:t>𝑦</m:t>
                    </m:r>
                  </m:oMath>
                </a14:m>
                <a:r>
                  <a:rPr lang="en-US" sz="2800" dirty="0">
                    <a:solidFill>
                      <a:srgbClr val="0070C0"/>
                    </a:solidFill>
                  </a:rPr>
                  <a:t> with </a:t>
                </a:r>
                <a14:m>
                  <m:oMath xmlns:m="http://schemas.openxmlformats.org/officeDocument/2006/math">
                    <m:r>
                      <a:rPr lang="en-US" sz="2800" i="1" dirty="0" smtClean="0">
                        <a:solidFill>
                          <a:srgbClr val="0070C0"/>
                        </a:solidFill>
                        <a:latin typeface="Cambria Math" panose="02040503050406030204" pitchFamily="18" charset="0"/>
                      </a:rPr>
                      <m:t>−0.8</m:t>
                    </m:r>
                  </m:oMath>
                </a14:m>
                <a:r>
                  <a:rPr lang="en-US" sz="2800" dirty="0">
                    <a:solidFill>
                      <a:srgbClr val="0070C0"/>
                    </a:solidFill>
                  </a:rPr>
                  <a:t>, and </a:t>
                </a:r>
                <a14:m>
                  <m:oMath xmlns:m="http://schemas.openxmlformats.org/officeDocument/2006/math">
                    <m:r>
                      <a:rPr lang="en-US" sz="2800" i="1" dirty="0" smtClean="0">
                        <a:solidFill>
                          <a:srgbClr val="0070C0"/>
                        </a:solidFill>
                        <a:latin typeface="Cambria Math" panose="02040503050406030204" pitchFamily="18" charset="0"/>
                      </a:rPr>
                      <m:t>𝑧</m:t>
                    </m:r>
                  </m:oMath>
                </a14:m>
                <a:r>
                  <a:rPr lang="en-US" sz="2800" dirty="0">
                    <a:solidFill>
                      <a:srgbClr val="0070C0"/>
                    </a:solidFill>
                  </a:rPr>
                  <a:t> with </a:t>
                </a:r>
                <a14:m>
                  <m:oMath xmlns:m="http://schemas.openxmlformats.org/officeDocument/2006/math">
                    <m:r>
                      <a:rPr lang="en-US" sz="2800" i="1" dirty="0">
                        <a:solidFill>
                          <a:srgbClr val="0070C0"/>
                        </a:solidFill>
                        <a:latin typeface="Cambria Math" panose="02040503050406030204" pitchFamily="18" charset="0"/>
                      </a:rPr>
                      <m:t>2</m:t>
                    </m:r>
                    <m:f>
                      <m:fPr>
                        <m:ctrlPr>
                          <a:rPr lang="en-US" sz="2800" i="1" dirty="0">
                            <a:solidFill>
                              <a:srgbClr val="0070C0"/>
                            </a:solidFill>
                            <a:latin typeface="Cambria Math" panose="02040503050406030204" pitchFamily="18" charset="0"/>
                          </a:rPr>
                        </m:ctrlPr>
                      </m:fPr>
                      <m:num>
                        <m:r>
                          <a:rPr lang="en-US" sz="2800" i="1" dirty="0">
                            <a:solidFill>
                              <a:srgbClr val="0070C0"/>
                            </a:solidFill>
                            <a:latin typeface="Cambria Math" panose="02040503050406030204" pitchFamily="18" charset="0"/>
                          </a:rPr>
                          <m:t>1</m:t>
                        </m:r>
                      </m:num>
                      <m:den>
                        <m:r>
                          <a:rPr lang="en-US" sz="2800" i="1" dirty="0">
                            <a:solidFill>
                              <a:srgbClr val="0070C0"/>
                            </a:solidFill>
                            <a:latin typeface="Cambria Math" panose="02040503050406030204" pitchFamily="18" charset="0"/>
                          </a:rPr>
                          <m:t>5</m:t>
                        </m:r>
                      </m:den>
                    </m:f>
                  </m:oMath>
                </a14:m>
                <a:r>
                  <a:rPr lang="en-US" sz="2800" dirty="0">
                    <a:solidFill>
                      <a:schemeClr val="tx2"/>
                    </a:solidFill>
                  </a:rPr>
                  <a:t>.</a:t>
                </a:r>
              </a:p>
            </p:txBody>
          </p:sp>
        </mc:Choice>
        <mc:Fallback xmlns="">
          <p:sp>
            <p:nvSpPr>
              <p:cNvPr id="11" name="Rectangle 10"/>
              <p:cNvSpPr>
                <a:spLocks noRot="1" noChangeAspect="1" noMove="1" noResize="1" noEditPoints="1" noAdjustHandles="1" noChangeArrowheads="1" noChangeShapeType="1" noTextEdit="1"/>
              </p:cNvSpPr>
              <p:nvPr/>
            </p:nvSpPr>
            <p:spPr>
              <a:xfrm>
                <a:off x="5293042" y="1751988"/>
                <a:ext cx="5062901" cy="1134285"/>
              </a:xfrm>
              <a:prstGeom prst="rect">
                <a:avLst/>
              </a:prstGeom>
              <a:blipFill>
                <a:blip r:embed="rId6"/>
                <a:stretch>
                  <a:fillRect l="-2407" t="-5376" b="-5376"/>
                </a:stretch>
              </a:blipFill>
            </p:spPr>
            <p:txBody>
              <a:bodyPr/>
              <a:lstStyle/>
              <a:p>
                <a:r>
                  <a:rPr lang="en-US">
                    <a:noFill/>
                  </a:rPr>
                  <a:t> </a:t>
                </a:r>
              </a:p>
            </p:txBody>
          </p:sp>
        </mc:Fallback>
      </mc:AlternateContent>
      <p:sp>
        <p:nvSpPr>
          <p:cNvPr id="10" name="Rectangle 9"/>
          <p:cNvSpPr/>
          <p:nvPr/>
        </p:nvSpPr>
        <p:spPr>
          <a:xfrm>
            <a:off x="5293041" y="4077978"/>
            <a:ext cx="1515736" cy="523220"/>
          </a:xfrm>
          <a:prstGeom prst="rect">
            <a:avLst/>
          </a:prstGeom>
        </p:spPr>
        <p:txBody>
          <a:bodyPr wrap="none">
            <a:spAutoFit/>
          </a:bodyPr>
          <a:lstStyle/>
          <a:p>
            <a:r>
              <a:rPr lang="en-US" sz="2800" dirty="0">
                <a:solidFill>
                  <a:srgbClr val="0070C0"/>
                </a:solidFill>
              </a:rPr>
              <a:t>Simplify.</a:t>
            </a:r>
          </a:p>
        </p:txBody>
      </p:sp>
      <mc:AlternateContent xmlns:mc="http://schemas.openxmlformats.org/markup-compatibility/2006" xmlns:a14="http://schemas.microsoft.com/office/drawing/2010/main">
        <mc:Choice Requires="a14">
          <p:sp>
            <p:nvSpPr>
              <p:cNvPr id="12" name="Rectangle 11"/>
              <p:cNvSpPr/>
              <p:nvPr/>
            </p:nvSpPr>
            <p:spPr>
              <a:xfrm>
                <a:off x="459872" y="4761405"/>
                <a:ext cx="10880543" cy="703398"/>
              </a:xfrm>
              <a:prstGeom prst="rect">
                <a:avLst/>
              </a:prstGeom>
            </p:spPr>
            <p:txBody>
              <a:bodyPr wrap="none">
                <a:spAutoFit/>
              </a:bodyPr>
              <a:lstStyle/>
              <a:p>
                <a:r>
                  <a:rPr lang="en-US" sz="2800" dirty="0">
                    <a:solidFill>
                      <a:schemeClr val="tx2"/>
                    </a:solidFill>
                  </a:rPr>
                  <a:t>So, the value of </a:t>
                </a:r>
                <a14:m>
                  <m:oMath xmlns:m="http://schemas.openxmlformats.org/officeDocument/2006/math">
                    <m:f>
                      <m:fPr>
                        <m:ctrlPr>
                          <a:rPr lang="en-US" sz="2800" i="1" dirty="0" smtClean="0">
                            <a:solidFill>
                              <a:schemeClr val="tx2"/>
                            </a:solidFill>
                            <a:latin typeface="Cambria Math" panose="02040503050406030204" pitchFamily="18" charset="0"/>
                          </a:rPr>
                        </m:ctrlPr>
                      </m:fPr>
                      <m:num>
                        <m:r>
                          <a:rPr lang="en-US" sz="2800" i="1" dirty="0">
                            <a:solidFill>
                              <a:schemeClr val="tx2"/>
                            </a:solidFill>
                            <a:latin typeface="Cambria Math" panose="02040503050406030204" pitchFamily="18" charset="0"/>
                          </a:rPr>
                          <m:t>1</m:t>
                        </m:r>
                      </m:num>
                      <m:den>
                        <m:r>
                          <a:rPr lang="en-US" sz="2800" i="1" dirty="0">
                            <a:solidFill>
                              <a:schemeClr val="tx2"/>
                            </a:solidFill>
                            <a:latin typeface="Cambria Math" panose="02040503050406030204" pitchFamily="18" charset="0"/>
                          </a:rPr>
                          <m:t>4</m:t>
                        </m:r>
                      </m:den>
                    </m:f>
                    <m:r>
                      <a:rPr lang="en-US" sz="2800" b="0" i="1" dirty="0" smtClean="0">
                        <a:solidFill>
                          <a:schemeClr val="tx2"/>
                        </a:solidFill>
                        <a:latin typeface="Cambria Math" panose="02040503050406030204" pitchFamily="18" charset="0"/>
                      </a:rPr>
                      <m:t>𝑥𝑦𝑧</m:t>
                    </m:r>
                    <m:r>
                      <a:rPr lang="en-US" sz="2800" b="0" i="1" dirty="0" smtClean="0">
                        <a:solidFill>
                          <a:schemeClr val="tx2"/>
                        </a:solidFill>
                        <a:latin typeface="Cambria Math" panose="02040503050406030204" pitchFamily="18" charset="0"/>
                      </a:rPr>
                      <m:t> </m:t>
                    </m:r>
                  </m:oMath>
                </a14:m>
                <a:r>
                  <a:rPr lang="en-US" sz="2800" b="0" i="0" dirty="0">
                    <a:solidFill>
                      <a:schemeClr val="tx2"/>
                    </a:solidFill>
                    <a:latin typeface="+mj-lt"/>
                  </a:rPr>
                  <a:t>when </a:t>
                </a:r>
                <a14:m>
                  <m:oMath xmlns:m="http://schemas.openxmlformats.org/officeDocument/2006/math">
                    <m:r>
                      <a:rPr lang="en-US" sz="2800" b="0" i="1" dirty="0" smtClean="0">
                        <a:solidFill>
                          <a:schemeClr val="tx2"/>
                        </a:solidFill>
                        <a:latin typeface="Cambria Math" panose="02040503050406030204" pitchFamily="18" charset="0"/>
                      </a:rPr>
                      <m:t>𝑥</m:t>
                    </m:r>
                    <m:r>
                      <a:rPr lang="en-US" sz="2800" b="0" i="1" dirty="0" smtClean="0">
                        <a:solidFill>
                          <a:schemeClr val="tx2"/>
                        </a:solidFill>
                        <a:latin typeface="Cambria Math" panose="02040503050406030204" pitchFamily="18" charset="0"/>
                      </a:rPr>
                      <m:t>=9.5, </m:t>
                    </m:r>
                    <m:r>
                      <a:rPr lang="en-US" sz="2800" b="0" i="1" dirty="0" smtClean="0">
                        <a:solidFill>
                          <a:schemeClr val="tx2"/>
                        </a:solidFill>
                        <a:latin typeface="Cambria Math" panose="02040503050406030204" pitchFamily="18" charset="0"/>
                      </a:rPr>
                      <m:t>𝑦</m:t>
                    </m:r>
                    <m:r>
                      <a:rPr lang="en-US" sz="2800" b="0" i="1" dirty="0" smtClean="0">
                        <a:solidFill>
                          <a:schemeClr val="tx2"/>
                        </a:solidFill>
                        <a:latin typeface="Cambria Math" panose="02040503050406030204" pitchFamily="18" charset="0"/>
                      </a:rPr>
                      <m:t>=−0.8</m:t>
                    </m:r>
                  </m:oMath>
                </a14:m>
                <a:r>
                  <a:rPr lang="en-US" sz="2800" b="0" i="0" dirty="0">
                    <a:solidFill>
                      <a:schemeClr val="tx2"/>
                    </a:solidFill>
                    <a:latin typeface="+mj-lt"/>
                  </a:rPr>
                  <a:t>, and </a:t>
                </a:r>
                <a14:m>
                  <m:oMath xmlns:m="http://schemas.openxmlformats.org/officeDocument/2006/math">
                    <m:r>
                      <a:rPr lang="en-US" sz="2800" b="0" i="1" dirty="0" smtClean="0">
                        <a:solidFill>
                          <a:schemeClr val="tx2"/>
                        </a:solidFill>
                        <a:latin typeface="Cambria Math" panose="02040503050406030204" pitchFamily="18" charset="0"/>
                      </a:rPr>
                      <m:t>𝑧</m:t>
                    </m:r>
                    <m:r>
                      <a:rPr lang="en-US" sz="2800" b="0" i="1" dirty="0" smtClean="0">
                        <a:solidFill>
                          <a:schemeClr val="tx2"/>
                        </a:solidFill>
                        <a:latin typeface="Cambria Math" panose="02040503050406030204" pitchFamily="18" charset="0"/>
                      </a:rPr>
                      <m:t>=2</m:t>
                    </m:r>
                    <m:f>
                      <m:fPr>
                        <m:ctrlPr>
                          <a:rPr lang="en-US" sz="2800" i="1" dirty="0">
                            <a:solidFill>
                              <a:schemeClr val="tx2"/>
                            </a:solidFill>
                            <a:latin typeface="Cambria Math" panose="02040503050406030204" pitchFamily="18" charset="0"/>
                          </a:rPr>
                        </m:ctrlPr>
                      </m:fPr>
                      <m:num>
                        <m:r>
                          <a:rPr lang="en-US" sz="2800" i="1" dirty="0">
                            <a:solidFill>
                              <a:schemeClr val="tx2"/>
                            </a:solidFill>
                            <a:latin typeface="Cambria Math" panose="02040503050406030204" pitchFamily="18" charset="0"/>
                          </a:rPr>
                          <m:t>1</m:t>
                        </m:r>
                      </m:num>
                      <m:den>
                        <m:r>
                          <a:rPr lang="en-US" sz="2800" i="1" dirty="0">
                            <a:solidFill>
                              <a:schemeClr val="tx2"/>
                            </a:solidFill>
                            <a:latin typeface="Cambria Math" panose="02040503050406030204" pitchFamily="18" charset="0"/>
                          </a:rPr>
                          <m:t>5</m:t>
                        </m:r>
                      </m:den>
                    </m:f>
                  </m:oMath>
                </a14:m>
                <a:r>
                  <a:rPr lang="en-US" sz="2800" b="0" i="0" dirty="0">
                    <a:solidFill>
                      <a:schemeClr val="tx2"/>
                    </a:solidFill>
                    <a:latin typeface="+mj-lt"/>
                  </a:rPr>
                  <a:t> is </a:t>
                </a:r>
                <a14:m>
                  <m:oMath xmlns:m="http://schemas.openxmlformats.org/officeDocument/2006/math">
                    <m:r>
                      <a:rPr lang="en-US" sz="2800" b="0" i="1" dirty="0" smtClean="0">
                        <a:solidFill>
                          <a:schemeClr val="tx2"/>
                        </a:solidFill>
                        <a:latin typeface="Cambria Math" panose="02040503050406030204" pitchFamily="18" charset="0"/>
                      </a:rPr>
                      <m:t>−4.18</m:t>
                    </m:r>
                  </m:oMath>
                </a14:m>
                <a:r>
                  <a:rPr lang="en-US" sz="2800" b="0" i="0" dirty="0">
                    <a:solidFill>
                      <a:schemeClr val="tx2"/>
                    </a:solidFill>
                    <a:latin typeface="+mj-lt"/>
                  </a:rPr>
                  <a:t>.</a:t>
                </a:r>
                <a:endParaRPr lang="en-US" sz="2800" dirty="0">
                  <a:solidFill>
                    <a:schemeClr val="tx2"/>
                  </a:solidFill>
                </a:endParaRPr>
              </a:p>
            </p:txBody>
          </p:sp>
        </mc:Choice>
        <mc:Fallback xmlns="">
          <p:sp>
            <p:nvSpPr>
              <p:cNvPr id="12" name="Rectangle 11"/>
              <p:cNvSpPr>
                <a:spLocks noRot="1" noChangeAspect="1" noMove="1" noResize="1" noEditPoints="1" noAdjustHandles="1" noChangeArrowheads="1" noChangeShapeType="1" noTextEdit="1"/>
              </p:cNvSpPr>
              <p:nvPr/>
            </p:nvSpPr>
            <p:spPr>
              <a:xfrm>
                <a:off x="459872" y="4761405"/>
                <a:ext cx="10880543" cy="703398"/>
              </a:xfrm>
              <a:prstGeom prst="rect">
                <a:avLst/>
              </a:prstGeom>
              <a:blipFill>
                <a:blip r:embed="rId7"/>
                <a:stretch>
                  <a:fillRect l="-1120" b="-9565"/>
                </a:stretch>
              </a:blipFill>
            </p:spPr>
            <p:txBody>
              <a:bodyPr/>
              <a:lstStyle/>
              <a:p>
                <a:r>
                  <a:rPr lang="en-US">
                    <a:noFill/>
                  </a:rPr>
                  <a:t> </a:t>
                </a:r>
              </a:p>
            </p:txBody>
          </p:sp>
        </mc:Fallback>
      </mc:AlternateContent>
    </p:spTree>
    <p:extLst>
      <p:ext uri="{BB962C8B-B14F-4D97-AF65-F5344CB8AC3E}">
        <p14:creationId xmlns:p14="http://schemas.microsoft.com/office/powerpoint/2010/main" val="36481730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5" name="Title 1">
            <a:extLst>
              <a:ext uri="{FF2B5EF4-FFF2-40B4-BE49-F238E27FC236}">
                <a16:creationId xmlns:a16="http://schemas.microsoft.com/office/drawing/2014/main" id="{3DF0B0BF-0558-1048-AC06-1D1812F060BC}"/>
              </a:ext>
            </a:extLst>
          </p:cNvPr>
          <p:cNvSpPr txBox="1">
            <a:spLocks/>
          </p:cNvSpPr>
          <p:nvPr/>
        </p:nvSpPr>
        <p:spPr>
          <a:xfrm>
            <a:off x="459872" y="332811"/>
            <a:ext cx="7581469" cy="985001"/>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5</a:t>
            </a:r>
            <a:br>
              <a:rPr lang="en-US" sz="2800" dirty="0">
                <a:solidFill>
                  <a:srgbClr val="33175A"/>
                </a:solidFill>
              </a:rPr>
            </a:br>
            <a:r>
              <a:rPr lang="en-US" sz="2800" b="0" dirty="0">
                <a:solidFill>
                  <a:schemeClr val="tx1"/>
                </a:solidFill>
              </a:rPr>
              <a:t>Multiply Rational Numbers</a:t>
            </a:r>
          </a:p>
        </p:txBody>
      </p:sp>
      <p:sp>
        <p:nvSpPr>
          <p:cNvPr id="6" name="Content Placeholder 2">
            <a:extLst>
              <a:ext uri="{FF2B5EF4-FFF2-40B4-BE49-F238E27FC236}">
                <a16:creationId xmlns:a16="http://schemas.microsoft.com/office/drawing/2014/main" id="{6684FE74-CD2E-4C44-B64A-F1E5DEE53F02}"/>
              </a:ext>
            </a:extLst>
          </p:cNvPr>
          <p:cNvSpPr txBox="1">
            <a:spLocks/>
          </p:cNvSpPr>
          <p:nvPr/>
        </p:nvSpPr>
        <p:spPr>
          <a:xfrm>
            <a:off x="459872" y="1630568"/>
            <a:ext cx="9356481" cy="2820809"/>
          </a:xfrm>
          <a:prstGeom prst="rect">
            <a:avLst/>
          </a:prstGeom>
        </p:spPr>
        <p:txBody>
          <a:bodyPr>
            <a:no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en-US" sz="2800" b="1" dirty="0">
                <a:solidFill>
                  <a:srgbClr val="00A6B9"/>
                </a:solidFill>
                <a:latin typeface="+mj-lt"/>
              </a:rPr>
              <a:t>Talk About It!</a:t>
            </a:r>
          </a:p>
          <a:p>
            <a:pPr>
              <a:spcBef>
                <a:spcPts val="600"/>
              </a:spcBef>
            </a:pPr>
            <a:r>
              <a:rPr lang="en-US" sz="2800" dirty="0">
                <a:solidFill>
                  <a:schemeClr val="tx1">
                    <a:lumMod val="65000"/>
                    <a:lumOff val="35000"/>
                  </a:schemeClr>
                </a:solidFill>
                <a:latin typeface="+mj-lt"/>
              </a:rPr>
              <a:t>How would your answer compare if you had multiplied using fractions rather than decimals?</a:t>
            </a:r>
          </a:p>
          <a:p>
            <a:pPr>
              <a:spcBef>
                <a:spcPts val="600"/>
              </a:spcBef>
            </a:pPr>
            <a:endParaRPr lang="en-US" sz="2800" dirty="0">
              <a:solidFill>
                <a:schemeClr val="tx1">
                  <a:lumMod val="65000"/>
                  <a:lumOff val="35000"/>
                </a:schemeClr>
              </a:solidFill>
              <a:latin typeface="+mj-lt"/>
            </a:endParaRPr>
          </a:p>
        </p:txBody>
      </p:sp>
    </p:spTree>
    <p:extLst>
      <p:ext uri="{BB962C8B-B14F-4D97-AF65-F5344CB8AC3E}">
        <p14:creationId xmlns:p14="http://schemas.microsoft.com/office/powerpoint/2010/main" val="57149573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itle 1">
            <a:extLst>
              <a:ext uri="{FF2B5EF4-FFF2-40B4-BE49-F238E27FC236}">
                <a16:creationId xmlns:a16="http://schemas.microsoft.com/office/drawing/2014/main" id="{3DF0B0BF-0558-1048-AC06-1D1812F060BC}"/>
              </a:ext>
            </a:extLst>
          </p:cNvPr>
          <p:cNvSpPr txBox="1">
            <a:spLocks/>
          </p:cNvSpPr>
          <p:nvPr/>
        </p:nvSpPr>
        <p:spPr>
          <a:xfrm>
            <a:off x="459872" y="332811"/>
            <a:ext cx="7581469" cy="985001"/>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5</a:t>
            </a:r>
            <a:br>
              <a:rPr lang="en-US" sz="2800" dirty="0">
                <a:solidFill>
                  <a:srgbClr val="33175A"/>
                </a:solidFill>
              </a:rPr>
            </a:br>
            <a:r>
              <a:rPr lang="en-US" sz="2800" b="0" dirty="0">
                <a:solidFill>
                  <a:schemeClr val="tx1"/>
                </a:solidFill>
              </a:rPr>
              <a:t>Multiply Rational Numbers</a:t>
            </a:r>
          </a:p>
        </p:txBody>
      </p:sp>
      <mc:AlternateContent xmlns:mc="http://schemas.openxmlformats.org/markup-compatibility/2006" xmlns:a14="http://schemas.microsoft.com/office/drawing/2010/main">
        <mc:Choice Requires="a14">
          <p:sp>
            <p:nvSpPr>
              <p:cNvPr id="8" name="Content Placeholder 2">
                <a:extLst>
                  <a:ext uri="{FF2B5EF4-FFF2-40B4-BE49-F238E27FC236}">
                    <a16:creationId xmlns:a16="http://schemas.microsoft.com/office/drawing/2014/main" id="{83F3EB91-17DF-D044-83E2-63ED6DCD3089}"/>
                  </a:ext>
                </a:extLst>
              </p:cNvPr>
              <p:cNvSpPr txBox="1">
                <a:spLocks/>
              </p:cNvSpPr>
              <p:nvPr/>
            </p:nvSpPr>
            <p:spPr>
              <a:xfrm>
                <a:off x="459873" y="1707845"/>
                <a:ext cx="9651281" cy="3971986"/>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i="0" u="none" strike="noStrike" baseline="0" dirty="0">
                    <a:solidFill>
                      <a:schemeClr val="tx1"/>
                    </a:solidFill>
                  </a:rPr>
                  <a:t>Check</a:t>
                </a:r>
              </a:p>
              <a:p>
                <a:r>
                  <a:rPr lang="en-US" sz="2800" dirty="0"/>
                  <a:t>Evaluate </a:t>
                </a:r>
                <a14:m>
                  <m:oMath xmlns:m="http://schemas.openxmlformats.org/officeDocument/2006/math">
                    <m:r>
                      <a:rPr lang="en-US" sz="2800" i="1" dirty="0" smtClean="0">
                        <a:latin typeface="Cambria Math" panose="02040503050406030204" pitchFamily="18" charset="0"/>
                      </a:rPr>
                      <m:t>𝑎𝑏𝑐</m:t>
                    </m:r>
                  </m:oMath>
                </a14:m>
                <a:r>
                  <a:rPr lang="en-US" sz="2800" dirty="0"/>
                  <a:t> if </a:t>
                </a:r>
                <a14:m>
                  <m:oMath xmlns:m="http://schemas.openxmlformats.org/officeDocument/2006/math">
                    <m:r>
                      <a:rPr lang="en-US" sz="2800" i="1" dirty="0" smtClean="0">
                        <a:latin typeface="Cambria Math" panose="02040503050406030204" pitchFamily="18" charset="0"/>
                      </a:rPr>
                      <m:t>𝑎</m:t>
                    </m:r>
                    <m:r>
                      <a:rPr lang="en-US" sz="2800" i="1" dirty="0" smtClean="0">
                        <a:latin typeface="Cambria Math" panose="02040503050406030204" pitchFamily="18" charset="0"/>
                      </a:rPr>
                      <m:t>=−2.8, </m:t>
                    </m:r>
                    <m:r>
                      <a:rPr lang="en-US" sz="2800" i="1" dirty="0" smtClean="0">
                        <a:latin typeface="Cambria Math" panose="02040503050406030204" pitchFamily="18" charset="0"/>
                      </a:rPr>
                      <m:t>𝑏</m:t>
                    </m:r>
                    <m:r>
                      <a:rPr lang="en-US" sz="2800" i="1" dirty="0" smtClean="0">
                        <a:latin typeface="Cambria Math" panose="02040503050406030204" pitchFamily="18" charset="0"/>
                      </a:rPr>
                      <m:t>=−2</m:t>
                    </m:r>
                    <m:f>
                      <m:fPr>
                        <m:ctrlPr>
                          <a:rPr lang="en-US" sz="2800" i="1" dirty="0" smtClean="0">
                            <a:latin typeface="Cambria Math" panose="02040503050406030204" pitchFamily="18" charset="0"/>
                          </a:rPr>
                        </m:ctrlPr>
                      </m:fPr>
                      <m:num>
                        <m:r>
                          <a:rPr lang="en-US" sz="2800" b="0" i="1" dirty="0" smtClean="0">
                            <a:latin typeface="Cambria Math" panose="02040503050406030204" pitchFamily="18" charset="0"/>
                          </a:rPr>
                          <m:t>1</m:t>
                        </m:r>
                      </m:num>
                      <m:den>
                        <m:r>
                          <a:rPr lang="en-US" sz="2800" b="0" i="1" dirty="0" smtClean="0">
                            <a:latin typeface="Cambria Math" panose="02040503050406030204" pitchFamily="18" charset="0"/>
                          </a:rPr>
                          <m:t>7</m:t>
                        </m:r>
                      </m:den>
                    </m:f>
                    <m:r>
                      <a:rPr lang="en-US" sz="2800" b="0" i="1" dirty="0" smtClean="0">
                        <a:latin typeface="Cambria Math" panose="02040503050406030204" pitchFamily="18" charset="0"/>
                      </a:rPr>
                      <m:t>, </m:t>
                    </m:r>
                  </m:oMath>
                </a14:m>
                <a:r>
                  <a:rPr lang="en-US" sz="2800" b="0" i="0" dirty="0">
                    <a:latin typeface="+mj-lt"/>
                  </a:rPr>
                  <a:t>and </a:t>
                </a:r>
                <a14:m>
                  <m:oMath xmlns:m="http://schemas.openxmlformats.org/officeDocument/2006/math">
                    <m:r>
                      <a:rPr lang="en-US" sz="2800" b="0" i="1" dirty="0" smtClean="0">
                        <a:latin typeface="Cambria Math" panose="02040503050406030204" pitchFamily="18" charset="0"/>
                      </a:rPr>
                      <m:t>𝑐</m:t>
                    </m:r>
                    <m:r>
                      <a:rPr lang="en-US" sz="2800" b="0" i="1" dirty="0" smtClean="0">
                        <a:latin typeface="Cambria Math" panose="02040503050406030204" pitchFamily="18" charset="0"/>
                      </a:rPr>
                      <m:t>=−</m:t>
                    </m:r>
                    <m:f>
                      <m:fPr>
                        <m:ctrlPr>
                          <a:rPr lang="en-US" sz="2800" b="0" i="1" smtClean="0">
                            <a:latin typeface="Cambria Math" panose="02040503050406030204" pitchFamily="18" charset="0"/>
                          </a:rPr>
                        </m:ctrlPr>
                      </m:fPr>
                      <m:num>
                        <m:r>
                          <a:rPr lang="en-US" sz="2800" b="0" i="1" smtClean="0">
                            <a:latin typeface="Cambria Math" panose="02040503050406030204" pitchFamily="18" charset="0"/>
                          </a:rPr>
                          <m:t>3</m:t>
                        </m:r>
                      </m:num>
                      <m:den>
                        <m:r>
                          <a:rPr lang="en-US" sz="2800" b="0" i="1" smtClean="0">
                            <a:latin typeface="Cambria Math" panose="02040503050406030204" pitchFamily="18" charset="0"/>
                          </a:rPr>
                          <m:t>13</m:t>
                        </m:r>
                      </m:den>
                    </m:f>
                    <m:r>
                      <a:rPr lang="en-US" sz="2800" b="0" i="1" smtClean="0">
                        <a:latin typeface="Cambria Math" panose="02040503050406030204" pitchFamily="18" charset="0"/>
                      </a:rPr>
                      <m:t>.</m:t>
                    </m:r>
                  </m:oMath>
                </a14:m>
                <a:r>
                  <a:rPr lang="en-US" sz="2800" b="0" i="0" dirty="0">
                    <a:latin typeface="+mj-lt"/>
                  </a:rPr>
                  <a:t> </a:t>
                </a:r>
                <a:endParaRPr lang="en-US" sz="2800" dirty="0">
                  <a:solidFill>
                    <a:srgbClr val="FF0000"/>
                  </a:solidFill>
                  <a:latin typeface="+mj-lt"/>
                </a:endParaRPr>
              </a:p>
            </p:txBody>
          </p:sp>
        </mc:Choice>
        <mc:Fallback xmlns="">
          <p:sp>
            <p:nvSpPr>
              <p:cNvPr id="8" name="Content Placeholder 2">
                <a:extLst>
                  <a:ext uri="{FF2B5EF4-FFF2-40B4-BE49-F238E27FC236}">
                    <a16:creationId xmlns:a16="http://schemas.microsoft.com/office/drawing/2014/main" id="{83F3EB91-17DF-D044-83E2-63ED6DCD3089}"/>
                  </a:ext>
                </a:extLst>
              </p:cNvPr>
              <p:cNvSpPr txBox="1">
                <a:spLocks noRot="1" noChangeAspect="1" noMove="1" noResize="1" noEditPoints="1" noAdjustHandles="1" noChangeArrowheads="1" noChangeShapeType="1" noTextEdit="1"/>
              </p:cNvSpPr>
              <p:nvPr/>
            </p:nvSpPr>
            <p:spPr>
              <a:xfrm>
                <a:off x="459873" y="1707845"/>
                <a:ext cx="9651281" cy="3971986"/>
              </a:xfrm>
              <a:prstGeom prst="rect">
                <a:avLst/>
              </a:prstGeom>
              <a:blipFill>
                <a:blip r:embed="rId3"/>
                <a:stretch>
                  <a:fillRect l="-1263" t="-1534"/>
                </a:stretch>
              </a:blipFill>
            </p:spPr>
            <p:txBody>
              <a:bodyPr/>
              <a:lstStyle/>
              <a:p>
                <a:r>
                  <a:rPr lang="en-US">
                    <a:noFill/>
                  </a:rPr>
                  <a:t> </a:t>
                </a:r>
              </a:p>
            </p:txBody>
          </p:sp>
        </mc:Fallback>
      </mc:AlternateContent>
    </p:spTree>
    <p:extLst>
      <p:ext uri="{BB962C8B-B14F-4D97-AF65-F5344CB8AC3E}">
        <p14:creationId xmlns:p14="http://schemas.microsoft.com/office/powerpoint/2010/main" val="239207204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itle 1">
            <a:extLst>
              <a:ext uri="{FF2B5EF4-FFF2-40B4-BE49-F238E27FC236}">
                <a16:creationId xmlns:a16="http://schemas.microsoft.com/office/drawing/2014/main" id="{3DF0B0BF-0558-1048-AC06-1D1812F060BC}"/>
              </a:ext>
            </a:extLst>
          </p:cNvPr>
          <p:cNvSpPr txBox="1">
            <a:spLocks/>
          </p:cNvSpPr>
          <p:nvPr/>
        </p:nvSpPr>
        <p:spPr>
          <a:xfrm>
            <a:off x="459872" y="332811"/>
            <a:ext cx="7581469" cy="985001"/>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5</a:t>
            </a:r>
            <a:br>
              <a:rPr lang="en-US" sz="2800" dirty="0">
                <a:solidFill>
                  <a:srgbClr val="33175A"/>
                </a:solidFill>
              </a:rPr>
            </a:br>
            <a:r>
              <a:rPr lang="en-US" sz="2800" b="0" dirty="0">
                <a:solidFill>
                  <a:schemeClr val="tx1"/>
                </a:solidFill>
              </a:rPr>
              <a:t>Multiply Rational Numbers</a:t>
            </a:r>
          </a:p>
        </p:txBody>
      </p:sp>
      <mc:AlternateContent xmlns:mc="http://schemas.openxmlformats.org/markup-compatibility/2006" xmlns:a14="http://schemas.microsoft.com/office/drawing/2010/main">
        <mc:Choice Requires="a14">
          <p:sp>
            <p:nvSpPr>
              <p:cNvPr id="8" name="Content Placeholder 2">
                <a:extLst>
                  <a:ext uri="{FF2B5EF4-FFF2-40B4-BE49-F238E27FC236}">
                    <a16:creationId xmlns:a16="http://schemas.microsoft.com/office/drawing/2014/main" id="{83F3EB91-17DF-D044-83E2-63ED6DCD3089}"/>
                  </a:ext>
                </a:extLst>
              </p:cNvPr>
              <p:cNvSpPr txBox="1">
                <a:spLocks/>
              </p:cNvSpPr>
              <p:nvPr/>
            </p:nvSpPr>
            <p:spPr>
              <a:xfrm>
                <a:off x="459873" y="1707845"/>
                <a:ext cx="9651281" cy="3971986"/>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i="0" u="none" strike="noStrike" baseline="0" dirty="0">
                    <a:solidFill>
                      <a:schemeClr val="tx1"/>
                    </a:solidFill>
                  </a:rPr>
                  <a:t>Check</a:t>
                </a:r>
              </a:p>
              <a:p>
                <a:r>
                  <a:rPr lang="en-US" sz="2800" dirty="0"/>
                  <a:t>Evaluate </a:t>
                </a:r>
                <a:r>
                  <a:rPr lang="en-US" sz="2800" i="1" dirty="0" err="1"/>
                  <a:t>abc</a:t>
                </a:r>
                <a:r>
                  <a:rPr lang="en-US" sz="2800" dirty="0"/>
                  <a:t> if </a:t>
                </a:r>
                <a14:m>
                  <m:oMath xmlns:m="http://schemas.openxmlformats.org/officeDocument/2006/math">
                    <m:r>
                      <a:rPr lang="en-US" sz="2800" i="1" dirty="0" smtClean="0">
                        <a:latin typeface="Cambria Math" panose="02040503050406030204" pitchFamily="18" charset="0"/>
                      </a:rPr>
                      <m:t>𝑎</m:t>
                    </m:r>
                    <m:r>
                      <a:rPr lang="en-US" sz="2800" i="1" dirty="0" smtClean="0">
                        <a:latin typeface="Cambria Math" panose="02040503050406030204" pitchFamily="18" charset="0"/>
                      </a:rPr>
                      <m:t>=−2.8, </m:t>
                    </m:r>
                    <m:r>
                      <a:rPr lang="en-US" sz="2800" i="1" dirty="0" smtClean="0">
                        <a:latin typeface="Cambria Math" panose="02040503050406030204" pitchFamily="18" charset="0"/>
                      </a:rPr>
                      <m:t>𝑏</m:t>
                    </m:r>
                    <m:r>
                      <a:rPr lang="en-US" sz="2800" i="1" dirty="0" smtClean="0">
                        <a:latin typeface="Cambria Math" panose="02040503050406030204" pitchFamily="18" charset="0"/>
                      </a:rPr>
                      <m:t>=−2</m:t>
                    </m:r>
                    <m:f>
                      <m:fPr>
                        <m:ctrlPr>
                          <a:rPr lang="en-US" sz="2800" i="1" dirty="0" smtClean="0">
                            <a:latin typeface="Cambria Math" panose="02040503050406030204" pitchFamily="18" charset="0"/>
                          </a:rPr>
                        </m:ctrlPr>
                      </m:fPr>
                      <m:num>
                        <m:r>
                          <a:rPr lang="en-US" sz="2800" b="0" i="1" dirty="0" smtClean="0">
                            <a:latin typeface="Cambria Math" panose="02040503050406030204" pitchFamily="18" charset="0"/>
                          </a:rPr>
                          <m:t>1</m:t>
                        </m:r>
                      </m:num>
                      <m:den>
                        <m:r>
                          <a:rPr lang="en-US" sz="2800" b="0" i="1" dirty="0" smtClean="0">
                            <a:latin typeface="Cambria Math" panose="02040503050406030204" pitchFamily="18" charset="0"/>
                          </a:rPr>
                          <m:t>7</m:t>
                        </m:r>
                      </m:den>
                    </m:f>
                    <m:r>
                      <a:rPr lang="en-US" sz="2800" b="0" i="1" dirty="0" smtClean="0">
                        <a:latin typeface="Cambria Math" panose="02040503050406030204" pitchFamily="18" charset="0"/>
                      </a:rPr>
                      <m:t>, </m:t>
                    </m:r>
                  </m:oMath>
                </a14:m>
                <a:r>
                  <a:rPr lang="en-US" sz="2800" b="0" i="0" dirty="0">
                    <a:latin typeface="+mj-lt"/>
                  </a:rPr>
                  <a:t>and </a:t>
                </a:r>
                <a14:m>
                  <m:oMath xmlns:m="http://schemas.openxmlformats.org/officeDocument/2006/math">
                    <m:r>
                      <a:rPr lang="en-US" sz="2800" b="0" i="1" dirty="0" smtClean="0">
                        <a:latin typeface="Cambria Math" panose="02040503050406030204" pitchFamily="18" charset="0"/>
                      </a:rPr>
                      <m:t>𝑐</m:t>
                    </m:r>
                    <m:r>
                      <a:rPr lang="en-US" sz="2800" b="0" i="1" dirty="0" smtClean="0">
                        <a:latin typeface="Cambria Math" panose="02040503050406030204" pitchFamily="18" charset="0"/>
                      </a:rPr>
                      <m:t>=−</m:t>
                    </m:r>
                    <m:f>
                      <m:fPr>
                        <m:ctrlPr>
                          <a:rPr lang="en-US" sz="2800" b="0" i="1" smtClean="0">
                            <a:latin typeface="Cambria Math" panose="02040503050406030204" pitchFamily="18" charset="0"/>
                          </a:rPr>
                        </m:ctrlPr>
                      </m:fPr>
                      <m:num>
                        <m:r>
                          <a:rPr lang="en-US" sz="2800" b="0" i="1" smtClean="0">
                            <a:latin typeface="Cambria Math" panose="02040503050406030204" pitchFamily="18" charset="0"/>
                          </a:rPr>
                          <m:t>3</m:t>
                        </m:r>
                      </m:num>
                      <m:den>
                        <m:r>
                          <a:rPr lang="en-US" sz="2800" b="0" i="1" smtClean="0">
                            <a:latin typeface="Cambria Math" panose="02040503050406030204" pitchFamily="18" charset="0"/>
                          </a:rPr>
                          <m:t>13</m:t>
                        </m:r>
                      </m:den>
                    </m:f>
                    <m:r>
                      <a:rPr lang="en-US" sz="2800" b="0" i="1" smtClean="0">
                        <a:latin typeface="Cambria Math" panose="02040503050406030204" pitchFamily="18" charset="0"/>
                      </a:rPr>
                      <m:t>.</m:t>
                    </m:r>
                  </m:oMath>
                </a14:m>
                <a:r>
                  <a:rPr lang="en-US" sz="2800" b="0" i="0" dirty="0">
                    <a:latin typeface="+mj-lt"/>
                  </a:rPr>
                  <a:t> </a:t>
                </a:r>
                <a:endParaRPr lang="en-US" sz="2800" dirty="0">
                  <a:solidFill>
                    <a:srgbClr val="FF0000"/>
                  </a:solidFill>
                  <a:latin typeface="+mj-lt"/>
                </a:endParaRPr>
              </a:p>
            </p:txBody>
          </p:sp>
        </mc:Choice>
        <mc:Fallback xmlns="">
          <p:sp>
            <p:nvSpPr>
              <p:cNvPr id="8" name="Content Placeholder 2">
                <a:extLst>
                  <a:ext uri="{FF2B5EF4-FFF2-40B4-BE49-F238E27FC236}">
                    <a16:creationId xmlns:a16="http://schemas.microsoft.com/office/drawing/2014/main" id="{83F3EB91-17DF-D044-83E2-63ED6DCD3089}"/>
                  </a:ext>
                </a:extLst>
              </p:cNvPr>
              <p:cNvSpPr txBox="1">
                <a:spLocks noRot="1" noChangeAspect="1" noMove="1" noResize="1" noEditPoints="1" noAdjustHandles="1" noChangeArrowheads="1" noChangeShapeType="1" noTextEdit="1"/>
              </p:cNvSpPr>
              <p:nvPr/>
            </p:nvSpPr>
            <p:spPr>
              <a:xfrm>
                <a:off x="459873" y="1707845"/>
                <a:ext cx="9651281" cy="3971986"/>
              </a:xfrm>
              <a:prstGeom prst="rect">
                <a:avLst/>
              </a:prstGeom>
              <a:blipFill>
                <a:blip r:embed="rId3"/>
                <a:stretch>
                  <a:fillRect l="-1263" t="-153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Rectangle 2"/>
              <p:cNvSpPr/>
              <p:nvPr/>
            </p:nvSpPr>
            <p:spPr>
              <a:xfrm>
                <a:off x="8413700" y="2106439"/>
                <a:ext cx="2601033" cy="91057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800" i="1" dirty="0" smtClean="0">
                          <a:solidFill>
                            <a:srgbClr val="FF0000"/>
                          </a:solidFill>
                          <a:latin typeface="Cambria Math" panose="02040503050406030204" pitchFamily="18" charset="0"/>
                        </a:rPr>
                        <m:t>−</m:t>
                      </m:r>
                      <m:f>
                        <m:fPr>
                          <m:ctrlPr>
                            <a:rPr lang="en-US" sz="2800" i="1" dirty="0">
                              <a:solidFill>
                                <a:srgbClr val="FF0000"/>
                              </a:solidFill>
                              <a:latin typeface="Cambria Math" panose="02040503050406030204" pitchFamily="18" charset="0"/>
                            </a:rPr>
                          </m:ctrlPr>
                        </m:fPr>
                        <m:num>
                          <m:r>
                            <a:rPr lang="en-US" sz="2800" b="0" i="1" dirty="0" smtClean="0">
                              <a:solidFill>
                                <a:srgbClr val="FF0000"/>
                              </a:solidFill>
                              <a:latin typeface="Cambria Math" panose="02040503050406030204" pitchFamily="18" charset="0"/>
                            </a:rPr>
                            <m:t>18</m:t>
                          </m:r>
                        </m:num>
                        <m:den>
                          <m:r>
                            <a:rPr lang="en-US" sz="2800" b="0" i="1" dirty="0" smtClean="0">
                              <a:solidFill>
                                <a:srgbClr val="FF0000"/>
                              </a:solidFill>
                              <a:latin typeface="Cambria Math" panose="02040503050406030204" pitchFamily="18" charset="0"/>
                            </a:rPr>
                            <m:t>13</m:t>
                          </m:r>
                        </m:den>
                      </m:f>
                      <m:r>
                        <a:rPr lang="en-US" sz="2800" b="0" i="1" dirty="0" smtClean="0">
                          <a:solidFill>
                            <a:srgbClr val="FF0000"/>
                          </a:solidFill>
                          <a:latin typeface="Cambria Math" panose="02040503050406030204" pitchFamily="18" charset="0"/>
                        </a:rPr>
                        <m:t> </m:t>
                      </m:r>
                      <m:r>
                        <m:rPr>
                          <m:sty m:val="p"/>
                        </m:rPr>
                        <a:rPr lang="en-US" sz="2800" b="0" i="0" dirty="0" smtClean="0">
                          <a:solidFill>
                            <a:srgbClr val="FF0000"/>
                          </a:solidFill>
                          <a:latin typeface="Cambria Math" panose="02040503050406030204" pitchFamily="18" charset="0"/>
                        </a:rPr>
                        <m:t>or</m:t>
                      </m:r>
                      <m:r>
                        <a:rPr lang="en-US" sz="2800" i="1" dirty="0">
                          <a:solidFill>
                            <a:srgbClr val="FF0000"/>
                          </a:solidFill>
                          <a:latin typeface="Cambria Math" panose="02040503050406030204" pitchFamily="18" charset="0"/>
                        </a:rPr>
                        <m:t>−</m:t>
                      </m:r>
                      <m:r>
                        <a:rPr lang="en-US" sz="2800" b="0" i="1" dirty="0" smtClean="0">
                          <a:solidFill>
                            <a:srgbClr val="FF0000"/>
                          </a:solidFill>
                          <a:latin typeface="Cambria Math" panose="02040503050406030204" pitchFamily="18" charset="0"/>
                        </a:rPr>
                        <m:t>1</m:t>
                      </m:r>
                      <m:f>
                        <m:fPr>
                          <m:ctrlPr>
                            <a:rPr lang="en-US" sz="2800" i="1" dirty="0">
                              <a:solidFill>
                                <a:srgbClr val="FF0000"/>
                              </a:solidFill>
                              <a:latin typeface="Cambria Math" panose="02040503050406030204" pitchFamily="18" charset="0"/>
                            </a:rPr>
                          </m:ctrlPr>
                        </m:fPr>
                        <m:num>
                          <m:r>
                            <a:rPr lang="en-US" sz="2800" b="0" i="1" dirty="0" smtClean="0">
                              <a:solidFill>
                                <a:srgbClr val="FF0000"/>
                              </a:solidFill>
                              <a:latin typeface="Cambria Math" panose="02040503050406030204" pitchFamily="18" charset="0"/>
                            </a:rPr>
                            <m:t>5</m:t>
                          </m:r>
                        </m:num>
                        <m:den>
                          <m:r>
                            <a:rPr lang="en-US" sz="2800" i="1" dirty="0">
                              <a:solidFill>
                                <a:srgbClr val="FF0000"/>
                              </a:solidFill>
                              <a:latin typeface="Cambria Math" panose="02040503050406030204" pitchFamily="18" charset="0"/>
                            </a:rPr>
                            <m:t>13</m:t>
                          </m:r>
                        </m:den>
                      </m:f>
                    </m:oMath>
                  </m:oMathPara>
                </a14:m>
                <a:endParaRPr lang="en-US" sz="2800" dirty="0">
                  <a:solidFill>
                    <a:srgbClr val="FF0000"/>
                  </a:solidFill>
                </a:endParaRPr>
              </a:p>
            </p:txBody>
          </p:sp>
        </mc:Choice>
        <mc:Fallback xmlns="">
          <p:sp>
            <p:nvSpPr>
              <p:cNvPr id="3" name="Rectangle 2"/>
              <p:cNvSpPr>
                <a:spLocks noRot="1" noChangeAspect="1" noMove="1" noResize="1" noEditPoints="1" noAdjustHandles="1" noChangeArrowheads="1" noChangeShapeType="1" noTextEdit="1"/>
              </p:cNvSpPr>
              <p:nvPr/>
            </p:nvSpPr>
            <p:spPr>
              <a:xfrm>
                <a:off x="8413700" y="2106439"/>
                <a:ext cx="2601033" cy="910570"/>
              </a:xfrm>
              <a:prstGeom prst="rect">
                <a:avLst/>
              </a:prstGeom>
              <a:blipFill>
                <a:blip r:embed="rId4"/>
                <a:stretch>
                  <a:fillRect b="-6944"/>
                </a:stretch>
              </a:blipFill>
            </p:spPr>
            <p:txBody>
              <a:bodyPr/>
              <a:lstStyle/>
              <a:p>
                <a:r>
                  <a:rPr lang="en-US">
                    <a:noFill/>
                  </a:rPr>
                  <a:t> </a:t>
                </a:r>
              </a:p>
            </p:txBody>
          </p:sp>
        </mc:Fallback>
      </mc:AlternateContent>
    </p:spTree>
    <p:extLst>
      <p:ext uri="{BB962C8B-B14F-4D97-AF65-F5344CB8AC3E}">
        <p14:creationId xmlns:p14="http://schemas.microsoft.com/office/powerpoint/2010/main" val="251489762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0B0BF-0558-1048-AC06-1D1812F060BC}"/>
              </a:ext>
            </a:extLst>
          </p:cNvPr>
          <p:cNvSpPr txBox="1">
            <a:spLocks/>
          </p:cNvSpPr>
          <p:nvPr/>
        </p:nvSpPr>
        <p:spPr>
          <a:xfrm>
            <a:off x="459872" y="332811"/>
            <a:ext cx="7581469" cy="985001"/>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Pause and Reflect</a:t>
            </a:r>
            <a:endParaRPr lang="en-US" sz="2800" b="0" dirty="0">
              <a:solidFill>
                <a:schemeClr val="tx1"/>
              </a:solidFill>
            </a:endParaRPr>
          </a:p>
        </p:txBody>
      </p:sp>
      <p:sp>
        <p:nvSpPr>
          <p:cNvPr id="3" name="Rectangle 2"/>
          <p:cNvSpPr/>
          <p:nvPr/>
        </p:nvSpPr>
        <p:spPr>
          <a:xfrm>
            <a:off x="459872" y="1459077"/>
            <a:ext cx="7980070" cy="523220"/>
          </a:xfrm>
          <a:prstGeom prst="rect">
            <a:avLst/>
          </a:prstGeom>
        </p:spPr>
        <p:txBody>
          <a:bodyPr wrap="none">
            <a:spAutoFit/>
          </a:bodyPr>
          <a:lstStyle/>
          <a:p>
            <a:r>
              <a:rPr lang="en-US" sz="2800" dirty="0">
                <a:solidFill>
                  <a:schemeClr val="tx2"/>
                </a:solidFill>
              </a:rPr>
              <a:t>How can you use estimation to check your work?</a:t>
            </a:r>
          </a:p>
        </p:txBody>
      </p:sp>
    </p:spTree>
    <p:extLst>
      <p:ext uri="{BB962C8B-B14F-4D97-AF65-F5344CB8AC3E}">
        <p14:creationId xmlns:p14="http://schemas.microsoft.com/office/powerpoint/2010/main" val="215158889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5" name="Title 1">
            <a:extLst>
              <a:ext uri="{FF2B5EF4-FFF2-40B4-BE49-F238E27FC236}">
                <a16:creationId xmlns:a16="http://schemas.microsoft.com/office/drawing/2014/main" id="{3DF0B0BF-0558-1048-AC06-1D1812F060BC}"/>
              </a:ext>
            </a:extLst>
          </p:cNvPr>
          <p:cNvSpPr txBox="1">
            <a:spLocks/>
          </p:cNvSpPr>
          <p:nvPr/>
        </p:nvSpPr>
        <p:spPr>
          <a:xfrm>
            <a:off x="459872" y="332811"/>
            <a:ext cx="7937508" cy="97987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Apply </a:t>
            </a:r>
          </a:p>
          <a:p>
            <a:r>
              <a:rPr lang="en-US" sz="2800" b="0" dirty="0">
                <a:solidFill>
                  <a:schemeClr val="tx1"/>
                </a:solidFill>
              </a:rPr>
              <a:t>Temperature</a:t>
            </a:r>
          </a:p>
        </p:txBody>
      </p:sp>
      <mc:AlternateContent xmlns:mc="http://schemas.openxmlformats.org/markup-compatibility/2006" xmlns:a14="http://schemas.microsoft.com/office/drawing/2010/main">
        <mc:Choice Requires="a14">
          <p:sp>
            <p:nvSpPr>
              <p:cNvPr id="8" name="Content Placeholder 2">
                <a:extLst>
                  <a:ext uri="{FF2B5EF4-FFF2-40B4-BE49-F238E27FC236}">
                    <a16:creationId xmlns:a16="http://schemas.microsoft.com/office/drawing/2014/main" id="{E4265C24-8827-0344-AC3F-945C0BE420F8}"/>
                  </a:ext>
                </a:extLst>
              </p:cNvPr>
              <p:cNvSpPr txBox="1">
                <a:spLocks/>
              </p:cNvSpPr>
              <p:nvPr/>
            </p:nvSpPr>
            <p:spPr>
              <a:xfrm>
                <a:off x="459873" y="1635369"/>
                <a:ext cx="6260242" cy="2409093"/>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A sign shows the temperature in Badger, Minnesota, at </a:t>
                </a:r>
                <a14:m>
                  <m:oMath xmlns:m="http://schemas.openxmlformats.org/officeDocument/2006/math">
                    <m:r>
                      <a:rPr lang="en-US" sz="2800" i="1" dirty="0" smtClean="0">
                        <a:latin typeface="Cambria Math" panose="02040503050406030204" pitchFamily="18" charset="0"/>
                      </a:rPr>
                      <m:t>10</m:t>
                    </m:r>
                  </m:oMath>
                </a14:m>
                <a:r>
                  <a:rPr lang="en-US" sz="2800" dirty="0"/>
                  <a:t> P.M. </a:t>
                </a:r>
                <a:br>
                  <a:rPr lang="en-US" sz="2800" dirty="0"/>
                </a:br>
                <a:r>
                  <a:rPr lang="en-US" sz="2800" dirty="0"/>
                  <a:t>is </a:t>
                </a:r>
                <a14:m>
                  <m:oMath xmlns:m="http://schemas.openxmlformats.org/officeDocument/2006/math">
                    <m:r>
                      <a:rPr lang="en-US" sz="2800" i="1" dirty="0" smtClean="0">
                        <a:latin typeface="Cambria Math" panose="02040503050406030204" pitchFamily="18" charset="0"/>
                      </a:rPr>
                      <m:t>−11.5°</m:t>
                    </m:r>
                    <m:r>
                      <m:rPr>
                        <m:sty m:val="p"/>
                      </m:rPr>
                      <a:rPr lang="en-US" sz="2800" i="0" dirty="0" smtClean="0">
                        <a:latin typeface="Cambria Math" panose="02040503050406030204" pitchFamily="18" charset="0"/>
                      </a:rPr>
                      <m:t>F</m:t>
                    </m:r>
                  </m:oMath>
                </a14:m>
                <a:r>
                  <a:rPr lang="en-US" sz="2800" dirty="0"/>
                  <a:t>. At </a:t>
                </a:r>
                <a14:m>
                  <m:oMath xmlns:m="http://schemas.openxmlformats.org/officeDocument/2006/math">
                    <m:r>
                      <a:rPr lang="en-US" sz="2800" i="1" dirty="0" smtClean="0">
                        <a:latin typeface="Cambria Math" panose="02040503050406030204" pitchFamily="18" charset="0"/>
                      </a:rPr>
                      <m:t>4</m:t>
                    </m:r>
                  </m:oMath>
                </a14:m>
                <a:r>
                  <a:rPr lang="en-US" sz="2800" dirty="0"/>
                  <a:t> A.M., the temperature changed by </a:t>
                </a:r>
                <a14:m>
                  <m:oMath xmlns:m="http://schemas.openxmlformats.org/officeDocument/2006/math">
                    <m:f>
                      <m:fPr>
                        <m:ctrlPr>
                          <a:rPr lang="en-US" sz="2800" i="1" smtClean="0">
                            <a:latin typeface="Cambria Math" panose="02040503050406030204" pitchFamily="18" charset="0"/>
                          </a:rPr>
                        </m:ctrlPr>
                      </m:fPr>
                      <m:num>
                        <m:r>
                          <a:rPr lang="en-US" sz="2800" b="0" i="1" smtClean="0">
                            <a:latin typeface="Cambria Math" panose="02040503050406030204" pitchFamily="18" charset="0"/>
                          </a:rPr>
                          <m:t>2</m:t>
                        </m:r>
                      </m:num>
                      <m:den>
                        <m:r>
                          <a:rPr lang="en-US" sz="2800" b="0" i="1" smtClean="0">
                            <a:latin typeface="Cambria Math" panose="02040503050406030204" pitchFamily="18" charset="0"/>
                          </a:rPr>
                          <m:t>3</m:t>
                        </m:r>
                      </m:den>
                    </m:f>
                  </m:oMath>
                </a14:m>
                <a:r>
                  <a:rPr lang="en-US" sz="2800" dirty="0"/>
                  <a:t> of the current value. What is the final temperature?</a:t>
                </a:r>
              </a:p>
            </p:txBody>
          </p:sp>
        </mc:Choice>
        <mc:Fallback xmlns="">
          <p:sp>
            <p:nvSpPr>
              <p:cNvPr id="8" name="Content Placeholder 2">
                <a:extLst>
                  <a:ext uri="{FF2B5EF4-FFF2-40B4-BE49-F238E27FC236}">
                    <a16:creationId xmlns:a16="http://schemas.microsoft.com/office/drawing/2014/main" id="{E4265C24-8827-0344-AC3F-945C0BE420F8}"/>
                  </a:ext>
                </a:extLst>
              </p:cNvPr>
              <p:cNvSpPr txBox="1">
                <a:spLocks noRot="1" noChangeAspect="1" noMove="1" noResize="1" noEditPoints="1" noAdjustHandles="1" noChangeArrowheads="1" noChangeShapeType="1" noTextEdit="1"/>
              </p:cNvSpPr>
              <p:nvPr/>
            </p:nvSpPr>
            <p:spPr>
              <a:xfrm>
                <a:off x="459873" y="1635369"/>
                <a:ext cx="6260242" cy="2409093"/>
              </a:xfrm>
              <a:prstGeom prst="rect">
                <a:avLst/>
              </a:prstGeom>
              <a:blipFill>
                <a:blip r:embed="rId2"/>
                <a:stretch>
                  <a:fillRect l="-1947" t="-2532" r="-1266" b="-6835"/>
                </a:stretch>
              </a:blipFill>
            </p:spPr>
            <p:txBody>
              <a:bodyPr/>
              <a:lstStyle/>
              <a:p>
                <a:r>
                  <a:rPr lang="en-US">
                    <a:noFill/>
                  </a:rPr>
                  <a:t> </a:t>
                </a:r>
              </a:p>
            </p:txBody>
          </p:sp>
        </mc:Fallback>
      </mc:AlternateContent>
      <p:pic>
        <p:nvPicPr>
          <p:cNvPr id="2" name="Picture 1"/>
          <p:cNvPicPr>
            <a:picLocks noChangeAspect="1"/>
          </p:cNvPicPr>
          <p:nvPr/>
        </p:nvPicPr>
        <p:blipFill>
          <a:blip r:embed="rId3"/>
          <a:stretch>
            <a:fillRect/>
          </a:stretch>
        </p:blipFill>
        <p:spPr>
          <a:xfrm>
            <a:off x="7068457" y="1635369"/>
            <a:ext cx="3433458" cy="2585192"/>
          </a:xfrm>
          <a:prstGeom prst="rect">
            <a:avLst/>
          </a:prstGeom>
        </p:spPr>
      </p:pic>
    </p:spTree>
    <p:extLst>
      <p:ext uri="{BB962C8B-B14F-4D97-AF65-F5344CB8AC3E}">
        <p14:creationId xmlns:p14="http://schemas.microsoft.com/office/powerpoint/2010/main" val="419383392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Content Placeholder 2">
            <a:extLst>
              <a:ext uri="{FF2B5EF4-FFF2-40B4-BE49-F238E27FC236}">
                <a16:creationId xmlns:a16="http://schemas.microsoft.com/office/drawing/2014/main" id="{6684FE74-CD2E-4C44-B64A-F1E5DEE53F02}"/>
              </a:ext>
            </a:extLst>
          </p:cNvPr>
          <p:cNvSpPr txBox="1">
            <a:spLocks/>
          </p:cNvSpPr>
          <p:nvPr/>
        </p:nvSpPr>
        <p:spPr>
          <a:xfrm>
            <a:off x="459872" y="1630568"/>
            <a:ext cx="9356481" cy="2820809"/>
          </a:xfrm>
          <a:prstGeom prst="rect">
            <a:avLst/>
          </a:prstGeom>
        </p:spPr>
        <p:txBody>
          <a:bodyPr>
            <a:no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en-US" sz="2800" b="1" dirty="0">
                <a:solidFill>
                  <a:srgbClr val="00A6B9"/>
                </a:solidFill>
                <a:latin typeface="+mj-lt"/>
              </a:rPr>
              <a:t>Talk About It!</a:t>
            </a:r>
          </a:p>
          <a:p>
            <a:pPr>
              <a:spcBef>
                <a:spcPts val="600"/>
              </a:spcBef>
            </a:pPr>
            <a:r>
              <a:rPr lang="en-US" sz="2800" dirty="0">
                <a:solidFill>
                  <a:schemeClr val="tx1">
                    <a:lumMod val="65000"/>
                    <a:lumOff val="35000"/>
                  </a:schemeClr>
                </a:solidFill>
                <a:latin typeface="+mj-lt"/>
              </a:rPr>
              <a:t>Is the final temperature warmer or colder than the original temperature? Explain.</a:t>
            </a:r>
          </a:p>
          <a:p>
            <a:pPr>
              <a:spcBef>
                <a:spcPts val="600"/>
              </a:spcBef>
            </a:pPr>
            <a:endParaRPr lang="en-US" sz="2800" dirty="0">
              <a:solidFill>
                <a:schemeClr val="tx1">
                  <a:lumMod val="65000"/>
                  <a:lumOff val="35000"/>
                </a:schemeClr>
              </a:solidFill>
              <a:latin typeface="+mj-lt"/>
            </a:endParaRPr>
          </a:p>
        </p:txBody>
      </p:sp>
      <p:sp>
        <p:nvSpPr>
          <p:cNvPr id="11" name="Title 1">
            <a:extLst>
              <a:ext uri="{FF2B5EF4-FFF2-40B4-BE49-F238E27FC236}">
                <a16:creationId xmlns:a16="http://schemas.microsoft.com/office/drawing/2014/main" id="{3DF0B0BF-0558-1048-AC06-1D1812F060BC}"/>
              </a:ext>
            </a:extLst>
          </p:cNvPr>
          <p:cNvSpPr txBox="1">
            <a:spLocks/>
          </p:cNvSpPr>
          <p:nvPr/>
        </p:nvSpPr>
        <p:spPr>
          <a:xfrm>
            <a:off x="459872" y="332811"/>
            <a:ext cx="7937508"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Apply </a:t>
            </a:r>
          </a:p>
          <a:p>
            <a:r>
              <a:rPr lang="en-US" sz="2800" b="0" dirty="0">
                <a:solidFill>
                  <a:schemeClr val="tx1"/>
                </a:solidFill>
              </a:rPr>
              <a:t>Temperature</a:t>
            </a:r>
          </a:p>
        </p:txBody>
      </p:sp>
    </p:spTree>
    <p:extLst>
      <p:ext uri="{BB962C8B-B14F-4D97-AF65-F5344CB8AC3E}">
        <p14:creationId xmlns:p14="http://schemas.microsoft.com/office/powerpoint/2010/main" val="149565789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5" name="Title 1">
            <a:extLst>
              <a:ext uri="{FF2B5EF4-FFF2-40B4-BE49-F238E27FC236}">
                <a16:creationId xmlns:a16="http://schemas.microsoft.com/office/drawing/2014/main" id="{3DF0B0BF-0558-1048-AC06-1D1812F060BC}"/>
              </a:ext>
            </a:extLst>
          </p:cNvPr>
          <p:cNvSpPr txBox="1">
            <a:spLocks/>
          </p:cNvSpPr>
          <p:nvPr/>
        </p:nvSpPr>
        <p:spPr>
          <a:xfrm>
            <a:off x="459872" y="332811"/>
            <a:ext cx="7937508"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Apply </a:t>
            </a:r>
          </a:p>
          <a:p>
            <a:r>
              <a:rPr lang="en-US" sz="2800" b="0" dirty="0">
                <a:solidFill>
                  <a:schemeClr val="tx1"/>
                </a:solidFill>
              </a:rPr>
              <a:t>Temperature</a:t>
            </a:r>
          </a:p>
        </p:txBody>
      </p:sp>
      <mc:AlternateContent xmlns:mc="http://schemas.openxmlformats.org/markup-compatibility/2006" xmlns:a14="http://schemas.microsoft.com/office/drawing/2010/main">
        <mc:Choice Requires="a14">
          <p:sp>
            <p:nvSpPr>
              <p:cNvPr id="6" name="Content Placeholder 2">
                <a:extLst>
                  <a:ext uri="{FF2B5EF4-FFF2-40B4-BE49-F238E27FC236}">
                    <a16:creationId xmlns:a16="http://schemas.microsoft.com/office/drawing/2014/main" id="{83F3EB91-17DF-D044-83E2-63ED6DCD3089}"/>
                  </a:ext>
                </a:extLst>
              </p:cNvPr>
              <p:cNvSpPr txBox="1">
                <a:spLocks/>
              </p:cNvSpPr>
              <p:nvPr/>
            </p:nvSpPr>
            <p:spPr>
              <a:xfrm>
                <a:off x="459874" y="1707845"/>
                <a:ext cx="8655098" cy="2447296"/>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i="0" u="none" strike="noStrike" baseline="0" dirty="0">
                    <a:solidFill>
                      <a:schemeClr val="tx1"/>
                    </a:solidFill>
                  </a:rPr>
                  <a:t>Check</a:t>
                </a:r>
              </a:p>
              <a:p>
                <a:r>
                  <a:rPr lang="en-US" sz="2800" dirty="0"/>
                  <a:t>Lena was practicing freediving. On her first attempt, she dove to a depth of </a:t>
                </a:r>
                <a14:m>
                  <m:oMath xmlns:m="http://schemas.openxmlformats.org/officeDocument/2006/math">
                    <m:r>
                      <a:rPr lang="en-US" sz="2800" i="1" dirty="0" smtClean="0">
                        <a:latin typeface="Cambria Math" panose="02040503050406030204" pitchFamily="18" charset="0"/>
                      </a:rPr>
                      <m:t>−63.4</m:t>
                    </m:r>
                  </m:oMath>
                </a14:m>
                <a:r>
                  <a:rPr lang="en-US" sz="2800" dirty="0"/>
                  <a:t> feet. Her second attempt changed by </a:t>
                </a:r>
                <a14:m>
                  <m:oMath xmlns:m="http://schemas.openxmlformats.org/officeDocument/2006/math">
                    <m:f>
                      <m:fPr>
                        <m:ctrlPr>
                          <a:rPr lang="en-US" sz="2800" i="1" smtClean="0">
                            <a:latin typeface="Cambria Math" panose="02040503050406030204" pitchFamily="18" charset="0"/>
                          </a:rPr>
                        </m:ctrlPr>
                      </m:fPr>
                      <m:num>
                        <m:r>
                          <a:rPr lang="en-US" sz="2800" b="0" i="1" smtClean="0">
                            <a:latin typeface="Cambria Math" panose="02040503050406030204" pitchFamily="18" charset="0"/>
                          </a:rPr>
                          <m:t>2</m:t>
                        </m:r>
                      </m:num>
                      <m:den>
                        <m:r>
                          <a:rPr lang="en-US" sz="2800" b="0" i="1" smtClean="0">
                            <a:latin typeface="Cambria Math" panose="02040503050406030204" pitchFamily="18" charset="0"/>
                          </a:rPr>
                          <m:t>5</m:t>
                        </m:r>
                      </m:den>
                    </m:f>
                    <m:r>
                      <a:rPr lang="en-US" sz="2800" b="0" i="1" smtClean="0">
                        <a:latin typeface="Cambria Math" panose="02040503050406030204" pitchFamily="18" charset="0"/>
                      </a:rPr>
                      <m:t> </m:t>
                    </m:r>
                  </m:oMath>
                </a14:m>
                <a:r>
                  <a:rPr lang="en-US" sz="2800" dirty="0"/>
                  <a:t>of the original depth. How far did Lena dive on her second attempt?</a:t>
                </a:r>
                <a:endParaRPr lang="en-US" sz="2800" b="1" dirty="0">
                  <a:latin typeface="+mj-lt"/>
                </a:endParaRPr>
              </a:p>
            </p:txBody>
          </p:sp>
        </mc:Choice>
        <mc:Fallback xmlns="">
          <p:sp>
            <p:nvSpPr>
              <p:cNvPr id="6" name="Content Placeholder 2">
                <a:extLst>
                  <a:ext uri="{FF2B5EF4-FFF2-40B4-BE49-F238E27FC236}">
                    <a16:creationId xmlns:a16="http://schemas.microsoft.com/office/drawing/2014/main" id="{83F3EB91-17DF-D044-83E2-63ED6DCD3089}"/>
                  </a:ext>
                </a:extLst>
              </p:cNvPr>
              <p:cNvSpPr txBox="1">
                <a:spLocks noRot="1" noChangeAspect="1" noMove="1" noResize="1" noEditPoints="1" noAdjustHandles="1" noChangeArrowheads="1" noChangeShapeType="1" noTextEdit="1"/>
              </p:cNvSpPr>
              <p:nvPr/>
            </p:nvSpPr>
            <p:spPr>
              <a:xfrm>
                <a:off x="459874" y="1707845"/>
                <a:ext cx="8655098" cy="2447296"/>
              </a:xfrm>
              <a:prstGeom prst="rect">
                <a:avLst/>
              </a:prstGeom>
              <a:blipFill>
                <a:blip r:embed="rId3"/>
                <a:stretch>
                  <a:fillRect l="-1408" t="-2488" b="-11194"/>
                </a:stretch>
              </a:blipFill>
            </p:spPr>
            <p:txBody>
              <a:bodyPr/>
              <a:lstStyle/>
              <a:p>
                <a:r>
                  <a:rPr lang="en-US">
                    <a:noFill/>
                  </a:rPr>
                  <a:t> </a:t>
                </a:r>
              </a:p>
            </p:txBody>
          </p:sp>
        </mc:Fallback>
      </mc:AlternateContent>
    </p:spTree>
    <p:extLst>
      <p:ext uri="{BB962C8B-B14F-4D97-AF65-F5344CB8AC3E}">
        <p14:creationId xmlns:p14="http://schemas.microsoft.com/office/powerpoint/2010/main" val="238201119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5" name="Title 1">
            <a:extLst>
              <a:ext uri="{FF2B5EF4-FFF2-40B4-BE49-F238E27FC236}">
                <a16:creationId xmlns:a16="http://schemas.microsoft.com/office/drawing/2014/main" id="{3DF0B0BF-0558-1048-AC06-1D1812F060BC}"/>
              </a:ext>
            </a:extLst>
          </p:cNvPr>
          <p:cNvSpPr txBox="1">
            <a:spLocks/>
          </p:cNvSpPr>
          <p:nvPr/>
        </p:nvSpPr>
        <p:spPr>
          <a:xfrm>
            <a:off x="459872" y="332811"/>
            <a:ext cx="7937508"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Apply </a:t>
            </a:r>
          </a:p>
          <a:p>
            <a:r>
              <a:rPr lang="en-US" sz="2800" b="0" dirty="0">
                <a:solidFill>
                  <a:schemeClr val="tx1"/>
                </a:solidFill>
              </a:rPr>
              <a:t>Temperature</a:t>
            </a:r>
          </a:p>
        </p:txBody>
      </p:sp>
      <mc:AlternateContent xmlns:mc="http://schemas.openxmlformats.org/markup-compatibility/2006" xmlns:a14="http://schemas.microsoft.com/office/drawing/2010/main">
        <mc:Choice Requires="a14">
          <p:sp>
            <p:nvSpPr>
              <p:cNvPr id="6" name="Content Placeholder 2">
                <a:extLst>
                  <a:ext uri="{FF2B5EF4-FFF2-40B4-BE49-F238E27FC236}">
                    <a16:creationId xmlns:a16="http://schemas.microsoft.com/office/drawing/2014/main" id="{83F3EB91-17DF-D044-83E2-63ED6DCD3089}"/>
                  </a:ext>
                </a:extLst>
              </p:cNvPr>
              <p:cNvSpPr txBox="1">
                <a:spLocks/>
              </p:cNvSpPr>
              <p:nvPr/>
            </p:nvSpPr>
            <p:spPr>
              <a:xfrm>
                <a:off x="459874" y="1707845"/>
                <a:ext cx="8655098" cy="2447296"/>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i="0" u="none" strike="noStrike" baseline="0" dirty="0">
                    <a:solidFill>
                      <a:schemeClr val="tx1"/>
                    </a:solidFill>
                  </a:rPr>
                  <a:t>Check</a:t>
                </a:r>
              </a:p>
              <a:p>
                <a:r>
                  <a:rPr lang="en-US" sz="2800" dirty="0"/>
                  <a:t>Lena was practicing freediving. On her first attempt, she dove to a depth of </a:t>
                </a:r>
                <a14:m>
                  <m:oMath xmlns:m="http://schemas.openxmlformats.org/officeDocument/2006/math">
                    <m:r>
                      <a:rPr lang="en-US" sz="2800" i="1" dirty="0" smtClean="0">
                        <a:latin typeface="Cambria Math" panose="02040503050406030204" pitchFamily="18" charset="0"/>
                      </a:rPr>
                      <m:t>−63.4</m:t>
                    </m:r>
                  </m:oMath>
                </a14:m>
                <a:r>
                  <a:rPr lang="en-US" sz="2800" dirty="0"/>
                  <a:t> feet. Her second attempt changed by </a:t>
                </a:r>
                <a14:m>
                  <m:oMath xmlns:m="http://schemas.openxmlformats.org/officeDocument/2006/math">
                    <m:f>
                      <m:fPr>
                        <m:ctrlPr>
                          <a:rPr lang="en-US" sz="2800" i="1" smtClean="0">
                            <a:latin typeface="Cambria Math" panose="02040503050406030204" pitchFamily="18" charset="0"/>
                          </a:rPr>
                        </m:ctrlPr>
                      </m:fPr>
                      <m:num>
                        <m:r>
                          <a:rPr lang="en-US" sz="2800" b="0" i="1" smtClean="0">
                            <a:latin typeface="Cambria Math" panose="02040503050406030204" pitchFamily="18" charset="0"/>
                          </a:rPr>
                          <m:t>2</m:t>
                        </m:r>
                      </m:num>
                      <m:den>
                        <m:r>
                          <a:rPr lang="en-US" sz="2800" b="0" i="1" smtClean="0">
                            <a:latin typeface="Cambria Math" panose="02040503050406030204" pitchFamily="18" charset="0"/>
                          </a:rPr>
                          <m:t>5</m:t>
                        </m:r>
                      </m:den>
                    </m:f>
                    <m:r>
                      <a:rPr lang="en-US" sz="2800" b="0" i="1" smtClean="0">
                        <a:latin typeface="Cambria Math" panose="02040503050406030204" pitchFamily="18" charset="0"/>
                      </a:rPr>
                      <m:t> </m:t>
                    </m:r>
                  </m:oMath>
                </a14:m>
                <a:r>
                  <a:rPr lang="en-US" sz="2800" dirty="0"/>
                  <a:t>of the original depth. How far did Lena dive on her second attempt?</a:t>
                </a:r>
                <a:endParaRPr lang="en-US" sz="2800" b="1" dirty="0">
                  <a:latin typeface="+mj-lt"/>
                </a:endParaRPr>
              </a:p>
            </p:txBody>
          </p:sp>
        </mc:Choice>
        <mc:Fallback xmlns="">
          <p:sp>
            <p:nvSpPr>
              <p:cNvPr id="6" name="Content Placeholder 2">
                <a:extLst>
                  <a:ext uri="{FF2B5EF4-FFF2-40B4-BE49-F238E27FC236}">
                    <a16:creationId xmlns:a16="http://schemas.microsoft.com/office/drawing/2014/main" id="{83F3EB91-17DF-D044-83E2-63ED6DCD3089}"/>
                  </a:ext>
                </a:extLst>
              </p:cNvPr>
              <p:cNvSpPr txBox="1">
                <a:spLocks noRot="1" noChangeAspect="1" noMove="1" noResize="1" noEditPoints="1" noAdjustHandles="1" noChangeArrowheads="1" noChangeShapeType="1" noTextEdit="1"/>
              </p:cNvSpPr>
              <p:nvPr/>
            </p:nvSpPr>
            <p:spPr>
              <a:xfrm>
                <a:off x="459874" y="1707845"/>
                <a:ext cx="8655098" cy="2447296"/>
              </a:xfrm>
              <a:prstGeom prst="rect">
                <a:avLst/>
              </a:prstGeom>
              <a:blipFill>
                <a:blip r:embed="rId3"/>
                <a:stretch>
                  <a:fillRect l="-1408" t="-2488" b="-1119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Rectangle 1"/>
              <p:cNvSpPr/>
              <p:nvPr/>
            </p:nvSpPr>
            <p:spPr>
              <a:xfrm>
                <a:off x="573220" y="4492563"/>
                <a:ext cx="1729961" cy="52322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800" i="1" dirty="0" smtClean="0">
                          <a:solidFill>
                            <a:srgbClr val="FF0000"/>
                          </a:solidFill>
                          <a:latin typeface="Cambria Math" panose="02040503050406030204" pitchFamily="18" charset="0"/>
                        </a:rPr>
                        <m:t>−88.76 </m:t>
                      </m:r>
                      <m:r>
                        <m:rPr>
                          <m:sty m:val="p"/>
                        </m:rPr>
                        <a:rPr lang="en-US" sz="2800" i="0" dirty="0" err="1">
                          <a:solidFill>
                            <a:srgbClr val="FF0000"/>
                          </a:solidFill>
                          <a:latin typeface="Cambria Math" panose="02040503050406030204" pitchFamily="18" charset="0"/>
                        </a:rPr>
                        <m:t>ft</m:t>
                      </m:r>
                    </m:oMath>
                  </m:oMathPara>
                </a14:m>
                <a:endParaRPr lang="en-US" sz="2800" dirty="0">
                  <a:solidFill>
                    <a:srgbClr val="FF0000"/>
                  </a:solidFill>
                </a:endParaRPr>
              </a:p>
            </p:txBody>
          </p:sp>
        </mc:Choice>
        <mc:Fallback xmlns="">
          <p:sp>
            <p:nvSpPr>
              <p:cNvPr id="2" name="Rectangle 1"/>
              <p:cNvSpPr>
                <a:spLocks noRot="1" noChangeAspect="1" noMove="1" noResize="1" noEditPoints="1" noAdjustHandles="1" noChangeArrowheads="1" noChangeShapeType="1" noTextEdit="1"/>
              </p:cNvSpPr>
              <p:nvPr/>
            </p:nvSpPr>
            <p:spPr>
              <a:xfrm>
                <a:off x="573220" y="4492563"/>
                <a:ext cx="1729961" cy="523220"/>
              </a:xfrm>
              <a:prstGeom prst="rect">
                <a:avLst/>
              </a:prstGeom>
              <a:blipFill>
                <a:blip r:embed="rId4"/>
                <a:stretch>
                  <a:fillRect/>
                </a:stretch>
              </a:blipFill>
            </p:spPr>
            <p:txBody>
              <a:bodyPr/>
              <a:lstStyle/>
              <a:p>
                <a:r>
                  <a:rPr lang="en-IN">
                    <a:noFill/>
                  </a:rPr>
                  <a:t> </a:t>
                </a:r>
              </a:p>
            </p:txBody>
          </p:sp>
        </mc:Fallback>
      </mc:AlternateContent>
    </p:spTree>
    <p:extLst>
      <p:ext uri="{BB962C8B-B14F-4D97-AF65-F5344CB8AC3E}">
        <p14:creationId xmlns:p14="http://schemas.microsoft.com/office/powerpoint/2010/main" val="50433388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2" y="332811"/>
            <a:ext cx="7937508"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Exit Ticket</a:t>
            </a:r>
            <a:endParaRPr lang="en-US" sz="2800" b="0" dirty="0">
              <a:solidFill>
                <a:schemeClr val="tx1"/>
              </a:solidFill>
            </a:endParaRPr>
          </a:p>
        </p:txBody>
      </p:sp>
      <p:sp>
        <p:nvSpPr>
          <p:cNvPr id="12" name="Content Placeholder 2">
            <a:extLst>
              <a:ext uri="{FF2B5EF4-FFF2-40B4-BE49-F238E27FC236}">
                <a16:creationId xmlns:a16="http://schemas.microsoft.com/office/drawing/2014/main" id="{A8E898F8-389E-3F4C-B5FF-C53A28BA732A}"/>
              </a:ext>
            </a:extLst>
          </p:cNvPr>
          <p:cNvSpPr txBox="1">
            <a:spLocks/>
          </p:cNvSpPr>
          <p:nvPr/>
        </p:nvSpPr>
        <p:spPr>
          <a:xfrm>
            <a:off x="459872" y="1324285"/>
            <a:ext cx="5055557" cy="3349314"/>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5400" indent="-25400">
              <a:spcAft>
                <a:spcPts val="1200"/>
              </a:spcAft>
            </a:pPr>
            <a:r>
              <a:rPr lang="en-US" sz="2600" dirty="0"/>
              <a:t>Have you ever used a recipe to make your favorite dish? The recipe shown serves six people. You are hosting a picnic with </a:t>
            </a:r>
            <a:br>
              <a:rPr lang="en-US" sz="2600" dirty="0"/>
            </a:br>
            <a:r>
              <a:rPr lang="en-US" sz="2600" dirty="0"/>
              <a:t>15 people attending.</a:t>
            </a:r>
          </a:p>
          <a:p>
            <a:pPr marL="25400" indent="-25400">
              <a:spcAft>
                <a:spcPts val="1200"/>
              </a:spcAft>
            </a:pPr>
            <a:endParaRPr lang="en-US" sz="2600" dirty="0"/>
          </a:p>
        </p:txBody>
      </p:sp>
      <mc:AlternateContent xmlns:mc="http://schemas.openxmlformats.org/markup-compatibility/2006" xmlns:a14="http://schemas.microsoft.com/office/drawing/2010/main">
        <mc:Choice Requires="a14">
          <p:graphicFrame>
            <p:nvGraphicFramePr>
              <p:cNvPr id="5" name="Table 4">
                <a:extLst>
                  <a:ext uri="{FF2B5EF4-FFF2-40B4-BE49-F238E27FC236}">
                    <a16:creationId xmlns:a16="http://schemas.microsoft.com/office/drawing/2014/main" id="{549F46AA-1E1E-4C8C-AB9E-4FAFE46F8A88}"/>
                  </a:ext>
                </a:extLst>
              </p:cNvPr>
              <p:cNvGraphicFramePr>
                <a:graphicFrameLocks noGrp="1"/>
              </p:cNvGraphicFramePr>
              <p:nvPr>
                <p:extLst>
                  <p:ext uri="{D42A27DB-BD31-4B8C-83A1-F6EECF244321}">
                    <p14:modId xmlns:p14="http://schemas.microsoft.com/office/powerpoint/2010/main" val="352830511"/>
                  </p:ext>
                </p:extLst>
              </p:nvPr>
            </p:nvGraphicFramePr>
            <p:xfrm>
              <a:off x="5660571" y="1473857"/>
              <a:ext cx="4765431" cy="4626104"/>
            </p:xfrm>
            <a:graphic>
              <a:graphicData uri="http://schemas.openxmlformats.org/drawingml/2006/table">
                <a:tbl>
                  <a:tblPr firstRow="1" bandRow="1">
                    <a:tableStyleId>{5C22544A-7EE6-4342-B048-85BDC9FD1C3A}</a:tableStyleId>
                  </a:tblPr>
                  <a:tblGrid>
                    <a:gridCol w="2444262">
                      <a:extLst>
                        <a:ext uri="{9D8B030D-6E8A-4147-A177-3AD203B41FA5}">
                          <a16:colId xmlns:a16="http://schemas.microsoft.com/office/drawing/2014/main" val="3779563554"/>
                        </a:ext>
                      </a:extLst>
                    </a:gridCol>
                    <a:gridCol w="2321169">
                      <a:extLst>
                        <a:ext uri="{9D8B030D-6E8A-4147-A177-3AD203B41FA5}">
                          <a16:colId xmlns:a16="http://schemas.microsoft.com/office/drawing/2014/main" val="2088312823"/>
                        </a:ext>
                      </a:extLst>
                    </a:gridCol>
                  </a:tblGrid>
                  <a:tr h="370840">
                    <a:tc gridSpan="2">
                      <a:txBody>
                        <a:bodyPr/>
                        <a:lstStyle/>
                        <a:p>
                          <a:pPr algn="ctr"/>
                          <a:r>
                            <a:rPr lang="en-US" sz="2400" dirty="0">
                              <a:solidFill>
                                <a:schemeClr val="bg1"/>
                              </a:solidFill>
                            </a:rPr>
                            <a:t>Broccoli Pasta Salad (serves 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50000"/>
                          </a:schemeClr>
                        </a:solidFill>
                      </a:tcPr>
                    </a:tc>
                    <a:tc hMerge="1">
                      <a:txBody>
                        <a:bodyPr/>
                        <a:lstStyle/>
                        <a:p>
                          <a:endParaRPr lang="en-US" sz="2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56088784"/>
                      </a:ext>
                    </a:extLst>
                  </a:tr>
                  <a:tr h="370840">
                    <a:tc>
                      <a:txBody>
                        <a:bodyPr/>
                        <a:lstStyle/>
                        <a:p>
                          <a:pPr algn="ctr"/>
                          <a:r>
                            <a:rPr lang="en-US" sz="2400" b="1" dirty="0">
                              <a:solidFill>
                                <a:schemeClr val="tx1"/>
                              </a:solidFill>
                            </a:rPr>
                            <a:t>Ingredient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400" b="1" dirty="0">
                              <a:solidFill>
                                <a:schemeClr val="tx1"/>
                              </a:solidFill>
                            </a:rPr>
                            <a:t>Amount (c)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80316796"/>
                      </a:ext>
                    </a:extLst>
                  </a:tr>
                  <a:tr h="370840">
                    <a:tc>
                      <a:txBody>
                        <a:bodyPr/>
                        <a:lstStyle/>
                        <a:p>
                          <a:r>
                            <a:rPr lang="en-US" sz="2400" dirty="0">
                              <a:solidFill>
                                <a:schemeClr val="tx2"/>
                              </a:solidFill>
                              <a:latin typeface="+mn-lt"/>
                            </a:rPr>
                            <a:t>Broccoli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14:m>
                            <m:oMath xmlns:m="http://schemas.openxmlformats.org/officeDocument/2006/math">
                              <m:r>
                                <a:rPr lang="en-US" sz="2400" b="0" i="1" smtClean="0">
                                  <a:solidFill>
                                    <a:schemeClr val="tx2"/>
                                  </a:solidFill>
                                  <a:latin typeface="Cambria Math" panose="02040503050406030204" pitchFamily="18" charset="0"/>
                                </a:rPr>
                                <m:t>3</m:t>
                              </m:r>
                              <m:f>
                                <m:fPr>
                                  <m:ctrlPr>
                                    <a:rPr lang="en-US" sz="2400" i="1" smtClean="0">
                                      <a:solidFill>
                                        <a:schemeClr val="tx2"/>
                                      </a:solidFill>
                                      <a:latin typeface="Cambria Math" panose="02040503050406030204" pitchFamily="18" charset="0"/>
                                    </a:rPr>
                                  </m:ctrlPr>
                                </m:fPr>
                                <m:num>
                                  <m:r>
                                    <a:rPr lang="en-US" sz="2400" b="0" i="1" smtClean="0">
                                      <a:solidFill>
                                        <a:schemeClr val="tx2"/>
                                      </a:solidFill>
                                      <a:latin typeface="Cambria Math" panose="02040503050406030204" pitchFamily="18" charset="0"/>
                                    </a:rPr>
                                    <m:t>3</m:t>
                                  </m:r>
                                </m:num>
                                <m:den>
                                  <m:r>
                                    <a:rPr lang="en-US" sz="2400" b="0" i="1" smtClean="0">
                                      <a:solidFill>
                                        <a:schemeClr val="tx2"/>
                                      </a:solidFill>
                                      <a:latin typeface="Cambria Math" panose="02040503050406030204" pitchFamily="18" charset="0"/>
                                    </a:rPr>
                                    <m:t>4</m:t>
                                  </m:r>
                                </m:den>
                              </m:f>
                            </m:oMath>
                          </a14:m>
                          <a:r>
                            <a:rPr lang="en-US" sz="2400" dirty="0">
                              <a:solidFill>
                                <a:schemeClr val="tx2"/>
                              </a:solidFill>
                              <a:latin typeface="+mn-lt"/>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11030553"/>
                      </a:ext>
                    </a:extLst>
                  </a:tr>
                  <a:tr h="370840">
                    <a:tc>
                      <a:txBody>
                        <a:bodyPr/>
                        <a:lstStyle/>
                        <a:p>
                          <a:r>
                            <a:rPr lang="en-US" sz="2400" dirty="0">
                              <a:solidFill>
                                <a:schemeClr val="tx2"/>
                              </a:solidFill>
                              <a:latin typeface="+mn-lt"/>
                            </a:rPr>
                            <a:t>Cooked Pasta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14:m>
                            <m:oMath xmlns:m="http://schemas.openxmlformats.org/officeDocument/2006/math">
                              <m:r>
                                <a:rPr lang="en-US" sz="2400" b="0" i="1" smtClean="0">
                                  <a:solidFill>
                                    <a:schemeClr val="tx2"/>
                                  </a:solidFill>
                                  <a:latin typeface="Cambria Math" panose="02040503050406030204" pitchFamily="18" charset="0"/>
                                </a:rPr>
                                <m:t>3</m:t>
                              </m:r>
                              <m:f>
                                <m:fPr>
                                  <m:ctrlPr>
                                    <a:rPr lang="en-US" sz="2400" i="1" smtClean="0">
                                      <a:solidFill>
                                        <a:schemeClr val="tx2"/>
                                      </a:solidFill>
                                      <a:latin typeface="Cambria Math" panose="02040503050406030204" pitchFamily="18" charset="0"/>
                                    </a:rPr>
                                  </m:ctrlPr>
                                </m:fPr>
                                <m:num>
                                  <m:r>
                                    <a:rPr lang="en-US" sz="2400" b="0" i="1" smtClean="0">
                                      <a:solidFill>
                                        <a:schemeClr val="tx2"/>
                                      </a:solidFill>
                                      <a:latin typeface="Cambria Math" panose="02040503050406030204" pitchFamily="18" charset="0"/>
                                    </a:rPr>
                                    <m:t>3</m:t>
                                  </m:r>
                                </m:num>
                                <m:den>
                                  <m:r>
                                    <a:rPr lang="en-US" sz="2400" b="0" i="1" smtClean="0">
                                      <a:solidFill>
                                        <a:schemeClr val="tx2"/>
                                      </a:solidFill>
                                      <a:latin typeface="Cambria Math" panose="02040503050406030204" pitchFamily="18" charset="0"/>
                                    </a:rPr>
                                    <m:t>4</m:t>
                                  </m:r>
                                </m:den>
                              </m:f>
                            </m:oMath>
                          </a14:m>
                          <a:r>
                            <a:rPr lang="en-US" sz="2400" dirty="0">
                              <a:solidFill>
                                <a:schemeClr val="tx2"/>
                              </a:solidFill>
                              <a:latin typeface="+mn-lt"/>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16490310"/>
                      </a:ext>
                    </a:extLst>
                  </a:tr>
                  <a:tr h="370840">
                    <a:tc>
                      <a:txBody>
                        <a:bodyPr/>
                        <a:lstStyle/>
                        <a:p>
                          <a:r>
                            <a:rPr lang="en-US" sz="2400" dirty="0">
                              <a:solidFill>
                                <a:schemeClr val="tx2"/>
                              </a:solidFill>
                              <a:latin typeface="+mn-lt"/>
                            </a:rPr>
                            <a:t>Salad Dressing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14:m>
                            <m:oMath xmlns:m="http://schemas.openxmlformats.org/officeDocument/2006/math">
                              <m:f>
                                <m:fPr>
                                  <m:ctrlPr>
                                    <a:rPr lang="en-US" sz="2400" i="1" smtClean="0">
                                      <a:solidFill>
                                        <a:schemeClr val="tx2"/>
                                      </a:solidFill>
                                      <a:latin typeface="Cambria Math" panose="02040503050406030204" pitchFamily="18" charset="0"/>
                                    </a:rPr>
                                  </m:ctrlPr>
                                </m:fPr>
                                <m:num>
                                  <m:r>
                                    <a:rPr lang="en-US" sz="2400" b="0" i="1" smtClean="0">
                                      <a:solidFill>
                                        <a:schemeClr val="tx2"/>
                                      </a:solidFill>
                                      <a:latin typeface="Cambria Math" panose="02040503050406030204" pitchFamily="18" charset="0"/>
                                    </a:rPr>
                                    <m:t>1</m:t>
                                  </m:r>
                                </m:num>
                                <m:den>
                                  <m:r>
                                    <a:rPr lang="en-US" sz="2400" b="0" i="1" smtClean="0">
                                      <a:solidFill>
                                        <a:schemeClr val="tx2"/>
                                      </a:solidFill>
                                      <a:latin typeface="Cambria Math" panose="02040503050406030204" pitchFamily="18" charset="0"/>
                                    </a:rPr>
                                    <m:t>2</m:t>
                                  </m:r>
                                </m:den>
                              </m:f>
                            </m:oMath>
                          </a14:m>
                          <a:r>
                            <a:rPr lang="en-US" sz="2400" dirty="0">
                              <a:solidFill>
                                <a:schemeClr val="tx2"/>
                              </a:solidFill>
                              <a:latin typeface="+mn-lt"/>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22765445"/>
                      </a:ext>
                    </a:extLst>
                  </a:tr>
                  <a:tr h="370840">
                    <a:tc>
                      <a:txBody>
                        <a:bodyPr/>
                        <a:lstStyle/>
                        <a:p>
                          <a:r>
                            <a:rPr lang="en-US" sz="2400" dirty="0">
                              <a:solidFill>
                                <a:schemeClr val="tx2"/>
                              </a:solidFill>
                              <a:latin typeface="+mn-lt"/>
                            </a:rPr>
                            <a:t>Tomatoes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14:m>
                            <m:oMath xmlns:m="http://schemas.openxmlformats.org/officeDocument/2006/math">
                              <m:f>
                                <m:fPr>
                                  <m:ctrlPr>
                                    <a:rPr lang="en-US" sz="2400" i="1" smtClean="0">
                                      <a:solidFill>
                                        <a:schemeClr val="tx2"/>
                                      </a:solidFill>
                                      <a:latin typeface="Cambria Math" panose="02040503050406030204" pitchFamily="18" charset="0"/>
                                    </a:rPr>
                                  </m:ctrlPr>
                                </m:fPr>
                                <m:num>
                                  <m:r>
                                    <a:rPr lang="en-US" sz="2400" b="0" i="1" smtClean="0">
                                      <a:solidFill>
                                        <a:schemeClr val="tx2"/>
                                      </a:solidFill>
                                      <a:latin typeface="Cambria Math" panose="02040503050406030204" pitchFamily="18" charset="0"/>
                                    </a:rPr>
                                    <m:t>1</m:t>
                                  </m:r>
                                </m:num>
                                <m:den>
                                  <m:r>
                                    <a:rPr lang="en-US" sz="2400" b="0" i="1" smtClean="0">
                                      <a:solidFill>
                                        <a:schemeClr val="tx2"/>
                                      </a:solidFill>
                                      <a:latin typeface="Cambria Math" panose="02040503050406030204" pitchFamily="18" charset="0"/>
                                    </a:rPr>
                                    <m:t>2</m:t>
                                  </m:r>
                                </m:den>
                              </m:f>
                            </m:oMath>
                          </a14:m>
                          <a:r>
                            <a:rPr lang="en-US" sz="2400" dirty="0">
                              <a:solidFill>
                                <a:schemeClr val="tx2"/>
                              </a:solidFill>
                              <a:latin typeface="+mn-lt"/>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87278475"/>
                      </a:ext>
                    </a:extLst>
                  </a:tr>
                  <a:tr h="370840">
                    <a:tc>
                      <a:txBody>
                        <a:bodyPr/>
                        <a:lstStyle/>
                        <a:p>
                          <a:r>
                            <a:rPr lang="en-US" sz="2400" dirty="0">
                              <a:solidFill>
                                <a:schemeClr val="tx2"/>
                              </a:solidFill>
                              <a:latin typeface="+mn-lt"/>
                            </a:rPr>
                            <a:t>Cheese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14:m>
                            <m:oMath xmlns:m="http://schemas.openxmlformats.org/officeDocument/2006/math">
                              <m:r>
                                <a:rPr lang="en-US" sz="2400" b="0" i="1" smtClean="0">
                                  <a:solidFill>
                                    <a:schemeClr val="tx2"/>
                                  </a:solidFill>
                                  <a:latin typeface="Cambria Math" panose="02040503050406030204" pitchFamily="18" charset="0"/>
                                </a:rPr>
                                <m:t>1</m:t>
                              </m:r>
                              <m:f>
                                <m:fPr>
                                  <m:ctrlPr>
                                    <a:rPr lang="en-US" sz="2400" i="1" smtClean="0">
                                      <a:solidFill>
                                        <a:schemeClr val="tx2"/>
                                      </a:solidFill>
                                      <a:latin typeface="Cambria Math" panose="02040503050406030204" pitchFamily="18" charset="0"/>
                                    </a:rPr>
                                  </m:ctrlPr>
                                </m:fPr>
                                <m:num>
                                  <m:r>
                                    <a:rPr lang="en-US" sz="2400" b="0" i="1" smtClean="0">
                                      <a:solidFill>
                                        <a:schemeClr val="tx2"/>
                                      </a:solidFill>
                                      <a:latin typeface="Cambria Math" panose="02040503050406030204" pitchFamily="18" charset="0"/>
                                    </a:rPr>
                                    <m:t>1</m:t>
                                  </m:r>
                                </m:num>
                                <m:den>
                                  <m:r>
                                    <a:rPr lang="en-US" sz="2400" b="0" i="1" smtClean="0">
                                      <a:solidFill>
                                        <a:schemeClr val="tx2"/>
                                      </a:solidFill>
                                      <a:latin typeface="Cambria Math" panose="02040503050406030204" pitchFamily="18" charset="0"/>
                                    </a:rPr>
                                    <m:t>3</m:t>
                                  </m:r>
                                </m:den>
                              </m:f>
                            </m:oMath>
                          </a14:m>
                          <a:r>
                            <a:rPr lang="en-US" sz="2400" dirty="0">
                              <a:solidFill>
                                <a:schemeClr val="tx2"/>
                              </a:solidFill>
                              <a:latin typeface="+mn-lt"/>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06498043"/>
                      </a:ext>
                    </a:extLst>
                  </a:tr>
                  <a:tr h="370840">
                    <a:tc>
                      <a:txBody>
                        <a:bodyPr/>
                        <a:lstStyle/>
                        <a:p>
                          <a:r>
                            <a:rPr lang="en-US" sz="2400" dirty="0">
                              <a:solidFill>
                                <a:schemeClr val="tx2"/>
                              </a:solidFill>
                              <a:latin typeface="+mn-lt"/>
                            </a:rPr>
                            <a:t>Olives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14:m>
                            <m:oMath xmlns:m="http://schemas.openxmlformats.org/officeDocument/2006/math">
                              <m:f>
                                <m:fPr>
                                  <m:ctrlPr>
                                    <a:rPr lang="en-US" sz="2400" i="1" smtClean="0">
                                      <a:solidFill>
                                        <a:schemeClr val="tx2"/>
                                      </a:solidFill>
                                      <a:latin typeface="Cambria Math" panose="02040503050406030204" pitchFamily="18" charset="0"/>
                                    </a:rPr>
                                  </m:ctrlPr>
                                </m:fPr>
                                <m:num>
                                  <m:r>
                                    <a:rPr lang="en-US" sz="2400" b="0" i="1" smtClean="0">
                                      <a:solidFill>
                                        <a:schemeClr val="tx2"/>
                                      </a:solidFill>
                                      <a:latin typeface="Cambria Math" panose="02040503050406030204" pitchFamily="18" charset="0"/>
                                    </a:rPr>
                                    <m:t>1</m:t>
                                  </m:r>
                                </m:num>
                                <m:den>
                                  <m:r>
                                    <a:rPr lang="en-US" sz="2400" b="0" i="1" smtClean="0">
                                      <a:solidFill>
                                        <a:schemeClr val="tx2"/>
                                      </a:solidFill>
                                      <a:latin typeface="Cambria Math" panose="02040503050406030204" pitchFamily="18" charset="0"/>
                                    </a:rPr>
                                    <m:t>3</m:t>
                                  </m:r>
                                </m:den>
                              </m:f>
                            </m:oMath>
                          </a14:m>
                          <a:r>
                            <a:rPr lang="en-US" sz="2400" dirty="0">
                              <a:solidFill>
                                <a:schemeClr val="tx2"/>
                              </a:solidFill>
                              <a:latin typeface="+mn-lt"/>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95255257"/>
                      </a:ext>
                    </a:extLst>
                  </a:tr>
                </a:tbl>
              </a:graphicData>
            </a:graphic>
          </p:graphicFrame>
        </mc:Choice>
        <mc:Fallback xmlns="">
          <p:graphicFrame>
            <p:nvGraphicFramePr>
              <p:cNvPr id="5" name="Table 4">
                <a:extLst>
                  <a:ext uri="{FF2B5EF4-FFF2-40B4-BE49-F238E27FC236}">
                    <a16:creationId xmlns:a16="http://schemas.microsoft.com/office/drawing/2014/main" id="{549F46AA-1E1E-4C8C-AB9E-4FAFE46F8A88}"/>
                  </a:ext>
                </a:extLst>
              </p:cNvPr>
              <p:cNvGraphicFramePr>
                <a:graphicFrameLocks noGrp="1"/>
              </p:cNvGraphicFramePr>
              <p:nvPr>
                <p:extLst>
                  <p:ext uri="{D42A27DB-BD31-4B8C-83A1-F6EECF244321}">
                    <p14:modId xmlns:p14="http://schemas.microsoft.com/office/powerpoint/2010/main" val="352830511"/>
                  </p:ext>
                </p:extLst>
              </p:nvPr>
            </p:nvGraphicFramePr>
            <p:xfrm>
              <a:off x="5660571" y="1473857"/>
              <a:ext cx="4765431" cy="4567302"/>
            </p:xfrm>
            <a:graphic>
              <a:graphicData uri="http://schemas.openxmlformats.org/drawingml/2006/table">
                <a:tbl>
                  <a:tblPr firstRow="1" bandRow="1">
                    <a:tableStyleId>{5C22544A-7EE6-4342-B048-85BDC9FD1C3A}</a:tableStyleId>
                  </a:tblPr>
                  <a:tblGrid>
                    <a:gridCol w="2444262">
                      <a:extLst>
                        <a:ext uri="{9D8B030D-6E8A-4147-A177-3AD203B41FA5}">
                          <a16:colId xmlns:a16="http://schemas.microsoft.com/office/drawing/2014/main" val="3779563554"/>
                        </a:ext>
                      </a:extLst>
                    </a:gridCol>
                    <a:gridCol w="2321169">
                      <a:extLst>
                        <a:ext uri="{9D8B030D-6E8A-4147-A177-3AD203B41FA5}">
                          <a16:colId xmlns:a16="http://schemas.microsoft.com/office/drawing/2014/main" val="2088312823"/>
                        </a:ext>
                      </a:extLst>
                    </a:gridCol>
                  </a:tblGrid>
                  <a:tr h="457200">
                    <a:tc gridSpan="2">
                      <a:txBody>
                        <a:bodyPr/>
                        <a:lstStyle/>
                        <a:p>
                          <a:pPr algn="ctr"/>
                          <a:r>
                            <a:rPr lang="en-US" sz="2400" dirty="0">
                              <a:solidFill>
                                <a:schemeClr val="bg1"/>
                              </a:solidFill>
                            </a:rPr>
                            <a:t>Broccoli Pasta Salad (serves 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50000"/>
                          </a:schemeClr>
                        </a:solidFill>
                      </a:tcPr>
                    </a:tc>
                    <a:tc hMerge="1">
                      <a:txBody>
                        <a:bodyPr/>
                        <a:lstStyle/>
                        <a:p>
                          <a:endParaRPr lang="en-US" sz="2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56088784"/>
                      </a:ext>
                    </a:extLst>
                  </a:tr>
                  <a:tr h="457200">
                    <a:tc>
                      <a:txBody>
                        <a:bodyPr/>
                        <a:lstStyle/>
                        <a:p>
                          <a:pPr algn="ctr"/>
                          <a:r>
                            <a:rPr lang="en-US" sz="2400" b="1" dirty="0">
                              <a:solidFill>
                                <a:schemeClr val="tx1"/>
                              </a:solidFill>
                            </a:rPr>
                            <a:t>Ingredient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400" b="1" dirty="0">
                              <a:solidFill>
                                <a:schemeClr val="tx1"/>
                              </a:solidFill>
                            </a:rPr>
                            <a:t>Amount (c)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80316796"/>
                      </a:ext>
                    </a:extLst>
                  </a:tr>
                  <a:tr h="608711">
                    <a:tc>
                      <a:txBody>
                        <a:bodyPr/>
                        <a:lstStyle/>
                        <a:p>
                          <a:r>
                            <a:rPr lang="en-US" sz="2400" dirty="0">
                              <a:solidFill>
                                <a:schemeClr val="tx2"/>
                              </a:solidFill>
                              <a:latin typeface="+mn-lt"/>
                            </a:rPr>
                            <a:t>Broccoli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l="-105774" t="-156000" r="-525" b="-503000"/>
                          </a:stretch>
                        </a:blipFill>
                      </a:tcPr>
                    </a:tc>
                    <a:extLst>
                      <a:ext uri="{0D108BD9-81ED-4DB2-BD59-A6C34878D82A}">
                        <a16:rowId xmlns:a16="http://schemas.microsoft.com/office/drawing/2014/main" val="3911030553"/>
                      </a:ext>
                    </a:extLst>
                  </a:tr>
                  <a:tr h="608711">
                    <a:tc>
                      <a:txBody>
                        <a:bodyPr/>
                        <a:lstStyle/>
                        <a:p>
                          <a:r>
                            <a:rPr lang="en-US" sz="2400" dirty="0">
                              <a:solidFill>
                                <a:schemeClr val="tx2"/>
                              </a:solidFill>
                              <a:latin typeface="+mn-lt"/>
                            </a:rPr>
                            <a:t>Cooked Pasta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l="-105774" t="-253465" r="-525" b="-398020"/>
                          </a:stretch>
                        </a:blipFill>
                      </a:tcPr>
                    </a:tc>
                    <a:extLst>
                      <a:ext uri="{0D108BD9-81ED-4DB2-BD59-A6C34878D82A}">
                        <a16:rowId xmlns:a16="http://schemas.microsoft.com/office/drawing/2014/main" val="3616490310"/>
                      </a:ext>
                    </a:extLst>
                  </a:tr>
                  <a:tr h="607949">
                    <a:tc>
                      <a:txBody>
                        <a:bodyPr/>
                        <a:lstStyle/>
                        <a:p>
                          <a:r>
                            <a:rPr lang="en-US" sz="2400" dirty="0">
                              <a:solidFill>
                                <a:schemeClr val="tx2"/>
                              </a:solidFill>
                              <a:latin typeface="+mn-lt"/>
                            </a:rPr>
                            <a:t>Salad Dressing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l="-105774" t="-360606" r="-525" b="-306061"/>
                          </a:stretch>
                        </a:blipFill>
                      </a:tcPr>
                    </a:tc>
                    <a:extLst>
                      <a:ext uri="{0D108BD9-81ED-4DB2-BD59-A6C34878D82A}">
                        <a16:rowId xmlns:a16="http://schemas.microsoft.com/office/drawing/2014/main" val="1222765445"/>
                      </a:ext>
                    </a:extLst>
                  </a:tr>
                  <a:tr h="607949">
                    <a:tc>
                      <a:txBody>
                        <a:bodyPr/>
                        <a:lstStyle/>
                        <a:p>
                          <a:r>
                            <a:rPr lang="en-US" sz="2400" dirty="0">
                              <a:solidFill>
                                <a:schemeClr val="tx2"/>
                              </a:solidFill>
                              <a:latin typeface="+mn-lt"/>
                            </a:rPr>
                            <a:t>Tomatoes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l="-105774" t="-456000" r="-525" b="-203000"/>
                          </a:stretch>
                        </a:blipFill>
                      </a:tcPr>
                    </a:tc>
                    <a:extLst>
                      <a:ext uri="{0D108BD9-81ED-4DB2-BD59-A6C34878D82A}">
                        <a16:rowId xmlns:a16="http://schemas.microsoft.com/office/drawing/2014/main" val="1887278475"/>
                      </a:ext>
                    </a:extLst>
                  </a:tr>
                  <a:tr h="609791">
                    <a:tc>
                      <a:txBody>
                        <a:bodyPr/>
                        <a:lstStyle/>
                        <a:p>
                          <a:r>
                            <a:rPr lang="en-US" sz="2400" dirty="0">
                              <a:solidFill>
                                <a:schemeClr val="tx2"/>
                              </a:solidFill>
                              <a:latin typeface="+mn-lt"/>
                            </a:rPr>
                            <a:t>Cheese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l="-105774" t="-550495" r="-525" b="-100990"/>
                          </a:stretch>
                        </a:blipFill>
                      </a:tcPr>
                    </a:tc>
                    <a:extLst>
                      <a:ext uri="{0D108BD9-81ED-4DB2-BD59-A6C34878D82A}">
                        <a16:rowId xmlns:a16="http://schemas.microsoft.com/office/drawing/2014/main" val="3806498043"/>
                      </a:ext>
                    </a:extLst>
                  </a:tr>
                  <a:tr h="609791">
                    <a:tc>
                      <a:txBody>
                        <a:bodyPr/>
                        <a:lstStyle/>
                        <a:p>
                          <a:r>
                            <a:rPr lang="en-US" sz="2400" dirty="0">
                              <a:solidFill>
                                <a:schemeClr val="tx2"/>
                              </a:solidFill>
                              <a:latin typeface="+mn-lt"/>
                            </a:rPr>
                            <a:t>Olives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l="-105774" t="-657000" r="-525" b="-2000"/>
                          </a:stretch>
                        </a:blipFill>
                      </a:tcPr>
                    </a:tc>
                    <a:extLst>
                      <a:ext uri="{0D108BD9-81ED-4DB2-BD59-A6C34878D82A}">
                        <a16:rowId xmlns:a16="http://schemas.microsoft.com/office/drawing/2014/main" val="3095255257"/>
                      </a:ext>
                    </a:extLst>
                  </a:tr>
                </a:tbl>
              </a:graphicData>
            </a:graphic>
          </p:graphicFrame>
        </mc:Fallback>
      </mc:AlternateContent>
    </p:spTree>
    <p:extLst>
      <p:ext uri="{BB962C8B-B14F-4D97-AF65-F5344CB8AC3E}">
        <p14:creationId xmlns:p14="http://schemas.microsoft.com/office/powerpoint/2010/main" val="141848278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0B0BF-0558-1048-AC06-1D1812F060BC}"/>
              </a:ext>
            </a:extLst>
          </p:cNvPr>
          <p:cNvSpPr txBox="1">
            <a:spLocks/>
          </p:cNvSpPr>
          <p:nvPr/>
        </p:nvSpPr>
        <p:spPr>
          <a:xfrm>
            <a:off x="459872" y="332811"/>
            <a:ext cx="7937508"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Exit Ticket</a:t>
            </a:r>
            <a:endParaRPr lang="en-US" sz="2800" b="0" dirty="0">
              <a:solidFill>
                <a:schemeClr val="tx1"/>
              </a:solidFill>
            </a:endParaRPr>
          </a:p>
        </p:txBody>
      </p:sp>
      <p:sp>
        <p:nvSpPr>
          <p:cNvPr id="3" name="Content Placeholder 2">
            <a:extLst>
              <a:ext uri="{FF2B5EF4-FFF2-40B4-BE49-F238E27FC236}">
                <a16:creationId xmlns:a16="http://schemas.microsoft.com/office/drawing/2014/main" id="{A8E898F8-389E-3F4C-B5FF-C53A28BA732A}"/>
              </a:ext>
            </a:extLst>
          </p:cNvPr>
          <p:cNvSpPr txBox="1">
            <a:spLocks/>
          </p:cNvSpPr>
          <p:nvPr/>
        </p:nvSpPr>
        <p:spPr>
          <a:xfrm>
            <a:off x="459873" y="1237200"/>
            <a:ext cx="4912228" cy="3349314"/>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5400" indent="-25400">
              <a:spcBef>
                <a:spcPts val="0"/>
              </a:spcBef>
              <a:spcAft>
                <a:spcPts val="1200"/>
              </a:spcAft>
            </a:pPr>
            <a:r>
              <a:rPr lang="en-US" sz="2600" dirty="0"/>
              <a:t>If you want to triple the recipe, explain how to find the amount of cooked pasta you will need.</a:t>
            </a:r>
          </a:p>
        </p:txBody>
      </p:sp>
      <mc:AlternateContent xmlns:mc="http://schemas.openxmlformats.org/markup-compatibility/2006" xmlns:a14="http://schemas.microsoft.com/office/drawing/2010/main">
        <mc:Choice Requires="a14">
          <p:graphicFrame>
            <p:nvGraphicFramePr>
              <p:cNvPr id="4" name="Table 3">
                <a:extLst>
                  <a:ext uri="{FF2B5EF4-FFF2-40B4-BE49-F238E27FC236}">
                    <a16:creationId xmlns:a16="http://schemas.microsoft.com/office/drawing/2014/main" id="{0567D3FD-44AD-086B-5E8E-B47A6E99C67C}"/>
                  </a:ext>
                </a:extLst>
              </p:cNvPr>
              <p:cNvGraphicFramePr>
                <a:graphicFrameLocks noGrp="1"/>
              </p:cNvGraphicFramePr>
              <p:nvPr>
                <p:extLst>
                  <p:ext uri="{D42A27DB-BD31-4B8C-83A1-F6EECF244321}">
                    <p14:modId xmlns:p14="http://schemas.microsoft.com/office/powerpoint/2010/main" val="904034829"/>
                  </p:ext>
                </p:extLst>
              </p:nvPr>
            </p:nvGraphicFramePr>
            <p:xfrm>
              <a:off x="5660571" y="1473857"/>
              <a:ext cx="4765431" cy="4626104"/>
            </p:xfrm>
            <a:graphic>
              <a:graphicData uri="http://schemas.openxmlformats.org/drawingml/2006/table">
                <a:tbl>
                  <a:tblPr firstRow="1" bandRow="1">
                    <a:tableStyleId>{5C22544A-7EE6-4342-B048-85BDC9FD1C3A}</a:tableStyleId>
                  </a:tblPr>
                  <a:tblGrid>
                    <a:gridCol w="2444262">
                      <a:extLst>
                        <a:ext uri="{9D8B030D-6E8A-4147-A177-3AD203B41FA5}">
                          <a16:colId xmlns:a16="http://schemas.microsoft.com/office/drawing/2014/main" val="3779563554"/>
                        </a:ext>
                      </a:extLst>
                    </a:gridCol>
                    <a:gridCol w="2321169">
                      <a:extLst>
                        <a:ext uri="{9D8B030D-6E8A-4147-A177-3AD203B41FA5}">
                          <a16:colId xmlns:a16="http://schemas.microsoft.com/office/drawing/2014/main" val="2088312823"/>
                        </a:ext>
                      </a:extLst>
                    </a:gridCol>
                  </a:tblGrid>
                  <a:tr h="370840">
                    <a:tc gridSpan="2">
                      <a:txBody>
                        <a:bodyPr/>
                        <a:lstStyle/>
                        <a:p>
                          <a:pPr algn="ctr"/>
                          <a:r>
                            <a:rPr lang="en-US" sz="2400" dirty="0">
                              <a:solidFill>
                                <a:schemeClr val="bg1"/>
                              </a:solidFill>
                            </a:rPr>
                            <a:t>Broccoli Pasta Salad (serves 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50000"/>
                          </a:schemeClr>
                        </a:solidFill>
                      </a:tcPr>
                    </a:tc>
                    <a:tc hMerge="1">
                      <a:txBody>
                        <a:bodyPr/>
                        <a:lstStyle/>
                        <a:p>
                          <a:endParaRPr lang="en-US" sz="2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56088784"/>
                      </a:ext>
                    </a:extLst>
                  </a:tr>
                  <a:tr h="370840">
                    <a:tc>
                      <a:txBody>
                        <a:bodyPr/>
                        <a:lstStyle/>
                        <a:p>
                          <a:pPr algn="ctr"/>
                          <a:r>
                            <a:rPr lang="en-US" sz="2400" b="1" dirty="0">
                              <a:solidFill>
                                <a:schemeClr val="tx1"/>
                              </a:solidFill>
                            </a:rPr>
                            <a:t>Ingredient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400" b="1" dirty="0">
                              <a:solidFill>
                                <a:schemeClr val="tx1"/>
                              </a:solidFill>
                            </a:rPr>
                            <a:t>Amount (c)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80316796"/>
                      </a:ext>
                    </a:extLst>
                  </a:tr>
                  <a:tr h="370840">
                    <a:tc>
                      <a:txBody>
                        <a:bodyPr/>
                        <a:lstStyle/>
                        <a:p>
                          <a:r>
                            <a:rPr lang="en-US" sz="2400" dirty="0">
                              <a:solidFill>
                                <a:schemeClr val="tx2"/>
                              </a:solidFill>
                              <a:latin typeface="+mn-lt"/>
                            </a:rPr>
                            <a:t>Broccoli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14:m>
                            <m:oMath xmlns:m="http://schemas.openxmlformats.org/officeDocument/2006/math">
                              <m:r>
                                <a:rPr lang="en-US" sz="2400" b="0" i="1" smtClean="0">
                                  <a:solidFill>
                                    <a:schemeClr val="tx2"/>
                                  </a:solidFill>
                                  <a:latin typeface="Cambria Math" panose="02040503050406030204" pitchFamily="18" charset="0"/>
                                </a:rPr>
                                <m:t>3</m:t>
                              </m:r>
                              <m:f>
                                <m:fPr>
                                  <m:ctrlPr>
                                    <a:rPr lang="en-US" sz="2400" i="1" smtClean="0">
                                      <a:solidFill>
                                        <a:schemeClr val="tx2"/>
                                      </a:solidFill>
                                      <a:latin typeface="Cambria Math" panose="02040503050406030204" pitchFamily="18" charset="0"/>
                                    </a:rPr>
                                  </m:ctrlPr>
                                </m:fPr>
                                <m:num>
                                  <m:r>
                                    <a:rPr lang="en-US" sz="2400" b="0" i="1" smtClean="0">
                                      <a:solidFill>
                                        <a:schemeClr val="tx2"/>
                                      </a:solidFill>
                                      <a:latin typeface="Cambria Math" panose="02040503050406030204" pitchFamily="18" charset="0"/>
                                    </a:rPr>
                                    <m:t>3</m:t>
                                  </m:r>
                                </m:num>
                                <m:den>
                                  <m:r>
                                    <a:rPr lang="en-US" sz="2400" b="0" i="1" smtClean="0">
                                      <a:solidFill>
                                        <a:schemeClr val="tx2"/>
                                      </a:solidFill>
                                      <a:latin typeface="Cambria Math" panose="02040503050406030204" pitchFamily="18" charset="0"/>
                                    </a:rPr>
                                    <m:t>4</m:t>
                                  </m:r>
                                </m:den>
                              </m:f>
                            </m:oMath>
                          </a14:m>
                          <a:r>
                            <a:rPr lang="en-US" sz="2400" dirty="0">
                              <a:solidFill>
                                <a:schemeClr val="tx2"/>
                              </a:solidFill>
                              <a:latin typeface="+mn-lt"/>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11030553"/>
                      </a:ext>
                    </a:extLst>
                  </a:tr>
                  <a:tr h="370840">
                    <a:tc>
                      <a:txBody>
                        <a:bodyPr/>
                        <a:lstStyle/>
                        <a:p>
                          <a:r>
                            <a:rPr lang="en-US" sz="2400" dirty="0">
                              <a:solidFill>
                                <a:schemeClr val="tx2"/>
                              </a:solidFill>
                              <a:latin typeface="+mn-lt"/>
                            </a:rPr>
                            <a:t>Cooked Pasta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14:m>
                            <m:oMath xmlns:m="http://schemas.openxmlformats.org/officeDocument/2006/math">
                              <m:r>
                                <a:rPr lang="en-US" sz="2400" b="0" i="1" smtClean="0">
                                  <a:solidFill>
                                    <a:schemeClr val="tx2"/>
                                  </a:solidFill>
                                  <a:latin typeface="Cambria Math" panose="02040503050406030204" pitchFamily="18" charset="0"/>
                                </a:rPr>
                                <m:t>3</m:t>
                              </m:r>
                              <m:f>
                                <m:fPr>
                                  <m:ctrlPr>
                                    <a:rPr lang="en-US" sz="2400" i="1" smtClean="0">
                                      <a:solidFill>
                                        <a:schemeClr val="tx2"/>
                                      </a:solidFill>
                                      <a:latin typeface="Cambria Math" panose="02040503050406030204" pitchFamily="18" charset="0"/>
                                    </a:rPr>
                                  </m:ctrlPr>
                                </m:fPr>
                                <m:num>
                                  <m:r>
                                    <a:rPr lang="en-US" sz="2400" b="0" i="1" smtClean="0">
                                      <a:solidFill>
                                        <a:schemeClr val="tx2"/>
                                      </a:solidFill>
                                      <a:latin typeface="Cambria Math" panose="02040503050406030204" pitchFamily="18" charset="0"/>
                                    </a:rPr>
                                    <m:t>3</m:t>
                                  </m:r>
                                </m:num>
                                <m:den>
                                  <m:r>
                                    <a:rPr lang="en-US" sz="2400" b="0" i="1" smtClean="0">
                                      <a:solidFill>
                                        <a:schemeClr val="tx2"/>
                                      </a:solidFill>
                                      <a:latin typeface="Cambria Math" panose="02040503050406030204" pitchFamily="18" charset="0"/>
                                    </a:rPr>
                                    <m:t>4</m:t>
                                  </m:r>
                                </m:den>
                              </m:f>
                            </m:oMath>
                          </a14:m>
                          <a:r>
                            <a:rPr lang="en-US" sz="2400" dirty="0">
                              <a:solidFill>
                                <a:schemeClr val="tx2"/>
                              </a:solidFill>
                              <a:latin typeface="+mn-lt"/>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16490310"/>
                      </a:ext>
                    </a:extLst>
                  </a:tr>
                  <a:tr h="370840">
                    <a:tc>
                      <a:txBody>
                        <a:bodyPr/>
                        <a:lstStyle/>
                        <a:p>
                          <a:r>
                            <a:rPr lang="en-US" sz="2400" dirty="0">
                              <a:solidFill>
                                <a:schemeClr val="tx2"/>
                              </a:solidFill>
                              <a:latin typeface="+mn-lt"/>
                            </a:rPr>
                            <a:t>Salad Dressing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14:m>
                            <m:oMath xmlns:m="http://schemas.openxmlformats.org/officeDocument/2006/math">
                              <m:f>
                                <m:fPr>
                                  <m:ctrlPr>
                                    <a:rPr lang="en-US" sz="2400" i="1" smtClean="0">
                                      <a:solidFill>
                                        <a:schemeClr val="tx2"/>
                                      </a:solidFill>
                                      <a:latin typeface="Cambria Math" panose="02040503050406030204" pitchFamily="18" charset="0"/>
                                    </a:rPr>
                                  </m:ctrlPr>
                                </m:fPr>
                                <m:num>
                                  <m:r>
                                    <a:rPr lang="en-US" sz="2400" b="0" i="1" smtClean="0">
                                      <a:solidFill>
                                        <a:schemeClr val="tx2"/>
                                      </a:solidFill>
                                      <a:latin typeface="Cambria Math" panose="02040503050406030204" pitchFamily="18" charset="0"/>
                                    </a:rPr>
                                    <m:t>1</m:t>
                                  </m:r>
                                </m:num>
                                <m:den>
                                  <m:r>
                                    <a:rPr lang="en-US" sz="2400" b="0" i="1" smtClean="0">
                                      <a:solidFill>
                                        <a:schemeClr val="tx2"/>
                                      </a:solidFill>
                                      <a:latin typeface="Cambria Math" panose="02040503050406030204" pitchFamily="18" charset="0"/>
                                    </a:rPr>
                                    <m:t>2</m:t>
                                  </m:r>
                                </m:den>
                              </m:f>
                            </m:oMath>
                          </a14:m>
                          <a:r>
                            <a:rPr lang="en-US" sz="2400" dirty="0">
                              <a:solidFill>
                                <a:schemeClr val="tx2"/>
                              </a:solidFill>
                              <a:latin typeface="+mn-lt"/>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22765445"/>
                      </a:ext>
                    </a:extLst>
                  </a:tr>
                  <a:tr h="370840">
                    <a:tc>
                      <a:txBody>
                        <a:bodyPr/>
                        <a:lstStyle/>
                        <a:p>
                          <a:r>
                            <a:rPr lang="en-US" sz="2400" dirty="0">
                              <a:solidFill>
                                <a:schemeClr val="tx2"/>
                              </a:solidFill>
                              <a:latin typeface="+mn-lt"/>
                            </a:rPr>
                            <a:t>Tomatoes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14:m>
                            <m:oMath xmlns:m="http://schemas.openxmlformats.org/officeDocument/2006/math">
                              <m:f>
                                <m:fPr>
                                  <m:ctrlPr>
                                    <a:rPr lang="en-US" sz="2400" i="1" smtClean="0">
                                      <a:solidFill>
                                        <a:schemeClr val="tx2"/>
                                      </a:solidFill>
                                      <a:latin typeface="Cambria Math" panose="02040503050406030204" pitchFamily="18" charset="0"/>
                                    </a:rPr>
                                  </m:ctrlPr>
                                </m:fPr>
                                <m:num>
                                  <m:r>
                                    <a:rPr lang="en-US" sz="2400" b="0" i="1" smtClean="0">
                                      <a:solidFill>
                                        <a:schemeClr val="tx2"/>
                                      </a:solidFill>
                                      <a:latin typeface="Cambria Math" panose="02040503050406030204" pitchFamily="18" charset="0"/>
                                    </a:rPr>
                                    <m:t>1</m:t>
                                  </m:r>
                                </m:num>
                                <m:den>
                                  <m:r>
                                    <a:rPr lang="en-US" sz="2400" b="0" i="1" smtClean="0">
                                      <a:solidFill>
                                        <a:schemeClr val="tx2"/>
                                      </a:solidFill>
                                      <a:latin typeface="Cambria Math" panose="02040503050406030204" pitchFamily="18" charset="0"/>
                                    </a:rPr>
                                    <m:t>2</m:t>
                                  </m:r>
                                </m:den>
                              </m:f>
                            </m:oMath>
                          </a14:m>
                          <a:r>
                            <a:rPr lang="en-US" sz="2400" dirty="0">
                              <a:solidFill>
                                <a:schemeClr val="tx2"/>
                              </a:solidFill>
                              <a:latin typeface="+mn-lt"/>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87278475"/>
                      </a:ext>
                    </a:extLst>
                  </a:tr>
                  <a:tr h="370840">
                    <a:tc>
                      <a:txBody>
                        <a:bodyPr/>
                        <a:lstStyle/>
                        <a:p>
                          <a:r>
                            <a:rPr lang="en-US" sz="2400" dirty="0">
                              <a:solidFill>
                                <a:schemeClr val="tx2"/>
                              </a:solidFill>
                              <a:latin typeface="+mn-lt"/>
                            </a:rPr>
                            <a:t>Cheese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14:m>
                            <m:oMath xmlns:m="http://schemas.openxmlformats.org/officeDocument/2006/math">
                              <m:r>
                                <a:rPr lang="en-US" sz="2400" b="0" i="1" smtClean="0">
                                  <a:solidFill>
                                    <a:schemeClr val="tx2"/>
                                  </a:solidFill>
                                  <a:latin typeface="Cambria Math" panose="02040503050406030204" pitchFamily="18" charset="0"/>
                                </a:rPr>
                                <m:t>1</m:t>
                              </m:r>
                              <m:f>
                                <m:fPr>
                                  <m:ctrlPr>
                                    <a:rPr lang="en-US" sz="2400" i="1" smtClean="0">
                                      <a:solidFill>
                                        <a:schemeClr val="tx2"/>
                                      </a:solidFill>
                                      <a:latin typeface="Cambria Math" panose="02040503050406030204" pitchFamily="18" charset="0"/>
                                    </a:rPr>
                                  </m:ctrlPr>
                                </m:fPr>
                                <m:num>
                                  <m:r>
                                    <a:rPr lang="en-US" sz="2400" b="0" i="1" smtClean="0">
                                      <a:solidFill>
                                        <a:schemeClr val="tx2"/>
                                      </a:solidFill>
                                      <a:latin typeface="Cambria Math" panose="02040503050406030204" pitchFamily="18" charset="0"/>
                                    </a:rPr>
                                    <m:t>1</m:t>
                                  </m:r>
                                </m:num>
                                <m:den>
                                  <m:r>
                                    <a:rPr lang="en-US" sz="2400" b="0" i="1" smtClean="0">
                                      <a:solidFill>
                                        <a:schemeClr val="tx2"/>
                                      </a:solidFill>
                                      <a:latin typeface="Cambria Math" panose="02040503050406030204" pitchFamily="18" charset="0"/>
                                    </a:rPr>
                                    <m:t>3</m:t>
                                  </m:r>
                                </m:den>
                              </m:f>
                            </m:oMath>
                          </a14:m>
                          <a:r>
                            <a:rPr lang="en-US" sz="2400" dirty="0">
                              <a:solidFill>
                                <a:schemeClr val="tx2"/>
                              </a:solidFill>
                              <a:latin typeface="+mn-lt"/>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06498043"/>
                      </a:ext>
                    </a:extLst>
                  </a:tr>
                  <a:tr h="370840">
                    <a:tc>
                      <a:txBody>
                        <a:bodyPr/>
                        <a:lstStyle/>
                        <a:p>
                          <a:r>
                            <a:rPr lang="en-US" sz="2400" dirty="0">
                              <a:solidFill>
                                <a:schemeClr val="tx2"/>
                              </a:solidFill>
                              <a:latin typeface="+mn-lt"/>
                            </a:rPr>
                            <a:t>Olives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14:m>
                            <m:oMath xmlns:m="http://schemas.openxmlformats.org/officeDocument/2006/math">
                              <m:f>
                                <m:fPr>
                                  <m:ctrlPr>
                                    <a:rPr lang="en-US" sz="2400" i="1" smtClean="0">
                                      <a:solidFill>
                                        <a:schemeClr val="tx2"/>
                                      </a:solidFill>
                                      <a:latin typeface="Cambria Math" panose="02040503050406030204" pitchFamily="18" charset="0"/>
                                    </a:rPr>
                                  </m:ctrlPr>
                                </m:fPr>
                                <m:num>
                                  <m:r>
                                    <a:rPr lang="en-US" sz="2400" b="0" i="1" smtClean="0">
                                      <a:solidFill>
                                        <a:schemeClr val="tx2"/>
                                      </a:solidFill>
                                      <a:latin typeface="Cambria Math" panose="02040503050406030204" pitchFamily="18" charset="0"/>
                                    </a:rPr>
                                    <m:t>1</m:t>
                                  </m:r>
                                </m:num>
                                <m:den>
                                  <m:r>
                                    <a:rPr lang="en-US" sz="2400" b="0" i="1" smtClean="0">
                                      <a:solidFill>
                                        <a:schemeClr val="tx2"/>
                                      </a:solidFill>
                                      <a:latin typeface="Cambria Math" panose="02040503050406030204" pitchFamily="18" charset="0"/>
                                    </a:rPr>
                                    <m:t>3</m:t>
                                  </m:r>
                                </m:den>
                              </m:f>
                            </m:oMath>
                          </a14:m>
                          <a:r>
                            <a:rPr lang="en-US" sz="2400" dirty="0">
                              <a:solidFill>
                                <a:schemeClr val="tx2"/>
                              </a:solidFill>
                              <a:latin typeface="+mn-lt"/>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95255257"/>
                      </a:ext>
                    </a:extLst>
                  </a:tr>
                </a:tbl>
              </a:graphicData>
            </a:graphic>
          </p:graphicFrame>
        </mc:Choice>
        <mc:Fallback xmlns="">
          <p:graphicFrame>
            <p:nvGraphicFramePr>
              <p:cNvPr id="4" name="Table 3">
                <a:extLst>
                  <a:ext uri="{FF2B5EF4-FFF2-40B4-BE49-F238E27FC236}">
                    <a16:creationId xmlns:a16="http://schemas.microsoft.com/office/drawing/2014/main" id="{0567D3FD-44AD-086B-5E8E-B47A6E99C67C}"/>
                  </a:ext>
                </a:extLst>
              </p:cNvPr>
              <p:cNvGraphicFramePr>
                <a:graphicFrameLocks noGrp="1"/>
              </p:cNvGraphicFramePr>
              <p:nvPr>
                <p:extLst>
                  <p:ext uri="{D42A27DB-BD31-4B8C-83A1-F6EECF244321}">
                    <p14:modId xmlns:p14="http://schemas.microsoft.com/office/powerpoint/2010/main" val="904034829"/>
                  </p:ext>
                </p:extLst>
              </p:nvPr>
            </p:nvGraphicFramePr>
            <p:xfrm>
              <a:off x="5660571" y="1473857"/>
              <a:ext cx="4765431" cy="4567302"/>
            </p:xfrm>
            <a:graphic>
              <a:graphicData uri="http://schemas.openxmlformats.org/drawingml/2006/table">
                <a:tbl>
                  <a:tblPr firstRow="1" bandRow="1">
                    <a:tableStyleId>{5C22544A-7EE6-4342-B048-85BDC9FD1C3A}</a:tableStyleId>
                  </a:tblPr>
                  <a:tblGrid>
                    <a:gridCol w="2444262">
                      <a:extLst>
                        <a:ext uri="{9D8B030D-6E8A-4147-A177-3AD203B41FA5}">
                          <a16:colId xmlns:a16="http://schemas.microsoft.com/office/drawing/2014/main" val="3779563554"/>
                        </a:ext>
                      </a:extLst>
                    </a:gridCol>
                    <a:gridCol w="2321169">
                      <a:extLst>
                        <a:ext uri="{9D8B030D-6E8A-4147-A177-3AD203B41FA5}">
                          <a16:colId xmlns:a16="http://schemas.microsoft.com/office/drawing/2014/main" val="2088312823"/>
                        </a:ext>
                      </a:extLst>
                    </a:gridCol>
                  </a:tblGrid>
                  <a:tr h="457200">
                    <a:tc gridSpan="2">
                      <a:txBody>
                        <a:bodyPr/>
                        <a:lstStyle/>
                        <a:p>
                          <a:pPr algn="ctr"/>
                          <a:r>
                            <a:rPr lang="en-US" sz="2400" dirty="0">
                              <a:solidFill>
                                <a:schemeClr val="bg1"/>
                              </a:solidFill>
                            </a:rPr>
                            <a:t>Broccoli Pasta Salad (serves 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50000"/>
                          </a:schemeClr>
                        </a:solidFill>
                      </a:tcPr>
                    </a:tc>
                    <a:tc hMerge="1">
                      <a:txBody>
                        <a:bodyPr/>
                        <a:lstStyle/>
                        <a:p>
                          <a:endParaRPr lang="en-US" sz="2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56088784"/>
                      </a:ext>
                    </a:extLst>
                  </a:tr>
                  <a:tr h="457200">
                    <a:tc>
                      <a:txBody>
                        <a:bodyPr/>
                        <a:lstStyle/>
                        <a:p>
                          <a:pPr algn="ctr"/>
                          <a:r>
                            <a:rPr lang="en-US" sz="2400" b="1" dirty="0">
                              <a:solidFill>
                                <a:schemeClr val="tx1"/>
                              </a:solidFill>
                            </a:rPr>
                            <a:t>Ingredient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400" b="1" dirty="0">
                              <a:solidFill>
                                <a:schemeClr val="tx1"/>
                              </a:solidFill>
                            </a:rPr>
                            <a:t>Amount (c)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80316796"/>
                      </a:ext>
                    </a:extLst>
                  </a:tr>
                  <a:tr h="608711">
                    <a:tc>
                      <a:txBody>
                        <a:bodyPr/>
                        <a:lstStyle/>
                        <a:p>
                          <a:r>
                            <a:rPr lang="en-US" sz="2400" dirty="0">
                              <a:solidFill>
                                <a:schemeClr val="tx2"/>
                              </a:solidFill>
                              <a:latin typeface="+mn-lt"/>
                            </a:rPr>
                            <a:t>Broccoli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l="-105774" t="-156000" r="-525" b="-503000"/>
                          </a:stretch>
                        </a:blipFill>
                      </a:tcPr>
                    </a:tc>
                    <a:extLst>
                      <a:ext uri="{0D108BD9-81ED-4DB2-BD59-A6C34878D82A}">
                        <a16:rowId xmlns:a16="http://schemas.microsoft.com/office/drawing/2014/main" val="3911030553"/>
                      </a:ext>
                    </a:extLst>
                  </a:tr>
                  <a:tr h="608711">
                    <a:tc>
                      <a:txBody>
                        <a:bodyPr/>
                        <a:lstStyle/>
                        <a:p>
                          <a:r>
                            <a:rPr lang="en-US" sz="2400" dirty="0">
                              <a:solidFill>
                                <a:schemeClr val="tx2"/>
                              </a:solidFill>
                              <a:latin typeface="+mn-lt"/>
                            </a:rPr>
                            <a:t>Cooked Pasta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l="-105774" t="-253465" r="-525" b="-398020"/>
                          </a:stretch>
                        </a:blipFill>
                      </a:tcPr>
                    </a:tc>
                    <a:extLst>
                      <a:ext uri="{0D108BD9-81ED-4DB2-BD59-A6C34878D82A}">
                        <a16:rowId xmlns:a16="http://schemas.microsoft.com/office/drawing/2014/main" val="3616490310"/>
                      </a:ext>
                    </a:extLst>
                  </a:tr>
                  <a:tr h="607949">
                    <a:tc>
                      <a:txBody>
                        <a:bodyPr/>
                        <a:lstStyle/>
                        <a:p>
                          <a:r>
                            <a:rPr lang="en-US" sz="2400" dirty="0">
                              <a:solidFill>
                                <a:schemeClr val="tx2"/>
                              </a:solidFill>
                              <a:latin typeface="+mn-lt"/>
                            </a:rPr>
                            <a:t>Salad Dressing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l="-105774" t="-360606" r="-525" b="-306061"/>
                          </a:stretch>
                        </a:blipFill>
                      </a:tcPr>
                    </a:tc>
                    <a:extLst>
                      <a:ext uri="{0D108BD9-81ED-4DB2-BD59-A6C34878D82A}">
                        <a16:rowId xmlns:a16="http://schemas.microsoft.com/office/drawing/2014/main" val="1222765445"/>
                      </a:ext>
                    </a:extLst>
                  </a:tr>
                  <a:tr h="607949">
                    <a:tc>
                      <a:txBody>
                        <a:bodyPr/>
                        <a:lstStyle/>
                        <a:p>
                          <a:r>
                            <a:rPr lang="en-US" sz="2400" dirty="0">
                              <a:solidFill>
                                <a:schemeClr val="tx2"/>
                              </a:solidFill>
                              <a:latin typeface="+mn-lt"/>
                            </a:rPr>
                            <a:t>Tomatoes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l="-105774" t="-456000" r="-525" b="-203000"/>
                          </a:stretch>
                        </a:blipFill>
                      </a:tcPr>
                    </a:tc>
                    <a:extLst>
                      <a:ext uri="{0D108BD9-81ED-4DB2-BD59-A6C34878D82A}">
                        <a16:rowId xmlns:a16="http://schemas.microsoft.com/office/drawing/2014/main" val="1887278475"/>
                      </a:ext>
                    </a:extLst>
                  </a:tr>
                  <a:tr h="609791">
                    <a:tc>
                      <a:txBody>
                        <a:bodyPr/>
                        <a:lstStyle/>
                        <a:p>
                          <a:r>
                            <a:rPr lang="en-US" sz="2400" dirty="0">
                              <a:solidFill>
                                <a:schemeClr val="tx2"/>
                              </a:solidFill>
                              <a:latin typeface="+mn-lt"/>
                            </a:rPr>
                            <a:t>Cheese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l="-105774" t="-550495" r="-525" b="-100990"/>
                          </a:stretch>
                        </a:blipFill>
                      </a:tcPr>
                    </a:tc>
                    <a:extLst>
                      <a:ext uri="{0D108BD9-81ED-4DB2-BD59-A6C34878D82A}">
                        <a16:rowId xmlns:a16="http://schemas.microsoft.com/office/drawing/2014/main" val="3806498043"/>
                      </a:ext>
                    </a:extLst>
                  </a:tr>
                  <a:tr h="609791">
                    <a:tc>
                      <a:txBody>
                        <a:bodyPr/>
                        <a:lstStyle/>
                        <a:p>
                          <a:r>
                            <a:rPr lang="en-US" sz="2400" dirty="0">
                              <a:solidFill>
                                <a:schemeClr val="tx2"/>
                              </a:solidFill>
                              <a:latin typeface="+mn-lt"/>
                            </a:rPr>
                            <a:t>Olives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l="-105774" t="-657000" r="-525" b="-2000"/>
                          </a:stretch>
                        </a:blipFill>
                      </a:tcPr>
                    </a:tc>
                    <a:extLst>
                      <a:ext uri="{0D108BD9-81ED-4DB2-BD59-A6C34878D82A}">
                        <a16:rowId xmlns:a16="http://schemas.microsoft.com/office/drawing/2014/main" val="3095255257"/>
                      </a:ext>
                    </a:extLst>
                  </a:tr>
                </a:tbl>
              </a:graphicData>
            </a:graphic>
          </p:graphicFrame>
        </mc:Fallback>
      </mc:AlternateContent>
    </p:spTree>
    <p:extLst>
      <p:ext uri="{BB962C8B-B14F-4D97-AF65-F5344CB8AC3E}">
        <p14:creationId xmlns:p14="http://schemas.microsoft.com/office/powerpoint/2010/main" val="75416721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2" y="332811"/>
            <a:ext cx="7937508"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Exit Ticket</a:t>
            </a:r>
            <a:endParaRPr lang="en-US" sz="2800" b="0" dirty="0">
              <a:solidFill>
                <a:schemeClr val="tx1"/>
              </a:solidFill>
            </a:endParaRPr>
          </a:p>
        </p:txBody>
      </p:sp>
      <p:sp>
        <p:nvSpPr>
          <p:cNvPr id="12" name="Content Placeholder 2">
            <a:extLst>
              <a:ext uri="{FF2B5EF4-FFF2-40B4-BE49-F238E27FC236}">
                <a16:creationId xmlns:a16="http://schemas.microsoft.com/office/drawing/2014/main" id="{A8E898F8-389E-3F4C-B5FF-C53A28BA732A}"/>
              </a:ext>
            </a:extLst>
          </p:cNvPr>
          <p:cNvSpPr txBox="1">
            <a:spLocks/>
          </p:cNvSpPr>
          <p:nvPr/>
        </p:nvSpPr>
        <p:spPr>
          <a:xfrm>
            <a:off x="459872" y="1324285"/>
            <a:ext cx="5055557" cy="3349314"/>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5400" indent="-25400">
              <a:spcAft>
                <a:spcPts val="1200"/>
              </a:spcAft>
            </a:pPr>
            <a:r>
              <a:rPr lang="en-US" sz="2600" dirty="0"/>
              <a:t>Have you ever used a recipe to make your favorite dish? The recipe shown serves six people. You are hosting a picnic with </a:t>
            </a:r>
            <a:br>
              <a:rPr lang="en-US" sz="2600" dirty="0"/>
            </a:br>
            <a:r>
              <a:rPr lang="en-US" sz="2600" dirty="0"/>
              <a:t>15 people attending.</a:t>
            </a:r>
          </a:p>
          <a:p>
            <a:pPr marL="25400" indent="-25400">
              <a:spcAft>
                <a:spcPts val="1200"/>
              </a:spcAft>
            </a:pPr>
            <a:endParaRPr lang="en-US" sz="2600" dirty="0"/>
          </a:p>
        </p:txBody>
      </p:sp>
      <mc:AlternateContent xmlns:mc="http://schemas.openxmlformats.org/markup-compatibility/2006" xmlns:a14="http://schemas.microsoft.com/office/drawing/2010/main">
        <mc:Choice Requires="a14">
          <p:graphicFrame>
            <p:nvGraphicFramePr>
              <p:cNvPr id="5" name="Table 4">
                <a:extLst>
                  <a:ext uri="{FF2B5EF4-FFF2-40B4-BE49-F238E27FC236}">
                    <a16:creationId xmlns:a16="http://schemas.microsoft.com/office/drawing/2014/main" id="{549F46AA-1E1E-4C8C-AB9E-4FAFE46F8A88}"/>
                  </a:ext>
                </a:extLst>
              </p:cNvPr>
              <p:cNvGraphicFramePr>
                <a:graphicFrameLocks noGrp="1"/>
              </p:cNvGraphicFramePr>
              <p:nvPr>
                <p:extLst>
                  <p:ext uri="{D42A27DB-BD31-4B8C-83A1-F6EECF244321}">
                    <p14:modId xmlns:p14="http://schemas.microsoft.com/office/powerpoint/2010/main" val="320893872"/>
                  </p:ext>
                </p:extLst>
              </p:nvPr>
            </p:nvGraphicFramePr>
            <p:xfrm>
              <a:off x="6166758" y="1473857"/>
              <a:ext cx="4765431" cy="4626104"/>
            </p:xfrm>
            <a:graphic>
              <a:graphicData uri="http://schemas.openxmlformats.org/drawingml/2006/table">
                <a:tbl>
                  <a:tblPr firstRow="1" bandRow="1">
                    <a:tableStyleId>{5C22544A-7EE6-4342-B048-85BDC9FD1C3A}</a:tableStyleId>
                  </a:tblPr>
                  <a:tblGrid>
                    <a:gridCol w="2444262">
                      <a:extLst>
                        <a:ext uri="{9D8B030D-6E8A-4147-A177-3AD203B41FA5}">
                          <a16:colId xmlns:a16="http://schemas.microsoft.com/office/drawing/2014/main" val="3779563554"/>
                        </a:ext>
                      </a:extLst>
                    </a:gridCol>
                    <a:gridCol w="2321169">
                      <a:extLst>
                        <a:ext uri="{9D8B030D-6E8A-4147-A177-3AD203B41FA5}">
                          <a16:colId xmlns:a16="http://schemas.microsoft.com/office/drawing/2014/main" val="2088312823"/>
                        </a:ext>
                      </a:extLst>
                    </a:gridCol>
                  </a:tblGrid>
                  <a:tr h="370840">
                    <a:tc gridSpan="2">
                      <a:txBody>
                        <a:bodyPr/>
                        <a:lstStyle/>
                        <a:p>
                          <a:pPr algn="ctr"/>
                          <a:r>
                            <a:rPr lang="en-US" sz="2400" dirty="0">
                              <a:solidFill>
                                <a:schemeClr val="bg1"/>
                              </a:solidFill>
                            </a:rPr>
                            <a:t>Broccoli Pasta Salad (serves 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50000"/>
                          </a:schemeClr>
                        </a:solidFill>
                      </a:tcPr>
                    </a:tc>
                    <a:tc hMerge="1">
                      <a:txBody>
                        <a:bodyPr/>
                        <a:lstStyle/>
                        <a:p>
                          <a:endParaRPr lang="en-US" sz="2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56088784"/>
                      </a:ext>
                    </a:extLst>
                  </a:tr>
                  <a:tr h="370840">
                    <a:tc>
                      <a:txBody>
                        <a:bodyPr/>
                        <a:lstStyle/>
                        <a:p>
                          <a:pPr algn="ctr"/>
                          <a:r>
                            <a:rPr lang="en-US" sz="2400" b="1" dirty="0">
                              <a:solidFill>
                                <a:schemeClr val="tx1"/>
                              </a:solidFill>
                            </a:rPr>
                            <a:t>Ingredient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400" b="1" dirty="0">
                              <a:solidFill>
                                <a:schemeClr val="tx1"/>
                              </a:solidFill>
                            </a:rPr>
                            <a:t>Amount (c)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80316796"/>
                      </a:ext>
                    </a:extLst>
                  </a:tr>
                  <a:tr h="370840">
                    <a:tc>
                      <a:txBody>
                        <a:bodyPr/>
                        <a:lstStyle/>
                        <a:p>
                          <a:r>
                            <a:rPr lang="en-US" sz="2400" dirty="0">
                              <a:solidFill>
                                <a:schemeClr val="tx2"/>
                              </a:solidFill>
                              <a:latin typeface="+mn-lt"/>
                            </a:rPr>
                            <a:t>Broccoli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14:m>
                            <m:oMath xmlns:m="http://schemas.openxmlformats.org/officeDocument/2006/math">
                              <m:r>
                                <a:rPr lang="en-US" sz="2400" b="0" i="1" smtClean="0">
                                  <a:solidFill>
                                    <a:schemeClr val="tx2"/>
                                  </a:solidFill>
                                  <a:latin typeface="Cambria Math" panose="02040503050406030204" pitchFamily="18" charset="0"/>
                                </a:rPr>
                                <m:t>3</m:t>
                              </m:r>
                              <m:f>
                                <m:fPr>
                                  <m:ctrlPr>
                                    <a:rPr lang="en-US" sz="2400" i="1" smtClean="0">
                                      <a:solidFill>
                                        <a:schemeClr val="tx2"/>
                                      </a:solidFill>
                                      <a:latin typeface="Cambria Math" panose="02040503050406030204" pitchFamily="18" charset="0"/>
                                    </a:rPr>
                                  </m:ctrlPr>
                                </m:fPr>
                                <m:num>
                                  <m:r>
                                    <a:rPr lang="en-US" sz="2400" b="0" i="1" smtClean="0">
                                      <a:solidFill>
                                        <a:schemeClr val="tx2"/>
                                      </a:solidFill>
                                      <a:latin typeface="Cambria Math" panose="02040503050406030204" pitchFamily="18" charset="0"/>
                                    </a:rPr>
                                    <m:t>3</m:t>
                                  </m:r>
                                </m:num>
                                <m:den>
                                  <m:r>
                                    <a:rPr lang="en-US" sz="2400" b="0" i="1" smtClean="0">
                                      <a:solidFill>
                                        <a:schemeClr val="tx2"/>
                                      </a:solidFill>
                                      <a:latin typeface="Cambria Math" panose="02040503050406030204" pitchFamily="18" charset="0"/>
                                    </a:rPr>
                                    <m:t>4</m:t>
                                  </m:r>
                                </m:den>
                              </m:f>
                            </m:oMath>
                          </a14:m>
                          <a:r>
                            <a:rPr lang="en-US" sz="2400" dirty="0">
                              <a:solidFill>
                                <a:schemeClr val="tx2"/>
                              </a:solidFill>
                              <a:latin typeface="+mn-lt"/>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11030553"/>
                      </a:ext>
                    </a:extLst>
                  </a:tr>
                  <a:tr h="370840">
                    <a:tc>
                      <a:txBody>
                        <a:bodyPr/>
                        <a:lstStyle/>
                        <a:p>
                          <a:r>
                            <a:rPr lang="en-US" sz="2400" dirty="0">
                              <a:solidFill>
                                <a:schemeClr val="tx2"/>
                              </a:solidFill>
                              <a:latin typeface="+mn-lt"/>
                            </a:rPr>
                            <a:t>Cooked Pasta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14:m>
                            <m:oMath xmlns:m="http://schemas.openxmlformats.org/officeDocument/2006/math">
                              <m:r>
                                <a:rPr lang="en-US" sz="2400" b="0" i="1" smtClean="0">
                                  <a:solidFill>
                                    <a:schemeClr val="tx2"/>
                                  </a:solidFill>
                                  <a:latin typeface="Cambria Math" panose="02040503050406030204" pitchFamily="18" charset="0"/>
                                </a:rPr>
                                <m:t>3</m:t>
                              </m:r>
                              <m:f>
                                <m:fPr>
                                  <m:ctrlPr>
                                    <a:rPr lang="en-US" sz="2400" i="1" smtClean="0">
                                      <a:solidFill>
                                        <a:schemeClr val="tx2"/>
                                      </a:solidFill>
                                      <a:latin typeface="Cambria Math" panose="02040503050406030204" pitchFamily="18" charset="0"/>
                                    </a:rPr>
                                  </m:ctrlPr>
                                </m:fPr>
                                <m:num>
                                  <m:r>
                                    <a:rPr lang="en-US" sz="2400" b="0" i="1" smtClean="0">
                                      <a:solidFill>
                                        <a:schemeClr val="tx2"/>
                                      </a:solidFill>
                                      <a:latin typeface="Cambria Math" panose="02040503050406030204" pitchFamily="18" charset="0"/>
                                    </a:rPr>
                                    <m:t>3</m:t>
                                  </m:r>
                                </m:num>
                                <m:den>
                                  <m:r>
                                    <a:rPr lang="en-US" sz="2400" b="0" i="1" smtClean="0">
                                      <a:solidFill>
                                        <a:schemeClr val="tx2"/>
                                      </a:solidFill>
                                      <a:latin typeface="Cambria Math" panose="02040503050406030204" pitchFamily="18" charset="0"/>
                                    </a:rPr>
                                    <m:t>4</m:t>
                                  </m:r>
                                </m:den>
                              </m:f>
                            </m:oMath>
                          </a14:m>
                          <a:r>
                            <a:rPr lang="en-US" sz="2400" dirty="0">
                              <a:solidFill>
                                <a:schemeClr val="tx2"/>
                              </a:solidFill>
                              <a:latin typeface="+mn-lt"/>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16490310"/>
                      </a:ext>
                    </a:extLst>
                  </a:tr>
                  <a:tr h="370840">
                    <a:tc>
                      <a:txBody>
                        <a:bodyPr/>
                        <a:lstStyle/>
                        <a:p>
                          <a:r>
                            <a:rPr lang="en-US" sz="2400" dirty="0">
                              <a:solidFill>
                                <a:schemeClr val="tx2"/>
                              </a:solidFill>
                              <a:latin typeface="+mn-lt"/>
                            </a:rPr>
                            <a:t>Salad Dressing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14:m>
                            <m:oMath xmlns:m="http://schemas.openxmlformats.org/officeDocument/2006/math">
                              <m:f>
                                <m:fPr>
                                  <m:ctrlPr>
                                    <a:rPr lang="en-US" sz="2400" i="1" smtClean="0">
                                      <a:solidFill>
                                        <a:schemeClr val="tx2"/>
                                      </a:solidFill>
                                      <a:latin typeface="Cambria Math" panose="02040503050406030204" pitchFamily="18" charset="0"/>
                                    </a:rPr>
                                  </m:ctrlPr>
                                </m:fPr>
                                <m:num>
                                  <m:r>
                                    <a:rPr lang="en-US" sz="2400" b="0" i="1" smtClean="0">
                                      <a:solidFill>
                                        <a:schemeClr val="tx2"/>
                                      </a:solidFill>
                                      <a:latin typeface="Cambria Math" panose="02040503050406030204" pitchFamily="18" charset="0"/>
                                    </a:rPr>
                                    <m:t>1</m:t>
                                  </m:r>
                                </m:num>
                                <m:den>
                                  <m:r>
                                    <a:rPr lang="en-US" sz="2400" b="0" i="1" smtClean="0">
                                      <a:solidFill>
                                        <a:schemeClr val="tx2"/>
                                      </a:solidFill>
                                      <a:latin typeface="Cambria Math" panose="02040503050406030204" pitchFamily="18" charset="0"/>
                                    </a:rPr>
                                    <m:t>2</m:t>
                                  </m:r>
                                </m:den>
                              </m:f>
                            </m:oMath>
                          </a14:m>
                          <a:r>
                            <a:rPr lang="en-US" sz="2400" dirty="0">
                              <a:solidFill>
                                <a:schemeClr val="tx2"/>
                              </a:solidFill>
                              <a:latin typeface="+mn-lt"/>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22765445"/>
                      </a:ext>
                    </a:extLst>
                  </a:tr>
                  <a:tr h="370840">
                    <a:tc>
                      <a:txBody>
                        <a:bodyPr/>
                        <a:lstStyle/>
                        <a:p>
                          <a:r>
                            <a:rPr lang="en-US" sz="2400" dirty="0">
                              <a:solidFill>
                                <a:schemeClr val="tx2"/>
                              </a:solidFill>
                              <a:latin typeface="+mn-lt"/>
                            </a:rPr>
                            <a:t>Tomatoes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14:m>
                            <m:oMath xmlns:m="http://schemas.openxmlformats.org/officeDocument/2006/math">
                              <m:f>
                                <m:fPr>
                                  <m:ctrlPr>
                                    <a:rPr lang="en-US" sz="2400" i="1" smtClean="0">
                                      <a:solidFill>
                                        <a:schemeClr val="tx2"/>
                                      </a:solidFill>
                                      <a:latin typeface="Cambria Math" panose="02040503050406030204" pitchFamily="18" charset="0"/>
                                    </a:rPr>
                                  </m:ctrlPr>
                                </m:fPr>
                                <m:num>
                                  <m:r>
                                    <a:rPr lang="en-US" sz="2400" b="0" i="1" smtClean="0">
                                      <a:solidFill>
                                        <a:schemeClr val="tx2"/>
                                      </a:solidFill>
                                      <a:latin typeface="Cambria Math" panose="02040503050406030204" pitchFamily="18" charset="0"/>
                                    </a:rPr>
                                    <m:t>1</m:t>
                                  </m:r>
                                </m:num>
                                <m:den>
                                  <m:r>
                                    <a:rPr lang="en-US" sz="2400" b="0" i="1" smtClean="0">
                                      <a:solidFill>
                                        <a:schemeClr val="tx2"/>
                                      </a:solidFill>
                                      <a:latin typeface="Cambria Math" panose="02040503050406030204" pitchFamily="18" charset="0"/>
                                    </a:rPr>
                                    <m:t>2</m:t>
                                  </m:r>
                                </m:den>
                              </m:f>
                            </m:oMath>
                          </a14:m>
                          <a:r>
                            <a:rPr lang="en-US" sz="2400" dirty="0">
                              <a:solidFill>
                                <a:schemeClr val="tx2"/>
                              </a:solidFill>
                              <a:latin typeface="+mn-lt"/>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87278475"/>
                      </a:ext>
                    </a:extLst>
                  </a:tr>
                  <a:tr h="370840">
                    <a:tc>
                      <a:txBody>
                        <a:bodyPr/>
                        <a:lstStyle/>
                        <a:p>
                          <a:r>
                            <a:rPr lang="en-US" sz="2400" dirty="0">
                              <a:solidFill>
                                <a:schemeClr val="tx2"/>
                              </a:solidFill>
                              <a:latin typeface="+mn-lt"/>
                            </a:rPr>
                            <a:t>Cheese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14:m>
                            <m:oMath xmlns:m="http://schemas.openxmlformats.org/officeDocument/2006/math">
                              <m:r>
                                <a:rPr lang="en-US" sz="2400" b="0" i="1" smtClean="0">
                                  <a:solidFill>
                                    <a:schemeClr val="tx2"/>
                                  </a:solidFill>
                                  <a:latin typeface="Cambria Math" panose="02040503050406030204" pitchFamily="18" charset="0"/>
                                </a:rPr>
                                <m:t>1</m:t>
                              </m:r>
                              <m:f>
                                <m:fPr>
                                  <m:ctrlPr>
                                    <a:rPr lang="en-US" sz="2400" i="1" smtClean="0">
                                      <a:solidFill>
                                        <a:schemeClr val="tx2"/>
                                      </a:solidFill>
                                      <a:latin typeface="Cambria Math" panose="02040503050406030204" pitchFamily="18" charset="0"/>
                                    </a:rPr>
                                  </m:ctrlPr>
                                </m:fPr>
                                <m:num>
                                  <m:r>
                                    <a:rPr lang="en-US" sz="2400" b="0" i="1" smtClean="0">
                                      <a:solidFill>
                                        <a:schemeClr val="tx2"/>
                                      </a:solidFill>
                                      <a:latin typeface="Cambria Math" panose="02040503050406030204" pitchFamily="18" charset="0"/>
                                    </a:rPr>
                                    <m:t>1</m:t>
                                  </m:r>
                                </m:num>
                                <m:den>
                                  <m:r>
                                    <a:rPr lang="en-US" sz="2400" b="0" i="1" smtClean="0">
                                      <a:solidFill>
                                        <a:schemeClr val="tx2"/>
                                      </a:solidFill>
                                      <a:latin typeface="Cambria Math" panose="02040503050406030204" pitchFamily="18" charset="0"/>
                                    </a:rPr>
                                    <m:t>3</m:t>
                                  </m:r>
                                </m:den>
                              </m:f>
                            </m:oMath>
                          </a14:m>
                          <a:r>
                            <a:rPr lang="en-US" sz="2400" dirty="0">
                              <a:solidFill>
                                <a:schemeClr val="tx2"/>
                              </a:solidFill>
                              <a:latin typeface="+mn-lt"/>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06498043"/>
                      </a:ext>
                    </a:extLst>
                  </a:tr>
                  <a:tr h="370840">
                    <a:tc>
                      <a:txBody>
                        <a:bodyPr/>
                        <a:lstStyle/>
                        <a:p>
                          <a:r>
                            <a:rPr lang="en-US" sz="2400" dirty="0">
                              <a:solidFill>
                                <a:schemeClr val="tx2"/>
                              </a:solidFill>
                              <a:latin typeface="+mn-lt"/>
                            </a:rPr>
                            <a:t>Olives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14:m>
                            <m:oMath xmlns:m="http://schemas.openxmlformats.org/officeDocument/2006/math">
                              <m:f>
                                <m:fPr>
                                  <m:ctrlPr>
                                    <a:rPr lang="en-US" sz="2400" i="1" smtClean="0">
                                      <a:solidFill>
                                        <a:schemeClr val="tx2"/>
                                      </a:solidFill>
                                      <a:latin typeface="Cambria Math" panose="02040503050406030204" pitchFamily="18" charset="0"/>
                                    </a:rPr>
                                  </m:ctrlPr>
                                </m:fPr>
                                <m:num>
                                  <m:r>
                                    <a:rPr lang="en-US" sz="2400" b="0" i="1" smtClean="0">
                                      <a:solidFill>
                                        <a:schemeClr val="tx2"/>
                                      </a:solidFill>
                                      <a:latin typeface="Cambria Math" panose="02040503050406030204" pitchFamily="18" charset="0"/>
                                    </a:rPr>
                                    <m:t>1</m:t>
                                  </m:r>
                                </m:num>
                                <m:den>
                                  <m:r>
                                    <a:rPr lang="en-US" sz="2400" b="0" i="1" smtClean="0">
                                      <a:solidFill>
                                        <a:schemeClr val="tx2"/>
                                      </a:solidFill>
                                      <a:latin typeface="Cambria Math" panose="02040503050406030204" pitchFamily="18" charset="0"/>
                                    </a:rPr>
                                    <m:t>3</m:t>
                                  </m:r>
                                </m:den>
                              </m:f>
                            </m:oMath>
                          </a14:m>
                          <a:r>
                            <a:rPr lang="en-US" sz="2400" dirty="0">
                              <a:solidFill>
                                <a:schemeClr val="tx2"/>
                              </a:solidFill>
                              <a:latin typeface="+mn-lt"/>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95255257"/>
                      </a:ext>
                    </a:extLst>
                  </a:tr>
                </a:tbl>
              </a:graphicData>
            </a:graphic>
          </p:graphicFrame>
        </mc:Choice>
        <mc:Fallback xmlns="">
          <p:graphicFrame>
            <p:nvGraphicFramePr>
              <p:cNvPr id="5" name="Table 4">
                <a:extLst>
                  <a:ext uri="{FF2B5EF4-FFF2-40B4-BE49-F238E27FC236}">
                    <a16:creationId xmlns:a16="http://schemas.microsoft.com/office/drawing/2014/main" id="{549F46AA-1E1E-4C8C-AB9E-4FAFE46F8A88}"/>
                  </a:ext>
                </a:extLst>
              </p:cNvPr>
              <p:cNvGraphicFramePr>
                <a:graphicFrameLocks noGrp="1"/>
              </p:cNvGraphicFramePr>
              <p:nvPr>
                <p:extLst>
                  <p:ext uri="{D42A27DB-BD31-4B8C-83A1-F6EECF244321}">
                    <p14:modId xmlns:p14="http://schemas.microsoft.com/office/powerpoint/2010/main" val="320893872"/>
                  </p:ext>
                </p:extLst>
              </p:nvPr>
            </p:nvGraphicFramePr>
            <p:xfrm>
              <a:off x="6166758" y="1473857"/>
              <a:ext cx="4765431" cy="4567302"/>
            </p:xfrm>
            <a:graphic>
              <a:graphicData uri="http://schemas.openxmlformats.org/drawingml/2006/table">
                <a:tbl>
                  <a:tblPr firstRow="1" bandRow="1">
                    <a:tableStyleId>{5C22544A-7EE6-4342-B048-85BDC9FD1C3A}</a:tableStyleId>
                  </a:tblPr>
                  <a:tblGrid>
                    <a:gridCol w="2444262">
                      <a:extLst>
                        <a:ext uri="{9D8B030D-6E8A-4147-A177-3AD203B41FA5}">
                          <a16:colId xmlns:a16="http://schemas.microsoft.com/office/drawing/2014/main" val="3779563554"/>
                        </a:ext>
                      </a:extLst>
                    </a:gridCol>
                    <a:gridCol w="2321169">
                      <a:extLst>
                        <a:ext uri="{9D8B030D-6E8A-4147-A177-3AD203B41FA5}">
                          <a16:colId xmlns:a16="http://schemas.microsoft.com/office/drawing/2014/main" val="2088312823"/>
                        </a:ext>
                      </a:extLst>
                    </a:gridCol>
                  </a:tblGrid>
                  <a:tr h="457200">
                    <a:tc gridSpan="2">
                      <a:txBody>
                        <a:bodyPr/>
                        <a:lstStyle/>
                        <a:p>
                          <a:pPr algn="ctr"/>
                          <a:r>
                            <a:rPr lang="en-US" sz="2400" dirty="0">
                              <a:solidFill>
                                <a:schemeClr val="bg1"/>
                              </a:solidFill>
                            </a:rPr>
                            <a:t>Broccoli Pasta Salad (serves 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50000"/>
                          </a:schemeClr>
                        </a:solidFill>
                      </a:tcPr>
                    </a:tc>
                    <a:tc hMerge="1">
                      <a:txBody>
                        <a:bodyPr/>
                        <a:lstStyle/>
                        <a:p>
                          <a:endParaRPr lang="en-US" sz="2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56088784"/>
                      </a:ext>
                    </a:extLst>
                  </a:tr>
                  <a:tr h="457200">
                    <a:tc>
                      <a:txBody>
                        <a:bodyPr/>
                        <a:lstStyle/>
                        <a:p>
                          <a:pPr algn="ctr"/>
                          <a:r>
                            <a:rPr lang="en-US" sz="2400" b="1" dirty="0">
                              <a:solidFill>
                                <a:schemeClr val="tx1"/>
                              </a:solidFill>
                            </a:rPr>
                            <a:t>Ingredient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400" b="1" dirty="0">
                              <a:solidFill>
                                <a:schemeClr val="tx1"/>
                              </a:solidFill>
                            </a:rPr>
                            <a:t>Amount (c)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80316796"/>
                      </a:ext>
                    </a:extLst>
                  </a:tr>
                  <a:tr h="608711">
                    <a:tc>
                      <a:txBody>
                        <a:bodyPr/>
                        <a:lstStyle/>
                        <a:p>
                          <a:r>
                            <a:rPr lang="en-US" sz="2400" dirty="0">
                              <a:solidFill>
                                <a:schemeClr val="tx2"/>
                              </a:solidFill>
                              <a:latin typeface="+mn-lt"/>
                            </a:rPr>
                            <a:t>Broccoli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l="-105774" t="-156000" r="-525" b="-503000"/>
                          </a:stretch>
                        </a:blipFill>
                      </a:tcPr>
                    </a:tc>
                    <a:extLst>
                      <a:ext uri="{0D108BD9-81ED-4DB2-BD59-A6C34878D82A}">
                        <a16:rowId xmlns:a16="http://schemas.microsoft.com/office/drawing/2014/main" val="3911030553"/>
                      </a:ext>
                    </a:extLst>
                  </a:tr>
                  <a:tr h="608711">
                    <a:tc>
                      <a:txBody>
                        <a:bodyPr/>
                        <a:lstStyle/>
                        <a:p>
                          <a:r>
                            <a:rPr lang="en-US" sz="2400" dirty="0">
                              <a:solidFill>
                                <a:schemeClr val="tx2"/>
                              </a:solidFill>
                              <a:latin typeface="+mn-lt"/>
                            </a:rPr>
                            <a:t>Cooked Pasta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l="-105774" t="-253465" r="-525" b="-398020"/>
                          </a:stretch>
                        </a:blipFill>
                      </a:tcPr>
                    </a:tc>
                    <a:extLst>
                      <a:ext uri="{0D108BD9-81ED-4DB2-BD59-A6C34878D82A}">
                        <a16:rowId xmlns:a16="http://schemas.microsoft.com/office/drawing/2014/main" val="3616490310"/>
                      </a:ext>
                    </a:extLst>
                  </a:tr>
                  <a:tr h="607949">
                    <a:tc>
                      <a:txBody>
                        <a:bodyPr/>
                        <a:lstStyle/>
                        <a:p>
                          <a:r>
                            <a:rPr lang="en-US" sz="2400" dirty="0">
                              <a:solidFill>
                                <a:schemeClr val="tx2"/>
                              </a:solidFill>
                              <a:latin typeface="+mn-lt"/>
                            </a:rPr>
                            <a:t>Salad Dressing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l="-105774" t="-360606" r="-525" b="-306061"/>
                          </a:stretch>
                        </a:blipFill>
                      </a:tcPr>
                    </a:tc>
                    <a:extLst>
                      <a:ext uri="{0D108BD9-81ED-4DB2-BD59-A6C34878D82A}">
                        <a16:rowId xmlns:a16="http://schemas.microsoft.com/office/drawing/2014/main" val="1222765445"/>
                      </a:ext>
                    </a:extLst>
                  </a:tr>
                  <a:tr h="607949">
                    <a:tc>
                      <a:txBody>
                        <a:bodyPr/>
                        <a:lstStyle/>
                        <a:p>
                          <a:r>
                            <a:rPr lang="en-US" sz="2400" dirty="0">
                              <a:solidFill>
                                <a:schemeClr val="tx2"/>
                              </a:solidFill>
                              <a:latin typeface="+mn-lt"/>
                            </a:rPr>
                            <a:t>Tomatoes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l="-105774" t="-456000" r="-525" b="-203000"/>
                          </a:stretch>
                        </a:blipFill>
                      </a:tcPr>
                    </a:tc>
                    <a:extLst>
                      <a:ext uri="{0D108BD9-81ED-4DB2-BD59-A6C34878D82A}">
                        <a16:rowId xmlns:a16="http://schemas.microsoft.com/office/drawing/2014/main" val="1887278475"/>
                      </a:ext>
                    </a:extLst>
                  </a:tr>
                  <a:tr h="609791">
                    <a:tc>
                      <a:txBody>
                        <a:bodyPr/>
                        <a:lstStyle/>
                        <a:p>
                          <a:r>
                            <a:rPr lang="en-US" sz="2400" dirty="0">
                              <a:solidFill>
                                <a:schemeClr val="tx2"/>
                              </a:solidFill>
                              <a:latin typeface="+mn-lt"/>
                            </a:rPr>
                            <a:t>Cheese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l="-105774" t="-550495" r="-525" b="-100990"/>
                          </a:stretch>
                        </a:blipFill>
                      </a:tcPr>
                    </a:tc>
                    <a:extLst>
                      <a:ext uri="{0D108BD9-81ED-4DB2-BD59-A6C34878D82A}">
                        <a16:rowId xmlns:a16="http://schemas.microsoft.com/office/drawing/2014/main" val="3806498043"/>
                      </a:ext>
                    </a:extLst>
                  </a:tr>
                  <a:tr h="609791">
                    <a:tc>
                      <a:txBody>
                        <a:bodyPr/>
                        <a:lstStyle/>
                        <a:p>
                          <a:r>
                            <a:rPr lang="en-US" sz="2400" dirty="0">
                              <a:solidFill>
                                <a:schemeClr val="tx2"/>
                              </a:solidFill>
                              <a:latin typeface="+mn-lt"/>
                            </a:rPr>
                            <a:t>Olives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l="-105774" t="-657000" r="-525" b="-2000"/>
                          </a:stretch>
                        </a:blipFill>
                      </a:tcPr>
                    </a:tc>
                    <a:extLst>
                      <a:ext uri="{0D108BD9-81ED-4DB2-BD59-A6C34878D82A}">
                        <a16:rowId xmlns:a16="http://schemas.microsoft.com/office/drawing/2014/main" val="3095255257"/>
                      </a:ext>
                    </a:extLst>
                  </a:tr>
                </a:tbl>
              </a:graphicData>
            </a:graphic>
          </p:graphicFrame>
        </mc:Fallback>
      </mc:AlternateContent>
    </p:spTree>
    <p:extLst>
      <p:ext uri="{BB962C8B-B14F-4D97-AF65-F5344CB8AC3E}">
        <p14:creationId xmlns:p14="http://schemas.microsoft.com/office/powerpoint/2010/main" val="354337170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0B0BF-0558-1048-AC06-1D1812F060BC}"/>
              </a:ext>
            </a:extLst>
          </p:cNvPr>
          <p:cNvSpPr txBox="1">
            <a:spLocks/>
          </p:cNvSpPr>
          <p:nvPr/>
        </p:nvSpPr>
        <p:spPr>
          <a:xfrm>
            <a:off x="459872" y="332811"/>
            <a:ext cx="7937508"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Exit Ticket</a:t>
            </a:r>
            <a:endParaRPr lang="en-US" sz="2800" b="0" dirty="0">
              <a:solidFill>
                <a:schemeClr val="tx1"/>
              </a:solidFill>
            </a:endParaRPr>
          </a:p>
        </p:txBody>
      </p:sp>
      <p:sp>
        <p:nvSpPr>
          <p:cNvPr id="3" name="Content Placeholder 2">
            <a:extLst>
              <a:ext uri="{FF2B5EF4-FFF2-40B4-BE49-F238E27FC236}">
                <a16:creationId xmlns:a16="http://schemas.microsoft.com/office/drawing/2014/main" id="{A8E898F8-389E-3F4C-B5FF-C53A28BA732A}"/>
              </a:ext>
            </a:extLst>
          </p:cNvPr>
          <p:cNvSpPr txBox="1">
            <a:spLocks/>
          </p:cNvSpPr>
          <p:nvPr/>
        </p:nvSpPr>
        <p:spPr>
          <a:xfrm>
            <a:off x="459873" y="1237200"/>
            <a:ext cx="4993870" cy="1286264"/>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5400" indent="-25400">
              <a:spcBef>
                <a:spcPts val="0"/>
              </a:spcBef>
              <a:spcAft>
                <a:spcPts val="1200"/>
              </a:spcAft>
            </a:pPr>
            <a:r>
              <a:rPr lang="en-US" sz="2600" dirty="0"/>
              <a:t>If you want to triple the recipe, explain how to find the amount of cooked pasta you will need.</a:t>
            </a:r>
          </a:p>
        </p:txBody>
      </p:sp>
      <mc:AlternateContent xmlns:mc="http://schemas.openxmlformats.org/markup-compatibility/2006" xmlns:a14="http://schemas.microsoft.com/office/drawing/2010/main">
        <mc:Choice Requires="a14">
          <p:sp>
            <p:nvSpPr>
              <p:cNvPr id="4" name="Rectangle 3"/>
              <p:cNvSpPr/>
              <p:nvPr/>
            </p:nvSpPr>
            <p:spPr>
              <a:xfrm>
                <a:off x="459872" y="2888343"/>
                <a:ext cx="5826627" cy="3464410"/>
              </a:xfrm>
              <a:prstGeom prst="rect">
                <a:avLst/>
              </a:prstGeom>
            </p:spPr>
            <p:txBody>
              <a:bodyPr wrap="square">
                <a:spAutoFit/>
              </a:bodyPr>
              <a:lstStyle/>
              <a:p>
                <a:pPr marL="25400" indent="-25400"/>
                <a:r>
                  <a:rPr lang="en-US" sz="2800" dirty="0">
                    <a:solidFill>
                      <a:srgbClr val="FF0000"/>
                    </a:solidFill>
                  </a:rPr>
                  <a:t>Sample answer: Write </a:t>
                </a:r>
                <a14:m>
                  <m:oMath xmlns:m="http://schemas.openxmlformats.org/officeDocument/2006/math">
                    <m:r>
                      <a:rPr lang="en-US" sz="2800">
                        <a:solidFill>
                          <a:srgbClr val="FF0000"/>
                        </a:solidFill>
                        <a:latin typeface="Cambria Math" panose="02040503050406030204" pitchFamily="18" charset="0"/>
                      </a:rPr>
                      <m:t>3</m:t>
                    </m:r>
                    <m:f>
                      <m:fPr>
                        <m:ctrlPr>
                          <a:rPr lang="en-US" sz="2800" i="1">
                            <a:solidFill>
                              <a:srgbClr val="FF0000"/>
                            </a:solidFill>
                            <a:latin typeface="Cambria Math" panose="02040503050406030204" pitchFamily="18" charset="0"/>
                          </a:rPr>
                        </m:ctrlPr>
                      </m:fPr>
                      <m:num>
                        <m:r>
                          <a:rPr lang="en-US" sz="2800" i="1">
                            <a:solidFill>
                              <a:srgbClr val="FF0000"/>
                            </a:solidFill>
                            <a:latin typeface="Cambria Math" panose="02040503050406030204" pitchFamily="18" charset="0"/>
                          </a:rPr>
                          <m:t>3</m:t>
                        </m:r>
                      </m:num>
                      <m:den>
                        <m:r>
                          <a:rPr lang="en-US" sz="2800" i="1">
                            <a:solidFill>
                              <a:srgbClr val="FF0000"/>
                            </a:solidFill>
                            <a:latin typeface="Cambria Math" panose="02040503050406030204" pitchFamily="18" charset="0"/>
                          </a:rPr>
                          <m:t>4</m:t>
                        </m:r>
                      </m:den>
                    </m:f>
                  </m:oMath>
                </a14:m>
                <a:r>
                  <a:rPr lang="en-US" sz="2800" dirty="0">
                    <a:solidFill>
                      <a:srgbClr val="FF0000"/>
                    </a:solidFill>
                  </a:rPr>
                  <a:t> as an improper fraction. Multiply the improper fraction by 3, since you want to triple the recipe. Multiply the numerators and denominators. Then simplify. You will need </a:t>
                </a:r>
                <a14:m>
                  <m:oMath xmlns:m="http://schemas.openxmlformats.org/officeDocument/2006/math">
                    <m:r>
                      <a:rPr lang="en-US" sz="2800">
                        <a:solidFill>
                          <a:srgbClr val="FF0000"/>
                        </a:solidFill>
                        <a:latin typeface="Cambria Math" panose="02040503050406030204" pitchFamily="18" charset="0"/>
                      </a:rPr>
                      <m:t>11</m:t>
                    </m:r>
                    <m:f>
                      <m:fPr>
                        <m:ctrlPr>
                          <a:rPr lang="en-US" sz="2800" i="1">
                            <a:solidFill>
                              <a:srgbClr val="FF0000"/>
                            </a:solidFill>
                            <a:latin typeface="Cambria Math" panose="02040503050406030204" pitchFamily="18" charset="0"/>
                          </a:rPr>
                        </m:ctrlPr>
                      </m:fPr>
                      <m:num>
                        <m:r>
                          <a:rPr lang="en-US" sz="2800" i="1">
                            <a:solidFill>
                              <a:srgbClr val="FF0000"/>
                            </a:solidFill>
                            <a:latin typeface="Cambria Math" panose="02040503050406030204" pitchFamily="18" charset="0"/>
                          </a:rPr>
                          <m:t>1</m:t>
                        </m:r>
                      </m:num>
                      <m:den>
                        <m:r>
                          <a:rPr lang="en-US" sz="2800" i="1">
                            <a:solidFill>
                              <a:srgbClr val="FF0000"/>
                            </a:solidFill>
                            <a:latin typeface="Cambria Math" panose="02040503050406030204" pitchFamily="18" charset="0"/>
                          </a:rPr>
                          <m:t>4</m:t>
                        </m:r>
                      </m:den>
                    </m:f>
                  </m:oMath>
                </a14:m>
                <a:r>
                  <a:rPr lang="en-US" sz="2800" dirty="0">
                    <a:solidFill>
                      <a:srgbClr val="FF0000"/>
                    </a:solidFill>
                  </a:rPr>
                  <a:t> cups of cooked pasta.</a:t>
                </a:r>
              </a:p>
            </p:txBody>
          </p:sp>
        </mc:Choice>
        <mc:Fallback xmlns="">
          <p:sp>
            <p:nvSpPr>
              <p:cNvPr id="4" name="Rectangle 3"/>
              <p:cNvSpPr>
                <a:spLocks noRot="1" noChangeAspect="1" noMove="1" noResize="1" noEditPoints="1" noAdjustHandles="1" noChangeArrowheads="1" noChangeShapeType="1" noTextEdit="1"/>
              </p:cNvSpPr>
              <p:nvPr/>
            </p:nvSpPr>
            <p:spPr>
              <a:xfrm>
                <a:off x="459872" y="2888343"/>
                <a:ext cx="5826627" cy="3464410"/>
              </a:xfrm>
              <a:prstGeom prst="rect">
                <a:avLst/>
              </a:prstGeom>
              <a:blipFill>
                <a:blip r:embed="rId4"/>
                <a:stretch>
                  <a:fillRect l="-2092" r="-941" b="-404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graphicFrame>
            <p:nvGraphicFramePr>
              <p:cNvPr id="5" name="Table 4">
                <a:extLst>
                  <a:ext uri="{FF2B5EF4-FFF2-40B4-BE49-F238E27FC236}">
                    <a16:creationId xmlns:a16="http://schemas.microsoft.com/office/drawing/2014/main" id="{BCF696DE-9D9C-29DA-347B-E4B73BE9004B}"/>
                  </a:ext>
                </a:extLst>
              </p:cNvPr>
              <p:cNvGraphicFramePr>
                <a:graphicFrameLocks noGrp="1"/>
              </p:cNvGraphicFramePr>
              <p:nvPr>
                <p:extLst>
                  <p:ext uri="{D42A27DB-BD31-4B8C-83A1-F6EECF244321}">
                    <p14:modId xmlns:p14="http://schemas.microsoft.com/office/powerpoint/2010/main" val="2414165813"/>
                  </p:ext>
                </p:extLst>
              </p:nvPr>
            </p:nvGraphicFramePr>
            <p:xfrm>
              <a:off x="6607631" y="1555502"/>
              <a:ext cx="4765431" cy="4626104"/>
            </p:xfrm>
            <a:graphic>
              <a:graphicData uri="http://schemas.openxmlformats.org/drawingml/2006/table">
                <a:tbl>
                  <a:tblPr firstRow="1" bandRow="1">
                    <a:tableStyleId>{5C22544A-7EE6-4342-B048-85BDC9FD1C3A}</a:tableStyleId>
                  </a:tblPr>
                  <a:tblGrid>
                    <a:gridCol w="2444262">
                      <a:extLst>
                        <a:ext uri="{9D8B030D-6E8A-4147-A177-3AD203B41FA5}">
                          <a16:colId xmlns:a16="http://schemas.microsoft.com/office/drawing/2014/main" val="3779563554"/>
                        </a:ext>
                      </a:extLst>
                    </a:gridCol>
                    <a:gridCol w="2321169">
                      <a:extLst>
                        <a:ext uri="{9D8B030D-6E8A-4147-A177-3AD203B41FA5}">
                          <a16:colId xmlns:a16="http://schemas.microsoft.com/office/drawing/2014/main" val="2088312823"/>
                        </a:ext>
                      </a:extLst>
                    </a:gridCol>
                  </a:tblGrid>
                  <a:tr h="370840">
                    <a:tc gridSpan="2">
                      <a:txBody>
                        <a:bodyPr/>
                        <a:lstStyle/>
                        <a:p>
                          <a:pPr algn="ctr"/>
                          <a:r>
                            <a:rPr lang="en-US" sz="2400" dirty="0">
                              <a:solidFill>
                                <a:schemeClr val="bg1"/>
                              </a:solidFill>
                            </a:rPr>
                            <a:t>Broccoli Pasta Salad (serves 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50000"/>
                          </a:schemeClr>
                        </a:solidFill>
                      </a:tcPr>
                    </a:tc>
                    <a:tc hMerge="1">
                      <a:txBody>
                        <a:bodyPr/>
                        <a:lstStyle/>
                        <a:p>
                          <a:endParaRPr lang="en-US" sz="2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56088784"/>
                      </a:ext>
                    </a:extLst>
                  </a:tr>
                  <a:tr h="370840">
                    <a:tc>
                      <a:txBody>
                        <a:bodyPr/>
                        <a:lstStyle/>
                        <a:p>
                          <a:pPr algn="ctr"/>
                          <a:r>
                            <a:rPr lang="en-US" sz="2400" b="1" dirty="0">
                              <a:solidFill>
                                <a:schemeClr val="tx1"/>
                              </a:solidFill>
                            </a:rPr>
                            <a:t>Ingredient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400" b="1" dirty="0">
                              <a:solidFill>
                                <a:schemeClr val="tx1"/>
                              </a:solidFill>
                            </a:rPr>
                            <a:t>Amount (c)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80316796"/>
                      </a:ext>
                    </a:extLst>
                  </a:tr>
                  <a:tr h="370840">
                    <a:tc>
                      <a:txBody>
                        <a:bodyPr/>
                        <a:lstStyle/>
                        <a:p>
                          <a:r>
                            <a:rPr lang="en-US" sz="2400" dirty="0">
                              <a:solidFill>
                                <a:schemeClr val="tx2"/>
                              </a:solidFill>
                              <a:latin typeface="+mn-lt"/>
                            </a:rPr>
                            <a:t>Broccoli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14:m>
                            <m:oMath xmlns:m="http://schemas.openxmlformats.org/officeDocument/2006/math">
                              <m:r>
                                <a:rPr lang="en-US" sz="2400" b="0" i="1" smtClean="0">
                                  <a:solidFill>
                                    <a:schemeClr val="tx2"/>
                                  </a:solidFill>
                                  <a:latin typeface="Cambria Math" panose="02040503050406030204" pitchFamily="18" charset="0"/>
                                </a:rPr>
                                <m:t>3</m:t>
                              </m:r>
                              <m:f>
                                <m:fPr>
                                  <m:ctrlPr>
                                    <a:rPr lang="en-US" sz="2400" i="1" smtClean="0">
                                      <a:solidFill>
                                        <a:schemeClr val="tx2"/>
                                      </a:solidFill>
                                      <a:latin typeface="Cambria Math" panose="02040503050406030204" pitchFamily="18" charset="0"/>
                                    </a:rPr>
                                  </m:ctrlPr>
                                </m:fPr>
                                <m:num>
                                  <m:r>
                                    <a:rPr lang="en-US" sz="2400" b="0" i="1" smtClean="0">
                                      <a:solidFill>
                                        <a:schemeClr val="tx2"/>
                                      </a:solidFill>
                                      <a:latin typeface="Cambria Math" panose="02040503050406030204" pitchFamily="18" charset="0"/>
                                    </a:rPr>
                                    <m:t>3</m:t>
                                  </m:r>
                                </m:num>
                                <m:den>
                                  <m:r>
                                    <a:rPr lang="en-US" sz="2400" b="0" i="1" smtClean="0">
                                      <a:solidFill>
                                        <a:schemeClr val="tx2"/>
                                      </a:solidFill>
                                      <a:latin typeface="Cambria Math" panose="02040503050406030204" pitchFamily="18" charset="0"/>
                                    </a:rPr>
                                    <m:t>4</m:t>
                                  </m:r>
                                </m:den>
                              </m:f>
                            </m:oMath>
                          </a14:m>
                          <a:r>
                            <a:rPr lang="en-US" sz="2400" dirty="0">
                              <a:solidFill>
                                <a:schemeClr val="tx2"/>
                              </a:solidFill>
                              <a:latin typeface="+mn-lt"/>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11030553"/>
                      </a:ext>
                    </a:extLst>
                  </a:tr>
                  <a:tr h="370840">
                    <a:tc>
                      <a:txBody>
                        <a:bodyPr/>
                        <a:lstStyle/>
                        <a:p>
                          <a:r>
                            <a:rPr lang="en-US" sz="2400" dirty="0">
                              <a:solidFill>
                                <a:schemeClr val="tx2"/>
                              </a:solidFill>
                              <a:latin typeface="+mn-lt"/>
                            </a:rPr>
                            <a:t>Cooked Pasta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14:m>
                            <m:oMath xmlns:m="http://schemas.openxmlformats.org/officeDocument/2006/math">
                              <m:r>
                                <a:rPr lang="en-US" sz="2400" b="0" i="1" smtClean="0">
                                  <a:solidFill>
                                    <a:schemeClr val="tx2"/>
                                  </a:solidFill>
                                  <a:latin typeface="Cambria Math" panose="02040503050406030204" pitchFamily="18" charset="0"/>
                                </a:rPr>
                                <m:t>3</m:t>
                              </m:r>
                              <m:f>
                                <m:fPr>
                                  <m:ctrlPr>
                                    <a:rPr lang="en-US" sz="2400" i="1" smtClean="0">
                                      <a:solidFill>
                                        <a:schemeClr val="tx2"/>
                                      </a:solidFill>
                                      <a:latin typeface="Cambria Math" panose="02040503050406030204" pitchFamily="18" charset="0"/>
                                    </a:rPr>
                                  </m:ctrlPr>
                                </m:fPr>
                                <m:num>
                                  <m:r>
                                    <a:rPr lang="en-US" sz="2400" b="0" i="1" smtClean="0">
                                      <a:solidFill>
                                        <a:schemeClr val="tx2"/>
                                      </a:solidFill>
                                      <a:latin typeface="Cambria Math" panose="02040503050406030204" pitchFamily="18" charset="0"/>
                                    </a:rPr>
                                    <m:t>3</m:t>
                                  </m:r>
                                </m:num>
                                <m:den>
                                  <m:r>
                                    <a:rPr lang="en-US" sz="2400" b="0" i="1" smtClean="0">
                                      <a:solidFill>
                                        <a:schemeClr val="tx2"/>
                                      </a:solidFill>
                                      <a:latin typeface="Cambria Math" panose="02040503050406030204" pitchFamily="18" charset="0"/>
                                    </a:rPr>
                                    <m:t>4</m:t>
                                  </m:r>
                                </m:den>
                              </m:f>
                            </m:oMath>
                          </a14:m>
                          <a:r>
                            <a:rPr lang="en-US" sz="2400" dirty="0">
                              <a:solidFill>
                                <a:schemeClr val="tx2"/>
                              </a:solidFill>
                              <a:latin typeface="+mn-lt"/>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16490310"/>
                      </a:ext>
                    </a:extLst>
                  </a:tr>
                  <a:tr h="370840">
                    <a:tc>
                      <a:txBody>
                        <a:bodyPr/>
                        <a:lstStyle/>
                        <a:p>
                          <a:r>
                            <a:rPr lang="en-US" sz="2400" dirty="0">
                              <a:solidFill>
                                <a:schemeClr val="tx2"/>
                              </a:solidFill>
                              <a:latin typeface="+mn-lt"/>
                            </a:rPr>
                            <a:t>Salad Dressing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14:m>
                            <m:oMath xmlns:m="http://schemas.openxmlformats.org/officeDocument/2006/math">
                              <m:f>
                                <m:fPr>
                                  <m:ctrlPr>
                                    <a:rPr lang="en-US" sz="2400" i="1" smtClean="0">
                                      <a:solidFill>
                                        <a:schemeClr val="tx2"/>
                                      </a:solidFill>
                                      <a:latin typeface="Cambria Math" panose="02040503050406030204" pitchFamily="18" charset="0"/>
                                    </a:rPr>
                                  </m:ctrlPr>
                                </m:fPr>
                                <m:num>
                                  <m:r>
                                    <a:rPr lang="en-US" sz="2400" b="0" i="1" smtClean="0">
                                      <a:solidFill>
                                        <a:schemeClr val="tx2"/>
                                      </a:solidFill>
                                      <a:latin typeface="Cambria Math" panose="02040503050406030204" pitchFamily="18" charset="0"/>
                                    </a:rPr>
                                    <m:t>1</m:t>
                                  </m:r>
                                </m:num>
                                <m:den>
                                  <m:r>
                                    <a:rPr lang="en-US" sz="2400" b="0" i="1" smtClean="0">
                                      <a:solidFill>
                                        <a:schemeClr val="tx2"/>
                                      </a:solidFill>
                                      <a:latin typeface="Cambria Math" panose="02040503050406030204" pitchFamily="18" charset="0"/>
                                    </a:rPr>
                                    <m:t>2</m:t>
                                  </m:r>
                                </m:den>
                              </m:f>
                            </m:oMath>
                          </a14:m>
                          <a:r>
                            <a:rPr lang="en-US" sz="2400" dirty="0">
                              <a:solidFill>
                                <a:schemeClr val="tx2"/>
                              </a:solidFill>
                              <a:latin typeface="+mn-lt"/>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22765445"/>
                      </a:ext>
                    </a:extLst>
                  </a:tr>
                  <a:tr h="370840">
                    <a:tc>
                      <a:txBody>
                        <a:bodyPr/>
                        <a:lstStyle/>
                        <a:p>
                          <a:r>
                            <a:rPr lang="en-US" sz="2400" dirty="0">
                              <a:solidFill>
                                <a:schemeClr val="tx2"/>
                              </a:solidFill>
                              <a:latin typeface="+mn-lt"/>
                            </a:rPr>
                            <a:t>Tomatoes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14:m>
                            <m:oMath xmlns:m="http://schemas.openxmlformats.org/officeDocument/2006/math">
                              <m:f>
                                <m:fPr>
                                  <m:ctrlPr>
                                    <a:rPr lang="en-US" sz="2400" i="1" smtClean="0">
                                      <a:solidFill>
                                        <a:schemeClr val="tx2"/>
                                      </a:solidFill>
                                      <a:latin typeface="Cambria Math" panose="02040503050406030204" pitchFamily="18" charset="0"/>
                                    </a:rPr>
                                  </m:ctrlPr>
                                </m:fPr>
                                <m:num>
                                  <m:r>
                                    <a:rPr lang="en-US" sz="2400" b="0" i="1" smtClean="0">
                                      <a:solidFill>
                                        <a:schemeClr val="tx2"/>
                                      </a:solidFill>
                                      <a:latin typeface="Cambria Math" panose="02040503050406030204" pitchFamily="18" charset="0"/>
                                    </a:rPr>
                                    <m:t>1</m:t>
                                  </m:r>
                                </m:num>
                                <m:den>
                                  <m:r>
                                    <a:rPr lang="en-US" sz="2400" b="0" i="1" smtClean="0">
                                      <a:solidFill>
                                        <a:schemeClr val="tx2"/>
                                      </a:solidFill>
                                      <a:latin typeface="Cambria Math" panose="02040503050406030204" pitchFamily="18" charset="0"/>
                                    </a:rPr>
                                    <m:t>2</m:t>
                                  </m:r>
                                </m:den>
                              </m:f>
                            </m:oMath>
                          </a14:m>
                          <a:r>
                            <a:rPr lang="en-US" sz="2400" dirty="0">
                              <a:solidFill>
                                <a:schemeClr val="tx2"/>
                              </a:solidFill>
                              <a:latin typeface="+mn-lt"/>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87278475"/>
                      </a:ext>
                    </a:extLst>
                  </a:tr>
                  <a:tr h="370840">
                    <a:tc>
                      <a:txBody>
                        <a:bodyPr/>
                        <a:lstStyle/>
                        <a:p>
                          <a:r>
                            <a:rPr lang="en-US" sz="2400" dirty="0">
                              <a:solidFill>
                                <a:schemeClr val="tx2"/>
                              </a:solidFill>
                              <a:latin typeface="+mn-lt"/>
                            </a:rPr>
                            <a:t>Cheese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14:m>
                            <m:oMath xmlns:m="http://schemas.openxmlformats.org/officeDocument/2006/math">
                              <m:r>
                                <a:rPr lang="en-US" sz="2400" b="0" i="1" smtClean="0">
                                  <a:solidFill>
                                    <a:schemeClr val="tx2"/>
                                  </a:solidFill>
                                  <a:latin typeface="Cambria Math" panose="02040503050406030204" pitchFamily="18" charset="0"/>
                                </a:rPr>
                                <m:t>1</m:t>
                              </m:r>
                              <m:f>
                                <m:fPr>
                                  <m:ctrlPr>
                                    <a:rPr lang="en-US" sz="2400" i="1" smtClean="0">
                                      <a:solidFill>
                                        <a:schemeClr val="tx2"/>
                                      </a:solidFill>
                                      <a:latin typeface="Cambria Math" panose="02040503050406030204" pitchFamily="18" charset="0"/>
                                    </a:rPr>
                                  </m:ctrlPr>
                                </m:fPr>
                                <m:num>
                                  <m:r>
                                    <a:rPr lang="en-US" sz="2400" b="0" i="1" smtClean="0">
                                      <a:solidFill>
                                        <a:schemeClr val="tx2"/>
                                      </a:solidFill>
                                      <a:latin typeface="Cambria Math" panose="02040503050406030204" pitchFamily="18" charset="0"/>
                                    </a:rPr>
                                    <m:t>1</m:t>
                                  </m:r>
                                </m:num>
                                <m:den>
                                  <m:r>
                                    <a:rPr lang="en-US" sz="2400" b="0" i="1" smtClean="0">
                                      <a:solidFill>
                                        <a:schemeClr val="tx2"/>
                                      </a:solidFill>
                                      <a:latin typeface="Cambria Math" panose="02040503050406030204" pitchFamily="18" charset="0"/>
                                    </a:rPr>
                                    <m:t>3</m:t>
                                  </m:r>
                                </m:den>
                              </m:f>
                            </m:oMath>
                          </a14:m>
                          <a:r>
                            <a:rPr lang="en-US" sz="2400" dirty="0">
                              <a:solidFill>
                                <a:schemeClr val="tx2"/>
                              </a:solidFill>
                              <a:latin typeface="+mn-lt"/>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06498043"/>
                      </a:ext>
                    </a:extLst>
                  </a:tr>
                  <a:tr h="370840">
                    <a:tc>
                      <a:txBody>
                        <a:bodyPr/>
                        <a:lstStyle/>
                        <a:p>
                          <a:r>
                            <a:rPr lang="en-US" sz="2400" dirty="0">
                              <a:solidFill>
                                <a:schemeClr val="tx2"/>
                              </a:solidFill>
                              <a:latin typeface="+mn-lt"/>
                            </a:rPr>
                            <a:t>Olives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14:m>
                            <m:oMath xmlns:m="http://schemas.openxmlformats.org/officeDocument/2006/math">
                              <m:f>
                                <m:fPr>
                                  <m:ctrlPr>
                                    <a:rPr lang="en-US" sz="2400" i="1" smtClean="0">
                                      <a:solidFill>
                                        <a:schemeClr val="tx2"/>
                                      </a:solidFill>
                                      <a:latin typeface="Cambria Math" panose="02040503050406030204" pitchFamily="18" charset="0"/>
                                    </a:rPr>
                                  </m:ctrlPr>
                                </m:fPr>
                                <m:num>
                                  <m:r>
                                    <a:rPr lang="en-US" sz="2400" b="0" i="1" smtClean="0">
                                      <a:solidFill>
                                        <a:schemeClr val="tx2"/>
                                      </a:solidFill>
                                      <a:latin typeface="Cambria Math" panose="02040503050406030204" pitchFamily="18" charset="0"/>
                                    </a:rPr>
                                    <m:t>1</m:t>
                                  </m:r>
                                </m:num>
                                <m:den>
                                  <m:r>
                                    <a:rPr lang="en-US" sz="2400" b="0" i="1" smtClean="0">
                                      <a:solidFill>
                                        <a:schemeClr val="tx2"/>
                                      </a:solidFill>
                                      <a:latin typeface="Cambria Math" panose="02040503050406030204" pitchFamily="18" charset="0"/>
                                    </a:rPr>
                                    <m:t>3</m:t>
                                  </m:r>
                                </m:den>
                              </m:f>
                            </m:oMath>
                          </a14:m>
                          <a:r>
                            <a:rPr lang="en-US" sz="2400" dirty="0">
                              <a:solidFill>
                                <a:schemeClr val="tx2"/>
                              </a:solidFill>
                              <a:latin typeface="+mn-lt"/>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95255257"/>
                      </a:ext>
                    </a:extLst>
                  </a:tr>
                </a:tbl>
              </a:graphicData>
            </a:graphic>
          </p:graphicFrame>
        </mc:Choice>
        <mc:Fallback xmlns="">
          <p:graphicFrame>
            <p:nvGraphicFramePr>
              <p:cNvPr id="5" name="Table 4">
                <a:extLst>
                  <a:ext uri="{FF2B5EF4-FFF2-40B4-BE49-F238E27FC236}">
                    <a16:creationId xmlns:a16="http://schemas.microsoft.com/office/drawing/2014/main" id="{BCF696DE-9D9C-29DA-347B-E4B73BE9004B}"/>
                  </a:ext>
                </a:extLst>
              </p:cNvPr>
              <p:cNvGraphicFramePr>
                <a:graphicFrameLocks noGrp="1"/>
              </p:cNvGraphicFramePr>
              <p:nvPr>
                <p:extLst>
                  <p:ext uri="{D42A27DB-BD31-4B8C-83A1-F6EECF244321}">
                    <p14:modId xmlns:p14="http://schemas.microsoft.com/office/powerpoint/2010/main" val="2414165813"/>
                  </p:ext>
                </p:extLst>
              </p:nvPr>
            </p:nvGraphicFramePr>
            <p:xfrm>
              <a:off x="6607631" y="1555502"/>
              <a:ext cx="4765431" cy="4567302"/>
            </p:xfrm>
            <a:graphic>
              <a:graphicData uri="http://schemas.openxmlformats.org/drawingml/2006/table">
                <a:tbl>
                  <a:tblPr firstRow="1" bandRow="1">
                    <a:tableStyleId>{5C22544A-7EE6-4342-B048-85BDC9FD1C3A}</a:tableStyleId>
                  </a:tblPr>
                  <a:tblGrid>
                    <a:gridCol w="2444262">
                      <a:extLst>
                        <a:ext uri="{9D8B030D-6E8A-4147-A177-3AD203B41FA5}">
                          <a16:colId xmlns:a16="http://schemas.microsoft.com/office/drawing/2014/main" val="3779563554"/>
                        </a:ext>
                      </a:extLst>
                    </a:gridCol>
                    <a:gridCol w="2321169">
                      <a:extLst>
                        <a:ext uri="{9D8B030D-6E8A-4147-A177-3AD203B41FA5}">
                          <a16:colId xmlns:a16="http://schemas.microsoft.com/office/drawing/2014/main" val="2088312823"/>
                        </a:ext>
                      </a:extLst>
                    </a:gridCol>
                  </a:tblGrid>
                  <a:tr h="457200">
                    <a:tc gridSpan="2">
                      <a:txBody>
                        <a:bodyPr/>
                        <a:lstStyle/>
                        <a:p>
                          <a:pPr algn="ctr"/>
                          <a:r>
                            <a:rPr lang="en-US" sz="2400" dirty="0">
                              <a:solidFill>
                                <a:schemeClr val="bg1"/>
                              </a:solidFill>
                            </a:rPr>
                            <a:t>Broccoli Pasta Salad (serves 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50000"/>
                          </a:schemeClr>
                        </a:solidFill>
                      </a:tcPr>
                    </a:tc>
                    <a:tc hMerge="1">
                      <a:txBody>
                        <a:bodyPr/>
                        <a:lstStyle/>
                        <a:p>
                          <a:endParaRPr lang="en-US" sz="2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56088784"/>
                      </a:ext>
                    </a:extLst>
                  </a:tr>
                  <a:tr h="457200">
                    <a:tc>
                      <a:txBody>
                        <a:bodyPr/>
                        <a:lstStyle/>
                        <a:p>
                          <a:pPr algn="ctr"/>
                          <a:r>
                            <a:rPr lang="en-US" sz="2400" b="1" dirty="0">
                              <a:solidFill>
                                <a:schemeClr val="tx1"/>
                              </a:solidFill>
                            </a:rPr>
                            <a:t>Ingredient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400" b="1" dirty="0">
                              <a:solidFill>
                                <a:schemeClr val="tx1"/>
                              </a:solidFill>
                            </a:rPr>
                            <a:t>Amount (c)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80316796"/>
                      </a:ext>
                    </a:extLst>
                  </a:tr>
                  <a:tr h="608711">
                    <a:tc>
                      <a:txBody>
                        <a:bodyPr/>
                        <a:lstStyle/>
                        <a:p>
                          <a:r>
                            <a:rPr lang="en-US" sz="2400" dirty="0">
                              <a:solidFill>
                                <a:schemeClr val="tx2"/>
                              </a:solidFill>
                              <a:latin typeface="+mn-lt"/>
                            </a:rPr>
                            <a:t>Broccoli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5"/>
                          <a:stretch>
                            <a:fillRect l="-105774" t="-157000" r="-525" b="-502000"/>
                          </a:stretch>
                        </a:blipFill>
                      </a:tcPr>
                    </a:tc>
                    <a:extLst>
                      <a:ext uri="{0D108BD9-81ED-4DB2-BD59-A6C34878D82A}">
                        <a16:rowId xmlns:a16="http://schemas.microsoft.com/office/drawing/2014/main" val="3911030553"/>
                      </a:ext>
                    </a:extLst>
                  </a:tr>
                  <a:tr h="608711">
                    <a:tc>
                      <a:txBody>
                        <a:bodyPr/>
                        <a:lstStyle/>
                        <a:p>
                          <a:r>
                            <a:rPr lang="en-US" sz="2400" dirty="0">
                              <a:solidFill>
                                <a:schemeClr val="tx2"/>
                              </a:solidFill>
                              <a:latin typeface="+mn-lt"/>
                            </a:rPr>
                            <a:t>Cooked Pasta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5"/>
                          <a:stretch>
                            <a:fillRect l="-105774" t="-257000" r="-525" b="-402000"/>
                          </a:stretch>
                        </a:blipFill>
                      </a:tcPr>
                    </a:tc>
                    <a:extLst>
                      <a:ext uri="{0D108BD9-81ED-4DB2-BD59-A6C34878D82A}">
                        <a16:rowId xmlns:a16="http://schemas.microsoft.com/office/drawing/2014/main" val="3616490310"/>
                      </a:ext>
                    </a:extLst>
                  </a:tr>
                  <a:tr h="607949">
                    <a:tc>
                      <a:txBody>
                        <a:bodyPr/>
                        <a:lstStyle/>
                        <a:p>
                          <a:r>
                            <a:rPr lang="en-US" sz="2400" dirty="0">
                              <a:solidFill>
                                <a:schemeClr val="tx2"/>
                              </a:solidFill>
                              <a:latin typeface="+mn-lt"/>
                            </a:rPr>
                            <a:t>Salad Dressing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5"/>
                          <a:stretch>
                            <a:fillRect l="-105774" t="-357000" r="-525" b="-302000"/>
                          </a:stretch>
                        </a:blipFill>
                      </a:tcPr>
                    </a:tc>
                    <a:extLst>
                      <a:ext uri="{0D108BD9-81ED-4DB2-BD59-A6C34878D82A}">
                        <a16:rowId xmlns:a16="http://schemas.microsoft.com/office/drawing/2014/main" val="1222765445"/>
                      </a:ext>
                    </a:extLst>
                  </a:tr>
                  <a:tr h="607949">
                    <a:tc>
                      <a:txBody>
                        <a:bodyPr/>
                        <a:lstStyle/>
                        <a:p>
                          <a:r>
                            <a:rPr lang="en-US" sz="2400" dirty="0">
                              <a:solidFill>
                                <a:schemeClr val="tx2"/>
                              </a:solidFill>
                              <a:latin typeface="+mn-lt"/>
                            </a:rPr>
                            <a:t>Tomatoes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5"/>
                          <a:stretch>
                            <a:fillRect l="-105774" t="-457000" r="-525" b="-202000"/>
                          </a:stretch>
                        </a:blipFill>
                      </a:tcPr>
                    </a:tc>
                    <a:extLst>
                      <a:ext uri="{0D108BD9-81ED-4DB2-BD59-A6C34878D82A}">
                        <a16:rowId xmlns:a16="http://schemas.microsoft.com/office/drawing/2014/main" val="1887278475"/>
                      </a:ext>
                    </a:extLst>
                  </a:tr>
                  <a:tr h="609791">
                    <a:tc>
                      <a:txBody>
                        <a:bodyPr/>
                        <a:lstStyle/>
                        <a:p>
                          <a:r>
                            <a:rPr lang="en-US" sz="2400" dirty="0">
                              <a:solidFill>
                                <a:schemeClr val="tx2"/>
                              </a:solidFill>
                              <a:latin typeface="+mn-lt"/>
                            </a:rPr>
                            <a:t>Cheese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5"/>
                          <a:stretch>
                            <a:fillRect l="-105774" t="-557000" r="-525" b="-102000"/>
                          </a:stretch>
                        </a:blipFill>
                      </a:tcPr>
                    </a:tc>
                    <a:extLst>
                      <a:ext uri="{0D108BD9-81ED-4DB2-BD59-A6C34878D82A}">
                        <a16:rowId xmlns:a16="http://schemas.microsoft.com/office/drawing/2014/main" val="3806498043"/>
                      </a:ext>
                    </a:extLst>
                  </a:tr>
                  <a:tr h="609791">
                    <a:tc>
                      <a:txBody>
                        <a:bodyPr/>
                        <a:lstStyle/>
                        <a:p>
                          <a:r>
                            <a:rPr lang="en-US" sz="2400" dirty="0">
                              <a:solidFill>
                                <a:schemeClr val="tx2"/>
                              </a:solidFill>
                              <a:latin typeface="+mn-lt"/>
                            </a:rPr>
                            <a:t>Olives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5"/>
                          <a:stretch>
                            <a:fillRect l="-105774" t="-657000" r="-525" b="-2000"/>
                          </a:stretch>
                        </a:blipFill>
                      </a:tcPr>
                    </a:tc>
                    <a:extLst>
                      <a:ext uri="{0D108BD9-81ED-4DB2-BD59-A6C34878D82A}">
                        <a16:rowId xmlns:a16="http://schemas.microsoft.com/office/drawing/2014/main" val="3095255257"/>
                      </a:ext>
                    </a:extLst>
                  </a:tr>
                </a:tbl>
              </a:graphicData>
            </a:graphic>
          </p:graphicFrame>
        </mc:Fallback>
      </mc:AlternateContent>
    </p:spTree>
    <p:extLst>
      <p:ext uri="{BB962C8B-B14F-4D97-AF65-F5344CB8AC3E}">
        <p14:creationId xmlns:p14="http://schemas.microsoft.com/office/powerpoint/2010/main" val="92052878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8dfdc7cc7edec5a1815d882a7f7ce31defdd4"/>
</p:tagLst>
</file>

<file path=ppt/theme/theme1.xml><?xml version="1.0" encoding="utf-8"?>
<a:theme xmlns:a="http://schemas.openxmlformats.org/drawingml/2006/main" name="Title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tent Slide">
  <a:themeElements>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PT Template 16x9 2020 update" id="{5E47A058-0525-4FF8-ABFF-DAB3961E1CA4}" vid="{3779B88A-58AE-471A-9261-01943B1F04F1}"/>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 /></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 /></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 /></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forsorting xmlns="4d542492-1411-461f-a54d-7ce3bfc1bb2b" xsi:nil="true"/>
    <Notes xmlns="4d542492-1411-461f-a54d-7ce3bfc1bb2b" xsi:nil="true"/>
    <lcf76f155ced4ddcb4097134ff3c332f xmlns="4d542492-1411-461f-a54d-7ce3bfc1bb2b">
      <Terms xmlns="http://schemas.microsoft.com/office/infopath/2007/PartnerControls"/>
    </lcf76f155ced4ddcb4097134ff3c332f>
    <TaxCatchAll xmlns="ea4a9e5c-3d35-4957-9f75-be99225b134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99F8A31FEB8FB4A9590D7113407C76B" ma:contentTypeVersion="23" ma:contentTypeDescription="Create a new document." ma:contentTypeScope="" ma:versionID="d6f8201bcdc3ac1a5d3b4ec446f57399">
  <xsd:schema xmlns:xsd="http://www.w3.org/2001/XMLSchema" xmlns:xs="http://www.w3.org/2001/XMLSchema" xmlns:p="http://schemas.microsoft.com/office/2006/metadata/properties" xmlns:ns2="ea4a9e5c-3d35-4957-9f75-be99225b1345" xmlns:ns3="4d542492-1411-461f-a54d-7ce3bfc1bb2b" targetNamespace="http://schemas.microsoft.com/office/2006/metadata/properties" ma:root="true" ma:fieldsID="eb4ce593c22c6175f1cf9c13ccc41e6e" ns2:_="" ns3:_="">
    <xsd:import namespace="ea4a9e5c-3d35-4957-9f75-be99225b1345"/>
    <xsd:import namespace="4d542492-1411-461f-a54d-7ce3bfc1bb2b"/>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MediaServiceLocation" minOccurs="0"/>
                <xsd:element ref="ns3:forsorting" minOccurs="0"/>
                <xsd:element ref="ns3:MediaLengthInSeconds" minOccurs="0"/>
                <xsd:element ref="ns3:Notes" minOccurs="0"/>
                <xsd:element ref="ns2:TaxCatchAll" minOccurs="0"/>
                <xsd:element ref="ns3:lcf76f155ced4ddcb4097134ff3c332f"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a4a9e5c-3d35-4957-9f75-be99225b1345"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e5a88aca-94cb-4ad7-8102-31941725a82d}" ma:internalName="TaxCatchAll" ma:showField="CatchAllData" ma:web="ea4a9e5c-3d35-4957-9f75-be99225b1345">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4d542492-1411-461f-a54d-7ce3bfc1bb2b"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forsorting" ma:index="20" nillable="true" ma:displayName="for sorting" ma:format="Dropdown" ma:internalName="forsorting" ma:percentage="FALSE">
      <xsd:simpleType>
        <xsd:restriction base="dms:Number"/>
      </xsd:simpleType>
    </xsd:element>
    <xsd:element name="MediaLengthInSeconds" ma:index="21" nillable="true" ma:displayName="Length (seconds)" ma:internalName="MediaLengthInSeconds" ma:readOnly="true">
      <xsd:simpleType>
        <xsd:restriction base="dms:Unknown"/>
      </xsd:simpleType>
    </xsd:element>
    <xsd:element name="Notes" ma:index="22" nillable="true" ma:displayName="Notes" ma:format="Dropdown" ma:internalName="Notes">
      <xsd:simpleType>
        <xsd:union memberTypes="dms:Text">
          <xsd:simpleType>
            <xsd:restriction base="dms:Choice">
              <xsd:enumeration value="ready for review"/>
              <xsd:enumeration value="review complete"/>
              <xsd:enumeration value="Choice 3"/>
            </xsd:restriction>
          </xsd:simpleType>
        </xsd:union>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db8617a1-beef-4e24-867f-51551f54cfe0" ma:termSetId="09814cd3-568e-fe90-9814-8d621ff8fb84" ma:anchorId="fba54fb3-c3e1-fe81-a776-ca4b69148c4d" ma:open="tru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2019317-E879-42C5-A38E-278820CBC08E}">
  <ds:schemaRefs>
    <ds:schemaRef ds:uri="http://schemas.microsoft.com/sharepoint/v3/contenttype/forms"/>
  </ds:schemaRefs>
</ds:datastoreItem>
</file>

<file path=customXml/itemProps2.xml><?xml version="1.0" encoding="utf-8"?>
<ds:datastoreItem xmlns:ds="http://schemas.openxmlformats.org/officeDocument/2006/customXml" ds:itemID="{3A7B8949-CBC3-4377-A494-7591C33E696E}">
  <ds:schemaRefs>
    <ds:schemaRef ds:uri="http://schemas.microsoft.com/office/2006/metadata/properties"/>
    <ds:schemaRef ds:uri="http://www.w3.org/2000/xmlns/"/>
    <ds:schemaRef ds:uri="4d542492-1411-461f-a54d-7ce3bfc1bb2b"/>
    <ds:schemaRef ds:uri="http://www.w3.org/2001/XMLSchema-instance"/>
    <ds:schemaRef ds:uri="http://schemas.microsoft.com/office/infopath/2007/PartnerControls"/>
    <ds:schemaRef ds:uri="ea4a9e5c-3d35-4957-9f75-be99225b1345"/>
  </ds:schemaRefs>
</ds:datastoreItem>
</file>

<file path=customXml/itemProps3.xml><?xml version="1.0" encoding="utf-8"?>
<ds:datastoreItem xmlns:ds="http://schemas.openxmlformats.org/officeDocument/2006/customXml" ds:itemID="{E6AAE4F4-8A6A-49C9-B984-AA502044E99D}">
  <ds:schemaRefs>
    <ds:schemaRef ds:uri="http://schemas.microsoft.com/office/2006/metadata/contentType"/>
    <ds:schemaRef ds:uri="http://schemas.microsoft.com/office/2006/metadata/properties/metaAttributes"/>
    <ds:schemaRef ds:uri="http://www.w3.org/2000/xmlns/"/>
    <ds:schemaRef ds:uri="http://www.w3.org/2001/XMLSchema"/>
    <ds:schemaRef ds:uri="ea4a9e5c-3d35-4957-9f75-be99225b1345"/>
    <ds:schemaRef ds:uri="4d542492-1411-461f-a54d-7ce3bfc1bb2b"/>
  </ds:schemaRefs>
</ds:datastoreItem>
</file>

<file path=docProps/app.xml><?xml version="1.0" encoding="utf-8"?>
<Properties xmlns="http://schemas.openxmlformats.org/officeDocument/2006/extended-properties" xmlns:vt="http://schemas.openxmlformats.org/officeDocument/2006/docPropsVTypes">
  <Template>Office Theme</Template>
  <TotalTime>10119</TotalTime>
  <Words>2108</Words>
  <Application>Microsoft Office PowerPoint</Application>
  <PresentationFormat>Widescreen</PresentationFormat>
  <Paragraphs>313</Paragraphs>
  <Slides>52</Slides>
  <Notes>19</Notes>
  <HiddenSlides>0</HiddenSlides>
  <MMClips>0</MMClips>
  <ScaleCrop>false</ScaleCrop>
  <HeadingPairs>
    <vt:vector size="4" baseType="variant">
      <vt:variant>
        <vt:lpstr>Theme</vt:lpstr>
      </vt:variant>
      <vt:variant>
        <vt:i4>2</vt:i4>
      </vt:variant>
      <vt:variant>
        <vt:lpstr>Slide Titles</vt:lpstr>
      </vt:variant>
      <vt:variant>
        <vt:i4>52</vt:i4>
      </vt:variant>
    </vt:vector>
  </HeadingPairs>
  <TitlesOfParts>
    <vt:vector size="54" baseType="lpstr">
      <vt:lpstr>Title Slide</vt:lpstr>
      <vt:lpstr>Content Slide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16:9 PPT Template: User Notes Delete this slide from final presentation.</dc:title>
  <dc:creator>Grubelich, Rocio</dc:creator>
  <cp:lastModifiedBy>asifhammoud1978@gmail.com</cp:lastModifiedBy>
  <cp:revision>489</cp:revision>
  <cp:lastPrinted>2018-08-01T21:17:27Z</cp:lastPrinted>
  <dcterms:created xsi:type="dcterms:W3CDTF">2020-09-17T18:06:02Z</dcterms:created>
  <dcterms:modified xsi:type="dcterms:W3CDTF">2024-09-18T12:31:06Z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0x010100C99F8A31FEB8FB4A9590D7113407C76B</vt:lpwstr>
  </property>
</Properties>
</file>