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5" r:id="rId1"/>
    <p:sldMasterId id="2147483677" r:id="rId2"/>
    <p:sldMasterId id="2147483689" r:id="rId3"/>
  </p:sldMasterIdLst>
  <p:notesMasterIdLst>
    <p:notesMasterId r:id="rId17"/>
  </p:notesMasterIdLst>
  <p:sldIdLst>
    <p:sldId id="358" r:id="rId4"/>
    <p:sldId id="355" r:id="rId5"/>
    <p:sldId id="359" r:id="rId6"/>
    <p:sldId id="2863" r:id="rId7"/>
    <p:sldId id="2839" r:id="rId8"/>
    <p:sldId id="356" r:id="rId9"/>
    <p:sldId id="2860" r:id="rId10"/>
    <p:sldId id="2844" r:id="rId11"/>
    <p:sldId id="2856" r:id="rId12"/>
    <p:sldId id="2853" r:id="rId13"/>
    <p:sldId id="258" r:id="rId14"/>
    <p:sldId id="1395" r:id="rId15"/>
    <p:sldId id="2845" r:id="rId16"/>
  </p:sldIdLst>
  <p:sldSz cx="12192000" cy="6858000"/>
  <p:notesSz cx="6858000" cy="9144000"/>
  <p:defaultTextStyle>
    <a:defPPr lvl="0">
      <a:defRPr lang="en-US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2121"/>
    <a:srgbClr val="00204F"/>
    <a:srgbClr val="004F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34" autoAdjust="0"/>
    <p:restoredTop sz="94660"/>
  </p:normalViewPr>
  <p:slideViewPr>
    <p:cSldViewPr snapToGrid="0">
      <p:cViewPr varScale="1">
        <p:scale>
          <a:sx n="82" d="100"/>
          <a:sy n="82" d="100"/>
        </p:scale>
        <p:origin x="71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4691091-E923-4473-9B76-736D1319F30A}" type="datetimeFigureOut">
              <a:rPr lang="ar-EG" smtClean="0"/>
              <a:t>25/03/1448</a:t>
            </a:fld>
            <a:endParaRPr lang="ar-EG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EG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37C648A8-BD2F-421E-BE36-74E317C9C081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624477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C41B37-C936-E1E6-0E34-09C674B2D6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0E25FF9F-6D89-017C-1C61-B32ED3C928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6E5FE189-AE76-EA58-91A2-C64F8A3707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8EE57392-DC47-B0D4-35D8-8ADC4CFB85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CF9125-D307-45D5-9B5A-F06E0E64C7E2}" type="slidenum">
              <a:rPr lang="ar-EG" smtClean="0"/>
              <a:t>9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6641710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F50FE6C-A5E8-4143-ABD0-B3909DE9E1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51F5F4E2-4146-4103-8F1E-66603DDDD7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E1C14F2-3C4F-401D-956E-B8D0196E7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25/03/1448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6DA95A8-70CF-4B4E-B5EE-D556ACCAF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0A419E3-3BDF-4C11-B51F-C14C67B1A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801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EE9232F-CD0C-4E33-99F2-7FA6A8476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B349E7AD-EE76-4265-AA08-14DB0AAAF3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EACD6EC-18E8-4FC3-A8C4-1E00D5BCB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25/03/1448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352ABD5-17C7-49E3-B6E5-3C1A12E7B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F4730B47-451D-4C05-A563-CE1781F49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904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A4AA89E-6919-4519-8ECC-E1EA5BDE2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BF339DEC-9A85-45A4-BD75-89FF74F156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AE7E4F3-1400-44FA-9802-E9D2D57DC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25/03/1448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BECB5C6-8057-4F69-A07C-94D0A5214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BD3DF40-B10C-40F2-B937-F9C5843B4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187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9C3AC23-4258-4B48-924B-433F1ECBF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871E0F9C-369B-43BB-B6B8-22C0284B39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66F71DAF-4346-4FC9-AF0B-AB9D1DE44A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DB836735-E485-4459-B5A4-D7F4CDD37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25/03/1448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A77C989A-ACA2-4C69-98D1-75D2153F4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E9BAA60F-237C-41FC-9C16-ECF5D21B9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28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7529141-6389-4F69-919C-DAD5D3916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681BB7E6-610E-4AF1-B4F0-05F8010F20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F35386BA-51F6-4AB3-A7A9-25737FF403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B9AEB29A-36D0-4FAE-8569-868C625EB6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375383BF-73CE-4F39-A637-825B3CCD27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AF9330D6-372F-4D03-895D-07DCE8F2A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25/03/1448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43C6D53B-61A5-454F-84AB-F07EF5172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F7F0E575-A3E7-4CFD-94BF-FB30EC57B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519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B5796D5-D514-481C-9A8E-BCD5CD83B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0B93974C-729C-41F0-88FD-2E554F2C0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25/03/1448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BDA29EEE-B840-4111-95EB-E72D9E131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95E206B8-D1AC-4C79-94CC-E14FE7532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357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6C978E61-C9EE-4B60-99AB-7BB961D63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25/03/1448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C0A68B1B-B7F8-436A-8505-1F7B361BE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68F8AEFB-3E4B-454F-8C0B-86237A1B9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مستطيل: زوايا مستديرة 4">
            <a:extLst>
              <a:ext uri="{FF2B5EF4-FFF2-40B4-BE49-F238E27FC236}">
                <a16:creationId xmlns:a16="http://schemas.microsoft.com/office/drawing/2014/main" id="{F7C4D52B-FA8E-3D22-696D-5D3C841F28D1}"/>
              </a:ext>
            </a:extLst>
          </p:cNvPr>
          <p:cNvSpPr/>
          <p:nvPr userDrawn="1"/>
        </p:nvSpPr>
        <p:spPr>
          <a:xfrm>
            <a:off x="8393988" y="6268720"/>
            <a:ext cx="3645613" cy="5892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/>
            <a:endParaRPr lang="ar-AE" dirty="0">
              <a:solidFill>
                <a:prstClr val="black"/>
              </a:solidFill>
            </a:endParaRPr>
          </a:p>
          <a:p>
            <a:pPr algn="ctr" rtl="1"/>
            <a:r>
              <a:rPr lang="ar-AE" sz="4400" b="1" dirty="0">
                <a:solidFill>
                  <a:prstClr val="black"/>
                </a:solidFill>
              </a:rPr>
              <a:t>القيمة : بالانضباط نتفوق</a:t>
            </a:r>
          </a:p>
          <a:p>
            <a:pPr algn="ctr" rtl="1"/>
            <a:endParaRPr lang="ar-E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5821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D94AE5F-F116-40E3-8DDC-83BDAC77A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73A08870-2576-4D47-99F8-0B650A1D4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4CA3BFF3-1167-453F-B22A-26072EF42B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CE8F448A-CC13-42CE-A23A-EAE0A4DB5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25/03/1448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F2BBE730-3376-41C6-ADD6-489CEEF2C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1C991145-1835-4D6F-A213-589A12551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884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B3CC513-4D04-4F12-9C78-733CE67AB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41B8C9F9-FCCE-435B-B466-A92D4052CD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AE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4FFD8B10-B3EE-4478-BC70-B34C99DAE9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AC78D6CC-8B2E-450D-8FD0-8B5CEF535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25/03/1448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16C7709A-BDAF-4386-962A-396F650EF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8D5F021A-5389-4F74-A4C3-1898041A9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847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90E3CEC-C927-42FD-A02F-7CF8F1504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DBEC8310-96F5-45B5-B2DF-81837B8C17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88C014F-ACAE-4E54-BBC2-449B6A7B5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25/03/1448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A8FF6BCA-12B5-4C53-9813-50E527B2B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5E510404-CD93-429F-967A-7510A5D35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5868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23CFF9D3-5385-438E-9ED7-24BCEB1E35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29F9AC14-DA7E-47A6-9056-76F659829E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B4E0CE2-DB62-44B8-BE70-863D0B57D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25/03/1448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E3D3AB1-9213-4F4D-83F4-421002364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76AB8E0-F5E7-46F2-9CBB-A7B8A5238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93602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F50FE6C-A5E8-4143-ABD0-B3909DE9E1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51F5F4E2-4146-4103-8F1E-66603DDDD7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E1C14F2-3C4F-401D-956E-B8D0196E7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25/03/1448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6DA95A8-70CF-4B4E-B5EE-D556ACCAF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0A419E3-3BDF-4C11-B51F-C14C67B1A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0008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EE9232F-CD0C-4E33-99F2-7FA6A8476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B349E7AD-EE76-4265-AA08-14DB0AAAF3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EACD6EC-18E8-4FC3-A8C4-1E00D5BCB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25/03/1448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352ABD5-17C7-49E3-B6E5-3C1A12E7B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F4730B47-451D-4C05-A563-CE1781F49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5665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A4AA89E-6919-4519-8ECC-E1EA5BDE2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BF339DEC-9A85-45A4-BD75-89FF74F156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AE7E4F3-1400-44FA-9802-E9D2D57DC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25/03/1448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BECB5C6-8057-4F69-A07C-94D0A5214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BD3DF40-B10C-40F2-B937-F9C5843B4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4102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9C3AC23-4258-4B48-924B-433F1ECBF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871E0F9C-369B-43BB-B6B8-22C0284B39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66F71DAF-4346-4FC9-AF0B-AB9D1DE44A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DB836735-E485-4459-B5A4-D7F4CDD37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25/03/1448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A77C989A-ACA2-4C69-98D1-75D2153F4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E9BAA60F-237C-41FC-9C16-ECF5D21B9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2742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7529141-6389-4F69-919C-DAD5D3916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681BB7E6-610E-4AF1-B4F0-05F8010F20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F35386BA-51F6-4AB3-A7A9-25737FF403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B9AEB29A-36D0-4FAE-8569-868C625EB6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375383BF-73CE-4F39-A637-825B3CCD27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AF9330D6-372F-4D03-895D-07DCE8F2A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25/03/1448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43C6D53B-61A5-454F-84AB-F07EF5172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F7F0E575-A3E7-4CFD-94BF-FB30EC57B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5925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B5796D5-D514-481C-9A8E-BCD5CD83B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0B93974C-729C-41F0-88FD-2E554F2C0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25/03/1448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BDA29EEE-B840-4111-95EB-E72D9E131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95E206B8-D1AC-4C79-94CC-E14FE7532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3238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6C978E61-C9EE-4B60-99AB-7BB961D63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25/03/1448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C0A68B1B-B7F8-436A-8505-1F7B361BE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68F8AEFB-3E4B-454F-8C0B-86237A1B9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مستطيل: زوايا مستديرة 4">
            <a:extLst>
              <a:ext uri="{FF2B5EF4-FFF2-40B4-BE49-F238E27FC236}">
                <a16:creationId xmlns:a16="http://schemas.microsoft.com/office/drawing/2014/main" id="{F7C4D52B-FA8E-3D22-696D-5D3C841F28D1}"/>
              </a:ext>
            </a:extLst>
          </p:cNvPr>
          <p:cNvSpPr/>
          <p:nvPr userDrawn="1"/>
        </p:nvSpPr>
        <p:spPr>
          <a:xfrm>
            <a:off x="8373437" y="6268720"/>
            <a:ext cx="3666163" cy="5892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/>
            <a:endParaRPr lang="ar-AE" dirty="0">
              <a:solidFill>
                <a:prstClr val="black"/>
              </a:solidFill>
            </a:endParaRPr>
          </a:p>
          <a:p>
            <a:pPr algn="ctr" rtl="1"/>
            <a:r>
              <a:rPr lang="ar-AE" sz="4400" b="1" dirty="0">
                <a:solidFill>
                  <a:prstClr val="black"/>
                </a:solidFill>
              </a:rPr>
              <a:t>القيمة : بالانضباط نتفوق</a:t>
            </a:r>
          </a:p>
          <a:p>
            <a:pPr algn="ctr" rtl="1"/>
            <a:endParaRPr lang="ar-E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8838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D94AE5F-F116-40E3-8DDC-83BDAC77A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73A08870-2576-4D47-99F8-0B650A1D4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4CA3BFF3-1167-453F-B22A-26072EF42B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CE8F448A-CC13-42CE-A23A-EAE0A4DB5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25/03/1448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F2BBE730-3376-41C6-ADD6-489CEEF2C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1C991145-1835-4D6F-A213-589A12551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72411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B3CC513-4D04-4F12-9C78-733CE67AB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41B8C9F9-FCCE-435B-B466-A92D4052CD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AE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4FFD8B10-B3EE-4478-BC70-B34C99DAE9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AC78D6CC-8B2E-450D-8FD0-8B5CEF535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25/03/1448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16C7709A-BDAF-4386-962A-396F650EF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8D5F021A-5389-4F74-A4C3-1898041A9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0466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90E3CEC-C927-42FD-A02F-7CF8F1504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DBEC8310-96F5-45B5-B2DF-81837B8C17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88C014F-ACAE-4E54-BBC2-449B6A7B5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25/03/1448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A8FF6BCA-12B5-4C53-9813-50E527B2B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5E510404-CD93-429F-967A-7510A5D35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3604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23CFF9D3-5385-438E-9ED7-24BCEB1E35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29F9AC14-DA7E-47A6-9056-76F659829E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B4E0CE2-DB62-44B8-BE70-863D0B57D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25/03/1448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E3D3AB1-9213-4F4D-83F4-421002364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76AB8E0-F5E7-46F2-9CBB-A7B8A5238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1246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F50FE6C-A5E8-4143-ABD0-B3909DE9E1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51F5F4E2-4146-4103-8F1E-66603DDDD7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E1C14F2-3C4F-401D-956E-B8D0196E7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25/03/1448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6DA95A8-70CF-4B4E-B5EE-D556ACCAF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0A419E3-3BDF-4C11-B51F-C14C67B1A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98909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EE9232F-CD0C-4E33-99F2-7FA6A8476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B349E7AD-EE76-4265-AA08-14DB0AAAF3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EACD6EC-18E8-4FC3-A8C4-1E00D5BCB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25/03/1448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352ABD5-17C7-49E3-B6E5-3C1A12E7B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F4730B47-451D-4C05-A563-CE1781F49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7029413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A4AA89E-6919-4519-8ECC-E1EA5BDE2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BF339DEC-9A85-45A4-BD75-89FF74F156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AE7E4F3-1400-44FA-9802-E9D2D57DC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25/03/1448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BECB5C6-8057-4F69-A07C-94D0A5214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BD3DF40-B10C-40F2-B937-F9C5843B4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8560409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9C3AC23-4258-4B48-924B-433F1ECBF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871E0F9C-369B-43BB-B6B8-22C0284B39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66F71DAF-4346-4FC9-AF0B-AB9D1DE44A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DB836735-E485-4459-B5A4-D7F4CDD37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25/03/1448</a:t>
            </a:fld>
            <a:endParaRPr lang="ar-AE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A77C989A-ACA2-4C69-98D1-75D2153F4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E9BAA60F-237C-41FC-9C16-ECF5D21B9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5932094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7529141-6389-4F69-919C-DAD5D3916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681BB7E6-610E-4AF1-B4F0-05F8010F20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F35386BA-51F6-4AB3-A7A9-25737FF403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B9AEB29A-36D0-4FAE-8569-868C625EB6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375383BF-73CE-4F39-A637-825B3CCD27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AF9330D6-372F-4D03-895D-07DCE8F2A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25/03/1448</a:t>
            </a:fld>
            <a:endParaRPr lang="ar-AE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43C6D53B-61A5-454F-84AB-F07EF5172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F7F0E575-A3E7-4CFD-94BF-FB30EC57B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3161220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B5796D5-D514-481C-9A8E-BCD5CD83B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0B93974C-729C-41F0-88FD-2E554F2C0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25/03/1448</a:t>
            </a:fld>
            <a:endParaRPr lang="ar-AE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BDA29EEE-B840-4111-95EB-E72D9E131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95E206B8-D1AC-4C79-94CC-E14FE7532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31439278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6C978E61-C9EE-4B60-99AB-7BB961D63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25/03/1448</a:t>
            </a:fld>
            <a:endParaRPr lang="ar-AE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C0A68B1B-B7F8-436A-8505-1F7B361BE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68F8AEFB-3E4B-454F-8C0B-86237A1B9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  <p:sp>
        <p:nvSpPr>
          <p:cNvPr id="5" name="مستطيل: زوايا مستديرة 4">
            <a:extLst>
              <a:ext uri="{FF2B5EF4-FFF2-40B4-BE49-F238E27FC236}">
                <a16:creationId xmlns:a16="http://schemas.microsoft.com/office/drawing/2014/main" id="{F7C4D52B-FA8E-3D22-696D-5D3C841F28D1}"/>
              </a:ext>
            </a:extLst>
          </p:cNvPr>
          <p:cNvSpPr/>
          <p:nvPr userDrawn="1"/>
        </p:nvSpPr>
        <p:spPr>
          <a:xfrm>
            <a:off x="9367520" y="6268720"/>
            <a:ext cx="2672080" cy="5892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AE" dirty="0"/>
          </a:p>
          <a:p>
            <a:pPr algn="ctr"/>
            <a:r>
              <a:rPr lang="ar-AE" dirty="0"/>
              <a:t>القيمة : الاحترام</a:t>
            </a:r>
          </a:p>
          <a:p>
            <a:pPr algn="ctr"/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170024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D94AE5F-F116-40E3-8DDC-83BDAC77A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73A08870-2576-4D47-99F8-0B650A1D4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4CA3BFF3-1167-453F-B22A-26072EF42B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CE8F448A-CC13-42CE-A23A-EAE0A4DB5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25/03/1448</a:t>
            </a:fld>
            <a:endParaRPr lang="ar-AE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F2BBE730-3376-41C6-ADD6-489CEEF2C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1C991145-1835-4D6F-A213-589A12551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1312950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B3CC513-4D04-4F12-9C78-733CE67AB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41B8C9F9-FCCE-435B-B466-A92D4052CD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AE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4FFD8B10-B3EE-4478-BC70-B34C99DAE9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AC78D6CC-8B2E-450D-8FD0-8B5CEF535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25/03/1448</a:t>
            </a:fld>
            <a:endParaRPr lang="ar-AE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16C7709A-BDAF-4386-962A-396F650EF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8D5F021A-5389-4F74-A4C3-1898041A9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17434926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90E3CEC-C927-42FD-A02F-7CF8F1504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DBEC8310-96F5-45B5-B2DF-81837B8C17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88C014F-ACAE-4E54-BBC2-449B6A7B5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25/03/1448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A8FF6BCA-12B5-4C53-9813-50E527B2B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5E510404-CD93-429F-967A-7510A5D35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7367012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23CFF9D3-5385-438E-9ED7-24BCEB1E35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29F9AC14-DA7E-47A6-9056-76F659829E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B4E0CE2-DB62-44B8-BE70-863D0B57D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25/03/1448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E3D3AB1-9213-4F4D-83F4-421002364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76AB8E0-F5E7-46F2-9CBB-A7B8A5238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427701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rgbClr val="00B0F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AA5C1556-AC5F-48A3-BB4F-B3347D2D4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0F4DB0EE-C3C5-4CB0-8AFF-A5A7AB60FC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B6A34E5-8D5F-42B0-AB0D-09007CF35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 rtl="1"/>
              <a:t>25/03/1448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69EE4551-90B5-414A-9480-3F5E69EBBC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CC0396AF-1FDF-4065-8AA8-56F3AAD0EB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 rtl="1"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905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AE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rgbClr val="00B0F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AA5C1556-AC5F-48A3-BB4F-B3347D2D4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0F4DB0EE-C3C5-4CB0-8AFF-A5A7AB60FC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B6A34E5-8D5F-42B0-AB0D-09007CF35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 rtl="1"/>
              <a:t>25/03/1448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69EE4551-90B5-414A-9480-3F5E69EBBC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CC0396AF-1FDF-4065-8AA8-56F3AAD0EB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 rtl="1"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1186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AE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rgbClr val="00B0F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AA5C1556-AC5F-48A3-BB4F-B3347D2D4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0F4DB0EE-C3C5-4CB0-8AFF-A5A7AB60FC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B6A34E5-8D5F-42B0-AB0D-09007CF35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EE87EC-D14D-4295-8A85-C6BE4F34D540}" type="datetimeFigureOut">
              <a:rPr lang="ar-AE" smtClean="0"/>
              <a:t>25/03/1448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69EE4551-90B5-414A-9480-3F5E69EBBC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CC0396AF-1FDF-4065-8AA8-56F3AAD0EB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457866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AE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slide" Target="slide12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slide" Target="slide11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386CBE69-6290-980E-9926-2FB1ECF7D0BA}"/>
              </a:ext>
            </a:extLst>
          </p:cNvPr>
          <p:cNvSpPr/>
          <p:nvPr/>
        </p:nvSpPr>
        <p:spPr>
          <a:xfrm>
            <a:off x="1899140" y="183787"/>
            <a:ext cx="8591341" cy="1373708"/>
          </a:xfrm>
          <a:prstGeom prst="rect">
            <a:avLst/>
          </a:prstGeom>
          <a:solidFill>
            <a:srgbClr val="FF0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88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Arabic Typesetting"/>
                <a:ea typeface="+mn-ea"/>
                <a:cs typeface="Arabic Typesetting"/>
              </a:rPr>
              <a:t>نَحْنُ نَحْتَرِمُ القَواعِدَ الصَّفيَّةَ </a:t>
            </a:r>
            <a:endParaRPr kumimoji="0" lang="ar-EG" sz="8800" b="1" i="0" u="none" strike="noStrike" kern="1200" cap="none" spc="0" normalizeH="0" baseline="0" noProof="0" dirty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Arabic Typesetting"/>
              <a:ea typeface="+mn-ea"/>
              <a:cs typeface="Arabic Typesetting"/>
            </a:endParaRPr>
          </a:p>
        </p:txBody>
      </p:sp>
      <p:sp>
        <p:nvSpPr>
          <p:cNvPr id="3" name="مستطيل: زوايا مستديرة 2">
            <a:extLst>
              <a:ext uri="{FF2B5EF4-FFF2-40B4-BE49-F238E27FC236}">
                <a16:creationId xmlns:a16="http://schemas.microsoft.com/office/drawing/2014/main" id="{8D6614DD-86E7-BE2C-BC3E-EE7979898584}"/>
              </a:ext>
            </a:extLst>
          </p:cNvPr>
          <p:cNvSpPr/>
          <p:nvPr/>
        </p:nvSpPr>
        <p:spPr>
          <a:xfrm>
            <a:off x="7887956" y="2688205"/>
            <a:ext cx="4334189" cy="123065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abic Typesetting"/>
                <a:ea typeface="+mn-ea"/>
                <a:cs typeface="Arabic Typesetting"/>
              </a:rPr>
              <a:t>نُخفضُ أصواتَنا  ونحافظُ على الهدوء </a:t>
            </a:r>
            <a:endParaRPr kumimoji="0" lang="ar-EG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abic Typesetting"/>
              <a:ea typeface="+mn-ea"/>
              <a:cs typeface="Arabic Typesetting"/>
            </a:endParaRPr>
          </a:p>
        </p:txBody>
      </p:sp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744A6728-8048-E329-A7A2-2FEDEA8334CD}"/>
              </a:ext>
            </a:extLst>
          </p:cNvPr>
          <p:cNvSpPr/>
          <p:nvPr/>
        </p:nvSpPr>
        <p:spPr>
          <a:xfrm>
            <a:off x="3957301" y="5016755"/>
            <a:ext cx="3469059" cy="91324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abic Typesetting"/>
                <a:ea typeface="+mn-ea"/>
                <a:cs typeface="Arabic Typesetting"/>
              </a:rPr>
              <a:t>نحترمُ آراء زملائنا</a:t>
            </a:r>
            <a:endParaRPr kumimoji="0" lang="ar-EG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abic Typesetting"/>
              <a:ea typeface="+mn-ea"/>
              <a:cs typeface="Arabic Typesetting"/>
            </a:endParaRPr>
          </a:p>
        </p:txBody>
      </p:sp>
      <p:sp>
        <p:nvSpPr>
          <p:cNvPr id="5" name="مستطيل: زوايا مستديرة 4">
            <a:extLst>
              <a:ext uri="{FF2B5EF4-FFF2-40B4-BE49-F238E27FC236}">
                <a16:creationId xmlns:a16="http://schemas.microsoft.com/office/drawing/2014/main" id="{61E04B8C-C7A5-4A70-D883-BEE3644643BD}"/>
              </a:ext>
            </a:extLst>
          </p:cNvPr>
          <p:cNvSpPr/>
          <p:nvPr/>
        </p:nvSpPr>
        <p:spPr>
          <a:xfrm>
            <a:off x="3657606" y="2689371"/>
            <a:ext cx="3768759" cy="109022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abic Typesetting"/>
                <a:ea typeface="+mn-ea"/>
                <a:cs typeface="Arabic Typesetting"/>
              </a:rPr>
              <a:t>نستمعُ جيدًا للمعلم ونُنَفذ ما يطلبه </a:t>
            </a:r>
            <a:endParaRPr kumimoji="0" lang="ar-EG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abic Typesetting"/>
              <a:ea typeface="+mn-ea"/>
              <a:cs typeface="Arabic Typesetting"/>
            </a:endParaRPr>
          </a:p>
        </p:txBody>
      </p:sp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C9982904-8EDC-B2E3-3B1E-38B2F4BBDBDC}"/>
              </a:ext>
            </a:extLst>
          </p:cNvPr>
          <p:cNvSpPr/>
          <p:nvPr/>
        </p:nvSpPr>
        <p:spPr>
          <a:xfrm>
            <a:off x="150730" y="5016755"/>
            <a:ext cx="3428865" cy="91324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abic Typesetting"/>
                <a:ea typeface="+mn-ea"/>
                <a:cs typeface="Arabic Typesetting"/>
              </a:rPr>
              <a:t>نُشاركُ ونبدعُ</a:t>
            </a:r>
          </a:p>
        </p:txBody>
      </p:sp>
      <p:sp>
        <p:nvSpPr>
          <p:cNvPr id="7" name="مستطيل: زوايا مستديرة 6">
            <a:extLst>
              <a:ext uri="{FF2B5EF4-FFF2-40B4-BE49-F238E27FC236}">
                <a16:creationId xmlns:a16="http://schemas.microsoft.com/office/drawing/2014/main" id="{00E99A51-09A7-7044-9DA2-5676F75584E6}"/>
              </a:ext>
            </a:extLst>
          </p:cNvPr>
          <p:cNvSpPr/>
          <p:nvPr/>
        </p:nvSpPr>
        <p:spPr>
          <a:xfrm>
            <a:off x="55343" y="2718369"/>
            <a:ext cx="3361100" cy="91324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abic Typesetting"/>
                <a:ea typeface="+mn-ea"/>
                <a:cs typeface="Arabic Typesetting"/>
              </a:rPr>
              <a:t>نحضِّرُ أدواتِ اللغة العربية  </a:t>
            </a:r>
            <a:endParaRPr kumimoji="0" lang="ar-EG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abic Typesetting"/>
              <a:ea typeface="+mn-ea"/>
              <a:cs typeface="Arabic Typesetting"/>
            </a:endParaRPr>
          </a:p>
        </p:txBody>
      </p:sp>
      <p:sp>
        <p:nvSpPr>
          <p:cNvPr id="8" name="مستطيل: زوايا مستديرة 7">
            <a:extLst>
              <a:ext uri="{FF2B5EF4-FFF2-40B4-BE49-F238E27FC236}">
                <a16:creationId xmlns:a16="http://schemas.microsoft.com/office/drawing/2014/main" id="{B7DD5058-A6A9-37F2-6633-BD638AD9F7C2}"/>
              </a:ext>
            </a:extLst>
          </p:cNvPr>
          <p:cNvSpPr/>
          <p:nvPr/>
        </p:nvSpPr>
        <p:spPr>
          <a:xfrm>
            <a:off x="7887958" y="4773768"/>
            <a:ext cx="4334188" cy="115623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abic Typesetting"/>
                <a:ea typeface="+mn-ea"/>
                <a:cs typeface="Arabic Typesetting"/>
              </a:rPr>
              <a:t>نرفعُ أيدينا قبل الإجابة ،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abic Typesetting"/>
                <a:ea typeface="+mn-ea"/>
                <a:cs typeface="Arabic Typesetting"/>
              </a:rPr>
              <a:t> ولا نقاطع الشرح  </a:t>
            </a:r>
            <a:endParaRPr kumimoji="0" lang="ar-EG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abic Typesetting"/>
              <a:ea typeface="+mn-ea"/>
              <a:cs typeface="Arabic Typesetting"/>
            </a:endParaRPr>
          </a:p>
        </p:txBody>
      </p:sp>
    </p:spTree>
    <p:extLst>
      <p:ext uri="{BB962C8B-B14F-4D97-AF65-F5344CB8AC3E}">
        <p14:creationId xmlns:p14="http://schemas.microsoft.com/office/powerpoint/2010/main" val="4095672015"/>
      </p:ext>
    </p:extLst>
  </p:cSld>
  <p:clrMapOvr>
    <a:masterClrMapping/>
  </p:clrMapOvr>
  <p:transition spd="slow">
    <p:fade/>
    <p:sndAc>
      <p:stSnd>
        <p:snd r:embed="rId2" name="camera.wav"/>
      </p:stSnd>
    </p:sndAc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10">
            <a:extLst>
              <a:ext uri="{FF2B5EF4-FFF2-40B4-BE49-F238E27FC236}">
                <a16:creationId xmlns:a16="http://schemas.microsoft.com/office/drawing/2014/main" id="{C29CC8DB-0789-4A36-BEDA-F30D02EDBBAC}"/>
              </a:ext>
            </a:extLst>
          </p:cNvPr>
          <p:cNvSpPr/>
          <p:nvPr/>
        </p:nvSpPr>
        <p:spPr>
          <a:xfrm>
            <a:off x="646332" y="1000805"/>
            <a:ext cx="11170211" cy="2556470"/>
          </a:xfrm>
          <a:custGeom>
            <a:avLst/>
            <a:gdLst>
              <a:gd name="connsiteX0" fmla="*/ 0 w 7292505"/>
              <a:gd name="connsiteY0" fmla="*/ 0 h 2015167"/>
              <a:gd name="connsiteX1" fmla="*/ 7292505 w 7292505"/>
              <a:gd name="connsiteY1" fmla="*/ 0 h 2015167"/>
              <a:gd name="connsiteX2" fmla="*/ 7292505 w 7292505"/>
              <a:gd name="connsiteY2" fmla="*/ 2015167 h 2015167"/>
              <a:gd name="connsiteX3" fmla="*/ 0 w 7292505"/>
              <a:gd name="connsiteY3" fmla="*/ 2015167 h 2015167"/>
              <a:gd name="connsiteX4" fmla="*/ 0 w 7292505"/>
              <a:gd name="connsiteY4" fmla="*/ 0 h 2015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92505" h="2015167" fill="none" extrusionOk="0">
                <a:moveTo>
                  <a:pt x="0" y="0"/>
                </a:moveTo>
                <a:cubicBezTo>
                  <a:pt x="2408342" y="94387"/>
                  <a:pt x="4261466" y="-36996"/>
                  <a:pt x="7292505" y="0"/>
                </a:cubicBezTo>
                <a:cubicBezTo>
                  <a:pt x="7327485" y="843432"/>
                  <a:pt x="7416814" y="1036461"/>
                  <a:pt x="7292505" y="2015167"/>
                </a:cubicBezTo>
                <a:cubicBezTo>
                  <a:pt x="5975755" y="2058994"/>
                  <a:pt x="954403" y="2070323"/>
                  <a:pt x="0" y="2015167"/>
                </a:cubicBezTo>
                <a:cubicBezTo>
                  <a:pt x="-98447" y="1069062"/>
                  <a:pt x="-40082" y="961144"/>
                  <a:pt x="0" y="0"/>
                </a:cubicBezTo>
                <a:close/>
              </a:path>
              <a:path w="7292505" h="2015167" stroke="0" extrusionOk="0">
                <a:moveTo>
                  <a:pt x="0" y="0"/>
                </a:moveTo>
                <a:cubicBezTo>
                  <a:pt x="3622046" y="-8932"/>
                  <a:pt x="5389817" y="98516"/>
                  <a:pt x="7292505" y="0"/>
                </a:cubicBezTo>
                <a:cubicBezTo>
                  <a:pt x="7264738" y="384711"/>
                  <a:pt x="7224139" y="1428343"/>
                  <a:pt x="7292505" y="2015167"/>
                </a:cubicBezTo>
                <a:cubicBezTo>
                  <a:pt x="4617846" y="1890305"/>
                  <a:pt x="3245482" y="2040694"/>
                  <a:pt x="0" y="2015167"/>
                </a:cubicBezTo>
                <a:cubicBezTo>
                  <a:pt x="-161066" y="1705541"/>
                  <a:pt x="-137745" y="378266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2558881134">
                  <a:custGeom>
                    <a:avLst/>
                    <a:gdLst>
                      <a:gd name="csX0" fmla="*/ 0 w 11170211"/>
                      <a:gd name="csY0" fmla="*/ 0 h 2556470"/>
                      <a:gd name="csX1" fmla="*/ 11170211 w 11170211"/>
                      <a:gd name="csY1" fmla="*/ 0 h 2556470"/>
                      <a:gd name="csX2" fmla="*/ 11170211 w 11170211"/>
                      <a:gd name="csY2" fmla="*/ 2556470 h 2556470"/>
                      <a:gd name="csX3" fmla="*/ 0 w 11170211"/>
                      <a:gd name="csY3" fmla="*/ 2556470 h 2556470"/>
                      <a:gd name="csX4" fmla="*/ 0 w 11170211"/>
                      <a:gd name="csY4" fmla="*/ 0 h 2556470"/>
                      <a:gd name="csX0" fmla="*/ 0 w 11170211"/>
                      <a:gd name="csY0" fmla="*/ 0 h 2556470"/>
                      <a:gd name="csX1" fmla="*/ 11170211 w 11170211"/>
                      <a:gd name="csY1" fmla="*/ 0 h 2556470"/>
                      <a:gd name="csX2" fmla="*/ 11170211 w 11170211"/>
                      <a:gd name="csY2" fmla="*/ 2556470 h 2556470"/>
                      <a:gd name="csX3" fmla="*/ 0 w 11170211"/>
                      <a:gd name="csY3" fmla="*/ 2556470 h 2556470"/>
                      <a:gd name="csX4" fmla="*/ 0 w 11170211"/>
                      <a:gd name="csY4" fmla="*/ 0 h 2556470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11170211" h="2556470" fill="none" extrusionOk="0">
                        <a:moveTo>
                          <a:pt x="0" y="0"/>
                        </a:moveTo>
                        <a:cubicBezTo>
                          <a:pt x="3661332" y="-343933"/>
                          <a:pt x="6766014" y="-158058"/>
                          <a:pt x="11170211" y="0"/>
                        </a:cubicBezTo>
                        <a:cubicBezTo>
                          <a:pt x="11192254" y="1059732"/>
                          <a:pt x="11331558" y="1308173"/>
                          <a:pt x="11170211" y="2556470"/>
                        </a:cubicBezTo>
                        <a:cubicBezTo>
                          <a:pt x="8929760" y="2513668"/>
                          <a:pt x="1348901" y="2592373"/>
                          <a:pt x="0" y="2556470"/>
                        </a:cubicBezTo>
                        <a:cubicBezTo>
                          <a:pt x="-155056" y="1359363"/>
                          <a:pt x="-75224" y="1243760"/>
                          <a:pt x="0" y="0"/>
                        </a:cubicBezTo>
                        <a:close/>
                      </a:path>
                      <a:path w="11170211" h="2556470" stroke="0" extrusionOk="0">
                        <a:moveTo>
                          <a:pt x="0" y="0"/>
                        </a:moveTo>
                        <a:cubicBezTo>
                          <a:pt x="5332851" y="-9869"/>
                          <a:pt x="8356988" y="71552"/>
                          <a:pt x="11170211" y="0"/>
                        </a:cubicBezTo>
                        <a:cubicBezTo>
                          <a:pt x="11160129" y="489991"/>
                          <a:pt x="11042615" y="1803985"/>
                          <a:pt x="11170211" y="2556470"/>
                        </a:cubicBezTo>
                        <a:cubicBezTo>
                          <a:pt x="7025363" y="2016190"/>
                          <a:pt x="4769013" y="2747536"/>
                          <a:pt x="0" y="2556470"/>
                        </a:cubicBezTo>
                        <a:cubicBezTo>
                          <a:pt x="-239496" y="2133089"/>
                          <a:pt x="-128764" y="439592"/>
                          <a:pt x="0" y="0"/>
                        </a:cubicBezTo>
                        <a:close/>
                      </a:path>
                      <a:path w="11170211" h="2556470" fill="none" stroke="0" extrusionOk="0">
                        <a:moveTo>
                          <a:pt x="0" y="0"/>
                        </a:moveTo>
                        <a:cubicBezTo>
                          <a:pt x="3584870" y="190046"/>
                          <a:pt x="6800717" y="99558"/>
                          <a:pt x="11170211" y="0"/>
                        </a:cubicBezTo>
                        <a:cubicBezTo>
                          <a:pt x="11224898" y="1079421"/>
                          <a:pt x="11321596" y="1335005"/>
                          <a:pt x="11170211" y="2556470"/>
                        </a:cubicBezTo>
                        <a:cubicBezTo>
                          <a:pt x="9265224" y="2554179"/>
                          <a:pt x="1404647" y="2350108"/>
                          <a:pt x="0" y="2556470"/>
                        </a:cubicBezTo>
                        <a:cubicBezTo>
                          <a:pt x="-178160" y="1357889"/>
                          <a:pt x="-80289" y="1197030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62866" tIns="31433" rIns="62866" bIns="31433">
            <a:spAutoFit/>
          </a:bodyPr>
          <a:lstStyle/>
          <a:p>
            <a:pPr marL="914400" marR="0" lvl="0" indent="-9144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AE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abic Typesetting"/>
                <a:ea typeface="+mn-ea"/>
                <a:cs typeface="Arabic Typesetting"/>
              </a:rPr>
              <a:t>ما المرحلة العمرية التي يكثرُ</a:t>
            </a:r>
            <a:r>
              <a:rPr kumimoji="0" lang="ar-AE" sz="5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abic Typesetting"/>
                <a:ea typeface="+mn-ea"/>
                <a:cs typeface="Arabic Typesetting"/>
              </a:rPr>
              <a:t> فيها الجِد والاجتهادُ و العملُ </a:t>
            </a:r>
            <a:r>
              <a:rPr kumimoji="0" lang="ar-AE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abic Typesetting"/>
                <a:ea typeface="+mn-ea"/>
                <a:cs typeface="Arabic Typesetting"/>
              </a:rPr>
              <a:t>؟</a:t>
            </a:r>
          </a:p>
          <a:p>
            <a:pPr marL="914400" marR="0" lvl="0" indent="-9144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AE" sz="5400" b="1" noProof="0" dirty="0">
                <a:solidFill>
                  <a:prstClr val="black"/>
                </a:solidFill>
                <a:latin typeface="Arabic Typesetting"/>
                <a:cs typeface="Arabic Typesetting"/>
              </a:rPr>
              <a:t>ما الذي تمثله هذه المرحلة للوطن؟</a:t>
            </a:r>
          </a:p>
          <a:p>
            <a:pPr marL="914400" marR="0" lvl="0" indent="-9144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AE" sz="54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abic Typesetting"/>
                <a:ea typeface="+mn-ea"/>
                <a:cs typeface="Arabic Typesetting"/>
              </a:rPr>
              <a:t>توقع عُنوان الدّرسَ.</a:t>
            </a:r>
            <a:endParaRPr kumimoji="0" lang="ar-AE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abic Typesetting"/>
              <a:ea typeface="+mn-ea"/>
              <a:cs typeface="Arabic Typesetting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1BE784-B39C-4E3E-AAA3-A9B78A1D2A1B}"/>
              </a:ext>
            </a:extLst>
          </p:cNvPr>
          <p:cNvSpPr txBox="1"/>
          <p:nvPr/>
        </p:nvSpPr>
        <p:spPr>
          <a:xfrm>
            <a:off x="3" y="140549"/>
            <a:ext cx="12068071" cy="70788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38095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ldhabi" panose="01000000000000000000" pitchFamily="2" charset="-78"/>
                <a:ea typeface="+mn-ea"/>
                <a:cs typeface="Arabic Typesetting"/>
              </a:rPr>
              <a:t>التهيئة الحافزة ( الحوار والمناقشة )</a:t>
            </a: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3B4EDDE4-9A5A-A6A9-E30F-31BA0052D1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09645"/>
            <a:ext cx="5896707" cy="3007806"/>
          </a:xfrm>
          <a:prstGeom prst="rect">
            <a:avLst/>
          </a:prstGeom>
        </p:spPr>
      </p:pic>
      <p:pic>
        <p:nvPicPr>
          <p:cNvPr id="2" name="صورة 1" descr="في اليوم العالمي للشباب، نحتفي بطموحات الشباب، وأفكارهم ...">
            <a:extLst>
              <a:ext uri="{FF2B5EF4-FFF2-40B4-BE49-F238E27FC236}">
                <a16:creationId xmlns:a16="http://schemas.microsoft.com/office/drawing/2014/main" id="{29A82738-93B1-1322-FCAE-E3730D3B4E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5296" y="3709645"/>
            <a:ext cx="5772778" cy="2398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768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8">
            <a:extLst>
              <a:ext uri="{FF2B5EF4-FFF2-40B4-BE49-F238E27FC236}">
                <a16:creationId xmlns:a16="http://schemas.microsoft.com/office/drawing/2014/main" id="{81362EA5-1171-4A54-B606-CD37C789F7CC}"/>
              </a:ext>
            </a:extLst>
          </p:cNvPr>
          <p:cNvSpPr/>
          <p:nvPr/>
        </p:nvSpPr>
        <p:spPr>
          <a:xfrm>
            <a:off x="223520" y="420680"/>
            <a:ext cx="11744961" cy="1800200"/>
          </a:xfrm>
          <a:prstGeom prst="roundRect">
            <a:avLst>
              <a:gd name="adj" fmla="val 6782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0" rIns="198000" rtlCol="1" anchor="ctr">
            <a:sp3d extrusionH="57150">
              <a:bevelT w="82550" h="38100" prst="coolSlant"/>
            </a:sp3d>
          </a:bodyPr>
          <a:lstStyle/>
          <a:p>
            <a:pPr marL="0" marR="0" lvl="0" indent="0" algn="ctr" defTabSz="62859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8000" b="1" i="0" u="none" strike="noStrike" kern="0" cap="none" spc="0" normalizeH="0" baseline="0" noProof="0" dirty="0">
              <a:ln w="10160">
                <a:noFill/>
                <a:prstDash val="solid"/>
              </a:ln>
              <a:solidFill>
                <a:srgbClr val="FF0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ldhabi" panose="01000000000000000000" pitchFamily="2" charset="-78"/>
              <a:ea typeface="+mn-ea"/>
              <a:cs typeface="Arabic Typesetting"/>
            </a:endParaRPr>
          </a:p>
          <a:p>
            <a:pPr algn="ctr" defTabSz="628593" rtl="1">
              <a:defRPr/>
            </a:pPr>
            <a:r>
              <a:rPr lang="ar-AE" sz="8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قصيدة : شباب بلادي </a:t>
            </a:r>
          </a:p>
          <a:p>
            <a:pPr marL="0" marR="0" lvl="0" indent="0" algn="ctr" defTabSz="62859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8000" b="1" i="0" u="none" strike="noStrike" kern="0" cap="none" spc="0" normalizeH="0" baseline="0" noProof="0" dirty="0">
              <a:ln w="10160">
                <a:noFill/>
                <a:prstDash val="solid"/>
              </a:ln>
              <a:solidFill>
                <a:srgbClr val="FF0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ldhabi" panose="01000000000000000000" pitchFamily="2" charset="-78"/>
              <a:ea typeface="+mn-ea"/>
              <a:cs typeface="Aldhabi" panose="01000000000000000000" pitchFamily="2" charset="-78"/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1C139182-7327-CF10-D331-0F716D028867}"/>
              </a:ext>
            </a:extLst>
          </p:cNvPr>
          <p:cNvSpPr txBox="1"/>
          <p:nvPr/>
        </p:nvSpPr>
        <p:spPr>
          <a:xfrm>
            <a:off x="680720" y="1697660"/>
            <a:ext cx="225552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2800" dirty="0">
                <a:solidFill>
                  <a:srgbClr val="FF0000"/>
                </a:solidFill>
              </a:rPr>
              <a:t>سلطان العويس</a:t>
            </a:r>
            <a:endParaRPr lang="ar-EG" sz="2800" dirty="0">
              <a:solidFill>
                <a:srgbClr val="FF0000"/>
              </a:solidFill>
            </a:endParaRP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45010B93-F592-9C2E-077F-F44B03B87C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8452" y="2590799"/>
            <a:ext cx="7455095" cy="4458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703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40344EB-2FCD-E533-CF34-13652FEC7395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A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التقويم القبلي </a:t>
            </a:r>
            <a:endParaRPr lang="ar-EG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D10C1FA2-ABEE-7EFC-7C98-1FA3F4A58E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67353"/>
            <a:ext cx="10515600" cy="2168769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ar-AE" sz="4000" dirty="0">
                <a:solidFill>
                  <a:srgbClr val="FF0000"/>
                </a:solidFill>
              </a:rPr>
              <a:t>ما الذي نستنتجه من الآية القرآنية الآتية ؟</a:t>
            </a:r>
          </a:p>
          <a:p>
            <a:r>
              <a:rPr lang="ar-AE" sz="4000" dirty="0">
                <a:solidFill>
                  <a:srgbClr val="FF0000"/>
                </a:solidFill>
              </a:rPr>
              <a:t>قال تعالى :</a:t>
            </a:r>
          </a:p>
          <a:p>
            <a:r>
              <a:rPr lang="ar-EG" sz="5400" dirty="0"/>
              <a:t>﴿وَقُلِ اعْمَلُوا فَسَيَرَى اللَّهُ عَمَلَكُمْ وَرَسُولُهُ وَالْمُؤْمِنُونَ﴾</a:t>
            </a:r>
          </a:p>
        </p:txBody>
      </p:sp>
    </p:spTree>
    <p:extLst>
      <p:ext uri="{BB962C8B-B14F-4D97-AF65-F5344CB8AC3E}">
        <p14:creationId xmlns:p14="http://schemas.microsoft.com/office/powerpoint/2010/main" val="2788014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3E82504-442C-619F-63C3-8F49C77FF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665" y="161004"/>
            <a:ext cx="3562840" cy="612718"/>
          </a:xfrm>
        </p:spPr>
        <p:txBody>
          <a:bodyPr>
            <a:normAutofit fontScale="90000"/>
          </a:bodyPr>
          <a:lstStyle/>
          <a:p>
            <a:pPr algn="ctr"/>
            <a:r>
              <a:rPr lang="ar-AE" dirty="0">
                <a:highlight>
                  <a:srgbClr val="FFFF00"/>
                </a:highlight>
              </a:rPr>
              <a:t>حول الشاعر  </a:t>
            </a:r>
            <a:endParaRPr lang="ar-EG" dirty="0">
              <a:highlight>
                <a:srgbClr val="FFFF00"/>
              </a:highlight>
            </a:endParaRP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2711E43D-D35F-7DB7-4F4B-0581B9B91B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5121" y="1675979"/>
            <a:ext cx="6679984" cy="4818605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 rtl="1"/>
            <a:r>
              <a:rPr lang="ar-AE" sz="4000" b="1" dirty="0">
                <a:solidFill>
                  <a:srgbClr val="004E9A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مَنْ الشَّاعر مبدع القصيدة ؟</a:t>
            </a:r>
          </a:p>
          <a:p>
            <a:r>
              <a:rPr lang="ar-AE" sz="4000" b="1" dirty="0">
                <a:solidFill>
                  <a:srgbClr val="004E9A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متى وأين ولد  ؟ ما أشهر دواوينه ؟ </a:t>
            </a:r>
          </a:p>
          <a:p>
            <a:pPr algn="r" rtl="1"/>
            <a:r>
              <a:rPr lang="ar-AE" sz="4000" b="1" dirty="0">
                <a:solidFill>
                  <a:srgbClr val="004E9A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وضح أثر  البيئة التي ولد فيها؟</a:t>
            </a:r>
          </a:p>
          <a:p>
            <a:pPr algn="r" rtl="1"/>
            <a:r>
              <a:rPr lang="ar-AE" sz="4000" b="1" dirty="0">
                <a:solidFill>
                  <a:srgbClr val="004E9A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عدِّد الأعمال الأخرى التي امتهنها الشاعر.</a:t>
            </a:r>
          </a:p>
          <a:p>
            <a:pPr algn="r" rtl="1"/>
            <a:r>
              <a:rPr lang="ar-AE" sz="4000" b="1" dirty="0">
                <a:solidFill>
                  <a:srgbClr val="004E9A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استنتج السَّبب الذي أهله أن يكون شاعرًا مشهورًا .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3C5ECC96-E11B-8278-29B3-27168AA948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632" y="808891"/>
            <a:ext cx="4829906" cy="5685693"/>
          </a:xfrm>
          <a:prstGeom prst="rect">
            <a:avLst/>
          </a:prstGeom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FFB92DEB-5BF2-1A35-C428-1A7226BAA230}"/>
              </a:ext>
            </a:extLst>
          </p:cNvPr>
          <p:cNvSpPr txBox="1"/>
          <p:nvPr/>
        </p:nvSpPr>
        <p:spPr>
          <a:xfrm>
            <a:off x="5037015" y="235113"/>
            <a:ext cx="7143262" cy="107721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/>
            <a:r>
              <a:rPr lang="ar-AE" sz="3200" b="1" dirty="0">
                <a:solidFill>
                  <a:srgbClr val="002465"/>
                </a:solidFill>
              </a:rPr>
              <a:t>اقرأ ترجمة حول الشاعر في الكتاب المدرسي قراءة صامتة لمدة ثلاث دقائق ، ثم أجب عن الأسئلة التي ستطرح عليك</a:t>
            </a:r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3507755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8">
            <a:extLst>
              <a:ext uri="{FF2B5EF4-FFF2-40B4-BE49-F238E27FC236}">
                <a16:creationId xmlns:a16="http://schemas.microsoft.com/office/drawing/2014/main" id="{FDD7D02E-A563-4B67-9F5D-A4C23B1CD056}"/>
              </a:ext>
            </a:extLst>
          </p:cNvPr>
          <p:cNvSpPr/>
          <p:nvPr/>
        </p:nvSpPr>
        <p:spPr>
          <a:xfrm>
            <a:off x="-137160" y="1607127"/>
            <a:ext cx="12481560" cy="5250872"/>
          </a:xfrm>
          <a:custGeom>
            <a:avLst/>
            <a:gdLst>
              <a:gd name="connsiteX0" fmla="*/ 0 w 9437300"/>
              <a:gd name="connsiteY0" fmla="*/ 0 h 6193766"/>
              <a:gd name="connsiteX1" fmla="*/ 9437300 w 9437300"/>
              <a:gd name="connsiteY1" fmla="*/ 0 h 6193766"/>
              <a:gd name="connsiteX2" fmla="*/ 9437300 w 9437300"/>
              <a:gd name="connsiteY2" fmla="*/ 6193766 h 6193766"/>
              <a:gd name="connsiteX3" fmla="*/ 0 w 9437300"/>
              <a:gd name="connsiteY3" fmla="*/ 6193766 h 6193766"/>
              <a:gd name="connsiteX4" fmla="*/ 0 w 9437300"/>
              <a:gd name="connsiteY4" fmla="*/ 0 h 6193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37300" h="6193766" fill="none" extrusionOk="0">
                <a:moveTo>
                  <a:pt x="0" y="0"/>
                </a:moveTo>
                <a:cubicBezTo>
                  <a:pt x="1778036" y="166429"/>
                  <a:pt x="7516282" y="88759"/>
                  <a:pt x="9437300" y="0"/>
                </a:cubicBezTo>
                <a:cubicBezTo>
                  <a:pt x="9317925" y="849372"/>
                  <a:pt x="9507082" y="5249122"/>
                  <a:pt x="9437300" y="6193766"/>
                </a:cubicBezTo>
                <a:cubicBezTo>
                  <a:pt x="6819273" y="6050139"/>
                  <a:pt x="3445783" y="6347899"/>
                  <a:pt x="0" y="6193766"/>
                </a:cubicBezTo>
                <a:cubicBezTo>
                  <a:pt x="55200" y="3517336"/>
                  <a:pt x="157852" y="1810930"/>
                  <a:pt x="0" y="0"/>
                </a:cubicBezTo>
                <a:close/>
              </a:path>
              <a:path w="9437300" h="6193766" stroke="0" extrusionOk="0">
                <a:moveTo>
                  <a:pt x="0" y="0"/>
                </a:moveTo>
                <a:cubicBezTo>
                  <a:pt x="3076616" y="77430"/>
                  <a:pt x="6111944" y="24190"/>
                  <a:pt x="9437300" y="0"/>
                </a:cubicBezTo>
                <a:cubicBezTo>
                  <a:pt x="9306876" y="1193144"/>
                  <a:pt x="9436677" y="5216559"/>
                  <a:pt x="9437300" y="6193766"/>
                </a:cubicBezTo>
                <a:cubicBezTo>
                  <a:pt x="8257573" y="6313236"/>
                  <a:pt x="2055790" y="6101222"/>
                  <a:pt x="0" y="6193766"/>
                </a:cubicBezTo>
                <a:cubicBezTo>
                  <a:pt x="-80068" y="4510318"/>
                  <a:pt x="51255" y="1390489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3809068511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rIns="198000" rtlCol="1" anchor="ctr">
            <a:sp3d extrusionH="57150">
              <a:bevelT w="82550" h="38100" prst="coolSlant"/>
            </a:sp3d>
          </a:bodyPr>
          <a:lstStyle/>
          <a:p>
            <a:pPr lvl="0" algn="just" defTabSz="628649" rtl="1">
              <a:lnSpc>
                <a:spcPct val="150000"/>
              </a:lnSpc>
              <a:defRPr/>
            </a:pPr>
            <a:r>
              <a:rPr kumimoji="0" lang="ar-AE" sz="54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abic Typesetting"/>
              </a:rPr>
              <a:t>1</a:t>
            </a:r>
            <a:r>
              <a:rPr lang="ar-AE" sz="5400" b="1" dirty="0">
                <a:ln w="10160">
                  <a:noFill/>
                  <a:prstDash val="solid"/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abic Typesetting"/>
              </a:rPr>
              <a:t>- </a:t>
            </a:r>
            <a:r>
              <a:rPr kumimoji="0" lang="ar-AE" sz="54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أنْ </a:t>
            </a:r>
            <a:r>
              <a:rPr lang="ar-AE" sz="5400" b="1" dirty="0">
                <a:ln w="10160">
                  <a:noFill/>
                  <a:prstDash val="solid"/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يُبيِّنَ الطالبُ المعنى الإجمالي للقصيدة ، والأفكار الفرعيّة</a:t>
            </a:r>
            <a:r>
              <a:rPr kumimoji="0" lang="ar-AE" sz="4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</a:p>
          <a:p>
            <a:pPr marL="0" marR="0" lvl="0" indent="0" algn="just" defTabSz="6286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54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2-  أن يستنتج الدِّلالات الإيحائية ، والتعبيرات المجازيّة.</a:t>
            </a:r>
          </a:p>
          <a:p>
            <a:pPr marL="0" marR="0" lvl="0" indent="0" algn="just" defTabSz="6286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AE" sz="5400" b="1" dirty="0">
                <a:ln w="10160">
                  <a:noFill/>
                  <a:prstDash val="solid"/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3-  أن يُثمِّنَ الطلابُ أهميّة العمل.</a:t>
            </a:r>
            <a:endParaRPr kumimoji="0" lang="ar-AE" sz="54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srgbClr val="00206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Rounded Rectangle 18">
            <a:extLst>
              <a:ext uri="{FF2B5EF4-FFF2-40B4-BE49-F238E27FC236}">
                <a16:creationId xmlns:a16="http://schemas.microsoft.com/office/drawing/2014/main" id="{81362EA5-1171-4A54-B606-CD37C789F7CC}"/>
              </a:ext>
            </a:extLst>
          </p:cNvPr>
          <p:cNvSpPr/>
          <p:nvPr/>
        </p:nvSpPr>
        <p:spPr>
          <a:xfrm>
            <a:off x="311734" y="132890"/>
            <a:ext cx="11512063" cy="1353823"/>
          </a:xfrm>
          <a:prstGeom prst="roundRect">
            <a:avLst>
              <a:gd name="adj" fmla="val 6782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0" rIns="198000" rtlCol="1" anchor="ctr">
            <a:sp3d extrusionH="57150">
              <a:bevelT w="82550" h="38100" prst="coolSlant"/>
            </a:sp3d>
          </a:bodyPr>
          <a:lstStyle/>
          <a:p>
            <a:pPr marL="0" marR="0" lvl="0" indent="0" algn="ctr" defTabSz="62859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8000" b="1" i="0" u="none" strike="noStrike" kern="0" cap="none" spc="0" normalizeH="0" baseline="0" noProof="0" dirty="0">
              <a:ln w="10160">
                <a:noFill/>
                <a:prstDash val="solid"/>
              </a:ln>
              <a:solidFill>
                <a:srgbClr val="FF0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ldhabi" panose="01000000000000000000" pitchFamily="2" charset="-78"/>
              <a:ea typeface="+mn-ea"/>
              <a:cs typeface="Arabic Typesetting"/>
            </a:endParaRPr>
          </a:p>
          <a:p>
            <a:pPr marL="0" marR="0" lvl="0" indent="0" algn="ctr" defTabSz="62859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8000" b="1" i="0" u="none" strike="noStrike" kern="0" cap="none" spc="0" normalizeH="0" baseline="0" noProof="0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ldhabi" panose="01000000000000000000" pitchFamily="2" charset="-78"/>
                <a:ea typeface="+mn-ea"/>
                <a:cs typeface="Arabic Typesetting"/>
              </a:rPr>
              <a:t>نواتج التَّعلُـم </a:t>
            </a:r>
          </a:p>
          <a:p>
            <a:pPr marL="0" marR="0" lvl="0" indent="0" algn="ctr" defTabSz="62859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AE" sz="5400" b="1" dirty="0">
                <a:ln w="10160">
                  <a:noFill/>
                  <a:prstDash val="solid"/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09076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044E1B-772B-46A5-3422-39F17B0B1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9B1EE4C-1B2F-679B-F439-777C9991B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237B951A-1BDB-E92C-91E7-37F78B0B0C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03B93530-92E0-8EBC-6398-A473027404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02BA3923-7797-FFED-9726-4304227D26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04800" y="4829907"/>
            <a:ext cx="11423332" cy="2028093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AE" sz="3200" dirty="0">
                <a:solidFill>
                  <a:srgbClr val="FF0000"/>
                </a:solidFill>
              </a:rPr>
              <a:t>مكرمة </a:t>
            </a:r>
            <a:r>
              <a:rPr lang="ar-AE" sz="3200" dirty="0"/>
              <a:t>: عمل الخير                                            </a:t>
            </a:r>
            <a:r>
              <a:rPr lang="ar-AE" sz="3200" dirty="0">
                <a:solidFill>
                  <a:srgbClr val="FF0000"/>
                </a:solidFill>
              </a:rPr>
              <a:t>دربهم </a:t>
            </a:r>
            <a:r>
              <a:rPr lang="ar-AE" sz="3200" dirty="0"/>
              <a:t> :طريقهم</a:t>
            </a:r>
          </a:p>
          <a:p>
            <a:r>
              <a:rPr lang="ar-AE" sz="3200" dirty="0">
                <a:solidFill>
                  <a:srgbClr val="FF0000"/>
                </a:solidFill>
              </a:rPr>
              <a:t>المنهل</a:t>
            </a:r>
            <a:r>
              <a:rPr lang="ar-AE" sz="3200" dirty="0"/>
              <a:t>: مصدر الماء                                            </a:t>
            </a:r>
            <a:r>
              <a:rPr lang="ar-AE" sz="3200" dirty="0">
                <a:solidFill>
                  <a:srgbClr val="FF0000"/>
                </a:solidFill>
              </a:rPr>
              <a:t>الكنوز </a:t>
            </a:r>
            <a:r>
              <a:rPr lang="ar-AE" sz="3200" dirty="0"/>
              <a:t> : يقصد بها الشباب  </a:t>
            </a:r>
            <a:endParaRPr lang="ar-EG" sz="3200" dirty="0"/>
          </a:p>
          <a:p>
            <a:r>
              <a:rPr lang="ar-AE" sz="3200" dirty="0">
                <a:solidFill>
                  <a:srgbClr val="FF0000"/>
                </a:solidFill>
              </a:rPr>
              <a:t>الخفق</a:t>
            </a:r>
            <a:r>
              <a:rPr lang="ar-AE" sz="3200" dirty="0"/>
              <a:t> : صوت الطيران                                   </a:t>
            </a:r>
            <a:r>
              <a:rPr lang="ar-AE" sz="3200" dirty="0">
                <a:solidFill>
                  <a:srgbClr val="FF0000"/>
                </a:solidFill>
              </a:rPr>
              <a:t>الماء القراح : </a:t>
            </a:r>
            <a:r>
              <a:rPr lang="ar-AE" sz="3200" dirty="0"/>
              <a:t>الصَّافي الخالص </a:t>
            </a:r>
          </a:p>
          <a:p>
            <a:endParaRPr lang="ar-AE" sz="3200" dirty="0"/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9169879C-EEEC-6564-5DEE-E6E6C16AFE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051010" cy="4419600"/>
          </a:xfrm>
          <a:prstGeom prst="rect">
            <a:avLst/>
          </a:prstGeom>
          <a:ln w="88900" cap="sq" cmpd="thickThin">
            <a:solidFill>
              <a:srgbClr val="FFFF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713861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2C9F02D-4A4F-9C06-B8B0-51CB00A39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2358"/>
            <a:ext cx="10515600" cy="830628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ar-AE" sz="2740" b="1" dirty="0">
                <a:solidFill>
                  <a:srgbClr val="FF0000"/>
                </a:solidFill>
                <a:highlight>
                  <a:srgbClr val="00FFFF"/>
                </a:highlight>
              </a:rPr>
              <a:t>المفردات </a:t>
            </a:r>
            <a:br>
              <a:rPr lang="ar-AE" sz="2740" b="1" dirty="0">
                <a:solidFill>
                  <a:srgbClr val="002465"/>
                </a:solidFill>
                <a:highlight>
                  <a:srgbClr val="00FFFF"/>
                </a:highlight>
              </a:rPr>
            </a:br>
            <a:br>
              <a:rPr lang="ar-AE" sz="2740" b="1" dirty="0">
                <a:solidFill>
                  <a:srgbClr val="002465"/>
                </a:solidFill>
                <a:highlight>
                  <a:srgbClr val="00FFFF"/>
                </a:highlight>
              </a:rPr>
            </a:br>
            <a:r>
              <a:rPr lang="ar-AE" sz="2740" b="1" dirty="0">
                <a:solidFill>
                  <a:srgbClr val="002465"/>
                </a:solidFill>
                <a:highlight>
                  <a:srgbClr val="00FFFF"/>
                </a:highlight>
              </a:rPr>
              <a:t>صل كلمات العمود ( أ ) بما يناسبها من كلمات العمود ( ب). ( خمس دقائق ) </a:t>
            </a:r>
            <a:br>
              <a:rPr lang="ar-AE" sz="5480" b="1" dirty="0">
                <a:solidFill>
                  <a:srgbClr val="002465"/>
                </a:solidFill>
                <a:highlight>
                  <a:srgbClr val="00FFFF"/>
                </a:highlight>
              </a:rPr>
            </a:br>
            <a:endParaRPr lang="ar-EG" dirty="0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4B9314D7-A24D-4111-E582-679227B8FC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355" y="1661928"/>
            <a:ext cx="5290028" cy="63172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ar-AE" dirty="0"/>
              <a:t>العمود ( ب ) </a:t>
            </a:r>
            <a:endParaRPr lang="ar-EG" dirty="0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E7A76690-2FF8-DD28-60B4-6BC862C888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9816" y="2656759"/>
            <a:ext cx="5284407" cy="3943898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ar-AE" sz="3653" b="1" dirty="0">
                <a:solidFill>
                  <a:srgbClr val="004F88"/>
                </a:solidFill>
              </a:rPr>
              <a:t>الشَّباب</a:t>
            </a:r>
          </a:p>
          <a:p>
            <a:pPr marL="742950" indent="-742950">
              <a:buFont typeface="+mj-lt"/>
              <a:buAutoNum type="arabicPeriod"/>
            </a:pPr>
            <a:r>
              <a:rPr lang="ar-AE" sz="3653" b="1" dirty="0">
                <a:solidFill>
                  <a:srgbClr val="004F88"/>
                </a:solidFill>
              </a:rPr>
              <a:t>فعل الخير </a:t>
            </a:r>
          </a:p>
          <a:p>
            <a:pPr marL="742950" indent="-742950">
              <a:buFont typeface="+mj-lt"/>
              <a:buAutoNum type="arabicPeriod"/>
            </a:pPr>
            <a:r>
              <a:rPr lang="ar-AE" sz="3653" b="1" dirty="0">
                <a:solidFill>
                  <a:srgbClr val="004F88"/>
                </a:solidFill>
              </a:rPr>
              <a:t>مطر غزير كثيف</a:t>
            </a:r>
          </a:p>
          <a:p>
            <a:pPr marL="742950" indent="-742950">
              <a:buFont typeface="+mj-lt"/>
              <a:buAutoNum type="arabicPeriod"/>
            </a:pPr>
            <a:r>
              <a:rPr lang="ar-AE" sz="3653" b="1" dirty="0">
                <a:solidFill>
                  <a:srgbClr val="004F88"/>
                </a:solidFill>
              </a:rPr>
              <a:t>مصدر الماء </a:t>
            </a:r>
          </a:p>
          <a:p>
            <a:pPr marL="742950" indent="-742950">
              <a:buFont typeface="+mj-lt"/>
              <a:buAutoNum type="arabicPeriod"/>
            </a:pPr>
            <a:r>
              <a:rPr lang="ar-AE" sz="3653" b="1" dirty="0">
                <a:solidFill>
                  <a:srgbClr val="004F88"/>
                </a:solidFill>
              </a:rPr>
              <a:t>صوت الطيران </a:t>
            </a:r>
            <a:endParaRPr lang="ar-EG" sz="3653" b="1" dirty="0">
              <a:solidFill>
                <a:srgbClr val="004F88"/>
              </a:solidFill>
            </a:endParaRP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B9C8F2C9-88DE-0924-A8BF-1276849531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41706" y="1661928"/>
            <a:ext cx="5558136" cy="631728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ar-AE" dirty="0"/>
              <a:t>العمود   ( أ ) </a:t>
            </a:r>
            <a:endParaRPr lang="ar-EG" dirty="0"/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48E511EB-205D-D281-FE8F-D52DB24B1F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98695" y="2656759"/>
            <a:ext cx="5558136" cy="3943898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ar-AE" sz="3653" b="1" dirty="0">
                <a:solidFill>
                  <a:srgbClr val="004F88"/>
                </a:solidFill>
              </a:rPr>
              <a:t>مكرُمة </a:t>
            </a:r>
          </a:p>
          <a:p>
            <a:pPr marL="742950" indent="-742950">
              <a:buFont typeface="+mj-lt"/>
              <a:buAutoNum type="arabicPeriod"/>
            </a:pPr>
            <a:r>
              <a:rPr lang="ar-AE" sz="3653" b="1" dirty="0">
                <a:solidFill>
                  <a:srgbClr val="004F88"/>
                </a:solidFill>
              </a:rPr>
              <a:t>الغيثُ  </a:t>
            </a:r>
          </a:p>
          <a:p>
            <a:pPr marL="742950" indent="-742950">
              <a:buFont typeface="+mj-lt"/>
              <a:buAutoNum type="arabicPeriod"/>
            </a:pPr>
            <a:r>
              <a:rPr lang="ar-AE" sz="3653" b="1" dirty="0">
                <a:solidFill>
                  <a:srgbClr val="004F88"/>
                </a:solidFill>
              </a:rPr>
              <a:t>منهل </a:t>
            </a:r>
          </a:p>
          <a:p>
            <a:pPr marL="742950" indent="-742950">
              <a:buFont typeface="+mj-lt"/>
              <a:buAutoNum type="arabicPeriod"/>
            </a:pPr>
            <a:r>
              <a:rPr lang="ar-AE" sz="3653" b="1" dirty="0">
                <a:solidFill>
                  <a:srgbClr val="004F88"/>
                </a:solidFill>
              </a:rPr>
              <a:t>المقصود بالكنوز </a:t>
            </a:r>
          </a:p>
          <a:p>
            <a:pPr marL="742950" indent="-742950">
              <a:buFont typeface="+mj-lt"/>
              <a:buAutoNum type="arabicPeriod"/>
            </a:pPr>
            <a:r>
              <a:rPr lang="ar-AE" sz="3653" b="1" dirty="0">
                <a:solidFill>
                  <a:srgbClr val="004F88"/>
                </a:solidFill>
              </a:rPr>
              <a:t>خفق </a:t>
            </a:r>
            <a:endParaRPr lang="ar-EG" sz="3653" b="1" dirty="0">
              <a:solidFill>
                <a:srgbClr val="004F8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7425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61B4A5-1633-CBCF-DDC7-142C022A2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C64D34B-6643-1AD2-CC0A-0DDF941D4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AE" dirty="0"/>
              <a:t>التقويم التكويني </a:t>
            </a:r>
            <a:br>
              <a:rPr lang="ar-AE" dirty="0"/>
            </a:br>
            <a:endParaRPr lang="ar-EG" dirty="0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2CE353B1-F2B1-7ED9-5DD9-10B05C4E7C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1280"/>
            <a:ext cx="12192000" cy="6857999"/>
          </a:xfr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algn="r" rtl="1"/>
            <a:r>
              <a:rPr lang="ar-AE" sz="48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اشرح البيت الثاني بأسلوبك الأدبي .</a:t>
            </a:r>
          </a:p>
          <a:p>
            <a:pPr algn="r" rtl="1"/>
            <a:r>
              <a:rPr lang="ar-AE" sz="48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وضح الفكرة المحورية  أو المغزى أو الرسالة من  الأبيات الشعرية السابقة .</a:t>
            </a:r>
          </a:p>
          <a:p>
            <a:r>
              <a:rPr lang="ar-AE" sz="48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حمل البيت الرَّابع صورة بلاغيّة وضحها.</a:t>
            </a:r>
          </a:p>
          <a:p>
            <a:pPr algn="r" rtl="1"/>
            <a:r>
              <a:rPr lang="ar-AE" sz="48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برأيك  ما قيمة الثقافة والعلوم للفرد والمجتمع ؟ .</a:t>
            </a:r>
          </a:p>
          <a:p>
            <a:pPr algn="r" rtl="1"/>
            <a:r>
              <a:rPr lang="ar-AE" sz="48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اختر بيتًا شعريًا أعجبك ، وبين سبب إعجابك به .</a:t>
            </a:r>
          </a:p>
          <a:p>
            <a:pPr algn="r" rtl="1"/>
            <a:r>
              <a:rPr lang="ar-AE" sz="48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أيُّ أبيات القصيدة يحمل المعنى الآتي : إقبال الشباب على فعل الخير والإصلاح.</a:t>
            </a:r>
          </a:p>
          <a:p>
            <a:pPr algn="r" rtl="1"/>
            <a:r>
              <a:rPr lang="ar-AE" sz="4800" b="1" dirty="0">
                <a:solidFill>
                  <a:schemeClr val="accent4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استنتج قيمة إيجابية من البيت الثَّالث. </a:t>
            </a:r>
          </a:p>
          <a:p>
            <a:pPr algn="r" rtl="1"/>
            <a:r>
              <a:rPr lang="ar-AE" sz="4800" b="1" dirty="0">
                <a:solidFill>
                  <a:schemeClr val="accent4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حدد العلاقة بين كلمتي ( أمسية  – صباح ) .</a:t>
            </a:r>
          </a:p>
          <a:p>
            <a:pPr algn="r" rtl="1"/>
            <a:r>
              <a:rPr lang="ar-AE" sz="4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بم شبه الشاعر الشباب في البيت الرَّابع ؟</a:t>
            </a:r>
          </a:p>
          <a:p>
            <a:pPr algn="r" rtl="1"/>
            <a:r>
              <a:rPr lang="ar-AE" sz="43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وازن بين ما جاء في الأبيات من حيث المعنى والأسلوب </a:t>
            </a:r>
          </a:p>
          <a:p>
            <a:pPr algn="r" rtl="1"/>
            <a:r>
              <a:rPr lang="ar-AE" sz="4300" b="1" dirty="0">
                <a:solidFill>
                  <a:srgbClr val="21212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             مع قول الشّاعر : والعلمُ رايةُ كلّ شعبٍ    ***   ناهضٍ سامي الرِّغابِ</a:t>
            </a:r>
          </a:p>
          <a:p>
            <a:pPr algn="r" rtl="1"/>
            <a:endParaRPr lang="ar-AE" sz="4800" b="1" dirty="0">
              <a:solidFill>
                <a:srgbClr val="21212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0" indent="0" algn="r" rtl="1">
              <a:buNone/>
            </a:pPr>
            <a:endParaRPr lang="ar-EG" b="1" dirty="0">
              <a:solidFill>
                <a:srgbClr val="002060"/>
              </a:solidFill>
            </a:endParaRPr>
          </a:p>
          <a:p>
            <a:pPr algn="r" rtl="1"/>
            <a:endParaRPr lang="ar-EG" dirty="0">
              <a:solidFill>
                <a:srgbClr val="002060"/>
              </a:solidFill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0944829E-18D9-865B-920B-B3E4EAA31AF5}"/>
              </a:ext>
            </a:extLst>
          </p:cNvPr>
          <p:cNvSpPr txBox="1"/>
          <p:nvPr/>
        </p:nvSpPr>
        <p:spPr>
          <a:xfrm>
            <a:off x="382950" y="78242"/>
            <a:ext cx="1636606" cy="47891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512" b="1" dirty="0">
                <a:solidFill>
                  <a:srgbClr val="FF585C"/>
                </a:solidFill>
              </a:rPr>
              <a:t>عمل جماعي </a:t>
            </a:r>
            <a:endParaRPr lang="ar-EG" sz="2512" b="1" dirty="0">
              <a:solidFill>
                <a:srgbClr val="FF585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7316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287425-C7D2-B39C-5765-CDF23EA88E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ربع نص 5">
            <a:extLst>
              <a:ext uri="{FF2B5EF4-FFF2-40B4-BE49-F238E27FC236}">
                <a16:creationId xmlns:a16="http://schemas.microsoft.com/office/drawing/2014/main" id="{46A9CF3B-7189-0E4F-06BC-69DCA4FBF16A}"/>
              </a:ext>
            </a:extLst>
          </p:cNvPr>
          <p:cNvSpPr txBox="1"/>
          <p:nvPr/>
        </p:nvSpPr>
        <p:spPr>
          <a:xfrm>
            <a:off x="525143" y="3571792"/>
            <a:ext cx="11540298" cy="120032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r"/>
            <a:r>
              <a:rPr lang="ar-AE" sz="3600" dirty="0">
                <a:solidFill>
                  <a:srgbClr val="00204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كيف يمكن الرد على هذا الطالب من واقع تعاليم ديننا الحنيف ،  ومن أقوال شيوخ الإمارات، ودور الشباب الإماراتي في خدمة وطنهم ؟ </a:t>
            </a:r>
            <a:endParaRPr lang="ar-EG" sz="3600" dirty="0">
              <a:solidFill>
                <a:srgbClr val="00204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78C172AE-6739-3884-3277-D21BFB207E15}"/>
              </a:ext>
            </a:extLst>
          </p:cNvPr>
          <p:cNvSpPr txBox="1"/>
          <p:nvPr/>
        </p:nvSpPr>
        <p:spPr>
          <a:xfrm>
            <a:off x="2592194" y="279610"/>
            <a:ext cx="7406195" cy="76944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1">
            <a:spAutoFit/>
          </a:bodyPr>
          <a:lstStyle/>
          <a:p>
            <a:r>
              <a:rPr lang="ar-AE" sz="4400" dirty="0"/>
              <a:t>تفكير ناقد – ربط بالتربية الإسلاميًة – ربط بالهوية الوطنيّة </a:t>
            </a:r>
            <a:endParaRPr lang="ar-EG" sz="4400" dirty="0"/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D60B077E-BA53-3614-8C2F-84316AB1DAD2}"/>
              </a:ext>
            </a:extLst>
          </p:cNvPr>
          <p:cNvSpPr txBox="1"/>
          <p:nvPr/>
        </p:nvSpPr>
        <p:spPr>
          <a:xfrm>
            <a:off x="0" y="1674521"/>
            <a:ext cx="12192000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lvl="0" algn="r" defTabSz="628593" rtl="1">
              <a:defRPr/>
            </a:pPr>
            <a:r>
              <a:rPr lang="ar-EG" dirty="0">
                <a:solidFill>
                  <a:srgbClr val="00204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«</a:t>
            </a:r>
            <a:r>
              <a:rPr lang="ar-EG" sz="3600" dirty="0">
                <a:solidFill>
                  <a:srgbClr val="00204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قال أحد الطلاب: حب الوطن شعور في القلب، ولا يحتاج إلى عمل.»</a:t>
            </a:r>
            <a:r>
              <a:rPr lang="ar-AE" sz="3600" dirty="0">
                <a:solidFill>
                  <a:srgbClr val="00204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   هل توافقه الرأي ؟ ولماذا ؟ </a:t>
            </a:r>
            <a:endParaRPr lang="ar-AE" dirty="0">
              <a:solidFill>
                <a:srgbClr val="00204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01285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litter pattern="hexagon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صورة تحتوي على علامة, خارجي, سارية, قف&#10;&#10;تم إنشاء الوصف تلقائياً">
            <a:extLst>
              <a:ext uri="{FF2B5EF4-FFF2-40B4-BE49-F238E27FC236}">
                <a16:creationId xmlns:a16="http://schemas.microsoft.com/office/drawing/2014/main" id="{6E36E537-AA99-47A8-AD8D-E929070447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0" y="-78518"/>
            <a:ext cx="12176561" cy="691299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A99C060-0373-459A-B899-D6869BFEBC8F}"/>
              </a:ext>
            </a:extLst>
          </p:cNvPr>
          <p:cNvSpPr txBox="1"/>
          <p:nvPr/>
        </p:nvSpPr>
        <p:spPr>
          <a:xfrm>
            <a:off x="4984228" y="586700"/>
            <a:ext cx="5492688" cy="860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80545">
              <a:defRPr/>
            </a:pPr>
            <a:r>
              <a:rPr lang="ar-AE" sz="4994" b="1" dirty="0">
                <a:solidFill>
                  <a:prstClr val="white"/>
                </a:solidFill>
                <a:latin typeface="Gill Sans MT" panose="020B0502020104020203"/>
                <a:cs typeface="Arial" panose="020B0604020202020204" pitchFamily="34" charset="0"/>
              </a:rPr>
              <a:t>(مرادف كلمة منهل )</a:t>
            </a:r>
            <a:endParaRPr lang="en-US" sz="4994" b="1" dirty="0">
              <a:solidFill>
                <a:prstClr val="white"/>
              </a:solidFill>
              <a:latin typeface="Gill Sans MT" panose="020B0502020104020203"/>
            </a:endParaRPr>
          </a:p>
        </p:txBody>
      </p:sp>
      <p:pic>
        <p:nvPicPr>
          <p:cNvPr id="15" name="Picture 14" descr="A picture containing table, different&#10;&#10;Description automatically generated">
            <a:extLst>
              <a:ext uri="{FF2B5EF4-FFF2-40B4-BE49-F238E27FC236}">
                <a16:creationId xmlns:a16="http://schemas.microsoft.com/office/drawing/2014/main" id="{BA4FB864-A686-491B-8761-B5A27124C34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678" b="22959" l="9984" r="89976">
                        <a14:foregroundMark x1="84802" y1="22999" x2="84600" y2="17583"/>
                        <a14:foregroundMark x1="83023" y1="3678" x2="83023" y2="7922"/>
                        <a14:foregroundMark x1="60994" y1="14875" x2="54244" y2="145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39" b="75266"/>
          <a:stretch/>
        </p:blipFill>
        <p:spPr>
          <a:xfrm>
            <a:off x="6246781" y="2413666"/>
            <a:ext cx="4415430" cy="101533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5FAC6EC-FBCE-408B-BFE7-E5079D61B291}"/>
              </a:ext>
            </a:extLst>
          </p:cNvPr>
          <p:cNvSpPr txBox="1"/>
          <p:nvPr/>
        </p:nvSpPr>
        <p:spPr>
          <a:xfrm>
            <a:off x="6747130" y="2390636"/>
            <a:ext cx="2832375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80545">
              <a:defRPr/>
            </a:pPr>
            <a:r>
              <a:rPr lang="ar-AE" sz="2397" b="1" dirty="0">
                <a:solidFill>
                  <a:prstClr val="white"/>
                </a:solidFill>
                <a:latin typeface="Gill Sans MT" panose="020B0502020104020203"/>
                <a:cs typeface="Arial" panose="020B0604020202020204" pitchFamily="34" charset="0"/>
              </a:rPr>
              <a:t>(  مرتع  )</a:t>
            </a:r>
            <a:endParaRPr lang="en-US" sz="2397" b="1" dirty="0">
              <a:solidFill>
                <a:prstClr val="white"/>
              </a:solidFill>
              <a:latin typeface="Gill Sans MT" panose="020B0502020104020203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0394958-EB78-480E-B6C8-8AF4B561CF79}"/>
              </a:ext>
            </a:extLst>
          </p:cNvPr>
          <p:cNvSpPr txBox="1"/>
          <p:nvPr/>
        </p:nvSpPr>
        <p:spPr>
          <a:xfrm>
            <a:off x="6747130" y="3825707"/>
            <a:ext cx="2832375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80545">
              <a:defRPr/>
            </a:pPr>
            <a:r>
              <a:rPr lang="ar-AE" sz="2397" b="1" dirty="0">
                <a:solidFill>
                  <a:prstClr val="white"/>
                </a:solidFill>
                <a:latin typeface="Gill Sans MT" panose="020B0502020104020203"/>
                <a:cs typeface="Arial" panose="020B0604020202020204" pitchFamily="34" charset="0"/>
              </a:rPr>
              <a:t>( مصدر )</a:t>
            </a:r>
            <a:endParaRPr lang="en-US" sz="2397" b="1" dirty="0">
              <a:solidFill>
                <a:prstClr val="white"/>
              </a:solidFill>
              <a:latin typeface="Gill Sans MT" panose="020B0502020104020203"/>
            </a:endParaRPr>
          </a:p>
        </p:txBody>
      </p:sp>
      <p:pic>
        <p:nvPicPr>
          <p:cNvPr id="20" name="Picture 19" descr="A picture containing table, different&#10;&#10;Description automatically generated">
            <a:extLst>
              <a:ext uri="{FF2B5EF4-FFF2-40B4-BE49-F238E27FC236}">
                <a16:creationId xmlns:a16="http://schemas.microsoft.com/office/drawing/2014/main" id="{9290C201-675C-4C7F-AF32-533068AE3E9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678" b="22959" l="9984" r="89976">
                        <a14:foregroundMark x1="84802" y1="22999" x2="84600" y2="17583"/>
                        <a14:foregroundMark x1="83023" y1="3678" x2="83023" y2="7922"/>
                        <a14:foregroundMark x1="60994" y1="14875" x2="54244" y2="145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39" b="75266"/>
          <a:stretch/>
        </p:blipFill>
        <p:spPr>
          <a:xfrm>
            <a:off x="6287166" y="4026563"/>
            <a:ext cx="4415430" cy="101533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E1788F9-5638-458E-AD2B-A511BBBF12CC}"/>
              </a:ext>
            </a:extLst>
          </p:cNvPr>
          <p:cNvSpPr txBox="1"/>
          <p:nvPr/>
        </p:nvSpPr>
        <p:spPr>
          <a:xfrm>
            <a:off x="6747130" y="5423045"/>
            <a:ext cx="2832375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80545">
              <a:defRPr/>
            </a:pPr>
            <a:r>
              <a:rPr lang="ar-AE" sz="2397" b="1" dirty="0">
                <a:solidFill>
                  <a:prstClr val="white"/>
                </a:solidFill>
                <a:latin typeface="Gill Sans MT" panose="020B0502020104020203"/>
                <a:cs typeface="Arial" panose="020B0604020202020204" pitchFamily="34" charset="0"/>
              </a:rPr>
              <a:t>( منبت )</a:t>
            </a:r>
            <a:endParaRPr lang="en-US" sz="2397" b="1" dirty="0">
              <a:solidFill>
                <a:prstClr val="white"/>
              </a:solidFill>
              <a:latin typeface="Gill Sans MT" panose="020B0502020104020203"/>
            </a:endParaRPr>
          </a:p>
        </p:txBody>
      </p:sp>
      <p:pic>
        <p:nvPicPr>
          <p:cNvPr id="22" name="Picture 21" descr="A picture containing table, different&#10;&#10;Description automatically generated">
            <a:extLst>
              <a:ext uri="{FF2B5EF4-FFF2-40B4-BE49-F238E27FC236}">
                <a16:creationId xmlns:a16="http://schemas.microsoft.com/office/drawing/2014/main" id="{603CE359-6178-4D7C-8461-713261D1ACE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678" b="22959" l="9984" r="89976">
                        <a14:foregroundMark x1="84802" y1="22999" x2="84600" y2="17583"/>
                        <a14:foregroundMark x1="83023" y1="3678" x2="83023" y2="7922"/>
                        <a14:foregroundMark x1="60994" y1="14875" x2="54244" y2="145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39" b="75266"/>
          <a:stretch/>
        </p:blipFill>
        <p:spPr>
          <a:xfrm>
            <a:off x="6246781" y="5684343"/>
            <a:ext cx="4415430" cy="1015335"/>
          </a:xfrm>
          <a:prstGeom prst="rect">
            <a:avLst/>
          </a:prstGeom>
        </p:spPr>
      </p:pic>
      <p:sp>
        <p:nvSpPr>
          <p:cNvPr id="23" name="Rectangle 22">
            <a:hlinkClick r:id="rId7" action="ppaction://hlinksldjump"/>
            <a:extLst>
              <a:ext uri="{FF2B5EF4-FFF2-40B4-BE49-F238E27FC236}">
                <a16:creationId xmlns:a16="http://schemas.microsoft.com/office/drawing/2014/main" id="{F8DAF4DB-4C4E-4CAB-82BA-D9F9EC675D6B}"/>
              </a:ext>
            </a:extLst>
          </p:cNvPr>
          <p:cNvSpPr/>
          <p:nvPr/>
        </p:nvSpPr>
        <p:spPr>
          <a:xfrm>
            <a:off x="7498238" y="6282706"/>
            <a:ext cx="1330158" cy="4610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545">
              <a:defRPr/>
            </a:pPr>
            <a:r>
              <a:rPr lang="ar-AE" sz="1998" b="1" dirty="0">
                <a:solidFill>
                  <a:prstClr val="black"/>
                </a:solidFill>
                <a:latin typeface="Gill Sans MT" panose="020B0502020104020203"/>
                <a:cs typeface="Arial" panose="020B0604020202020204" pitchFamily="34" charset="0"/>
              </a:rPr>
              <a:t>السؤال التالي</a:t>
            </a:r>
            <a:endParaRPr lang="en-US" sz="1998" b="1" dirty="0">
              <a:solidFill>
                <a:prstClr val="black"/>
              </a:solidFill>
              <a:latin typeface="Gill Sans MT" panose="020B0502020104020203"/>
            </a:endParaRPr>
          </a:p>
        </p:txBody>
      </p:sp>
    </p:spTree>
    <p:extLst>
      <p:ext uri="{BB962C8B-B14F-4D97-AF65-F5344CB8AC3E}">
        <p14:creationId xmlns:p14="http://schemas.microsoft.com/office/powerpoint/2010/main" val="2950758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95 -0.00078 L -0.1595 -0.00039 C -0.16341 0.00212 -0.16905 0.00598 -0.17252 0.01253 C -0.17816 0.02334 -0.17534 0.01871 -0.18109 0.02642 C -0.19249 0.05555 -0.17816 0.02083 -0.19042 0.04263 C -0.19205 0.04533 -0.19325 0.05054 -0.19477 0.05343 C -0.19791 0.0598 -0.20171 0.0623 -0.20464 0.06983 C -0.20605 0.07388 -0.20746 0.07793 -0.20898 0.08101 C -0.21929 0.10069 -0.21039 0.07851 -0.21896 0.09741 C -0.22048 0.10069 -0.22167 0.10493 -0.2233 0.10802 C -0.22504 0.11207 -0.22656 0.11574 -0.22829 0.11921 C -0.22916 0.12133 -0.23025 0.12249 -0.23111 0.12461 C -0.23263 0.12808 -0.23383 0.13233 -0.23546 0.13561 C -0.2398 0.14506 -0.24099 0.14467 -0.24479 0.1547 C -0.24598 0.15779 -0.24707 0.16203 -0.24826 0.16551 C -0.25021 0.17033 -0.25206 0.17457 -0.25401 0.1792 C -0.25499 0.18171 -0.25585 0.18499 -0.25694 0.1873 C -0.25813 0.19058 -0.25976 0.19251 -0.26106 0.1956 C -0.26801 0.21084 -0.26302 0.20216 -0.26974 0.2201 C -0.27148 0.2253 -0.27365 0.22839 -0.27549 0.23379 C -0.27658 0.23707 -0.27712 0.24189 -0.27832 0.24459 C -0.28005 0.24903 -0.28233 0.25115 -0.28407 0.25578 C -0.28591 0.26022 -0.28732 0.26716 -0.28906 0.27199 C -0.2896 0.27353 -0.29047 0.27334 -0.29112 0.27469 C -0.29318 0.27893 -0.29492 0.28375 -0.29687 0.28838 C -0.29752 0.29186 -0.29806 0.29649 -0.29915 0.29938 C -0.30034 0.30324 -0.30186 0.30439 -0.30327 0.30748 C -0.30436 0.30999 -0.30523 0.31327 -0.3062 0.31558 C -0.30729 0.31848 -0.30848 0.32079 -0.30967 0.32388 C -0.31391 0.33449 -0.31195 0.33198 -0.31684 0.34567 C -0.32237 0.36111 -0.32009 0.34703 -0.32693 0.37307 C -0.32812 0.3777 -0.32921 0.38271 -0.33051 0.38657 C -0.33138 0.38908 -0.33246 0.38985 -0.33333 0.39216 C -0.33615 0.39949 -0.33854 0.40856 -0.34114 0.41666 C -0.34233 0.42033 -0.34375 0.42361 -0.34483 0.42785 C -0.35177 0.45466 -0.3432 0.42322 -0.35123 0.44676 C -0.35416 0.45524 -0.35709 0.46412 -0.3597 0.47376 C -0.36838 0.50694 -0.35818 0.46971 -0.3648 0.49035 C -0.36566 0.49286 -0.36631 0.49556 -0.36697 0.49845 C -0.36751 0.50115 -0.36827 0.50694 -0.36827 0.50733 L -0.36827 0.50694 " pathEditMode="relative" rAng="0" ptsTypes="AAAAAAAAAAAAAAAAAAAAAAAAAAAAAAAAAAAAAAA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38" y="2540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0.0002 L 1.38889E-6 0.00019 C -0.01888 -0.00155 -0.02583 -0.00097 -0.04134 -0.00444 C -0.0497 -0.00656 -0.06619 -0.01061 -0.06619 -0.01042 C -0.0701 -0.01293 -0.07411 -0.01602 -0.07845 -0.01717 C -0.08127 -0.01775 -0.08399 -0.01833 -0.08659 -0.01929 C -0.08854 -0.01987 -0.0905 -0.02064 -0.09223 -0.02122 C -0.0944 -0.022 -0.0969 -0.02296 -0.09918 -0.02335 C -0.10004 -0.0247 -0.1007 -0.02662 -0.10178 -0.02759 C -0.10959 -0.03357 -0.11231 -0.03376 -0.11958 -0.03588 C -0.12153 -0.03743 -0.12327 -0.03897 -0.12522 -0.04032 C -0.12641 -0.04129 -0.12793 -0.04129 -0.12912 -0.04244 C -0.13867 -0.04958 -0.12739 -0.04418 -0.13889 -0.04862 C -0.14518 -0.05344 -0.14432 -0.05325 -0.15126 -0.0571 C -0.15256 -0.05787 -0.15397 -0.05884 -0.15538 -0.05923 C -0.15799 -0.06019 -0.16081 -0.06058 -0.16352 -0.06154 C -0.16754 -0.06733 -0.16547 -0.06559 -0.17188 -0.06791 C -0.17643 -0.06906 -0.18555 -0.07176 -0.18555 -0.07157 C -0.19824 -0.08469 -0.17774 -0.06501 -0.21159 -0.08237 C -0.21756 -0.08546 -0.21441 -0.08411 -0.22136 -0.08681 C -0.2257 -0.09105 -0.22656 -0.09279 -0.23231 -0.0951 C -0.23676 -0.09684 -0.24599 -0.09935 -0.24599 -0.09916 C -0.24794 -0.1007 -0.24968 -0.10224 -0.25152 -0.1034 C -0.25499 -0.10571 -0.25727 -0.10571 -0.26107 -0.10764 C -0.26107 -0.10745 -0.27138 -0.11304 -0.27366 -0.11382 C -0.27485 -0.11478 -0.27626 -0.11555 -0.27756 -0.11594 C -0.28038 -0.1171 -0.28451 -0.11845 -0.28711 -0.12037 C -0.28928 -0.12153 -0.2908 -0.12346 -0.29275 -0.12462 C -0.29275 -0.12423 -0.30295 -0.12983 -0.30523 -0.13079 L -0.31337 -0.13523 C -0.31511 -0.13561 -0.31706 -0.13639 -0.31879 -0.13735 C -0.32151 -0.13851 -0.32433 -0.14005 -0.32704 -0.1414 C -0.32845 -0.14198 -0.32986 -0.14314 -0.33127 -0.14352 C -0.33312 -0.14429 -0.33485 -0.14487 -0.33659 -0.14564 C -0.33909 -0.14622 -0.34136 -0.14738 -0.34353 -0.14777 C -0.34863 -0.14835 -0.35363 -0.14777 -0.35851 -0.14777 L -0.35851 -0.14738 " pathEditMode="relative" rAng="0" ptsTypes="AAAAAAAAAAAAAAAAAAAAAAAAAAAAAAAAAAAAA">
                                      <p:cBhvr>
                                        <p:cTn id="1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925" y="-738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849 3.51852E-6 L -0.17849 0.00038 C -0.18164 -0.00483 -0.18467 -0.00907 -0.18717 -0.01486 C -0.18804 -0.01679 -0.18782 -0.01987 -0.18836 -0.02219 C -0.18891 -0.02489 -0.18956 -0.02701 -0.19042 -0.02932 C -0.19097 -0.03125 -0.19205 -0.0326 -0.19249 -0.03415 C -0.19531 -0.04148 -0.19845 -0.04996 -0.19997 -0.05884 C -0.20106 -0.06366 -0.20106 -0.06926 -0.20225 -0.07331 C -0.20713 -0.09028 -0.20117 -0.06945 -0.20768 -0.09317 C -0.20833 -0.0953 -0.2092 -0.09761 -0.20985 -0.10031 C -0.21115 -0.10494 -0.21202 -0.11034 -0.21299 -0.11478 C -0.21375 -0.11767 -0.21462 -0.1198 -0.21506 -0.12269 C -0.21592 -0.12616 -0.21647 -0.1306 -0.21733 -0.13446 C -0.2194 -0.14449 -0.22243 -0.15143 -0.22504 -0.16146 C -0.22569 -0.16436 -0.22623 -0.16783 -0.2271 -0.17091 C -0.22797 -0.17458 -0.22938 -0.17728 -0.23025 -0.18094 C -0.23231 -0.18885 -0.2335 -0.19734 -0.23556 -0.20525 C -0.23958 -0.21972 -0.23763 -0.21335 -0.24099 -0.22473 C -0.2437 -0.24306 -0.2399 -0.22049 -0.24424 -0.23939 C -0.24685 -0.25135 -0.24338 -0.24229 -0.24761 -0.25386 C -0.24804 -0.25579 -0.24891 -0.25714 -0.24967 -0.25849 C -0.25054 -0.26177 -0.25108 -0.26524 -0.25173 -0.26852 C -0.25238 -0.27142 -0.25314 -0.27354 -0.25401 -0.27585 C -0.25466 -0.28087 -0.25499 -0.28588 -0.25607 -0.29051 C -0.25694 -0.29514 -0.25835 -0.29881 -0.25933 -0.30305 C -0.26009 -0.30594 -0.26074 -0.30922 -0.2615 -0.3125 C -0.2641 -0.33546 -0.26041 -0.30961 -0.26584 -0.32967 C -0.2679 -0.33719 -0.26877 -0.34645 -0.27115 -0.35417 L -0.27636 -0.37076 C -0.27918 -0.39507 -0.27571 -0.36844 -0.27973 -0.38812 C -0.28819 -0.42979 -0.28016 -0.39815 -0.28732 -0.42477 C -0.28938 -0.44522 -0.28678 -0.42516 -0.29047 -0.44194 C -0.29199 -0.44811 -0.29286 -0.45757 -0.29481 -0.46393 C -0.29568 -0.46644 -0.29687 -0.46856 -0.29796 -0.47107 C -0.29882 -0.4784 -0.29926 -0.48592 -0.30013 -0.49306 C -0.30143 -0.50348 -0.30262 -0.50598 -0.30447 -0.51505 C -0.30533 -0.51891 -0.30588 -0.52334 -0.30664 -0.52759 C -0.30696 -0.52971 -0.30707 -0.53222 -0.30761 -0.53453 C -0.30837 -0.53665 -0.30924 -0.53801 -0.30989 -0.53955 C -0.31271 -0.55865 -0.31098 -0.54977 -0.31532 -0.56617 C -0.31564 -0.57099 -0.31542 -0.57639 -0.31629 -0.58083 C -0.31705 -0.58449 -0.3189 -0.58681 -0.31944 -0.59086 C -0.32052 -0.59588 -0.32009 -0.60205 -0.32063 -0.60764 C -0.32096 -0.61131 -0.32118 -0.61439 -0.32172 -0.61767 C -0.32226 -0.62076 -0.32324 -0.62423 -0.324 -0.62751 C -0.32432 -0.62983 -0.32443 -0.63233 -0.32497 -0.63465 C -0.3266 -0.64333 -0.32704 -0.64429 -0.32921 -0.65182 C -0.32953 -0.65471 -0.33051 -0.66532 -0.33138 -0.66898 C -0.33192 -0.6713 -0.333 -0.67342 -0.33355 -0.67593 C -0.33441 -0.68075 -0.33485 -0.68557 -0.33572 -0.69078 C -0.33593 -0.69329 -0.33615 -0.69599 -0.3368 -0.69869 L -0.33886 -0.70525 C -0.34179 -0.73129 -0.33789 -0.7012 -0.34223 -0.72261 C -0.34309 -0.72705 -0.34353 -0.73226 -0.34429 -0.73727 C -0.34461 -0.73939 -0.3444 -0.74267 -0.34548 -0.74441 L -0.34743 -0.74923 C -0.34895 -0.7664 -0.34787 -0.75772 -0.35069 -0.77605 L -0.35188 -0.78338 C -0.35221 -0.78588 -0.35297 -0.7882 -0.35297 -0.79051 L -0.35297 -0.79553 L -0.35384 -0.80517 " pathEditMode="relative" rAng="0" ptsTypes="AAAAAAAAAAAAAAAAAAAAAAAAAAAAAAAAAAAAAAAAAAAAAAAAAAAAAAAAAAAAA">
                                      <p:cBhvr>
                                        <p:cTn id="1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67" y="-4023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صورة 9" descr="صورة تحتوي على علامة, خارجي, سارية, قف&#10;&#10;تم إنشاء الوصف تلقائياً">
            <a:extLst>
              <a:ext uri="{FF2B5EF4-FFF2-40B4-BE49-F238E27FC236}">
                <a16:creationId xmlns:a16="http://schemas.microsoft.com/office/drawing/2014/main" id="{07C96BE3-721F-4815-A6F3-42B9382FF0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0" y="-78518"/>
            <a:ext cx="12176561" cy="691299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A99C060-0373-459A-B899-D6869BFEBC8F}"/>
              </a:ext>
            </a:extLst>
          </p:cNvPr>
          <p:cNvSpPr txBox="1"/>
          <p:nvPr/>
        </p:nvSpPr>
        <p:spPr>
          <a:xfrm>
            <a:off x="4984227" y="586700"/>
            <a:ext cx="6612587" cy="83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80545">
              <a:defRPr/>
            </a:pPr>
            <a:r>
              <a:rPr lang="ar-AE" sz="4794" b="1" dirty="0">
                <a:solidFill>
                  <a:prstClr val="white"/>
                </a:solidFill>
                <a:latin typeface="Gill Sans MT" panose="020B0502020104020203"/>
                <a:cs typeface="Arial" panose="020B0604020202020204" pitchFamily="34" charset="0"/>
              </a:rPr>
              <a:t>( الغرض الشعري من الأبيات )</a:t>
            </a:r>
            <a:endParaRPr lang="en-US" sz="4794" b="1" dirty="0">
              <a:solidFill>
                <a:prstClr val="white"/>
              </a:solidFill>
              <a:latin typeface="Gill Sans MT" panose="020B0502020104020203"/>
            </a:endParaRPr>
          </a:p>
        </p:txBody>
      </p:sp>
      <p:pic>
        <p:nvPicPr>
          <p:cNvPr id="15" name="Picture 14" descr="A picture containing table, different&#10;&#10;Description automatically generated">
            <a:extLst>
              <a:ext uri="{FF2B5EF4-FFF2-40B4-BE49-F238E27FC236}">
                <a16:creationId xmlns:a16="http://schemas.microsoft.com/office/drawing/2014/main" id="{BA4FB864-A686-491B-8761-B5A27124C34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678" b="22959" l="9984" r="89976">
                        <a14:foregroundMark x1="84802" y1="22999" x2="84600" y2="17583"/>
                        <a14:foregroundMark x1="83023" y1="3678" x2="83023" y2="7922"/>
                        <a14:foregroundMark x1="60994" y1="14875" x2="54244" y2="145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39" b="75266"/>
          <a:stretch/>
        </p:blipFill>
        <p:spPr>
          <a:xfrm>
            <a:off x="6246781" y="2413666"/>
            <a:ext cx="4415430" cy="101533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5FAC6EC-FBCE-408B-BFE7-E5079D61B291}"/>
              </a:ext>
            </a:extLst>
          </p:cNvPr>
          <p:cNvSpPr txBox="1"/>
          <p:nvPr/>
        </p:nvSpPr>
        <p:spPr>
          <a:xfrm>
            <a:off x="6747130" y="2390636"/>
            <a:ext cx="2832375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80545">
              <a:defRPr/>
            </a:pPr>
            <a:r>
              <a:rPr lang="ar-AE" sz="2397" b="1" dirty="0">
                <a:solidFill>
                  <a:prstClr val="white"/>
                </a:solidFill>
                <a:latin typeface="Gill Sans MT" panose="020B0502020104020203"/>
                <a:cs typeface="Arial" panose="020B0604020202020204" pitchFamily="34" charset="0"/>
              </a:rPr>
              <a:t>( الحكمة )</a:t>
            </a:r>
            <a:endParaRPr lang="en-US" sz="2397" b="1" dirty="0">
              <a:solidFill>
                <a:prstClr val="white"/>
              </a:solidFill>
              <a:latin typeface="Gill Sans MT" panose="020B0502020104020203"/>
            </a:endParaRPr>
          </a:p>
        </p:txBody>
      </p:sp>
      <p:pic>
        <p:nvPicPr>
          <p:cNvPr id="20" name="Picture 19" descr="A picture containing table, different&#10;&#10;Description automatically generated">
            <a:extLst>
              <a:ext uri="{FF2B5EF4-FFF2-40B4-BE49-F238E27FC236}">
                <a16:creationId xmlns:a16="http://schemas.microsoft.com/office/drawing/2014/main" id="{9290C201-675C-4C7F-AF32-533068AE3E9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678" b="22959" l="9984" r="89976">
                        <a14:foregroundMark x1="84802" y1="22999" x2="84600" y2="17583"/>
                        <a14:foregroundMark x1="83023" y1="3678" x2="83023" y2="7922"/>
                        <a14:foregroundMark x1="60994" y1="14875" x2="54244" y2="145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39" b="75266"/>
          <a:stretch/>
        </p:blipFill>
        <p:spPr>
          <a:xfrm>
            <a:off x="6246781" y="5207813"/>
            <a:ext cx="4415430" cy="101533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0394958-EB78-480E-B6C8-8AF4B561CF79}"/>
              </a:ext>
            </a:extLst>
          </p:cNvPr>
          <p:cNvSpPr txBox="1"/>
          <p:nvPr/>
        </p:nvSpPr>
        <p:spPr>
          <a:xfrm>
            <a:off x="6744535" y="5115165"/>
            <a:ext cx="2832375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80545">
              <a:defRPr/>
            </a:pPr>
            <a:r>
              <a:rPr lang="ar-AE" sz="2397" b="1" dirty="0">
                <a:solidFill>
                  <a:prstClr val="white"/>
                </a:solidFill>
                <a:latin typeface="Gill Sans MT" panose="020B0502020104020203"/>
                <a:cs typeface="Arial" panose="020B0604020202020204" pitchFamily="34" charset="0"/>
              </a:rPr>
              <a:t>( الفخر ) </a:t>
            </a:r>
            <a:endParaRPr lang="en-US" sz="2397" b="1" dirty="0">
              <a:solidFill>
                <a:prstClr val="white"/>
              </a:solidFill>
              <a:latin typeface="Gill Sans MT" panose="020B0502020104020203"/>
            </a:endParaRPr>
          </a:p>
        </p:txBody>
      </p:sp>
      <p:pic>
        <p:nvPicPr>
          <p:cNvPr id="22" name="Picture 21" descr="A picture containing table, different&#10;&#10;Description automatically generated">
            <a:extLst>
              <a:ext uri="{FF2B5EF4-FFF2-40B4-BE49-F238E27FC236}">
                <a16:creationId xmlns:a16="http://schemas.microsoft.com/office/drawing/2014/main" id="{603CE359-6178-4D7C-8461-713261D1ACE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678" b="22959" l="9984" r="89976">
                        <a14:foregroundMark x1="84802" y1="22999" x2="84600" y2="17583"/>
                        <a14:foregroundMark x1="83023" y1="3678" x2="83023" y2="7922"/>
                        <a14:foregroundMark x1="60994" y1="14875" x2="54244" y2="145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39" b="75266"/>
          <a:stretch/>
        </p:blipFill>
        <p:spPr>
          <a:xfrm>
            <a:off x="6246781" y="3818606"/>
            <a:ext cx="4415430" cy="101533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E1788F9-5638-458E-AD2B-A511BBBF12CC}"/>
              </a:ext>
            </a:extLst>
          </p:cNvPr>
          <p:cNvSpPr txBox="1"/>
          <p:nvPr/>
        </p:nvSpPr>
        <p:spPr>
          <a:xfrm>
            <a:off x="6747130" y="3816732"/>
            <a:ext cx="2832375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80545">
              <a:defRPr/>
            </a:pPr>
            <a:r>
              <a:rPr lang="ar-AE" sz="2397" b="1" dirty="0">
                <a:solidFill>
                  <a:prstClr val="white"/>
                </a:solidFill>
                <a:latin typeface="Gill Sans MT" panose="020B0502020104020203"/>
                <a:cs typeface="Arial" panose="020B0604020202020204" pitchFamily="34" charset="0"/>
              </a:rPr>
              <a:t>( الرثاء )</a:t>
            </a:r>
            <a:endParaRPr lang="en-US" sz="2397" b="1" dirty="0">
              <a:solidFill>
                <a:prstClr val="white"/>
              </a:solidFill>
              <a:latin typeface="Gill Sans MT" panose="020B0502020104020203"/>
            </a:endParaRPr>
          </a:p>
        </p:txBody>
      </p:sp>
      <p:sp>
        <p:nvSpPr>
          <p:cNvPr id="23" name="Rectangle 22">
            <a:hlinkClick r:id="rId7" action="ppaction://hlinksldjump"/>
            <a:extLst>
              <a:ext uri="{FF2B5EF4-FFF2-40B4-BE49-F238E27FC236}">
                <a16:creationId xmlns:a16="http://schemas.microsoft.com/office/drawing/2014/main" id="{F8DAF4DB-4C4E-4CAB-82BA-D9F9EC675D6B}"/>
              </a:ext>
            </a:extLst>
          </p:cNvPr>
          <p:cNvSpPr/>
          <p:nvPr/>
        </p:nvSpPr>
        <p:spPr>
          <a:xfrm>
            <a:off x="7498238" y="6282706"/>
            <a:ext cx="1330158" cy="4610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545">
              <a:defRPr/>
            </a:pPr>
            <a:r>
              <a:rPr lang="ar-AE" sz="1998" b="1" dirty="0">
                <a:solidFill>
                  <a:prstClr val="black"/>
                </a:solidFill>
                <a:latin typeface="Gill Sans MT" panose="020B0502020104020203"/>
                <a:cs typeface="Arial" panose="020B0604020202020204" pitchFamily="34" charset="0"/>
              </a:rPr>
              <a:t>السؤال التالي</a:t>
            </a:r>
            <a:endParaRPr lang="en-US" sz="1998" b="1" dirty="0">
              <a:solidFill>
                <a:prstClr val="black"/>
              </a:solidFill>
              <a:latin typeface="Gill Sans MT" panose="020B0502020104020203"/>
            </a:endParaRPr>
          </a:p>
        </p:txBody>
      </p:sp>
    </p:spTree>
    <p:extLst>
      <p:ext uri="{BB962C8B-B14F-4D97-AF65-F5344CB8AC3E}">
        <p14:creationId xmlns:p14="http://schemas.microsoft.com/office/powerpoint/2010/main" val="1337727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955 -0.0007 L -0.15955 -0.00047 C -0.16337 0.00208 -0.1691 0.00601 -0.17257 0.0125 C -0.17813 0.02338 -0.17535 0.01875 -0.18108 0.02638 C -0.19253 0.05555 -0.17813 0.02083 -0.19045 0.04259 C -0.19201 0.04537 -0.19323 0.05046 -0.19479 0.05347 C -0.19792 0.05972 -0.20174 0.06226 -0.20469 0.0699 C -0.20608 0.07384 -0.20747 0.07801 -0.20903 0.08101 C -0.21927 0.10069 -0.21042 0.07847 -0.21892 0.09745 C -0.22049 0.10069 -0.2217 0.10486 -0.22326 0.1081 C -0.225 0.11203 -0.22656 0.11574 -0.2283 0.11921 C -0.22917 0.12129 -0.23021 0.12245 -0.23108 0.12453 C -0.23264 0.12801 -0.23385 0.1324 -0.23542 0.13564 C -0.23976 0.14513 -0.24097 0.14467 -0.24479 0.15463 C -0.24601 0.15787 -0.24705 0.16203 -0.24826 0.16551 C -0.25017 0.17037 -0.25208 0.17453 -0.25399 0.17916 C -0.25503 0.18171 -0.2559 0.18495 -0.25694 0.18726 C -0.25816 0.19051 -0.25972 0.19259 -0.26111 0.1956 C -0.26806 0.21088 -0.26302 0.20208 -0.26979 0.22013 C -0.27153 0.22523 -0.27361 0.22847 -0.27552 0.23379 C -0.27656 0.23703 -0.27708 0.24189 -0.2783 0.24467 C -0.28003 0.24907 -0.28229 0.25115 -0.28403 0.25578 C -0.28594 0.26018 -0.28733 0.26713 -0.28906 0.27199 C -0.28958 0.27361 -0.29045 0.27338 -0.29115 0.27476 C -0.29323 0.27893 -0.29497 0.28379 -0.29688 0.28842 C -0.29757 0.29189 -0.29809 0.29652 -0.29913 0.2993 C -0.30035 0.30324 -0.30191 0.30439 -0.3033 0.3074 C -0.30434 0.30995 -0.30521 0.31319 -0.30625 0.31551 C -0.30729 0.31851 -0.30851 0.32083 -0.30972 0.32384 C -0.31389 0.33449 -0.31198 0.33194 -0.31684 0.3456 C -0.3224 0.36111 -0.32014 0.34699 -0.32691 0.37314 C -0.32813 0.37777 -0.32917 0.38263 -0.33056 0.38657 C -0.33142 0.38912 -0.33247 0.38981 -0.33333 0.39213 C -0.33611 0.39953 -0.33854 0.40856 -0.34115 0.41666 C -0.34236 0.42037 -0.34375 0.42361 -0.34479 0.42777 C -0.35174 0.45463 -0.34323 0.42314 -0.35122 0.44676 C -0.35417 0.45532 -0.35712 0.46412 -0.35972 0.47384 C -0.3684 0.50694 -0.35816 0.46967 -0.36476 0.49027 C -0.36563 0.49282 -0.36632 0.4956 -0.36701 0.49838 C -0.36753 0.50115 -0.36823 0.50694 -0.36823 0.5074 L -0.36823 0.50694 " pathEditMode="relative" rAng="0" ptsTypes="AAAAAAAAAAAAAAAAAAAAAAAAAAAAAAAAAAAAAAA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34" y="2539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0.0007 L 2.77778E-7 0.00046 C -0.01892 -0.00394 -0.02587 -0.00232 -0.04132 -0.01019 C -0.04965 -0.01482 -0.06615 -0.02408 -0.06615 -0.02361 C -0.07014 -0.0294 -0.07413 -0.03611 -0.07847 -0.03866 C -0.08125 -0.04028 -0.08403 -0.04144 -0.08663 -0.04352 C -0.08854 -0.04491 -0.09045 -0.04653 -0.09219 -0.04815 C -0.09444 -0.04977 -0.09688 -0.05186 -0.09913 -0.05278 C -0.1 -0.05602 -0.10069 -0.06019 -0.10174 -0.06227 C -0.10955 -0.0757 -0.11233 -0.07639 -0.11962 -0.08102 C -0.12153 -0.08473 -0.12326 -0.08774 -0.12517 -0.09098 C -0.12639 -0.09306 -0.12795 -0.09306 -0.12917 -0.09561 C -0.13872 -0.11181 -0.12743 -0.09977 -0.13889 -0.10973 C -0.14514 -0.12061 -0.14427 -0.12014 -0.15122 -0.12894 C -0.1526 -0.13056 -0.15399 -0.13264 -0.15538 -0.13357 C -0.15799 -0.13565 -0.16076 -0.13681 -0.16354 -0.13889 C -0.16753 -0.15186 -0.16545 -0.14769 -0.17188 -0.15301 C -0.17639 -0.15556 -0.18542 -0.16181 -0.18542 -0.16135 C -0.19809 -0.19098 -0.17778 -0.14676 -0.21146 -0.18588 C -0.21736 -0.1926 -0.21424 -0.18936 -0.22118 -0.19584 C -0.22552 -0.2051 -0.22639 -0.20926 -0.23212 -0.21459 C -0.23663 -0.21806 -0.24583 -0.22385 -0.24583 -0.22338 C -0.24774 -0.22709 -0.24948 -0.23056 -0.25139 -0.23334 C -0.25486 -0.23843 -0.25712 -0.23843 -0.26094 -0.2426 C -0.26094 -0.24213 -0.27118 -0.25463 -0.27344 -0.25672 C -0.27465 -0.2588 -0.27604 -0.26042 -0.27743 -0.26135 C -0.28021 -0.26412 -0.28438 -0.26713 -0.28698 -0.2713 C -0.28906 -0.27385 -0.29063 -0.27801 -0.29253 -0.28079 C -0.29253 -0.2801 -0.30278 -0.29283 -0.30503 -0.29491 L -0.31319 -0.30463 C -0.31493 -0.30579 -0.31684 -0.30741 -0.31858 -0.30949 C -0.32135 -0.31204 -0.32413 -0.31574 -0.32691 -0.31875 C -0.3283 -0.31991 -0.32969 -0.32246 -0.33108 -0.32338 C -0.33299 -0.325 -0.33472 -0.32662 -0.33646 -0.32824 C -0.33889 -0.32963 -0.34115 -0.33241 -0.3434 -0.33287 C -0.34844 -0.33449 -0.35347 -0.33287 -0.35816 -0.33287 L -0.35816 -0.33241 " pathEditMode="relative" rAng="0" ptsTypes="AAAAAAAAAAAAAAAAAAAAAAAAAAAAAAAAAAAAA">
                                      <p:cBhvr>
                                        <p:cTn id="1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917" y="-1659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847 1.48148E-6 L -0.17847 0.00046 C -0.1816 -0.00486 -0.18472 -0.00903 -0.18715 -0.01482 C -0.18802 -0.01667 -0.18785 -0.01991 -0.18837 -0.02222 C -0.18889 -0.02477 -0.18958 -0.02708 -0.19045 -0.0294 C -0.19097 -0.03125 -0.19201 -0.03241 -0.19253 -0.03403 C -0.19531 -0.04121 -0.19844 -0.05 -0.2 -0.0588 C -0.20104 -0.06343 -0.20104 -0.06898 -0.20226 -0.07338 C -0.20712 -0.09005 -0.20122 -0.06921 -0.20764 -0.09283 C -0.20833 -0.09514 -0.2092 -0.09769 -0.2099 -0.10023 C -0.21111 -0.10486 -0.21198 -0.11019 -0.21302 -0.11482 C -0.21372 -0.11736 -0.21458 -0.11945 -0.2151 -0.12222 C -0.21597 -0.12593 -0.21649 -0.13033 -0.21736 -0.13449 C -0.21944 -0.14445 -0.2224 -0.15139 -0.225 -0.16134 C -0.22569 -0.16412 -0.22622 -0.16783 -0.22708 -0.17083 C -0.22795 -0.17454 -0.22934 -0.17708 -0.23021 -0.18056 C -0.23229 -0.18843 -0.23351 -0.19722 -0.23559 -0.20533 C -0.23958 -0.21968 -0.23767 -0.21343 -0.24097 -0.22477 C -0.24375 -0.24306 -0.23993 -0.22037 -0.24427 -0.23935 C -0.24688 -0.25139 -0.2434 -0.24236 -0.24757 -0.25394 C -0.24809 -0.25579 -0.24896 -0.25695 -0.24965 -0.25857 C -0.25052 -0.26181 -0.25104 -0.26528 -0.25174 -0.26852 C -0.25243 -0.2713 -0.25313 -0.27361 -0.25399 -0.27593 C -0.25469 -0.28079 -0.25503 -0.28588 -0.25608 -0.29051 C -0.25694 -0.29491 -0.25833 -0.29861 -0.25938 -0.30278 C -0.26007 -0.30602 -0.26076 -0.30926 -0.26146 -0.3125 C -0.26406 -0.33542 -0.26042 -0.30949 -0.2658 -0.32963 C -0.26788 -0.33727 -0.26875 -0.34653 -0.27118 -0.35417 L -0.27639 -0.37083 C -0.27917 -0.3956 -0.27569 -0.36898 -0.27969 -0.3882 C -0.28819 -0.42963 -0.28021 -0.39861 -0.28733 -0.42454 C -0.28941 -0.44514 -0.28681 -0.425 -0.29045 -0.4419 C -0.29201 -0.44792 -0.29288 -0.45764 -0.29479 -0.46389 C -0.29566 -0.46644 -0.29688 -0.46852 -0.29792 -0.47107 C -0.29878 -0.47847 -0.29931 -0.48565 -0.30017 -0.49306 C -0.30139 -0.50324 -0.3026 -0.50579 -0.30451 -0.51505 C -0.30538 -0.51898 -0.3059 -0.52315 -0.3066 -0.52732 C -0.30694 -0.52963 -0.30712 -0.53218 -0.30764 -0.53449 C -0.30833 -0.53658 -0.3092 -0.53773 -0.3099 -0.53958 C -0.31267 -0.55857 -0.31094 -0.54977 -0.31528 -0.56621 C -0.31563 -0.57107 -0.31545 -0.57662 -0.31632 -0.58125 C -0.31701 -0.58449 -0.31892 -0.58704 -0.31944 -0.59074 C -0.32049 -0.59607 -0.32014 -0.60208 -0.32066 -0.60764 C -0.32101 -0.61111 -0.32118 -0.61435 -0.3217 -0.61759 C -0.32222 -0.62083 -0.32326 -0.62408 -0.32396 -0.62732 C -0.32431 -0.62963 -0.32448 -0.63218 -0.325 -0.63449 C -0.32656 -0.64329 -0.32708 -0.64421 -0.32917 -0.65185 C -0.32951 -0.65463 -0.33056 -0.66528 -0.33142 -0.66875 C -0.33194 -0.6713 -0.33299 -0.67338 -0.33351 -0.67593 C -0.33438 -0.68079 -0.3349 -0.68565 -0.33576 -0.69074 C -0.33594 -0.69306 -0.33611 -0.6956 -0.33681 -0.69792 L -0.33889 -0.70533 C -0.34184 -0.73125 -0.33785 -0.7007 -0.34219 -0.72246 C -0.34306 -0.72708 -0.34358 -0.73218 -0.34427 -0.73704 C -0.34462 -0.73935 -0.34444 -0.74259 -0.34549 -0.74445 L -0.3474 -0.74908 C -0.34896 -0.76644 -0.34792 -0.75764 -0.35069 -0.77593 L -0.35191 -0.78333 C -0.35226 -0.78588 -0.35295 -0.7882 -0.35295 -0.79051 L -0.35295 -0.7956 L -0.35382 -0.80509 " pathEditMode="relative" rAng="0" ptsTypes="AAAAAAAAAAAAAAAAAAAAAAAAAAAAAAAAAAAAAAAAAAAAAAAAAAAAAAAAAAAAA">
                                      <p:cBhvr>
                                        <p:cTn id="1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67" y="-4023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صورة 9" descr="صورة تحتوي على علامة, خارجي, سارية, قف&#10;&#10;تم إنشاء الوصف تلقائياً">
            <a:extLst>
              <a:ext uri="{FF2B5EF4-FFF2-40B4-BE49-F238E27FC236}">
                <a16:creationId xmlns:a16="http://schemas.microsoft.com/office/drawing/2014/main" id="{9EB6DBAD-C4ED-4B7F-9180-93B59A1D87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0" y="-78518"/>
            <a:ext cx="12176561" cy="691299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A99C060-0373-459A-B899-D6869BFEBC8F}"/>
              </a:ext>
            </a:extLst>
          </p:cNvPr>
          <p:cNvSpPr txBox="1"/>
          <p:nvPr/>
        </p:nvSpPr>
        <p:spPr>
          <a:xfrm>
            <a:off x="3904218" y="789398"/>
            <a:ext cx="8280061" cy="783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80545">
              <a:defRPr/>
            </a:pPr>
            <a:r>
              <a:rPr lang="ar-AE" sz="4494" b="1" dirty="0">
                <a:solidFill>
                  <a:prstClr val="white"/>
                </a:solidFill>
                <a:latin typeface="Gill Sans MT" panose="020B0502020104020203"/>
                <a:cs typeface="Arial" panose="020B0604020202020204" pitchFamily="34" charset="0"/>
              </a:rPr>
              <a:t>( ضد كلمة الصلاح )</a:t>
            </a:r>
            <a:endParaRPr lang="en-US" sz="4494" b="1" dirty="0">
              <a:solidFill>
                <a:prstClr val="white"/>
              </a:solidFill>
              <a:latin typeface="Gill Sans MT" panose="020B0502020104020203"/>
            </a:endParaRPr>
          </a:p>
        </p:txBody>
      </p:sp>
      <p:pic>
        <p:nvPicPr>
          <p:cNvPr id="15" name="Picture 14" descr="A picture containing table, different&#10;&#10;Description automatically generated">
            <a:extLst>
              <a:ext uri="{FF2B5EF4-FFF2-40B4-BE49-F238E27FC236}">
                <a16:creationId xmlns:a16="http://schemas.microsoft.com/office/drawing/2014/main" id="{BA4FB864-A686-491B-8761-B5A27124C34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678" b="22959" l="9984" r="89976">
                        <a14:foregroundMark x1="84802" y1="22999" x2="84600" y2="17583"/>
                        <a14:foregroundMark x1="83023" y1="3678" x2="83023" y2="7922"/>
                        <a14:foregroundMark x1="60994" y1="14875" x2="54244" y2="145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39" b="75266"/>
          <a:stretch/>
        </p:blipFill>
        <p:spPr>
          <a:xfrm>
            <a:off x="6620681" y="2445082"/>
            <a:ext cx="4415430" cy="101533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5FAC6EC-FBCE-408B-BFE7-E5079D61B291}"/>
              </a:ext>
            </a:extLst>
          </p:cNvPr>
          <p:cNvSpPr txBox="1"/>
          <p:nvPr/>
        </p:nvSpPr>
        <p:spPr>
          <a:xfrm>
            <a:off x="6747130" y="2390636"/>
            <a:ext cx="2832375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80545">
              <a:defRPr/>
            </a:pPr>
            <a:r>
              <a:rPr lang="ar-AE" sz="2397" b="1" dirty="0">
                <a:solidFill>
                  <a:prstClr val="white"/>
                </a:solidFill>
                <a:latin typeface="Gill Sans MT" panose="020B0502020104020203"/>
                <a:cs typeface="Arial" panose="020B0604020202020204" pitchFamily="34" charset="0"/>
              </a:rPr>
              <a:t>( المساواة  ) </a:t>
            </a:r>
            <a:endParaRPr lang="en-US" sz="2397" b="1" dirty="0">
              <a:solidFill>
                <a:prstClr val="white"/>
              </a:solidFill>
              <a:latin typeface="Gill Sans MT" panose="020B0502020104020203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0394958-EB78-480E-B6C8-8AF4B561CF79}"/>
              </a:ext>
            </a:extLst>
          </p:cNvPr>
          <p:cNvSpPr txBox="1"/>
          <p:nvPr/>
        </p:nvSpPr>
        <p:spPr>
          <a:xfrm>
            <a:off x="6747130" y="3825707"/>
            <a:ext cx="2832375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80545">
              <a:defRPr/>
            </a:pPr>
            <a:r>
              <a:rPr lang="ar-AE" sz="2397" b="1" dirty="0">
                <a:solidFill>
                  <a:prstClr val="white"/>
                </a:solidFill>
                <a:latin typeface="Gill Sans MT" panose="020B0502020104020203"/>
                <a:cs typeface="Arial" panose="020B0604020202020204" pitchFamily="34" charset="0"/>
              </a:rPr>
              <a:t>( الفساد  ) </a:t>
            </a:r>
            <a:endParaRPr lang="en-US" sz="2397" b="1" dirty="0">
              <a:solidFill>
                <a:prstClr val="white"/>
              </a:solidFill>
              <a:latin typeface="Gill Sans MT" panose="020B0502020104020203"/>
            </a:endParaRPr>
          </a:p>
        </p:txBody>
      </p:sp>
      <p:pic>
        <p:nvPicPr>
          <p:cNvPr id="20" name="Picture 19" descr="A picture containing table, different&#10;&#10;Description automatically generated">
            <a:extLst>
              <a:ext uri="{FF2B5EF4-FFF2-40B4-BE49-F238E27FC236}">
                <a16:creationId xmlns:a16="http://schemas.microsoft.com/office/drawing/2014/main" id="{9290C201-675C-4C7F-AF32-533068AE3E9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678" b="22959" l="9984" r="89976">
                        <a14:foregroundMark x1="84802" y1="22999" x2="84600" y2="17583"/>
                        <a14:foregroundMark x1="83023" y1="3678" x2="83023" y2="7922"/>
                        <a14:foregroundMark x1="60994" y1="14875" x2="54244" y2="145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39" b="75266"/>
          <a:stretch/>
        </p:blipFill>
        <p:spPr>
          <a:xfrm>
            <a:off x="6620681" y="4049874"/>
            <a:ext cx="4415430" cy="101533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E1788F9-5638-458E-AD2B-A511BBBF12CC}"/>
              </a:ext>
            </a:extLst>
          </p:cNvPr>
          <p:cNvSpPr txBox="1"/>
          <p:nvPr/>
        </p:nvSpPr>
        <p:spPr>
          <a:xfrm>
            <a:off x="6747130" y="5423045"/>
            <a:ext cx="2832375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80545">
              <a:defRPr/>
            </a:pPr>
            <a:r>
              <a:rPr lang="ar-AE" sz="2397" b="1" dirty="0">
                <a:solidFill>
                  <a:prstClr val="white"/>
                </a:solidFill>
                <a:latin typeface="Gill Sans MT" panose="020B0502020104020203"/>
                <a:cs typeface="Arial" panose="020B0604020202020204" pitchFamily="34" charset="0"/>
              </a:rPr>
              <a:t>( الابتعاد  )</a:t>
            </a:r>
            <a:endParaRPr lang="en-US" sz="2397" b="1" dirty="0">
              <a:solidFill>
                <a:prstClr val="white"/>
              </a:solidFill>
              <a:latin typeface="Gill Sans MT" panose="020B0502020104020203"/>
            </a:endParaRPr>
          </a:p>
        </p:txBody>
      </p:sp>
      <p:pic>
        <p:nvPicPr>
          <p:cNvPr id="22" name="Picture 21" descr="A picture containing table, different&#10;&#10;Description automatically generated">
            <a:extLst>
              <a:ext uri="{FF2B5EF4-FFF2-40B4-BE49-F238E27FC236}">
                <a16:creationId xmlns:a16="http://schemas.microsoft.com/office/drawing/2014/main" id="{603CE359-6178-4D7C-8461-713261D1ACE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678" b="22959" l="9984" r="89976">
                        <a14:foregroundMark x1="84802" y1="22999" x2="84600" y2="17583"/>
                        <a14:foregroundMark x1="83023" y1="3678" x2="83023" y2="7922"/>
                        <a14:foregroundMark x1="60994" y1="14875" x2="54244" y2="145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39" b="75266"/>
          <a:stretch/>
        </p:blipFill>
        <p:spPr>
          <a:xfrm>
            <a:off x="6620681" y="5684343"/>
            <a:ext cx="4415430" cy="1015335"/>
          </a:xfrm>
          <a:prstGeom prst="rect">
            <a:avLst/>
          </a:prstGeom>
        </p:spPr>
      </p:pic>
      <p:sp>
        <p:nvSpPr>
          <p:cNvPr id="23" name="Rectangle 22">
            <a:hlinkClick r:id="" action="ppaction://noaction"/>
            <a:extLst>
              <a:ext uri="{FF2B5EF4-FFF2-40B4-BE49-F238E27FC236}">
                <a16:creationId xmlns:a16="http://schemas.microsoft.com/office/drawing/2014/main" id="{F8DAF4DB-4C4E-4CAB-82BA-D9F9EC675D6B}"/>
              </a:ext>
            </a:extLst>
          </p:cNvPr>
          <p:cNvSpPr/>
          <p:nvPr/>
        </p:nvSpPr>
        <p:spPr>
          <a:xfrm>
            <a:off x="7498238" y="6282706"/>
            <a:ext cx="1330158" cy="4610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545">
              <a:defRPr/>
            </a:pPr>
            <a:r>
              <a:rPr lang="ar-AE" sz="1998" b="1" dirty="0">
                <a:solidFill>
                  <a:prstClr val="black"/>
                </a:solidFill>
                <a:latin typeface="Gill Sans MT" panose="020B0502020104020203"/>
                <a:cs typeface="Arial" panose="020B0604020202020204" pitchFamily="34" charset="0"/>
              </a:rPr>
              <a:t>السؤال التالي</a:t>
            </a:r>
            <a:endParaRPr lang="en-US" sz="1998" b="1" dirty="0">
              <a:solidFill>
                <a:prstClr val="black"/>
              </a:solidFill>
              <a:latin typeface="Gill Sans MT" panose="020B0502020104020203"/>
            </a:endParaRPr>
          </a:p>
        </p:txBody>
      </p:sp>
    </p:spTree>
    <p:extLst>
      <p:ext uri="{BB962C8B-B14F-4D97-AF65-F5344CB8AC3E}">
        <p14:creationId xmlns:p14="http://schemas.microsoft.com/office/powerpoint/2010/main" val="886730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95 -0.00077 L -0.1595 -0.00038 C -0.16341 0.00212 -0.16905 0.00598 -0.17252 0.01254 C -0.17817 0.02334 -0.17534 0.01871 -0.1811 0.02643 C -0.19249 0.05556 -0.17817 0.02084 -0.19043 0.04263 C -0.19205 0.04533 -0.19325 0.05054 -0.19477 0.05344 C -0.19791 0.0598 -0.20171 0.06231 -0.20464 0.06983 C -0.20605 0.07388 -0.20746 0.07793 -0.20898 0.08102 C -0.21929 0.1007 -0.21039 0.07851 -0.21896 0.09742 C -0.22048 0.1007 -0.22168 0.10494 -0.2233 0.10803 C -0.22504 0.11208 -0.22656 0.11574 -0.2283 0.11922 C -0.22916 0.12134 -0.23025 0.12249 -0.23112 0.12462 C -0.23264 0.12809 -0.23383 0.13233 -0.23546 0.13561 C -0.2398 0.14506 -0.24099 0.14468 -0.24479 0.15471 C -0.24598 0.1578 -0.24707 0.16204 -0.24826 0.16551 C -0.25021 0.17033 -0.25206 0.17458 -0.25401 0.17921 C -0.25499 0.18172 -0.25586 0.18499 -0.25694 0.18731 C -0.25814 0.19059 -0.25976 0.19252 -0.26107 0.1956 C -0.26801 0.21084 -0.26302 0.20216 -0.26975 0.2201 C -0.27148 0.22531 -0.27365 0.2284 -0.2755 0.2338 C -0.27658 0.23708 -0.27712 0.2419 -0.27832 0.2446 C -0.28005 0.24904 -0.28233 0.25116 -0.28407 0.25579 C -0.28591 0.26023 -0.28732 0.26717 -0.28906 0.27199 C -0.2896 0.27354 -0.29047 0.27334 -0.29112 0.27469 C -0.29318 0.27894 -0.29492 0.28376 -0.29687 0.28839 C -0.29752 0.29186 -0.29807 0.29649 -0.29915 0.29939 C -0.30034 0.30324 -0.30186 0.3044 -0.30327 0.30749 C -0.30436 0.30999 -0.30523 0.31327 -0.3062 0.31559 C -0.30729 0.31848 -0.30848 0.3208 -0.30968 0.32388 C -0.31391 0.33449 -0.31196 0.33199 -0.31684 0.34568 C -0.32237 0.36111 -0.32009 0.34703 -0.32693 0.37307 C -0.32812 0.3777 -0.32921 0.38272 -0.33051 0.38658 C -0.33138 0.38908 -0.33246 0.38986 -0.33333 0.39217 C -0.33615 0.3995 -0.33854 0.40857 -0.34114 0.41667 C -0.34234 0.42033 -0.34375 0.42361 -0.34483 0.42786 C -0.35178 0.45467 -0.34321 0.42323 -0.35123 0.44676 C -0.35416 0.45525 -0.35709 0.46412 -0.3597 0.47377 C -0.36838 0.50695 -0.35818 0.46972 -0.3648 0.49036 C -0.36567 0.49287 -0.36632 0.49557 -0.36697 0.49846 C -0.36751 0.50116 -0.36827 0.50695 -0.36827 0.50733 L -0.36827 0.50695 " pathEditMode="relative" rAng="0" ptsTypes="AAAAAAAAAAAAAAAAAAAAAAAAAAAAAAAAAAAAAAA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38" y="2540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36111E-6 -0.00019 L -2.36111E-6 0.0002 C -0.01888 -0.00154 -0.02582 -0.00096 -0.04134 -0.00443 C -0.04969 -0.00656 -0.06619 -0.01061 -0.06619 -0.01041 C -0.07009 -0.01292 -0.07411 -0.01601 -0.07845 -0.01716 C -0.08127 -0.01774 -0.08398 -0.01832 -0.08659 -0.01929 C -0.08854 -0.01987 -0.09049 -0.02064 -0.09223 -0.02122 C -0.0944 -0.02199 -0.09689 -0.02295 -0.09917 -0.02334 C -0.10004 -0.02469 -0.10069 -0.02662 -0.10178 -0.02758 C -0.10959 -0.03356 -0.1123 -0.03375 -0.11957 -0.03588 C -0.12153 -0.03742 -0.12326 -0.03896 -0.12521 -0.04031 C -0.12641 -0.04128 -0.12793 -0.04128 -0.12912 -0.04243 C -0.13867 -0.04957 -0.12738 -0.04417 -0.13889 -0.04861 C -0.14518 -0.05343 -0.14431 -0.05324 -0.15126 -0.0571 C -0.15256 -0.05787 -0.15397 -0.05883 -0.15538 -0.05922 C -0.15798 -0.06018 -0.1608 -0.06057 -0.16352 -0.06153 C -0.16753 -0.06732 -0.16547 -0.06558 -0.17187 -0.0679 C -0.17643 -0.06906 -0.18554 -0.07176 -0.18554 -0.07156 C -0.19824 -0.08468 -0.17773 -0.065 -0.21159 -0.08237 C -0.21755 -0.08545 -0.21441 -0.0841 -0.22135 -0.0868 C -0.22569 -0.09105 -0.22656 -0.09278 -0.23231 -0.0951 C -0.23676 -0.09683 -0.24598 -0.09934 -0.24598 -0.09915 C -0.24794 -0.10069 -0.24967 -0.10223 -0.25152 -0.10339 C -0.25499 -0.10571 -0.25727 -0.10571 -0.26107 -0.10764 C -0.26107 -0.10744 -0.27137 -0.11304 -0.27365 -0.11381 C -0.27485 -0.11477 -0.27626 -0.11554 -0.27756 -0.11593 C -0.28038 -0.11709 -0.2845 -0.11844 -0.28711 -0.12037 C -0.28928 -0.12152 -0.2908 -0.12345 -0.29275 -0.12461 C -0.29275 -0.12422 -0.30295 -0.12982 -0.30523 -0.13078 L -0.31337 -0.13522 C -0.3151 -0.13561 -0.31705 -0.13638 -0.31879 -0.13734 C -0.3215 -0.1385 -0.32432 -0.14004 -0.32704 -0.14139 C -0.32845 -0.14197 -0.32986 -0.14313 -0.33127 -0.14351 C -0.33311 -0.14429 -0.33485 -0.14487 -0.33659 -0.14564 C -0.33908 -0.14622 -0.34136 -0.14737 -0.34353 -0.14776 C -0.34863 -0.14834 -0.35362 -0.14776 -0.3585 -0.14776 L -0.3585 -0.14737 " pathEditMode="relative" rAng="0" ptsTypes="AAAAAAAAAAAAAAAAAAAAAAAAAAAAAAAAAAAAA">
                                      <p:cBhvr>
                                        <p:cTn id="1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925" y="-738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849 -9.25926E-7 L -0.17849 0.00039 C -0.18164 -0.00482 -0.18468 -0.00907 -0.18717 -0.01485 C -0.18804 -0.01659 -0.18783 -0.01987 -0.18837 -0.02218 C -0.18891 -0.02469 -0.18956 -0.02701 -0.19043 -0.02932 C -0.19097 -0.03125 -0.19206 -0.03241 -0.19249 -0.03395 C -0.19531 -0.04128 -0.19846 -0.04996 -0.19998 -0.05883 C -0.20106 -0.06346 -0.20106 -0.06906 -0.20226 -0.0733 C -0.20714 -0.09028 -0.20117 -0.06925 -0.20768 -0.09317 C -0.20833 -0.09529 -0.2092 -0.09761 -0.20985 -0.10031 C -0.21115 -0.10494 -0.21202 -0.11034 -0.213 -0.11478 C -0.21376 -0.11767 -0.21463 -0.11979 -0.21506 -0.12268 C -0.21593 -0.12616 -0.21647 -0.13059 -0.21734 -0.13445 C -0.2194 -0.14448 -0.22244 -0.15143 -0.22504 -0.16146 C -0.22569 -0.16435 -0.22624 -0.16782 -0.22711 -0.17091 C -0.22797 -0.17457 -0.22938 -0.17728 -0.23025 -0.18094 C -0.23231 -0.18885 -0.23351 -0.19734 -0.23557 -0.20525 C -0.23958 -0.21971 -0.23763 -0.21335 -0.24099 -0.22473 C -0.24371 -0.24305 -0.23991 -0.22049 -0.24425 -0.23939 C -0.24685 -0.25135 -0.24338 -0.24228 -0.24761 -0.25386 C -0.24805 -0.25579 -0.24892 -0.25714 -0.24967 -0.25849 C -0.25054 -0.26177 -0.25109 -0.26524 -0.25174 -0.26852 C -0.25239 -0.27141 -0.25315 -0.27353 -0.25402 -0.27585 C -0.25467 -0.28086 -0.25499 -0.28588 -0.25608 -0.29051 C -0.25694 -0.29514 -0.25836 -0.2988 -0.25933 -0.30305 C -0.26009 -0.30594 -0.26074 -0.30922 -0.2615 -0.3125 C -0.26411 -0.33545 -0.26042 -0.30961 -0.26584 -0.32967 C -0.2679 -0.33719 -0.26877 -0.34645 -0.27116 -0.35417 L -0.27637 -0.37076 C -0.27919 -0.39506 -0.27572 -0.36844 -0.27973 -0.38812 C -0.28819 -0.42959 -0.28017 -0.39815 -0.28733 -0.42457 C -0.28939 -0.44522 -0.28678 -0.42496 -0.29047 -0.44194 C -0.29199 -0.44792 -0.29286 -0.45756 -0.29481 -0.46393 C -0.29568 -0.46643 -0.29688 -0.46856 -0.29796 -0.47106 C -0.29883 -0.47839 -0.29926 -0.48592 -0.30013 -0.49305 C -0.30143 -0.50347 -0.30263 -0.50598 -0.30447 -0.51505 C -0.30534 -0.5189 -0.30588 -0.52334 -0.30664 -0.52758 C -0.30697 -0.52971 -0.30707 -0.53221 -0.30762 -0.53453 C -0.30838 -0.53665 -0.30925 -0.538 -0.3099 -0.53954 C -0.31272 -0.55864 -0.31098 -0.54977 -0.31532 -0.56616 C -0.31565 -0.57099 -0.31543 -0.57639 -0.3163 -0.58082 C -0.31706 -0.58449 -0.3189 -0.5868 -0.31944 -0.59086 C -0.32053 -0.59587 -0.3201 -0.60204 -0.32064 -0.60764 C -0.32096 -0.61111 -0.32118 -0.61439 -0.32172 -0.61767 C -0.32227 -0.62076 -0.32324 -0.62403 -0.324 -0.62731 C -0.32433 -0.62963 -0.32444 -0.63214 -0.32498 -0.63445 C -0.32661 -0.64332 -0.32704 -0.64429 -0.32921 -0.65181 C -0.32954 -0.65471 -0.33051 -0.66532 -0.33138 -0.66879 C -0.33192 -0.6713 -0.33301 -0.67342 -0.33355 -0.67592 C -0.33442 -0.68075 -0.33485 -0.68557 -0.33572 -0.69078 C -0.33594 -0.69329 -0.33615 -0.69599 -0.33681 -0.69869 L -0.33887 -0.70525 C -0.3418 -0.73129 -0.33789 -0.7012 -0.34223 -0.72241 C -0.3431 -0.72704 -0.34353 -0.73225 -0.34429 -0.73707 C -0.34462 -0.73939 -0.3444 -0.74267 -0.34549 -0.7444 L -0.34744 -0.74903 C -0.34896 -0.7664 -0.34787 -0.75772 -0.35069 -0.77585 L -0.35189 -0.78337 C -0.35221 -0.78588 -0.35297 -0.78819 -0.35297 -0.79051 L -0.35297 -0.79552 L -0.35384 -0.80517 " pathEditMode="relative" rAng="0" ptsTypes="AAAAAAAAAAAAAAAAAAAAAAAAAAAAAAAAAAAAAAAAAAAAAAAAAAAAAAAAAAAAA">
                                      <p:cBhvr>
                                        <p:cTn id="1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67" y="-4023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مخصص 15">
      <a:majorFont>
        <a:latin typeface="Arabic Typesetting"/>
        <a:ea typeface=""/>
        <a:cs typeface="Arabic Typesetting"/>
      </a:majorFont>
      <a:minorFont>
        <a:latin typeface="Arabic Typesetting"/>
        <a:ea typeface=""/>
        <a:cs typeface="Arabic Typesetting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مخصص 15">
      <a:majorFont>
        <a:latin typeface="Arabic Typesetting"/>
        <a:ea typeface=""/>
        <a:cs typeface="Arabic Typesetting"/>
      </a:majorFont>
      <a:minorFont>
        <a:latin typeface="Arabic Typesetting"/>
        <a:ea typeface=""/>
        <a:cs typeface="Arabic Typesetting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</TotalTime>
  <Words>467</Words>
  <Application>Microsoft Office PowerPoint</Application>
  <PresentationFormat>شاشة عريضة</PresentationFormat>
  <Paragraphs>81</Paragraphs>
  <Slides>13</Slides>
  <Notes>1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8</vt:i4>
      </vt:variant>
      <vt:variant>
        <vt:lpstr>نسق</vt:lpstr>
      </vt:variant>
      <vt:variant>
        <vt:i4>3</vt:i4>
      </vt:variant>
      <vt:variant>
        <vt:lpstr>عناوين الشرائح</vt:lpstr>
      </vt:variant>
      <vt:variant>
        <vt:i4>13</vt:i4>
      </vt:variant>
    </vt:vector>
  </HeadingPairs>
  <TitlesOfParts>
    <vt:vector size="24" baseType="lpstr">
      <vt:lpstr>Aldhabi</vt:lpstr>
      <vt:lpstr>Arabic Typesetting</vt:lpstr>
      <vt:lpstr>Arial</vt:lpstr>
      <vt:lpstr>Calibri</vt:lpstr>
      <vt:lpstr>Calibri Light</vt:lpstr>
      <vt:lpstr>Gill Sans MT</vt:lpstr>
      <vt:lpstr>Sakkal Majalla</vt:lpstr>
      <vt:lpstr>Traditional Arabic</vt:lpstr>
      <vt:lpstr>1_نسق Office</vt:lpstr>
      <vt:lpstr>نسق Office</vt:lpstr>
      <vt:lpstr>2_نسق Office</vt:lpstr>
      <vt:lpstr>عرض تقديمي في PowerPoint</vt:lpstr>
      <vt:lpstr>عرض تقديمي في PowerPoint</vt:lpstr>
      <vt:lpstr>عرض تقديمي في PowerPoint</vt:lpstr>
      <vt:lpstr>التقويم القبلي </vt:lpstr>
      <vt:lpstr>حول الشاعر  </vt:lpstr>
      <vt:lpstr>عرض تقديمي في PowerPoint</vt:lpstr>
      <vt:lpstr>عرض تقديمي في PowerPoint</vt:lpstr>
      <vt:lpstr>المفردات   صل كلمات العمود ( أ ) بما يناسبها من كلمات العمود ( ب). ( خمس دقائق )  </vt:lpstr>
      <vt:lpstr>التقويم التكويني  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LENOVO</dc:creator>
  <cp:lastModifiedBy>العبد</cp:lastModifiedBy>
  <cp:revision>46</cp:revision>
  <dcterms:modified xsi:type="dcterms:W3CDTF">2026-09-07T17:26:00Z</dcterms:modified>
</cp:coreProperties>
</file>