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2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005" r:id="rId3"/>
    <p:sldId id="455" r:id="rId4"/>
    <p:sldId id="4102" r:id="rId5"/>
    <p:sldId id="4168" r:id="rId6"/>
    <p:sldId id="4169" r:id="rId7"/>
    <p:sldId id="4170" r:id="rId8"/>
    <p:sldId id="4171" r:id="rId9"/>
    <p:sldId id="4163" r:id="rId10"/>
    <p:sldId id="306" r:id="rId11"/>
    <p:sldId id="4172" r:id="rId12"/>
    <p:sldId id="4173" r:id="rId13"/>
    <p:sldId id="259" r:id="rId14"/>
    <p:sldId id="4176" r:id="rId15"/>
    <p:sldId id="4177" r:id="rId16"/>
    <p:sldId id="4175" r:id="rId17"/>
    <p:sldId id="4174" r:id="rId18"/>
    <p:sldId id="410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94B27-7EC0-45B7-B714-15E1110AC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48B0F9-389B-4516-A940-A569BBEC4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C07DE-258D-4A6E-9A15-FAF263BCB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ABD46-BFDE-467F-879E-5E9F459FD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0515B-7515-4BEE-B33A-4CAF08C4B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89105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CEDE-6B9D-4283-AF34-6296D94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47A5-D0B2-4BE5-917E-2A4F0855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FC0E-8DC9-4C95-BA92-AB382F59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A8340-A67D-4D17-981B-AE093987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93E29-294C-4766-A138-DA44D6D5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02595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CD23A-2419-4618-B052-97EBEB00F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442C8-B03F-4B71-967E-C6B72DB43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6BD89-854A-4FB3-851F-B8A5A2610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CD3B3-42D0-480D-872E-8708698B4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BCFB1-E082-4050-B367-4815C9F03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88267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03277-71EE-4273-A43B-A6D4F89C2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43B02-26E9-4DBF-B6AE-E4A1492F4B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6445D-5DC6-4136-99C9-6B3C790C5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302BEA-17C8-4F9D-803F-9628E3103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DB7763-6A2D-4123-9EDF-113BD657E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6660A7-4B46-4854-B12F-5CF930E31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93848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20142-6CAB-4EDF-9A98-875F4B9F7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C5AB0-4D45-4F8E-8CB3-D1F91C8A7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99D77B-3EC8-4C67-933D-422759872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475DB6-E881-4FF9-A6D4-39854B4833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3833EC-23CB-487B-B29B-C8D4E8BBA3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A7EFCB-FEED-4E9E-A90B-7A848B510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E2167E-9BB2-4E8B-95CF-5964FA354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D79925-830C-4678-A066-157D6E146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1645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91645-4BE4-4AE8-BE0B-37F1C95EC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50F138-08F3-4868-831C-036CA253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168DE-E28B-49BF-936D-0DC859F7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00E815-6DCE-43C6-A119-0580250E4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665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186A7-4E32-408A-A436-E69E13943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A81422-2873-4D84-9BD5-77EFE069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AFB53-4459-4B7D-A61A-D18242B57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33182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E0DE5-B098-47E9-9E33-43D72A81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9A705-B20D-4C6E-924D-69626BE8A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3B389-BB44-4A90-BABC-1B56FBD9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6D4BE-9759-4F62-935E-8B775AF79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D9A7EF-2EB1-4909-950F-818B76C7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7B0468-694E-4CD8-9ACE-65291F2B0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17216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A5DFE-D51B-4596-A7E7-243549924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6260F7-7E22-4D20-AC38-24BE5A7BD2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E1D29-7E5A-4B48-9A20-74EE64F4B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6F9CB-989E-4DC8-8303-6B380D7C1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05C86-09C9-4FAB-A9BB-640A237BF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DD739-532F-4CF7-8CA4-90199B5C8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14967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79DCD-B031-4D9D-82BC-2258EDE92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EF848-0235-4CE7-AA2F-45F301E99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AE425-6704-4FEB-8B69-2A729DA69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89DD8-1F28-42D6-BD6A-477D90EBE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5FA61-D454-4A4B-BE5D-24878C62D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21879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637662-E798-4FED-B71B-56F867B8B5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F2CF9D-EBB6-4CA9-96B3-B07A65DBC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05177-AD83-4AA8-81DE-2551BF9E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0884C-BA9C-4496-8B69-D15312054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BF3BD-240B-436F-BD17-3BCE7F4EE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473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5C6C67-BB50-4CF4-A003-694240CEE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25D37-15CD-452B-A574-154BDAE8A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06880-DEB9-46FC-AC86-A0898F90C0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408F9-29A2-44FF-8B29-15B240EDA743}" type="datetimeFigureOut">
              <a:rPr lang="en-AE" smtClean="0"/>
              <a:t>01/05/2023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C0EC4-F83C-4C79-932F-AC234C1EA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46929-CD23-4D1A-8841-A94B63E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8FD49-9169-4C69-8519-9F2B64DE376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5477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3.png"/><Relationship Id="rId3" Type="http://schemas.openxmlformats.org/officeDocument/2006/relationships/image" Target="../media/image26.png"/><Relationship Id="rId7" Type="http://schemas.openxmlformats.org/officeDocument/2006/relationships/image" Target="../media/image6.png"/><Relationship Id="rId12" Type="http://schemas.openxmlformats.org/officeDocument/2006/relationships/image" Target="../media/image3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microsoft.com/office/2007/relationships/hdphoto" Target="../media/hdphoto2.wdp"/><Relationship Id="rId5" Type="http://schemas.openxmlformats.org/officeDocument/2006/relationships/image" Target="../media/image28.pn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30.gif"/><Relationship Id="rId1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reativity by natsorozco on emaze">
            <a:hlinkClick r:id="" action="ppaction://noaction"/>
            <a:extLst>
              <a:ext uri="{FF2B5EF4-FFF2-40B4-BE49-F238E27FC236}">
                <a16:creationId xmlns:a16="http://schemas.microsoft.com/office/drawing/2014/main" id="{61107F5D-9145-4FC8-8C74-EF14EB7BA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369" y="1857387"/>
            <a:ext cx="538367" cy="53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C4435F-6423-41AC-A057-B500408611D1}"/>
              </a:ext>
            </a:extLst>
          </p:cNvPr>
          <p:cNvSpPr/>
          <p:nvPr/>
        </p:nvSpPr>
        <p:spPr>
          <a:xfrm>
            <a:off x="1423013" y="2910308"/>
            <a:ext cx="877098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685800" indent="-685800" algn="r" rtl="1">
              <a:buFont typeface="Wingdings" panose="05000000000000000000" pitchFamily="2" charset="2"/>
              <a:buChar char="q"/>
            </a:pPr>
            <a:r>
              <a:rPr lang="ar-EG" sz="4000" b="1" dirty="0">
                <a:ln/>
                <a:solidFill>
                  <a:srgbClr val="002060"/>
                </a:solidFill>
              </a:rPr>
              <a:t>يوضح الطالب ما الطاقة </a:t>
            </a:r>
          </a:p>
          <a:p>
            <a:pPr marL="685800" indent="-685800" algn="r" rtl="1">
              <a:buFont typeface="Wingdings" panose="05000000000000000000" pitchFamily="2" charset="2"/>
              <a:buChar char="q"/>
            </a:pPr>
            <a:r>
              <a:rPr lang="ar-EG" sz="3200" b="1" cap="none" spc="0" dirty="0">
                <a:ln/>
                <a:solidFill>
                  <a:srgbClr val="002060"/>
                </a:solidFill>
                <a:effectLst/>
              </a:rPr>
              <a:t>يعدد  ما الاشكال المختلفة للطاقة</a:t>
            </a:r>
            <a:endParaRPr lang="en-US" sz="3200" b="1" cap="none" spc="0" dirty="0">
              <a:ln/>
              <a:solidFill>
                <a:srgbClr val="002060"/>
              </a:solidFill>
              <a:effectLst/>
            </a:endParaRPr>
          </a:p>
        </p:txBody>
      </p:sp>
      <p:grpSp>
        <p:nvGrpSpPr>
          <p:cNvPr id="16" name="Google Shape;1361;p40">
            <a:extLst>
              <a:ext uri="{FF2B5EF4-FFF2-40B4-BE49-F238E27FC236}">
                <a16:creationId xmlns:a16="http://schemas.microsoft.com/office/drawing/2014/main" id="{ACAD3104-8EFF-4019-8B2A-8F83742AD794}"/>
              </a:ext>
            </a:extLst>
          </p:cNvPr>
          <p:cNvGrpSpPr/>
          <p:nvPr/>
        </p:nvGrpSpPr>
        <p:grpSpPr>
          <a:xfrm>
            <a:off x="4600136" y="1655874"/>
            <a:ext cx="5074386" cy="901903"/>
            <a:chOff x="4049800" y="640400"/>
            <a:chExt cx="858900" cy="858900"/>
          </a:xfrm>
        </p:grpSpPr>
        <p:sp>
          <p:nvSpPr>
            <p:cNvPr id="18" name="Google Shape;1362;p40">
              <a:extLst>
                <a:ext uri="{FF2B5EF4-FFF2-40B4-BE49-F238E27FC236}">
                  <a16:creationId xmlns:a16="http://schemas.microsoft.com/office/drawing/2014/main" id="{14F7DBC4-1C5B-40D6-B5D7-E52BFD71E17C}"/>
                </a:ext>
              </a:extLst>
            </p:cNvPr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name="adj" fmla="val 9973"/>
              </a:avLst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  <p:sp>
          <p:nvSpPr>
            <p:cNvPr id="19" name="Google Shape;1363;p40">
              <a:extLst>
                <a:ext uri="{FF2B5EF4-FFF2-40B4-BE49-F238E27FC236}">
                  <a16:creationId xmlns:a16="http://schemas.microsoft.com/office/drawing/2014/main" id="{45613FCC-3D19-4485-9D51-164D10A5AF9F}"/>
                </a:ext>
              </a:extLst>
            </p:cNvPr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name="adj1" fmla="val 11478446"/>
                <a:gd name="adj2" fmla="val 2161899"/>
                <a:gd name="adj3" fmla="val 9751"/>
              </a:avLst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1F6F9D2-3C10-4A77-8EDA-D547D7DA75D5}"/>
              </a:ext>
            </a:extLst>
          </p:cNvPr>
          <p:cNvSpPr/>
          <p:nvPr/>
        </p:nvSpPr>
        <p:spPr>
          <a:xfrm>
            <a:off x="5160076" y="1708756"/>
            <a:ext cx="3648330" cy="7961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YE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نواتج التعلم (هدفي)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A2D6213-D09D-4A86-ADDF-75C5572CCA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811" y="5053552"/>
            <a:ext cx="2771190" cy="77598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60948F0-700A-4F79-B082-25C1EF10DEEF}"/>
              </a:ext>
            </a:extLst>
          </p:cNvPr>
          <p:cNvSpPr/>
          <p:nvPr/>
        </p:nvSpPr>
        <p:spPr>
          <a:xfrm>
            <a:off x="1820156" y="132852"/>
            <a:ext cx="717696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/>
            <a:r>
              <a:rPr lang="ar-EG" sz="40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عنوان الوحدة</a:t>
            </a:r>
            <a:r>
              <a:rPr lang="en-US" sz="40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r>
              <a:rPr lang="ar-EG" sz="40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 الطاقة والشغل والآلات </a:t>
            </a:r>
            <a:endParaRPr lang="en-US" sz="40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EG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عنوان الدرس1:  أشكال الطاقة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D56A00-0A17-4BCC-BC16-9BA685FB1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72" y="4451510"/>
            <a:ext cx="4064608" cy="225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35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07F33B-217D-43CF-8A58-398F11E8A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" y="8069"/>
            <a:ext cx="9490398" cy="6853368"/>
          </a:xfrm>
          <a:prstGeom prst="rect">
            <a:avLst/>
          </a:prstGeom>
        </p:spPr>
      </p:pic>
      <p:grpSp>
        <p:nvGrpSpPr>
          <p:cNvPr id="9" name="Group">
            <a:extLst>
              <a:ext uri="{FF2B5EF4-FFF2-40B4-BE49-F238E27FC236}">
                <a16:creationId xmlns:a16="http://schemas.microsoft.com/office/drawing/2014/main" id="{9EC1ED3C-D9FB-405A-B8A6-EEBC6B527BDB}"/>
              </a:ext>
            </a:extLst>
          </p:cNvPr>
          <p:cNvGrpSpPr/>
          <p:nvPr/>
        </p:nvGrpSpPr>
        <p:grpSpPr>
          <a:xfrm rot="10800000">
            <a:off x="9601200" y="0"/>
            <a:ext cx="2590800" cy="1399309"/>
            <a:chOff x="0" y="0"/>
            <a:chExt cx="3280585" cy="1710510"/>
          </a:xfrm>
        </p:grpSpPr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E004BABA-9664-4D03-BC1C-C0F2A4219A41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11" name="Group">
              <a:extLst>
                <a:ext uri="{FF2B5EF4-FFF2-40B4-BE49-F238E27FC236}">
                  <a16:creationId xmlns:a16="http://schemas.microsoft.com/office/drawing/2014/main" id="{94F36BBF-5936-404F-B76F-721FF02E22FF}"/>
                </a:ext>
              </a:extLst>
            </p:cNvPr>
            <p:cNvGrpSpPr/>
            <p:nvPr/>
          </p:nvGrpSpPr>
          <p:grpSpPr>
            <a:xfrm>
              <a:off x="1570074" y="0"/>
              <a:ext cx="1710511" cy="1710510"/>
              <a:chOff x="27205" y="0"/>
              <a:chExt cx="1710509" cy="1710509"/>
            </a:xfrm>
          </p:grpSpPr>
          <p:grpSp>
            <p:nvGrpSpPr>
              <p:cNvPr id="12" name="Group">
                <a:extLst>
                  <a:ext uri="{FF2B5EF4-FFF2-40B4-BE49-F238E27FC236}">
                    <a16:creationId xmlns:a16="http://schemas.microsoft.com/office/drawing/2014/main" id="{B604876C-F11B-43EE-98F5-D1389FE29CE8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14" name="Shape">
                  <a:extLst>
                    <a:ext uri="{FF2B5EF4-FFF2-40B4-BE49-F238E27FC236}">
                      <a16:creationId xmlns:a16="http://schemas.microsoft.com/office/drawing/2014/main" id="{3C58059C-FF89-49E4-9F60-EE46598A229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15" name="Shape">
                  <a:extLst>
                    <a:ext uri="{FF2B5EF4-FFF2-40B4-BE49-F238E27FC236}">
                      <a16:creationId xmlns:a16="http://schemas.microsoft.com/office/drawing/2014/main" id="{4AD6CE82-E796-47C8-922A-E2B76F37C340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13" name="المحور الأول">
                <a:extLst>
                  <a:ext uri="{FF2B5EF4-FFF2-40B4-BE49-F238E27FC236}">
                    <a16:creationId xmlns:a16="http://schemas.microsoft.com/office/drawing/2014/main" id="{2A34A34A-EAE3-45B7-BC7D-2D2D10D5182A}"/>
                  </a:ext>
                </a:extLst>
              </p:cNvPr>
              <p:cNvSpPr txBox="1"/>
              <p:nvPr/>
            </p:nvSpPr>
            <p:spPr>
              <a:xfrm rot="10168855">
                <a:off x="192140" y="508382"/>
                <a:ext cx="1467591" cy="7880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الاستكشاف</a:t>
                </a:r>
                <a:endParaRPr sz="1400" b="1" dirty="0"/>
              </a:p>
            </p:txBody>
          </p:sp>
        </p:grpSp>
      </p:grpSp>
      <p:grpSp>
        <p:nvGrpSpPr>
          <p:cNvPr id="20" name="Group 37">
            <a:extLst>
              <a:ext uri="{FF2B5EF4-FFF2-40B4-BE49-F238E27FC236}">
                <a16:creationId xmlns:a16="http://schemas.microsoft.com/office/drawing/2014/main" id="{C504B561-B370-463E-8883-66E539647D2C}"/>
              </a:ext>
            </a:extLst>
          </p:cNvPr>
          <p:cNvGrpSpPr/>
          <p:nvPr/>
        </p:nvGrpSpPr>
        <p:grpSpPr>
          <a:xfrm>
            <a:off x="10003495" y="4800044"/>
            <a:ext cx="1725844" cy="1297534"/>
            <a:chOff x="4903819" y="3918866"/>
            <a:chExt cx="2730375" cy="221653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E5CF673-B234-411C-A1F3-17BD970D0ADA}"/>
                </a:ext>
              </a:extLst>
            </p:cNvPr>
            <p:cNvGrpSpPr/>
            <p:nvPr/>
          </p:nvGrpSpPr>
          <p:grpSpPr>
            <a:xfrm>
              <a:off x="5025553" y="3918866"/>
              <a:ext cx="2501028" cy="2216539"/>
              <a:chOff x="5896687" y="4152770"/>
              <a:chExt cx="2717226" cy="2320432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A5C5C001-87ED-45D2-B034-51C2CB0701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35547" b="52474" l="18741" r="63763">
                            <a14:foregroundMark x1="61933" y1="44661" x2="61933" y2="44661"/>
                            <a14:foregroundMark x1="63177" y1="45182" x2="63177" y2="45182"/>
                            <a14:foregroundMark x1="63177" y1="45182" x2="55124" y2="44401"/>
                            <a14:foregroundMark x1="55124" y1="44401" x2="55124" y2="44401"/>
                            <a14:foregroundMark x1="59151" y1="47917" x2="50952" y2="46094"/>
                            <a14:foregroundMark x1="50952" y1="46094" x2="50586" y2="45703"/>
                            <a14:foregroundMark x1="51611" y1="42057" x2="58638" y2="41146"/>
                            <a14:foregroundMark x1="58638" y1="41146" x2="60395" y2="41146"/>
                            <a14:foregroundMark x1="58931" y1="38021" x2="59078" y2="40234"/>
                            <a14:foregroundMark x1="47438" y1="46094" x2="37408" y2="47005"/>
                            <a14:foregroundMark x1="37408" y1="47005" x2="35578" y2="46354"/>
                            <a14:foregroundMark x1="32064" y1="44531" x2="19619" y2="41927"/>
                            <a14:foregroundMark x1="19619" y1="41927" x2="19473" y2="41667"/>
                            <a14:foregroundMark x1="31040" y1="48177" x2="21010" y2="47917"/>
                            <a14:foregroundMark x1="40117" y1="38281" x2="40117" y2="38281"/>
                            <a14:foregroundMark x1="37116" y1="38411" x2="37116" y2="38411"/>
                            <a14:foregroundMark x1="43485" y1="39323" x2="43485" y2="39323"/>
                            <a14:foregroundMark x1="46706" y1="39844" x2="46706" y2="39844"/>
                            <a14:foregroundMark x1="46852" y1="42318" x2="40776" y2="42578"/>
                            <a14:foregroundMark x1="52928" y1="50130" x2="58272" y2="51693"/>
                            <a14:foregroundMark x1="53294" y1="52474" x2="57906" y2="52474"/>
                            <a14:foregroundMark x1="57906" y1="52474" x2="58858" y2="52344"/>
                            <a14:foregroundMark x1="58858" y1="52344" x2="61127" y2="51953"/>
                            <a14:foregroundMark x1="61127" y1="51953" x2="63690" y2="52214"/>
                            <a14:foregroundMark x1="43851" y1="48568" x2="38726" y2="47526"/>
                            <a14:foregroundMark x1="38726" y1="47526" x2="38726" y2="47396"/>
                            <a14:foregroundMark x1="41508" y1="47266" x2="47365" y2="48568"/>
                            <a14:foregroundMark x1="19619" y1="40755" x2="24890" y2="41667"/>
                            <a14:foregroundMark x1="21303" y1="38151" x2="21303" y2="38151"/>
                            <a14:foregroundMark x1="18741" y1="40625" x2="19327" y2="44401"/>
                            <a14:foregroundMark x1="19327" y1="44401" x2="19327" y2="45964"/>
                            <a14:foregroundMark x1="18814" y1="41146" x2="19693" y2="52474"/>
                            <a14:foregroundMark x1="23792" y1="39193" x2="31552" y2="39974"/>
                            <a14:foregroundMark x1="35578" y1="39193" x2="44363" y2="39453"/>
                            <a14:foregroundMark x1="44363" y1="39453" x2="44363" y2="39453"/>
                            <a14:foregroundMark x1="51464" y1="39453" x2="58492" y2="39974"/>
                            <a14:foregroundMark x1="58492" y1="39974" x2="62884" y2="39714"/>
                            <a14:foregroundMark x1="62884" y1="39714" x2="63763" y2="39844"/>
                            <a14:foregroundMark x1="21303" y1="35677" x2="21742" y2="35677"/>
                            <a14:foregroundMark x1="24451" y1="35677" x2="25037" y2="35677"/>
                            <a14:foregroundMark x1="27599" y1="35677" x2="28184" y2="35677"/>
                            <a14:foregroundMark x1="30673" y1="35807" x2="30966" y2="35807"/>
                          </a14:backgroundRemoval>
                        </a14:imgEffect>
                      </a14:imgLayer>
                    </a14:imgProps>
                  </a:ext>
                </a:extLst>
              </a:blip>
              <a:srcRect l="17817" t="33598" r="66039" b="45663"/>
              <a:stretch/>
            </p:blipFill>
            <p:spPr>
              <a:xfrm>
                <a:off x="5896687" y="4152770"/>
                <a:ext cx="2717226" cy="2320432"/>
              </a:xfrm>
              <a:prstGeom prst="rect">
                <a:avLst/>
              </a:prstGeom>
            </p:spPr>
          </p:pic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240BB5E5-A5C4-4A95-A358-98E365A94F45}"/>
                  </a:ext>
                </a:extLst>
              </p:cNvPr>
              <p:cNvSpPr txBox="1"/>
              <p:nvPr/>
            </p:nvSpPr>
            <p:spPr>
              <a:xfrm>
                <a:off x="6180689" y="5540489"/>
                <a:ext cx="2213113" cy="6171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/>
                  <a:cs typeface="(AH) Manal Black" pitchFamily="2" charset="-78"/>
                </a:endParaRPr>
              </a:p>
            </p:txBody>
          </p: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EC437FD-BD0B-4EA2-82A0-62A5A3298E0E}"/>
                </a:ext>
              </a:extLst>
            </p:cNvPr>
            <p:cNvSpPr/>
            <p:nvPr/>
          </p:nvSpPr>
          <p:spPr>
            <a:xfrm>
              <a:off x="4903819" y="4948465"/>
              <a:ext cx="2730375" cy="110410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EG" b="1" i="0" u="none" strike="noStrike" kern="1200" cap="none" spc="0" normalizeH="0" baseline="0" noProof="0" dirty="0">
                  <a:ln w="0"/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Calibri Light" panose="020F0302020204030204" pitchFamily="34" charset="0"/>
                  <a:cs typeface="(AH) Manal Black" pitchFamily="2" charset="-78"/>
                </a:rPr>
                <a:t>مهارة : </a:t>
              </a:r>
              <a:r>
                <a:rPr lang="ar-EG" b="1" dirty="0">
                  <a:ln w="0"/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Calibri Light" panose="020F0302020204030204" pitchFamily="34" charset="0"/>
                  <a:cs typeface="(AH) Manal Black" pitchFamily="2" charset="-78"/>
                </a:rPr>
                <a:t>المشاهدة والملاحظة </a:t>
              </a:r>
              <a:endParaRPr kumimoji="0" lang="en-US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cs typeface="(AH) Manal Black" pitchFamily="2" charset="-78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CFC719A-9374-4FDC-9A1E-FC665265E3E3}"/>
              </a:ext>
            </a:extLst>
          </p:cNvPr>
          <p:cNvGrpSpPr/>
          <p:nvPr/>
        </p:nvGrpSpPr>
        <p:grpSpPr>
          <a:xfrm>
            <a:off x="9166878" y="1548965"/>
            <a:ext cx="3139084" cy="3251079"/>
            <a:chOff x="9340353" y="2241730"/>
            <a:chExt cx="2820590" cy="240549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795442D-FF10-4731-AE30-FFB94408B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43165" y="2241730"/>
              <a:ext cx="2417778" cy="240549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3E511DC-7E16-4958-91D5-38B3B5306BD9}"/>
                </a:ext>
              </a:extLst>
            </p:cNvPr>
            <p:cNvSpPr/>
            <p:nvPr/>
          </p:nvSpPr>
          <p:spPr>
            <a:xfrm>
              <a:off x="9340353" y="3259810"/>
              <a:ext cx="2602437" cy="34158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EG" sz="2400" b="1" i="0" u="none" strike="noStrike" kern="1200" cap="none" spc="0" normalizeH="0" baseline="0" noProof="0" dirty="0">
                  <a:ln w="0"/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Calibri Light" panose="020F0302020204030204" pitchFamily="34" charset="0"/>
                  <a:cs typeface="(AH) Manal Black" pitchFamily="2" charset="-78"/>
                </a:rPr>
                <a:t>استراتيجية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8261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3BC76B-FDB7-48E6-AFDD-80AC70063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6" y="92765"/>
            <a:ext cx="6096000" cy="64074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036F55-A9EF-4000-B3A6-AEF2FA70BA21}"/>
              </a:ext>
            </a:extLst>
          </p:cNvPr>
          <p:cNvSpPr txBox="1"/>
          <p:nvPr/>
        </p:nvSpPr>
        <p:spPr>
          <a:xfrm>
            <a:off x="6096000" y="1351508"/>
            <a:ext cx="567319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EG" sz="2400" b="1" dirty="0"/>
              <a:t>أنظر للصورة ثم أجب ؟ </a:t>
            </a:r>
          </a:p>
          <a:p>
            <a:pPr algn="r" rtl="1"/>
            <a:r>
              <a:rPr lang="ar-EG" sz="2400" b="1" dirty="0">
                <a:solidFill>
                  <a:srgbClr val="FF0000"/>
                </a:solidFill>
              </a:rPr>
              <a:t>برايك ما احد طرائق تغير الطاقة في هذه الصورة ؟ </a:t>
            </a:r>
          </a:p>
          <a:p>
            <a:pPr algn="r" rtl="1"/>
            <a:endParaRPr lang="ar-EG" sz="2400" b="1" dirty="0">
              <a:solidFill>
                <a:srgbClr val="FF0000"/>
              </a:solidFill>
            </a:endParaRPr>
          </a:p>
          <a:p>
            <a:pPr algn="r" rtl="1"/>
            <a:r>
              <a:rPr lang="ar-EG" sz="2400" b="1" dirty="0"/>
              <a:t>تقوم الطاقة الكهربائية بتشغيل الروبوتات وتحريكها وهذا مثال على الطاقة الميكانيكية </a:t>
            </a:r>
          </a:p>
          <a:p>
            <a:pPr algn="r" rtl="1"/>
            <a:endParaRPr lang="ar-EG" sz="2400" b="1" dirty="0"/>
          </a:p>
          <a:p>
            <a:pPr algn="r" rtl="1"/>
            <a:r>
              <a:rPr lang="ar-EG" sz="2400" b="1" dirty="0">
                <a:solidFill>
                  <a:srgbClr val="FF0000"/>
                </a:solidFill>
              </a:rPr>
              <a:t>أذكر مثالين على تحولات الطاقة من هذه الصورة ؟</a:t>
            </a:r>
          </a:p>
          <a:p>
            <a:pPr algn="r" rtl="1"/>
            <a:endParaRPr lang="ar-EG" sz="2400" b="1" dirty="0">
              <a:solidFill>
                <a:srgbClr val="FF0000"/>
              </a:solidFill>
            </a:endParaRPr>
          </a:p>
          <a:p>
            <a:pPr algn="r" rtl="1"/>
            <a:r>
              <a:rPr lang="ar-EG" sz="2400" b="1" dirty="0"/>
              <a:t>عندما تعمل الروبوتات فان الطاقة الكهربائية لا تتحول فقط الى طاقة حرارية بل تتحول ايضا الى طاقة ضوئية وصوتية</a:t>
            </a:r>
          </a:p>
        </p:txBody>
      </p:sp>
      <p:pic>
        <p:nvPicPr>
          <p:cNvPr id="10" name="صورة 5">
            <a:extLst>
              <a:ext uri="{FF2B5EF4-FFF2-40B4-BE49-F238E27FC236}">
                <a16:creationId xmlns:a16="http://schemas.microsoft.com/office/drawing/2014/main" id="{1D46ECE0-8598-47FD-9549-DF89493B9A5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AF5F2"/>
              </a:clrFrom>
              <a:clrTo>
                <a:srgbClr val="FAF5F2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885" y="-14262"/>
            <a:ext cx="1593623" cy="1219204"/>
          </a:xfrm>
          <a:prstGeom prst="rect">
            <a:avLst/>
          </a:prstGeom>
        </p:spPr>
      </p:pic>
      <p:sp>
        <p:nvSpPr>
          <p:cNvPr id="11" name="مربع نص 33">
            <a:extLst>
              <a:ext uri="{FF2B5EF4-FFF2-40B4-BE49-F238E27FC236}">
                <a16:creationId xmlns:a16="http://schemas.microsoft.com/office/drawing/2014/main" id="{491475C7-271B-4D64-9D00-6A300B516A2B}"/>
              </a:ext>
            </a:extLst>
          </p:cNvPr>
          <p:cNvSpPr txBox="1"/>
          <p:nvPr/>
        </p:nvSpPr>
        <p:spPr>
          <a:xfrm>
            <a:off x="10409146" y="-44146"/>
            <a:ext cx="184868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/>
              <a:t>تقييم </a:t>
            </a:r>
          </a:p>
          <a:p>
            <a:r>
              <a:rPr lang="ar-EG" sz="3200" b="1" dirty="0"/>
              <a:t>قبلي </a:t>
            </a:r>
            <a:endParaRPr lang="ar-AE" sz="3200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88A5B17-B0FB-4A34-B7AC-97902FFD9122}"/>
              </a:ext>
            </a:extLst>
          </p:cNvPr>
          <p:cNvGrpSpPr/>
          <p:nvPr/>
        </p:nvGrpSpPr>
        <p:grpSpPr>
          <a:xfrm>
            <a:off x="7259793" y="92765"/>
            <a:ext cx="1972325" cy="546392"/>
            <a:chOff x="4903819" y="3918866"/>
            <a:chExt cx="2730375" cy="235762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1FDFE1F-6D9B-45F0-9F65-380A2D9F6464}"/>
                </a:ext>
              </a:extLst>
            </p:cNvPr>
            <p:cNvGrpSpPr/>
            <p:nvPr/>
          </p:nvGrpSpPr>
          <p:grpSpPr>
            <a:xfrm>
              <a:off x="5018493" y="3918866"/>
              <a:ext cx="2501028" cy="2216539"/>
              <a:chOff x="5889017" y="4152770"/>
              <a:chExt cx="2717226" cy="2320432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EEEAD571-3AF1-42A8-89E6-35A0FC8613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35547" b="52474" l="18741" r="63763">
                            <a14:foregroundMark x1="61933" y1="44661" x2="61933" y2="44661"/>
                            <a14:foregroundMark x1="63177" y1="45182" x2="63177" y2="45182"/>
                            <a14:foregroundMark x1="63177" y1="45182" x2="55124" y2="44401"/>
                            <a14:foregroundMark x1="55124" y1="44401" x2="55124" y2="44401"/>
                            <a14:foregroundMark x1="59151" y1="47917" x2="50952" y2="46094"/>
                            <a14:foregroundMark x1="50952" y1="46094" x2="50586" y2="45703"/>
                            <a14:foregroundMark x1="51611" y1="42057" x2="58638" y2="41146"/>
                            <a14:foregroundMark x1="58638" y1="41146" x2="60395" y2="41146"/>
                            <a14:foregroundMark x1="58931" y1="38021" x2="59078" y2="40234"/>
                            <a14:foregroundMark x1="47438" y1="46094" x2="37408" y2="47005"/>
                            <a14:foregroundMark x1="37408" y1="47005" x2="35578" y2="46354"/>
                            <a14:foregroundMark x1="32064" y1="44531" x2="19619" y2="41927"/>
                            <a14:foregroundMark x1="19619" y1="41927" x2="19473" y2="41667"/>
                            <a14:foregroundMark x1="31040" y1="48177" x2="21010" y2="47917"/>
                            <a14:foregroundMark x1="40117" y1="38281" x2="40117" y2="38281"/>
                            <a14:foregroundMark x1="37116" y1="38411" x2="37116" y2="38411"/>
                            <a14:foregroundMark x1="43485" y1="39323" x2="43485" y2="39323"/>
                            <a14:foregroundMark x1="46706" y1="39844" x2="46706" y2="39844"/>
                            <a14:foregroundMark x1="46852" y1="42318" x2="40776" y2="42578"/>
                            <a14:foregroundMark x1="52928" y1="50130" x2="58272" y2="51693"/>
                            <a14:foregroundMark x1="53294" y1="52474" x2="57906" y2="52474"/>
                            <a14:foregroundMark x1="57906" y1="52474" x2="58858" y2="52344"/>
                            <a14:foregroundMark x1="58858" y1="52344" x2="61127" y2="51953"/>
                            <a14:foregroundMark x1="61127" y1="51953" x2="63690" y2="52214"/>
                            <a14:foregroundMark x1="43851" y1="48568" x2="38726" y2="47526"/>
                            <a14:foregroundMark x1="38726" y1="47526" x2="38726" y2="47396"/>
                            <a14:foregroundMark x1="41508" y1="47266" x2="47365" y2="48568"/>
                            <a14:foregroundMark x1="19619" y1="40755" x2="24890" y2="41667"/>
                            <a14:foregroundMark x1="21303" y1="38151" x2="21303" y2="38151"/>
                            <a14:foregroundMark x1="18741" y1="40625" x2="19327" y2="44401"/>
                            <a14:foregroundMark x1="19327" y1="44401" x2="19327" y2="45964"/>
                            <a14:foregroundMark x1="18814" y1="41146" x2="19693" y2="52474"/>
                            <a14:foregroundMark x1="23792" y1="39193" x2="31552" y2="39974"/>
                            <a14:foregroundMark x1="35578" y1="39193" x2="44363" y2="39453"/>
                            <a14:foregroundMark x1="44363" y1="39453" x2="44363" y2="39453"/>
                            <a14:foregroundMark x1="51464" y1="39453" x2="58492" y2="39974"/>
                            <a14:foregroundMark x1="58492" y1="39974" x2="62884" y2="39714"/>
                            <a14:foregroundMark x1="62884" y1="39714" x2="63763" y2="39844"/>
                            <a14:foregroundMark x1="21303" y1="35677" x2="21742" y2="35677"/>
                            <a14:foregroundMark x1="24451" y1="35677" x2="25037" y2="35677"/>
                            <a14:foregroundMark x1="27599" y1="35677" x2="28184" y2="35677"/>
                            <a14:foregroundMark x1="30673" y1="35807" x2="30966" y2="35807"/>
                          </a14:backgroundRemoval>
                        </a14:imgEffect>
                      </a14:imgLayer>
                    </a14:imgProps>
                  </a:ext>
                </a:extLst>
              </a:blip>
              <a:srcRect l="17817" t="33598" r="66039" b="45663"/>
              <a:stretch/>
            </p:blipFill>
            <p:spPr>
              <a:xfrm>
                <a:off x="5889017" y="4152770"/>
                <a:ext cx="2717226" cy="2320432"/>
              </a:xfrm>
              <a:prstGeom prst="rect">
                <a:avLst/>
              </a:prstGeom>
            </p:spPr>
          </p:pic>
          <p:sp>
            <p:nvSpPr>
              <p:cNvPr id="13" name="TextBox 18">
                <a:extLst>
                  <a:ext uri="{FF2B5EF4-FFF2-40B4-BE49-F238E27FC236}">
                    <a16:creationId xmlns:a16="http://schemas.microsoft.com/office/drawing/2014/main" id="{8AA17E9C-05D3-4658-8F55-510737A0B356}"/>
                  </a:ext>
                </a:extLst>
              </p:cNvPr>
              <p:cNvSpPr txBox="1"/>
              <p:nvPr/>
            </p:nvSpPr>
            <p:spPr>
              <a:xfrm>
                <a:off x="6180690" y="5540488"/>
                <a:ext cx="2213114" cy="9005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/>
                  <a:cs typeface="(AH) Manal Black" pitchFamily="2" charset="-78"/>
                </a:endParaRPr>
              </a:p>
            </p:txBody>
          </p:sp>
        </p:grpSp>
        <p:sp>
          <p:nvSpPr>
            <p:cNvPr id="9" name="Rectangle 28">
              <a:extLst>
                <a:ext uri="{FF2B5EF4-FFF2-40B4-BE49-F238E27FC236}">
                  <a16:creationId xmlns:a16="http://schemas.microsoft.com/office/drawing/2014/main" id="{44596308-714B-4E3C-A28E-1EFE785EE9AD}"/>
                </a:ext>
              </a:extLst>
            </p:cNvPr>
            <p:cNvSpPr/>
            <p:nvPr/>
          </p:nvSpPr>
          <p:spPr>
            <a:xfrm>
              <a:off x="4903819" y="4948464"/>
              <a:ext cx="2730375" cy="132802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EG" sz="1400" b="1" i="0" u="none" strike="noStrike" kern="1200" cap="none" spc="0" normalizeH="0" baseline="0" noProof="0" dirty="0">
                  <a:ln w="0"/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Calibri Light" panose="020F0302020204030204" pitchFamily="34" charset="0"/>
                  <a:cs typeface="(AH) Manal Black" pitchFamily="2" charset="-78"/>
                </a:rPr>
                <a:t>مهارة </a:t>
              </a:r>
              <a:r>
                <a:rPr kumimoji="0" lang="ar-AE" sz="1400" b="1" i="0" u="none" strike="noStrike" kern="1200" cap="none" spc="0" normalizeH="0" baseline="0" noProof="0" dirty="0">
                  <a:ln w="0"/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Calibri Light" panose="020F0302020204030204" pitchFamily="34" charset="0"/>
                  <a:cs typeface="(AH) Manal Black" pitchFamily="2" charset="-78"/>
                </a:rPr>
                <a:t>الاستقصاء</a:t>
              </a:r>
              <a:endParaRPr kumimoji="0" lang="en-US" sz="14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cs typeface="(AH) Manal Black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161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">
            <a:extLst>
              <a:ext uri="{FF2B5EF4-FFF2-40B4-BE49-F238E27FC236}">
                <a16:creationId xmlns:a16="http://schemas.microsoft.com/office/drawing/2014/main" id="{93426FA9-25C1-4C60-ABDB-77F33D319B2D}"/>
              </a:ext>
            </a:extLst>
          </p:cNvPr>
          <p:cNvGrpSpPr/>
          <p:nvPr/>
        </p:nvGrpSpPr>
        <p:grpSpPr>
          <a:xfrm rot="10800000">
            <a:off x="9805645" y="-3451"/>
            <a:ext cx="2327791" cy="736635"/>
            <a:chOff x="0" y="0"/>
            <a:chExt cx="3713799" cy="1710510"/>
          </a:xfrm>
        </p:grpSpPr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F216353A-76C9-4532-A7D3-06C958A6F199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6" name="Group">
              <a:extLst>
                <a:ext uri="{FF2B5EF4-FFF2-40B4-BE49-F238E27FC236}">
                  <a16:creationId xmlns:a16="http://schemas.microsoft.com/office/drawing/2014/main" id="{F04A8D37-2C89-478A-962B-63CB848A52F7}"/>
                </a:ext>
              </a:extLst>
            </p:cNvPr>
            <p:cNvGrpSpPr/>
            <p:nvPr/>
          </p:nvGrpSpPr>
          <p:grpSpPr>
            <a:xfrm>
              <a:off x="1570074" y="0"/>
              <a:ext cx="2143725" cy="1710510"/>
              <a:chOff x="27205" y="0"/>
              <a:chExt cx="2143723" cy="1710509"/>
            </a:xfrm>
          </p:grpSpPr>
          <p:grpSp>
            <p:nvGrpSpPr>
              <p:cNvPr id="7" name="Group">
                <a:extLst>
                  <a:ext uri="{FF2B5EF4-FFF2-40B4-BE49-F238E27FC236}">
                    <a16:creationId xmlns:a16="http://schemas.microsoft.com/office/drawing/2014/main" id="{9A5F69B4-CEDD-4A18-B924-DBFAD6EA394F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9" name="Shape">
                  <a:extLst>
                    <a:ext uri="{FF2B5EF4-FFF2-40B4-BE49-F238E27FC236}">
                      <a16:creationId xmlns:a16="http://schemas.microsoft.com/office/drawing/2014/main" id="{65E27F3D-CAD2-4C91-9243-A9C08BBE2D8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10" name="Shape">
                  <a:extLst>
                    <a:ext uri="{FF2B5EF4-FFF2-40B4-BE49-F238E27FC236}">
                      <a16:creationId xmlns:a16="http://schemas.microsoft.com/office/drawing/2014/main" id="{4FB7AFC0-04F6-491C-881B-367469A73914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8" name="المحور الأول">
                <a:extLst>
                  <a:ext uri="{FF2B5EF4-FFF2-40B4-BE49-F238E27FC236}">
                    <a16:creationId xmlns:a16="http://schemas.microsoft.com/office/drawing/2014/main" id="{C8A345B4-D5D6-46FA-B9B1-9D3B87BEA6E9}"/>
                  </a:ext>
                </a:extLst>
              </p:cNvPr>
              <p:cNvSpPr txBox="1"/>
              <p:nvPr/>
            </p:nvSpPr>
            <p:spPr>
              <a:xfrm rot="10168855">
                <a:off x="375646" y="388501"/>
                <a:ext cx="1795282" cy="7880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</a:t>
                </a:r>
              </a:p>
              <a:p>
                <a:r>
                  <a:rPr lang="ar-EG" sz="1400" b="1" dirty="0"/>
                  <a:t>التفسير </a:t>
                </a:r>
                <a:endParaRPr sz="1400" b="1" dirty="0"/>
              </a:p>
            </p:txBody>
          </p:sp>
        </p:grpSp>
      </p:grpSp>
      <p:sp>
        <p:nvSpPr>
          <p:cNvPr id="11" name="Rectangle 75">
            <a:extLst>
              <a:ext uri="{FF2B5EF4-FFF2-40B4-BE49-F238E27FC236}">
                <a16:creationId xmlns:a16="http://schemas.microsoft.com/office/drawing/2014/main" id="{48133218-7191-449B-9220-C9E0C0FA7D4C}"/>
              </a:ext>
            </a:extLst>
          </p:cNvPr>
          <p:cNvSpPr/>
          <p:nvPr/>
        </p:nvSpPr>
        <p:spPr>
          <a:xfrm>
            <a:off x="0" y="-4"/>
            <a:ext cx="4375052" cy="42089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1400" b="1" dirty="0">
                <a:solidFill>
                  <a:srgbClr val="FF0000"/>
                </a:solidFill>
                <a:latin typeface="Droid Arabic Kufi"/>
              </a:rPr>
              <a:t>مؤشر الأداء :</a:t>
            </a:r>
            <a:r>
              <a:rPr lang="ar-EG" b="1" dirty="0">
                <a:solidFill>
                  <a:srgbClr val="FF0000"/>
                </a:solidFill>
              </a:rPr>
              <a:t> </a:t>
            </a:r>
            <a:r>
              <a:rPr lang="ar-EG" sz="1800" b="1" dirty="0">
                <a:ln/>
                <a:solidFill>
                  <a:srgbClr val="002060"/>
                </a:solidFill>
              </a:rPr>
              <a:t>يوضح الطالب ما الطاقة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71B51F-7EDF-40DB-A382-E467D03BE660}"/>
              </a:ext>
            </a:extLst>
          </p:cNvPr>
          <p:cNvGrpSpPr/>
          <p:nvPr/>
        </p:nvGrpSpPr>
        <p:grpSpPr>
          <a:xfrm>
            <a:off x="4375052" y="-3451"/>
            <a:ext cx="1972325" cy="546392"/>
            <a:chOff x="4903819" y="3918866"/>
            <a:chExt cx="2730375" cy="235762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5BF1B3D-BB7A-4EAD-9130-1D3CA9852FF5}"/>
                </a:ext>
              </a:extLst>
            </p:cNvPr>
            <p:cNvGrpSpPr/>
            <p:nvPr/>
          </p:nvGrpSpPr>
          <p:grpSpPr>
            <a:xfrm>
              <a:off x="5025553" y="3918866"/>
              <a:ext cx="2501028" cy="2216539"/>
              <a:chOff x="5896687" y="4152770"/>
              <a:chExt cx="2717226" cy="2320432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39B94A5-E34B-4085-B759-6E67285E62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5547" b="52474" l="18741" r="63763">
                            <a14:foregroundMark x1="61933" y1="44661" x2="61933" y2="44661"/>
                            <a14:foregroundMark x1="63177" y1="45182" x2="63177" y2="45182"/>
                            <a14:foregroundMark x1="63177" y1="45182" x2="55124" y2="44401"/>
                            <a14:foregroundMark x1="55124" y1="44401" x2="55124" y2="44401"/>
                            <a14:foregroundMark x1="59151" y1="47917" x2="50952" y2="46094"/>
                            <a14:foregroundMark x1="50952" y1="46094" x2="50586" y2="45703"/>
                            <a14:foregroundMark x1="51611" y1="42057" x2="58638" y2="41146"/>
                            <a14:foregroundMark x1="58638" y1="41146" x2="60395" y2="41146"/>
                            <a14:foregroundMark x1="58931" y1="38021" x2="59078" y2="40234"/>
                            <a14:foregroundMark x1="47438" y1="46094" x2="37408" y2="47005"/>
                            <a14:foregroundMark x1="37408" y1="47005" x2="35578" y2="46354"/>
                            <a14:foregroundMark x1="32064" y1="44531" x2="19619" y2="41927"/>
                            <a14:foregroundMark x1="19619" y1="41927" x2="19473" y2="41667"/>
                            <a14:foregroundMark x1="31040" y1="48177" x2="21010" y2="47917"/>
                            <a14:foregroundMark x1="40117" y1="38281" x2="40117" y2="38281"/>
                            <a14:foregroundMark x1="37116" y1="38411" x2="37116" y2="38411"/>
                            <a14:foregroundMark x1="43485" y1="39323" x2="43485" y2="39323"/>
                            <a14:foregroundMark x1="46706" y1="39844" x2="46706" y2="39844"/>
                            <a14:foregroundMark x1="46852" y1="42318" x2="40776" y2="42578"/>
                            <a14:foregroundMark x1="52928" y1="50130" x2="58272" y2="51693"/>
                            <a14:foregroundMark x1="53294" y1="52474" x2="57906" y2="52474"/>
                            <a14:foregroundMark x1="57906" y1="52474" x2="58858" y2="52344"/>
                            <a14:foregroundMark x1="58858" y1="52344" x2="61127" y2="51953"/>
                            <a14:foregroundMark x1="61127" y1="51953" x2="63690" y2="52214"/>
                            <a14:foregroundMark x1="43851" y1="48568" x2="38726" y2="47526"/>
                            <a14:foregroundMark x1="38726" y1="47526" x2="38726" y2="47396"/>
                            <a14:foregroundMark x1="41508" y1="47266" x2="47365" y2="48568"/>
                            <a14:foregroundMark x1="19619" y1="40755" x2="24890" y2="41667"/>
                            <a14:foregroundMark x1="21303" y1="38151" x2="21303" y2="38151"/>
                            <a14:foregroundMark x1="18741" y1="40625" x2="19327" y2="44401"/>
                            <a14:foregroundMark x1="19327" y1="44401" x2="19327" y2="45964"/>
                            <a14:foregroundMark x1="18814" y1="41146" x2="19693" y2="52474"/>
                            <a14:foregroundMark x1="23792" y1="39193" x2="31552" y2="39974"/>
                            <a14:foregroundMark x1="35578" y1="39193" x2="44363" y2="39453"/>
                            <a14:foregroundMark x1="44363" y1="39453" x2="44363" y2="39453"/>
                            <a14:foregroundMark x1="51464" y1="39453" x2="58492" y2="39974"/>
                            <a14:foregroundMark x1="58492" y1="39974" x2="62884" y2="39714"/>
                            <a14:foregroundMark x1="62884" y1="39714" x2="63763" y2="39844"/>
                            <a14:foregroundMark x1="21303" y1="35677" x2="21742" y2="35677"/>
                            <a14:foregroundMark x1="24451" y1="35677" x2="25037" y2="35677"/>
                            <a14:foregroundMark x1="27599" y1="35677" x2="28184" y2="35677"/>
                            <a14:foregroundMark x1="30673" y1="35807" x2="30966" y2="35807"/>
                          </a14:backgroundRemoval>
                        </a14:imgEffect>
                      </a14:imgLayer>
                    </a14:imgProps>
                  </a:ext>
                </a:extLst>
              </a:blip>
              <a:srcRect l="17817" t="33598" r="66039" b="45663"/>
              <a:stretch/>
            </p:blipFill>
            <p:spPr>
              <a:xfrm>
                <a:off x="5896687" y="4152770"/>
                <a:ext cx="2717226" cy="2320432"/>
              </a:xfrm>
              <a:prstGeom prst="rect">
                <a:avLst/>
              </a:prstGeom>
            </p:spPr>
          </p:pic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13DD752D-22C9-4C52-BB79-F57E1684BB3B}"/>
                  </a:ext>
                </a:extLst>
              </p:cNvPr>
              <p:cNvSpPr txBox="1"/>
              <p:nvPr/>
            </p:nvSpPr>
            <p:spPr>
              <a:xfrm>
                <a:off x="6180690" y="5540488"/>
                <a:ext cx="2213114" cy="9005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/>
                  <a:cs typeface="(AH) Manal Black" pitchFamily="2" charset="-78"/>
                </a:endParaRPr>
              </a:p>
            </p:txBody>
          </p:sp>
        </p:grp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41D799A7-A793-4C6F-A346-0C535740B576}"/>
                </a:ext>
              </a:extLst>
            </p:cNvPr>
            <p:cNvSpPr/>
            <p:nvPr/>
          </p:nvSpPr>
          <p:spPr>
            <a:xfrm>
              <a:off x="4903819" y="4948464"/>
              <a:ext cx="2730375" cy="132802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EG" sz="1400" b="1" i="0" u="none" strike="noStrike" kern="1200" cap="none" spc="0" normalizeH="0" baseline="0" noProof="0" dirty="0">
                  <a:ln w="0"/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Calibri Light" panose="020F0302020204030204" pitchFamily="34" charset="0"/>
                  <a:cs typeface="(AH) Manal Black" pitchFamily="2" charset="-78"/>
                </a:rPr>
                <a:t>مهارة الحوار والمناقشة</a:t>
              </a:r>
              <a:endParaRPr kumimoji="0" lang="en-US" sz="14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cs typeface="(AH) Manal Black" pitchFamily="2" charset="-78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9A1F3F7-6AEA-42A0-A82C-27F87B59C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7115" y="126634"/>
            <a:ext cx="2094613" cy="5928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7BCC6E1-C692-4E23-8685-D79D84000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9135" y="1181099"/>
            <a:ext cx="10352718" cy="518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35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">
            <a:extLst>
              <a:ext uri="{FF2B5EF4-FFF2-40B4-BE49-F238E27FC236}">
                <a16:creationId xmlns:a16="http://schemas.microsoft.com/office/drawing/2014/main" id="{93426FA9-25C1-4C60-ABDB-77F33D319B2D}"/>
              </a:ext>
            </a:extLst>
          </p:cNvPr>
          <p:cNvGrpSpPr/>
          <p:nvPr/>
        </p:nvGrpSpPr>
        <p:grpSpPr>
          <a:xfrm rot="10800000">
            <a:off x="9805645" y="-3451"/>
            <a:ext cx="2327791" cy="736635"/>
            <a:chOff x="0" y="0"/>
            <a:chExt cx="3713799" cy="1710510"/>
          </a:xfrm>
        </p:grpSpPr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F216353A-76C9-4532-A7D3-06C958A6F199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6" name="Group">
              <a:extLst>
                <a:ext uri="{FF2B5EF4-FFF2-40B4-BE49-F238E27FC236}">
                  <a16:creationId xmlns:a16="http://schemas.microsoft.com/office/drawing/2014/main" id="{F04A8D37-2C89-478A-962B-63CB848A52F7}"/>
                </a:ext>
              </a:extLst>
            </p:cNvPr>
            <p:cNvGrpSpPr/>
            <p:nvPr/>
          </p:nvGrpSpPr>
          <p:grpSpPr>
            <a:xfrm>
              <a:off x="1570074" y="0"/>
              <a:ext cx="2143725" cy="1710510"/>
              <a:chOff x="27205" y="0"/>
              <a:chExt cx="2143723" cy="1710509"/>
            </a:xfrm>
          </p:grpSpPr>
          <p:grpSp>
            <p:nvGrpSpPr>
              <p:cNvPr id="7" name="Group">
                <a:extLst>
                  <a:ext uri="{FF2B5EF4-FFF2-40B4-BE49-F238E27FC236}">
                    <a16:creationId xmlns:a16="http://schemas.microsoft.com/office/drawing/2014/main" id="{9A5F69B4-CEDD-4A18-B924-DBFAD6EA394F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9" name="Shape">
                  <a:extLst>
                    <a:ext uri="{FF2B5EF4-FFF2-40B4-BE49-F238E27FC236}">
                      <a16:creationId xmlns:a16="http://schemas.microsoft.com/office/drawing/2014/main" id="{65E27F3D-CAD2-4C91-9243-A9C08BBE2D8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10" name="Shape">
                  <a:extLst>
                    <a:ext uri="{FF2B5EF4-FFF2-40B4-BE49-F238E27FC236}">
                      <a16:creationId xmlns:a16="http://schemas.microsoft.com/office/drawing/2014/main" id="{4FB7AFC0-04F6-491C-881B-367469A73914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8" name="المحور الأول">
                <a:extLst>
                  <a:ext uri="{FF2B5EF4-FFF2-40B4-BE49-F238E27FC236}">
                    <a16:creationId xmlns:a16="http://schemas.microsoft.com/office/drawing/2014/main" id="{C8A345B4-D5D6-46FA-B9B1-9D3B87BEA6E9}"/>
                  </a:ext>
                </a:extLst>
              </p:cNvPr>
              <p:cNvSpPr txBox="1"/>
              <p:nvPr/>
            </p:nvSpPr>
            <p:spPr>
              <a:xfrm rot="10168855">
                <a:off x="375646" y="388501"/>
                <a:ext cx="1795282" cy="7880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</a:t>
                </a:r>
              </a:p>
              <a:p>
                <a:r>
                  <a:rPr lang="ar-EG" sz="1400" b="1" dirty="0"/>
                  <a:t>التفسير </a:t>
                </a:r>
                <a:endParaRPr sz="1400" b="1" dirty="0"/>
              </a:p>
            </p:txBody>
          </p:sp>
        </p:grpSp>
      </p:grpSp>
      <p:sp>
        <p:nvSpPr>
          <p:cNvPr id="11" name="Rectangle 75">
            <a:extLst>
              <a:ext uri="{FF2B5EF4-FFF2-40B4-BE49-F238E27FC236}">
                <a16:creationId xmlns:a16="http://schemas.microsoft.com/office/drawing/2014/main" id="{48133218-7191-449B-9220-C9E0C0FA7D4C}"/>
              </a:ext>
            </a:extLst>
          </p:cNvPr>
          <p:cNvSpPr/>
          <p:nvPr/>
        </p:nvSpPr>
        <p:spPr>
          <a:xfrm>
            <a:off x="0" y="-4"/>
            <a:ext cx="4375052" cy="42089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1400" b="1" dirty="0">
                <a:solidFill>
                  <a:srgbClr val="FF0000"/>
                </a:solidFill>
                <a:latin typeface="Droid Arabic Kufi"/>
              </a:rPr>
              <a:t>مؤشر الأداء :</a:t>
            </a:r>
            <a:r>
              <a:rPr lang="ar-EG" b="1" dirty="0">
                <a:solidFill>
                  <a:srgbClr val="FF0000"/>
                </a:solidFill>
              </a:rPr>
              <a:t> </a:t>
            </a:r>
            <a:r>
              <a:rPr kumimoji="0" lang="ar-YE" altLang="en-US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التعرف على العلاقة بين العلوم والتكنولوجيا</a:t>
            </a:r>
            <a:endParaRPr kumimoji="0" lang="en-US" altLang="en-US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71B51F-7EDF-40DB-A382-E467D03BE660}"/>
              </a:ext>
            </a:extLst>
          </p:cNvPr>
          <p:cNvGrpSpPr/>
          <p:nvPr/>
        </p:nvGrpSpPr>
        <p:grpSpPr>
          <a:xfrm>
            <a:off x="4375052" y="-3451"/>
            <a:ext cx="1972325" cy="546392"/>
            <a:chOff x="4903819" y="3918866"/>
            <a:chExt cx="2730375" cy="235762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5BF1B3D-BB7A-4EAD-9130-1D3CA9852FF5}"/>
                </a:ext>
              </a:extLst>
            </p:cNvPr>
            <p:cNvGrpSpPr/>
            <p:nvPr/>
          </p:nvGrpSpPr>
          <p:grpSpPr>
            <a:xfrm>
              <a:off x="5025553" y="3918866"/>
              <a:ext cx="2501028" cy="2216539"/>
              <a:chOff x="5896687" y="4152770"/>
              <a:chExt cx="2717226" cy="2320432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39B94A5-E34B-4085-B759-6E67285E62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5547" b="52474" l="18741" r="63763">
                            <a14:foregroundMark x1="61933" y1="44661" x2="61933" y2="44661"/>
                            <a14:foregroundMark x1="63177" y1="45182" x2="63177" y2="45182"/>
                            <a14:foregroundMark x1="63177" y1="45182" x2="55124" y2="44401"/>
                            <a14:foregroundMark x1="55124" y1="44401" x2="55124" y2="44401"/>
                            <a14:foregroundMark x1="59151" y1="47917" x2="50952" y2="46094"/>
                            <a14:foregroundMark x1="50952" y1="46094" x2="50586" y2="45703"/>
                            <a14:foregroundMark x1="51611" y1="42057" x2="58638" y2="41146"/>
                            <a14:foregroundMark x1="58638" y1="41146" x2="60395" y2="41146"/>
                            <a14:foregroundMark x1="58931" y1="38021" x2="59078" y2="40234"/>
                            <a14:foregroundMark x1="47438" y1="46094" x2="37408" y2="47005"/>
                            <a14:foregroundMark x1="37408" y1="47005" x2="35578" y2="46354"/>
                            <a14:foregroundMark x1="32064" y1="44531" x2="19619" y2="41927"/>
                            <a14:foregroundMark x1="19619" y1="41927" x2="19473" y2="41667"/>
                            <a14:foregroundMark x1="31040" y1="48177" x2="21010" y2="47917"/>
                            <a14:foregroundMark x1="40117" y1="38281" x2="40117" y2="38281"/>
                            <a14:foregroundMark x1="37116" y1="38411" x2="37116" y2="38411"/>
                            <a14:foregroundMark x1="43485" y1="39323" x2="43485" y2="39323"/>
                            <a14:foregroundMark x1="46706" y1="39844" x2="46706" y2="39844"/>
                            <a14:foregroundMark x1="46852" y1="42318" x2="40776" y2="42578"/>
                            <a14:foregroundMark x1="52928" y1="50130" x2="58272" y2="51693"/>
                            <a14:foregroundMark x1="53294" y1="52474" x2="57906" y2="52474"/>
                            <a14:foregroundMark x1="57906" y1="52474" x2="58858" y2="52344"/>
                            <a14:foregroundMark x1="58858" y1="52344" x2="61127" y2="51953"/>
                            <a14:foregroundMark x1="61127" y1="51953" x2="63690" y2="52214"/>
                            <a14:foregroundMark x1="43851" y1="48568" x2="38726" y2="47526"/>
                            <a14:foregroundMark x1="38726" y1="47526" x2="38726" y2="47396"/>
                            <a14:foregroundMark x1="41508" y1="47266" x2="47365" y2="48568"/>
                            <a14:foregroundMark x1="19619" y1="40755" x2="24890" y2="41667"/>
                            <a14:foregroundMark x1="21303" y1="38151" x2="21303" y2="38151"/>
                            <a14:foregroundMark x1="18741" y1="40625" x2="19327" y2="44401"/>
                            <a14:foregroundMark x1="19327" y1="44401" x2="19327" y2="45964"/>
                            <a14:foregroundMark x1="18814" y1="41146" x2="19693" y2="52474"/>
                            <a14:foregroundMark x1="23792" y1="39193" x2="31552" y2="39974"/>
                            <a14:foregroundMark x1="35578" y1="39193" x2="44363" y2="39453"/>
                            <a14:foregroundMark x1="44363" y1="39453" x2="44363" y2="39453"/>
                            <a14:foregroundMark x1="51464" y1="39453" x2="58492" y2="39974"/>
                            <a14:foregroundMark x1="58492" y1="39974" x2="62884" y2="39714"/>
                            <a14:foregroundMark x1="62884" y1="39714" x2="63763" y2="39844"/>
                            <a14:foregroundMark x1="21303" y1="35677" x2="21742" y2="35677"/>
                            <a14:foregroundMark x1="24451" y1="35677" x2="25037" y2="35677"/>
                            <a14:foregroundMark x1="27599" y1="35677" x2="28184" y2="35677"/>
                            <a14:foregroundMark x1="30673" y1="35807" x2="30966" y2="35807"/>
                          </a14:backgroundRemoval>
                        </a14:imgEffect>
                      </a14:imgLayer>
                    </a14:imgProps>
                  </a:ext>
                </a:extLst>
              </a:blip>
              <a:srcRect l="17817" t="33598" r="66039" b="45663"/>
              <a:stretch/>
            </p:blipFill>
            <p:spPr>
              <a:xfrm>
                <a:off x="5896687" y="4152770"/>
                <a:ext cx="2717226" cy="2320432"/>
              </a:xfrm>
              <a:prstGeom prst="rect">
                <a:avLst/>
              </a:prstGeom>
            </p:spPr>
          </p:pic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13DD752D-22C9-4C52-BB79-F57E1684BB3B}"/>
                  </a:ext>
                </a:extLst>
              </p:cNvPr>
              <p:cNvSpPr txBox="1"/>
              <p:nvPr/>
            </p:nvSpPr>
            <p:spPr>
              <a:xfrm>
                <a:off x="6180690" y="5540488"/>
                <a:ext cx="2213114" cy="9005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/>
                  <a:cs typeface="(AH) Manal Black" pitchFamily="2" charset="-78"/>
                </a:endParaRPr>
              </a:p>
            </p:txBody>
          </p:sp>
        </p:grp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41D799A7-A793-4C6F-A346-0C535740B576}"/>
                </a:ext>
              </a:extLst>
            </p:cNvPr>
            <p:cNvSpPr/>
            <p:nvPr/>
          </p:nvSpPr>
          <p:spPr>
            <a:xfrm>
              <a:off x="4903819" y="4948464"/>
              <a:ext cx="2730375" cy="132802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EG" sz="1400" b="1" i="0" u="none" strike="noStrike" kern="1200" cap="none" spc="0" normalizeH="0" baseline="0" noProof="0" dirty="0">
                  <a:ln w="0"/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Calibri Light" panose="020F0302020204030204" pitchFamily="34" charset="0"/>
                  <a:cs typeface="(AH) Manal Black" pitchFamily="2" charset="-78"/>
                </a:rPr>
                <a:t>مهارة الحوار والمناقشة</a:t>
              </a:r>
              <a:endParaRPr kumimoji="0" lang="en-US" sz="14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cs typeface="(AH) Manal Black" pitchFamily="2" charset="-78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9A1F3F7-6AEA-42A0-A82C-27F87B59C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7115" y="126634"/>
            <a:ext cx="2094613" cy="5928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68D643-D811-4F3E-B395-C855FA926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0608" y="1183755"/>
            <a:ext cx="8282298" cy="48369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9E83C98-E02D-4801-8F09-03D70578E8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141" y="1423598"/>
            <a:ext cx="3303618" cy="26537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B1632C1-7D94-4123-BEBE-044215E59C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600351"/>
            <a:ext cx="3831900" cy="142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76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به منحرف 33">
            <a:extLst>
              <a:ext uri="{FF2B5EF4-FFF2-40B4-BE49-F238E27FC236}">
                <a16:creationId xmlns:a16="http://schemas.microsoft.com/office/drawing/2014/main" id="{A5103BC8-5364-4584-BDFD-1F41D7C73213}"/>
              </a:ext>
            </a:extLst>
          </p:cNvPr>
          <p:cNvSpPr/>
          <p:nvPr/>
        </p:nvSpPr>
        <p:spPr>
          <a:xfrm rot="17569615" flipH="1">
            <a:off x="619082" y="217035"/>
            <a:ext cx="2441823" cy="2964893"/>
          </a:xfrm>
          <a:prstGeom prst="trapezoid">
            <a:avLst>
              <a:gd name="adj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8" name="شبه منحرف 35">
            <a:extLst>
              <a:ext uri="{FF2B5EF4-FFF2-40B4-BE49-F238E27FC236}">
                <a16:creationId xmlns:a16="http://schemas.microsoft.com/office/drawing/2014/main" id="{28ACB8F9-6297-451B-BD42-E74C6AA9332A}"/>
              </a:ext>
            </a:extLst>
          </p:cNvPr>
          <p:cNvSpPr/>
          <p:nvPr/>
        </p:nvSpPr>
        <p:spPr>
          <a:xfrm rot="14400000" flipH="1">
            <a:off x="1146942" y="272087"/>
            <a:ext cx="1386101" cy="28547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JO" dirty="0"/>
          </a:p>
        </p:txBody>
      </p:sp>
      <p:grpSp>
        <p:nvGrpSpPr>
          <p:cNvPr id="9" name="مجموعة 36">
            <a:extLst>
              <a:ext uri="{FF2B5EF4-FFF2-40B4-BE49-F238E27FC236}">
                <a16:creationId xmlns:a16="http://schemas.microsoft.com/office/drawing/2014/main" id="{473259D9-1C83-4A27-8178-33DD1C566807}"/>
              </a:ext>
            </a:extLst>
          </p:cNvPr>
          <p:cNvGrpSpPr/>
          <p:nvPr/>
        </p:nvGrpSpPr>
        <p:grpSpPr>
          <a:xfrm>
            <a:off x="396913" y="823534"/>
            <a:ext cx="2886158" cy="1434705"/>
            <a:chOff x="7402314" y="2702416"/>
            <a:chExt cx="4139131" cy="3321290"/>
          </a:xfrm>
        </p:grpSpPr>
        <p:sp>
          <p:nvSpPr>
            <p:cNvPr id="10" name="شبه منحرف 35">
              <a:extLst>
                <a:ext uri="{FF2B5EF4-FFF2-40B4-BE49-F238E27FC236}">
                  <a16:creationId xmlns:a16="http://schemas.microsoft.com/office/drawing/2014/main" id="{CEEBD024-33EA-4374-9625-18F6FA99E255}"/>
                </a:ext>
              </a:extLst>
            </p:cNvPr>
            <p:cNvSpPr/>
            <p:nvPr/>
          </p:nvSpPr>
          <p:spPr>
            <a:xfrm rot="16200000" flipH="1">
              <a:off x="7811235" y="2293495"/>
              <a:ext cx="3321290" cy="413913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JO"/>
            </a:p>
          </p:txBody>
        </p:sp>
        <p:sp>
          <p:nvSpPr>
            <p:cNvPr id="11" name="مربع نص 12">
              <a:extLst>
                <a:ext uri="{FF2B5EF4-FFF2-40B4-BE49-F238E27FC236}">
                  <a16:creationId xmlns:a16="http://schemas.microsoft.com/office/drawing/2014/main" id="{9457AD30-7BAA-4E44-8FA7-DB14275D7C81}"/>
                </a:ext>
              </a:extLst>
            </p:cNvPr>
            <p:cNvSpPr txBox="1"/>
            <p:nvPr/>
          </p:nvSpPr>
          <p:spPr>
            <a:xfrm>
              <a:off x="7757379" y="3725068"/>
              <a:ext cx="3429000" cy="1275985"/>
            </a:xfrm>
            <a:prstGeom prst="round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algn="ctr"/>
              <a:r>
                <a:rPr lang="ar-AE" sz="3200" b="1" dirty="0"/>
                <a:t>تقييم بنائي</a:t>
              </a:r>
              <a:endParaRPr lang="ar-JO" sz="3200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0CD8CA8-D473-4DA3-AA3C-ED5CE87AD4EB}"/>
              </a:ext>
            </a:extLst>
          </p:cNvPr>
          <p:cNvGrpSpPr/>
          <p:nvPr/>
        </p:nvGrpSpPr>
        <p:grpSpPr>
          <a:xfrm>
            <a:off x="257309" y="3211242"/>
            <a:ext cx="1617367" cy="3261175"/>
            <a:chOff x="1557217" y="3386333"/>
            <a:chExt cx="1617367" cy="32611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15" name="صورة عادي">
              <a:extLst>
                <a:ext uri="{FF2B5EF4-FFF2-40B4-BE49-F238E27FC236}">
                  <a16:creationId xmlns:a16="http://schemas.microsoft.com/office/drawing/2014/main" id="{BD087FA3-2ABE-4F7D-B34C-AF4F980BC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10072" y="3673971"/>
              <a:ext cx="1264512" cy="297353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E4C486-8F74-42EC-BA54-EF84F485F81C}"/>
                </a:ext>
              </a:extLst>
            </p:cNvPr>
            <p:cNvSpPr txBox="1"/>
            <p:nvPr/>
          </p:nvSpPr>
          <p:spPr>
            <a:xfrm rot="19489623">
              <a:off x="1708857" y="3386333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2A0F34-8493-41C9-A684-76574832B751}"/>
                </a:ext>
              </a:extLst>
            </p:cNvPr>
            <p:cNvSpPr txBox="1"/>
            <p:nvPr/>
          </p:nvSpPr>
          <p:spPr>
            <a:xfrm rot="19489623">
              <a:off x="1557217" y="3481561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9626DF28-EA33-4E4E-B764-486737B09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385" y="1408085"/>
            <a:ext cx="5525672" cy="41815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F865A0A-B7FF-45DD-902B-B26816318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784" y="3772642"/>
            <a:ext cx="4604874" cy="105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29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8" fill="hold" nodeType="afterEffect" p14:presetBounceEnd="61333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333">
                                          <p:cBhvr additive="base">
                                            <p:cTn id="2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333">
                                          <p:cBhvr additive="base">
                                            <p:cTn id="2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">
            <a:extLst>
              <a:ext uri="{FF2B5EF4-FFF2-40B4-BE49-F238E27FC236}">
                <a16:creationId xmlns:a16="http://schemas.microsoft.com/office/drawing/2014/main" id="{93426FA9-25C1-4C60-ABDB-77F33D319B2D}"/>
              </a:ext>
            </a:extLst>
          </p:cNvPr>
          <p:cNvGrpSpPr/>
          <p:nvPr/>
        </p:nvGrpSpPr>
        <p:grpSpPr>
          <a:xfrm rot="10800000">
            <a:off x="9805645" y="-3451"/>
            <a:ext cx="2327791" cy="736635"/>
            <a:chOff x="0" y="0"/>
            <a:chExt cx="3713799" cy="1710510"/>
          </a:xfrm>
        </p:grpSpPr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F216353A-76C9-4532-A7D3-06C958A6F199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6" name="Group">
              <a:extLst>
                <a:ext uri="{FF2B5EF4-FFF2-40B4-BE49-F238E27FC236}">
                  <a16:creationId xmlns:a16="http://schemas.microsoft.com/office/drawing/2014/main" id="{F04A8D37-2C89-478A-962B-63CB848A52F7}"/>
                </a:ext>
              </a:extLst>
            </p:cNvPr>
            <p:cNvGrpSpPr/>
            <p:nvPr/>
          </p:nvGrpSpPr>
          <p:grpSpPr>
            <a:xfrm>
              <a:off x="1570074" y="0"/>
              <a:ext cx="2143725" cy="1710510"/>
              <a:chOff x="27205" y="0"/>
              <a:chExt cx="2143723" cy="1710509"/>
            </a:xfrm>
          </p:grpSpPr>
          <p:grpSp>
            <p:nvGrpSpPr>
              <p:cNvPr id="7" name="Group">
                <a:extLst>
                  <a:ext uri="{FF2B5EF4-FFF2-40B4-BE49-F238E27FC236}">
                    <a16:creationId xmlns:a16="http://schemas.microsoft.com/office/drawing/2014/main" id="{9A5F69B4-CEDD-4A18-B924-DBFAD6EA394F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9" name="Shape">
                  <a:extLst>
                    <a:ext uri="{FF2B5EF4-FFF2-40B4-BE49-F238E27FC236}">
                      <a16:creationId xmlns:a16="http://schemas.microsoft.com/office/drawing/2014/main" id="{65E27F3D-CAD2-4C91-9243-A9C08BBE2D8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10" name="Shape">
                  <a:extLst>
                    <a:ext uri="{FF2B5EF4-FFF2-40B4-BE49-F238E27FC236}">
                      <a16:creationId xmlns:a16="http://schemas.microsoft.com/office/drawing/2014/main" id="{4FB7AFC0-04F6-491C-881B-367469A73914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8" name="المحور الأول">
                <a:extLst>
                  <a:ext uri="{FF2B5EF4-FFF2-40B4-BE49-F238E27FC236}">
                    <a16:creationId xmlns:a16="http://schemas.microsoft.com/office/drawing/2014/main" id="{C8A345B4-D5D6-46FA-B9B1-9D3B87BEA6E9}"/>
                  </a:ext>
                </a:extLst>
              </p:cNvPr>
              <p:cNvSpPr txBox="1"/>
              <p:nvPr/>
            </p:nvSpPr>
            <p:spPr>
              <a:xfrm rot="10168855">
                <a:off x="375646" y="388501"/>
                <a:ext cx="1795282" cy="7880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</a:t>
                </a:r>
              </a:p>
              <a:p>
                <a:r>
                  <a:rPr lang="ar-EG" sz="1400" b="1" dirty="0"/>
                  <a:t>التفسير </a:t>
                </a:r>
                <a:endParaRPr sz="1400" b="1" dirty="0"/>
              </a:p>
            </p:txBody>
          </p:sp>
        </p:grpSp>
      </p:grpSp>
      <p:sp>
        <p:nvSpPr>
          <p:cNvPr id="11" name="Rectangle 75">
            <a:extLst>
              <a:ext uri="{FF2B5EF4-FFF2-40B4-BE49-F238E27FC236}">
                <a16:creationId xmlns:a16="http://schemas.microsoft.com/office/drawing/2014/main" id="{48133218-7191-449B-9220-C9E0C0FA7D4C}"/>
              </a:ext>
            </a:extLst>
          </p:cNvPr>
          <p:cNvSpPr/>
          <p:nvPr/>
        </p:nvSpPr>
        <p:spPr>
          <a:xfrm>
            <a:off x="0" y="-4"/>
            <a:ext cx="4375052" cy="42089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1400" b="1" dirty="0">
                <a:solidFill>
                  <a:srgbClr val="FF0000"/>
                </a:solidFill>
                <a:latin typeface="Droid Arabic Kufi"/>
              </a:rPr>
              <a:t>مؤشر الأداء :</a:t>
            </a:r>
            <a:r>
              <a:rPr lang="ar-EG" b="1" dirty="0">
                <a:solidFill>
                  <a:srgbClr val="FF0000"/>
                </a:solidFill>
              </a:rPr>
              <a:t> </a:t>
            </a:r>
            <a:r>
              <a:rPr lang="ar-EG" sz="1800" b="1" cap="none" spc="0" dirty="0">
                <a:ln/>
                <a:solidFill>
                  <a:srgbClr val="002060"/>
                </a:solidFill>
                <a:effectLst/>
              </a:rPr>
              <a:t>يعدد  ما الاشكال المختلفة للطاقة</a:t>
            </a:r>
            <a:endParaRPr lang="en-US" sz="1800" b="1" cap="none" spc="0" dirty="0">
              <a:ln/>
              <a:solidFill>
                <a:srgbClr val="002060"/>
              </a:solidFill>
              <a:effectLst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71B51F-7EDF-40DB-A382-E467D03BE660}"/>
              </a:ext>
            </a:extLst>
          </p:cNvPr>
          <p:cNvGrpSpPr/>
          <p:nvPr/>
        </p:nvGrpSpPr>
        <p:grpSpPr>
          <a:xfrm>
            <a:off x="4375052" y="-3451"/>
            <a:ext cx="1972325" cy="546392"/>
            <a:chOff x="4903819" y="3918866"/>
            <a:chExt cx="2730375" cy="235762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5BF1B3D-BB7A-4EAD-9130-1D3CA9852FF5}"/>
                </a:ext>
              </a:extLst>
            </p:cNvPr>
            <p:cNvGrpSpPr/>
            <p:nvPr/>
          </p:nvGrpSpPr>
          <p:grpSpPr>
            <a:xfrm>
              <a:off x="5025553" y="3918866"/>
              <a:ext cx="2501028" cy="2216539"/>
              <a:chOff x="5896687" y="4152770"/>
              <a:chExt cx="2717226" cy="2320432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39B94A5-E34B-4085-B759-6E67285E62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5547" b="52474" l="18741" r="63763">
                            <a14:foregroundMark x1="61933" y1="44661" x2="61933" y2="44661"/>
                            <a14:foregroundMark x1="63177" y1="45182" x2="63177" y2="45182"/>
                            <a14:foregroundMark x1="63177" y1="45182" x2="55124" y2="44401"/>
                            <a14:foregroundMark x1="55124" y1="44401" x2="55124" y2="44401"/>
                            <a14:foregroundMark x1="59151" y1="47917" x2="50952" y2="46094"/>
                            <a14:foregroundMark x1="50952" y1="46094" x2="50586" y2="45703"/>
                            <a14:foregroundMark x1="51611" y1="42057" x2="58638" y2="41146"/>
                            <a14:foregroundMark x1="58638" y1="41146" x2="60395" y2="41146"/>
                            <a14:foregroundMark x1="58931" y1="38021" x2="59078" y2="40234"/>
                            <a14:foregroundMark x1="47438" y1="46094" x2="37408" y2="47005"/>
                            <a14:foregroundMark x1="37408" y1="47005" x2="35578" y2="46354"/>
                            <a14:foregroundMark x1="32064" y1="44531" x2="19619" y2="41927"/>
                            <a14:foregroundMark x1="19619" y1="41927" x2="19473" y2="41667"/>
                            <a14:foregroundMark x1="31040" y1="48177" x2="21010" y2="47917"/>
                            <a14:foregroundMark x1="40117" y1="38281" x2="40117" y2="38281"/>
                            <a14:foregroundMark x1="37116" y1="38411" x2="37116" y2="38411"/>
                            <a14:foregroundMark x1="43485" y1="39323" x2="43485" y2="39323"/>
                            <a14:foregroundMark x1="46706" y1="39844" x2="46706" y2="39844"/>
                            <a14:foregroundMark x1="46852" y1="42318" x2="40776" y2="42578"/>
                            <a14:foregroundMark x1="52928" y1="50130" x2="58272" y2="51693"/>
                            <a14:foregroundMark x1="53294" y1="52474" x2="57906" y2="52474"/>
                            <a14:foregroundMark x1="57906" y1="52474" x2="58858" y2="52344"/>
                            <a14:foregroundMark x1="58858" y1="52344" x2="61127" y2="51953"/>
                            <a14:foregroundMark x1="61127" y1="51953" x2="63690" y2="52214"/>
                            <a14:foregroundMark x1="43851" y1="48568" x2="38726" y2="47526"/>
                            <a14:foregroundMark x1="38726" y1="47526" x2="38726" y2="47396"/>
                            <a14:foregroundMark x1="41508" y1="47266" x2="47365" y2="48568"/>
                            <a14:foregroundMark x1="19619" y1="40755" x2="24890" y2="41667"/>
                            <a14:foregroundMark x1="21303" y1="38151" x2="21303" y2="38151"/>
                            <a14:foregroundMark x1="18741" y1="40625" x2="19327" y2="44401"/>
                            <a14:foregroundMark x1="19327" y1="44401" x2="19327" y2="45964"/>
                            <a14:foregroundMark x1="18814" y1="41146" x2="19693" y2="52474"/>
                            <a14:foregroundMark x1="23792" y1="39193" x2="31552" y2="39974"/>
                            <a14:foregroundMark x1="35578" y1="39193" x2="44363" y2="39453"/>
                            <a14:foregroundMark x1="44363" y1="39453" x2="44363" y2="39453"/>
                            <a14:foregroundMark x1="51464" y1="39453" x2="58492" y2="39974"/>
                            <a14:foregroundMark x1="58492" y1="39974" x2="62884" y2="39714"/>
                            <a14:foregroundMark x1="62884" y1="39714" x2="63763" y2="39844"/>
                            <a14:foregroundMark x1="21303" y1="35677" x2="21742" y2="35677"/>
                            <a14:foregroundMark x1="24451" y1="35677" x2="25037" y2="35677"/>
                            <a14:foregroundMark x1="27599" y1="35677" x2="28184" y2="35677"/>
                            <a14:foregroundMark x1="30673" y1="35807" x2="30966" y2="35807"/>
                          </a14:backgroundRemoval>
                        </a14:imgEffect>
                      </a14:imgLayer>
                    </a14:imgProps>
                  </a:ext>
                </a:extLst>
              </a:blip>
              <a:srcRect l="17817" t="33598" r="66039" b="45663"/>
              <a:stretch/>
            </p:blipFill>
            <p:spPr>
              <a:xfrm>
                <a:off x="5896687" y="4152770"/>
                <a:ext cx="2717226" cy="2320432"/>
              </a:xfrm>
              <a:prstGeom prst="rect">
                <a:avLst/>
              </a:prstGeom>
            </p:spPr>
          </p:pic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13DD752D-22C9-4C52-BB79-F57E1684BB3B}"/>
                  </a:ext>
                </a:extLst>
              </p:cNvPr>
              <p:cNvSpPr txBox="1"/>
              <p:nvPr/>
            </p:nvSpPr>
            <p:spPr>
              <a:xfrm>
                <a:off x="6180690" y="5540488"/>
                <a:ext cx="2213114" cy="9005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/>
                  <a:cs typeface="(AH) Manal Black" pitchFamily="2" charset="-78"/>
                </a:endParaRPr>
              </a:p>
            </p:txBody>
          </p:sp>
        </p:grp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41D799A7-A793-4C6F-A346-0C535740B576}"/>
                </a:ext>
              </a:extLst>
            </p:cNvPr>
            <p:cNvSpPr/>
            <p:nvPr/>
          </p:nvSpPr>
          <p:spPr>
            <a:xfrm>
              <a:off x="4903819" y="4948464"/>
              <a:ext cx="2730375" cy="132802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EG" sz="1400" b="1" i="0" u="none" strike="noStrike" kern="1200" cap="none" spc="0" normalizeH="0" baseline="0" noProof="0" dirty="0">
                  <a:ln w="0"/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Calibri Light" panose="020F0302020204030204" pitchFamily="34" charset="0"/>
                  <a:cs typeface="(AH) Manal Black" pitchFamily="2" charset="-78"/>
                </a:rPr>
                <a:t>مهارة الحوار والمناقشة</a:t>
              </a:r>
              <a:endParaRPr kumimoji="0" lang="en-US" sz="14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cs typeface="(AH) Manal Black" pitchFamily="2" charset="-78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9A1F3F7-6AEA-42A0-A82C-27F87B59C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7115" y="126634"/>
            <a:ext cx="2094613" cy="59281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51DEBA-147C-4976-9863-F071DCB425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3833" y="962770"/>
            <a:ext cx="2656454" cy="6264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E429FF5-693B-4173-BD4E-B17EC7F1D7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19" y="2010073"/>
            <a:ext cx="11623044" cy="371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263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به منحرف 33">
            <a:extLst>
              <a:ext uri="{FF2B5EF4-FFF2-40B4-BE49-F238E27FC236}">
                <a16:creationId xmlns:a16="http://schemas.microsoft.com/office/drawing/2014/main" id="{A5103BC8-5364-4584-BDFD-1F41D7C73213}"/>
              </a:ext>
            </a:extLst>
          </p:cNvPr>
          <p:cNvSpPr/>
          <p:nvPr/>
        </p:nvSpPr>
        <p:spPr>
          <a:xfrm rot="17569615" flipH="1">
            <a:off x="619082" y="217035"/>
            <a:ext cx="2441823" cy="2964893"/>
          </a:xfrm>
          <a:prstGeom prst="trapezoid">
            <a:avLst>
              <a:gd name="adj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8" name="شبه منحرف 35">
            <a:extLst>
              <a:ext uri="{FF2B5EF4-FFF2-40B4-BE49-F238E27FC236}">
                <a16:creationId xmlns:a16="http://schemas.microsoft.com/office/drawing/2014/main" id="{28ACB8F9-6297-451B-BD42-E74C6AA9332A}"/>
              </a:ext>
            </a:extLst>
          </p:cNvPr>
          <p:cNvSpPr/>
          <p:nvPr/>
        </p:nvSpPr>
        <p:spPr>
          <a:xfrm rot="14400000" flipH="1">
            <a:off x="1146942" y="272087"/>
            <a:ext cx="1386101" cy="28547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JO" dirty="0"/>
          </a:p>
        </p:txBody>
      </p:sp>
      <p:grpSp>
        <p:nvGrpSpPr>
          <p:cNvPr id="9" name="مجموعة 36">
            <a:extLst>
              <a:ext uri="{FF2B5EF4-FFF2-40B4-BE49-F238E27FC236}">
                <a16:creationId xmlns:a16="http://schemas.microsoft.com/office/drawing/2014/main" id="{473259D9-1C83-4A27-8178-33DD1C566807}"/>
              </a:ext>
            </a:extLst>
          </p:cNvPr>
          <p:cNvGrpSpPr/>
          <p:nvPr/>
        </p:nvGrpSpPr>
        <p:grpSpPr>
          <a:xfrm>
            <a:off x="396913" y="823534"/>
            <a:ext cx="2886158" cy="1434705"/>
            <a:chOff x="7402314" y="2702416"/>
            <a:chExt cx="4139131" cy="3321290"/>
          </a:xfrm>
        </p:grpSpPr>
        <p:sp>
          <p:nvSpPr>
            <p:cNvPr id="10" name="شبه منحرف 35">
              <a:extLst>
                <a:ext uri="{FF2B5EF4-FFF2-40B4-BE49-F238E27FC236}">
                  <a16:creationId xmlns:a16="http://schemas.microsoft.com/office/drawing/2014/main" id="{CEEBD024-33EA-4374-9625-18F6FA99E255}"/>
                </a:ext>
              </a:extLst>
            </p:cNvPr>
            <p:cNvSpPr/>
            <p:nvPr/>
          </p:nvSpPr>
          <p:spPr>
            <a:xfrm rot="16200000" flipH="1">
              <a:off x="7811235" y="2293495"/>
              <a:ext cx="3321290" cy="413913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JO"/>
            </a:p>
          </p:txBody>
        </p:sp>
        <p:sp>
          <p:nvSpPr>
            <p:cNvPr id="11" name="مربع نص 12">
              <a:extLst>
                <a:ext uri="{FF2B5EF4-FFF2-40B4-BE49-F238E27FC236}">
                  <a16:creationId xmlns:a16="http://schemas.microsoft.com/office/drawing/2014/main" id="{9457AD30-7BAA-4E44-8FA7-DB14275D7C81}"/>
                </a:ext>
              </a:extLst>
            </p:cNvPr>
            <p:cNvSpPr txBox="1"/>
            <p:nvPr/>
          </p:nvSpPr>
          <p:spPr>
            <a:xfrm>
              <a:off x="7757379" y="3725068"/>
              <a:ext cx="3429000" cy="1275985"/>
            </a:xfrm>
            <a:prstGeom prst="round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algn="ctr"/>
              <a:r>
                <a:rPr lang="ar-AE" sz="3200" b="1" dirty="0"/>
                <a:t>تقييم بنائي</a:t>
              </a:r>
              <a:endParaRPr lang="ar-JO" sz="3200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0CD8CA8-D473-4DA3-AA3C-ED5CE87AD4EB}"/>
              </a:ext>
            </a:extLst>
          </p:cNvPr>
          <p:cNvGrpSpPr/>
          <p:nvPr/>
        </p:nvGrpSpPr>
        <p:grpSpPr>
          <a:xfrm>
            <a:off x="257309" y="3211242"/>
            <a:ext cx="1617367" cy="3261175"/>
            <a:chOff x="1557217" y="3386333"/>
            <a:chExt cx="1617367" cy="32611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15" name="صورة عادي">
              <a:extLst>
                <a:ext uri="{FF2B5EF4-FFF2-40B4-BE49-F238E27FC236}">
                  <a16:creationId xmlns:a16="http://schemas.microsoft.com/office/drawing/2014/main" id="{BD087FA3-2ABE-4F7D-B34C-AF4F980BC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10072" y="3673971"/>
              <a:ext cx="1264512" cy="297353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E4C486-8F74-42EC-BA54-EF84F485F81C}"/>
                </a:ext>
              </a:extLst>
            </p:cNvPr>
            <p:cNvSpPr txBox="1"/>
            <p:nvPr/>
          </p:nvSpPr>
          <p:spPr>
            <a:xfrm rot="19489623">
              <a:off x="1708857" y="3386333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2A0F34-8493-41C9-A684-76574832B751}"/>
                </a:ext>
              </a:extLst>
            </p:cNvPr>
            <p:cNvSpPr txBox="1"/>
            <p:nvPr/>
          </p:nvSpPr>
          <p:spPr>
            <a:xfrm rot="19489623">
              <a:off x="1557217" y="3481561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5784822A-4555-48C9-A863-A908DDDEC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3072" y="2441574"/>
            <a:ext cx="8659668" cy="27925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555288-FFFE-4A77-B431-76EF636D8A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4728" y="732666"/>
            <a:ext cx="3232880" cy="80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7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8" fill="hold" nodeType="afterEffect" p14:presetBounceEnd="61333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333">
                                          <p:cBhvr additive="base">
                                            <p:cTn id="2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333">
                                          <p:cBhvr additive="base">
                                            <p:cTn id="2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">
            <a:extLst>
              <a:ext uri="{FF2B5EF4-FFF2-40B4-BE49-F238E27FC236}">
                <a16:creationId xmlns:a16="http://schemas.microsoft.com/office/drawing/2014/main" id="{117C0DE5-0369-48E8-9878-224E7293BB48}"/>
              </a:ext>
            </a:extLst>
          </p:cNvPr>
          <p:cNvGrpSpPr/>
          <p:nvPr/>
        </p:nvGrpSpPr>
        <p:grpSpPr>
          <a:xfrm rot="10800000">
            <a:off x="9861857" y="81909"/>
            <a:ext cx="2327791" cy="736635"/>
            <a:chOff x="0" y="0"/>
            <a:chExt cx="3713799" cy="1710510"/>
          </a:xfrm>
        </p:grpSpPr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D0521121-BA9A-4B90-8D47-4F00B16E2EFB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35" name="Group">
              <a:extLst>
                <a:ext uri="{FF2B5EF4-FFF2-40B4-BE49-F238E27FC236}">
                  <a16:creationId xmlns:a16="http://schemas.microsoft.com/office/drawing/2014/main" id="{4C7838CD-98C6-43F5-8D7E-DA7E8C74DCDF}"/>
                </a:ext>
              </a:extLst>
            </p:cNvPr>
            <p:cNvGrpSpPr/>
            <p:nvPr/>
          </p:nvGrpSpPr>
          <p:grpSpPr>
            <a:xfrm>
              <a:off x="1570074" y="0"/>
              <a:ext cx="2143725" cy="1710510"/>
              <a:chOff x="27205" y="0"/>
              <a:chExt cx="2143723" cy="1710509"/>
            </a:xfrm>
          </p:grpSpPr>
          <p:grpSp>
            <p:nvGrpSpPr>
              <p:cNvPr id="39" name="Group">
                <a:extLst>
                  <a:ext uri="{FF2B5EF4-FFF2-40B4-BE49-F238E27FC236}">
                    <a16:creationId xmlns:a16="http://schemas.microsoft.com/office/drawing/2014/main" id="{7C66C407-0DEC-4651-B19D-3BB4E54761F3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41" name="Shape">
                  <a:extLst>
                    <a:ext uri="{FF2B5EF4-FFF2-40B4-BE49-F238E27FC236}">
                      <a16:creationId xmlns:a16="http://schemas.microsoft.com/office/drawing/2014/main" id="{B4E83D79-61E3-49EA-8A15-8A2CC44A7F3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2" name="Shape">
                  <a:extLst>
                    <a:ext uri="{FF2B5EF4-FFF2-40B4-BE49-F238E27FC236}">
                      <a16:creationId xmlns:a16="http://schemas.microsoft.com/office/drawing/2014/main" id="{E62C2DCE-7E5C-447D-A308-D86663988615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40" name="المحور الأول">
                <a:extLst>
                  <a:ext uri="{FF2B5EF4-FFF2-40B4-BE49-F238E27FC236}">
                    <a16:creationId xmlns:a16="http://schemas.microsoft.com/office/drawing/2014/main" id="{5944EE39-5E91-4D13-86AD-C25810069C29}"/>
                  </a:ext>
                </a:extLst>
              </p:cNvPr>
              <p:cNvSpPr txBox="1"/>
              <p:nvPr/>
            </p:nvSpPr>
            <p:spPr>
              <a:xfrm rot="10168855">
                <a:off x="375646" y="388501"/>
                <a:ext cx="1795282" cy="7880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</a:t>
                </a:r>
              </a:p>
              <a:p>
                <a:r>
                  <a:rPr lang="ar-EG" sz="1400" b="1" dirty="0"/>
                  <a:t>التوسع</a:t>
                </a:r>
                <a:endParaRPr sz="1400" b="1" dirty="0"/>
              </a:p>
            </p:txBody>
          </p:sp>
        </p:grp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847DB6E2-1E41-4FD9-B726-222173FF3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115" y="126634"/>
            <a:ext cx="2094613" cy="5928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D00F7B-CBF3-4F75-B887-09AB18FA1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267" y="999297"/>
            <a:ext cx="3698650" cy="5928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60B3C4-C4B9-45E5-992A-ACEAF2ACD0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557" y="1772864"/>
            <a:ext cx="8245091" cy="46923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318BF3-E7DA-4701-A77E-17B0A0D9F6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083" y="1494775"/>
            <a:ext cx="3455467" cy="30630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AC32A1C-8CC8-4CC2-94CA-D116119B2D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35874"/>
            <a:ext cx="3421650" cy="845655"/>
          </a:xfrm>
          <a:prstGeom prst="rect">
            <a:avLst/>
          </a:prstGeom>
        </p:spPr>
      </p:pic>
      <p:sp>
        <p:nvSpPr>
          <p:cNvPr id="30" name="Rectangle 75">
            <a:extLst>
              <a:ext uri="{FF2B5EF4-FFF2-40B4-BE49-F238E27FC236}">
                <a16:creationId xmlns:a16="http://schemas.microsoft.com/office/drawing/2014/main" id="{1BE37E32-547C-48D1-A623-D3520249D048}"/>
              </a:ext>
            </a:extLst>
          </p:cNvPr>
          <p:cNvSpPr/>
          <p:nvPr/>
        </p:nvSpPr>
        <p:spPr>
          <a:xfrm>
            <a:off x="0" y="-4"/>
            <a:ext cx="4375052" cy="42089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1400" b="1" dirty="0">
                <a:solidFill>
                  <a:srgbClr val="FF0000"/>
                </a:solidFill>
                <a:latin typeface="Droid Arabic Kufi"/>
              </a:rPr>
              <a:t>مؤشر الأداء :</a:t>
            </a:r>
            <a:r>
              <a:rPr lang="ar-EG" b="1" dirty="0">
                <a:solidFill>
                  <a:srgbClr val="FF0000"/>
                </a:solidFill>
              </a:rPr>
              <a:t> </a:t>
            </a:r>
            <a:r>
              <a:rPr lang="ar-EG" sz="1800" b="1" cap="none" spc="0" dirty="0">
                <a:ln/>
                <a:solidFill>
                  <a:srgbClr val="002060"/>
                </a:solidFill>
                <a:effectLst/>
              </a:rPr>
              <a:t>يعدد  ما الاشكال المختلفة للطاقة</a:t>
            </a:r>
            <a:endParaRPr lang="en-US" sz="1800" b="1" cap="none" spc="0" dirty="0">
              <a:ln/>
              <a:solidFill>
                <a:srgbClr val="00206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32989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3" y="3813171"/>
            <a:ext cx="3005334" cy="290475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90" y="110339"/>
            <a:ext cx="1191845" cy="1151956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37" y="2350961"/>
            <a:ext cx="956763" cy="924742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77" y="3236868"/>
            <a:ext cx="748671" cy="762871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B07E31DA-DC39-43AC-9EA0-9AA75DA66072}"/>
              </a:ext>
            </a:extLst>
          </p:cNvPr>
          <p:cNvGrpSpPr/>
          <p:nvPr/>
        </p:nvGrpSpPr>
        <p:grpSpPr>
          <a:xfrm>
            <a:off x="8660053" y="0"/>
            <a:ext cx="2194560" cy="4346247"/>
            <a:chOff x="5098167" y="544620"/>
            <a:chExt cx="2194560" cy="4346247"/>
          </a:xfrm>
        </p:grpSpPr>
        <p:sp>
          <p:nvSpPr>
            <p:cNvPr id="56" name="Freeform: Shape 58">
              <a:extLst>
                <a:ext uri="{FF2B5EF4-FFF2-40B4-BE49-F238E27FC236}">
                  <a16:creationId xmlns:a16="http://schemas.microsoft.com/office/drawing/2014/main" id="{798AF131-19A4-44D7-BB03-D6D7CC918295}"/>
                </a:ext>
              </a:extLst>
            </p:cNvPr>
            <p:cNvSpPr/>
            <p:nvPr/>
          </p:nvSpPr>
          <p:spPr>
            <a:xfrm flipH="1">
              <a:off x="6114476" y="3291776"/>
              <a:ext cx="44023" cy="165371"/>
            </a:xfrm>
            <a:custGeom>
              <a:avLst/>
              <a:gdLst>
                <a:gd name="connsiteX0" fmla="*/ 0 w 44023"/>
                <a:gd name="connsiteY0" fmla="*/ 0 h 165371"/>
                <a:gd name="connsiteX1" fmla="*/ 43775 w 44023"/>
                <a:gd name="connsiteY1" fmla="*/ 63230 h 165371"/>
                <a:gd name="connsiteX2" fmla="*/ 14592 w 44023"/>
                <a:gd name="connsiteY2" fmla="*/ 165371 h 16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023" h="165371">
                  <a:moveTo>
                    <a:pt x="0" y="0"/>
                  </a:moveTo>
                  <a:cubicBezTo>
                    <a:pt x="20671" y="17834"/>
                    <a:pt x="41343" y="35668"/>
                    <a:pt x="43775" y="63230"/>
                  </a:cubicBezTo>
                  <a:cubicBezTo>
                    <a:pt x="46207" y="90792"/>
                    <a:pt x="30399" y="128081"/>
                    <a:pt x="14592" y="165371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: Shape 9">
              <a:extLst>
                <a:ext uri="{FF2B5EF4-FFF2-40B4-BE49-F238E27FC236}">
                  <a16:creationId xmlns:a16="http://schemas.microsoft.com/office/drawing/2014/main" id="{B1C62A36-BB03-49EE-BF66-BDBEA57C3A73}"/>
                </a:ext>
              </a:extLst>
            </p:cNvPr>
            <p:cNvSpPr/>
            <p:nvPr/>
          </p:nvSpPr>
          <p:spPr>
            <a:xfrm>
              <a:off x="5098167" y="2696307"/>
              <a:ext cx="2194560" cy="2194560"/>
            </a:xfrm>
            <a:custGeom>
              <a:avLst/>
              <a:gdLst>
                <a:gd name="connsiteX0" fmla="*/ 1097280 w 2194560"/>
                <a:gd name="connsiteY0" fmla="*/ 118568 h 2194560"/>
                <a:gd name="connsiteX1" fmla="*/ 981165 w 2194560"/>
                <a:gd name="connsiteY1" fmla="*/ 234683 h 2194560"/>
                <a:gd name="connsiteX2" fmla="*/ 1097280 w 2194560"/>
                <a:gd name="connsiteY2" fmla="*/ 350798 h 2194560"/>
                <a:gd name="connsiteX3" fmla="*/ 1213395 w 2194560"/>
                <a:gd name="connsiteY3" fmla="*/ 234683 h 2194560"/>
                <a:gd name="connsiteX4" fmla="*/ 1097280 w 2194560"/>
                <a:gd name="connsiteY4" fmla="*/ 118568 h 2194560"/>
                <a:gd name="connsiteX5" fmla="*/ 1097280 w 2194560"/>
                <a:gd name="connsiteY5" fmla="*/ 0 h 2194560"/>
                <a:gd name="connsiteX6" fmla="*/ 2194560 w 2194560"/>
                <a:gd name="connsiteY6" fmla="*/ 1097280 h 2194560"/>
                <a:gd name="connsiteX7" fmla="*/ 1097280 w 2194560"/>
                <a:gd name="connsiteY7" fmla="*/ 2194560 h 2194560"/>
                <a:gd name="connsiteX8" fmla="*/ 0 w 2194560"/>
                <a:gd name="connsiteY8" fmla="*/ 1097280 h 2194560"/>
                <a:gd name="connsiteX9" fmla="*/ 1097280 w 2194560"/>
                <a:gd name="connsiteY9" fmla="*/ 0 h 219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94560" h="2194560">
                  <a:moveTo>
                    <a:pt x="1097280" y="118568"/>
                  </a:moveTo>
                  <a:cubicBezTo>
                    <a:pt x="1033151" y="118568"/>
                    <a:pt x="981165" y="170554"/>
                    <a:pt x="981165" y="234683"/>
                  </a:cubicBezTo>
                  <a:cubicBezTo>
                    <a:pt x="981165" y="298812"/>
                    <a:pt x="1033151" y="350798"/>
                    <a:pt x="1097280" y="350798"/>
                  </a:cubicBezTo>
                  <a:cubicBezTo>
                    <a:pt x="1161409" y="350798"/>
                    <a:pt x="1213395" y="298812"/>
                    <a:pt x="1213395" y="234683"/>
                  </a:cubicBezTo>
                  <a:cubicBezTo>
                    <a:pt x="1213395" y="170554"/>
                    <a:pt x="1161409" y="118568"/>
                    <a:pt x="1097280" y="118568"/>
                  </a:cubicBezTo>
                  <a:close/>
                  <a:moveTo>
                    <a:pt x="1097280" y="0"/>
                  </a:moveTo>
                  <a:cubicBezTo>
                    <a:pt x="1703291" y="0"/>
                    <a:pt x="2194560" y="491269"/>
                    <a:pt x="2194560" y="1097280"/>
                  </a:cubicBezTo>
                  <a:cubicBezTo>
                    <a:pt x="2194560" y="1703291"/>
                    <a:pt x="1703291" y="2194560"/>
                    <a:pt x="1097280" y="2194560"/>
                  </a:cubicBezTo>
                  <a:cubicBezTo>
                    <a:pt x="491269" y="2194560"/>
                    <a:pt x="0" y="1703291"/>
                    <a:pt x="0" y="1097280"/>
                  </a:cubicBezTo>
                  <a:cubicBezTo>
                    <a:pt x="0" y="491269"/>
                    <a:pt x="491269" y="0"/>
                    <a:pt x="109728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660066">
                    <a:alpha val="49804"/>
                  </a:srgbClr>
                </a:gs>
                <a:gs pos="0">
                  <a:srgbClr val="FF00FF">
                    <a:alpha val="69804"/>
                  </a:srgbClr>
                </a:gs>
              </a:gsLst>
              <a:lin ang="5400000" scaled="1"/>
              <a:tileRect/>
            </a:gradFill>
            <a:ln>
              <a:gradFill>
                <a:gsLst>
                  <a:gs pos="0">
                    <a:srgbClr val="FF9900"/>
                  </a:gs>
                  <a:gs pos="100000">
                    <a:schemeClr val="bg1">
                      <a:alpha val="0"/>
                    </a:schemeClr>
                  </a:gs>
                </a:gsLst>
                <a:lin ang="18600000" scaled="0"/>
              </a:gradFill>
            </a:ln>
            <a:effectLst>
              <a:reflection blurRad="6350" stA="50000" endA="300" endPos="41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C8BD27D-4E69-4B3E-8882-5AC53EAB5452}"/>
                </a:ext>
              </a:extLst>
            </p:cNvPr>
            <p:cNvGrpSpPr/>
            <p:nvPr/>
          </p:nvGrpSpPr>
          <p:grpSpPr>
            <a:xfrm>
              <a:off x="5752723" y="544620"/>
              <a:ext cx="759655" cy="759655"/>
              <a:chOff x="4955179" y="604911"/>
              <a:chExt cx="759655" cy="759655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0F3F120-6FFB-41A7-93B4-52CA320BC6C9}"/>
                  </a:ext>
                </a:extLst>
              </p:cNvPr>
              <p:cNvSpPr/>
              <p:nvPr/>
            </p:nvSpPr>
            <p:spPr>
              <a:xfrm>
                <a:off x="4955179" y="604911"/>
                <a:ext cx="759655" cy="7596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283F6ACE-DC0B-486C-8FED-7786A4765D7C}"/>
                  </a:ext>
                </a:extLst>
              </p:cNvPr>
              <p:cNvSpPr/>
              <p:nvPr/>
            </p:nvSpPr>
            <p:spPr>
              <a:xfrm>
                <a:off x="5091780" y="741512"/>
                <a:ext cx="486452" cy="486452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660066">
                      <a:alpha val="49804"/>
                    </a:srgbClr>
                  </a:gs>
                  <a:gs pos="0">
                    <a:srgbClr val="FF00FF">
                      <a:alpha val="69804"/>
                    </a:srgbClr>
                  </a:gs>
                </a:gsLst>
                <a:lin ang="5400000" scaled="1"/>
                <a:tileRect/>
              </a:gradFill>
              <a:ln>
                <a:gradFill>
                  <a:gsLst>
                    <a:gs pos="0">
                      <a:srgbClr val="FF9900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8600000" scaled="0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D80CE6E-A29B-411C-A3B8-4551426EE785}"/>
                </a:ext>
              </a:extLst>
            </p:cNvPr>
            <p:cNvCxnSpPr>
              <a:cxnSpLocks/>
              <a:stCxn id="65" idx="4"/>
            </p:cNvCxnSpPr>
            <p:nvPr/>
          </p:nvCxnSpPr>
          <p:spPr>
            <a:xfrm>
              <a:off x="6132551" y="1304275"/>
              <a:ext cx="14160" cy="138583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Freeform: Shape 59">
              <a:extLst>
                <a:ext uri="{FF2B5EF4-FFF2-40B4-BE49-F238E27FC236}">
                  <a16:creationId xmlns:a16="http://schemas.microsoft.com/office/drawing/2014/main" id="{32C941A7-289C-4FFA-9DDC-8AD3166EA3D0}"/>
                </a:ext>
              </a:extLst>
            </p:cNvPr>
            <p:cNvSpPr/>
            <p:nvPr/>
          </p:nvSpPr>
          <p:spPr>
            <a:xfrm>
              <a:off x="6137136" y="3291776"/>
              <a:ext cx="44023" cy="165371"/>
            </a:xfrm>
            <a:custGeom>
              <a:avLst/>
              <a:gdLst>
                <a:gd name="connsiteX0" fmla="*/ 0 w 44023"/>
                <a:gd name="connsiteY0" fmla="*/ 0 h 165371"/>
                <a:gd name="connsiteX1" fmla="*/ 43775 w 44023"/>
                <a:gd name="connsiteY1" fmla="*/ 63230 h 165371"/>
                <a:gd name="connsiteX2" fmla="*/ 14592 w 44023"/>
                <a:gd name="connsiteY2" fmla="*/ 165371 h 16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023" h="165371">
                  <a:moveTo>
                    <a:pt x="0" y="0"/>
                  </a:moveTo>
                  <a:cubicBezTo>
                    <a:pt x="20671" y="17834"/>
                    <a:pt x="41343" y="35668"/>
                    <a:pt x="43775" y="63230"/>
                  </a:cubicBezTo>
                  <a:cubicBezTo>
                    <a:pt x="46207" y="90792"/>
                    <a:pt x="30399" y="128081"/>
                    <a:pt x="14592" y="165371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5096E262-B41A-49CC-9459-AE705D4397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8318" y="3253006"/>
              <a:ext cx="90730" cy="5822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9498C4A-685E-4B05-8C12-8EA66C7763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5074" y="3235174"/>
              <a:ext cx="90730" cy="5822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37">
            <a:extLst>
              <a:ext uri="{FF2B5EF4-FFF2-40B4-BE49-F238E27FC236}">
                <a16:creationId xmlns:a16="http://schemas.microsoft.com/office/drawing/2014/main" id="{4F902738-D1D1-4A11-B4A3-A1BB1EC2E0B7}"/>
              </a:ext>
            </a:extLst>
          </p:cNvPr>
          <p:cNvGrpSpPr/>
          <p:nvPr/>
        </p:nvGrpSpPr>
        <p:grpSpPr>
          <a:xfrm>
            <a:off x="8628385" y="2285470"/>
            <a:ext cx="2149311" cy="1504262"/>
            <a:chOff x="4903819" y="3918866"/>
            <a:chExt cx="2730375" cy="2216539"/>
          </a:xfrm>
        </p:grpSpPr>
        <p:grpSp>
          <p:nvGrpSpPr>
            <p:cNvPr id="68" name="Group 19">
              <a:extLst>
                <a:ext uri="{FF2B5EF4-FFF2-40B4-BE49-F238E27FC236}">
                  <a16:creationId xmlns:a16="http://schemas.microsoft.com/office/drawing/2014/main" id="{AA3E63C1-CEAE-4B5E-9523-34E5BAE8EDAE}"/>
                </a:ext>
              </a:extLst>
            </p:cNvPr>
            <p:cNvGrpSpPr/>
            <p:nvPr/>
          </p:nvGrpSpPr>
          <p:grpSpPr>
            <a:xfrm>
              <a:off x="5025553" y="3918866"/>
              <a:ext cx="2501028" cy="2216539"/>
              <a:chOff x="5896687" y="4152770"/>
              <a:chExt cx="2717226" cy="2320432"/>
            </a:xfrm>
          </p:grpSpPr>
          <p:pic>
            <p:nvPicPr>
              <p:cNvPr id="70" name="Picture 10">
                <a:extLst>
                  <a:ext uri="{FF2B5EF4-FFF2-40B4-BE49-F238E27FC236}">
                    <a16:creationId xmlns:a16="http://schemas.microsoft.com/office/drawing/2014/main" id="{B1EADF00-C305-47EF-A350-247AA42549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35547" b="52474" l="18741" r="63763">
                            <a14:foregroundMark x1="61933" y1="44661" x2="61933" y2="44661"/>
                            <a14:foregroundMark x1="63177" y1="45182" x2="63177" y2="45182"/>
                            <a14:foregroundMark x1="63177" y1="45182" x2="55124" y2="44401"/>
                            <a14:foregroundMark x1="55124" y1="44401" x2="55124" y2="44401"/>
                            <a14:foregroundMark x1="59151" y1="47917" x2="50952" y2="46094"/>
                            <a14:foregroundMark x1="50952" y1="46094" x2="50586" y2="45703"/>
                            <a14:foregroundMark x1="51611" y1="42057" x2="58638" y2="41146"/>
                            <a14:foregroundMark x1="58638" y1="41146" x2="60395" y2="41146"/>
                            <a14:foregroundMark x1="58931" y1="38021" x2="59078" y2="40234"/>
                            <a14:foregroundMark x1="47438" y1="46094" x2="37408" y2="47005"/>
                            <a14:foregroundMark x1="37408" y1="47005" x2="35578" y2="46354"/>
                            <a14:foregroundMark x1="32064" y1="44531" x2="19619" y2="41927"/>
                            <a14:foregroundMark x1="19619" y1="41927" x2="19473" y2="41667"/>
                            <a14:foregroundMark x1="31040" y1="48177" x2="21010" y2="47917"/>
                            <a14:foregroundMark x1="40117" y1="38281" x2="40117" y2="38281"/>
                            <a14:foregroundMark x1="37116" y1="38411" x2="37116" y2="38411"/>
                            <a14:foregroundMark x1="43485" y1="39323" x2="43485" y2="39323"/>
                            <a14:foregroundMark x1="46706" y1="39844" x2="46706" y2="39844"/>
                            <a14:foregroundMark x1="46852" y1="42318" x2="40776" y2="42578"/>
                            <a14:foregroundMark x1="52928" y1="50130" x2="58272" y2="51693"/>
                            <a14:foregroundMark x1="53294" y1="52474" x2="57906" y2="52474"/>
                            <a14:foregroundMark x1="57906" y1="52474" x2="58858" y2="52344"/>
                            <a14:foregroundMark x1="58858" y1="52344" x2="61127" y2="51953"/>
                            <a14:foregroundMark x1="61127" y1="51953" x2="63690" y2="52214"/>
                            <a14:foregroundMark x1="43851" y1="48568" x2="38726" y2="47526"/>
                            <a14:foregroundMark x1="38726" y1="47526" x2="38726" y2="47396"/>
                            <a14:foregroundMark x1="41508" y1="47266" x2="47365" y2="48568"/>
                            <a14:foregroundMark x1="19619" y1="40755" x2="24890" y2="41667"/>
                            <a14:foregroundMark x1="21303" y1="38151" x2="21303" y2="38151"/>
                            <a14:foregroundMark x1="18741" y1="40625" x2="19327" y2="44401"/>
                            <a14:foregroundMark x1="19327" y1="44401" x2="19327" y2="45964"/>
                            <a14:foregroundMark x1="18814" y1="41146" x2="19693" y2="52474"/>
                            <a14:foregroundMark x1="23792" y1="39193" x2="31552" y2="39974"/>
                            <a14:foregroundMark x1="35578" y1="39193" x2="44363" y2="39453"/>
                            <a14:foregroundMark x1="44363" y1="39453" x2="44363" y2="39453"/>
                            <a14:foregroundMark x1="51464" y1="39453" x2="58492" y2="39974"/>
                            <a14:foregroundMark x1="58492" y1="39974" x2="62884" y2="39714"/>
                            <a14:foregroundMark x1="62884" y1="39714" x2="63763" y2="39844"/>
                            <a14:foregroundMark x1="21303" y1="35677" x2="21742" y2="35677"/>
                            <a14:foregroundMark x1="24451" y1="35677" x2="25037" y2="35677"/>
                            <a14:foregroundMark x1="27599" y1="35677" x2="28184" y2="35677"/>
                            <a14:foregroundMark x1="30673" y1="35807" x2="30966" y2="35807"/>
                          </a14:backgroundRemoval>
                        </a14:imgEffect>
                      </a14:imgLayer>
                    </a14:imgProps>
                  </a:ext>
                </a:extLst>
              </a:blip>
              <a:srcRect l="17817" t="33598" r="66039" b="45663"/>
              <a:stretch/>
            </p:blipFill>
            <p:spPr>
              <a:xfrm>
                <a:off x="5896687" y="4152770"/>
                <a:ext cx="2717226" cy="2320432"/>
              </a:xfrm>
              <a:prstGeom prst="rect">
                <a:avLst/>
              </a:prstGeom>
            </p:spPr>
          </p:pic>
          <p:sp>
            <p:nvSpPr>
              <p:cNvPr id="71" name="TextBox 18">
                <a:extLst>
                  <a:ext uri="{FF2B5EF4-FFF2-40B4-BE49-F238E27FC236}">
                    <a16:creationId xmlns:a16="http://schemas.microsoft.com/office/drawing/2014/main" id="{0A47F041-7FA6-45B3-8D1B-DC328266285C}"/>
                  </a:ext>
                </a:extLst>
              </p:cNvPr>
              <p:cNvSpPr txBox="1"/>
              <p:nvPr/>
            </p:nvSpPr>
            <p:spPr>
              <a:xfrm>
                <a:off x="6180689" y="5540489"/>
                <a:ext cx="2213113" cy="6171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/>
                  <a:cs typeface="(AH) Manal Black" pitchFamily="2" charset="-78"/>
                </a:endParaRPr>
              </a:p>
            </p:txBody>
          </p:sp>
        </p:grpSp>
        <p:sp>
          <p:nvSpPr>
            <p:cNvPr id="69" name="Rectangle 28">
              <a:extLst>
                <a:ext uri="{FF2B5EF4-FFF2-40B4-BE49-F238E27FC236}">
                  <a16:creationId xmlns:a16="http://schemas.microsoft.com/office/drawing/2014/main" id="{4E2EB82E-01A5-4198-8DFB-2628CF136A79}"/>
                </a:ext>
              </a:extLst>
            </p:cNvPr>
            <p:cNvSpPr/>
            <p:nvPr/>
          </p:nvSpPr>
          <p:spPr>
            <a:xfrm>
              <a:off x="4903819" y="4948466"/>
              <a:ext cx="2730375" cy="104307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2000" b="1" i="0" u="none" strike="noStrike" kern="1200" cap="none" spc="0" normalizeH="0" baseline="0" noProof="0" dirty="0">
                  <a:ln w="0"/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Calibri Light" panose="020F0302020204030204" pitchFamily="34" charset="0"/>
                  <a:cs typeface="(AH) Manal Black" pitchFamily="2" charset="-78"/>
                </a:rPr>
                <a:t>استراتيجية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2000" b="1" i="0" u="none" strike="noStrike" kern="1200" cap="none" spc="0" normalizeH="0" baseline="0" noProof="0" dirty="0">
                  <a:ln w="0"/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Calibri Light" panose="020F0302020204030204" pitchFamily="34" charset="0"/>
                  <a:cs typeface="(AH) Manal Black" pitchFamily="2" charset="-78"/>
                </a:rPr>
                <a:t>التعلم باللعب</a:t>
              </a:r>
              <a:endParaRPr kumimoji="0" lang="en-US" sz="20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cs typeface="(AH) Manal Black" pitchFamily="2" charset="-78"/>
              </a:endParaRPr>
            </a:p>
          </p:txBody>
        </p:sp>
      </p:grpSp>
      <p:pic>
        <p:nvPicPr>
          <p:cNvPr id="37" name="Picture 2" descr="5 minute countdown gif - Panera">
            <a:extLst>
              <a:ext uri="{FF2B5EF4-FFF2-40B4-BE49-F238E27FC236}">
                <a16:creationId xmlns:a16="http://schemas.microsoft.com/office/drawing/2014/main" id="{1AE5B4D8-B456-4072-8499-8A8B34151D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 cstate="print">
            <a:duotone>
              <a:prstClr val="black"/>
              <a:srgbClr val="FF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828" y="4830747"/>
            <a:ext cx="1164889" cy="754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1417647" y="1245340"/>
            <a:ext cx="7655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3600" b="1" dirty="0">
                <a:solidFill>
                  <a:srgbClr val="FF0000"/>
                </a:solidFill>
                <a:cs typeface="(AH) Manal Black" pitchFamily="2" charset="-78"/>
              </a:rPr>
              <a:t>ما الشيئان اللذان تعتمد عليهما الطاقة الحركية </a:t>
            </a:r>
            <a:endParaRPr lang="en-US" sz="3600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pic>
        <p:nvPicPr>
          <p:cNvPr id="43" name="Picture 42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5519654" y="1969189"/>
            <a:ext cx="3614399" cy="3215632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4854806" y="3552181"/>
            <a:ext cx="1614118" cy="1599159"/>
          </a:xfrm>
          <a:prstGeom prst="ellipse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400" b="1" dirty="0"/>
              <a:t>الكتلة والحجم</a:t>
            </a:r>
            <a:endParaRPr lang="en-US" sz="2400" b="1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2760534" y="3434195"/>
            <a:ext cx="1714148" cy="1690315"/>
          </a:xfrm>
          <a:prstGeom prst="ellipse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400" b="1" dirty="0"/>
              <a:t>الكتلة والسرعة</a:t>
            </a:r>
            <a:endParaRPr lang="en-US" sz="2400" b="1" dirty="0"/>
          </a:p>
        </p:txBody>
      </p:sp>
      <p:pic>
        <p:nvPicPr>
          <p:cNvPr id="33" name="صورة 5">
            <a:extLst>
              <a:ext uri="{FF2B5EF4-FFF2-40B4-BE49-F238E27FC236}">
                <a16:creationId xmlns:a16="http://schemas.microsoft.com/office/drawing/2014/main" id="{F35FC7AE-A2DA-4F96-9E03-128F1A0A8B18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AF5F2"/>
              </a:clrFrom>
              <a:clrTo>
                <a:srgbClr val="FAF5F2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885" y="-14262"/>
            <a:ext cx="1593623" cy="1513232"/>
          </a:xfrm>
          <a:prstGeom prst="rect">
            <a:avLst/>
          </a:prstGeom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E6E01DAE-B911-4D7E-87CC-D2E22DF9BA33}"/>
              </a:ext>
            </a:extLst>
          </p:cNvPr>
          <p:cNvSpPr txBox="1"/>
          <p:nvPr/>
        </p:nvSpPr>
        <p:spPr>
          <a:xfrm>
            <a:off x="10409146" y="-44146"/>
            <a:ext cx="184868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/>
              <a:t>تقييم </a:t>
            </a:r>
          </a:p>
          <a:p>
            <a:r>
              <a:rPr lang="ar-AE" sz="3200" b="1" dirty="0"/>
              <a:t>بنائي</a:t>
            </a:r>
          </a:p>
        </p:txBody>
      </p:sp>
    </p:spTree>
    <p:extLst>
      <p:ext uri="{BB962C8B-B14F-4D97-AF65-F5344CB8AC3E}">
        <p14:creationId xmlns:p14="http://schemas.microsoft.com/office/powerpoint/2010/main" val="3215422921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9 -0.08472 L -0.00299 -0.08449 C -0.0056 -0.09097 -0.00833 -0.09699 -0.0108 -0.10324 C -0.01367 -0.11134 -0.0108 -0.10856 -0.01367 -0.11759 C -0.01445 -0.11991 -0.01575 -0.12176 -0.01679 -0.12384 C -0.01731 -0.12662 -0.01771 -0.1294 -0.01836 -0.13194 C -0.01875 -0.13403 -0.0194 -0.13611 -0.01992 -0.13819 C -0.02044 -0.14167 -0.0207 -0.14514 -0.02148 -0.14838 C -0.02226 -0.15185 -0.02356 -0.15509 -0.02448 -0.1588 C -0.02604 -0.16505 -0.02643 -0.1706 -0.0276 -0.17708 C -0.02799 -0.17917 -0.02864 -0.18125 -0.02916 -0.18333 C -0.03242 -0.19884 -0.02851 -0.18403 -0.03372 -0.20185 C -0.03437 -0.20718 -0.03554 -0.22037 -0.03685 -0.22639 C -0.03815 -0.23264 -0.04153 -0.24491 -0.04153 -0.24468 C -0.04205 -0.25093 -0.04205 -0.25718 -0.0431 -0.26343 C -0.04362 -0.26759 -0.04518 -0.27222 -0.04596 -0.27569 C -0.04674 -0.27893 -0.04726 -0.28102 -0.04752 -0.2838 C -0.05091 -0.30718 -0.04687 -0.28935 -0.05221 -0.31042 C -0.05273 -0.31875 -0.05299 -0.32685 -0.05377 -0.33518 C -0.05403 -0.33796 -0.05521 -0.34051 -0.05521 -0.34329 C -0.05521 -0.3706 -0.05508 -0.39815 -0.05377 -0.42546 C -0.05351 -0.43102 -0.05299 -0.43704 -0.05065 -0.4419 C -0.04752 -0.44792 -0.04336 -0.45509 -0.04153 -0.46227 C -0.04062 -0.46505 -0.04075 -0.46805 -0.03997 -0.4706 C -0.03867 -0.47407 -0.03659 -0.47731 -0.03528 -0.48079 C -0.0345 -0.48264 -0.0345 -0.48495 -0.03372 -0.48704 C -0.03294 -0.48912 -0.03138 -0.49097 -0.03073 -0.49305 C -0.03008 -0.49514 -0.03008 -0.49745 -0.02916 -0.4993 C -0.02799 -0.50162 -0.02604 -0.50324 -0.02448 -0.50532 C -0.02187 -0.5162 -0.02461 -0.50764 -0.01992 -0.51574 C -0.00976 -0.53264 -0.02812 -0.50671 -0.00924 -0.53218 C -0.00768 -0.53403 -0.00625 -0.53657 -0.00455 -0.53819 C -0.00299 -0.53958 -0.00143 -0.54074 0.00013 -0.54236 C 0.00222 -0.54491 0.00417 -0.54792 0.00625 -0.55046 C 0.00729 -0.55185 0.00795 -0.55393 0.00938 -0.55463 L 0.01394 -0.55671 C 0.02709 -0.56852 0.01042 -0.5544 0.02305 -0.56296 C 0.03386 -0.56991 0.02123 -0.56481 0.03386 -0.56898 C 0.03594 -0.57106 0.03789 -0.57361 0.04011 -0.57523 C 0.04206 -0.57639 0.04427 -0.57639 0.04623 -0.57731 C 0.04987 -0.57847 0.05352 -0.57986 0.0569 -0.58125 C 0.05847 -0.58194 0.06003 -0.58287 0.06159 -0.58333 C 0.08008 -0.58912 0.07227 -0.58611 0.08789 -0.58958 C 0.0905 -0.59005 0.09284 -0.59074 0.09545 -0.59167 C 0.09857 -0.59282 0.10157 -0.59491 0.10469 -0.5956 L 0.11237 -0.59768 C 0.11394 -0.59907 0.11524 -0.60139 0.11706 -0.60185 C 0.12865 -0.60417 0.15248 -0.60602 0.15248 -0.60579 C 0.15456 -0.60671 0.15638 -0.60787 0.15847 -0.60787 C 0.17657 -0.60787 0.1944 -0.60787 0.21237 -0.60602 C 0.21394 -0.60579 0.21446 -0.60301 0.2155 -0.60185 C 0.21758 -0.59954 0.21966 -0.59792 0.22175 -0.5956 C 0.24571 -0.56829 0.2056 -0.61088 0.23242 -0.58542 C 0.24128 -0.57708 0.23334 -0.58218 0.24011 -0.57315 C 0.2418 -0.5706 0.24427 -0.56898 0.24623 -0.5669 C 0.24727 -0.56481 0.24805 -0.5625 0.24935 -0.56088 C 0.25065 -0.55903 0.25274 -0.55856 0.25404 -0.55671 C 0.25638 -0.55301 0.25795 -0.54838 0.26003 -0.54444 C 0.26133 -0.5419 0.26315 -0.54028 0.26472 -0.53819 C 0.26524 -0.53611 0.26576 -0.53426 0.26628 -0.53218 C 0.2668 -0.5294 0.2668 -0.52639 0.26784 -0.52384 C 0.26836 -0.52222 0.26979 -0.52106 0.27084 -0.51968 C 0.27136 -0.51782 0.27149 -0.51551 0.2724 -0.51366 C 0.27305 -0.51204 0.27487 -0.51134 0.27552 -0.50949 C 0.27696 -0.50555 0.2767 -0.50069 0.27865 -0.49722 C 0.29219 -0.46991 0.27253 -0.51042 0.28321 -0.48495 C 0.28438 -0.48194 0.29154 -0.46805 0.29388 -0.46435 C 0.29584 -0.46157 0.29831 -0.45926 0.30013 -0.45625 C 0.30521 -0.44745 0.30365 -0.44537 0.30938 -0.43773 C 0.31055 -0.43588 0.3125 -0.43495 0.31394 -0.43356 C 0.31732 -0.42014 0.3125 -0.43542 0.32331 -0.41921 C 0.33112 -0.40741 0.32123 -0.41319 0.33086 -0.40903 C 0.34154 -0.38055 0.32604 -0.41968 0.33854 -0.39468 C 0.33946 -0.39282 0.33907 -0.39005 0.34011 -0.38843 C 0.34167 -0.38588 0.3444 -0.38472 0.34623 -0.38241 C 0.34805 -0.37986 0.34935 -0.37685 0.35091 -0.37407 C 0.35196 -0.37199 0.35261 -0.36968 0.35404 -0.36805 C 0.35521 -0.3662 0.35716 -0.36528 0.35847 -0.36389 C 0.36732 -0.3463 0.35677 -0.36852 0.36315 -0.35162 C 0.36524 -0.34583 0.36758 -0.34375 0.37084 -0.33912 C 0.37409 -0.32639 0.36992 -0.34051 0.37709 -0.32477 C 0.37878 -0.32083 0.38008 -0.31667 0.38164 -0.3125 C 0.38242 -0.31042 0.38373 -0.30856 0.38477 -0.30648 C 0.38633 -0.30301 0.38789 -0.3 0.38946 -0.29606 C 0.39649 -0.2794 0.38763 -0.29722 0.39701 -0.28032 C 0.39805 -0.27778 0.39883 -0.27523 0.40013 -0.27407 C 0.40144 -0.27222 0.40352 -0.2713 0.40469 -0.26944 C 0.40899 -0.26389 0.41055 -0.25764 0.41394 -0.25093 C 0.42084 -0.23773 0.41875 -0.24305 0.42774 -0.23264 C 0.42956 -0.23055 0.43073 -0.22824 0.43242 -0.22639 C 0.43646 -0.22199 0.44063 -0.21829 0.44479 -0.21412 C 0.44675 -0.21204 0.44909 -0.21042 0.45091 -0.20787 C 0.45248 -0.20579 0.45417 -0.20393 0.4556 -0.20185 C 0.45886 -0.19653 0.46055 -0.19143 0.46472 -0.1875 C 0.46667 -0.18565 0.46914 -0.18518 0.47084 -0.18333 C 0.4806 -0.17315 0.48008 -0.17662 0.48008 -0.16898 L 0.48008 -0.16875 " pathEditMode="relative" rAng="0" ptsTypes="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6" y="-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03 -0.02199 L 0.01303 -0.02199 C 0.00092 -0.12754 0.00586 -0.07037 0.01094 -0.28032 C 0.01094 -0.28565 0.01368 -0.31944 0.01719 -0.3331 C 0.01836 -0.33796 0.01993 -0.34282 0.02136 -0.34699 C 0.02214 -0.35347 0.0224 -0.36018 0.02344 -0.36643 C 0.02383 -0.36944 0.025 -0.37199 0.02553 -0.37477 C 0.02605 -0.3787 0.02813 -0.40278 0.02969 -0.40833 C 0.0306 -0.41134 0.03243 -0.41389 0.03386 -0.41643 C 0.04375 -0.48217 0.03165 -0.41504 0.04428 -0.46111 C 0.04558 -0.46551 0.04506 -0.47037 0.04636 -0.47477 C 0.04779 -0.48078 0.05495 -0.49583 0.05678 -0.49977 C 0.05808 -0.50278 0.05977 -0.50555 0.06094 -0.50833 C 0.0625 -0.5118 0.06303 -0.51643 0.06511 -0.51944 C 0.06667 -0.52199 0.06928 -0.52291 0.07136 -0.52477 C 0.075 -0.53958 0.07123 -0.52916 0.08178 -0.54421 C 0.08542 -0.55 0.08881 -0.55532 0.09219 -0.56088 C 0.09375 -0.56365 0.09467 -0.5669 0.09636 -0.56921 C 0.10092 -0.57523 0.1073 -0.57986 0.11303 -0.58333 C 0.11498 -0.58426 0.11719 -0.58495 0.11928 -0.58588 C 0.13021 -0.60069 0.11993 -0.59004 0.13594 -0.59699 C 0.14597 -0.60162 0.14128 -0.60301 0.15053 -0.60532 C 0.15534 -0.60671 0.16029 -0.60694 0.16511 -0.6081 C 0.17136 -0.60972 0.17761 -0.6118 0.18386 -0.61365 C 0.20118 -0.61273 0.21875 -0.61435 0.23594 -0.61088 C 0.23881 -0.61041 0.23972 -0.60509 0.24219 -0.60254 C 0.24623 -0.59861 0.25053 -0.59514 0.25469 -0.59143 L 0.26094 -0.58588 C 0.26928 -0.56921 0.26029 -0.58495 0.27136 -0.57199 C 0.29089 -0.5493 0.27396 -0.56528 0.28803 -0.55278 C 0.29909 -0.53032 0.28464 -0.55717 0.29844 -0.53865 C 0.30678 -0.52754 0.29779 -0.5324 0.30886 -0.52477 C 0.31068 -0.52384 0.31303 -0.52315 0.31511 -0.52199 C 0.31784 -0.52037 0.32071 -0.51852 0.32344 -0.51666 C 0.32474 -0.51389 0.32592 -0.51088 0.32761 -0.50833 C 0.3293 -0.50602 0.3323 -0.50555 0.33386 -0.50254 C 0.33568 -0.49953 0.33646 -0.49514 0.33803 -0.49166 C 0.34063 -0.48611 0.34415 -0.48102 0.34636 -0.47477 C 0.35157 -0.46111 0.34883 -0.46736 0.35469 -0.45555 L 0.35886 -0.4331 C 0.35964 -0.42963 0.36003 -0.42569 0.36094 -0.42199 L 0.36511 -0.40532 L 0.36928 -0.38865 C 0.36993 -0.38588 0.37006 -0.38287 0.37136 -0.38032 L 0.37553 -0.37199 L 0.37969 -0.34977 C 0.38034 -0.34606 0.38086 -0.34282 0.38178 -0.33865 C 0.38321 -0.3331 0.38529 -0.32778 0.38594 -0.32199 L 0.39011 -0.28889 C 0.39623 -0.17037 0.39428 -0.23518 0.39428 -0.09421 L 0.39219 -0.09699 " pathEditMode="relative" rAng="0" ptsTypes="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98" y="-295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  <p:bldLst>
      <p:bldP spid="44" grpId="0" animBg="1"/>
      <p:bldP spid="44" grpId="1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">
            <a:extLst>
              <a:ext uri="{FF2B5EF4-FFF2-40B4-BE49-F238E27FC236}">
                <a16:creationId xmlns:a16="http://schemas.microsoft.com/office/drawing/2014/main" id="{117C0DE5-0369-48E8-9878-224E7293BB48}"/>
              </a:ext>
            </a:extLst>
          </p:cNvPr>
          <p:cNvGrpSpPr/>
          <p:nvPr/>
        </p:nvGrpSpPr>
        <p:grpSpPr>
          <a:xfrm rot="10800000">
            <a:off x="9861857" y="81909"/>
            <a:ext cx="2327791" cy="736635"/>
            <a:chOff x="0" y="0"/>
            <a:chExt cx="3713799" cy="1710510"/>
          </a:xfrm>
        </p:grpSpPr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D0521121-BA9A-4B90-8D47-4F00B16E2EFB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 dirty="0"/>
            </a:p>
          </p:txBody>
        </p:sp>
        <p:grpSp>
          <p:nvGrpSpPr>
            <p:cNvPr id="35" name="Group">
              <a:extLst>
                <a:ext uri="{FF2B5EF4-FFF2-40B4-BE49-F238E27FC236}">
                  <a16:creationId xmlns:a16="http://schemas.microsoft.com/office/drawing/2014/main" id="{4C7838CD-98C6-43F5-8D7E-DA7E8C74DCDF}"/>
                </a:ext>
              </a:extLst>
            </p:cNvPr>
            <p:cNvGrpSpPr/>
            <p:nvPr/>
          </p:nvGrpSpPr>
          <p:grpSpPr>
            <a:xfrm>
              <a:off x="1570074" y="0"/>
              <a:ext cx="2143725" cy="1710510"/>
              <a:chOff x="27205" y="0"/>
              <a:chExt cx="2143723" cy="1710509"/>
            </a:xfrm>
          </p:grpSpPr>
          <p:grpSp>
            <p:nvGrpSpPr>
              <p:cNvPr id="39" name="Group">
                <a:extLst>
                  <a:ext uri="{FF2B5EF4-FFF2-40B4-BE49-F238E27FC236}">
                    <a16:creationId xmlns:a16="http://schemas.microsoft.com/office/drawing/2014/main" id="{7C66C407-0DEC-4651-B19D-3BB4E54761F3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41" name="Shape">
                  <a:extLst>
                    <a:ext uri="{FF2B5EF4-FFF2-40B4-BE49-F238E27FC236}">
                      <a16:creationId xmlns:a16="http://schemas.microsoft.com/office/drawing/2014/main" id="{B4E83D79-61E3-49EA-8A15-8A2CC44A7F3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2" name="Shape">
                  <a:extLst>
                    <a:ext uri="{FF2B5EF4-FFF2-40B4-BE49-F238E27FC236}">
                      <a16:creationId xmlns:a16="http://schemas.microsoft.com/office/drawing/2014/main" id="{E62C2DCE-7E5C-447D-A308-D86663988615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 dirty="0"/>
                </a:p>
              </p:txBody>
            </p:sp>
          </p:grpSp>
          <p:sp>
            <p:nvSpPr>
              <p:cNvPr id="40" name="المحور الأول">
                <a:extLst>
                  <a:ext uri="{FF2B5EF4-FFF2-40B4-BE49-F238E27FC236}">
                    <a16:creationId xmlns:a16="http://schemas.microsoft.com/office/drawing/2014/main" id="{5944EE39-5E91-4D13-86AD-C25810069C29}"/>
                  </a:ext>
                </a:extLst>
              </p:cNvPr>
              <p:cNvSpPr txBox="1"/>
              <p:nvPr/>
            </p:nvSpPr>
            <p:spPr>
              <a:xfrm rot="10168855">
                <a:off x="375646" y="388501"/>
                <a:ext cx="1795282" cy="7880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1400" b="1" dirty="0"/>
                  <a:t>مرحلة </a:t>
                </a:r>
              </a:p>
              <a:p>
                <a:r>
                  <a:rPr lang="ar-EG" sz="1400" b="1" dirty="0"/>
                  <a:t>التوسع</a:t>
                </a:r>
                <a:endParaRPr sz="1400" b="1" dirty="0"/>
              </a:p>
            </p:txBody>
          </p:sp>
        </p:grp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847DB6E2-1E41-4FD9-B726-222173FF3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115" y="126634"/>
            <a:ext cx="2094613" cy="5928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318BF3-E7DA-4701-A77E-17B0A0D9F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59" y="1542691"/>
            <a:ext cx="3455467" cy="30630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AC32A1C-8CC8-4CC2-94CA-D116119B2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06" y="5255341"/>
            <a:ext cx="3421650" cy="8456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1D5B47-3CDC-49FD-90BA-1729725144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0333" y="1085491"/>
            <a:ext cx="1866900" cy="457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C652D9-7E30-459F-B785-3B9D480AE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8815" y="1801273"/>
            <a:ext cx="8108826" cy="4567708"/>
          </a:xfrm>
          <a:prstGeom prst="rect">
            <a:avLst/>
          </a:prstGeom>
        </p:spPr>
      </p:pic>
      <p:sp>
        <p:nvSpPr>
          <p:cNvPr id="24" name="Rectangle 75">
            <a:extLst>
              <a:ext uri="{FF2B5EF4-FFF2-40B4-BE49-F238E27FC236}">
                <a16:creationId xmlns:a16="http://schemas.microsoft.com/office/drawing/2014/main" id="{5DCFBF13-E4AE-4FE3-AE42-B31FF7691C4D}"/>
              </a:ext>
            </a:extLst>
          </p:cNvPr>
          <p:cNvSpPr/>
          <p:nvPr/>
        </p:nvSpPr>
        <p:spPr>
          <a:xfrm>
            <a:off x="0" y="-4"/>
            <a:ext cx="4375052" cy="42089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1400" b="1" dirty="0">
                <a:solidFill>
                  <a:srgbClr val="FF0000"/>
                </a:solidFill>
                <a:latin typeface="Droid Arabic Kufi"/>
              </a:rPr>
              <a:t>مؤشر الأداء :</a:t>
            </a:r>
            <a:r>
              <a:rPr lang="ar-EG" b="1" dirty="0">
                <a:solidFill>
                  <a:srgbClr val="FF0000"/>
                </a:solidFill>
              </a:rPr>
              <a:t> </a:t>
            </a:r>
            <a:r>
              <a:rPr lang="ar-EG" sz="1800" b="1" cap="none" spc="0" dirty="0">
                <a:ln/>
                <a:solidFill>
                  <a:srgbClr val="002060"/>
                </a:solidFill>
                <a:effectLst/>
              </a:rPr>
              <a:t>يعدد  ما الاشكال المختلفة للطاقة</a:t>
            </a:r>
            <a:endParaRPr lang="en-US" sz="1800" b="1" cap="none" spc="0" dirty="0">
              <a:ln/>
              <a:solidFill>
                <a:srgbClr val="00206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2426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به منحرف 33">
            <a:extLst>
              <a:ext uri="{FF2B5EF4-FFF2-40B4-BE49-F238E27FC236}">
                <a16:creationId xmlns:a16="http://schemas.microsoft.com/office/drawing/2014/main" id="{A5103BC8-5364-4584-BDFD-1F41D7C73213}"/>
              </a:ext>
            </a:extLst>
          </p:cNvPr>
          <p:cNvSpPr/>
          <p:nvPr/>
        </p:nvSpPr>
        <p:spPr>
          <a:xfrm rot="17569615" flipH="1">
            <a:off x="619082" y="217035"/>
            <a:ext cx="2441823" cy="2964893"/>
          </a:xfrm>
          <a:prstGeom prst="trapezoid">
            <a:avLst>
              <a:gd name="adj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8" name="شبه منحرف 35">
            <a:extLst>
              <a:ext uri="{FF2B5EF4-FFF2-40B4-BE49-F238E27FC236}">
                <a16:creationId xmlns:a16="http://schemas.microsoft.com/office/drawing/2014/main" id="{28ACB8F9-6297-451B-BD42-E74C6AA9332A}"/>
              </a:ext>
            </a:extLst>
          </p:cNvPr>
          <p:cNvSpPr/>
          <p:nvPr/>
        </p:nvSpPr>
        <p:spPr>
          <a:xfrm rot="14400000" flipH="1">
            <a:off x="1146942" y="272087"/>
            <a:ext cx="1386101" cy="28547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JO" dirty="0"/>
          </a:p>
        </p:txBody>
      </p:sp>
      <p:grpSp>
        <p:nvGrpSpPr>
          <p:cNvPr id="9" name="مجموعة 36">
            <a:extLst>
              <a:ext uri="{FF2B5EF4-FFF2-40B4-BE49-F238E27FC236}">
                <a16:creationId xmlns:a16="http://schemas.microsoft.com/office/drawing/2014/main" id="{473259D9-1C83-4A27-8178-33DD1C566807}"/>
              </a:ext>
            </a:extLst>
          </p:cNvPr>
          <p:cNvGrpSpPr/>
          <p:nvPr/>
        </p:nvGrpSpPr>
        <p:grpSpPr>
          <a:xfrm>
            <a:off x="396913" y="823534"/>
            <a:ext cx="2886158" cy="1434705"/>
            <a:chOff x="7402314" y="2702416"/>
            <a:chExt cx="4139131" cy="3321290"/>
          </a:xfrm>
        </p:grpSpPr>
        <p:sp>
          <p:nvSpPr>
            <p:cNvPr id="10" name="شبه منحرف 35">
              <a:extLst>
                <a:ext uri="{FF2B5EF4-FFF2-40B4-BE49-F238E27FC236}">
                  <a16:creationId xmlns:a16="http://schemas.microsoft.com/office/drawing/2014/main" id="{CEEBD024-33EA-4374-9625-18F6FA99E255}"/>
                </a:ext>
              </a:extLst>
            </p:cNvPr>
            <p:cNvSpPr/>
            <p:nvPr/>
          </p:nvSpPr>
          <p:spPr>
            <a:xfrm rot="16200000" flipH="1">
              <a:off x="7811235" y="2293495"/>
              <a:ext cx="3321290" cy="413913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JO"/>
            </a:p>
          </p:txBody>
        </p:sp>
        <p:sp>
          <p:nvSpPr>
            <p:cNvPr id="11" name="مربع نص 12">
              <a:extLst>
                <a:ext uri="{FF2B5EF4-FFF2-40B4-BE49-F238E27FC236}">
                  <a16:creationId xmlns:a16="http://schemas.microsoft.com/office/drawing/2014/main" id="{9457AD30-7BAA-4E44-8FA7-DB14275D7C81}"/>
                </a:ext>
              </a:extLst>
            </p:cNvPr>
            <p:cNvSpPr txBox="1"/>
            <p:nvPr/>
          </p:nvSpPr>
          <p:spPr>
            <a:xfrm>
              <a:off x="7757379" y="3725068"/>
              <a:ext cx="3429000" cy="1275985"/>
            </a:xfrm>
            <a:prstGeom prst="round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algn="ctr"/>
              <a:r>
                <a:rPr lang="ar-AE" sz="3200" b="1" dirty="0"/>
                <a:t>تقييم بنائي</a:t>
              </a:r>
              <a:endParaRPr lang="ar-JO" sz="3200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0CD8CA8-D473-4DA3-AA3C-ED5CE87AD4EB}"/>
              </a:ext>
            </a:extLst>
          </p:cNvPr>
          <p:cNvGrpSpPr/>
          <p:nvPr/>
        </p:nvGrpSpPr>
        <p:grpSpPr>
          <a:xfrm>
            <a:off x="257309" y="3211242"/>
            <a:ext cx="1617367" cy="3261175"/>
            <a:chOff x="1557217" y="3386333"/>
            <a:chExt cx="1617367" cy="32611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15" name="صورة عادي">
              <a:extLst>
                <a:ext uri="{FF2B5EF4-FFF2-40B4-BE49-F238E27FC236}">
                  <a16:creationId xmlns:a16="http://schemas.microsoft.com/office/drawing/2014/main" id="{BD087FA3-2ABE-4F7D-B34C-AF4F980BC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10072" y="3673971"/>
              <a:ext cx="1264512" cy="297353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E4C486-8F74-42EC-BA54-EF84F485F81C}"/>
                </a:ext>
              </a:extLst>
            </p:cNvPr>
            <p:cNvSpPr txBox="1"/>
            <p:nvPr/>
          </p:nvSpPr>
          <p:spPr>
            <a:xfrm rot="19489623">
              <a:off x="1708857" y="3386333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2A0F34-8493-41C9-A684-76574832B751}"/>
                </a:ext>
              </a:extLst>
            </p:cNvPr>
            <p:cNvSpPr txBox="1"/>
            <p:nvPr/>
          </p:nvSpPr>
          <p:spPr>
            <a:xfrm rot="19489623">
              <a:off x="1557217" y="3481561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2F49749-FE6A-4C30-80EA-9142D8E9D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29" y="445511"/>
            <a:ext cx="4040358" cy="36585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BA6B75-A17A-4B4B-B0F1-15BD5E47B5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949" y="2607629"/>
            <a:ext cx="4240883" cy="384638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F89D3D5-CA7F-4B79-A23A-836CA25A1FDA}"/>
              </a:ext>
            </a:extLst>
          </p:cNvPr>
          <p:cNvSpPr txBox="1"/>
          <p:nvPr/>
        </p:nvSpPr>
        <p:spPr>
          <a:xfrm>
            <a:off x="4449259" y="5212204"/>
            <a:ext cx="2120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b="1" dirty="0"/>
              <a:t>لانها تغيير من سرعتها </a:t>
            </a:r>
            <a:endParaRPr lang="en-US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77DB0A-33DD-45AF-97E6-447CEC1DBD48}"/>
              </a:ext>
            </a:extLst>
          </p:cNvPr>
          <p:cNvSpPr txBox="1"/>
          <p:nvPr/>
        </p:nvSpPr>
        <p:spPr>
          <a:xfrm>
            <a:off x="8767480" y="3030554"/>
            <a:ext cx="2120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b="1" dirty="0"/>
              <a:t>لا تهب دائما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5218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8" fill="hold" nodeType="afterEffect" p14:presetBounceEnd="61333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333">
                                          <p:cBhvr additive="base">
                                            <p:cTn id="2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333">
                                          <p:cBhvr additive="base">
                                            <p:cTn id="2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شبه منحرف 29"/>
          <p:cNvSpPr/>
          <p:nvPr/>
        </p:nvSpPr>
        <p:spPr>
          <a:xfrm rot="5400000">
            <a:off x="1653296" y="-1170021"/>
            <a:ext cx="3095467" cy="6402063"/>
          </a:xfrm>
          <a:prstGeom prst="trapezoid">
            <a:avLst>
              <a:gd name="adj" fmla="val 8909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1" name="شبه منحرف 30"/>
          <p:cNvSpPr/>
          <p:nvPr/>
        </p:nvSpPr>
        <p:spPr>
          <a:xfrm rot="16200000" flipH="1">
            <a:off x="4089435" y="1541885"/>
            <a:ext cx="3095467" cy="1529789"/>
          </a:xfrm>
          <a:prstGeom prst="trapezoid">
            <a:avLst>
              <a:gd name="adj" fmla="val 29502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4" name="شبه منحرف 33"/>
          <p:cNvSpPr/>
          <p:nvPr/>
        </p:nvSpPr>
        <p:spPr>
          <a:xfrm rot="17569615" flipH="1">
            <a:off x="4448827" y="1492556"/>
            <a:ext cx="3357634" cy="4139131"/>
          </a:xfrm>
          <a:prstGeom prst="trapezoid">
            <a:avLst>
              <a:gd name="adj" fmla="val 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36" name="شبه منحرف 35"/>
          <p:cNvSpPr/>
          <p:nvPr/>
        </p:nvSpPr>
        <p:spPr>
          <a:xfrm rot="14400000" flipH="1">
            <a:off x="5157826" y="1639911"/>
            <a:ext cx="1935062" cy="392548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JO" dirty="0"/>
          </a:p>
        </p:txBody>
      </p:sp>
      <p:grpSp>
        <p:nvGrpSpPr>
          <p:cNvPr id="41" name="مجموعة 36"/>
          <p:cNvGrpSpPr/>
          <p:nvPr/>
        </p:nvGrpSpPr>
        <p:grpSpPr>
          <a:xfrm>
            <a:off x="4318220" y="2760624"/>
            <a:ext cx="3614276" cy="1684054"/>
            <a:chOff x="7402314" y="2702416"/>
            <a:chExt cx="4139131" cy="3321290"/>
          </a:xfrm>
        </p:grpSpPr>
        <p:sp>
          <p:nvSpPr>
            <p:cNvPr id="42" name="شبه منحرف 35"/>
            <p:cNvSpPr/>
            <p:nvPr/>
          </p:nvSpPr>
          <p:spPr>
            <a:xfrm rot="16200000" flipH="1">
              <a:off x="7811235" y="2293495"/>
              <a:ext cx="3321290" cy="413913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JO"/>
            </a:p>
          </p:txBody>
        </p:sp>
        <p:sp>
          <p:nvSpPr>
            <p:cNvPr id="44" name="مربع نص 12"/>
            <p:cNvSpPr txBox="1"/>
            <p:nvPr/>
          </p:nvSpPr>
          <p:spPr>
            <a:xfrm>
              <a:off x="7757379" y="3187812"/>
              <a:ext cx="3429000" cy="2350499"/>
            </a:xfrm>
            <a:prstGeom prst="round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algn="ctr"/>
              <a:r>
                <a:rPr lang="ar-EG" sz="3200" b="1" dirty="0"/>
                <a:t>مرحلة </a:t>
              </a:r>
            </a:p>
            <a:p>
              <a:pPr algn="ctr"/>
              <a:r>
                <a:rPr lang="ar-EG" sz="3200" b="1" dirty="0"/>
                <a:t>التقييم الختامي </a:t>
              </a:r>
              <a:endParaRPr lang="ar-JO" sz="3200" b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708EF8-ED49-4B9D-A415-EFE95122193B}"/>
              </a:ext>
            </a:extLst>
          </p:cNvPr>
          <p:cNvGrpSpPr/>
          <p:nvPr/>
        </p:nvGrpSpPr>
        <p:grpSpPr>
          <a:xfrm>
            <a:off x="8862960" y="337626"/>
            <a:ext cx="2744229" cy="6261958"/>
            <a:chOff x="1557217" y="3386333"/>
            <a:chExt cx="1617367" cy="32611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20" name="صورة عادي">
              <a:extLst>
                <a:ext uri="{FF2B5EF4-FFF2-40B4-BE49-F238E27FC236}">
                  <a16:creationId xmlns:a16="http://schemas.microsoft.com/office/drawing/2014/main" id="{D1825A54-6E26-494F-9AF1-0BD85A0ED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10072" y="3673971"/>
              <a:ext cx="1264512" cy="297353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6FEB0DD-320A-425C-A5F7-04D8F930AA79}"/>
                </a:ext>
              </a:extLst>
            </p:cNvPr>
            <p:cNvSpPr txBox="1"/>
            <p:nvPr/>
          </p:nvSpPr>
          <p:spPr>
            <a:xfrm rot="19489623">
              <a:off x="1708857" y="3386333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7817B3D-EF67-45E5-954E-B744D82BE095}"/>
                </a:ext>
              </a:extLst>
            </p:cNvPr>
            <p:cNvSpPr txBox="1"/>
            <p:nvPr/>
          </p:nvSpPr>
          <p:spPr>
            <a:xfrm rot="19489623">
              <a:off x="1557217" y="3481561"/>
              <a:ext cx="341760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4400" dirty="0"/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441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xit" presetSubtype="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1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8" fill="hold" nodeType="afterEffect" p14:presetBounceEnd="61333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333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333">
                                          <p:cBhvr additive="base">
                                            <p:cTn id="41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0" grpId="1" animBg="1"/>
          <p:bldP spid="31" grpId="0" animBg="1"/>
          <p:bldP spid="31" grpId="1" animBg="1"/>
          <p:bldP spid="34" grpId="0" animBg="1"/>
          <p:bldP spid="34" grpId="1" animBg="1"/>
          <p:bldP spid="36" grpId="0" animBg="1"/>
          <p:bldP spid="3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8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xit" presetSubtype="2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xit" presetSubtype="8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1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8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Correct Answer Ding Version 1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5" dur="309986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46" fill="hold" display="0">
                      <p:stCondLst>
                        <p:cond delay="indefinite"/>
                      </p:stCondLst>
                    </p:cTn>
                    <p:tgtEl>
                      <p:spTgt spid="2"/>
                    </p:tgtEl>
                  </p:cMediaNode>
                </p:video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51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0" grpId="1" animBg="1"/>
          <p:bldP spid="31" grpId="0" animBg="1"/>
          <p:bldP spid="31" grpId="1" animBg="1"/>
          <p:bldP spid="34" grpId="0" animBg="1"/>
          <p:bldP spid="34" grpId="1" animBg="1"/>
          <p:bldP spid="36" grpId="0" animBg="1"/>
          <p:bldP spid="36" grpId="1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FA2CB3-68EF-4015-A4E0-3B6850755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578" y="39091"/>
            <a:ext cx="3181422" cy="69298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9F837E4-7122-4BEC-B16B-385CF51BFBCD}"/>
              </a:ext>
            </a:extLst>
          </p:cNvPr>
          <p:cNvSpPr txBox="1"/>
          <p:nvPr/>
        </p:nvSpPr>
        <p:spPr>
          <a:xfrm>
            <a:off x="6985416" y="959370"/>
            <a:ext cx="4961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اكتب المصطلح العلمي لكل مما يلي </a:t>
            </a:r>
            <a:endParaRPr lang="en-AE" sz="2800" b="1" dirty="0"/>
          </a:p>
        </p:txBody>
      </p:sp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9010C90B-8023-435E-87C2-01FD470F6E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245468"/>
              </p:ext>
            </p:extLst>
          </p:nvPr>
        </p:nvGraphicFramePr>
        <p:xfrm>
          <a:off x="1079292" y="2233672"/>
          <a:ext cx="10624695" cy="34550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28314">
                  <a:extLst>
                    <a:ext uri="{9D8B030D-6E8A-4147-A177-3AD203B41FA5}">
                      <a16:colId xmlns:a16="http://schemas.microsoft.com/office/drawing/2014/main" val="3325881071"/>
                    </a:ext>
                  </a:extLst>
                </a:gridCol>
                <a:gridCol w="7396381">
                  <a:extLst>
                    <a:ext uri="{9D8B030D-6E8A-4147-A177-3AD203B41FA5}">
                      <a16:colId xmlns:a16="http://schemas.microsoft.com/office/drawing/2014/main" val="3408409221"/>
                    </a:ext>
                  </a:extLst>
                </a:gridCol>
              </a:tblGrid>
              <a:tr h="1151698">
                <a:tc>
                  <a:txBody>
                    <a:bodyPr/>
                    <a:lstStyle/>
                    <a:p>
                      <a:pPr algn="ctr" rtl="1"/>
                      <a:r>
                        <a:rPr lang="ar-AE" sz="2800" b="1" dirty="0"/>
                        <a:t>الطاقة </a:t>
                      </a:r>
                      <a:endParaRPr lang="en-AE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800" b="1" dirty="0"/>
                        <a:t>القدرة على احداث تغيير </a:t>
                      </a:r>
                      <a:endParaRPr lang="en-AE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37188"/>
                  </a:ext>
                </a:extLst>
              </a:tr>
              <a:tr h="1151698">
                <a:tc>
                  <a:txBody>
                    <a:bodyPr/>
                    <a:lstStyle/>
                    <a:p>
                      <a:pPr algn="ctr" rtl="1"/>
                      <a:r>
                        <a:rPr lang="ar-AE" sz="2800" b="1" dirty="0"/>
                        <a:t>الطاقة الحركية </a:t>
                      </a:r>
                      <a:endParaRPr lang="en-AE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800" b="1" dirty="0"/>
                        <a:t>الطاقة التي يكتسبها الجسم بسبب حركته </a:t>
                      </a:r>
                      <a:endParaRPr lang="en-AE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605436"/>
                  </a:ext>
                </a:extLst>
              </a:tr>
              <a:tr h="1151698">
                <a:tc>
                  <a:txBody>
                    <a:bodyPr/>
                    <a:lstStyle/>
                    <a:p>
                      <a:pPr algn="ctr" rtl="1"/>
                      <a:r>
                        <a:rPr lang="ar-AE" sz="2800" b="1" dirty="0"/>
                        <a:t>الطاقة الكهربائية </a:t>
                      </a:r>
                      <a:endParaRPr lang="en-AE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800" b="1" dirty="0"/>
                        <a:t>الطاقة التي يحملها التيار الكهربائي تسمى </a:t>
                      </a:r>
                      <a:endParaRPr lang="en-AE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179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9395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E4EE9C-2A6E-4F6F-B105-C984D9BB7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2258" y="102462"/>
            <a:ext cx="4449742" cy="6936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A00490-F5A4-4602-8D79-12DBA85C3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837" y="3429000"/>
            <a:ext cx="7585127" cy="328438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2CAA79-37F4-4831-B8C1-4A81C7C349A5}"/>
              </a:ext>
            </a:extLst>
          </p:cNvPr>
          <p:cNvSpPr txBox="1"/>
          <p:nvPr/>
        </p:nvSpPr>
        <p:spPr>
          <a:xfrm>
            <a:off x="3867464" y="818634"/>
            <a:ext cx="8230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في الشكل المقابل عندما تدور ريش توربينات الرياح فانها تحرك مولدا يحول الطاقة الحركية الى طاقة ؟ </a:t>
            </a:r>
          </a:p>
          <a:p>
            <a:pPr marL="342900" indent="-342900" algn="r" rtl="1">
              <a:buFont typeface="+mj-lt"/>
              <a:buAutoNum type="alphaLcParenR"/>
            </a:pPr>
            <a:r>
              <a:rPr lang="ar-AE" sz="2800" b="1" dirty="0"/>
              <a:t>كهربائية </a:t>
            </a:r>
          </a:p>
          <a:p>
            <a:pPr marL="342900" indent="-342900" algn="r" rtl="1">
              <a:buFont typeface="+mj-lt"/>
              <a:buAutoNum type="alphaLcParenR"/>
            </a:pPr>
            <a:r>
              <a:rPr lang="ar-AE" sz="2800" b="1" dirty="0"/>
              <a:t>كيميائية </a:t>
            </a:r>
          </a:p>
          <a:p>
            <a:pPr marL="342900" indent="-342900" algn="r" rtl="1">
              <a:buFont typeface="+mj-lt"/>
              <a:buAutoNum type="alphaLcParenR"/>
            </a:pPr>
            <a:r>
              <a:rPr lang="ar-AE" sz="2800" b="1" dirty="0"/>
              <a:t>نووية </a:t>
            </a:r>
          </a:p>
          <a:p>
            <a:pPr marL="342900" indent="-342900" algn="r" rtl="1">
              <a:buFont typeface="+mj-lt"/>
              <a:buAutoNum type="alphaLcParenR"/>
            </a:pPr>
            <a:r>
              <a:rPr lang="ar-AE" sz="2800" b="1" dirty="0"/>
              <a:t>وضع جذبية </a:t>
            </a:r>
            <a:endParaRPr lang="en-AE" sz="2800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4D1FF6-52DF-4CA1-A63C-E6799B39D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821" y="636399"/>
            <a:ext cx="2975782" cy="263782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0BE4685-4D06-49D1-A00B-CC2BA6F09765}"/>
              </a:ext>
            </a:extLst>
          </p:cNvPr>
          <p:cNvCxnSpPr/>
          <p:nvPr/>
        </p:nvCxnSpPr>
        <p:spPr>
          <a:xfrm flipH="1">
            <a:off x="860989" y="3496290"/>
            <a:ext cx="110936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4BA7E1B-356E-47ED-88D3-FA8FDA84EFBE}"/>
              </a:ext>
            </a:extLst>
          </p:cNvPr>
          <p:cNvGrpSpPr/>
          <p:nvPr/>
        </p:nvGrpSpPr>
        <p:grpSpPr>
          <a:xfrm>
            <a:off x="10118361" y="1730990"/>
            <a:ext cx="2073640" cy="412604"/>
            <a:chOff x="5092504" y="4302369"/>
            <a:chExt cx="6147582" cy="86047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2443991-68D2-459D-B082-FE82A3C0E95A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4F969A0-2AFB-481B-8250-AAB57331F90E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91DDADC-4214-4FCE-9046-322AEB332CD4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5165939-AFA4-430E-B873-5C3A0CB97507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DCB6D7-1953-4580-A906-476C663C5DA6}"/>
              </a:ext>
            </a:extLst>
          </p:cNvPr>
          <p:cNvGrpSpPr/>
          <p:nvPr/>
        </p:nvGrpSpPr>
        <p:grpSpPr>
          <a:xfrm>
            <a:off x="7585023" y="5833063"/>
            <a:ext cx="4455746" cy="880305"/>
            <a:chOff x="5092504" y="4302369"/>
            <a:chExt cx="6147582" cy="86047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4BE3D66-959D-4C34-8984-C00EBB9E5DBD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CF7BC18-9F8C-4803-8478-09793A12563F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C97AC68-D106-4223-8669-AFEBCA63D085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F500967-7D00-41ED-999C-2CD98DAAA281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37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305519-CC00-4259-9302-530E3ECD43A6}"/>
              </a:ext>
            </a:extLst>
          </p:cNvPr>
          <p:cNvSpPr txBox="1"/>
          <p:nvPr/>
        </p:nvSpPr>
        <p:spPr>
          <a:xfrm>
            <a:off x="3597639" y="1096509"/>
            <a:ext cx="5366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>
                <a:solidFill>
                  <a:srgbClr val="002060"/>
                </a:solidFill>
              </a:rPr>
              <a:t>حدد مسار الطاقة للاجسام التالية : </a:t>
            </a:r>
            <a:endParaRPr lang="en-AE" sz="2800" b="1" dirty="0">
              <a:solidFill>
                <a:srgbClr val="00206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EC4F93F-2DFD-4290-9F1E-1FF35F3DEB5E}"/>
              </a:ext>
            </a:extLst>
          </p:cNvPr>
          <p:cNvSpPr/>
          <p:nvPr/>
        </p:nvSpPr>
        <p:spPr>
          <a:xfrm>
            <a:off x="3702570" y="2874925"/>
            <a:ext cx="4505679" cy="24433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الطاقة </a:t>
            </a:r>
          </a:p>
          <a:p>
            <a:pPr algn="ctr"/>
            <a:r>
              <a:rPr lang="ar-AE" sz="2400" b="1" dirty="0"/>
              <a:t>هي القدرة على احداث تغيير </a:t>
            </a:r>
            <a:endParaRPr lang="en-AE" sz="2400" b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0225FF-ED94-47DE-A6F5-A7A865B2F376}"/>
              </a:ext>
            </a:extLst>
          </p:cNvPr>
          <p:cNvSpPr/>
          <p:nvPr/>
        </p:nvSpPr>
        <p:spPr>
          <a:xfrm>
            <a:off x="8067658" y="1584651"/>
            <a:ext cx="3582650" cy="24433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السيارة </a:t>
            </a:r>
          </a:p>
          <a:p>
            <a:pPr algn="ctr"/>
            <a:endParaRPr lang="ar-AE" sz="2400" b="1" dirty="0"/>
          </a:p>
          <a:p>
            <a:pPr algn="ctr"/>
            <a:r>
              <a:rPr lang="ar-AE" sz="2400" b="1" dirty="0"/>
              <a:t>البنزين أو الديزل </a:t>
            </a:r>
            <a:endParaRPr lang="en-AE" sz="2400" b="1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67A7E44-B72C-4DA9-8E46-929F439E6B98}"/>
              </a:ext>
            </a:extLst>
          </p:cNvPr>
          <p:cNvSpPr/>
          <p:nvPr/>
        </p:nvSpPr>
        <p:spPr>
          <a:xfrm>
            <a:off x="7927067" y="4414604"/>
            <a:ext cx="3582650" cy="24433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المحطة الفضائية </a:t>
            </a:r>
          </a:p>
          <a:p>
            <a:pPr algn="ctr"/>
            <a:endParaRPr lang="ar-AE" sz="2400" b="1" dirty="0"/>
          </a:p>
          <a:p>
            <a:pPr algn="ctr"/>
            <a:r>
              <a:rPr lang="ar-AE" sz="2400" b="1" dirty="0"/>
              <a:t>الالواح الشمسية </a:t>
            </a:r>
            <a:endParaRPr lang="en-AE" sz="2400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7C9B150-BD75-4CAD-8B23-8C36583F6FB2}"/>
              </a:ext>
            </a:extLst>
          </p:cNvPr>
          <p:cNvSpPr/>
          <p:nvPr/>
        </p:nvSpPr>
        <p:spPr>
          <a:xfrm>
            <a:off x="401102" y="1539679"/>
            <a:ext cx="3582650" cy="24433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جسمك </a:t>
            </a:r>
          </a:p>
          <a:p>
            <a:pPr algn="ctr"/>
            <a:endParaRPr lang="ar-AE" sz="2400" b="1" dirty="0"/>
          </a:p>
          <a:p>
            <a:pPr algn="ctr"/>
            <a:r>
              <a:rPr lang="ar-AE" sz="2400" b="1" dirty="0"/>
              <a:t>الغذاء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D607C4-5C3E-4591-B28E-519CC0517382}"/>
              </a:ext>
            </a:extLst>
          </p:cNvPr>
          <p:cNvSpPr/>
          <p:nvPr/>
        </p:nvSpPr>
        <p:spPr>
          <a:xfrm>
            <a:off x="260511" y="4414604"/>
            <a:ext cx="3582650" cy="24433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المصابيح المنزلية </a:t>
            </a:r>
          </a:p>
          <a:p>
            <a:pPr algn="ctr"/>
            <a:endParaRPr lang="ar-AE" sz="2400" b="1" dirty="0"/>
          </a:p>
          <a:p>
            <a:pPr algn="ctr"/>
            <a:r>
              <a:rPr lang="ar-AE" sz="2400" b="1" dirty="0"/>
              <a:t>الكهرباء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21E7D7-D012-45CB-A918-6415587B0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7067" y="215111"/>
            <a:ext cx="4204338" cy="74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5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3FF835-A83C-486F-8DB5-A6F1141EB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142" y="444864"/>
            <a:ext cx="2777552" cy="6943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473DB9-65BD-4D58-A5A4-FD46AB961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77" y="1934980"/>
            <a:ext cx="11167672" cy="338652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9FF3816-2819-4172-A116-A7FAF8732866}"/>
              </a:ext>
            </a:extLst>
          </p:cNvPr>
          <p:cNvGrpSpPr/>
          <p:nvPr/>
        </p:nvGrpSpPr>
        <p:grpSpPr>
          <a:xfrm>
            <a:off x="7075358" y="2570440"/>
            <a:ext cx="2073640" cy="667435"/>
            <a:chOff x="5092504" y="4302369"/>
            <a:chExt cx="6147582" cy="86047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9493419-7851-4B8C-8871-47F866B92D38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BA508E0-501F-4F6A-8B0F-0035C9E0550E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2F0688A-BCB5-4B2C-BB62-A8DB676F68F5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B96B78A-A233-48F6-B9E9-FF79D3B43CA5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89D200-4C22-4E7E-9734-52621100D538}"/>
              </a:ext>
            </a:extLst>
          </p:cNvPr>
          <p:cNvGrpSpPr/>
          <p:nvPr/>
        </p:nvGrpSpPr>
        <p:grpSpPr>
          <a:xfrm>
            <a:off x="2653259" y="3847102"/>
            <a:ext cx="3814998" cy="667435"/>
            <a:chOff x="5092504" y="4302369"/>
            <a:chExt cx="6147582" cy="86047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6F45DD7-BF45-4D00-B782-42CF03E6FE88}"/>
                </a:ext>
              </a:extLst>
            </p:cNvPr>
            <p:cNvCxnSpPr/>
            <p:nvPr/>
          </p:nvCxnSpPr>
          <p:spPr>
            <a:xfrm>
              <a:off x="11240086" y="4318782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7AB72F-6123-4F46-82CC-A0026B1289B1}"/>
                </a:ext>
              </a:extLst>
            </p:cNvPr>
            <p:cNvCxnSpPr/>
            <p:nvPr/>
          </p:nvCxnSpPr>
          <p:spPr>
            <a:xfrm>
              <a:off x="5092505" y="4318781"/>
              <a:ext cx="0" cy="84406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A3FF2E6-BC46-4994-B617-91A4DFBEFD68}"/>
                </a:ext>
              </a:extLst>
            </p:cNvPr>
            <p:cNvCxnSpPr/>
            <p:nvPr/>
          </p:nvCxnSpPr>
          <p:spPr>
            <a:xfrm flipH="1">
              <a:off x="5092504" y="4302369"/>
              <a:ext cx="6147581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D6FDDBA-337E-4D33-9C1C-37F0D935DABB}"/>
                </a:ext>
              </a:extLst>
            </p:cNvPr>
            <p:cNvCxnSpPr/>
            <p:nvPr/>
          </p:nvCxnSpPr>
          <p:spPr>
            <a:xfrm flipH="1">
              <a:off x="5092506" y="5162843"/>
              <a:ext cx="61475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958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9D4AF88-0AB7-4515-BCDE-5795572CD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76578"/>
            <a:ext cx="7361557" cy="2558330"/>
          </a:xfrm>
          <a:prstGeom prst="rect">
            <a:avLst/>
          </a:prstGeom>
        </p:spPr>
      </p:pic>
      <p:grpSp>
        <p:nvGrpSpPr>
          <p:cNvPr id="30" name="Group">
            <a:extLst>
              <a:ext uri="{FF2B5EF4-FFF2-40B4-BE49-F238E27FC236}">
                <a16:creationId xmlns:a16="http://schemas.microsoft.com/office/drawing/2014/main" id="{B494931F-23A0-487F-B10E-2958EC5DAF11}"/>
              </a:ext>
            </a:extLst>
          </p:cNvPr>
          <p:cNvGrpSpPr/>
          <p:nvPr/>
        </p:nvGrpSpPr>
        <p:grpSpPr>
          <a:xfrm rot="10800000">
            <a:off x="9104861" y="23094"/>
            <a:ext cx="3101009" cy="1649895"/>
            <a:chOff x="0" y="0"/>
            <a:chExt cx="3515962" cy="1710510"/>
          </a:xfrm>
        </p:grpSpPr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55E5ECA7-2B3E-4EAC-8D5E-D618F6670F30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/>
            </a:p>
          </p:txBody>
        </p:sp>
        <p:grpSp>
          <p:nvGrpSpPr>
            <p:cNvPr id="33" name="Group">
              <a:extLst>
                <a:ext uri="{FF2B5EF4-FFF2-40B4-BE49-F238E27FC236}">
                  <a16:creationId xmlns:a16="http://schemas.microsoft.com/office/drawing/2014/main" id="{803BEB2A-33D5-440A-9581-94091355458A}"/>
                </a:ext>
              </a:extLst>
            </p:cNvPr>
            <p:cNvGrpSpPr/>
            <p:nvPr/>
          </p:nvGrpSpPr>
          <p:grpSpPr>
            <a:xfrm>
              <a:off x="1570074" y="0"/>
              <a:ext cx="1945888" cy="1710510"/>
              <a:chOff x="27205" y="0"/>
              <a:chExt cx="1945886" cy="1710509"/>
            </a:xfrm>
          </p:grpSpPr>
          <p:grpSp>
            <p:nvGrpSpPr>
              <p:cNvPr id="34" name="Group">
                <a:extLst>
                  <a:ext uri="{FF2B5EF4-FFF2-40B4-BE49-F238E27FC236}">
                    <a16:creationId xmlns:a16="http://schemas.microsoft.com/office/drawing/2014/main" id="{22BC8628-778A-425B-90F9-FCCAFD3852EC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09" cy="1710509"/>
                <a:chOff x="0" y="0"/>
                <a:chExt cx="1710508" cy="1710508"/>
              </a:xfrm>
            </p:grpSpPr>
            <p:sp>
              <p:nvSpPr>
                <p:cNvPr id="36" name="Shape">
                  <a:extLst>
                    <a:ext uri="{FF2B5EF4-FFF2-40B4-BE49-F238E27FC236}">
                      <a16:creationId xmlns:a16="http://schemas.microsoft.com/office/drawing/2014/main" id="{167A6966-177F-462C-A844-BB3B05E6E5D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37" name="Shape">
                  <a:extLst>
                    <a:ext uri="{FF2B5EF4-FFF2-40B4-BE49-F238E27FC236}">
                      <a16:creationId xmlns:a16="http://schemas.microsoft.com/office/drawing/2014/main" id="{E9C97F19-2486-43F1-8EAA-88F383B3C223}"/>
                    </a:ext>
                  </a:extLst>
                </p:cNvPr>
                <p:cNvSpPr/>
                <p:nvPr/>
              </p:nvSpPr>
              <p:spPr>
                <a:xfrm>
                  <a:off x="108437" y="105047"/>
                  <a:ext cx="149024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/>
                </a:p>
              </p:txBody>
            </p:sp>
          </p:grpSp>
          <p:sp>
            <p:nvSpPr>
              <p:cNvPr id="35" name="المحور الأول">
                <a:extLst>
                  <a:ext uri="{FF2B5EF4-FFF2-40B4-BE49-F238E27FC236}">
                    <a16:creationId xmlns:a16="http://schemas.microsoft.com/office/drawing/2014/main" id="{7313C462-BB0E-431C-B116-85C270CAD0C1}"/>
                  </a:ext>
                </a:extLst>
              </p:cNvPr>
              <p:cNvSpPr txBox="1"/>
              <p:nvPr/>
            </p:nvSpPr>
            <p:spPr>
              <a:xfrm rot="10800000">
                <a:off x="210779" y="489411"/>
                <a:ext cx="1762312" cy="7880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EG" sz="2400" b="1" dirty="0"/>
                  <a:t>بطاقة خروج</a:t>
                </a:r>
                <a:endParaRPr lang="ar-AE" sz="2400" b="1" dirty="0"/>
              </a:p>
            </p:txBody>
          </p:sp>
        </p:grp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0A168CA-17D9-4400-9F9E-25F71621F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768" y="2163279"/>
            <a:ext cx="4407198" cy="46716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127E994-B5B3-4BFC-8062-EE8F52C0DF3E}"/>
              </a:ext>
            </a:extLst>
          </p:cNvPr>
          <p:cNvSpPr txBox="1"/>
          <p:nvPr/>
        </p:nvSpPr>
        <p:spPr>
          <a:xfrm>
            <a:off x="8823395" y="3157432"/>
            <a:ext cx="24834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b="1" dirty="0"/>
              <a:t>نجوم الحصة الأكثر تفاعلا</a:t>
            </a:r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ar-EG" b="1" dirty="0"/>
          </a:p>
          <a:p>
            <a:pPr algn="ctr"/>
            <a:endParaRPr lang="en-US" b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4AFFE6E-6FB6-4819-912B-49030BB05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5" y="23092"/>
            <a:ext cx="7150543" cy="407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504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270</Words>
  <Application>Microsoft Office PowerPoint</Application>
  <PresentationFormat>Widescreen</PresentationFormat>
  <Paragraphs>94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Arabic Typesetting</vt:lpstr>
      <vt:lpstr>Arial</vt:lpstr>
      <vt:lpstr>Calibri</vt:lpstr>
      <vt:lpstr>Calibri Light</vt:lpstr>
      <vt:lpstr>Century Gothic</vt:lpstr>
      <vt:lpstr>Droid Arabic Kufi</vt:lpstr>
      <vt:lpstr>Farah Regular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mahmoud N</dc:creator>
  <cp:lastModifiedBy>Mostafa  Altawil</cp:lastModifiedBy>
  <cp:revision>19</cp:revision>
  <dcterms:created xsi:type="dcterms:W3CDTF">2021-07-10T19:26:42Z</dcterms:created>
  <dcterms:modified xsi:type="dcterms:W3CDTF">2023-01-05T05:53:05Z</dcterms:modified>
</cp:coreProperties>
</file>