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6" r:id="rId11"/>
    <p:sldId id="267" r:id="rId12"/>
    <p:sldId id="268"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2ADE73-A459-4328-BEA8-9847CA30BFBA}"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73014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2ADE73-A459-4328-BEA8-9847CA30BFBA}"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367068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2ADE73-A459-4328-BEA8-9847CA30BFBA}"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146257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2ADE73-A459-4328-BEA8-9847CA30BFBA}"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3223524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2ADE73-A459-4328-BEA8-9847CA30BFBA}" type="datetimeFigureOut">
              <a:rPr lang="en-US" smtClean="0"/>
              <a:t>5/23/2023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564051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2ADE73-A459-4328-BEA8-9847CA30BFBA}" type="datetimeFigureOut">
              <a:rPr lang="en-US" smtClean="0"/>
              <a:t>5/23/2023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3876427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2ADE73-A459-4328-BEA8-9847CA30BFBA}" type="datetimeFigureOut">
              <a:rPr lang="en-US" smtClean="0"/>
              <a:t>5/23/2023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1568552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ADE73-A459-4328-BEA8-9847CA30BFBA}"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215029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ADE73-A459-4328-BEA8-9847CA30BFBA}" type="datetimeFigureOut">
              <a:rPr lang="en-US" smtClean="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4141522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2ADE73-A459-4328-BEA8-9847CA30BFBA}"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222292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2ADE73-A459-4328-BEA8-9847CA30BFBA}" type="datetimeFigureOut">
              <a:rPr lang="en-US" smtClean="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11754-E17D-4FEF-BC5E-70BA33418492}" type="slidenum">
              <a:rPr lang="en-US" smtClean="0"/>
              <a:t>‹#›</a:t>
            </a:fld>
            <a:endParaRPr lang="en-US"/>
          </a:p>
        </p:txBody>
      </p:sp>
    </p:spTree>
    <p:extLst>
      <p:ext uri="{BB962C8B-B14F-4D97-AF65-F5344CB8AC3E}">
        <p14:creationId xmlns:p14="http://schemas.microsoft.com/office/powerpoint/2010/main" val="17576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2ADE73-A459-4328-BEA8-9847CA30BFBA}" type="datetimeFigureOut">
              <a:rPr lang="en-US" smtClean="0"/>
              <a:t>5/23/2023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11754-E17D-4FEF-BC5E-70BA33418492}" type="slidenum">
              <a:rPr lang="en-US" smtClean="0"/>
              <a:t>‹#›</a:t>
            </a:fld>
            <a:endParaRPr lang="en-US"/>
          </a:p>
        </p:txBody>
      </p:sp>
    </p:spTree>
    <p:extLst>
      <p:ext uri="{BB962C8B-B14F-4D97-AF65-F5344CB8AC3E}">
        <p14:creationId xmlns:p14="http://schemas.microsoft.com/office/powerpoint/2010/main" val="3798843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AE" dirty="0" smtClean="0"/>
              <a:t>مراجعة هيكل الدراسات الاجتماعية الصف السادس الفصل الثالث</a:t>
            </a:r>
            <a:endParaRPr lang="en-US" dirty="0"/>
          </a:p>
        </p:txBody>
      </p:sp>
      <p:sp>
        <p:nvSpPr>
          <p:cNvPr id="3" name="Subtitle 2"/>
          <p:cNvSpPr>
            <a:spLocks noGrp="1"/>
          </p:cNvSpPr>
          <p:nvPr>
            <p:ph type="subTitle" idx="1"/>
          </p:nvPr>
        </p:nvSpPr>
        <p:spPr/>
        <p:txBody>
          <a:bodyPr/>
          <a:lstStyle/>
          <a:p>
            <a:r>
              <a:rPr lang="en-US" dirty="0" smtClean="0"/>
              <a:t>2023-2022 </a:t>
            </a:r>
            <a:endParaRPr lang="en-US" dirty="0"/>
          </a:p>
        </p:txBody>
      </p:sp>
    </p:spTree>
    <p:extLst>
      <p:ext uri="{BB962C8B-B14F-4D97-AF65-F5344CB8AC3E}">
        <p14:creationId xmlns:p14="http://schemas.microsoft.com/office/powerpoint/2010/main" val="17779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312" t="38161" r="38537" b="11418"/>
          <a:stretch/>
        </p:blipFill>
        <p:spPr>
          <a:xfrm>
            <a:off x="0" y="103030"/>
            <a:ext cx="12192000" cy="6593983"/>
          </a:xfrm>
          <a:prstGeom prst="rect">
            <a:avLst/>
          </a:prstGeom>
        </p:spPr>
      </p:pic>
    </p:spTree>
    <p:extLst>
      <p:ext uri="{BB962C8B-B14F-4D97-AF65-F5344CB8AC3E}">
        <p14:creationId xmlns:p14="http://schemas.microsoft.com/office/powerpoint/2010/main" val="284113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047690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58" y="128790"/>
            <a:ext cx="11186375" cy="2511380"/>
          </a:xfrm>
        </p:spPr>
        <p:txBody>
          <a:bodyPr>
            <a:normAutofit fontScale="25000" lnSpcReduction="20000"/>
          </a:bodyPr>
          <a:lstStyle/>
          <a:p>
            <a:pPr algn="r" rtl="1"/>
            <a:r>
              <a:rPr lang="ar-SA" dirty="0"/>
              <a:t>- </a:t>
            </a:r>
            <a:r>
              <a:rPr lang="ar-SA" sz="12800" b="1" dirty="0"/>
              <a:t>تقع دول القرن الأفريقي:</a:t>
            </a:r>
            <a:endParaRPr lang="en-US" sz="12800" b="1" dirty="0"/>
          </a:p>
          <a:p>
            <a:pPr algn="r" rtl="1"/>
            <a:r>
              <a:rPr lang="ar-SA" sz="12800" b="1" dirty="0"/>
              <a:t>شمال </a:t>
            </a:r>
            <a:r>
              <a:rPr lang="ar-SA" sz="12800" b="1" dirty="0" smtClean="0"/>
              <a:t>افريقيا</a:t>
            </a:r>
            <a:r>
              <a:rPr lang="ar-AE" sz="12800" b="1" dirty="0" smtClean="0"/>
              <a:t>    </a:t>
            </a:r>
            <a:r>
              <a:rPr lang="ar-SA" sz="12800" b="1" dirty="0" smtClean="0"/>
              <a:t>جنوب أفريقيا</a:t>
            </a:r>
            <a:r>
              <a:rPr lang="ar-AE" sz="12800" b="1" dirty="0" smtClean="0"/>
              <a:t>    </a:t>
            </a:r>
            <a:r>
              <a:rPr lang="ar-SA" sz="12800" b="1" dirty="0" smtClean="0">
                <a:solidFill>
                  <a:srgbClr val="FF0000"/>
                </a:solidFill>
              </a:rPr>
              <a:t>شرق افريقيا</a:t>
            </a:r>
            <a:r>
              <a:rPr lang="ar-AE" sz="12800" b="1" dirty="0" smtClean="0">
                <a:solidFill>
                  <a:srgbClr val="FF0000"/>
                </a:solidFill>
              </a:rPr>
              <a:t>     </a:t>
            </a:r>
            <a:r>
              <a:rPr lang="ar-SA" sz="12800" b="1" dirty="0" smtClean="0"/>
              <a:t>غرب افريقيا</a:t>
            </a:r>
            <a:r>
              <a:rPr lang="ar-AE" sz="12800" b="1" dirty="0" smtClean="0"/>
              <a:t>.</a:t>
            </a:r>
          </a:p>
          <a:p>
            <a:pPr algn="r" rtl="1"/>
            <a:endParaRPr lang="ar-AE" sz="12800" b="1" dirty="0" smtClean="0"/>
          </a:p>
          <a:p>
            <a:pPr algn="r" rtl="1"/>
            <a:r>
              <a:rPr lang="ar-SA" sz="12800" b="1" dirty="0"/>
              <a:t>2- الممر المائي الذي تشرف عليه دول القرن الأفريقي </a:t>
            </a:r>
            <a:endParaRPr lang="ar-AE" sz="12800" b="1" dirty="0" smtClean="0"/>
          </a:p>
          <a:p>
            <a:pPr algn="r" rtl="1"/>
            <a:r>
              <a:rPr lang="ar-SA" sz="12800" b="1" dirty="0"/>
              <a:t>مضيق </a:t>
            </a:r>
            <a:r>
              <a:rPr lang="ar-SA" sz="12800" b="1" dirty="0" smtClean="0"/>
              <a:t>هرمز</a:t>
            </a:r>
            <a:r>
              <a:rPr lang="ar-AE" sz="12800" b="1" dirty="0" smtClean="0"/>
              <a:t>  *  </a:t>
            </a:r>
            <a:r>
              <a:rPr lang="ar-SA" sz="12800" b="1" dirty="0"/>
              <a:t>مضيق جبل </a:t>
            </a:r>
            <a:r>
              <a:rPr lang="ar-SA" sz="12800" b="1" dirty="0" smtClean="0"/>
              <a:t>طارق</a:t>
            </a:r>
            <a:r>
              <a:rPr lang="ar-AE" sz="12800" b="1" dirty="0" smtClean="0"/>
              <a:t>  * </a:t>
            </a:r>
            <a:r>
              <a:rPr lang="ar-SA" sz="9600" b="1" dirty="0" smtClean="0"/>
              <a:t>مضيق </a:t>
            </a:r>
            <a:r>
              <a:rPr lang="ar-SA" sz="9600" b="1" dirty="0"/>
              <a:t>رأس الرجاء </a:t>
            </a:r>
            <a:r>
              <a:rPr lang="ar-SA" sz="9600" b="1" dirty="0" smtClean="0"/>
              <a:t>الصالح</a:t>
            </a:r>
            <a:r>
              <a:rPr lang="ar-AE" sz="9600" b="1" dirty="0" smtClean="0"/>
              <a:t>  </a:t>
            </a:r>
            <a:r>
              <a:rPr lang="ar-AE" sz="12800" b="1" dirty="0" smtClean="0"/>
              <a:t>*  </a:t>
            </a:r>
            <a:r>
              <a:rPr lang="ar-SA" sz="12800" b="1" dirty="0">
                <a:solidFill>
                  <a:srgbClr val="FF0000"/>
                </a:solidFill>
              </a:rPr>
              <a:t>مضيق باب </a:t>
            </a:r>
            <a:r>
              <a:rPr lang="ar-SA" sz="12800" b="1" dirty="0" smtClean="0">
                <a:solidFill>
                  <a:srgbClr val="FF0000"/>
                </a:solidFill>
              </a:rPr>
              <a:t>المندب</a:t>
            </a:r>
            <a:r>
              <a:rPr lang="ar-AE" sz="12800" b="1" dirty="0" smtClean="0">
                <a:solidFill>
                  <a:srgbClr val="FF0000"/>
                </a:solidFill>
              </a:rPr>
              <a:t> </a:t>
            </a:r>
          </a:p>
          <a:p>
            <a:pPr algn="r" rtl="1"/>
            <a:endParaRPr lang="ar-AE" sz="12800" b="1" dirty="0" smtClean="0">
              <a:solidFill>
                <a:srgbClr val="FF0000"/>
              </a:solidFill>
            </a:endParaRPr>
          </a:p>
          <a:p>
            <a:pPr marL="0" indent="0" algn="r" rtl="1">
              <a:buNone/>
            </a:pPr>
            <a:r>
              <a:rPr lang="ar-SA" sz="12800" b="1" dirty="0"/>
              <a:t>3- دول القرن الأفريقي:</a:t>
            </a:r>
            <a:endParaRPr lang="en-US" sz="12800" b="1" dirty="0"/>
          </a:p>
          <a:p>
            <a:pPr marL="0" indent="0" algn="r" rtl="1">
              <a:buNone/>
            </a:pPr>
            <a:r>
              <a:rPr lang="ar-SA" sz="12800" b="1" dirty="0"/>
              <a:t>السودان , كينيا, الصومال, </a:t>
            </a:r>
            <a:r>
              <a:rPr lang="ar-SA" sz="12800" b="1" dirty="0" smtClean="0"/>
              <a:t>جيبوتي</a:t>
            </a:r>
            <a:r>
              <a:rPr lang="ar-AE" sz="12800" b="1" dirty="0" smtClean="0"/>
              <a:t>    *</a:t>
            </a:r>
            <a:r>
              <a:rPr lang="ar-SA" sz="12800" b="1" dirty="0"/>
              <a:t>اليمن, ارتيريا, إثيوبيا, </a:t>
            </a:r>
            <a:r>
              <a:rPr lang="ar-SA" sz="12800" b="1" dirty="0" smtClean="0"/>
              <a:t>كينيا</a:t>
            </a:r>
            <a:r>
              <a:rPr lang="ar-AE" sz="12800" b="1" dirty="0" smtClean="0"/>
              <a:t>           </a:t>
            </a:r>
          </a:p>
          <a:p>
            <a:pPr marL="0" indent="0" algn="r" rtl="1">
              <a:buNone/>
            </a:pPr>
            <a:r>
              <a:rPr lang="ar-AE" sz="12800" b="1" dirty="0" smtClean="0"/>
              <a:t> *</a:t>
            </a:r>
            <a:r>
              <a:rPr lang="ar-SA" sz="12800" b="1" dirty="0">
                <a:solidFill>
                  <a:srgbClr val="FF0000"/>
                </a:solidFill>
              </a:rPr>
              <a:t>ارتيريا, إثيوبيا, الصومال, </a:t>
            </a:r>
            <a:r>
              <a:rPr lang="ar-SA" sz="12800" b="1" dirty="0" smtClean="0">
                <a:solidFill>
                  <a:srgbClr val="FF0000"/>
                </a:solidFill>
              </a:rPr>
              <a:t>جيبوتي</a:t>
            </a:r>
            <a:r>
              <a:rPr lang="ar-AE" sz="12800" b="1" dirty="0" smtClean="0">
                <a:solidFill>
                  <a:srgbClr val="FF0000"/>
                </a:solidFill>
              </a:rPr>
              <a:t>       </a:t>
            </a:r>
            <a:r>
              <a:rPr lang="ar-AE" sz="12800" b="1" dirty="0" smtClean="0"/>
              <a:t>*</a:t>
            </a:r>
            <a:r>
              <a:rPr lang="ar-SA" sz="12800" b="1" dirty="0"/>
              <a:t>ارتيريا, </a:t>
            </a:r>
            <a:r>
              <a:rPr lang="ar-SA" sz="12800" b="1" dirty="0" err="1"/>
              <a:t>اوغنده</a:t>
            </a:r>
            <a:r>
              <a:rPr lang="ar-SA" sz="12800" b="1" dirty="0"/>
              <a:t>, كينيا, </a:t>
            </a:r>
            <a:r>
              <a:rPr lang="ar-SA" sz="12800" b="1" dirty="0" smtClean="0"/>
              <a:t>جيبوتي</a:t>
            </a:r>
            <a:endParaRPr lang="ar-AE" sz="12800" b="1" dirty="0" smtClean="0"/>
          </a:p>
          <a:p>
            <a:pPr marL="0" indent="0" algn="r" rtl="1">
              <a:buNone/>
            </a:pPr>
            <a:endParaRPr lang="ar-AE" sz="12800" b="1" dirty="0" smtClean="0"/>
          </a:p>
          <a:p>
            <a:pPr marL="0" indent="0" algn="r" rtl="1">
              <a:buNone/>
            </a:pPr>
            <a:r>
              <a:rPr lang="ar-SA" sz="12800" b="1" dirty="0"/>
              <a:t>4- عاصمة ارتيريا:</a:t>
            </a:r>
            <a:endParaRPr lang="en-US" sz="12800" b="1" dirty="0"/>
          </a:p>
          <a:p>
            <a:pPr marL="0" indent="0" algn="r" rtl="1">
              <a:buNone/>
            </a:pPr>
            <a:r>
              <a:rPr lang="ar-SA" sz="12800" b="1" dirty="0">
                <a:solidFill>
                  <a:srgbClr val="FF0000"/>
                </a:solidFill>
              </a:rPr>
              <a:t>اسمرة </a:t>
            </a:r>
            <a:r>
              <a:rPr lang="ar-AE" sz="12800" b="1" dirty="0" smtClean="0">
                <a:solidFill>
                  <a:srgbClr val="FF0000"/>
                </a:solidFill>
              </a:rPr>
              <a:t>        *</a:t>
            </a:r>
            <a:r>
              <a:rPr lang="ar-SA" sz="12800" b="1" dirty="0"/>
              <a:t>اديس </a:t>
            </a:r>
            <a:r>
              <a:rPr lang="ar-SA" sz="12800" b="1" dirty="0" smtClean="0"/>
              <a:t>ابابا</a:t>
            </a:r>
            <a:r>
              <a:rPr lang="ar-AE" sz="12800" b="1" dirty="0" smtClean="0"/>
              <a:t>   *</a:t>
            </a:r>
            <a:r>
              <a:rPr lang="ar-SA" sz="12800" b="1" dirty="0" smtClean="0"/>
              <a:t>جيبوتي</a:t>
            </a:r>
            <a:r>
              <a:rPr lang="ar-AE" sz="12800" b="1" dirty="0" smtClean="0"/>
              <a:t>      *</a:t>
            </a:r>
            <a:r>
              <a:rPr lang="ar-SA" sz="12800" b="1" dirty="0"/>
              <a:t>الصومال</a:t>
            </a:r>
            <a:endParaRPr lang="en-US" sz="12800" b="1" dirty="0"/>
          </a:p>
          <a:p>
            <a:pPr marL="0" indent="0" algn="r" rtl="1">
              <a:buNone/>
            </a:pPr>
            <a:r>
              <a:rPr lang="ar-SA" sz="12800" b="1" dirty="0"/>
              <a:t>5- عاصمة اثيوبيا</a:t>
            </a:r>
            <a:r>
              <a:rPr lang="ar-SA" sz="12800" b="1" dirty="0" smtClean="0"/>
              <a:t>:</a:t>
            </a:r>
            <a:endParaRPr lang="ar-AE" sz="12800" b="1" dirty="0" smtClean="0"/>
          </a:p>
          <a:p>
            <a:pPr marL="0" indent="0" algn="r" rtl="1">
              <a:buNone/>
            </a:pPr>
            <a:r>
              <a:rPr lang="ar-SA" sz="12800" b="1" dirty="0" smtClean="0"/>
              <a:t>اسمرة</a:t>
            </a:r>
            <a:r>
              <a:rPr lang="ar-SA" sz="12800" b="1" dirty="0" smtClean="0">
                <a:solidFill>
                  <a:srgbClr val="FF0000"/>
                </a:solidFill>
              </a:rPr>
              <a:t> </a:t>
            </a:r>
            <a:r>
              <a:rPr lang="ar-AE" sz="12800" b="1" dirty="0" smtClean="0">
                <a:solidFill>
                  <a:srgbClr val="FF0000"/>
                </a:solidFill>
              </a:rPr>
              <a:t>        *</a:t>
            </a:r>
            <a:r>
              <a:rPr lang="ar-SA" sz="12800" b="1" dirty="0" smtClean="0">
                <a:solidFill>
                  <a:srgbClr val="FF0000"/>
                </a:solidFill>
              </a:rPr>
              <a:t>اديس ابابا</a:t>
            </a:r>
            <a:r>
              <a:rPr lang="ar-AE" sz="12800" b="1" dirty="0" smtClean="0">
                <a:solidFill>
                  <a:srgbClr val="FF0000"/>
                </a:solidFill>
              </a:rPr>
              <a:t>   </a:t>
            </a:r>
            <a:r>
              <a:rPr lang="ar-AE" sz="12800" b="1" dirty="0" smtClean="0"/>
              <a:t>*</a:t>
            </a:r>
            <a:r>
              <a:rPr lang="ar-SA" sz="12800" b="1" dirty="0" smtClean="0"/>
              <a:t>جيبوتي</a:t>
            </a:r>
            <a:r>
              <a:rPr lang="ar-AE" sz="12800" b="1" dirty="0" smtClean="0"/>
              <a:t>      *</a:t>
            </a:r>
            <a:r>
              <a:rPr lang="ar-SA" sz="12800" b="1" dirty="0" smtClean="0"/>
              <a:t>الصومال</a:t>
            </a:r>
            <a:endParaRPr lang="en-US" sz="12800" b="1" dirty="0" smtClean="0"/>
          </a:p>
          <a:p>
            <a:pPr marL="0" indent="0" algn="r" rtl="1">
              <a:buNone/>
            </a:pPr>
            <a:endParaRPr lang="en-US" b="1" dirty="0"/>
          </a:p>
          <a:p>
            <a:pPr marL="0" indent="0" algn="r" rtl="1">
              <a:buNone/>
            </a:pPr>
            <a:endParaRPr lang="en-US" b="1" dirty="0"/>
          </a:p>
          <a:p>
            <a:pPr marL="0" indent="0" algn="r" rtl="1">
              <a:buNone/>
            </a:pPr>
            <a:endParaRPr lang="en-US" dirty="0">
              <a:solidFill>
                <a:srgbClr val="FF0000"/>
              </a:solidFill>
            </a:endParaRPr>
          </a:p>
          <a:p>
            <a:pPr marL="0" indent="0" algn="r" rtl="1">
              <a:buNone/>
            </a:pPr>
            <a:endParaRPr lang="en-US" dirty="0"/>
          </a:p>
          <a:p>
            <a:pPr marL="0" indent="0" algn="r" rtl="1">
              <a:buNone/>
            </a:pPr>
            <a:endParaRPr lang="en-US" dirty="0"/>
          </a:p>
          <a:p>
            <a:pPr marL="0" indent="0" algn="r" rtl="1">
              <a:buNone/>
            </a:pPr>
            <a:endParaRPr lang="en-US" dirty="0"/>
          </a:p>
          <a:p>
            <a:pPr marL="0" indent="0" algn="r" rtl="1">
              <a:buNone/>
            </a:pPr>
            <a:endParaRPr lang="en-US" dirty="0"/>
          </a:p>
          <a:p>
            <a:pPr marL="0" indent="0" algn="r" rtl="1">
              <a:buNone/>
            </a:pPr>
            <a:endParaRPr lang="ar-AE" dirty="0" smtClean="0">
              <a:solidFill>
                <a:srgbClr val="FF0000"/>
              </a:solidFill>
            </a:endParaRPr>
          </a:p>
          <a:p>
            <a:pPr algn="r" rtl="1"/>
            <a:endParaRPr lang="en-US" dirty="0">
              <a:solidFill>
                <a:srgbClr val="FF0000"/>
              </a:solidFill>
            </a:endParaRPr>
          </a:p>
          <a:p>
            <a:pPr algn="r" rtl="1"/>
            <a:endParaRPr lang="en-US" dirty="0"/>
          </a:p>
          <a:p>
            <a:pPr algn="r" rtl="1"/>
            <a:endParaRPr lang="en-US" dirty="0"/>
          </a:p>
          <a:p>
            <a:pPr algn="r" rtl="1"/>
            <a:endParaRPr lang="en-US" dirty="0"/>
          </a:p>
          <a:p>
            <a:pPr algn="r" rtl="1"/>
            <a:endParaRPr lang="ar-AE" dirty="0" smtClean="0"/>
          </a:p>
          <a:p>
            <a:pPr algn="r" rtl="1"/>
            <a:endParaRPr lang="en-US" dirty="0" smtClean="0"/>
          </a:p>
          <a:p>
            <a:pPr algn="r" rtl="1"/>
            <a:endParaRPr lang="en-US" dirty="0" smtClean="0"/>
          </a:p>
          <a:p>
            <a:pPr rtl="1"/>
            <a:endParaRPr lang="en-US" dirty="0" smtClean="0"/>
          </a:p>
          <a:p>
            <a:pPr rtl="1"/>
            <a:r>
              <a:rPr lang="ar-AE" dirty="0" smtClean="0"/>
              <a:t> </a:t>
            </a:r>
            <a:endParaRPr lang="en-US" dirty="0"/>
          </a:p>
        </p:txBody>
      </p:sp>
    </p:spTree>
    <p:extLst>
      <p:ext uri="{BB962C8B-B14F-4D97-AF65-F5344CB8AC3E}">
        <p14:creationId xmlns:p14="http://schemas.microsoft.com/office/powerpoint/2010/main" val="106824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l="11092" t="38196" r="44576" b="32754"/>
          <a:stretch/>
        </p:blipFill>
        <p:spPr>
          <a:xfrm>
            <a:off x="360609" y="197699"/>
            <a:ext cx="11590985" cy="6537952"/>
          </a:xfrm>
          <a:prstGeom prst="rect">
            <a:avLst/>
          </a:prstGeom>
        </p:spPr>
      </p:pic>
    </p:spTree>
    <p:extLst>
      <p:ext uri="{BB962C8B-B14F-4D97-AF65-F5344CB8AC3E}">
        <p14:creationId xmlns:p14="http://schemas.microsoft.com/office/powerpoint/2010/main" val="364725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7750" y="1"/>
            <a:ext cx="10515600" cy="1027906"/>
          </a:xfrm>
        </p:spPr>
        <p:txBody>
          <a:bodyPr>
            <a:normAutofit fontScale="90000"/>
          </a:bodyPr>
          <a:lstStyle/>
          <a:p>
            <a:pPr algn="r" rtl="1"/>
            <a:r>
              <a:rPr lang="ar-SA" b="1" dirty="0"/>
              <a:t>الطب الشعبي</a:t>
            </a:r>
            <a:r>
              <a:rPr lang="en-US" b="1" dirty="0"/>
              <a:t/>
            </a:r>
            <a:br>
              <a:rPr lang="en-US" b="1" dirty="0"/>
            </a:br>
            <a:r>
              <a:rPr lang="en-US" dirty="0"/>
              <a:t> </a:t>
            </a:r>
          </a:p>
        </p:txBody>
      </p:sp>
      <p:sp>
        <p:nvSpPr>
          <p:cNvPr id="3" name="Content Placeholder 2"/>
          <p:cNvSpPr>
            <a:spLocks noGrp="1"/>
          </p:cNvSpPr>
          <p:nvPr>
            <p:ph idx="1"/>
          </p:nvPr>
        </p:nvSpPr>
        <p:spPr>
          <a:xfrm>
            <a:off x="0" y="513954"/>
            <a:ext cx="11843197" cy="5830094"/>
          </a:xfrm>
        </p:spPr>
        <p:txBody>
          <a:bodyPr>
            <a:normAutofit/>
          </a:bodyPr>
          <a:lstStyle/>
          <a:p>
            <a:pPr marL="0" marR="0" algn="r" rtl="1">
              <a:lnSpc>
                <a:spcPct val="115000"/>
              </a:lnSpc>
              <a:spcBef>
                <a:spcPts val="0"/>
              </a:spcBef>
              <a:spcAft>
                <a:spcPts val="1400"/>
              </a:spcAft>
            </a:pPr>
            <a:r>
              <a:rPr lang="ar-SA" sz="1800" dirty="0" smtClean="0">
                <a:effectLst/>
                <a:latin typeface="Arial" panose="020B0604020202020204" pitchFamily="34" charset="0"/>
                <a:ea typeface="Arial" panose="020B0604020202020204" pitchFamily="34" charset="0"/>
              </a:rPr>
              <a:t>أ – التجبير :- أي العمل على معالجة الكسور (كسور أو شروخ العظام أو انفصالها ) وهي مبنية على علم تشريح العظام وعلى الخبرة في معالجتها ، وهذا النوع من الممارسات لا شك أنه مبني على أصول علمية </a:t>
            </a:r>
            <a:r>
              <a:rPr lang="ar-SA" sz="1800" dirty="0" err="1" smtClean="0">
                <a:effectLst/>
                <a:latin typeface="Arial" panose="020B0604020202020204" pitchFamily="34" charset="0"/>
                <a:ea typeface="Arial" panose="020B0604020202020204" pitchFamily="34" charset="0"/>
              </a:rPr>
              <a:t>مستقاة</a:t>
            </a:r>
            <a:r>
              <a:rPr lang="ar-SA" sz="1800" dirty="0" smtClean="0">
                <a:effectLst/>
                <a:latin typeface="Arial" panose="020B0604020202020204" pitchFamily="34" charset="0"/>
                <a:ea typeface="Arial" panose="020B0604020202020204" pitchFamily="34" charset="0"/>
              </a:rPr>
              <a:t> من الخبرة الإنسانية والعربية في مجال التشريح وعلاج أمراض وحوادث العظام من كسور وغيرها .</a:t>
            </a:r>
            <a:endParaRPr lang="en-US" sz="1600" dirty="0" smtClean="0">
              <a:effectLst/>
              <a:latin typeface="Arial" panose="020B0604020202020204" pitchFamily="34" charset="0"/>
              <a:ea typeface="Arial" panose="020B0604020202020204" pitchFamily="34" charset="0"/>
            </a:endParaRPr>
          </a:p>
          <a:p>
            <a:pPr marL="0" marR="0" algn="r" rtl="1">
              <a:lnSpc>
                <a:spcPct val="115000"/>
              </a:lnSpc>
              <a:spcBef>
                <a:spcPts val="0"/>
              </a:spcBef>
              <a:spcAft>
                <a:spcPts val="1400"/>
              </a:spcAft>
            </a:pPr>
            <a:r>
              <a:rPr lang="ar-SA" sz="1800" dirty="0" smtClean="0">
                <a:effectLst/>
                <a:latin typeface="Arial" panose="020B0604020202020204" pitchFamily="34" charset="0"/>
                <a:ea typeface="Arial" panose="020B0604020202020204" pitchFamily="34" charset="0"/>
              </a:rPr>
              <a:t>ب- علاج الجروح والتضميد :- وهو فرع من فروع علم الطب ، وقد اكتسب أهالي المنطقة الخبرة فيه نتيجة ما توارثوه من معالجات حول هذا الموضوع وما انتهت إليه خبرتهم اليومية في هذا المجال نتيجة معايشة الإنسان اليومية لمثل هذه الحالات ، وحاجته إلى علاجها ، الأمر الذي دفع به إلى اكتشاف العديد من الوصفات التي كان للكثير منها نتـائج إيجابية في هذا المجال كعلاج الجروح بالملح ( مطهر وقابض للنـزف) وكذلك علاجها باللبان العربي كمادة قابضة أو لاصقة .</a:t>
            </a:r>
            <a:endParaRPr lang="en-US" sz="1600" dirty="0" smtClean="0">
              <a:effectLst/>
              <a:latin typeface="Arial" panose="020B0604020202020204" pitchFamily="34" charset="0"/>
              <a:ea typeface="Arial" panose="020B0604020202020204" pitchFamily="34" charset="0"/>
            </a:endParaRPr>
          </a:p>
          <a:p>
            <a:pPr marL="0" marR="0" algn="r" rtl="1">
              <a:lnSpc>
                <a:spcPct val="115000"/>
              </a:lnSpc>
              <a:spcBef>
                <a:spcPts val="0"/>
              </a:spcBef>
              <a:spcAft>
                <a:spcPts val="1400"/>
              </a:spcAft>
            </a:pPr>
            <a:r>
              <a:rPr lang="ar-SA" sz="1800" dirty="0" smtClean="0">
                <a:effectLst/>
                <a:latin typeface="Arial" panose="020B0604020202020204" pitchFamily="34" charset="0"/>
                <a:ea typeface="Arial" panose="020B0604020202020204" pitchFamily="34" charset="0"/>
              </a:rPr>
              <a:t>ج- علاج التقـرح :- (أي القراح المزمنة التي تنتشر في بعض الأجزاء من جسم الإنسان ) عن طريق الوصفات المطهرة والقاتلة للبكتيريا أو الفطريات ، حيث تعمل المادة المطهرة على شفاء هذه القروح . ومن هذه الوصفات (الخيلة والزعتر والملح ) والخيلة والزعتر نباتـات استخدمت بكثرة في الطب العربي إذ استخدمت هذه الوصفات أيضاً لعلاج العديد من الأمراض كأمراض البطن بصفة عامـة .</a:t>
            </a:r>
            <a:endParaRPr lang="en-US" sz="1600" dirty="0" smtClean="0">
              <a:effectLst/>
              <a:latin typeface="Arial" panose="020B0604020202020204" pitchFamily="34" charset="0"/>
              <a:ea typeface="Arial" panose="020B0604020202020204" pitchFamily="34" charset="0"/>
            </a:endParaRPr>
          </a:p>
          <a:p>
            <a:pPr algn="r"/>
            <a:r>
              <a:rPr lang="ar-SA" sz="1800" dirty="0">
                <a:ea typeface="Arial" panose="020B0604020202020204" pitchFamily="34" charset="0"/>
              </a:rPr>
              <a:t>د – الحجـامة :- وإلى جانب المعالجات السابقة فقـد تم اسـتخدام الحجامة وهي – كما يعتقد مستخدموها – وسيلة لإخراج الدم الفاسد أو الزائد في جسم الإنسان وشفطه عن طريق استخدام أداة لشـفط الدم وتجميعه في أماكن معينة من جسم الإنسان </a:t>
            </a:r>
            <a:r>
              <a:rPr lang="ar-AE" sz="1800" dirty="0" smtClean="0">
                <a:ea typeface="Arial" panose="020B0604020202020204" pitchFamily="34" charset="0"/>
              </a:rPr>
              <a:t> </a:t>
            </a:r>
          </a:p>
          <a:p>
            <a:pPr algn="r" rtl="1"/>
            <a:r>
              <a:rPr lang="ar-SA" sz="1800" dirty="0"/>
              <a:t>كمؤخرة الرأس أو كاحل الرجلين أو بطن السـاق أو الفخذ أو تحت الذقن أو ظاهر القدم أو أسفل الصدر ، والأداة المستخدمة في الحجامة هي عبارة عن قرن حيوان ، حيث يجرح الموضع الذي تم فيه حبس الدم وتجميعه وتركه ينزف حتى يتم تفريغ الدم المتجمع – وقد تستغرق عملية شفط الدم قرابة عشر دقائق – وبعدها يقوم المعالج بمداواة الجرح من خلال كث الرماد عليه .</a:t>
            </a:r>
            <a:endParaRPr lang="en-US" sz="1800" dirty="0"/>
          </a:p>
          <a:p>
            <a:pPr algn="r" rtl="1"/>
            <a:r>
              <a:rPr lang="ar-SA" sz="1800" dirty="0"/>
              <a:t>و – الكـي : كما روي عنه عليه الصلاة والسلام أنه قد نصح باستخدام الكي ، وهو وسيلة شاع استخدامها في الطب الشعبي عند العـرب حيث يحمي الطبيب المعالج قطعة من المعدن وتوضع على مكان الألم أو على مكان يحدده الطبيب باعتبار أن هذا المكان من جسم الإنسان يتحكم في مصدر إحساسه بالألم . وإن كان هذا النوع من العلاج يأتـي في الغالب بعد استخدام الأساليب الأخرى للعلاج لما فيه من إيلام للمريض . ويعد العلاج بالكي علاجاً ناجحاً في بعض حالات القراح أو الأورام السرطانية ، حيث ثبت نجاحه نسبياً .</a:t>
            </a:r>
            <a:endParaRPr lang="en-US" sz="1800" dirty="0"/>
          </a:p>
          <a:p>
            <a:pPr algn="r"/>
            <a:endParaRPr lang="en-US" sz="1800" dirty="0"/>
          </a:p>
        </p:txBody>
      </p:sp>
    </p:spTree>
    <p:extLst>
      <p:ext uri="{BB962C8B-B14F-4D97-AF65-F5344CB8AC3E}">
        <p14:creationId xmlns:p14="http://schemas.microsoft.com/office/powerpoint/2010/main" val="322681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1668"/>
            <a:ext cx="10515600" cy="6035295"/>
          </a:xfrm>
        </p:spPr>
        <p:txBody>
          <a:bodyPr>
            <a:normAutofit fontScale="25000" lnSpcReduction="20000"/>
          </a:bodyPr>
          <a:lstStyle/>
          <a:p>
            <a:pPr rtl="1"/>
            <a:r>
              <a:rPr lang="en-US" b="1" dirty="0"/>
              <a:t> </a:t>
            </a:r>
            <a:endParaRPr lang="en-US" dirty="0"/>
          </a:p>
          <a:p>
            <a:pPr algn="r" rtl="1"/>
            <a:r>
              <a:rPr lang="ar-SA" sz="9600" b="1" dirty="0"/>
              <a:t>1- من الوصفات التي كان للكثير منها نتائج إيجابية في مجال علاج الجروح</a:t>
            </a:r>
            <a:r>
              <a:rPr lang="ar-SA" sz="9600" b="1" dirty="0" smtClean="0"/>
              <a:t>:</a:t>
            </a:r>
            <a:endParaRPr lang="ar-AE" sz="9600" b="1" dirty="0" smtClean="0"/>
          </a:p>
          <a:p>
            <a:pPr algn="r" rtl="1"/>
            <a:r>
              <a:rPr lang="ar-SA" sz="9600" b="1" dirty="0">
                <a:solidFill>
                  <a:srgbClr val="FF0000"/>
                </a:solidFill>
              </a:rPr>
              <a:t>الملح واللبان </a:t>
            </a:r>
            <a:r>
              <a:rPr lang="ar-AE" sz="9600" b="1" dirty="0" smtClean="0">
                <a:solidFill>
                  <a:srgbClr val="FF0000"/>
                </a:solidFill>
              </a:rPr>
              <a:t>     </a:t>
            </a:r>
            <a:r>
              <a:rPr lang="ar-AE" sz="9600" b="1" dirty="0" smtClean="0"/>
              <a:t>*</a:t>
            </a:r>
            <a:r>
              <a:rPr lang="ar-SA" sz="9600" b="1" dirty="0"/>
              <a:t>الخيلة </a:t>
            </a:r>
            <a:r>
              <a:rPr lang="ar-SA" sz="9600" b="1" dirty="0" smtClean="0"/>
              <a:t>والزعتر</a:t>
            </a:r>
            <a:r>
              <a:rPr lang="ar-AE" sz="9600" b="1" dirty="0" smtClean="0"/>
              <a:t>  *</a:t>
            </a:r>
            <a:r>
              <a:rPr lang="ar-SA" sz="9600" b="1" dirty="0" smtClean="0"/>
              <a:t>الرماد</a:t>
            </a:r>
            <a:r>
              <a:rPr lang="ar-AE" sz="9600" b="1" dirty="0" smtClean="0"/>
              <a:t>   *</a:t>
            </a:r>
            <a:r>
              <a:rPr lang="ar-SA" sz="9600" b="1" dirty="0" err="1" smtClean="0"/>
              <a:t>اليعدة</a:t>
            </a:r>
            <a:endParaRPr lang="ar-AE" sz="9600" b="1" dirty="0" smtClean="0"/>
          </a:p>
          <a:p>
            <a:pPr algn="r" rtl="1"/>
            <a:r>
              <a:rPr lang="ar-SA" sz="9600" b="1" dirty="0"/>
              <a:t>2- وسيلة شائع استخدامها في الطب الشعبي عند العرب يحمي الطبيب المعالج قطعة من المعدن وتوضع على مكان الألم:</a:t>
            </a:r>
            <a:endParaRPr lang="en-US" sz="9600" b="1" dirty="0"/>
          </a:p>
          <a:p>
            <a:pPr algn="r" rtl="1"/>
            <a:r>
              <a:rPr lang="ar-SA" sz="9600" b="1" dirty="0" smtClean="0"/>
              <a:t>التجبير</a:t>
            </a:r>
            <a:r>
              <a:rPr lang="ar-AE" sz="9600" b="1" dirty="0" smtClean="0"/>
              <a:t>  *</a:t>
            </a:r>
            <a:r>
              <a:rPr lang="ar-SA" sz="9600" b="1" dirty="0"/>
              <a:t>علاج الجروح </a:t>
            </a:r>
            <a:r>
              <a:rPr lang="ar-SA" sz="9600" b="1" dirty="0" smtClean="0"/>
              <a:t>والتضميد</a:t>
            </a:r>
            <a:r>
              <a:rPr lang="ar-AE" sz="9600" b="1" dirty="0" smtClean="0"/>
              <a:t>  *</a:t>
            </a:r>
            <a:r>
              <a:rPr lang="ar-SA" sz="9600" b="1" dirty="0" smtClean="0"/>
              <a:t>الحجامة</a:t>
            </a:r>
            <a:r>
              <a:rPr lang="ar-AE" sz="9600" b="1" dirty="0" smtClean="0"/>
              <a:t>  </a:t>
            </a:r>
            <a:r>
              <a:rPr lang="ar-AE" sz="9600" b="1" dirty="0" smtClean="0">
                <a:solidFill>
                  <a:srgbClr val="FF0000"/>
                </a:solidFill>
              </a:rPr>
              <a:t>*</a:t>
            </a:r>
            <a:r>
              <a:rPr lang="ar-SA" sz="9600" b="1" dirty="0" smtClean="0">
                <a:solidFill>
                  <a:srgbClr val="FF0000"/>
                </a:solidFill>
              </a:rPr>
              <a:t>الكي</a:t>
            </a:r>
            <a:endParaRPr lang="ar-AE" sz="9600" b="1" dirty="0" smtClean="0">
              <a:solidFill>
                <a:srgbClr val="FF0000"/>
              </a:solidFill>
            </a:endParaRPr>
          </a:p>
          <a:p>
            <a:pPr algn="r" rtl="1"/>
            <a:endParaRPr lang="ar-AE" sz="9600" b="1" dirty="0">
              <a:solidFill>
                <a:srgbClr val="FF0000"/>
              </a:solidFill>
            </a:endParaRPr>
          </a:p>
          <a:p>
            <a:pPr algn="r" rtl="1"/>
            <a:r>
              <a:rPr lang="ar-SA" sz="9600" b="1" dirty="0"/>
              <a:t>3- من الوصفات المطهرة والقاتلة للبكتريا او الفطريات، وتعمل شفاء القروح: </a:t>
            </a:r>
            <a:endParaRPr lang="en-US" sz="9600" b="1" dirty="0"/>
          </a:p>
          <a:p>
            <a:pPr algn="r" rtl="1"/>
            <a:endParaRPr lang="ar-AE" sz="9600" b="1" dirty="0" smtClean="0">
              <a:solidFill>
                <a:srgbClr val="FF0000"/>
              </a:solidFill>
            </a:endParaRPr>
          </a:p>
          <a:p>
            <a:pPr algn="r" rtl="1"/>
            <a:r>
              <a:rPr lang="ar-SA" sz="9600" b="1" dirty="0" smtClean="0"/>
              <a:t>الملح واللبان </a:t>
            </a:r>
            <a:r>
              <a:rPr lang="ar-AE" sz="9600" b="1" dirty="0" smtClean="0"/>
              <a:t>     *</a:t>
            </a:r>
            <a:r>
              <a:rPr lang="ar-SA" sz="9600" b="1" dirty="0" smtClean="0">
                <a:solidFill>
                  <a:srgbClr val="FF0000"/>
                </a:solidFill>
              </a:rPr>
              <a:t>الخيلة والزعتر</a:t>
            </a:r>
            <a:r>
              <a:rPr lang="ar-AE" sz="9600" b="1" dirty="0" smtClean="0">
                <a:solidFill>
                  <a:srgbClr val="FF0000"/>
                </a:solidFill>
              </a:rPr>
              <a:t>  </a:t>
            </a:r>
            <a:r>
              <a:rPr lang="ar-AE" sz="9600" b="1" dirty="0" smtClean="0"/>
              <a:t>*</a:t>
            </a:r>
            <a:r>
              <a:rPr lang="ar-SA" sz="9600" b="1" dirty="0" smtClean="0"/>
              <a:t>الرماد</a:t>
            </a:r>
            <a:r>
              <a:rPr lang="ar-AE" sz="9600" b="1" dirty="0" smtClean="0"/>
              <a:t>   *</a:t>
            </a:r>
            <a:r>
              <a:rPr lang="ar-SA" sz="9600" b="1" dirty="0" err="1" smtClean="0"/>
              <a:t>اليعدة</a:t>
            </a:r>
            <a:endParaRPr lang="ar-AE" sz="9600" b="1" dirty="0" smtClean="0"/>
          </a:p>
          <a:p>
            <a:pPr algn="r" rtl="1"/>
            <a:endParaRPr lang="ar-AE" sz="9600" b="1" dirty="0" smtClean="0"/>
          </a:p>
          <a:p>
            <a:pPr algn="r" rtl="1"/>
            <a:r>
              <a:rPr lang="ar-SA" sz="9600" b="1" dirty="0"/>
              <a:t>4- أداة تستخدم في الحجامة </a:t>
            </a:r>
            <a:r>
              <a:rPr lang="ar-SA" sz="9600" b="1" dirty="0" err="1"/>
              <a:t>لاخراج</a:t>
            </a:r>
            <a:r>
              <a:rPr lang="ar-SA" sz="9600" b="1" dirty="0"/>
              <a:t> الدم الفاسد:</a:t>
            </a:r>
            <a:endParaRPr lang="en-US" sz="9600" b="1" dirty="0"/>
          </a:p>
          <a:p>
            <a:pPr algn="r" rtl="1"/>
            <a:r>
              <a:rPr lang="ar-SA" sz="9600" b="1" dirty="0"/>
              <a:t>قطعه </a:t>
            </a:r>
            <a:r>
              <a:rPr lang="ar-SA" sz="9600" b="1" dirty="0" smtClean="0"/>
              <a:t>معدنية</a:t>
            </a:r>
            <a:r>
              <a:rPr lang="ar-AE" sz="9600" b="1" dirty="0" smtClean="0"/>
              <a:t>      </a:t>
            </a:r>
            <a:r>
              <a:rPr lang="ar-AE" sz="9600" b="1" dirty="0" smtClean="0">
                <a:solidFill>
                  <a:srgbClr val="FF0000"/>
                </a:solidFill>
              </a:rPr>
              <a:t>*</a:t>
            </a:r>
            <a:r>
              <a:rPr lang="ar-SA" sz="9600" b="1" dirty="0">
                <a:solidFill>
                  <a:srgbClr val="FF0000"/>
                </a:solidFill>
              </a:rPr>
              <a:t>قرن </a:t>
            </a:r>
            <a:r>
              <a:rPr lang="ar-SA" sz="9600" b="1" dirty="0" smtClean="0">
                <a:solidFill>
                  <a:srgbClr val="FF0000"/>
                </a:solidFill>
              </a:rPr>
              <a:t>حيوان</a:t>
            </a:r>
            <a:r>
              <a:rPr lang="ar-AE" sz="9600" b="1" dirty="0" smtClean="0">
                <a:solidFill>
                  <a:srgbClr val="FF0000"/>
                </a:solidFill>
              </a:rPr>
              <a:t>    </a:t>
            </a:r>
            <a:r>
              <a:rPr lang="ar-AE" sz="9600" b="1" dirty="0" smtClean="0"/>
              <a:t>* </a:t>
            </a:r>
            <a:r>
              <a:rPr lang="ar-SA" sz="9600" b="1" dirty="0" smtClean="0"/>
              <a:t>الملح</a:t>
            </a:r>
            <a:r>
              <a:rPr lang="ar-AE" sz="9600" b="1" dirty="0" smtClean="0"/>
              <a:t>    * الزعتر</a:t>
            </a:r>
            <a:endParaRPr lang="en-US" sz="9600" b="1" dirty="0"/>
          </a:p>
          <a:p>
            <a:pPr rtl="1"/>
            <a:r>
              <a:rPr lang="en-US" sz="9600" b="1" dirty="0"/>
              <a:t> </a:t>
            </a:r>
          </a:p>
          <a:p>
            <a:pPr algn="r" rtl="1"/>
            <a:r>
              <a:rPr lang="ar-SA" sz="9600" b="1" dirty="0"/>
              <a:t>5- ممارسات مبنية على أصول علمية </a:t>
            </a:r>
            <a:r>
              <a:rPr lang="ar-SA" sz="9600" b="1" dirty="0" err="1"/>
              <a:t>مستقاة</a:t>
            </a:r>
            <a:r>
              <a:rPr lang="ar-SA" sz="9600" b="1" dirty="0"/>
              <a:t> من الخبرة الإنسانية والعربية في مجال التشريح وعلاج أمراض وحوادث العظام من كسور وغيرها:</a:t>
            </a:r>
            <a:endParaRPr lang="en-US" sz="9600" b="1" dirty="0"/>
          </a:p>
          <a:p>
            <a:pPr algn="r" rtl="1"/>
            <a:endParaRPr lang="en-US" sz="9600" b="1" dirty="0"/>
          </a:p>
          <a:p>
            <a:pPr algn="r" rtl="1"/>
            <a:r>
              <a:rPr lang="ar-SA" sz="9600" b="1" dirty="0" smtClean="0">
                <a:solidFill>
                  <a:srgbClr val="FF0000"/>
                </a:solidFill>
              </a:rPr>
              <a:t>التجبير</a:t>
            </a:r>
            <a:r>
              <a:rPr lang="ar-AE" sz="9600" b="1" dirty="0" smtClean="0"/>
              <a:t>  *</a:t>
            </a:r>
            <a:r>
              <a:rPr lang="ar-SA" sz="9600" b="1" dirty="0" smtClean="0"/>
              <a:t>علاج الجروح والتضميد</a:t>
            </a:r>
            <a:r>
              <a:rPr lang="ar-AE" sz="9600" b="1" dirty="0" smtClean="0"/>
              <a:t>  *</a:t>
            </a:r>
            <a:r>
              <a:rPr lang="ar-SA" sz="9600" b="1" dirty="0" smtClean="0"/>
              <a:t>الحجامة</a:t>
            </a:r>
            <a:r>
              <a:rPr lang="ar-AE" sz="9600" b="1" dirty="0" smtClean="0"/>
              <a:t>  </a:t>
            </a:r>
            <a:r>
              <a:rPr lang="ar-AE" sz="9600" b="1" dirty="0" smtClean="0">
                <a:solidFill>
                  <a:srgbClr val="FF0000"/>
                </a:solidFill>
              </a:rPr>
              <a:t>*</a:t>
            </a:r>
            <a:r>
              <a:rPr lang="ar-SA" sz="9600" b="1" dirty="0" smtClean="0"/>
              <a:t>الكي</a:t>
            </a:r>
            <a:endParaRPr lang="ar-AE" sz="9600" b="1" dirty="0" smtClean="0"/>
          </a:p>
          <a:p>
            <a:pPr algn="r" rtl="1"/>
            <a:endParaRPr lang="en-US" dirty="0"/>
          </a:p>
          <a:p>
            <a:pPr algn="r" rtl="1"/>
            <a:endParaRPr lang="ar-AE" dirty="0" smtClean="0"/>
          </a:p>
          <a:p>
            <a:pPr algn="r" rtl="1"/>
            <a:endParaRPr lang="en-US" dirty="0">
              <a:solidFill>
                <a:srgbClr val="FF0000"/>
              </a:solidFill>
            </a:endParaRPr>
          </a:p>
          <a:p>
            <a:pPr algn="r" rtl="1"/>
            <a:endParaRPr lang="en-US" dirty="0"/>
          </a:p>
          <a:p>
            <a:pPr algn="r" rtl="1"/>
            <a:endParaRPr lang="en-US" dirty="0"/>
          </a:p>
          <a:p>
            <a:pPr algn="r" rtl="1"/>
            <a:endParaRPr lang="en-US" dirty="0"/>
          </a:p>
          <a:p>
            <a:pPr algn="r" rtl="1"/>
            <a:endParaRPr lang="en-US" dirty="0"/>
          </a:p>
          <a:p>
            <a:pPr algn="r" rtl="1"/>
            <a:endParaRPr lang="en-US" dirty="0"/>
          </a:p>
          <a:p>
            <a:pPr algn="r" rtl="1"/>
            <a:endParaRPr lang="en-US" dirty="0"/>
          </a:p>
          <a:p>
            <a:pPr algn="r" rtl="1"/>
            <a:r>
              <a:rPr lang="ar-AE" dirty="0" smtClean="0"/>
              <a:t>  </a:t>
            </a:r>
            <a:endParaRPr lang="en-US" dirty="0"/>
          </a:p>
        </p:txBody>
      </p:sp>
    </p:spTree>
    <p:extLst>
      <p:ext uri="{BB962C8B-B14F-4D97-AF65-F5344CB8AC3E}">
        <p14:creationId xmlns:p14="http://schemas.microsoft.com/office/powerpoint/2010/main" val="340945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443" t="21762" r="43512" b="38556"/>
          <a:stretch/>
        </p:blipFill>
        <p:spPr>
          <a:xfrm>
            <a:off x="193183" y="412124"/>
            <a:ext cx="11998817" cy="6445876"/>
          </a:xfrm>
          <a:prstGeom prst="rect">
            <a:avLst/>
          </a:prstGeom>
        </p:spPr>
      </p:pic>
    </p:spTree>
    <p:extLst>
      <p:ext uri="{BB962C8B-B14F-4D97-AF65-F5344CB8AC3E}">
        <p14:creationId xmlns:p14="http://schemas.microsoft.com/office/powerpoint/2010/main" val="4061202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D8A1BB8-BD7C-0B81-DBC7-8039B535E630}"/>
              </a:ext>
            </a:extLst>
          </p:cNvPr>
          <p:cNvPicPr>
            <a:picLocks noChangeAspect="1"/>
          </p:cNvPicPr>
          <p:nvPr/>
        </p:nvPicPr>
        <p:blipFill>
          <a:blip r:embed="rId2"/>
          <a:stretch>
            <a:fillRect/>
          </a:stretch>
        </p:blipFill>
        <p:spPr>
          <a:xfrm>
            <a:off x="540914" y="94957"/>
            <a:ext cx="11101588" cy="978469"/>
          </a:xfrm>
          <a:prstGeom prst="rect">
            <a:avLst/>
          </a:prstGeom>
        </p:spPr>
      </p:pic>
      <p:pic>
        <p:nvPicPr>
          <p:cNvPr id="5" name="Picture 4">
            <a:extLst>
              <a:ext uri="{FF2B5EF4-FFF2-40B4-BE49-F238E27FC236}">
                <a16:creationId xmlns:a16="http://schemas.microsoft.com/office/drawing/2014/main" xmlns="" id="{4999EDC3-8036-06A2-4CB1-442CFA6A3C08}"/>
              </a:ext>
            </a:extLst>
          </p:cNvPr>
          <p:cNvPicPr>
            <a:picLocks noChangeAspect="1"/>
          </p:cNvPicPr>
          <p:nvPr/>
        </p:nvPicPr>
        <p:blipFill>
          <a:blip r:embed="rId3"/>
          <a:stretch>
            <a:fillRect/>
          </a:stretch>
        </p:blipFill>
        <p:spPr>
          <a:xfrm>
            <a:off x="384517" y="1238836"/>
            <a:ext cx="11422965" cy="5387047"/>
          </a:xfrm>
          <a:prstGeom prst="rect">
            <a:avLst/>
          </a:prstGeom>
          <a:ln>
            <a:solidFill>
              <a:schemeClr val="tx1"/>
            </a:solidFill>
          </a:ln>
        </p:spPr>
      </p:pic>
    </p:spTree>
    <p:extLst>
      <p:ext uri="{BB962C8B-B14F-4D97-AF65-F5344CB8AC3E}">
        <p14:creationId xmlns:p14="http://schemas.microsoft.com/office/powerpoint/2010/main" val="863202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4F82183-E152-1269-6116-068168C8EEEC}"/>
              </a:ext>
            </a:extLst>
          </p:cNvPr>
          <p:cNvSpPr txBox="1"/>
          <p:nvPr/>
        </p:nvSpPr>
        <p:spPr>
          <a:xfrm>
            <a:off x="198783" y="384313"/>
            <a:ext cx="11675165" cy="6001643"/>
          </a:xfrm>
          <a:prstGeom prst="rect">
            <a:avLst/>
          </a:prstGeom>
          <a:noFill/>
        </p:spPr>
        <p:txBody>
          <a:bodyPr wrap="square" rtlCol="0">
            <a:spAutoFit/>
          </a:bodyPr>
          <a:lstStyle/>
          <a:p>
            <a:pPr algn="r" rtl="1"/>
            <a:r>
              <a:rPr lang="ar-AE" sz="2400" dirty="0"/>
              <a:t>1</a:t>
            </a:r>
            <a:r>
              <a:rPr lang="ar-AE" sz="2400" b="1" dirty="0"/>
              <a:t>) تقع مدينة طروادة في :</a:t>
            </a:r>
          </a:p>
          <a:p>
            <a:pPr algn="r" rtl="1"/>
            <a:r>
              <a:rPr lang="ar-AE" sz="2400" dirty="0"/>
              <a:t>      </a:t>
            </a:r>
            <a:r>
              <a:rPr lang="ar-AE" sz="2400" dirty="0">
                <a:solidFill>
                  <a:srgbClr val="FF0000"/>
                </a:solidFill>
              </a:rPr>
              <a:t> تركيا                            </a:t>
            </a:r>
            <a:r>
              <a:rPr lang="ar-AE" sz="2400" dirty="0"/>
              <a:t>يونان                            بريطانيا                           صقلية </a:t>
            </a:r>
          </a:p>
          <a:p>
            <a:pPr algn="r" rtl="1"/>
            <a:endParaRPr lang="ar-AE" sz="2400" dirty="0"/>
          </a:p>
          <a:p>
            <a:pPr algn="r" rtl="1"/>
            <a:r>
              <a:rPr lang="ar-AE" sz="2400" b="1" dirty="0"/>
              <a:t>2) فاز اليونانيون في حرب </a:t>
            </a:r>
            <a:r>
              <a:rPr lang="ar-AE" sz="2400" b="1" dirty="0" err="1"/>
              <a:t>طرواة</a:t>
            </a:r>
            <a:r>
              <a:rPr lang="ar-AE" sz="2400" b="1" dirty="0"/>
              <a:t> عن طريق </a:t>
            </a:r>
            <a:r>
              <a:rPr lang="ar-AE" sz="2400" b="1" dirty="0" smtClean="0"/>
              <a:t> حيلة :-</a:t>
            </a:r>
            <a:endParaRPr lang="ar-AE" sz="2400" b="1" dirty="0"/>
          </a:p>
          <a:p>
            <a:pPr algn="r" rtl="1"/>
            <a:r>
              <a:rPr lang="ar-AE" sz="2400" dirty="0"/>
              <a:t>       </a:t>
            </a:r>
            <a:r>
              <a:rPr lang="ar-AE" sz="2400" dirty="0">
                <a:solidFill>
                  <a:srgbClr val="FF0000"/>
                </a:solidFill>
              </a:rPr>
              <a:t>خداع </a:t>
            </a:r>
            <a:r>
              <a:rPr lang="ar-AE" sz="2400" dirty="0" err="1">
                <a:solidFill>
                  <a:srgbClr val="FF0000"/>
                </a:solidFill>
              </a:rPr>
              <a:t>الطروادين</a:t>
            </a:r>
            <a:r>
              <a:rPr lang="ar-AE" sz="2400" dirty="0">
                <a:solidFill>
                  <a:srgbClr val="FF0000"/>
                </a:solidFill>
              </a:rPr>
              <a:t> بدخول داخل </a:t>
            </a:r>
            <a:r>
              <a:rPr lang="ar-AE" sz="2400" dirty="0" smtClean="0">
                <a:solidFill>
                  <a:srgbClr val="FF0000"/>
                </a:solidFill>
              </a:rPr>
              <a:t>حصان  </a:t>
            </a:r>
            <a:r>
              <a:rPr lang="ar-AE" sz="2400" dirty="0">
                <a:solidFill>
                  <a:srgbClr val="FF0000"/>
                </a:solidFill>
              </a:rPr>
              <a:t>خشبي              </a:t>
            </a:r>
            <a:r>
              <a:rPr lang="ar-AE" sz="2400" dirty="0"/>
              <a:t>خداع </a:t>
            </a:r>
            <a:r>
              <a:rPr lang="ar-AE" sz="2400" dirty="0" err="1"/>
              <a:t>الطروادين</a:t>
            </a:r>
            <a:r>
              <a:rPr lang="ar-AE" sz="2400" dirty="0"/>
              <a:t> بدخول داخل جمل خشبي                   </a:t>
            </a:r>
          </a:p>
          <a:p>
            <a:pPr algn="r" rtl="1"/>
            <a:r>
              <a:rPr lang="ar-AE" sz="2400" dirty="0"/>
              <a:t>       خداع اليونانيون بدخول داخل </a:t>
            </a:r>
            <a:r>
              <a:rPr lang="ar-AE" sz="2400" dirty="0" smtClean="0"/>
              <a:t>قارب </a:t>
            </a:r>
            <a:r>
              <a:rPr lang="ar-AE" sz="2400" dirty="0"/>
              <a:t>خشبي               خداع اليونانيون بدخول داخل </a:t>
            </a:r>
            <a:r>
              <a:rPr lang="ar-AE" sz="2400" dirty="0" smtClean="0"/>
              <a:t>سفينة خشبية                    </a:t>
            </a:r>
            <a:endParaRPr lang="ar-AE" sz="2400" dirty="0"/>
          </a:p>
          <a:p>
            <a:pPr algn="r" rtl="1"/>
            <a:endParaRPr lang="ar-AE" sz="2400" dirty="0"/>
          </a:p>
          <a:p>
            <a:pPr algn="r" rtl="1"/>
            <a:r>
              <a:rPr lang="ar-AE" sz="2400" b="1" dirty="0"/>
              <a:t>3) الألعاب الأولمبية هي </a:t>
            </a:r>
          </a:p>
          <a:p>
            <a:pPr algn="r" rtl="1"/>
            <a:r>
              <a:rPr lang="ar-AE" sz="2400" dirty="0"/>
              <a:t>    </a:t>
            </a:r>
            <a:r>
              <a:rPr lang="ar-AE" sz="2400" dirty="0">
                <a:solidFill>
                  <a:srgbClr val="FF0000"/>
                </a:solidFill>
              </a:rPr>
              <a:t>مسابقات رياضية              </a:t>
            </a:r>
            <a:r>
              <a:rPr lang="ar-AE" sz="2400" dirty="0"/>
              <a:t>مسابقات علمية               مسابقات تكنولوجية             مسابقات أدبية</a:t>
            </a:r>
          </a:p>
          <a:p>
            <a:pPr algn="r" rtl="1"/>
            <a:endParaRPr lang="ar-AE" sz="2400" dirty="0"/>
          </a:p>
          <a:p>
            <a:pPr algn="r" rtl="1"/>
            <a:r>
              <a:rPr lang="ar-AE" sz="2400" b="1" dirty="0"/>
              <a:t>4) لماذا وجدت العاب الأولمبية </a:t>
            </a:r>
            <a:r>
              <a:rPr lang="ar-AE" sz="2400" b="1" dirty="0" smtClean="0"/>
              <a:t>:-</a:t>
            </a:r>
            <a:endParaRPr lang="ar-AE" sz="2400" b="1" dirty="0"/>
          </a:p>
          <a:p>
            <a:pPr algn="r" rtl="1"/>
            <a:r>
              <a:rPr lang="ar-AE" sz="2400" dirty="0"/>
              <a:t>    للحرب                      للتعليم                       </a:t>
            </a:r>
            <a:r>
              <a:rPr lang="ar-AE" sz="2400" dirty="0">
                <a:solidFill>
                  <a:srgbClr val="FF0000"/>
                </a:solidFill>
              </a:rPr>
              <a:t>للاحتفال </a:t>
            </a:r>
            <a:r>
              <a:rPr lang="ar-AE" sz="2400" dirty="0"/>
              <a:t>                  للطب </a:t>
            </a:r>
          </a:p>
          <a:p>
            <a:pPr algn="r" rtl="1"/>
            <a:endParaRPr lang="ar-AE" sz="2400" dirty="0"/>
          </a:p>
          <a:p>
            <a:pPr algn="r" rtl="1"/>
            <a:r>
              <a:rPr lang="ar-AE" sz="2400" b="1" dirty="0"/>
              <a:t>5) بدأت الألعاب الأولمبية عام </a:t>
            </a:r>
          </a:p>
          <a:p>
            <a:pPr algn="r" rtl="1"/>
            <a:r>
              <a:rPr lang="ar-AE" sz="2400" dirty="0"/>
              <a:t>  </a:t>
            </a:r>
            <a:r>
              <a:rPr lang="ar-AE" sz="2400" dirty="0">
                <a:solidFill>
                  <a:srgbClr val="FF0000"/>
                </a:solidFill>
              </a:rPr>
              <a:t>776 ق.م                    </a:t>
            </a:r>
            <a:r>
              <a:rPr lang="ar-AE" sz="2400" dirty="0"/>
              <a:t>776 م                 876 ق.م                  876 م</a:t>
            </a:r>
          </a:p>
          <a:p>
            <a:pPr algn="r" rtl="1"/>
            <a:r>
              <a:rPr lang="ar-AE" sz="2400" dirty="0"/>
              <a:t>           </a:t>
            </a:r>
            <a:endParaRPr lang="en-US" sz="2400" dirty="0"/>
          </a:p>
        </p:txBody>
      </p:sp>
    </p:spTree>
    <p:extLst>
      <p:ext uri="{BB962C8B-B14F-4D97-AF65-F5344CB8AC3E}">
        <p14:creationId xmlns:p14="http://schemas.microsoft.com/office/powerpoint/2010/main" val="1699422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1048" t="23638" r="43843" b="42298"/>
          <a:stretch/>
        </p:blipFill>
        <p:spPr>
          <a:xfrm>
            <a:off x="141668" y="218941"/>
            <a:ext cx="11912957" cy="6516710"/>
          </a:xfrm>
          <a:prstGeom prst="rect">
            <a:avLst/>
          </a:prstGeom>
        </p:spPr>
      </p:pic>
    </p:spTree>
    <p:extLst>
      <p:ext uri="{BB962C8B-B14F-4D97-AF65-F5344CB8AC3E}">
        <p14:creationId xmlns:p14="http://schemas.microsoft.com/office/powerpoint/2010/main" val="23018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in a blue shirt&#10;&#10;Description automatically generated">
            <a:extLst>
              <a:ext uri="{FF2B5EF4-FFF2-40B4-BE49-F238E27FC236}">
                <a16:creationId xmlns:a16="http://schemas.microsoft.com/office/drawing/2014/main" xmlns="" id="{98F7FBFB-23BA-E40D-8542-64109915F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52" y="0"/>
            <a:ext cx="12101848" cy="6858000"/>
          </a:xfrm>
          <a:prstGeom prst="rect">
            <a:avLst/>
          </a:prstGeom>
        </p:spPr>
      </p:pic>
    </p:spTree>
    <p:extLst>
      <p:ext uri="{BB962C8B-B14F-4D97-AF65-F5344CB8AC3E}">
        <p14:creationId xmlns:p14="http://schemas.microsoft.com/office/powerpoint/2010/main" val="3619556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xmlns="" id="{EC867343-EC12-15BD-6309-1842D248025A}"/>
              </a:ext>
            </a:extLst>
          </p:cNvPr>
          <p:cNvSpPr txBox="1"/>
          <p:nvPr/>
        </p:nvSpPr>
        <p:spPr>
          <a:xfrm>
            <a:off x="5539408" y="318917"/>
            <a:ext cx="6096000" cy="646331"/>
          </a:xfrm>
          <a:prstGeom prst="rect">
            <a:avLst/>
          </a:prstGeom>
          <a:noFill/>
        </p:spPr>
        <p:txBody>
          <a:bodyPr wrap="square">
            <a:spAutoFit/>
          </a:bodyPr>
          <a:lstStyle/>
          <a:p>
            <a:pPr algn="r"/>
            <a:r>
              <a:rPr lang="ar-AE" b="0" i="0" dirty="0">
                <a:solidFill>
                  <a:srgbClr val="076D51"/>
                </a:solidFill>
                <a:effectLst/>
                <a:latin typeface="Droid Arabic Kufi"/>
              </a:rPr>
              <a:t>عمر سلطان </a:t>
            </a:r>
            <a:r>
              <a:rPr lang="ar-AE" b="0" i="0" dirty="0" err="1">
                <a:solidFill>
                  <a:srgbClr val="076D51"/>
                </a:solidFill>
                <a:effectLst/>
                <a:latin typeface="Droid Arabic Kufi"/>
              </a:rPr>
              <a:t>النيادي</a:t>
            </a:r>
            <a:r>
              <a:rPr lang="ar-AE" b="0" i="0" dirty="0">
                <a:solidFill>
                  <a:srgbClr val="076D51"/>
                </a:solidFill>
                <a:effectLst/>
                <a:latin typeface="Droid Arabic Kufi"/>
              </a:rPr>
              <a:t> هو</a:t>
            </a:r>
            <a:endParaRPr lang="en-US" b="0" i="0" dirty="0">
              <a:solidFill>
                <a:srgbClr val="076D51"/>
              </a:solidFill>
              <a:effectLst/>
              <a:latin typeface="Droid Arabic Kufi"/>
            </a:endParaRPr>
          </a:p>
          <a:p>
            <a:pPr algn="r" rtl="1"/>
            <a:r>
              <a:rPr lang="en-US" b="0" i="0" dirty="0">
                <a:solidFill>
                  <a:srgbClr val="076D51"/>
                </a:solidFill>
                <a:effectLst/>
                <a:latin typeface="Droid Arabic Kufi"/>
              </a:rPr>
              <a:t>52                    </a:t>
            </a:r>
            <a:r>
              <a:rPr lang="en-US" b="0" i="0" dirty="0" smtClean="0">
                <a:solidFill>
                  <a:srgbClr val="FF0000"/>
                </a:solidFill>
                <a:effectLst/>
                <a:latin typeface="Droid Arabic Kufi"/>
              </a:rPr>
              <a:t>42</a:t>
            </a:r>
            <a:r>
              <a:rPr lang="ar-AE" b="0" i="0" dirty="0" smtClean="0">
                <a:solidFill>
                  <a:srgbClr val="FF0000"/>
                </a:solidFill>
                <a:effectLst/>
                <a:latin typeface="Droid Arabic Kufi"/>
              </a:rPr>
              <a:t>*        *</a:t>
            </a:r>
            <a:r>
              <a:rPr lang="en-US" b="0" i="0" dirty="0" smtClean="0">
                <a:solidFill>
                  <a:srgbClr val="076D51"/>
                </a:solidFill>
                <a:effectLst/>
                <a:latin typeface="Droid Arabic Kufi"/>
              </a:rPr>
              <a:t>                             32</a:t>
            </a:r>
            <a:r>
              <a:rPr lang="ar-AE" b="0" i="0" dirty="0" smtClean="0">
                <a:solidFill>
                  <a:srgbClr val="076D51"/>
                </a:solidFill>
                <a:effectLst/>
                <a:latin typeface="Droid Arabic Kufi"/>
              </a:rPr>
              <a:t>*    *22</a:t>
            </a:r>
            <a:endParaRPr lang="ar-AE" b="0" i="0" dirty="0">
              <a:solidFill>
                <a:srgbClr val="076D51"/>
              </a:solidFill>
              <a:effectLst/>
              <a:latin typeface="Droid Arabic Kufi"/>
            </a:endParaRPr>
          </a:p>
        </p:txBody>
      </p:sp>
      <p:sp>
        <p:nvSpPr>
          <p:cNvPr id="16" name="TextBox 15">
            <a:extLst>
              <a:ext uri="{FF2B5EF4-FFF2-40B4-BE49-F238E27FC236}">
                <a16:creationId xmlns:a16="http://schemas.microsoft.com/office/drawing/2014/main" xmlns="" id="{1D6A1E38-F2A1-5261-E145-ED12025C84E1}"/>
              </a:ext>
            </a:extLst>
          </p:cNvPr>
          <p:cNvSpPr txBox="1"/>
          <p:nvPr/>
        </p:nvSpPr>
        <p:spPr>
          <a:xfrm>
            <a:off x="3458817" y="1257271"/>
            <a:ext cx="8176591" cy="1200329"/>
          </a:xfrm>
          <a:prstGeom prst="rect">
            <a:avLst/>
          </a:prstGeom>
          <a:noFill/>
        </p:spPr>
        <p:txBody>
          <a:bodyPr wrap="square">
            <a:spAutoFit/>
          </a:bodyPr>
          <a:lstStyle/>
          <a:p>
            <a:pPr algn="r"/>
            <a:r>
              <a:rPr lang="ar-AE" b="0" i="0" dirty="0">
                <a:solidFill>
                  <a:srgbClr val="076D51"/>
                </a:solidFill>
                <a:effectLst/>
                <a:latin typeface="Droid Arabic Kufi"/>
              </a:rPr>
              <a:t>حصل على شهادة الدكتوراه في ......................................</a:t>
            </a:r>
            <a:endParaRPr lang="en-US" b="0" i="0" dirty="0">
              <a:solidFill>
                <a:srgbClr val="076D51"/>
              </a:solidFill>
              <a:effectLst/>
              <a:latin typeface="Droid Arabic Kufi"/>
            </a:endParaRPr>
          </a:p>
          <a:p>
            <a:pPr algn="r" rtl="1"/>
            <a:r>
              <a:rPr lang="ar-AE" b="0" i="0" dirty="0">
                <a:solidFill>
                  <a:srgbClr val="076D51"/>
                </a:solidFill>
                <a:effectLst/>
                <a:latin typeface="Droid Arabic Kufi"/>
              </a:rPr>
              <a:t>أمن المعلومات</a:t>
            </a:r>
            <a:r>
              <a:rPr lang="en-US" dirty="0">
                <a:solidFill>
                  <a:srgbClr val="076D51"/>
                </a:solidFill>
                <a:latin typeface="Droid Arabic Kufi"/>
              </a:rPr>
              <a:t>       </a:t>
            </a:r>
            <a:r>
              <a:rPr lang="ar-AE" b="0" i="0" dirty="0">
                <a:solidFill>
                  <a:srgbClr val="FF0000"/>
                </a:solidFill>
                <a:effectLst/>
                <a:latin typeface="Droid Arabic Kufi"/>
              </a:rPr>
              <a:t>منع تسريب المعلومات</a:t>
            </a:r>
            <a:r>
              <a:rPr lang="en-US" b="0" i="0" dirty="0">
                <a:solidFill>
                  <a:srgbClr val="FF0000"/>
                </a:solidFill>
                <a:effectLst/>
                <a:latin typeface="Droid Arabic Kufi"/>
              </a:rPr>
              <a:t>       </a:t>
            </a:r>
            <a:r>
              <a:rPr lang="ar-AE" b="0" i="0" dirty="0">
                <a:solidFill>
                  <a:srgbClr val="076D51"/>
                </a:solidFill>
                <a:effectLst/>
                <a:latin typeface="Droid Arabic Kufi"/>
              </a:rPr>
              <a:t>أمن الشبكات</a:t>
            </a:r>
            <a:r>
              <a:rPr lang="en-US" b="0" i="0" dirty="0">
                <a:solidFill>
                  <a:srgbClr val="076D51"/>
                </a:solidFill>
                <a:effectLst/>
                <a:latin typeface="Droid Arabic Kufi"/>
              </a:rPr>
              <a:t>       </a:t>
            </a:r>
            <a:r>
              <a:rPr lang="ar-AE" b="0" i="0" dirty="0">
                <a:solidFill>
                  <a:srgbClr val="076D51"/>
                </a:solidFill>
                <a:effectLst/>
                <a:latin typeface="Droid Arabic Kufi"/>
              </a:rPr>
              <a:t>مهندس شبكات</a:t>
            </a:r>
          </a:p>
          <a:p>
            <a:pPr algn="r"/>
            <a:endParaRPr lang="en-US" b="0" i="0" dirty="0">
              <a:solidFill>
                <a:srgbClr val="076D51"/>
              </a:solidFill>
              <a:effectLst/>
              <a:latin typeface="Droid Arabic Kufi"/>
            </a:endParaRPr>
          </a:p>
          <a:p>
            <a:pPr algn="r"/>
            <a:endParaRPr lang="ar-AE" b="0" i="0" dirty="0">
              <a:solidFill>
                <a:srgbClr val="076D51"/>
              </a:solidFill>
              <a:effectLst/>
              <a:latin typeface="Droid Arabic Kufi"/>
            </a:endParaRPr>
          </a:p>
        </p:txBody>
      </p:sp>
      <p:sp>
        <p:nvSpPr>
          <p:cNvPr id="20" name="TextBox 19">
            <a:extLst>
              <a:ext uri="{FF2B5EF4-FFF2-40B4-BE49-F238E27FC236}">
                <a16:creationId xmlns:a16="http://schemas.microsoft.com/office/drawing/2014/main" xmlns="" id="{DF7CE127-1B80-2224-7685-9C02306081A1}"/>
              </a:ext>
            </a:extLst>
          </p:cNvPr>
          <p:cNvSpPr txBox="1"/>
          <p:nvPr/>
        </p:nvSpPr>
        <p:spPr>
          <a:xfrm>
            <a:off x="5730035" y="2457600"/>
            <a:ext cx="6096000" cy="923330"/>
          </a:xfrm>
          <a:prstGeom prst="rect">
            <a:avLst/>
          </a:prstGeom>
          <a:noFill/>
        </p:spPr>
        <p:txBody>
          <a:bodyPr wrap="square">
            <a:spAutoFit/>
          </a:bodyPr>
          <a:lstStyle/>
          <a:p>
            <a:pPr algn="r" rtl="1"/>
            <a:r>
              <a:rPr lang="ar-AE" b="0" i="0" dirty="0">
                <a:solidFill>
                  <a:srgbClr val="076D51"/>
                </a:solidFill>
                <a:effectLst/>
                <a:latin typeface="Droid Arabic Kufi"/>
              </a:rPr>
              <a:t>ناسا هي</a:t>
            </a:r>
            <a:endParaRPr lang="en-US" b="0" i="0" dirty="0">
              <a:solidFill>
                <a:srgbClr val="076D51"/>
              </a:solidFill>
              <a:effectLst/>
              <a:latin typeface="Droid Arabic Kufi"/>
            </a:endParaRPr>
          </a:p>
          <a:p>
            <a:pPr algn="r" rtl="1"/>
            <a:r>
              <a:rPr lang="ar-AE" b="0" i="0" dirty="0">
                <a:solidFill>
                  <a:srgbClr val="FF0000"/>
                </a:solidFill>
                <a:effectLst/>
                <a:latin typeface="Droid Arabic Kufi"/>
              </a:rPr>
              <a:t>وكالة للفضاء</a:t>
            </a:r>
            <a:r>
              <a:rPr lang="en-US" dirty="0">
                <a:solidFill>
                  <a:srgbClr val="FF0000"/>
                </a:solidFill>
                <a:latin typeface="Droid Arabic Kufi"/>
              </a:rPr>
              <a:t>              </a:t>
            </a:r>
            <a:r>
              <a:rPr lang="ar-AE" b="0" i="0" dirty="0">
                <a:solidFill>
                  <a:srgbClr val="076D51"/>
                </a:solidFill>
                <a:effectLst/>
                <a:latin typeface="Droid Arabic Kufi"/>
              </a:rPr>
              <a:t>وكالة سيارات</a:t>
            </a:r>
            <a:r>
              <a:rPr lang="en-US" b="0" i="0" dirty="0">
                <a:solidFill>
                  <a:srgbClr val="076D51"/>
                </a:solidFill>
                <a:effectLst/>
                <a:latin typeface="Droid Arabic Kufi"/>
              </a:rPr>
              <a:t>        </a:t>
            </a:r>
            <a:r>
              <a:rPr lang="ar-AE" b="0" i="0" dirty="0">
                <a:solidFill>
                  <a:srgbClr val="076D51"/>
                </a:solidFill>
                <a:effectLst/>
                <a:latin typeface="Droid Arabic Kufi"/>
              </a:rPr>
              <a:t>وكالة عقارات</a:t>
            </a:r>
            <a:r>
              <a:rPr lang="en-US" b="0" i="0" dirty="0">
                <a:solidFill>
                  <a:srgbClr val="076D51"/>
                </a:solidFill>
                <a:effectLst/>
                <a:latin typeface="Droid Arabic Kufi"/>
              </a:rPr>
              <a:t>          </a:t>
            </a:r>
            <a:r>
              <a:rPr lang="ar-AE" b="0" i="0" dirty="0">
                <a:solidFill>
                  <a:srgbClr val="076D51"/>
                </a:solidFill>
                <a:effectLst/>
                <a:latin typeface="Droid Arabic Kufi"/>
              </a:rPr>
              <a:t>وكالة أنباء</a:t>
            </a:r>
          </a:p>
          <a:p>
            <a:pPr algn="r" rtl="1"/>
            <a:r>
              <a:rPr lang="en-US" dirty="0">
                <a:solidFill>
                  <a:srgbClr val="076D51"/>
                </a:solidFill>
                <a:latin typeface="Droid Arabic Kufi"/>
              </a:rPr>
              <a:t>   </a:t>
            </a:r>
            <a:endParaRPr lang="ar-AE" b="0" i="0" dirty="0">
              <a:solidFill>
                <a:srgbClr val="076D51"/>
              </a:solidFill>
              <a:effectLst/>
              <a:latin typeface="Droid Arabic Kufi"/>
            </a:endParaRPr>
          </a:p>
        </p:txBody>
      </p:sp>
      <p:sp>
        <p:nvSpPr>
          <p:cNvPr id="24" name="TextBox 23">
            <a:extLst>
              <a:ext uri="{FF2B5EF4-FFF2-40B4-BE49-F238E27FC236}">
                <a16:creationId xmlns:a16="http://schemas.microsoft.com/office/drawing/2014/main" xmlns="" id="{3174CC3A-F09C-A642-35E2-E032DB82B8D8}"/>
              </a:ext>
            </a:extLst>
          </p:cNvPr>
          <p:cNvSpPr txBox="1"/>
          <p:nvPr/>
        </p:nvSpPr>
        <p:spPr>
          <a:xfrm>
            <a:off x="5870713" y="3580620"/>
            <a:ext cx="6096000" cy="1200329"/>
          </a:xfrm>
          <a:prstGeom prst="rect">
            <a:avLst/>
          </a:prstGeom>
          <a:noFill/>
        </p:spPr>
        <p:txBody>
          <a:bodyPr wrap="square">
            <a:spAutoFit/>
          </a:bodyPr>
          <a:lstStyle/>
          <a:p>
            <a:pPr algn="r" rtl="1"/>
            <a:r>
              <a:rPr lang="ar-AE" b="0" i="0" dirty="0">
                <a:solidFill>
                  <a:srgbClr val="076D51"/>
                </a:solidFill>
                <a:effectLst/>
                <a:latin typeface="Droid Arabic Kufi"/>
              </a:rPr>
              <a:t>سيعمل سلطان </a:t>
            </a:r>
            <a:r>
              <a:rPr lang="ar-AE" b="0" i="0" dirty="0" err="1">
                <a:solidFill>
                  <a:srgbClr val="076D51"/>
                </a:solidFill>
                <a:effectLst/>
                <a:latin typeface="Droid Arabic Kufi"/>
              </a:rPr>
              <a:t>النيادي</a:t>
            </a:r>
            <a:r>
              <a:rPr lang="ar-AE" b="0" i="0" dirty="0">
                <a:solidFill>
                  <a:srgbClr val="076D51"/>
                </a:solidFill>
                <a:effectLst/>
                <a:latin typeface="Droid Arabic Kufi"/>
              </a:rPr>
              <a:t> في محطة الفضاء الدولية </a:t>
            </a:r>
            <a:r>
              <a:rPr lang="ar-AE" b="0" i="0" dirty="0" smtClean="0">
                <a:solidFill>
                  <a:srgbClr val="076D51"/>
                </a:solidFill>
                <a:effectLst/>
                <a:latin typeface="Droid Arabic Kufi"/>
              </a:rPr>
              <a:t> كمشغل لمدة </a:t>
            </a:r>
            <a:r>
              <a:rPr lang="ar-AE" b="0" i="0" dirty="0">
                <a:solidFill>
                  <a:srgbClr val="076D51"/>
                </a:solidFill>
                <a:effectLst/>
                <a:latin typeface="Droid Arabic Kufi"/>
              </a:rPr>
              <a:t>.........................</a:t>
            </a:r>
            <a:endParaRPr lang="en-US" b="0" i="0" dirty="0">
              <a:solidFill>
                <a:srgbClr val="076D51"/>
              </a:solidFill>
              <a:effectLst/>
              <a:latin typeface="Droid Arabic Kufi"/>
            </a:endParaRPr>
          </a:p>
          <a:p>
            <a:pPr algn="r" rtl="1"/>
            <a:r>
              <a:rPr lang="ar-AE" b="0" i="0" dirty="0">
                <a:solidFill>
                  <a:srgbClr val="076D51"/>
                </a:solidFill>
                <a:effectLst/>
                <a:latin typeface="Droid Arabic Kufi"/>
              </a:rPr>
              <a:t>ست سنوات</a:t>
            </a:r>
            <a:r>
              <a:rPr lang="en-US" b="0" i="0" dirty="0">
                <a:solidFill>
                  <a:srgbClr val="076D51"/>
                </a:solidFill>
                <a:effectLst/>
                <a:latin typeface="Droid Arabic Kufi"/>
              </a:rPr>
              <a:t>                </a:t>
            </a:r>
            <a:r>
              <a:rPr lang="ar-AE" b="0" i="0" dirty="0">
                <a:solidFill>
                  <a:srgbClr val="FF0000"/>
                </a:solidFill>
                <a:effectLst/>
                <a:latin typeface="Droid Arabic Kufi"/>
              </a:rPr>
              <a:t>ست شهور</a:t>
            </a:r>
            <a:r>
              <a:rPr lang="en-US" b="0" i="0" dirty="0">
                <a:solidFill>
                  <a:srgbClr val="FF0000"/>
                </a:solidFill>
                <a:effectLst/>
                <a:latin typeface="Droid Arabic Kufi"/>
              </a:rPr>
              <a:t>             </a:t>
            </a:r>
            <a:r>
              <a:rPr lang="ar-AE" b="0" i="0" dirty="0">
                <a:solidFill>
                  <a:srgbClr val="076D51"/>
                </a:solidFill>
                <a:effectLst/>
                <a:latin typeface="Droid Arabic Kufi"/>
              </a:rPr>
              <a:t>ست أسابيع</a:t>
            </a:r>
            <a:r>
              <a:rPr lang="en-US" b="0" i="0" dirty="0">
                <a:solidFill>
                  <a:srgbClr val="076D51"/>
                </a:solidFill>
                <a:effectLst/>
                <a:latin typeface="Droid Arabic Kufi"/>
              </a:rPr>
              <a:t>            </a:t>
            </a:r>
            <a:r>
              <a:rPr lang="ar-AE" b="0" i="0" dirty="0">
                <a:solidFill>
                  <a:srgbClr val="076D51"/>
                </a:solidFill>
                <a:effectLst/>
                <a:latin typeface="Droid Arabic Kufi"/>
              </a:rPr>
              <a:t>ست أيام</a:t>
            </a:r>
          </a:p>
          <a:p>
            <a:pPr algn="r" rtl="1"/>
            <a:endParaRPr lang="ar-AE" b="1" i="0" dirty="0">
              <a:solidFill>
                <a:srgbClr val="076D51"/>
              </a:solidFill>
              <a:effectLst/>
              <a:latin typeface="Droid Arabic Kufi"/>
            </a:endParaRPr>
          </a:p>
        </p:txBody>
      </p:sp>
      <p:sp>
        <p:nvSpPr>
          <p:cNvPr id="26" name="TextBox 25">
            <a:extLst>
              <a:ext uri="{FF2B5EF4-FFF2-40B4-BE49-F238E27FC236}">
                <a16:creationId xmlns:a16="http://schemas.microsoft.com/office/drawing/2014/main" xmlns="" id="{9785960F-3ED3-29BD-EA82-A9D0320CC654}"/>
              </a:ext>
            </a:extLst>
          </p:cNvPr>
          <p:cNvSpPr txBox="1"/>
          <p:nvPr/>
        </p:nvSpPr>
        <p:spPr>
          <a:xfrm>
            <a:off x="2941983" y="4706173"/>
            <a:ext cx="8693425" cy="923330"/>
          </a:xfrm>
          <a:prstGeom prst="rect">
            <a:avLst/>
          </a:prstGeom>
          <a:noFill/>
        </p:spPr>
        <p:txBody>
          <a:bodyPr wrap="square">
            <a:spAutoFit/>
          </a:bodyPr>
          <a:lstStyle/>
          <a:p>
            <a:pPr algn="r" rtl="1"/>
            <a:r>
              <a:rPr lang="ar-AE" b="0" i="0" dirty="0" smtClean="0">
                <a:solidFill>
                  <a:srgbClr val="076D51"/>
                </a:solidFill>
                <a:effectLst/>
                <a:latin typeface="Droid Arabic Kufi"/>
              </a:rPr>
              <a:t>مصدر الدراسة :-</a:t>
            </a:r>
            <a:endParaRPr lang="ar-AE" b="0" i="0" dirty="0">
              <a:solidFill>
                <a:srgbClr val="076D51"/>
              </a:solidFill>
              <a:effectLst/>
              <a:latin typeface="Droid Arabic Kufi"/>
            </a:endParaRPr>
          </a:p>
          <a:p>
            <a:pPr algn="r" rtl="1"/>
            <a:r>
              <a:rPr lang="ar-AE" b="0" i="0" dirty="0" smtClean="0">
                <a:solidFill>
                  <a:srgbClr val="076D51"/>
                </a:solidFill>
                <a:effectLst/>
                <a:latin typeface="Droid Arabic Kufi"/>
              </a:rPr>
              <a:t>البيان                      *الخليج      </a:t>
            </a:r>
            <a:r>
              <a:rPr lang="ar-AE" b="0" i="0" dirty="0" smtClean="0">
                <a:solidFill>
                  <a:srgbClr val="FF0000"/>
                </a:solidFill>
                <a:effectLst/>
                <a:latin typeface="Droid Arabic Kufi"/>
              </a:rPr>
              <a:t>* العين          </a:t>
            </a:r>
            <a:r>
              <a:rPr lang="ar-AE" b="0" i="0" dirty="0" smtClean="0">
                <a:solidFill>
                  <a:srgbClr val="076D51"/>
                </a:solidFill>
                <a:effectLst/>
                <a:latin typeface="Droid Arabic Kufi"/>
              </a:rPr>
              <a:t>*الاتحاد</a:t>
            </a:r>
            <a:endParaRPr lang="ar-AE" b="0" i="0" dirty="0">
              <a:solidFill>
                <a:srgbClr val="076D51"/>
              </a:solidFill>
              <a:effectLst/>
              <a:latin typeface="Droid Arabic Kufi"/>
            </a:endParaRPr>
          </a:p>
          <a:p>
            <a:pPr algn="r" rtl="1"/>
            <a:r>
              <a:rPr lang="en-US" b="0" i="0" dirty="0">
                <a:solidFill>
                  <a:srgbClr val="076D51"/>
                </a:solidFill>
                <a:effectLst/>
                <a:latin typeface="Droid Arabic Kufi"/>
              </a:rPr>
              <a:t> </a:t>
            </a:r>
            <a:endParaRPr lang="ar-AE" b="0" i="0" dirty="0">
              <a:solidFill>
                <a:srgbClr val="076D51"/>
              </a:solidFill>
              <a:effectLst/>
              <a:latin typeface="Droid Arabic Kufi"/>
            </a:endParaRPr>
          </a:p>
        </p:txBody>
      </p:sp>
    </p:spTree>
    <p:extLst>
      <p:ext uri="{BB962C8B-B14F-4D97-AF65-F5344CB8AC3E}">
        <p14:creationId xmlns:p14="http://schemas.microsoft.com/office/powerpoint/2010/main" val="4063907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661</Words>
  <Application>Microsoft Office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Droid Arabic Kufi</vt:lpstr>
      <vt:lpstr>Times New Roman</vt:lpstr>
      <vt:lpstr>Office Theme</vt:lpstr>
      <vt:lpstr>مراجعة هيكل الدراسات الاجتماعية الصف السادس الفصل الثالث</vt:lpstr>
      <vt:lpstr>PowerPoint Presentation</vt:lpstr>
      <vt:lpstr>PowerPoint Presentation</vt:lpstr>
      <vt:lpstr>PowerPoint Presentation</vt:lpstr>
      <vt:lpstr>PowerPoint Presentation</vt:lpstr>
      <vt:lpstr>الطب الشعبي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مراجعة هيكل الدراسات الاجتماعية الصف السادس الفصل الثالث</dc:title>
  <dc:creator>user</dc:creator>
  <cp:lastModifiedBy>user</cp:lastModifiedBy>
  <cp:revision>6</cp:revision>
  <dcterms:created xsi:type="dcterms:W3CDTF">2023-05-23T12:49:26Z</dcterms:created>
  <dcterms:modified xsi:type="dcterms:W3CDTF">2023-05-23T13:27:28Z</dcterms:modified>
</cp:coreProperties>
</file>