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handoutMasterIdLst>
    <p:handoutMasterId r:id="rId21"/>
  </p:handoutMasterIdLst>
  <p:sldIdLst>
    <p:sldId id="461" r:id="rId5"/>
    <p:sldId id="2683" r:id="rId6"/>
    <p:sldId id="2678" r:id="rId7"/>
    <p:sldId id="296" r:id="rId8"/>
    <p:sldId id="299" r:id="rId9"/>
    <p:sldId id="2679" r:id="rId10"/>
    <p:sldId id="2705" r:id="rId11"/>
    <p:sldId id="298" r:id="rId12"/>
    <p:sldId id="2728" r:id="rId13"/>
    <p:sldId id="2729" r:id="rId14"/>
    <p:sldId id="2719" r:id="rId15"/>
    <p:sldId id="2713" r:id="rId16"/>
    <p:sldId id="2725" r:id="rId17"/>
    <p:sldId id="2726" r:id="rId18"/>
    <p:sldId id="2730" r:id="rId19"/>
    <p:sldId id="460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F263B64E-357E-433F-B6B0-51CA2AB0F73B}">
          <p14:sldIdLst>
            <p14:sldId id="461"/>
            <p14:sldId id="2683"/>
            <p14:sldId id="2678"/>
            <p14:sldId id="296"/>
            <p14:sldId id="299"/>
            <p14:sldId id="2679"/>
            <p14:sldId id="2705"/>
          </p14:sldIdLst>
        </p14:section>
        <p14:section name="Grammar" id="{DC29BE3B-EFBC-4E24-B3E2-47963FA686AB}">
          <p14:sldIdLst>
            <p14:sldId id="298"/>
            <p14:sldId id="2728"/>
            <p14:sldId id="2729"/>
            <p14:sldId id="2719"/>
          </p14:sldIdLst>
        </p14:section>
        <p14:section name="Functional Language" id="{5C547082-5C0B-48FA-A990-511A9CA86C49}">
          <p14:sldIdLst>
            <p14:sldId id="2713"/>
            <p14:sldId id="2725"/>
            <p14:sldId id="2726"/>
            <p14:sldId id="2730"/>
            <p14:sldId id="460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80A2D09-CF93-605B-DEB4-AA2CD87968FB}" name="Terra Royal" initials="TR" userId="S::Terra.Royal@ese.gov.ae::75448b6d-a9ba-4e34-b133-f4c956327c5d" providerId="AD"/>
  <p188:author id="{B039758C-0B32-F685-652C-BC69A2D4C185}" name="Leila Almarzooqi" initials="LA" userId="S::Leila.AlMarzooqi@ese.gov.ae::3a17e1aa-3594-4522-b32f-dee90e7bab6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AC833B"/>
    <a:srgbClr val="BA8C41"/>
    <a:srgbClr val="2A5CAA"/>
    <a:srgbClr val="C00000"/>
    <a:srgbClr val="5F5F5F"/>
    <a:srgbClr val="9A9C9B"/>
    <a:srgbClr val="3E8CFF"/>
    <a:srgbClr val="7F7F7F"/>
    <a:srgbClr val="CAD9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812" autoAdjust="0"/>
    <p:restoredTop sz="96327"/>
  </p:normalViewPr>
  <p:slideViewPr>
    <p:cSldViewPr showGuides="1">
      <p:cViewPr varScale="1">
        <p:scale>
          <a:sx n="124" d="100"/>
          <a:sy n="124" d="100"/>
        </p:scale>
        <p:origin x="472" y="16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65" d="100"/>
          <a:sy n="65" d="100"/>
        </p:scale>
        <p:origin x="315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F534F03-0BB8-47C7-AC99-C7269600F02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228469-5E93-486B-8FBC-4678D925C3F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50E1F5-6F97-43AE-B0B8-B774A98C5703}" type="datetimeFigureOut">
              <a:rPr lang="en-US" smtClean="0"/>
              <a:t>5/20/25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9656BA-B44C-4C37-B8C0-C91EB9E4C6C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D6E45-8F0E-46D5-97CC-270B5EA29ED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7F6DDE-B5A1-43AB-B608-6C076EB07B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6730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D4FDDD-9B14-4C70-BBB3-617EAF38DF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90625" y="2819400"/>
            <a:ext cx="9791700" cy="806450"/>
          </a:xfrm>
        </p:spPr>
        <p:txBody>
          <a:bodyPr lIns="0" tIns="0" rIns="0" bIns="0"/>
          <a:lstStyle>
            <a:lvl1pPr>
              <a:buNone/>
              <a:defRPr sz="4000">
                <a:solidFill>
                  <a:srgbClr val="595959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D0F2E20-8DCC-4F30-8460-6B9B85B3F97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90625" y="3733800"/>
            <a:ext cx="9791700" cy="990600"/>
          </a:xfrm>
        </p:spPr>
        <p:txBody>
          <a:bodyPr lIns="0" tIns="0" rIns="0" bIns="0"/>
          <a:lstStyle>
            <a:lvl1pPr>
              <a:buNone/>
              <a:defRPr sz="1800">
                <a:solidFill>
                  <a:srgbClr val="595959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4498B5CB-EBED-11C7-F1FF-2873EF4A5C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0" y="476672"/>
            <a:ext cx="2832100" cy="116013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81B764E-4BB1-BE73-4AF7-2FE2F16552F5}"/>
              </a:ext>
            </a:extLst>
          </p:cNvPr>
          <p:cNvSpPr/>
          <p:nvPr userDrawn="1"/>
        </p:nvSpPr>
        <p:spPr>
          <a:xfrm>
            <a:off x="11280576" y="6165304"/>
            <a:ext cx="911424" cy="69269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78234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ACD6B6-BB46-49C5-7B42-1F25BCD51991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354" rtl="0" eaLnBrk="1" latinLnBrk="0" hangingPunct="1"/>
            <a:endParaRPr lang="en-A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D4FDDD-9B14-4C70-BBB3-617EAF38DF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90625" y="2819400"/>
            <a:ext cx="9791700" cy="806450"/>
          </a:xfrm>
        </p:spPr>
        <p:txBody>
          <a:bodyPr lIns="0" tIns="0" rIns="0" bIns="0"/>
          <a:lstStyle>
            <a:lvl1pPr>
              <a:buNone/>
              <a:defRPr sz="4000">
                <a:solidFill>
                  <a:schemeClr val="accent3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D0F2E20-8DCC-4F30-8460-6B9B85B3F97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90625" y="3733800"/>
            <a:ext cx="9791700" cy="990600"/>
          </a:xfrm>
        </p:spPr>
        <p:txBody>
          <a:bodyPr lIns="0" tIns="0" rIns="0" bIns="0"/>
          <a:lstStyle>
            <a:lvl1pPr>
              <a:buNone/>
              <a:defRPr sz="1800">
                <a:solidFill>
                  <a:schemeClr val="accent3">
                    <a:lumMod val="75000"/>
                  </a:schemeClr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8DEB93-B3F2-7770-563B-6151D52A28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0" y="487899"/>
            <a:ext cx="2832100" cy="1160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217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olid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73E2B50-93C3-4005-9F12-71F80199725C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5627622" cy="6858000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36203C-E182-458E-9D57-4607F827F9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08722" y="2764617"/>
            <a:ext cx="3844995" cy="878702"/>
          </a:xfrm>
          <a:noFill/>
        </p:spPr>
        <p:txBody>
          <a:bodyPr wrap="square" lIns="0" tIns="0" rIns="0" bIns="0" rtlCol="0" anchor="b">
            <a:noAutofit/>
          </a:bodyPr>
          <a:lstStyle>
            <a:lvl1pPr marL="0" indent="0">
              <a:buNone/>
              <a:def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marL="0"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0C7F439-9D14-4B7A-A2B1-410BAE2FCA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08725" y="3789040"/>
            <a:ext cx="3844992" cy="321242"/>
          </a:xfrm>
          <a:noFill/>
        </p:spPr>
        <p:txBody>
          <a:bodyPr wrap="square" lIns="0" tIns="0" rIns="0" bIns="0" rtlCol="0">
            <a:noAutofit/>
          </a:bodyPr>
          <a:lstStyle>
            <a:lvl1pPr marL="0" indent="0">
              <a:lnSpc>
                <a:spcPts val="1600"/>
              </a:lnSpc>
              <a:buNone/>
              <a:defRPr lang="en-US" sz="1200" dirty="0">
                <a:solidFill>
                  <a:schemeClr val="bg1">
                    <a:lumMod val="50000"/>
                  </a:schemeClr>
                </a:solidFill>
                <a:latin typeface="Univers Next Arabic Light" panose="020B0403030202020203" pitchFamily="34" charset="-78"/>
              </a:defRPr>
            </a:lvl1pPr>
          </a:lstStyle>
          <a:p>
            <a:pPr marL="0" lvl="0">
              <a:lnSpc>
                <a:spcPts val="19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8C5A025-DCFC-428B-B283-0E4ADA7A0D92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1181100" y="2630010"/>
            <a:ext cx="4446522" cy="159798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3900" b="0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4273743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F935936-814B-FA4F-DB18-37B76B32DF79}"/>
              </a:ext>
            </a:extLst>
          </p:cNvPr>
          <p:cNvSpPr>
            <a:spLocks/>
          </p:cNvSpPr>
          <p:nvPr userDrawn="1"/>
        </p:nvSpPr>
        <p:spPr>
          <a:xfrm>
            <a:off x="6120680" y="0"/>
            <a:ext cx="6096000" cy="6858000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36203C-E182-458E-9D57-4607F827F9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26278" y="2344260"/>
            <a:ext cx="4446522" cy="1597980"/>
          </a:xfrm>
        </p:spPr>
        <p:txBody>
          <a:bodyPr anchor="ctr">
            <a:normAutofit/>
          </a:bodyPr>
          <a:lstStyle>
            <a:lvl1pPr marL="0" indent="0">
              <a:buNone/>
              <a:defRPr sz="32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0C7F439-9D14-4B7A-A2B1-410BAE2FCA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26212" y="4146551"/>
            <a:ext cx="4446587" cy="478716"/>
          </a:xfrm>
        </p:spPr>
        <p:txBody>
          <a:bodyPr anchor="ctr">
            <a:noAutofit/>
          </a:bodyPr>
          <a:lstStyle>
            <a:lvl1pPr marL="0" indent="0">
              <a:lnSpc>
                <a:spcPts val="1600"/>
              </a:lnSpc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500"/>
            </a:lvl2pPr>
            <a:lvl3pPr marL="914400" indent="0">
              <a:buNone/>
              <a:defRPr sz="1500"/>
            </a:lvl3pPr>
            <a:lvl4pPr marL="1371600" indent="0">
              <a:buNone/>
              <a:defRPr sz="1500"/>
            </a:lvl4pPr>
            <a:lvl5pPr marL="1828800" indent="0">
              <a:buNone/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E43E2E94-8839-4F5B-8C2C-3DDAEFEFD40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6096000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r" rtl="1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524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6016B-48E0-44EA-B75B-7D8F1505D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0" y="999067"/>
            <a:ext cx="4305300" cy="67733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>
            <a:lvl1pPr>
              <a:defRPr lang="en-US" sz="320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>
              <a:lnSpc>
                <a:spcPts val="3500"/>
              </a:lnSpc>
            </a:pPr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0DE026-E858-4D27-9D29-540BEEF454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1100" y="2196220"/>
            <a:ext cx="4305299" cy="3823577"/>
          </a:xfrm>
          <a:noFill/>
        </p:spPr>
        <p:txBody>
          <a:bodyPr wrap="square" lIns="0" tIns="0" rIns="0" bIns="0" rtlCol="0">
            <a:noAutofit/>
          </a:bodyPr>
          <a:lstStyle>
            <a:lvl1pPr marL="0" indent="0">
              <a:lnSpc>
                <a:spcPts val="1600"/>
              </a:lnSpc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  <a:lvl2pPr marL="228600" indent="0"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2pPr>
            <a:lvl3pPr marL="685800" indent="0"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3pPr>
            <a:lvl4pPr marL="1143000" indent="0"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4pPr>
            <a:lvl5pPr marL="1600200" indent="0"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5pPr>
          </a:lstStyle>
          <a:p>
            <a:pPr marL="0" lvl="0">
              <a:lnSpc>
                <a:spcPts val="19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7FA584-716B-49E1-AFA7-AB28C21540B6}"/>
              </a:ext>
            </a:extLst>
          </p:cNvPr>
          <p:cNvSpPr>
            <a:spLocks/>
          </p:cNvSpPr>
          <p:nvPr userDrawn="1"/>
        </p:nvSpPr>
        <p:spPr>
          <a:xfrm>
            <a:off x="5905500" y="0"/>
            <a:ext cx="62865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C158F92-02DC-4599-9591-7BAE7D1C8DC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400801" y="1877935"/>
            <a:ext cx="4571998" cy="434734"/>
          </a:xfr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  <a:lvl2pPr marL="22860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2pPr>
            <a:lvl3pPr marL="68580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3pPr>
            <a:lvl4pPr marL="114300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4pPr>
            <a:lvl5pPr marL="160020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5pPr>
          </a:lstStyle>
          <a:p>
            <a:pPr marL="0" lvl="0">
              <a:lnSpc>
                <a:spcPts val="26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36D441-26EE-7A33-51AC-681A4F893678}"/>
              </a:ext>
            </a:extLst>
          </p:cNvPr>
          <p:cNvSpPr txBox="1"/>
          <p:nvPr userDrawn="1"/>
        </p:nvSpPr>
        <p:spPr>
          <a:xfrm>
            <a:off x="-24680" y="6385023"/>
            <a:ext cx="7384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6AC66373-F682-2943-B1A3-3F6BA258E680}" type="slidenum">
              <a:rPr lang="en-AE" sz="1400" smtClean="0">
                <a:solidFill>
                  <a:schemeClr val="accent5"/>
                </a:solidFill>
              </a:rPr>
              <a:pPr algn="ctr"/>
              <a:t>‹#›</a:t>
            </a:fld>
            <a:endParaRPr lang="en-AE" sz="14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2130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80" userDrawn="1">
          <p15:clr>
            <a:srgbClr val="FBAE40"/>
          </p15:clr>
        </p15:guide>
        <p15:guide id="2" pos="7512" userDrawn="1">
          <p15:clr>
            <a:srgbClr val="FBAE40"/>
          </p15:clr>
        </p15:guide>
        <p15:guide id="5" orient="horz" pos="3960" userDrawn="1">
          <p15:clr>
            <a:srgbClr val="FBAE40"/>
          </p15:clr>
        </p15:guide>
        <p15:guide id="6" orient="horz" pos="415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99A39B3-4138-343B-1E5A-94749B3ABA42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2196222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7F7C35-A42E-D18B-1517-935D5D71FE62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2196222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D79BA685-4D78-B10C-BD72-988CDA3367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81100" y="2669048"/>
            <a:ext cx="3162300" cy="3048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FE941210-1382-4208-77B7-389B11BCB7A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81100" y="3109900"/>
            <a:ext cx="3162300" cy="329294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="0">
                <a:solidFill>
                  <a:srgbClr val="7F7F7F"/>
                </a:solidFill>
                <a:latin typeface="+mj-lt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BB03C097-84C6-5411-5708-431B27EA84D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95800" y="3109900"/>
            <a:ext cx="3162300" cy="3292948"/>
          </a:xfrm>
        </p:spPr>
        <p:txBody>
          <a:bodyPr lIns="0" tIns="0" rIns="0" bIns="0">
            <a:noAutofit/>
          </a:bodyPr>
          <a:lstStyle>
            <a:lvl1pPr marL="173736" indent="-173736" rtl="0">
              <a:lnSpc>
                <a:spcPts val="1600"/>
              </a:lnSpc>
              <a:spcBef>
                <a:spcPts val="600"/>
              </a:spcBef>
              <a:buClr>
                <a:srgbClr val="B59644"/>
              </a:buClr>
              <a:buFont typeface="Arial" panose="020B0604020202020204" pitchFamily="34" charset="0"/>
              <a:buChar char="•"/>
              <a:defRPr lang="en-US" sz="1200" b="0" kern="1200" dirty="0" smtClean="0">
                <a:solidFill>
                  <a:srgbClr val="7F7F7F"/>
                </a:solidFill>
                <a:latin typeface="+mj-lt"/>
                <a:ea typeface="+mn-ea"/>
                <a:cs typeface="+mn-cs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337D2AC6-285D-1D1D-C61B-E24A165F292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95800" y="2669048"/>
            <a:ext cx="3162300" cy="3048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95DAF1D2-A1A8-25DB-685D-567E4CAC0AB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810500" y="3109900"/>
            <a:ext cx="3162300" cy="3292948"/>
          </a:xfrm>
        </p:spPr>
        <p:txBody>
          <a:bodyPr lIns="0" tIns="0" rIns="0" bIns="0">
            <a:noAutofit/>
          </a:bodyPr>
          <a:lstStyle>
            <a:lvl1pPr marL="173736" indent="-173736" rtl="0">
              <a:lnSpc>
                <a:spcPts val="1600"/>
              </a:lnSpc>
              <a:spcBef>
                <a:spcPts val="600"/>
              </a:spcBef>
              <a:buClr>
                <a:srgbClr val="B59644"/>
              </a:buClr>
              <a:buFont typeface="Arial" panose="020B0604020202020204" pitchFamily="34" charset="0"/>
              <a:buChar char="•"/>
              <a:defRPr lang="en-US" sz="1200" b="0" kern="1200" dirty="0" smtClean="0">
                <a:solidFill>
                  <a:srgbClr val="7F7F7F"/>
                </a:solidFill>
                <a:latin typeface="+mj-lt"/>
                <a:ea typeface="+mn-ea"/>
                <a:cs typeface="+mn-cs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86C09128-4278-101F-FE56-E89D02FFC28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810500" y="2669048"/>
            <a:ext cx="3162300" cy="3048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C697CFA-9EBD-5B61-836B-FEF765B68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692342"/>
            <a:ext cx="9791700" cy="4953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156F0FA0-3D58-6C07-EC50-A0E285A0859A}"/>
              </a:ext>
            </a:extLst>
          </p:cNvPr>
          <p:cNvSpPr>
            <a:spLocks noGrp="1"/>
          </p:cNvSpPr>
          <p:nvPr>
            <p:ph type="body" idx="21"/>
          </p:nvPr>
        </p:nvSpPr>
        <p:spPr>
          <a:xfrm>
            <a:off x="1181100" y="1402550"/>
            <a:ext cx="9791700" cy="304800"/>
          </a:xfr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94262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80" userDrawn="1">
          <p15:clr>
            <a:srgbClr val="FBAE40"/>
          </p15:clr>
        </p15:guide>
        <p15:guide id="2" pos="7488" userDrawn="1">
          <p15:clr>
            <a:srgbClr val="FBAE40"/>
          </p15:clr>
        </p15:guide>
        <p15:guide id="5" orient="horz" pos="3960" userDrawn="1">
          <p15:clr>
            <a:srgbClr val="FBAE40"/>
          </p15:clr>
        </p15:guide>
        <p15:guide id="6" orient="horz" pos="415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Image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6E3567F-3D99-45DD-A234-DEE53F5A08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81101" y="2343430"/>
            <a:ext cx="2325526" cy="300353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A1E14AE-05B0-48B9-824B-211B1073CD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1101" y="5485579"/>
            <a:ext cx="2325526" cy="534221"/>
          </a:xfrm>
        </p:spPr>
        <p:txBody>
          <a:bodyPr numCol="1" anchor="t">
            <a:noAutofit/>
          </a:bodyPr>
          <a:lstStyle>
            <a:lvl1pPr marL="0" indent="0" algn="ctr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FE579DD0-82CC-4E60-A70C-B81BE37A4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990600"/>
            <a:ext cx="9791700" cy="4953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3200">
                <a:solidFill>
                  <a:srgbClr val="595959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B41D80C3-D027-44A2-9E56-E7EE2E167F58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1181100" y="1676400"/>
            <a:ext cx="9791700" cy="304800"/>
          </a:xfr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15">
            <a:extLst>
              <a:ext uri="{FF2B5EF4-FFF2-40B4-BE49-F238E27FC236}">
                <a16:creationId xmlns:a16="http://schemas.microsoft.com/office/drawing/2014/main" id="{4BC40F95-120E-43D0-8E27-82B897E05A45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672364" y="2343430"/>
            <a:ext cx="2325526" cy="300353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C3799C56-8C53-4962-850F-AD3A42C081B3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3672364" y="5485579"/>
            <a:ext cx="2325526" cy="534221"/>
          </a:xfrm>
        </p:spPr>
        <p:txBody>
          <a:bodyPr numCol="1" anchor="t">
            <a:noAutofit/>
          </a:bodyPr>
          <a:lstStyle>
            <a:lvl1pPr marL="0" indent="0" algn="ctr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Picture Placeholder 15">
            <a:extLst>
              <a:ext uri="{FF2B5EF4-FFF2-40B4-BE49-F238E27FC236}">
                <a16:creationId xmlns:a16="http://schemas.microsoft.com/office/drawing/2014/main" id="{6BC9F217-1850-47EE-86C9-054D8E074D0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163625" y="2343430"/>
            <a:ext cx="2325526" cy="300353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4DAAC9C4-2E45-433B-8D20-D2187F06F547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6163625" y="5485579"/>
            <a:ext cx="2325526" cy="534221"/>
          </a:xfrm>
        </p:spPr>
        <p:txBody>
          <a:bodyPr numCol="1" anchor="t">
            <a:noAutofit/>
          </a:bodyPr>
          <a:lstStyle>
            <a:lvl1pPr marL="0" indent="0" algn="ctr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Picture Placeholder 15">
            <a:extLst>
              <a:ext uri="{FF2B5EF4-FFF2-40B4-BE49-F238E27FC236}">
                <a16:creationId xmlns:a16="http://schemas.microsoft.com/office/drawing/2014/main" id="{157F90A8-ACDF-4AC8-AF32-05D38E23A1A1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649810" y="2343430"/>
            <a:ext cx="2325526" cy="300353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7A00CA9F-4D47-457E-924D-B98E94AAAF8A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8649810" y="5485579"/>
            <a:ext cx="2325526" cy="534221"/>
          </a:xfrm>
        </p:spPr>
        <p:txBody>
          <a:bodyPr numCol="1" anchor="t">
            <a:noAutofit/>
          </a:bodyPr>
          <a:lstStyle>
            <a:lvl1pPr marL="0" indent="0" algn="ctr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9674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imag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B7D201D-EF70-4694-9DFC-D4E3AFF42FF8}"/>
              </a:ext>
            </a:extLst>
          </p:cNvPr>
          <p:cNvSpPr/>
          <p:nvPr userDrawn="1"/>
        </p:nvSpPr>
        <p:spPr>
          <a:xfrm>
            <a:off x="0" y="6281419"/>
            <a:ext cx="5986513" cy="5765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6E3567F-3D99-45DD-A234-DEE53F5A08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2"/>
            <a:ext cx="2916936" cy="292075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CC0DFCC-3BB0-4F4F-9F0F-82E265AE7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401" y="990600"/>
            <a:ext cx="4724400" cy="4953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dirty="0">
                <a:solidFill>
                  <a:srgbClr val="5F5F5F"/>
                </a:solidFill>
                <a:latin typeface="+mj-lt"/>
              </a:defRPr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9B3FBDB5-35F0-4A1C-BFE2-1C56A1B69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8401" y="1676400"/>
            <a:ext cx="4724400" cy="321242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</a:defRPr>
            </a:lvl1pPr>
          </a:lstStyle>
          <a:p>
            <a:pPr lvl="0">
              <a:lnSpc>
                <a:spcPts val="19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9" name="Picture Placeholder 15">
            <a:extLst>
              <a:ext uri="{FF2B5EF4-FFF2-40B4-BE49-F238E27FC236}">
                <a16:creationId xmlns:a16="http://schemas.microsoft.com/office/drawing/2014/main" id="{C51703EF-1A26-45E9-A3C8-32AC898632A8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" y="3062798"/>
            <a:ext cx="2916936" cy="379520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15">
            <a:extLst>
              <a:ext uri="{FF2B5EF4-FFF2-40B4-BE49-F238E27FC236}">
                <a16:creationId xmlns:a16="http://schemas.microsoft.com/office/drawing/2014/main" id="{71500DE1-B084-4405-BAFB-9C0503C16BA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058981" y="0"/>
            <a:ext cx="2884618" cy="685799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1D3B1D-9FF9-4C8C-A192-BF3DE522D48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47875" y="2196220"/>
            <a:ext cx="4724925" cy="1461380"/>
          </a:xfrm>
        </p:spPr>
        <p:txBody>
          <a:bodyPr/>
          <a:lstStyle>
            <a:lvl1pPr marL="0" indent="0">
              <a:lnSpc>
                <a:spcPts val="1600"/>
              </a:lnSpc>
              <a:spcBef>
                <a:spcPts val="0"/>
              </a:spcBef>
              <a:buNone/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  <a:lvl2pPr>
              <a:buNone/>
              <a:defRPr/>
            </a:lvl2pPr>
          </a:lstStyle>
          <a:p>
            <a:pPr marL="228600" lvl="0" indent="-228600" algn="l" defTabSz="914400" rtl="0" eaLnBrk="1" latinLnBrk="0" hangingPunct="1">
              <a:lnSpc>
                <a:spcPts val="1900"/>
              </a:lnSpc>
              <a:spcBef>
                <a:spcPts val="1000"/>
              </a:spcBef>
            </a:pPr>
            <a:r>
              <a:rPr lang="en-US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77B0DC4-38A9-4172-8300-75EB3D62FA4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47874" y="4114800"/>
            <a:ext cx="120491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b="1" kern="1200" dirty="0">
                <a:solidFill>
                  <a:srgbClr val="5F5F5F">
                    <a:alpha val="7000"/>
                  </a:srgbClr>
                </a:solidFill>
                <a:latin typeface="+mj-lt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835444AF-182E-4BF6-A1FD-370D226695A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47874" y="4991470"/>
            <a:ext cx="120491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1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EB012E54-CB11-47F6-87AE-4E5856C26E19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247875" y="4617498"/>
            <a:ext cx="1204912" cy="411702"/>
          </a:xfrm>
        </p:spPr>
        <p:txBody>
          <a:bodyPr lIns="0" tIns="0" rIns="0" bIns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600" b="1" kern="1200" dirty="0">
                <a:solidFill>
                  <a:schemeClr val="accent2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944287AD-F16C-415B-9352-14C86E7F83C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08619" y="4114800"/>
            <a:ext cx="120491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b="1" kern="1200" dirty="0">
                <a:solidFill>
                  <a:srgbClr val="5F5F5F">
                    <a:alpha val="7000"/>
                  </a:srgbClr>
                </a:solidFill>
                <a:latin typeface="+mj-lt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51ECDB9A-490B-4986-9AEA-CAB43A37359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008619" y="4991470"/>
            <a:ext cx="120491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1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75BC88EA-A440-461F-828A-E11E977A84BB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008619" y="4617498"/>
            <a:ext cx="1204912" cy="411702"/>
          </a:xfrm>
        </p:spPr>
        <p:txBody>
          <a:bodyPr lIns="0" tIns="0" rIns="0" bIns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600" b="1" kern="1200" dirty="0">
                <a:solidFill>
                  <a:schemeClr val="accent2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A0E03348-65D4-4684-99CE-3F6E09D7D70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769365" y="4114800"/>
            <a:ext cx="1204912" cy="685800"/>
          </a:xfrm>
        </p:spPr>
        <p:txBody>
          <a:bodyPr lIns="0" tIns="0" rIns="0" bIns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lang="en-US" sz="5400" b="1" kern="1200" dirty="0">
                <a:solidFill>
                  <a:srgbClr val="5F5F5F">
                    <a:alpha val="7000"/>
                  </a:srgbClr>
                </a:solidFill>
                <a:latin typeface="+mj-lt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3F437648-709F-4DF7-BE43-35B61C71E3A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9769365" y="4991470"/>
            <a:ext cx="1204912" cy="685800"/>
          </a:xfrm>
        </p:spPr>
        <p:txBody>
          <a:bodyPr lIns="0" tIns="0" rIns="0" bIns="0" anchor="t">
            <a:normAutofit/>
          </a:bodyPr>
          <a:lstStyle>
            <a:lvl1pPr marL="0" indent="0" algn="l" rtl="0">
              <a:lnSpc>
                <a:spcPts val="1600"/>
              </a:lnSpc>
              <a:spcBef>
                <a:spcPts val="0"/>
              </a:spcBef>
              <a:buNone/>
              <a:defRPr lang="en-US" sz="11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4">
            <a:extLst>
              <a:ext uri="{FF2B5EF4-FFF2-40B4-BE49-F238E27FC236}">
                <a16:creationId xmlns:a16="http://schemas.microsoft.com/office/drawing/2014/main" id="{5B7C5EE1-4F95-41C4-8428-28862E0E43C5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767888" y="4617498"/>
            <a:ext cx="1204912" cy="411702"/>
          </a:xfrm>
        </p:spPr>
        <p:txBody>
          <a:bodyPr lIns="0" tIns="0" rIns="0" bIns="0" anchor="t">
            <a:normAutofit/>
          </a:bodyPr>
          <a:lstStyle>
            <a:lvl1pPr marL="0" indent="0" algn="l" rtl="0">
              <a:spcBef>
                <a:spcPts val="0"/>
              </a:spcBef>
              <a:buNone/>
              <a:defRPr lang="en-US" sz="1600" b="1" kern="1200" dirty="0">
                <a:solidFill>
                  <a:schemeClr val="accent2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7282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6E3567F-3D99-45DD-A234-DEE53F5A08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5943600" cy="685799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lnSpc>
                <a:spcPct val="300000"/>
              </a:lnSpc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CC0DFCC-3BB0-4F4F-9F0F-82E265AE7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400" y="998774"/>
            <a:ext cx="4724400" cy="4953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lang="en-US" dirty="0">
                <a:solidFill>
                  <a:srgbClr val="5F5F5F"/>
                </a:solidFill>
                <a:latin typeface="+mj-lt"/>
              </a:defRPr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54E3C3F7-6018-42B6-A1BC-E7E93767BBD5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6248400" y="1972235"/>
            <a:ext cx="4724400" cy="296626"/>
          </a:xfrm>
        </p:spPr>
        <p:txBody>
          <a:bodyPr vert="horz" lIns="0" tIns="0" rIns="0" bIns="0" rtlCol="0" anchor="t">
            <a:noAutofit/>
          </a:bodyPr>
          <a:lstStyle>
            <a:lvl1pPr>
              <a:buNone/>
              <a:defRPr lang="en-US" sz="1800" b="0" dirty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marL="228600" lvl="0" indent="-228600"/>
            <a:r>
              <a:rPr lang="en-US"/>
              <a:t>Click to edit Master text styles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9B3FBDB5-35F0-4A1C-BFE2-1C56A1B69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8400" y="2475708"/>
            <a:ext cx="4724400" cy="1461380"/>
          </a:xfrm>
          <a:noFill/>
        </p:spPr>
        <p:txBody>
          <a:bodyPr wrap="square" lIns="0" tIns="0" rIns="0" bIns="0" rtlCol="0">
            <a:noAutofit/>
          </a:bodyPr>
          <a:lstStyle>
            <a:lvl1pPr marL="0" indent="0">
              <a:lnSpc>
                <a:spcPts val="1600"/>
              </a:lnSpc>
              <a:buNone/>
              <a:def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</a:defRPr>
            </a:lvl1pPr>
          </a:lstStyle>
          <a:p>
            <a:pPr marL="0" lvl="0">
              <a:lnSpc>
                <a:spcPts val="19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5AF0BB-A63D-4065-B2A0-63B6D02B6D4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48400" y="4394287"/>
            <a:ext cx="119892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kern="1200" dirty="0">
                <a:solidFill>
                  <a:schemeClr val="accent1"/>
                </a:solidFill>
                <a:latin typeface="Univers Next Arabic Bold" panose="020B0803030202020203" pitchFamily="34" charset="-78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335A9577-18BC-4835-97F1-4C7A3DBEE63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011139" y="4394287"/>
            <a:ext cx="119892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kern="1200" dirty="0">
                <a:solidFill>
                  <a:schemeClr val="accent1"/>
                </a:solidFill>
                <a:latin typeface="Univers Next Arabic Bold" panose="020B0803030202020203" pitchFamily="34" charset="-78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7659A318-05B2-4703-A67B-166ABBBC3CE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773878" y="4394287"/>
            <a:ext cx="119892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kern="1200" dirty="0">
                <a:solidFill>
                  <a:schemeClr val="accent1"/>
                </a:solidFill>
                <a:latin typeface="Univers Next Arabic Bold" panose="020B0803030202020203" pitchFamily="34" charset="-78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081BF27A-7B75-43A5-8F12-40C7ED9462C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48400" y="5101839"/>
            <a:ext cx="119892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0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C75E90EA-96E6-4381-AC4B-45057757E7A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011139" y="5101839"/>
            <a:ext cx="119892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0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DAEFD820-502C-443C-A86D-3D27FA65104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773878" y="5101839"/>
            <a:ext cx="119892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0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7345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6E3567F-3D99-45DD-A234-DEE53F5A08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943599" cy="685799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lnSpc>
                <a:spcPct val="300000"/>
              </a:lnSpc>
              <a:buNone/>
              <a:defRPr sz="20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CC0DFCC-3BB0-4F4F-9F0F-82E265AE7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401" y="2944576"/>
            <a:ext cx="4724400" cy="4953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lang="en-US" dirty="0">
                <a:solidFill>
                  <a:srgbClr val="5F5F5F"/>
                </a:solidFill>
                <a:latin typeface="+mj-lt"/>
              </a:defRPr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54E3C3F7-6018-42B6-A1BC-E7E93767BBD5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6248401" y="3913424"/>
            <a:ext cx="4724400" cy="296626"/>
          </a:xfrm>
        </p:spPr>
        <p:txBody>
          <a:bodyPr lIns="0" tIns="0" rIns="0" bIns="0" anchor="t">
            <a:noAutofit/>
          </a:bodyPr>
          <a:lstStyle>
            <a:lvl1pPr marL="0" indent="0">
              <a:buNone/>
              <a:defRPr sz="18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E9C480-36E3-4F00-9205-0EBFF30CCF8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48400" y="4343400"/>
            <a:ext cx="4724400" cy="1676400"/>
          </a:xfrm>
        </p:spPr>
        <p:txBody>
          <a:bodyPr lIns="0" tIns="0" rIns="0" bIns="0"/>
          <a:lstStyle>
            <a:lvl1pPr marL="0" indent="0">
              <a:lnSpc>
                <a:spcPts val="1600"/>
              </a:lnSpc>
              <a:spcBef>
                <a:spcPts val="0"/>
              </a:spcBef>
              <a:buNone/>
              <a:defRPr sz="1200">
                <a:solidFill>
                  <a:srgbClr val="7F7F7F"/>
                </a:solidFill>
              </a:defRPr>
            </a:lvl1pPr>
            <a:lvl2pPr marL="0" indent="0">
              <a:lnSpc>
                <a:spcPts val="1600"/>
              </a:lnSpc>
              <a:spcBef>
                <a:spcPts val="0"/>
              </a:spcBef>
              <a:buNone/>
              <a:defRPr sz="1200">
                <a:solidFill>
                  <a:srgbClr val="7F7F7F"/>
                </a:solidFill>
              </a:defRPr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749536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slide /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45C6A4B-1439-55C2-68B2-33EB67557407}"/>
              </a:ext>
            </a:extLst>
          </p:cNvPr>
          <p:cNvSpPr>
            <a:spLocks/>
          </p:cNvSpPr>
          <p:nvPr userDrawn="1"/>
        </p:nvSpPr>
        <p:spPr>
          <a:xfrm>
            <a:off x="0" y="3870972"/>
            <a:ext cx="12192000" cy="2987028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850D74-154B-4F53-974C-B97CCD3EEB8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075376" y="2438400"/>
            <a:ext cx="1336518" cy="1154113"/>
          </a:xfrm>
        </p:spPr>
        <p:txBody>
          <a:bodyPr/>
          <a:lstStyle>
            <a:lvl1pPr>
              <a:buNone/>
              <a:defRPr sz="8200" b="1">
                <a:solidFill>
                  <a:srgbClr val="5F5F5F">
                    <a:alpha val="7000"/>
                  </a:srgb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96DC4E10-45EB-43AA-9912-36C18062430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2260" y="2438400"/>
            <a:ext cx="1336518" cy="1154113"/>
          </a:xfrm>
        </p:spPr>
        <p:txBody>
          <a:bodyPr/>
          <a:lstStyle>
            <a:lvl1pPr>
              <a:buNone/>
              <a:defRPr sz="8200" b="1">
                <a:solidFill>
                  <a:srgbClr val="5F5F5F">
                    <a:alpha val="7000"/>
                  </a:srgb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C7732B9E-2BAB-40EF-97BE-141BC09F06D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75376" y="4098332"/>
            <a:ext cx="1336518" cy="1154113"/>
          </a:xfrm>
        </p:spPr>
        <p:txBody>
          <a:bodyPr/>
          <a:lstStyle>
            <a:lvl1pPr>
              <a:buNone/>
              <a:defRPr sz="8200" b="1">
                <a:solidFill>
                  <a:srgbClr val="5F5F5F">
                    <a:alpha val="7000"/>
                  </a:srgb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E5C5389-3D4D-4836-9773-EBCC717C5AC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412260" y="4098332"/>
            <a:ext cx="1336518" cy="1154113"/>
          </a:xfrm>
        </p:spPr>
        <p:txBody>
          <a:bodyPr/>
          <a:lstStyle>
            <a:lvl1pPr>
              <a:buNone/>
              <a:defRPr sz="8200" b="1">
                <a:solidFill>
                  <a:srgbClr val="5F5F5F">
                    <a:alpha val="7000"/>
                  </a:srgb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9B3FBDB5-35F0-4A1C-BFE2-1C56A1B69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5378" y="3027715"/>
            <a:ext cx="2555716" cy="564898"/>
          </a:xfrm>
        </p:spPr>
        <p:txBody>
          <a:bodyPr numCol="1">
            <a:normAutofit/>
          </a:bodyPr>
          <a:lstStyle>
            <a:lvl1pPr marL="0" indent="0">
              <a:lnSpc>
                <a:spcPts val="1600"/>
              </a:lnSpc>
              <a:buClr>
                <a:schemeClr val="accent1"/>
              </a:buClr>
              <a:buFontTx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3229DDE-4ABB-43DA-AD18-86D340DD4D4F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8412260" y="3027716"/>
            <a:ext cx="2555716" cy="564898"/>
          </a:xfrm>
        </p:spPr>
        <p:txBody>
          <a:bodyPr numCol="1">
            <a:normAutofit/>
          </a:bodyPr>
          <a:lstStyle>
            <a:lvl1pPr marL="0" indent="0" rtl="0">
              <a:lnSpc>
                <a:spcPts val="1600"/>
              </a:lnSpc>
              <a:buClr>
                <a:schemeClr val="accent1"/>
              </a:buClr>
              <a:buFontTx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2CBD5BF-9FD3-4654-94F4-F150CDEA2546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5075377" y="4675389"/>
            <a:ext cx="2555716" cy="564898"/>
          </a:xfrm>
          <a:solidFill>
            <a:schemeClr val="tx1"/>
          </a:solidFill>
        </p:spPr>
        <p:txBody>
          <a:bodyPr numCol="1">
            <a:normAutofit/>
          </a:bodyPr>
          <a:lstStyle>
            <a:lvl1pPr marL="0" indent="0">
              <a:lnSpc>
                <a:spcPts val="1600"/>
              </a:lnSpc>
              <a:buClr>
                <a:schemeClr val="accent1"/>
              </a:buClr>
              <a:buFontTx/>
              <a:buNone/>
              <a:defRPr sz="1200">
                <a:solidFill>
                  <a:schemeClr val="bg1"/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98766AF-4A13-46F4-9542-DAD9CE905F4E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8412261" y="4675389"/>
            <a:ext cx="2555716" cy="564898"/>
          </a:xfrm>
          <a:solidFill>
            <a:schemeClr val="tx1"/>
          </a:solidFill>
        </p:spPr>
        <p:txBody>
          <a:bodyPr numCol="1">
            <a:normAutofit/>
          </a:bodyPr>
          <a:lstStyle>
            <a:lvl1pPr marL="0" indent="0" rtl="0">
              <a:lnSpc>
                <a:spcPts val="1600"/>
              </a:lnSpc>
              <a:buClr>
                <a:schemeClr val="accent1"/>
              </a:buClr>
              <a:buFontTx/>
              <a:buNone/>
              <a:defRPr sz="1200">
                <a:solidFill>
                  <a:schemeClr val="bg1"/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C5835C4-53DC-D683-2C0C-A62DBB3DE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990600"/>
            <a:ext cx="9791700" cy="4953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3200">
                <a:solidFill>
                  <a:srgbClr val="595959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608C0909-41D8-2B95-1CC3-8A2F5777FC39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1181100" y="1676400"/>
            <a:ext cx="9791700" cy="304800"/>
          </a:xfr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379434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1">
            <a:extLst>
              <a:ext uri="{FF2B5EF4-FFF2-40B4-BE49-F238E27FC236}">
                <a16:creationId xmlns:a16="http://schemas.microsoft.com/office/drawing/2014/main" id="{FE579DD0-82CC-4E60-A70C-B81BE37A4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990600"/>
            <a:ext cx="9791700" cy="4953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3200">
                <a:solidFill>
                  <a:srgbClr val="595959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B41D80C3-D027-44A2-9E56-E7EE2E167F58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1181100" y="1676400"/>
            <a:ext cx="9791700" cy="304800"/>
          </a:xfr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705125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you ">
    <p:bg>
      <p:bgPr>
        <a:solidFill>
          <a:schemeClr val="bg1">
            <a:lumMod val="20000"/>
            <a:lumOff val="80000"/>
            <a:alpha val="4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F5C07-AA54-4FBF-BFC6-2EDFF3DF2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284984"/>
            <a:ext cx="12191999" cy="495300"/>
          </a:xfrm>
        </p:spPr>
        <p:txBody>
          <a:bodyPr lIns="0" tIns="0" rIns="0" bIns="0"/>
          <a:lstStyle>
            <a:lvl1pPr algn="ctr"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6A10C545-CF73-ABAA-41B8-9D946D62FF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4428" y="6021288"/>
            <a:ext cx="1399084" cy="52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9811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3388579"/>
      </p:ext>
    </p:extLst>
  </p:cSld>
  <p:clrMapOvr>
    <a:masterClrMapping/>
  </p:clrMapOvr>
  <p:transition spd="slow" advClick="0" advTm="1000">
    <p:push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934033"/>
      </p:ext>
    </p:extLst>
  </p:cSld>
  <p:clrMapOvr>
    <a:masterClrMapping/>
  </p:clrMapOvr>
  <p:transition spd="slow" advClick="0" advTm="1000">
    <p:push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All Background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D2485FB0-F20E-B4C0-1DD4-F2D3D7A41E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6871" y="369167"/>
            <a:ext cx="1328935" cy="15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204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88D1757-832A-4C4B-ADEB-C155F6C14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990600"/>
            <a:ext cx="10248900" cy="4953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3D0F56-9493-45D7-9FFB-ED7079ABC4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81100" y="1692748"/>
            <a:ext cx="10248897" cy="44062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279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17" r:id="rId2"/>
    <p:sldLayoutId id="2147483666" r:id="rId3"/>
    <p:sldLayoutId id="2147483660" r:id="rId4"/>
    <p:sldLayoutId id="2147483702" r:id="rId5"/>
    <p:sldLayoutId id="2147483650" r:id="rId6"/>
    <p:sldLayoutId id="2147483652" r:id="rId7"/>
    <p:sldLayoutId id="2147483663" r:id="rId8"/>
    <p:sldLayoutId id="2147483662" r:id="rId9"/>
    <p:sldLayoutId id="2147483668" r:id="rId10"/>
    <p:sldLayoutId id="2147483667" r:id="rId11"/>
    <p:sldLayoutId id="2147483705" r:id="rId12"/>
    <p:sldLayoutId id="2147483704" r:id="rId13"/>
    <p:sldLayoutId id="2147483718" r:id="rId14"/>
    <p:sldLayoutId id="2147483719" r:id="rId15"/>
    <p:sldLayoutId id="2147483720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44" userDrawn="1">
          <p15:clr>
            <a:srgbClr val="F26B43"/>
          </p15:clr>
        </p15:guide>
        <p15:guide id="2" pos="6912" userDrawn="1">
          <p15:clr>
            <a:srgbClr val="F26B43"/>
          </p15:clr>
        </p15:guide>
        <p15:guide id="3" orient="horz" pos="624" userDrawn="1">
          <p15:clr>
            <a:srgbClr val="F26B43"/>
          </p15:clr>
        </p15:guide>
        <p15:guide id="5" orient="horz" pos="3792" userDrawn="1">
          <p15:clr>
            <a:srgbClr val="F26B43"/>
          </p15:clr>
        </p15:guide>
        <p15:guide id="6" orient="horz" pos="4152" userDrawn="1">
          <p15:clr>
            <a:srgbClr val="F26B43"/>
          </p15:clr>
        </p15:guide>
        <p15:guide id="8" orient="horz" pos="960" userDrawn="1">
          <p15:clr>
            <a:srgbClr val="F26B43"/>
          </p15:clr>
        </p15:guide>
        <p15:guide id="9" orient="horz" pos="1056" userDrawn="1">
          <p15:clr>
            <a:srgbClr val="F26B43"/>
          </p15:clr>
        </p15:guide>
        <p15:guide id="10" orient="horz" pos="12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4.xml"/><Relationship Id="rId5" Type="http://schemas.openxmlformats.org/officeDocument/2006/relationships/slide" Target="slide16.xml"/><Relationship Id="rId4" Type="http://schemas.openxmlformats.org/officeDocument/2006/relationships/slide" Target="slide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4929550974320640" TargetMode="Externa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4764349620682752" TargetMode="Externa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5503120502816768" TargetMode="Externa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6689609655910400" TargetMode="Externa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5478140142551040" TargetMode="Externa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5905010499649536" TargetMode="Externa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19487CA-65E7-84ED-8D22-37966C9786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90625" y="1988840"/>
            <a:ext cx="9791700" cy="396044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4000" b="1" dirty="0">
                <a:solidFill>
                  <a:srgbClr val="AC833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English Language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4000" b="1" dirty="0">
                <a:solidFill>
                  <a:srgbClr val="AC833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Coverage, Grammar and Functional Language Teaching Resource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2400" b="1" dirty="0">
                <a:solidFill>
                  <a:srgbClr val="5F5F5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Level 3.1</a:t>
            </a:r>
            <a:endParaRPr lang="en-GB" sz="1800" b="1" dirty="0">
              <a:solidFill>
                <a:srgbClr val="5F5F5F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1800" b="1" dirty="0">
                <a:solidFill>
                  <a:srgbClr val="5F5F5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Term 3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800" b="1" dirty="0">
                <a:solidFill>
                  <a:srgbClr val="9A9C9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2024 - 2025</a:t>
            </a:r>
          </a:p>
        </p:txBody>
      </p:sp>
    </p:spTree>
    <p:extLst>
      <p:ext uri="{BB962C8B-B14F-4D97-AF65-F5344CB8AC3E}">
        <p14:creationId xmlns:p14="http://schemas.microsoft.com/office/powerpoint/2010/main" val="2623750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ستطيل 9">
            <a:extLst>
              <a:ext uri="{FF2B5EF4-FFF2-40B4-BE49-F238E27FC236}">
                <a16:creationId xmlns:a16="http://schemas.microsoft.com/office/drawing/2014/main" id="{593B9ED2-2C70-9A91-F462-981E172C7704}"/>
              </a:ext>
            </a:extLst>
          </p:cNvPr>
          <p:cNvSpPr/>
          <p:nvPr/>
        </p:nvSpPr>
        <p:spPr>
          <a:xfrm>
            <a:off x="-15776" y="0"/>
            <a:ext cx="12207776" cy="68792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cxnSp>
        <p:nvCxnSpPr>
          <p:cNvPr id="11" name="Straight Connector 7">
            <a:extLst>
              <a:ext uri="{FF2B5EF4-FFF2-40B4-BE49-F238E27FC236}">
                <a16:creationId xmlns:a16="http://schemas.microsoft.com/office/drawing/2014/main" id="{2AB86037-0802-FD94-FEC9-C24C32208854}"/>
              </a:ext>
            </a:extLst>
          </p:cNvPr>
          <p:cNvCxnSpPr>
            <a:cxnSpLocks/>
          </p:cNvCxnSpPr>
          <p:nvPr/>
        </p:nvCxnSpPr>
        <p:spPr>
          <a:xfrm>
            <a:off x="-15776" y="1495174"/>
            <a:ext cx="9351818" cy="0"/>
          </a:xfrm>
          <a:prstGeom prst="line">
            <a:avLst/>
          </a:prstGeom>
          <a:ln>
            <a:solidFill>
              <a:srgbClr val="E3D1BF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9008E426-17FC-91F7-427A-190ED49E816F}"/>
              </a:ext>
            </a:extLst>
          </p:cNvPr>
          <p:cNvSpPr txBox="1">
            <a:spLocks/>
          </p:cNvSpPr>
          <p:nvPr/>
        </p:nvSpPr>
        <p:spPr>
          <a:xfrm>
            <a:off x="320022" y="1832106"/>
            <a:ext cx="5115578" cy="451277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AC833B"/>
                </a:solidFill>
                <a:latin typeface="Helvetica" pitchFamily="2" charset="0"/>
              </a:rPr>
              <a:t>03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AC833B"/>
                </a:solidFill>
                <a:latin typeface="Helvetica" pitchFamily="2" charset="0"/>
              </a:rPr>
              <a:t>06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AC833B"/>
                </a:solidFill>
                <a:latin typeface="Helvetica" pitchFamily="2" charset="0"/>
              </a:rPr>
              <a:t>08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AC833B"/>
                </a:solidFill>
                <a:latin typeface="Helvetica" pitchFamily="2" charset="0"/>
              </a:rPr>
              <a:t>15</a:t>
            </a:r>
          </a:p>
        </p:txBody>
      </p: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B56BE51F-9F50-53CF-CFBC-2F24AC2EF669}"/>
              </a:ext>
            </a:extLst>
          </p:cNvPr>
          <p:cNvSpPr txBox="1"/>
          <p:nvPr/>
        </p:nvSpPr>
        <p:spPr>
          <a:xfrm>
            <a:off x="1057384" y="1928628"/>
            <a:ext cx="51155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ru-RU" sz="2400" u="sng" dirty="0">
                <a:solidFill>
                  <a:srgbClr val="AC833B"/>
                </a:solidFill>
                <a:latin typeface="Helvetica" pitchFamily="2" charset="0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use this resource</a:t>
            </a:r>
            <a:endParaRPr lang="en-US" altLang="ru-RU" sz="2400" u="sng" dirty="0">
              <a:solidFill>
                <a:srgbClr val="AC833B"/>
              </a:solidFill>
              <a:latin typeface="Helvetica" pitchFamily="2" charset="0"/>
            </a:endParaRP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ECAB7932-4E59-3F32-BBB5-1E43865CDD50}"/>
              </a:ext>
            </a:extLst>
          </p:cNvPr>
          <p:cNvSpPr txBox="1"/>
          <p:nvPr/>
        </p:nvSpPr>
        <p:spPr>
          <a:xfrm>
            <a:off x="1086057" y="2586282"/>
            <a:ext cx="5287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ru-RU" sz="2400" dirty="0">
                <a:solidFill>
                  <a:srgbClr val="AC833B"/>
                </a:solidFill>
                <a:latin typeface="Helvetica" pitchFamily="2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Assessment Coverage</a:t>
            </a:r>
            <a:endParaRPr lang="en-US" altLang="ru-RU" sz="2400" dirty="0">
              <a:solidFill>
                <a:srgbClr val="AC833B"/>
              </a:solidFill>
              <a:latin typeface="Helvetica" pitchFamily="2" charset="0"/>
            </a:endParaRPr>
          </a:p>
        </p:txBody>
      </p:sp>
      <p:sp>
        <p:nvSpPr>
          <p:cNvPr id="37" name="مربع نص 36">
            <a:extLst>
              <a:ext uri="{FF2B5EF4-FFF2-40B4-BE49-F238E27FC236}">
                <a16:creationId xmlns:a16="http://schemas.microsoft.com/office/drawing/2014/main" id="{33877E01-C1E9-C468-5ABC-DCB3D8031BE0}"/>
              </a:ext>
            </a:extLst>
          </p:cNvPr>
          <p:cNvSpPr txBox="1"/>
          <p:nvPr/>
        </p:nvSpPr>
        <p:spPr>
          <a:xfrm>
            <a:off x="1057384" y="3304523"/>
            <a:ext cx="4985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ru-RU" sz="2400" dirty="0">
                <a:solidFill>
                  <a:srgbClr val="AC833B"/>
                </a:solidFill>
                <a:latin typeface="Helvetica" pitchFamily="2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Preparation - Grammar</a:t>
            </a:r>
            <a:endParaRPr lang="en-US" altLang="ru-RU" sz="2400" dirty="0">
              <a:solidFill>
                <a:srgbClr val="AC833B"/>
              </a:solidFill>
              <a:latin typeface="Helvetica" pitchFamily="2" charset="0"/>
            </a:endParaRPr>
          </a:p>
        </p:txBody>
      </p:sp>
      <p:sp>
        <p:nvSpPr>
          <p:cNvPr id="38" name="مربع نص 37">
            <a:extLst>
              <a:ext uri="{FF2B5EF4-FFF2-40B4-BE49-F238E27FC236}">
                <a16:creationId xmlns:a16="http://schemas.microsoft.com/office/drawing/2014/main" id="{EA2E8846-59E3-E656-9993-ACBE46D7B3E4}"/>
              </a:ext>
            </a:extLst>
          </p:cNvPr>
          <p:cNvSpPr txBox="1"/>
          <p:nvPr/>
        </p:nvSpPr>
        <p:spPr>
          <a:xfrm>
            <a:off x="1057384" y="3956388"/>
            <a:ext cx="52631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ru-RU" sz="2400" dirty="0">
                <a:solidFill>
                  <a:srgbClr val="AC833B"/>
                </a:solidFill>
                <a:latin typeface="Helvetica" pitchFamily="2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Preparation – Functional language</a:t>
            </a:r>
            <a:endParaRPr lang="en-US" altLang="ru-RU" sz="2400" dirty="0">
              <a:solidFill>
                <a:srgbClr val="AC833B"/>
              </a:solidFill>
              <a:latin typeface="Helvetica" pitchFamily="2" charset="0"/>
            </a:endParaRPr>
          </a:p>
        </p:txBody>
      </p:sp>
      <p:sp>
        <p:nvSpPr>
          <p:cNvPr id="2" name="Content Placeholder 12">
            <a:extLst>
              <a:ext uri="{FF2B5EF4-FFF2-40B4-BE49-F238E27FC236}">
                <a16:creationId xmlns:a16="http://schemas.microsoft.com/office/drawing/2014/main" id="{9885574A-6A85-0DC1-674E-544AA6151B69}"/>
              </a:ext>
            </a:extLst>
          </p:cNvPr>
          <p:cNvSpPr txBox="1">
            <a:spLocks/>
          </p:cNvSpPr>
          <p:nvPr/>
        </p:nvSpPr>
        <p:spPr>
          <a:xfrm>
            <a:off x="618624" y="369034"/>
            <a:ext cx="4493587" cy="88195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5600" b="1" dirty="0">
                <a:solidFill>
                  <a:schemeClr val="bg1"/>
                </a:solidFill>
                <a:latin typeface="Helvetica" pitchFamily="2" charset="0"/>
              </a:rPr>
              <a:t>INDEX</a:t>
            </a:r>
          </a:p>
        </p:txBody>
      </p:sp>
    </p:spTree>
    <p:extLst>
      <p:ext uri="{BB962C8B-B14F-4D97-AF65-F5344CB8AC3E}">
        <p14:creationId xmlns:p14="http://schemas.microsoft.com/office/powerpoint/2010/main" val="200056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ستطيل 9">
            <a:extLst>
              <a:ext uri="{FF2B5EF4-FFF2-40B4-BE49-F238E27FC236}">
                <a16:creationId xmlns:a16="http://schemas.microsoft.com/office/drawing/2014/main" id="{593B9ED2-2C70-9A91-F462-981E172C770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0095C17B-0140-67F9-DA8C-3D54C69888E8}"/>
              </a:ext>
            </a:extLst>
          </p:cNvPr>
          <p:cNvSpPr txBox="1">
            <a:spLocks/>
          </p:cNvSpPr>
          <p:nvPr/>
        </p:nvSpPr>
        <p:spPr>
          <a:xfrm>
            <a:off x="5257801" y="3225799"/>
            <a:ext cx="6152292" cy="38763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AC833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How to use this resource</a:t>
            </a:r>
          </a:p>
        </p:txBody>
      </p:sp>
      <p:cxnSp>
        <p:nvCxnSpPr>
          <p:cNvPr id="11" name="Straight Connector 7">
            <a:extLst>
              <a:ext uri="{FF2B5EF4-FFF2-40B4-BE49-F238E27FC236}">
                <a16:creationId xmlns:a16="http://schemas.microsoft.com/office/drawing/2014/main" id="{2AB86037-0802-FD94-FEC9-C24C32208854}"/>
              </a:ext>
            </a:extLst>
          </p:cNvPr>
          <p:cNvCxnSpPr>
            <a:cxnSpLocks/>
          </p:cNvCxnSpPr>
          <p:nvPr/>
        </p:nvCxnSpPr>
        <p:spPr>
          <a:xfrm>
            <a:off x="2901044" y="3813071"/>
            <a:ext cx="3699163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C43E33A-4BAB-2D0E-2E70-E51554D2504D}"/>
              </a:ext>
            </a:extLst>
          </p:cNvPr>
          <p:cNvCxnSpPr>
            <a:cxnSpLocks/>
          </p:cNvCxnSpPr>
          <p:nvPr/>
        </p:nvCxnSpPr>
        <p:spPr>
          <a:xfrm>
            <a:off x="6600207" y="3813071"/>
            <a:ext cx="5652655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9" name="صورة 18">
            <a:extLst>
              <a:ext uri="{FF2B5EF4-FFF2-40B4-BE49-F238E27FC236}">
                <a16:creationId xmlns:a16="http://schemas.microsoft.com/office/drawing/2014/main" id="{307FBE63-6578-6145-7E6F-FDD63208A1E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17632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96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68FF93AD-192B-6858-804B-48968A65A4A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F51A739E-6C6A-0B38-3F35-0C63E223135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36"/>
          <a:stretch/>
        </p:blipFill>
        <p:spPr>
          <a:xfrm>
            <a:off x="0" y="0"/>
            <a:ext cx="4935682" cy="6858000"/>
          </a:xfrm>
          <a:prstGeom prst="rect">
            <a:avLst/>
          </a:prstGeom>
          <a:solidFill>
            <a:srgbClr val="CAD9F2"/>
          </a:solidFill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3D929B9B-AC52-FEF8-CE15-990206DA5D95}"/>
              </a:ext>
            </a:extLst>
          </p:cNvPr>
          <p:cNvSpPr txBox="1"/>
          <p:nvPr/>
        </p:nvSpPr>
        <p:spPr>
          <a:xfrm>
            <a:off x="5494116" y="1903943"/>
            <a:ext cx="5935884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ru-RU" dirty="0">
                <a:latin typeface="Helvetica" pitchFamily="2" charset="0"/>
              </a:rPr>
              <a:t>The slides within this resource, although detailed, are designed as a starting point for teachers. You can:</a:t>
            </a:r>
          </a:p>
          <a:p>
            <a:endParaRPr lang="en-US" altLang="ru-RU" dirty="0">
              <a:latin typeface="Helvetica" pitchFamily="2" charset="0"/>
            </a:endParaRP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US" altLang="ru-RU" dirty="0">
                <a:latin typeface="Helvetica" pitchFamily="2" charset="0"/>
              </a:rPr>
              <a:t>construct lessons around the language points explored in them. 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US" altLang="ru-RU" dirty="0">
                <a:latin typeface="Helvetica" pitchFamily="2" charset="0"/>
              </a:rPr>
              <a:t>use the slides individually as a resource within a lesson. 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US" altLang="ru-RU" dirty="0">
                <a:latin typeface="Helvetica" pitchFamily="2" charset="0"/>
              </a:rPr>
              <a:t>incorporate them gradually in lessons throughout the term (rather than the whole PowerPoint at once).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US" altLang="ru-RU" dirty="0">
                <a:latin typeface="Helvetica" pitchFamily="2" charset="0"/>
              </a:rPr>
              <a:t>combine functional language and grammar slides which overlap.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altLang="ru-RU" dirty="0">
              <a:latin typeface="Helvetica" pitchFamily="2" charset="0"/>
            </a:endParaRPr>
          </a:p>
          <a:p>
            <a:pPr algn="just"/>
            <a:r>
              <a:rPr lang="en-US" altLang="ru-RU" dirty="0">
                <a:latin typeface="Helvetica" pitchFamily="2" charset="0"/>
              </a:rPr>
              <a:t>Ensure that students have been exposed to all the language points in the coverage ahead of their end of term exam.</a:t>
            </a:r>
          </a:p>
          <a:p>
            <a:endParaRPr lang="en-AE" sz="16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9" name="TextBox 35">
            <a:extLst>
              <a:ext uri="{FF2B5EF4-FFF2-40B4-BE49-F238E27FC236}">
                <a16:creationId xmlns:a16="http://schemas.microsoft.com/office/drawing/2014/main" id="{1960B302-AD3F-F9EB-CEC3-62D89A8E6E11}"/>
              </a:ext>
            </a:extLst>
          </p:cNvPr>
          <p:cNvSpPr txBox="1"/>
          <p:nvPr/>
        </p:nvSpPr>
        <p:spPr>
          <a:xfrm>
            <a:off x="5494116" y="889427"/>
            <a:ext cx="62660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Helvetica" pitchFamily="2" charset="0"/>
              </a:rPr>
              <a:t>The Coverage, Grammar and Functional Language Teaching Resource</a:t>
            </a:r>
          </a:p>
        </p:txBody>
      </p:sp>
    </p:spTree>
    <p:extLst>
      <p:ext uri="{BB962C8B-B14F-4D97-AF65-F5344CB8AC3E}">
        <p14:creationId xmlns:p14="http://schemas.microsoft.com/office/powerpoint/2010/main" val="2173676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68FF93AD-192B-6858-804B-48968A65A4A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F51A739E-6C6A-0B38-3F35-0C63E223135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75079" y="0"/>
            <a:ext cx="4935682" cy="6861276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3D929B9B-AC52-FEF8-CE15-990206DA5D95}"/>
              </a:ext>
            </a:extLst>
          </p:cNvPr>
          <p:cNvSpPr txBox="1"/>
          <p:nvPr/>
        </p:nvSpPr>
        <p:spPr>
          <a:xfrm>
            <a:off x="537940" y="119331"/>
            <a:ext cx="6299200" cy="67403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Within this document, you will find information about: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the coverage for this term.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the lexis families that assessments will contain.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particular grammatical and functional language points that will be tested in the exams.</a:t>
            </a:r>
          </a:p>
          <a:p>
            <a:pPr algn="just"/>
            <a:endParaRPr lang="en-GB" dirty="0">
              <a:latin typeface="Helvetica" pitchFamily="2" charset="0"/>
              <a:cs typeface="Arial" panose="020B0604020202020204" pitchFamily="34" charset="0"/>
            </a:endParaRPr>
          </a:p>
          <a:p>
            <a:pPr algn="just"/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In the preparation sections, you will find examples and explanations for the grammatical and functional language points that will be assessed this term.</a:t>
            </a:r>
          </a:p>
          <a:p>
            <a:pPr algn="just"/>
            <a:endParaRPr lang="en-GB" dirty="0">
              <a:latin typeface="Helvetica" pitchFamily="2" charset="0"/>
              <a:cs typeface="Arial" panose="020B0604020202020204" pitchFamily="34" charset="0"/>
            </a:endParaRPr>
          </a:p>
          <a:p>
            <a:pPr algn="just"/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The grammar preparation sections contain: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an example sentence.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an explanation of the meaning of the example sentence.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the specific grammatical structure used within the example sentence.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links to further resources. 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an explanation of the circumstances under which the structure is used.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more example sentences.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GB" dirty="0">
              <a:latin typeface="Helvetica" pitchFamily="2" charset="0"/>
              <a:cs typeface="Arial" panose="020B0604020202020204" pitchFamily="34" charset="0"/>
            </a:endParaRPr>
          </a:p>
          <a:p>
            <a:pPr algn="just"/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In the functional language preparation section, there are examples and explanation of how the functional language is used, as well as relevant associated grammar points.  </a:t>
            </a:r>
          </a:p>
        </p:txBody>
      </p:sp>
    </p:spTree>
    <p:extLst>
      <p:ext uri="{BB962C8B-B14F-4D97-AF65-F5344CB8AC3E}">
        <p14:creationId xmlns:p14="http://schemas.microsoft.com/office/powerpoint/2010/main" val="41405902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ستطيل 9">
            <a:extLst>
              <a:ext uri="{FF2B5EF4-FFF2-40B4-BE49-F238E27FC236}">
                <a16:creationId xmlns:a16="http://schemas.microsoft.com/office/drawing/2014/main" id="{593B9ED2-2C70-9A91-F462-981E172C770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endParaRPr lang="en-AE" dirty="0"/>
          </a:p>
        </p:txBody>
      </p:sp>
      <p:cxnSp>
        <p:nvCxnSpPr>
          <p:cNvPr id="11" name="Straight Connector 7">
            <a:extLst>
              <a:ext uri="{FF2B5EF4-FFF2-40B4-BE49-F238E27FC236}">
                <a16:creationId xmlns:a16="http://schemas.microsoft.com/office/drawing/2014/main" id="{2AB86037-0802-FD94-FEC9-C24C32208854}"/>
              </a:ext>
            </a:extLst>
          </p:cNvPr>
          <p:cNvCxnSpPr>
            <a:cxnSpLocks/>
          </p:cNvCxnSpPr>
          <p:nvPr/>
        </p:nvCxnSpPr>
        <p:spPr>
          <a:xfrm>
            <a:off x="-15776" y="3813071"/>
            <a:ext cx="3699163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C43E33A-4BAB-2D0E-2E70-E51554D2504D}"/>
              </a:ext>
            </a:extLst>
          </p:cNvPr>
          <p:cNvCxnSpPr>
            <a:cxnSpLocks/>
          </p:cNvCxnSpPr>
          <p:nvPr/>
        </p:nvCxnSpPr>
        <p:spPr>
          <a:xfrm>
            <a:off x="3683387" y="3813071"/>
            <a:ext cx="5652655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9" name="صورة 18">
            <a:extLst>
              <a:ext uri="{FF2B5EF4-FFF2-40B4-BE49-F238E27FC236}">
                <a16:creationId xmlns:a16="http://schemas.microsoft.com/office/drawing/2014/main" id="{307FBE63-6578-6145-7E6F-FDD63208A1E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4037" y="579735"/>
            <a:ext cx="10304009" cy="6869339"/>
          </a:xfrm>
          <a:prstGeom prst="rect">
            <a:avLst/>
          </a:prstGeom>
        </p:spPr>
      </p:pic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0095C17B-0140-67F9-DA8C-3D54C69888E8}"/>
              </a:ext>
            </a:extLst>
          </p:cNvPr>
          <p:cNvSpPr txBox="1">
            <a:spLocks/>
          </p:cNvSpPr>
          <p:nvPr/>
        </p:nvSpPr>
        <p:spPr>
          <a:xfrm>
            <a:off x="1244601" y="3145921"/>
            <a:ext cx="7248672" cy="46085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Helvetica" pitchFamily="2" charset="0"/>
              </a:rPr>
              <a:t>Term 3 Assessment Coverage</a:t>
            </a:r>
          </a:p>
        </p:txBody>
      </p:sp>
    </p:spTree>
    <p:extLst>
      <p:ext uri="{BB962C8B-B14F-4D97-AF65-F5344CB8AC3E}">
        <p14:creationId xmlns:p14="http://schemas.microsoft.com/office/powerpoint/2010/main" val="2378650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40C714C-A5CB-E31D-C98B-F3B637672D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1772338"/>
              </p:ext>
            </p:extLst>
          </p:nvPr>
        </p:nvGraphicFramePr>
        <p:xfrm>
          <a:off x="1" y="0"/>
          <a:ext cx="12192000" cy="685800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493818">
                  <a:extLst>
                    <a:ext uri="{9D8B030D-6E8A-4147-A177-3AD203B41FA5}">
                      <a16:colId xmlns:a16="http://schemas.microsoft.com/office/drawing/2014/main" val="1108490023"/>
                    </a:ext>
                  </a:extLst>
                </a:gridCol>
                <a:gridCol w="2959834">
                  <a:extLst>
                    <a:ext uri="{9D8B030D-6E8A-4147-A177-3AD203B41FA5}">
                      <a16:colId xmlns:a16="http://schemas.microsoft.com/office/drawing/2014/main" val="488221599"/>
                    </a:ext>
                  </a:extLst>
                </a:gridCol>
                <a:gridCol w="3690348">
                  <a:extLst>
                    <a:ext uri="{9D8B030D-6E8A-4147-A177-3AD203B41FA5}">
                      <a16:colId xmlns:a16="http://schemas.microsoft.com/office/drawing/2014/main" val="2350489613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81832186"/>
                    </a:ext>
                  </a:extLst>
                </a:gridCol>
              </a:tblGrid>
              <a:tr h="859570">
                <a:tc gridSpan="4">
                  <a:txBody>
                    <a:bodyPr/>
                    <a:lstStyle/>
                    <a:p>
                      <a:pPr algn="ctr" rtl="0" fontAlgn="base">
                        <a:lnSpc>
                          <a:spcPts val="1295"/>
                        </a:lnSpc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Topic(s): Animals, science, people</a:t>
                      </a:r>
                      <a:endParaRPr lang="en-US" sz="1400" dirty="0">
                        <a:effectLst/>
                        <a:latin typeface="Arial"/>
                      </a:endParaRPr>
                    </a:p>
                  </a:txBody>
                  <a:tcPr marL="66675" marR="66675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8C4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658872"/>
                  </a:ext>
                </a:extLst>
              </a:tr>
              <a:tr h="859570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95"/>
                        </a:lnSpc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ECFE Grammar</a:t>
                      </a:r>
                      <a:r>
                        <a:rPr lang="en-US" sz="1400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 </a:t>
                      </a:r>
                      <a:endParaRPr lang="en-US" sz="1400" dirty="0">
                        <a:effectLst/>
                        <a:latin typeface="Arial"/>
                      </a:endParaRPr>
                    </a:p>
                  </a:txBody>
                  <a:tcPr marL="66675" marR="66675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234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95"/>
                        </a:lnSpc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Prerequisite</a:t>
                      </a:r>
                      <a:r>
                        <a:rPr lang="en-US" sz="1400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 </a:t>
                      </a:r>
                      <a:endParaRPr lang="en-US" sz="1400" dirty="0">
                        <a:effectLst/>
                        <a:latin typeface="Arial"/>
                      </a:endParaRPr>
                    </a:p>
                  </a:txBody>
                  <a:tcPr marL="66675" marR="66675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44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95"/>
                        </a:lnSpc>
                      </a:pPr>
                      <a:r>
                        <a:rPr lang="en-US" sz="1400" b="1" dirty="0">
                          <a:effectLst/>
                          <a:latin typeface="Arial"/>
                        </a:rPr>
                        <a:t>GSE Grammar</a:t>
                      </a:r>
                      <a:r>
                        <a:rPr lang="en-US" sz="1400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6675" marR="66675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AC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95"/>
                        </a:lnSpc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Functional Language</a:t>
                      </a:r>
                      <a:r>
                        <a:rPr lang="en-US" sz="1400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 </a:t>
                      </a:r>
                      <a:endParaRPr lang="en-US" sz="1400" dirty="0">
                        <a:effectLst/>
                        <a:latin typeface="Arial"/>
                      </a:endParaRPr>
                    </a:p>
                  </a:txBody>
                  <a:tcPr marL="66675" marR="66675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4859087"/>
                  </a:ext>
                </a:extLst>
              </a:tr>
              <a:tr h="20075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Modals: present</a:t>
                      </a:r>
                      <a:endParaRPr lang="en-A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4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'can' to refer to ability in the present (29)</a:t>
                      </a:r>
                      <a:endParaRPr lang="en-A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DD6"/>
                    </a:solidFill>
                  </a:tcPr>
                </a:tc>
                <a:tc>
                  <a:txBody>
                    <a:bodyPr/>
                    <a:lstStyle/>
                    <a:p>
                      <a:pPr marL="24765" marR="144145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'must' to express obligation and necessity in the present and near future (37)</a:t>
                      </a:r>
                      <a:endParaRPr lang="en-A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24765" marR="144145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A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24765" marR="144145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‘have to’ to express obligation and necessity in the present and near future (37)</a:t>
                      </a:r>
                      <a:endParaRPr lang="en-A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AE" sz="12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Describing places</a:t>
                      </a:r>
                    </a:p>
                    <a:p>
                      <a:pPr algn="ctr"/>
                      <a:r>
                        <a:rPr lang="en-AE" sz="12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ctr"/>
                      <a:r>
                        <a:rPr lang="en-AE" sz="12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Expressing opinion</a:t>
                      </a:r>
                    </a:p>
                    <a:p>
                      <a:pPr algn="ctr"/>
                      <a:r>
                        <a:rPr lang="en-AE" sz="12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ctr"/>
                      <a:r>
                        <a:rPr lang="en-AE" sz="12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Describing past experiences and events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675" marR="66675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6464362"/>
                  </a:ext>
                </a:extLst>
              </a:tr>
              <a:tr h="13814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Past time: past simple</a:t>
                      </a:r>
                      <a:endParaRPr lang="en-A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4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basic statements with subject + verb + object (24)</a:t>
                      </a:r>
                      <a:endParaRPr lang="en-A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DD6"/>
                    </a:solidFill>
                  </a:tcPr>
                </a:tc>
                <a:tc>
                  <a:txBody>
                    <a:bodyPr/>
                    <a:lstStyle/>
                    <a:p>
                      <a:pPr marL="24765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affirmative statements using common regular past simple forms (30)</a:t>
                      </a:r>
                      <a:endParaRPr lang="en-A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859800"/>
                  </a:ext>
                </a:extLst>
              </a:tr>
              <a:tr h="17498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Clauses and phrases: imperatives</a:t>
                      </a:r>
                      <a:endParaRPr lang="en-A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4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subject pronouns with 'be' in the simple present (24)</a:t>
                      </a:r>
                      <a:endParaRPr lang="en-A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DD6"/>
                    </a:solidFill>
                  </a:tcPr>
                </a:tc>
                <a:tc>
                  <a:txBody>
                    <a:bodyPr/>
                    <a:lstStyle/>
                    <a:p>
                      <a:pPr marL="24765" marR="144145" algn="ct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verbs in the imperative (27)</a:t>
                      </a:r>
                      <a:endParaRPr lang="en-A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4871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36781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صورة 13">
            <a:extLst>
              <a:ext uri="{FF2B5EF4-FFF2-40B4-BE49-F238E27FC236}">
                <a16:creationId xmlns:a16="http://schemas.microsoft.com/office/drawing/2014/main" id="{B8325CAE-AE48-2FC1-A66A-0642C70EB38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03486" y="17158"/>
            <a:ext cx="6688514" cy="6858000"/>
          </a:xfrm>
          <a:prstGeom prst="rect">
            <a:avLst/>
          </a:prstGeom>
          <a:solidFill>
            <a:srgbClr val="CAD9F2"/>
          </a:solidFill>
        </p:spPr>
      </p:pic>
      <p:sp>
        <p:nvSpPr>
          <p:cNvPr id="17" name="TextBox 35">
            <a:extLst>
              <a:ext uri="{FF2B5EF4-FFF2-40B4-BE49-F238E27FC236}">
                <a16:creationId xmlns:a16="http://schemas.microsoft.com/office/drawing/2014/main" id="{E4A89B44-3D4C-30DF-043F-AA96F228FAE5}"/>
              </a:ext>
            </a:extLst>
          </p:cNvPr>
          <p:cNvSpPr txBox="1"/>
          <p:nvPr/>
        </p:nvSpPr>
        <p:spPr>
          <a:xfrm>
            <a:off x="689481" y="3274462"/>
            <a:ext cx="45891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tx2"/>
                </a:solidFill>
                <a:latin typeface="Helvetica" pitchFamily="2" charset="0"/>
              </a:rPr>
              <a:t>Term 3 preparation: Grammar</a:t>
            </a:r>
          </a:p>
        </p:txBody>
      </p:sp>
      <p:cxnSp>
        <p:nvCxnSpPr>
          <p:cNvPr id="13" name="Straight Connector 7">
            <a:extLst>
              <a:ext uri="{FF2B5EF4-FFF2-40B4-BE49-F238E27FC236}">
                <a16:creationId xmlns:a16="http://schemas.microsoft.com/office/drawing/2014/main" id="{667C3293-6C02-BB42-858B-5AC74FF49B92}"/>
              </a:ext>
            </a:extLst>
          </p:cNvPr>
          <p:cNvCxnSpPr>
            <a:cxnSpLocks/>
          </p:cNvCxnSpPr>
          <p:nvPr/>
        </p:nvCxnSpPr>
        <p:spPr>
          <a:xfrm>
            <a:off x="-15776" y="3813071"/>
            <a:ext cx="3699163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7">
            <a:extLst>
              <a:ext uri="{FF2B5EF4-FFF2-40B4-BE49-F238E27FC236}">
                <a16:creationId xmlns:a16="http://schemas.microsoft.com/office/drawing/2014/main" id="{261CBF84-02FA-BA41-B05E-60A20AA1F4ED}"/>
              </a:ext>
            </a:extLst>
          </p:cNvPr>
          <p:cNvCxnSpPr>
            <a:cxnSpLocks/>
          </p:cNvCxnSpPr>
          <p:nvPr/>
        </p:nvCxnSpPr>
        <p:spPr>
          <a:xfrm>
            <a:off x="3119667" y="3813071"/>
            <a:ext cx="3699163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3861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7CC451-7A34-B7DB-2500-ABE39F2B1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680411A-890D-74A9-54A6-3E8F24CF70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4792076"/>
              </p:ext>
            </p:extLst>
          </p:nvPr>
        </p:nvGraphicFramePr>
        <p:xfrm>
          <a:off x="1" y="0"/>
          <a:ext cx="12192000" cy="6857999"/>
        </p:xfrm>
        <a:graphic>
          <a:graphicData uri="http://schemas.openxmlformats.org/drawingml/2006/table">
            <a:tbl>
              <a:tblPr firstRow="1" firstCol="1" bandRow="1"/>
              <a:tblGrid>
                <a:gridCol w="2129536">
                  <a:extLst>
                    <a:ext uri="{9D8B030D-6E8A-4147-A177-3AD203B41FA5}">
                      <a16:colId xmlns:a16="http://schemas.microsoft.com/office/drawing/2014/main" val="3979107295"/>
                    </a:ext>
                  </a:extLst>
                </a:gridCol>
                <a:gridCol w="10062464">
                  <a:extLst>
                    <a:ext uri="{9D8B030D-6E8A-4147-A177-3AD203B41FA5}">
                      <a16:colId xmlns:a16="http://schemas.microsoft.com/office/drawing/2014/main" val="2834414452"/>
                    </a:ext>
                  </a:extLst>
                </a:gridCol>
              </a:tblGrid>
              <a:tr h="1419330">
                <a:tc gridSpan="2">
                  <a:txBody>
                    <a:bodyPr/>
                    <a:lstStyle/>
                    <a:p>
                      <a:pPr algn="l" rtl="0" fontAlgn="base">
                        <a:lnSpc>
                          <a:spcPts val="2700"/>
                        </a:lnSpc>
                        <a:buNone/>
                      </a:pPr>
                      <a:r>
                        <a:rPr lang="en-AE" sz="1800" b="1" i="0" u="none" strike="noStrike" dirty="0">
                          <a:solidFill>
                            <a:srgbClr val="AC833B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Fatima </a:t>
                      </a:r>
                      <a:r>
                        <a:rPr lang="en-AE" sz="1800" b="1" i="0" u="sng" dirty="0">
                          <a:solidFill>
                            <a:srgbClr val="AC833B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must</a:t>
                      </a:r>
                      <a:r>
                        <a:rPr lang="en-AE" sz="1800" b="1" i="0" dirty="0">
                          <a:solidFill>
                            <a:srgbClr val="AC833B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eat her vegetables.</a:t>
                      </a:r>
                      <a:endParaRPr lang="en-AE" sz="1800" b="1" i="0" u="none" strike="noStrike" dirty="0">
                        <a:solidFill>
                          <a:srgbClr val="AC833B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111711"/>
                  </a:ext>
                </a:extLst>
              </a:tr>
              <a:tr h="928299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800"/>
                        </a:lnSpc>
                        <a:buNone/>
                      </a:pPr>
                      <a:r>
                        <a:rPr lang="en-GB" sz="1800" b="1" i="0" dirty="0">
                          <a:solidFill>
                            <a:srgbClr val="5F5F5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Checking questions</a:t>
                      </a:r>
                      <a:r>
                        <a:rPr lang="en-GB" sz="1800" b="0" i="0" dirty="0">
                          <a:solidFill>
                            <a:srgbClr val="5E5E5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​</a:t>
                      </a:r>
                      <a:endParaRPr lang="en-GB" b="0" i="0" dirty="0">
                        <a:solidFill>
                          <a:srgbClr val="5E5E5E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800"/>
                        </a:lnSpc>
                        <a:buNone/>
                      </a:pPr>
                      <a:r>
                        <a:rPr lang="en-US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 Fatima leave her vegetables? Is it possible not to eat them? Does she have a choice?</a:t>
                      </a:r>
                      <a:endParaRPr lang="en-AE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9869607"/>
                  </a:ext>
                </a:extLst>
              </a:tr>
              <a:tr h="1261188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800"/>
                        </a:lnSpc>
                        <a:buNone/>
                      </a:pPr>
                      <a:r>
                        <a:rPr lang="en-US" sz="1800" b="1" i="0" dirty="0">
                          <a:solidFill>
                            <a:srgbClr val="5F5F5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Grammatical structure</a:t>
                      </a:r>
                      <a:r>
                        <a:rPr lang="en-US" sz="1800" b="0" i="0" dirty="0">
                          <a:solidFill>
                            <a:srgbClr val="5E5E5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​</a:t>
                      </a:r>
                      <a:endParaRPr lang="en-US" b="0" i="0" dirty="0">
                        <a:solidFill>
                          <a:srgbClr val="5E5E5E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Using ‘must’ and ‘have to’ to express obligation and necessity in the present and near future.</a:t>
                      </a:r>
                      <a:endParaRPr lang="en-US" sz="1800" b="1" kern="12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800" b="0" i="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subject + 'must’ + infinitive (base) verb + object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i="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subject + ‘has / have to’ + infinitive (base) verb + object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010189"/>
                  </a:ext>
                </a:extLst>
              </a:tr>
              <a:tr h="1941664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800"/>
                        </a:lnSpc>
                        <a:buNone/>
                      </a:pPr>
                      <a:r>
                        <a:rPr lang="en-US" sz="1800" b="1" i="0">
                          <a:solidFill>
                            <a:srgbClr val="5F5F5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Usage</a:t>
                      </a:r>
                      <a:r>
                        <a:rPr lang="en-US" sz="1800" b="0" i="0">
                          <a:solidFill>
                            <a:srgbClr val="5E5E5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​</a:t>
                      </a:r>
                      <a:endParaRPr lang="en-US" b="0" i="0">
                        <a:solidFill>
                          <a:srgbClr val="5E5E5E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auto">
                        <a:lnSpc>
                          <a:spcPts val="1800"/>
                        </a:lnSpc>
                        <a:buNone/>
                      </a:pPr>
                      <a:r>
                        <a:rPr lang="en-GB" sz="1800" b="0" i="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We use ‘must’ and ‘have to’ </a:t>
                      </a:r>
                      <a:r>
                        <a:rPr lang="en-AE" sz="1800" b="0" i="0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with </a:t>
                      </a:r>
                      <a:r>
                        <a:rPr lang="en-AE" sz="1800" b="0" i="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 main verb </a:t>
                      </a:r>
                      <a:r>
                        <a:rPr lang="en-AE" sz="1800" b="0" i="0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 </a:t>
                      </a:r>
                      <a:r>
                        <a:rPr lang="en-GB" sz="1800" b="0" i="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say that there is no choice. </a:t>
                      </a:r>
                      <a:r>
                        <a:rPr lang="en-AE" sz="1800" b="0" i="0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For </a:t>
                      </a:r>
                      <a:r>
                        <a:rPr lang="en-AE" sz="1800" b="0" i="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example, in the statement “you must leave,” “must” is a modal verb indicating that it's necessary for the subject (“you”) to perform the action of the verb (“</a:t>
                      </a:r>
                      <a:r>
                        <a:rPr lang="en-AE" sz="1800" b="0" i="0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leave”).</a:t>
                      </a:r>
                      <a:r>
                        <a:rPr lang="en-GB" sz="1800" b="0" i="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‘Must’ is often used for strong personal obligations or official rules. ‘Have to’ is used for external rules and responsibilities.</a:t>
                      </a:r>
                      <a:endParaRPr lang="en-AE" sz="1800" b="0" i="0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7797387"/>
                  </a:ext>
                </a:extLst>
              </a:tr>
              <a:tr h="1307518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800"/>
                        </a:lnSpc>
                        <a:buNone/>
                      </a:pPr>
                      <a:r>
                        <a:rPr lang="en-US" sz="1800" b="1" i="0">
                          <a:solidFill>
                            <a:srgbClr val="5F5F5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examples</a:t>
                      </a:r>
                      <a:r>
                        <a:rPr lang="en-US" sz="1800" b="0" i="0">
                          <a:solidFill>
                            <a:srgbClr val="5E5E5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​</a:t>
                      </a:r>
                      <a:endParaRPr lang="en-US" b="0" i="0">
                        <a:solidFill>
                          <a:srgbClr val="5E5E5E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E" sz="18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Fatima </a:t>
                      </a:r>
                      <a:r>
                        <a:rPr lang="en-AE" sz="1800" u="sng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must</a:t>
                      </a:r>
                      <a:r>
                        <a:rPr lang="en-AE" sz="18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study for her science exam. </a:t>
                      </a:r>
                    </a:p>
                    <a:p>
                      <a:pPr algn="l" rtl="0" fontAlgn="base">
                        <a:lnSpc>
                          <a:spcPts val="1800"/>
                        </a:lnSpc>
                        <a:buNone/>
                      </a:pPr>
                      <a:r>
                        <a:rPr lang="en-AE" sz="18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You </a:t>
                      </a:r>
                      <a:r>
                        <a:rPr lang="en-AE" sz="1800" b="0" i="0" u="sng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have to</a:t>
                      </a:r>
                      <a:r>
                        <a:rPr lang="en-AE" sz="18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brush your cat’s hair every day.</a:t>
                      </a:r>
                    </a:p>
                    <a:p>
                      <a:pPr algn="l" rtl="0" fontAlgn="base">
                        <a:lnSpc>
                          <a:spcPts val="1800"/>
                        </a:lnSpc>
                        <a:buNone/>
                      </a:pPr>
                      <a:r>
                        <a:rPr lang="en-AE" sz="18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Sara </a:t>
                      </a:r>
                      <a:r>
                        <a:rPr lang="en-AE" sz="1800" b="0" i="0" u="sng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must</a:t>
                      </a:r>
                      <a:r>
                        <a:rPr lang="en-AE" sz="18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visit her aunt’s house </a:t>
                      </a:r>
                      <a:r>
                        <a:rPr lang="en-AE" sz="18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today!</a:t>
                      </a:r>
                      <a:endParaRPr lang="en-GB" sz="180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rtl="0" fontAlgn="base">
                        <a:lnSpc>
                          <a:spcPts val="1800"/>
                        </a:lnSpc>
                        <a:buNone/>
                      </a:pPr>
                      <a:r>
                        <a:rPr lang="en-GB" sz="18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 you </a:t>
                      </a:r>
                      <a:r>
                        <a:rPr lang="en-GB" sz="1800" b="0" i="0" u="sng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have to</a:t>
                      </a:r>
                      <a:r>
                        <a:rPr lang="en-GB" sz="1800" b="0" i="0" u="non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8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 to school today?</a:t>
                      </a:r>
                      <a:endParaRPr lang="en-AE" sz="180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8255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164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275AA4-5E5C-429B-1913-3C785FD41F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3E0EB3E-CF32-B59D-B701-A43C7FC490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4303473"/>
              </p:ext>
            </p:extLst>
          </p:nvPr>
        </p:nvGraphicFramePr>
        <p:xfrm>
          <a:off x="1" y="0"/>
          <a:ext cx="12192000" cy="6857999"/>
        </p:xfrm>
        <a:graphic>
          <a:graphicData uri="http://schemas.openxmlformats.org/drawingml/2006/table">
            <a:tbl>
              <a:tblPr firstRow="1" firstCol="1" bandRow="1"/>
              <a:tblGrid>
                <a:gridCol w="2129536">
                  <a:extLst>
                    <a:ext uri="{9D8B030D-6E8A-4147-A177-3AD203B41FA5}">
                      <a16:colId xmlns:a16="http://schemas.microsoft.com/office/drawing/2014/main" val="3979107295"/>
                    </a:ext>
                  </a:extLst>
                </a:gridCol>
                <a:gridCol w="10062464">
                  <a:extLst>
                    <a:ext uri="{9D8B030D-6E8A-4147-A177-3AD203B41FA5}">
                      <a16:colId xmlns:a16="http://schemas.microsoft.com/office/drawing/2014/main" val="2834414452"/>
                    </a:ext>
                  </a:extLst>
                </a:gridCol>
              </a:tblGrid>
              <a:tr h="1463855">
                <a:tc gridSpan="2">
                  <a:txBody>
                    <a:bodyPr/>
                    <a:lstStyle/>
                    <a:p>
                      <a:pPr algn="l" rtl="0" fontAlgn="base">
                        <a:lnSpc>
                          <a:spcPts val="2700"/>
                        </a:lnSpc>
                        <a:buNone/>
                      </a:pPr>
                      <a:r>
                        <a:rPr lang="en-AE" sz="1800" b="1" i="0" u="none" strike="noStrike" dirty="0">
                          <a:solidFill>
                            <a:srgbClr val="AC833B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Amal </a:t>
                      </a:r>
                      <a:r>
                        <a:rPr lang="en-AE" sz="1800" b="1" i="0" u="sng" dirty="0">
                          <a:solidFill>
                            <a:srgbClr val="AC833B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walked</a:t>
                      </a:r>
                      <a:r>
                        <a:rPr lang="en-AE" sz="1800" b="1" i="0" u="none" strike="noStrike" dirty="0">
                          <a:solidFill>
                            <a:srgbClr val="AC833B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 school with her sister.</a:t>
                      </a:r>
                      <a:r>
                        <a:rPr lang="en-AE" sz="1800" b="0" i="0" dirty="0">
                          <a:solidFill>
                            <a:srgbClr val="5E5E5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​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111711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800"/>
                        </a:lnSpc>
                        <a:buNone/>
                      </a:pPr>
                      <a:r>
                        <a:rPr lang="en-GB" sz="1800" b="1" i="0" dirty="0">
                          <a:solidFill>
                            <a:srgbClr val="5F5F5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Checking questions</a:t>
                      </a:r>
                      <a:r>
                        <a:rPr lang="en-GB" sz="1800" b="0" i="0" dirty="0">
                          <a:solidFill>
                            <a:srgbClr val="5E5E5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​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800"/>
                        </a:lnSpc>
                        <a:buNone/>
                      </a:pPr>
                      <a:r>
                        <a:rPr lang="en-AE" sz="18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 Amal walking to school </a:t>
                      </a:r>
                      <a:r>
                        <a:rPr lang="en-AE" sz="18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now?</a:t>
                      </a:r>
                      <a:r>
                        <a:rPr lang="en-GB" sz="18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Do we know when she went to school?</a:t>
                      </a:r>
                      <a:endParaRPr lang="en-AE" sz="1800" b="0" i="0" dirty="0">
                        <a:solidFill>
                          <a:srgbClr val="5E5E5E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9869607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800"/>
                        </a:lnSpc>
                        <a:buNone/>
                      </a:pPr>
                      <a:r>
                        <a:rPr lang="en-US" sz="1800" b="1" i="0" dirty="0">
                          <a:solidFill>
                            <a:srgbClr val="5F5F5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Grammatical structure</a:t>
                      </a:r>
                      <a:r>
                        <a:rPr lang="en-US" sz="1800" b="0" i="0" dirty="0">
                          <a:solidFill>
                            <a:srgbClr val="5E5E5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​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auto">
                        <a:lnSpc>
                          <a:spcPts val="1800"/>
                        </a:lnSpc>
                        <a:buNone/>
                      </a:pPr>
                      <a:r>
                        <a:rPr lang="en-AE" sz="1800" b="1" i="0" u="sng" strike="noStrike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Past time: past simple</a:t>
                      </a:r>
                      <a:r>
                        <a:rPr lang="en-AE" sz="1800" b="0" i="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​</a:t>
                      </a:r>
                    </a:p>
                    <a:p>
                      <a:pPr algn="l" rtl="0" fontAlgn="base">
                        <a:lnSpc>
                          <a:spcPts val="1800"/>
                        </a:lnSpc>
                        <a:buNone/>
                      </a:pPr>
                      <a:r>
                        <a:rPr lang="en-GB" sz="18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AE" sz="18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ubject </a:t>
                      </a:r>
                      <a:r>
                        <a:rPr lang="en-AE" sz="18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verb -ed + </a:t>
                      </a:r>
                      <a:r>
                        <a:rPr lang="en-AE" sz="18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object</a:t>
                      </a:r>
                      <a:r>
                        <a:rPr lang="en-AE" sz="1800" b="0" i="0">
                          <a:solidFill>
                            <a:srgbClr val="5E5E5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​</a:t>
                      </a:r>
                      <a:endParaRPr lang="en-GB" sz="1800" b="0" i="0" dirty="0">
                        <a:solidFill>
                          <a:srgbClr val="5E5E5E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010189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800"/>
                        </a:lnSpc>
                        <a:buNone/>
                      </a:pPr>
                      <a:r>
                        <a:rPr lang="en-US" sz="1800" b="1" i="0" dirty="0">
                          <a:solidFill>
                            <a:srgbClr val="5F5F5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Usage</a:t>
                      </a:r>
                      <a:r>
                        <a:rPr lang="en-US" sz="1800" b="0" i="0" dirty="0">
                          <a:solidFill>
                            <a:srgbClr val="5E5E5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​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800"/>
                        </a:lnSpc>
                        <a:buNone/>
                      </a:pPr>
                      <a:r>
                        <a:rPr lang="en-AE" sz="18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 use past simple to describe actions that started and </a:t>
                      </a:r>
                      <a:r>
                        <a:rPr lang="en-AE" sz="18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finished </a:t>
                      </a:r>
                      <a:r>
                        <a:rPr lang="en-GB" sz="18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 an undefined time </a:t>
                      </a:r>
                      <a:r>
                        <a:rPr lang="en-AE" sz="18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</a:t>
                      </a:r>
                      <a:r>
                        <a:rPr lang="en-AE" sz="18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past. We can make past simple sentences with regular past verbs by adding –ed to the infinitive (base form of the verb).</a:t>
                      </a:r>
                      <a:endParaRPr lang="en-AE" sz="1800" b="0" i="0" dirty="0">
                        <a:solidFill>
                          <a:srgbClr val="5E5E5E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7797387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800"/>
                        </a:lnSpc>
                        <a:buNone/>
                      </a:pPr>
                      <a:r>
                        <a:rPr lang="en-US" sz="1800" b="1" i="0">
                          <a:solidFill>
                            <a:srgbClr val="5F5F5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examples</a:t>
                      </a:r>
                      <a:r>
                        <a:rPr lang="en-US" sz="1800" b="0" i="0">
                          <a:solidFill>
                            <a:srgbClr val="5E5E5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​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800"/>
                        </a:lnSpc>
                        <a:buNone/>
                      </a:pPr>
                      <a:r>
                        <a:rPr lang="en-AE" sz="18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 </a:t>
                      </a:r>
                      <a:r>
                        <a:rPr lang="en-AE" sz="1800" b="0" i="0" u="sng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looked</a:t>
                      </a:r>
                      <a:r>
                        <a:rPr lang="en-A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for his shoes</a:t>
                      </a:r>
                      <a:r>
                        <a:rPr lang="en-AE" sz="18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en-AE" sz="1800" b="0" i="0" dirty="0">
                          <a:solidFill>
                            <a:srgbClr val="5E5E5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​</a:t>
                      </a:r>
                    </a:p>
                    <a:p>
                      <a:pPr algn="l" rtl="0" fontAlgn="base">
                        <a:lnSpc>
                          <a:spcPts val="1800"/>
                        </a:lnSpc>
                        <a:buNone/>
                      </a:pPr>
                      <a:r>
                        <a:rPr lang="en-AE" sz="18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They </a:t>
                      </a:r>
                      <a:r>
                        <a:rPr lang="en-AE" sz="1800" b="0" i="0" u="sng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played</a:t>
                      </a:r>
                      <a:r>
                        <a:rPr lang="en-AE" sz="18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 the park.</a:t>
                      </a:r>
                      <a:r>
                        <a:rPr lang="en-AE" sz="1800" b="0" i="0" dirty="0">
                          <a:solidFill>
                            <a:srgbClr val="5E5E5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​</a:t>
                      </a:r>
                    </a:p>
                    <a:p>
                      <a:pPr algn="l" rtl="0" fontAlgn="base">
                        <a:lnSpc>
                          <a:spcPts val="1800"/>
                        </a:lnSpc>
                        <a:buNone/>
                      </a:pPr>
                      <a:r>
                        <a:rPr lang="en-AE" sz="18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lang="en-AE" sz="1800" b="0" i="0" u="sng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studied</a:t>
                      </a:r>
                      <a:r>
                        <a:rPr lang="en-AE" sz="18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for my exam</a:t>
                      </a:r>
                      <a:r>
                        <a:rPr lang="en-AE" sz="18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en-AE" sz="1800" b="0" i="0">
                          <a:solidFill>
                            <a:srgbClr val="5E5E5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​</a:t>
                      </a:r>
                      <a:endParaRPr lang="en-GB" sz="1800" b="0" i="0" dirty="0">
                        <a:solidFill>
                          <a:srgbClr val="5E5E5E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8255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5935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35EFAB-2662-12E5-2A23-6E18CF77F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A2CF868-D4EF-6883-40F1-7879EDD94F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3296694"/>
              </p:ext>
            </p:extLst>
          </p:nvPr>
        </p:nvGraphicFramePr>
        <p:xfrm>
          <a:off x="474689" y="303550"/>
          <a:ext cx="11242621" cy="6250900"/>
        </p:xfrm>
        <a:graphic>
          <a:graphicData uri="http://schemas.openxmlformats.org/drawingml/2006/table">
            <a:tbl>
              <a:tblPr firstRow="1" firstCol="1" bandRow="1"/>
              <a:tblGrid>
                <a:gridCol w="1963711">
                  <a:extLst>
                    <a:ext uri="{9D8B030D-6E8A-4147-A177-3AD203B41FA5}">
                      <a16:colId xmlns:a16="http://schemas.microsoft.com/office/drawing/2014/main" val="3979107295"/>
                    </a:ext>
                  </a:extLst>
                </a:gridCol>
                <a:gridCol w="9278910">
                  <a:extLst>
                    <a:ext uri="{9D8B030D-6E8A-4147-A177-3AD203B41FA5}">
                      <a16:colId xmlns:a16="http://schemas.microsoft.com/office/drawing/2014/main" val="2834414452"/>
                    </a:ext>
                  </a:extLst>
                </a:gridCol>
              </a:tblGrid>
              <a:tr h="1334268">
                <a:tc gridSpan="2">
                  <a:txBody>
                    <a:bodyPr/>
                    <a:lstStyle/>
                    <a:p>
                      <a:pPr algn="l" rtl="0" fontAlgn="base">
                        <a:lnSpc>
                          <a:spcPts val="2700"/>
                        </a:lnSpc>
                        <a:buNone/>
                      </a:pPr>
                      <a:r>
                        <a:rPr lang="en-US" sz="1800" b="1" i="0" u="sng" dirty="0">
                          <a:solidFill>
                            <a:srgbClr val="AC833B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  <a:r>
                        <a:rPr lang="en-US" sz="1800" b="1" i="0" u="none" strike="noStrike" dirty="0">
                          <a:solidFill>
                            <a:srgbClr val="AC833B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your book.</a:t>
                      </a:r>
                      <a:r>
                        <a:rPr lang="en-US" sz="1800" b="0" i="0" dirty="0">
                          <a:solidFill>
                            <a:srgbClr val="5E5E5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​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111711"/>
                  </a:ext>
                </a:extLst>
              </a:tr>
              <a:tr h="1229158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800"/>
                        </a:lnSpc>
                        <a:buNone/>
                      </a:pPr>
                      <a:r>
                        <a:rPr lang="en-GB" sz="1800" b="1" i="0" dirty="0">
                          <a:solidFill>
                            <a:srgbClr val="5F5F5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Checking questions</a:t>
                      </a:r>
                      <a:r>
                        <a:rPr lang="en-GB" sz="1800" b="0" i="0" dirty="0">
                          <a:solidFill>
                            <a:srgbClr val="5E5E5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​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800"/>
                        </a:lnSpc>
                        <a:buNone/>
                      </a:pPr>
                      <a:r>
                        <a:rPr lang="en-AE" sz="18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 the teacher asking or telling the </a:t>
                      </a:r>
                      <a:r>
                        <a:rPr lang="en-GB" sz="18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children</a:t>
                      </a:r>
                      <a:r>
                        <a:rPr lang="en-AE" sz="18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 do something? </a:t>
                      </a:r>
                      <a:r>
                        <a:rPr lang="en-AE" sz="1800" b="0" i="0">
                          <a:solidFill>
                            <a:srgbClr val="5E5E5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​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9869607"/>
                  </a:ext>
                </a:extLst>
              </a:tr>
              <a:tr h="1229158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800"/>
                        </a:lnSpc>
                        <a:buNone/>
                      </a:pPr>
                      <a:r>
                        <a:rPr lang="en-US" sz="1800" b="1" i="0" dirty="0">
                          <a:solidFill>
                            <a:srgbClr val="5F5F5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Grammatical structure</a:t>
                      </a:r>
                      <a:r>
                        <a:rPr lang="en-US" sz="1800" b="0" i="0" dirty="0">
                          <a:solidFill>
                            <a:srgbClr val="5E5E5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​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auto">
                        <a:lnSpc>
                          <a:spcPts val="1800"/>
                        </a:lnSpc>
                        <a:buNone/>
                      </a:pPr>
                      <a:r>
                        <a:rPr lang="fr-FR" sz="1800" b="1" i="0" u="sng" strike="noStrike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Clauses and phrases: </a:t>
                      </a:r>
                      <a:r>
                        <a:rPr lang="fr-FR" sz="1800" b="1" i="0" u="sng" strike="noStrike" dirty="0" err="1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imperatives</a:t>
                      </a:r>
                      <a:r>
                        <a:rPr lang="fr-FR" sz="1800" b="0" i="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​</a:t>
                      </a:r>
                    </a:p>
                    <a:p>
                      <a:pPr algn="l" rtl="0" fontAlgn="base">
                        <a:lnSpc>
                          <a:spcPts val="1800"/>
                        </a:lnSpc>
                        <a:buNone/>
                      </a:pPr>
                      <a:r>
                        <a:rPr lang="fr-FR" sz="18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infinitive (base </a:t>
                      </a:r>
                      <a:r>
                        <a:rPr lang="fr-FR" sz="1800" b="0" i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verb</a:t>
                      </a:r>
                      <a:r>
                        <a:rPr lang="fr-FR" sz="18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 + </a:t>
                      </a:r>
                      <a:r>
                        <a:rPr lang="fr-FR" sz="1800" b="0" i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complement</a:t>
                      </a:r>
                      <a:r>
                        <a:rPr lang="fr-FR" sz="1800" b="0" i="0" dirty="0">
                          <a:solidFill>
                            <a:srgbClr val="5E5E5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​</a:t>
                      </a:r>
                    </a:p>
                    <a:p>
                      <a:pPr algn="l" rtl="0" fontAlgn="base">
                        <a:lnSpc>
                          <a:spcPts val="1800"/>
                        </a:lnSpc>
                        <a:buNone/>
                      </a:pPr>
                      <a:r>
                        <a:rPr lang="fr-FR" sz="18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‘Don’t’ + infinitive (base </a:t>
                      </a:r>
                      <a:r>
                        <a:rPr lang="fr-FR" sz="1800" b="0" i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verb</a:t>
                      </a:r>
                      <a:r>
                        <a:rPr lang="fr-FR" sz="18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 + </a:t>
                      </a:r>
                      <a:r>
                        <a:rPr lang="fr-FR" sz="1800" b="0" i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complement</a:t>
                      </a:r>
                      <a:r>
                        <a:rPr lang="fr-FR" sz="1800" b="0" i="0" dirty="0">
                          <a:solidFill>
                            <a:srgbClr val="5E5E5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​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010189"/>
                  </a:ext>
                </a:extLst>
              </a:tr>
              <a:tr h="1229158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800"/>
                        </a:lnSpc>
                        <a:buNone/>
                      </a:pPr>
                      <a:r>
                        <a:rPr lang="en-US" sz="1800" b="1" i="0">
                          <a:solidFill>
                            <a:srgbClr val="5F5F5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Usage</a:t>
                      </a:r>
                      <a:r>
                        <a:rPr lang="en-US" sz="1800" b="0" i="0">
                          <a:solidFill>
                            <a:srgbClr val="5E5E5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​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800"/>
                        </a:lnSpc>
                        <a:buNone/>
                      </a:pPr>
                      <a:r>
                        <a:rPr lang="en-AE" sz="1800" b="0" i="0" dirty="0">
                          <a:solidFill>
                            <a:srgbClr val="151515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 use imperatives to give an order, advice or instructions.</a:t>
                      </a:r>
                      <a:r>
                        <a:rPr lang="en-AE" sz="1800" b="0" i="0" dirty="0">
                          <a:solidFill>
                            <a:srgbClr val="5E5E5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​</a:t>
                      </a:r>
                    </a:p>
                    <a:p>
                      <a:pPr algn="l" rtl="0" fontAlgn="base">
                        <a:lnSpc>
                          <a:spcPts val="1800"/>
                        </a:lnSpc>
                        <a:buNone/>
                      </a:pPr>
                      <a:r>
                        <a:rPr lang="en-AE" sz="18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Imperatives are constructed by using the base form of the verb (</a:t>
                      </a:r>
                      <a:r>
                        <a:rPr lang="en-AE" sz="18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i</a:t>
                      </a:r>
                      <a:r>
                        <a:rPr lang="en-GB" sz="1800" b="0" i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nfinitive</a:t>
                      </a:r>
                      <a:r>
                        <a:rPr lang="en-AE" sz="18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 </a:t>
                      </a:r>
                      <a:r>
                        <a:rPr lang="en-AE" sz="18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without a subject. They are direct commands, requests, instructions, or directions.</a:t>
                      </a:r>
                      <a:r>
                        <a:rPr lang="en-AE" sz="1800" b="0" i="0" dirty="0">
                          <a:solidFill>
                            <a:srgbClr val="5E5E5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​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7797387"/>
                  </a:ext>
                </a:extLst>
              </a:tr>
              <a:tr h="1229158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800"/>
                        </a:lnSpc>
                        <a:buNone/>
                      </a:pPr>
                      <a:r>
                        <a:rPr lang="en-US" sz="1800" b="1" i="0">
                          <a:solidFill>
                            <a:srgbClr val="5F5F5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examples</a:t>
                      </a:r>
                      <a:r>
                        <a:rPr lang="en-US" sz="1800" b="0" i="0">
                          <a:solidFill>
                            <a:srgbClr val="5E5E5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​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800"/>
                        </a:lnSpc>
                        <a:buNone/>
                      </a:pPr>
                      <a:r>
                        <a:rPr lang="en-AE" sz="1800" b="0" i="0" u="sng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Talk</a:t>
                      </a:r>
                      <a:r>
                        <a:rPr lang="en-AE" sz="18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 your father!</a:t>
                      </a:r>
                      <a:endParaRPr lang="en-AE" sz="1800" b="0" i="0" dirty="0">
                        <a:solidFill>
                          <a:srgbClr val="5E5E5E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rtl="0" fontAlgn="base">
                        <a:lnSpc>
                          <a:spcPts val="1800"/>
                        </a:lnSpc>
                        <a:buNone/>
                      </a:pPr>
                      <a:r>
                        <a:rPr lang="en-AE" sz="1800" b="0" i="0" u="sng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</a:t>
                      </a:r>
                      <a:r>
                        <a:rPr lang="en-A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 class, please!</a:t>
                      </a:r>
                      <a:endParaRPr lang="en-AE" sz="1800" b="0" i="0" dirty="0">
                        <a:solidFill>
                          <a:srgbClr val="5E5E5E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rtl="0" fontAlgn="base">
                        <a:lnSpc>
                          <a:spcPts val="1800"/>
                        </a:lnSpc>
                        <a:buNone/>
                      </a:pPr>
                      <a:r>
                        <a:rPr lang="en-AE" sz="1800" b="0" i="0" u="sng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Stand</a:t>
                      </a:r>
                      <a:r>
                        <a:rPr lang="en-A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over there!</a:t>
                      </a:r>
                      <a:endParaRPr lang="en-AE" sz="1800" b="0" i="0" dirty="0">
                        <a:solidFill>
                          <a:srgbClr val="5E5E5E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rtl="0" fontAlgn="base">
                        <a:lnSpc>
                          <a:spcPts val="1800"/>
                        </a:lnSpc>
                        <a:buNone/>
                      </a:pPr>
                      <a:r>
                        <a:rPr lang="en-AE" sz="1800" b="0" i="0" u="sng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Don’t</a:t>
                      </a:r>
                      <a:r>
                        <a:rPr lang="en-AE" sz="18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sit down!</a:t>
                      </a:r>
                      <a:endParaRPr lang="en-AE" sz="1800" b="0" i="0" dirty="0">
                        <a:solidFill>
                          <a:srgbClr val="5E5E5E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8255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8925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ستطيل 9">
            <a:extLst>
              <a:ext uri="{FF2B5EF4-FFF2-40B4-BE49-F238E27FC236}">
                <a16:creationId xmlns:a16="http://schemas.microsoft.com/office/drawing/2014/main" id="{593B9ED2-2C70-9A91-F462-981E172C770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0095C17B-0140-67F9-DA8C-3D54C69888E8}"/>
              </a:ext>
            </a:extLst>
          </p:cNvPr>
          <p:cNvSpPr txBox="1">
            <a:spLocks/>
          </p:cNvSpPr>
          <p:nvPr/>
        </p:nvSpPr>
        <p:spPr>
          <a:xfrm>
            <a:off x="5257801" y="3225799"/>
            <a:ext cx="6152292" cy="38763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GB" sz="3200" b="1" dirty="0">
                <a:solidFill>
                  <a:schemeClr val="bg1"/>
                </a:solidFill>
                <a:latin typeface="Helvetica" pitchFamily="2" charset="0"/>
              </a:rPr>
              <a:t>Term 3 preparation: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3200" b="1" dirty="0">
                <a:solidFill>
                  <a:schemeClr val="bg1"/>
                </a:solidFill>
                <a:latin typeface="Helvetica" pitchFamily="2" charset="0"/>
              </a:rPr>
              <a:t>Functional language</a:t>
            </a:r>
          </a:p>
        </p:txBody>
      </p:sp>
      <p:cxnSp>
        <p:nvCxnSpPr>
          <p:cNvPr id="11" name="Straight Connector 7">
            <a:extLst>
              <a:ext uri="{FF2B5EF4-FFF2-40B4-BE49-F238E27FC236}">
                <a16:creationId xmlns:a16="http://schemas.microsoft.com/office/drawing/2014/main" id="{2AB86037-0802-FD94-FEC9-C24C32208854}"/>
              </a:ext>
            </a:extLst>
          </p:cNvPr>
          <p:cNvCxnSpPr>
            <a:cxnSpLocks/>
          </p:cNvCxnSpPr>
          <p:nvPr/>
        </p:nvCxnSpPr>
        <p:spPr>
          <a:xfrm>
            <a:off x="2901044" y="3813071"/>
            <a:ext cx="3699163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C43E33A-4BAB-2D0E-2E70-E51554D2504D}"/>
              </a:ext>
            </a:extLst>
          </p:cNvPr>
          <p:cNvCxnSpPr>
            <a:cxnSpLocks/>
          </p:cNvCxnSpPr>
          <p:nvPr/>
        </p:nvCxnSpPr>
        <p:spPr>
          <a:xfrm>
            <a:off x="6600207" y="3813071"/>
            <a:ext cx="5652655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9" name="صورة 18">
            <a:extLst>
              <a:ext uri="{FF2B5EF4-FFF2-40B4-BE49-F238E27FC236}">
                <a16:creationId xmlns:a16="http://schemas.microsoft.com/office/drawing/2014/main" id="{307FBE63-6578-6145-7E6F-FDD63208A1E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17632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385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4DFD28-BC3A-A393-BA3B-7CF576392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23924D70-69AB-16FF-0DEF-A74C119091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825000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10420">
                  <a:extLst>
                    <a:ext uri="{9D8B030D-6E8A-4147-A177-3AD203B41FA5}">
                      <a16:colId xmlns:a16="http://schemas.microsoft.com/office/drawing/2014/main" val="460172098"/>
                    </a:ext>
                  </a:extLst>
                </a:gridCol>
                <a:gridCol w="8781580">
                  <a:extLst>
                    <a:ext uri="{9D8B030D-6E8A-4147-A177-3AD203B41FA5}">
                      <a16:colId xmlns:a16="http://schemas.microsoft.com/office/drawing/2014/main" val="960561992"/>
                    </a:ext>
                  </a:extLst>
                </a:gridCol>
              </a:tblGrid>
              <a:tr h="4657318">
                <a:tc gridSpan="2">
                  <a:txBody>
                    <a:bodyPr/>
                    <a:lstStyle/>
                    <a:p>
                      <a:pPr algn="l" rtl="0" fontAlgn="base">
                        <a:lnSpc>
                          <a:spcPts val="2025"/>
                        </a:lnSpc>
                        <a:buNone/>
                      </a:pPr>
                      <a:r>
                        <a:rPr lang="en-AE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Where is your house? It is </a:t>
                      </a:r>
                      <a:r>
                        <a:rPr lang="en-AE" sz="1800" b="1" i="0" u="sng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Dubai</a:t>
                      </a:r>
                      <a:r>
                        <a:rPr lang="en-AE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en-AE" sz="1800" b="1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​</a:t>
                      </a:r>
                      <a:endParaRPr lang="en-AE" b="1" i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rtl="0" fontAlgn="base">
                        <a:lnSpc>
                          <a:spcPts val="2025"/>
                        </a:lnSpc>
                        <a:buNone/>
                      </a:pPr>
                      <a:r>
                        <a:rPr lang="en-AE" sz="1800" b="1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​</a:t>
                      </a:r>
                      <a:endParaRPr lang="en-AE" b="1" i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rtl="0" fontAlgn="base">
                        <a:lnSpc>
                          <a:spcPts val="2025"/>
                        </a:lnSpc>
                        <a:buNone/>
                      </a:pPr>
                      <a:r>
                        <a:rPr lang="en-AE" sz="18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Amal </a:t>
                      </a:r>
                      <a:r>
                        <a:rPr lang="en-AE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lives </a:t>
                      </a:r>
                      <a:r>
                        <a:rPr lang="en-AE" sz="1800" b="1" i="0" u="sng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a beautiful, big house</a:t>
                      </a:r>
                      <a:r>
                        <a:rPr lang="en-AE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AE" b="1" i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rtl="0" fontAlgn="base">
                        <a:lnSpc>
                          <a:spcPts val="2025"/>
                        </a:lnSpc>
                        <a:buNone/>
                      </a:pPr>
                      <a:r>
                        <a:rPr lang="en-AE" sz="1800" b="1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​</a:t>
                      </a:r>
                      <a:endParaRPr lang="en-AE" b="1" i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rtl="0" fontAlgn="base">
                        <a:lnSpc>
                          <a:spcPts val="2025"/>
                        </a:lnSpc>
                        <a:buNone/>
                      </a:pPr>
                      <a:r>
                        <a:rPr lang="en-AE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How many scientists work </a:t>
                      </a:r>
                      <a:r>
                        <a:rPr lang="en-AE" sz="1800" b="1" i="0" u="sng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that tall building</a:t>
                      </a:r>
                      <a:r>
                        <a:rPr lang="en-AE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AE" b="1" i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rtl="0" fontAlgn="base">
                        <a:lnSpc>
                          <a:spcPts val="2025"/>
                        </a:lnSpc>
                        <a:buNone/>
                      </a:pPr>
                      <a:r>
                        <a:rPr lang="en-AE" sz="1800" b="1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​</a:t>
                      </a:r>
                      <a:endParaRPr lang="en-AE" b="1" i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rtl="0" fontAlgn="base">
                        <a:lnSpc>
                          <a:spcPts val="2025"/>
                        </a:lnSpc>
                        <a:buNone/>
                      </a:pPr>
                      <a:r>
                        <a:rPr lang="en-AE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What colour is your aunt’s house? It is </a:t>
                      </a:r>
                      <a:r>
                        <a:rPr lang="en-AE" sz="1800" b="1" i="0" u="sng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brown and white</a:t>
                      </a:r>
                      <a:r>
                        <a:rPr lang="en-AE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en-AE" sz="1800" b="1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​</a:t>
                      </a:r>
                      <a:endParaRPr lang="en-AE" b="1" i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AD9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/>
                    </a:p>
                  </a:txBody>
                  <a:tcPr>
                    <a:solidFill>
                      <a:srgbClr val="00667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7936984"/>
                  </a:ext>
                </a:extLst>
              </a:tr>
              <a:tr h="1100341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800"/>
                        </a:lnSpc>
                        <a:buNone/>
                      </a:pPr>
                      <a:r>
                        <a:rPr lang="en-GB" sz="1800" b="1" i="0" dirty="0">
                          <a:solidFill>
                            <a:srgbClr val="5E5E5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Functional language point</a:t>
                      </a:r>
                      <a:r>
                        <a:rPr lang="en-GB" sz="1800" b="0" i="0" dirty="0">
                          <a:solidFill>
                            <a:srgbClr val="5E5E5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​</a:t>
                      </a:r>
                      <a:endParaRPr lang="en-GB" b="0" i="0" dirty="0">
                        <a:solidFill>
                          <a:srgbClr val="5E5E5E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auto">
                        <a:lnSpc>
                          <a:spcPts val="1800"/>
                        </a:lnSpc>
                        <a:buNone/>
                      </a:pPr>
                      <a:r>
                        <a:rPr lang="en-US" sz="1800" b="1" i="0" u="sng" strike="noStrike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Describing places</a:t>
                      </a:r>
                      <a:r>
                        <a:rPr lang="en-US" sz="1800" b="0" i="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5912953"/>
                  </a:ext>
                </a:extLst>
              </a:tr>
              <a:tr h="1100341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800"/>
                        </a:lnSpc>
                        <a:buNone/>
                      </a:pPr>
                      <a:r>
                        <a:rPr lang="en-GB" sz="1800" b="1" i="0">
                          <a:solidFill>
                            <a:srgbClr val="5E5E5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Associated grammar</a:t>
                      </a:r>
                      <a:r>
                        <a:rPr lang="en-GB" sz="1800" b="0" i="0">
                          <a:solidFill>
                            <a:srgbClr val="5E5E5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​</a:t>
                      </a:r>
                      <a:endParaRPr lang="en-GB" b="0" i="0">
                        <a:solidFill>
                          <a:srgbClr val="5E5E5E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800"/>
                        </a:lnSpc>
                        <a:buNone/>
                      </a:pPr>
                      <a:r>
                        <a:rPr lang="fr-FR" sz="1800" b="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adjectives, </a:t>
                      </a:r>
                      <a:r>
                        <a:rPr lang="fr-FR" sz="1800" b="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noun</a:t>
                      </a:r>
                      <a:r>
                        <a:rPr lang="fr-FR" sz="1800" b="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phrases, </a:t>
                      </a:r>
                      <a:r>
                        <a:rPr lang="fr-FR" sz="1800" b="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prepositional</a:t>
                      </a:r>
                      <a:r>
                        <a:rPr lang="fr-FR" sz="1800" b="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phrases</a:t>
                      </a:r>
                      <a:endParaRPr lang="fr-FR" b="0" i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7485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14354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5FA4D-BA14-5015-1F9B-72BB6250E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D37FE2EB-4AF9-57F2-46B0-61F42CBE3F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8134590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69045">
                  <a:extLst>
                    <a:ext uri="{9D8B030D-6E8A-4147-A177-3AD203B41FA5}">
                      <a16:colId xmlns:a16="http://schemas.microsoft.com/office/drawing/2014/main" val="460172098"/>
                    </a:ext>
                  </a:extLst>
                </a:gridCol>
                <a:gridCol w="8622955">
                  <a:extLst>
                    <a:ext uri="{9D8B030D-6E8A-4147-A177-3AD203B41FA5}">
                      <a16:colId xmlns:a16="http://schemas.microsoft.com/office/drawing/2014/main" val="960561992"/>
                    </a:ext>
                  </a:extLst>
                </a:gridCol>
              </a:tblGrid>
              <a:tr h="4657318">
                <a:tc gridSpan="2">
                  <a:txBody>
                    <a:bodyPr/>
                    <a:lstStyle/>
                    <a:p>
                      <a:pPr rtl="0" fontAlgn="base"/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lang="en-US" sz="1800" b="1" i="0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had lunch with my family</a:t>
                      </a: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rtl="0" fontAlgn="base"/>
                      <a:endParaRPr lang="en-US" sz="1800" b="1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rtl="0" fontAlgn="base"/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Where </a:t>
                      </a:r>
                      <a:r>
                        <a:rPr lang="en-US" sz="1800" b="1" i="0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did you go yesterday</a:t>
                      </a: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?​ I went to my uncle’s house.</a:t>
                      </a:r>
                    </a:p>
                    <a:p>
                      <a:pPr rtl="0" fontAlgn="base"/>
                      <a:endParaRPr lang="en-US" sz="1800" b="1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rtl="0" fontAlgn="base"/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Hamad </a:t>
                      </a:r>
                      <a:r>
                        <a:rPr lang="en-US" sz="1800" b="1" i="0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walked to school with his brother</a:t>
                      </a: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</a:t>
                      </a:r>
                    </a:p>
                  </a:txBody>
                  <a:tcPr anchor="ctr">
                    <a:solidFill>
                      <a:srgbClr val="CAD9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rgbClr val="00667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7936984"/>
                  </a:ext>
                </a:extLst>
              </a:tr>
              <a:tr h="1100341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Functional language</a:t>
                      </a:r>
                      <a:r>
                        <a:rPr lang="en-AE" sz="1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point</a:t>
                      </a:r>
                      <a:endParaRPr lang="en-AE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800"/>
                        </a:lnSpc>
                        <a:buNone/>
                      </a:pPr>
                      <a:r>
                        <a:rPr lang="en-AE" sz="1800" b="1" i="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Describing past experiences and events​</a:t>
                      </a:r>
                      <a:endParaRPr lang="en-AE" sz="1800" b="1" i="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5912953"/>
                  </a:ext>
                </a:extLst>
              </a:tr>
              <a:tr h="1100341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Associated grammar</a:t>
                      </a:r>
                      <a:endParaRPr lang="en-AE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800"/>
                        </a:lnSpc>
                        <a:buNone/>
                      </a:pPr>
                      <a:r>
                        <a:rPr lang="en-AE" sz="1800" b="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</a:t>
                      </a:r>
                      <a:r>
                        <a:rPr lang="en-AE" sz="1800" b="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questions, </a:t>
                      </a:r>
                      <a:r>
                        <a:rPr lang="en-AE" sz="1800" b="0" i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past </a:t>
                      </a:r>
                      <a:r>
                        <a:rPr lang="en-GB" sz="1800" b="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simple, </a:t>
                      </a:r>
                      <a:r>
                        <a:rPr lang="en-AE" sz="1800" b="0" i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adverbs </a:t>
                      </a:r>
                      <a:r>
                        <a:rPr lang="en-AE" sz="1800" b="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 time​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7485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68107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73429-CD9B-1AC6-B92E-0C9A750FF8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04BCD17C-7883-E08A-2098-7F7CD2B52B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9724447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48357">
                  <a:extLst>
                    <a:ext uri="{9D8B030D-6E8A-4147-A177-3AD203B41FA5}">
                      <a16:colId xmlns:a16="http://schemas.microsoft.com/office/drawing/2014/main" val="460172098"/>
                    </a:ext>
                  </a:extLst>
                </a:gridCol>
                <a:gridCol w="8543643">
                  <a:extLst>
                    <a:ext uri="{9D8B030D-6E8A-4147-A177-3AD203B41FA5}">
                      <a16:colId xmlns:a16="http://schemas.microsoft.com/office/drawing/2014/main" val="960561992"/>
                    </a:ext>
                  </a:extLst>
                </a:gridCol>
              </a:tblGrid>
              <a:tr h="4657318">
                <a:tc gridSpan="2">
                  <a:txBody>
                    <a:bodyPr/>
                    <a:lstStyle/>
                    <a:p>
                      <a:pPr rtl="0" fontAlgn="base"/>
                      <a:r>
                        <a:rPr lang="en-US" sz="1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Ahmad </a:t>
                      </a:r>
                      <a:r>
                        <a:rPr lang="en-US" sz="1800" b="1" i="0" u="sng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believes</a:t>
                      </a:r>
                      <a:r>
                        <a:rPr lang="en-US" sz="1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rabbits are beautiful.</a:t>
                      </a: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​</a:t>
                      </a:r>
                    </a:p>
                    <a:p>
                      <a:pPr rtl="0" fontAlgn="base"/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rtl="0" fontAlgn="base"/>
                      <a:r>
                        <a:rPr lang="en-US" sz="1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lang="en-US" sz="1800" b="1" i="0" u="sng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think</a:t>
                      </a:r>
                      <a:r>
                        <a:rPr lang="en-US" sz="1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I am taller than my sister.</a:t>
                      </a: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​</a:t>
                      </a:r>
                    </a:p>
                    <a:p>
                      <a:pPr rtl="0" fontAlgn="base"/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rtl="0" fontAlgn="base"/>
                      <a:r>
                        <a:rPr lang="en-US" sz="1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What do you </a:t>
                      </a:r>
                      <a:r>
                        <a:rPr lang="en-US" sz="1800" b="1" i="0" u="sng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think</a:t>
                      </a:r>
                      <a:r>
                        <a:rPr lang="en-US" sz="1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?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i="0" u="none" strike="noStrike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AD9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rgbClr val="00667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7936984"/>
                  </a:ext>
                </a:extLst>
              </a:tr>
              <a:tr h="1100341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Functional language</a:t>
                      </a:r>
                      <a:r>
                        <a:rPr lang="en-AE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point</a:t>
                      </a:r>
                      <a:endParaRPr lang="en-AE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Expressing opinion</a:t>
                      </a:r>
                      <a:endParaRPr lang="en-US" b="1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5912953"/>
                  </a:ext>
                </a:extLst>
              </a:tr>
              <a:tr h="1100341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Associated grammar</a:t>
                      </a:r>
                      <a:endParaRPr lang="en-AE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adjectives</a:t>
                      </a:r>
                      <a:r>
                        <a:rPr lang="en-US" sz="1800" b="0" i="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verbs, noun </a:t>
                      </a: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phrases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7485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115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856D79B-812E-5294-42EB-39AB43560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Thank you</a:t>
            </a:r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35813492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oe PPT__">
      <a:dk1>
        <a:srgbClr val="5E5E5E"/>
      </a:dk1>
      <a:lt1>
        <a:srgbClr val="FFFFFF"/>
      </a:lt1>
      <a:dk2>
        <a:srgbClr val="AB833A"/>
      </a:dk2>
      <a:lt2>
        <a:srgbClr val="FFFFFF"/>
      </a:lt2>
      <a:accent1>
        <a:srgbClr val="AC833B"/>
      </a:accent1>
      <a:accent2>
        <a:srgbClr val="D0AB74"/>
      </a:accent2>
      <a:accent3>
        <a:srgbClr val="595959"/>
      </a:accent3>
      <a:accent4>
        <a:srgbClr val="CECECE"/>
      </a:accent4>
      <a:accent5>
        <a:srgbClr val="A9A9A9"/>
      </a:accent5>
      <a:accent6>
        <a:srgbClr val="5F5F5F"/>
      </a:accent6>
      <a:hlink>
        <a:srgbClr val="FFFFFF"/>
      </a:hlink>
      <a:folHlink>
        <a:srgbClr val="5E5E5E"/>
      </a:folHlink>
    </a:clrScheme>
    <a:fontScheme name="Custom 2">
      <a:majorFont>
        <a:latin typeface="Univers Next Arabic "/>
        <a:ea typeface=""/>
        <a:cs typeface=""/>
      </a:majorFont>
      <a:minorFont>
        <a:latin typeface="Univers Next Arabic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N EN" id="{0CC10CF4-144F-E948-A769-77F915408196}" vid="{D06F57A7-07F5-C84F-83D9-2A31E67FE68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0B0BF13B97DD4BB8CF62CFB1A9CDD2" ma:contentTypeVersion="10" ma:contentTypeDescription="Create a new document." ma:contentTypeScope="" ma:versionID="9d3933e53dcabb94610d316ca27d63b4">
  <xsd:schema xmlns:xsd="http://www.w3.org/2001/XMLSchema" xmlns:xs="http://www.w3.org/2001/XMLSchema" xmlns:p="http://schemas.microsoft.com/office/2006/metadata/properties" xmlns:ns2="9e9750b4-5bba-45f3-b196-96a2c6b5604b" xmlns:ns3="32e4c5a6-a30f-402c-a4de-1974d13e36c6" targetNamespace="http://schemas.microsoft.com/office/2006/metadata/properties" ma:root="true" ma:fieldsID="e69ff950d7f9c46a637cca37ee33dfbe" ns2:_="" ns3:_="">
    <xsd:import namespace="9e9750b4-5bba-45f3-b196-96a2c6b5604b"/>
    <xsd:import namespace="32e4c5a6-a30f-402c-a4de-1974d13e36c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750b4-5bba-45f3-b196-96a2c6b5604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e4c5a6-a30f-402c-a4de-1974d13e36c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0423872-51E4-4DA6-9D81-17A95E26E1AA}"/>
</file>

<file path=customXml/itemProps2.xml><?xml version="1.0" encoding="utf-8"?>
<ds:datastoreItem xmlns:ds="http://schemas.openxmlformats.org/officeDocument/2006/customXml" ds:itemID="{F81099B7-B8BF-41D5-82E9-06FB6C4AF20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C19CDEE-AFC6-4EE2-B4F7-8CA37066090B}">
  <ds:schemaRefs>
    <ds:schemaRef ds:uri="http://schemas.microsoft.com/office/2006/metadata/properties"/>
    <ds:schemaRef ds:uri="http://schemas.microsoft.com/office/infopath/2007/PartnerControls"/>
    <ds:schemaRef ds:uri="ed98f769-9929-4a8c-b4e0-3b1d78562470"/>
    <ds:schemaRef ds:uri="4a090edc-7a12-48de-8ccc-e297ffa550e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12839</TotalTime>
  <Words>983</Words>
  <Application>Microsoft Macintosh PowerPoint</Application>
  <PresentationFormat>Widescreen</PresentationFormat>
  <Paragraphs>137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Univers Next Arabic </vt:lpstr>
      <vt:lpstr>Univers Next Arabic Bold</vt:lpstr>
      <vt:lpstr>Univers Next Arabic Light</vt:lpstr>
      <vt:lpstr>Arial</vt:lpstr>
      <vt:lpstr>Calibri</vt:lpstr>
      <vt:lpstr>Helvetica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Haya Abu Ruka</dc:creator>
  <cp:lastModifiedBy>Thomasin Hazelden</cp:lastModifiedBy>
  <cp:revision>150</cp:revision>
  <dcterms:created xsi:type="dcterms:W3CDTF">2024-07-05T04:49:36Z</dcterms:created>
  <dcterms:modified xsi:type="dcterms:W3CDTF">2025-05-20T05:54:19Z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0x010100810B0BF13B97DD4BB8CF62CFB1A9CDD2</vt:lpwstr>
  </property>
  <property fmtid="{D5CDD505-2E9C-101B-9397-08002B2CF9AE}" pid="3" name="MediaServiceImageTags">
    <vt:lpwstr/>
  </property>
</Properties>
</file>