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autoCompressPictures="0">
  <p:sldMasterIdLst>
    <p:sldMasterId id="2147483648" r:id="rId1"/>
    <p:sldMasterId id="2147483652" r:id="rId2"/>
  </p:sldMasterIdLst>
  <p:notesMasterIdLst>
    <p:notesMasterId r:id="rId25"/>
  </p:notesMasterIdLst>
  <p:sldIdLst>
    <p:sldId id="273" r:id="rId3"/>
    <p:sldId id="274" r:id="rId4"/>
    <p:sldId id="275" r:id="rId5"/>
    <p:sldId id="276" r:id="rId6"/>
    <p:sldId id="277" r:id="rId7"/>
    <p:sldId id="257" r:id="rId8"/>
    <p:sldId id="256"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1" r:id="rId22"/>
    <p:sldId id="272" r:id="rId23"/>
    <p:sldId id="270" r:id="rId24"/>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مقدمة" id="{91AD75A2-2FA7-439B-3BD5-689805B89A26}">
          <p14:sldIdLst>
            <p14:sldId id="273"/>
            <p14:sldId id="274"/>
            <p14:sldId id="275"/>
            <p14:sldId id="276"/>
            <p14:sldId id="277"/>
            <p14:sldId id="257"/>
            <p14:sldId id="256"/>
          </p14:sldIdLst>
        </p14:section>
        <p14:section name="السيرة" id="{092F064F-E6BE-E790-F867-16C7F1F0C32A}">
          <p14:sldIdLst>
            <p14:sldId id="258"/>
            <p14:sldId id="259"/>
            <p14:sldId id="260"/>
            <p14:sldId id="261"/>
          </p14:sldIdLst>
        </p14:section>
        <p14:section name="الإنجاز العلمي" id="{6418C2F0-AE3B-D75A-73BF-082B12184F31}">
          <p14:sldIdLst>
            <p14:sldId id="262"/>
            <p14:sldId id="263"/>
            <p14:sldId id="264"/>
            <p14:sldId id="265"/>
          </p14:sldIdLst>
        </p14:section>
        <p14:section name="استراتيجيات الكتابة" id="{7D819F10-8F2D-F5FF-BE7C-3DD8B7B232E3}">
          <p14:sldIdLst>
            <p14:sldId id="266"/>
            <p14:sldId id="267"/>
            <p14:sldId id="268"/>
          </p14:sldIdLst>
        </p14:section>
        <p14:section name="تقويم" id="{3FB7EBEC-FCD0-D2F4-A15D-519770BBAB0B}">
          <p14:sldIdLst>
            <p14:sldId id="269"/>
            <p14:sldId id="271"/>
            <p14:sldId id="272"/>
            <p14:sldId id="270"/>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84" d="100"/>
          <a:sy n="84" d="100"/>
        </p:scale>
        <p:origin x="76" y="2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604743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شريحة الغلاف. يمكن البدء بسؤال: ماذا نعرف عن أحمد زويل؟ ثم الانتقال إلى نواتج التعلم.</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649051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828800" y="4828032"/>
            <a:ext cx="6858000" cy="237744"/>
          </a:xfrm>
          <a:prstGeom prst="rect">
            <a:avLst/>
          </a:prstGeom>
          <a:noFill/>
          <a:ln/>
        </p:spPr>
        <p:txBody>
          <a:bodyPr wrap="square" lIns="0" tIns="0" rIns="0" bIns="0" rtlCol="0" anchor="ctr"/>
          <a:lstStyle/>
          <a:p>
            <a:pPr marL="0" indent="0" algn="r">
              <a:buNone/>
            </a:pPr>
            <a:r>
              <a:rPr lang="ar-SA" altLang="en-US" sz="1100" dirty="0">
                <a:solidFill>
                  <a:schemeClr val="tx1"/>
                </a:solidFill>
              </a:rPr>
              <a:t>مجمع زايد التعليمي ح3 بنين · بالميثاق نبلغُ الآفاق</a:t>
            </a:r>
            <a:endParaRPr lang="ar-SA" sz="11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074920" y="182880"/>
            <a:ext cx="3657600" cy="777240"/>
          </a:xfrm>
          <a:prstGeom prst="rect">
            <a:avLst/>
          </a:prstGeom>
          <a:noFill/>
          <a:ln/>
        </p:spPr>
        <p:txBody>
          <a:bodyPr wrap="square" rtlCol="0"/>
          <a:lstStyle>
            <a:lvl1pPr marL="0" indent="0" algn="r">
              <a:buNone/>
              <a:defRPr lang="en-US" sz="2400" b="1" dirty="0">
                <a:solidFill>
                  <a:schemeClr val="tx1"/>
                </a:solidFill>
              </a:defRPr>
            </a:lvl1pPr>
          </a:lstStyle>
          <a:p>
            <a:pPr marL="0" indent="0" algn="r">
              <a:buNone/>
            </a:pPr>
            <a:endParaRPr lang="en-US" sz="2400" dirty="0"/>
          </a:p>
        </p:txBody>
      </p:sp>
      <p:sp>
        <p:nvSpPr>
          <p:cNvPr id="3" name="Text 0"/>
          <p:cNvSpPr/>
          <p:nvPr/>
        </p:nvSpPr>
        <p:spPr>
          <a:xfrm>
            <a:off x="1828800" y="4828032"/>
            <a:ext cx="6858000" cy="237744"/>
          </a:xfrm>
          <a:prstGeom prst="rect">
            <a:avLst/>
          </a:prstGeom>
          <a:noFill/>
          <a:ln/>
        </p:spPr>
        <p:txBody>
          <a:bodyPr wrap="square" lIns="0" tIns="0" rIns="0" bIns="0" rtlCol="0" anchor="ctr"/>
          <a:lstStyle/>
          <a:p>
            <a:pPr marL="0" indent="0" algn="r">
              <a:buNone/>
            </a:pPr>
            <a:r>
              <a:rPr lang="ar-SA" altLang="en-US" sz="1100" dirty="0">
                <a:solidFill>
                  <a:schemeClr val="tx1"/>
                </a:solidFill>
              </a:rPr>
              <a:t>مجمع زايد التعليمي ح3 بنين · بالميثاق نبلغُ الآفاق</a:t>
            </a:r>
            <a:endParaRPr lang="ar-SA" sz="1100" dirty="0"/>
          </a:p>
        </p:txBody>
      </p:sp>
      <p:sp>
        <p:nvSpPr>
          <p:cNvPr id="25" name="Slide Number Placeholder 0"/>
          <p:cNvSpPr>
            <a:spLocks noGrp="1"/>
          </p:cNvSpPr>
          <p:nvPr>
            <p:ph type="sldNum" sz="quarter" idx="4294967295"/>
          </p:nvPr>
        </p:nvSpPr>
        <p:spPr>
          <a:xfrm>
            <a:off x="457200" y="4828032"/>
            <a:ext cx="731520" cy="237744"/>
          </a:xfrm>
          <a:prstGeom prst="rect">
            <a:avLst/>
          </a:prstGeom>
          <a:extLst>
            <a:ext uri="{C572A759-6A51-4108-AA02-DFA0A04FC94B}">
              <ma14:wrappingTextBoxFlag xmlns:ma14="http://schemas.microsoft.com/office/mac/drawingml/2011/main" xmlns="" val="0"/>
            </a:ext>
          </a:extLst>
        </p:spPr>
        <p:txBody>
          <a:bodyPr/>
          <a:lstStyle>
            <a:lvl1pPr>
              <a:defRPr sz="1100">
                <a:solidFill>
                  <a:schemeClr val="tx1"/>
                </a:solidFill>
              </a:defRPr>
            </a:lvl1pPr>
          </a:lstStyle>
          <a:p>
            <a:pPr algn="l"/>
            <a:fld id="{F7021451-1387-4CA6-816F-3879F97B5CBC}" type="slidenum">
              <a:rPr lang="en-US" b="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55535682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457200" y="4828032"/>
            <a:ext cx="731520" cy="237744"/>
          </a:xfrm>
          <a:prstGeom prst="rect">
            <a:avLst/>
          </a:prstGeom>
          <a:extLst>
            <a:ext uri="{C572A759-6A51-4108-AA02-DFA0A04FC94B}">
              <ma14:wrappingTextBoxFlag xmlns:ma14="http://schemas.microsoft.com/office/mac/drawingml/2011/main" xmlns="" val="0"/>
            </a:ext>
          </a:extLst>
        </p:spPr>
        <p:txBody>
          <a:bodyPr/>
          <a:lstStyle>
            <a:lvl1pPr>
              <a:defRPr sz="1100">
                <a:solidFill>
                  <a:schemeClr val="tx1"/>
                </a:solidFill>
              </a:defRPr>
            </a:lvl1pPr>
          </a:lstStyle>
          <a:p>
            <a:pPr algn="l"/>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205979"/>
            <a:ext cx="61722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42900" y="1200151"/>
            <a:ext cx="61722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42900" y="4767263"/>
            <a:ext cx="16002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5BCAD085-E8A6-8845-BD4E-CB4CCA059FC4}" type="datetimeFigureOut">
              <a:rPr lang="en-US" smtClean="0"/>
              <a:t>10/24/2026</a:t>
            </a:fld>
            <a:endParaRPr lang="en-US"/>
          </a:p>
        </p:txBody>
      </p:sp>
      <p:sp>
        <p:nvSpPr>
          <p:cNvPr id="5" name="Footer Placeholder 4"/>
          <p:cNvSpPr>
            <a:spLocks noGrp="1"/>
          </p:cNvSpPr>
          <p:nvPr>
            <p:ph type="ftr" sz="quarter" idx="3"/>
          </p:nvPr>
        </p:nvSpPr>
        <p:spPr>
          <a:xfrm>
            <a:off x="2343150" y="4767263"/>
            <a:ext cx="21717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914900" y="4767263"/>
            <a:ext cx="16002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770345017"/>
      </p:ext>
    </p:extLst>
  </p:cSld>
  <p:clrMap bg1="lt1" tx1="dk1" bg2="lt2" tx2="dk2" accent1="accent1" accent2="accent2" accent3="accent3" accent4="accent4" accent5="accent5" accent6="accent6" hlink="hlink" folHlink="folHlink"/>
  <p:sldLayoutIdLst>
    <p:sldLayoutId id="2147483653" r:id="rId1"/>
  </p:sldLayoutIdLst>
  <p:txStyles>
    <p:titleStyle>
      <a:lvl1pPr algn="ctr" defTabSz="3429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4.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4.xml"/><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ounded Rectangle 1"/>
          <p:cNvSpPr/>
          <p:nvPr/>
        </p:nvSpPr>
        <p:spPr>
          <a:xfrm>
            <a:off x="6736557" y="2461022"/>
            <a:ext cx="1950244" cy="1150144"/>
          </a:xfrm>
          <a:prstGeom prst="roundRect">
            <a:avLst>
              <a:gd name="adj" fmla="val 7453"/>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342900"/>
            <a:endParaRPr sz="1350">
              <a:solidFill>
                <a:prstClr val="white"/>
              </a:solidFill>
              <a:latin typeface="Calibri"/>
            </a:endParaRPr>
          </a:p>
        </p:txBody>
      </p:sp>
      <p:sp>
        <p:nvSpPr>
          <p:cNvPr id="3" name="Rounded Rectangle 2"/>
          <p:cNvSpPr/>
          <p:nvPr/>
        </p:nvSpPr>
        <p:spPr>
          <a:xfrm>
            <a:off x="4643438" y="2461022"/>
            <a:ext cx="1950244" cy="1150144"/>
          </a:xfrm>
          <a:prstGeom prst="roundRect">
            <a:avLst>
              <a:gd name="adj" fmla="val 7453"/>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342900"/>
            <a:endParaRPr sz="1350">
              <a:solidFill>
                <a:prstClr val="white"/>
              </a:solidFill>
              <a:latin typeface="Calibri"/>
            </a:endParaRPr>
          </a:p>
        </p:txBody>
      </p:sp>
      <p:sp>
        <p:nvSpPr>
          <p:cNvPr id="4" name="Rounded Rectangle 3"/>
          <p:cNvSpPr/>
          <p:nvPr/>
        </p:nvSpPr>
        <p:spPr>
          <a:xfrm>
            <a:off x="2550319" y="2461022"/>
            <a:ext cx="1950244" cy="1150144"/>
          </a:xfrm>
          <a:prstGeom prst="roundRect">
            <a:avLst>
              <a:gd name="adj" fmla="val 7453"/>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342900"/>
            <a:endParaRPr sz="1350">
              <a:solidFill>
                <a:prstClr val="white"/>
              </a:solidFill>
              <a:latin typeface="Calibri"/>
            </a:endParaRPr>
          </a:p>
        </p:txBody>
      </p:sp>
      <p:sp>
        <p:nvSpPr>
          <p:cNvPr id="5" name="Rounded Rectangle 4"/>
          <p:cNvSpPr/>
          <p:nvPr/>
        </p:nvSpPr>
        <p:spPr>
          <a:xfrm>
            <a:off x="457200" y="2461022"/>
            <a:ext cx="1950244" cy="1150144"/>
          </a:xfrm>
          <a:prstGeom prst="roundRect">
            <a:avLst>
              <a:gd name="adj" fmla="val 7453"/>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342900"/>
            <a:endParaRPr sz="1350">
              <a:solidFill>
                <a:prstClr val="white"/>
              </a:solidFill>
              <a:latin typeface="Calibri"/>
            </a:endParaRPr>
          </a:p>
        </p:txBody>
      </p:sp>
      <p:pic>
        <p:nvPicPr>
          <p:cNvPr id="6" name="Picture 5" descr="image.png"/>
          <p:cNvPicPr>
            <a:picLocks noChangeAspect="1"/>
          </p:cNvPicPr>
          <p:nvPr/>
        </p:nvPicPr>
        <p:blipFill>
          <a:blip r:embed="rId2"/>
          <a:stretch>
            <a:fillRect/>
          </a:stretch>
        </p:blipFill>
        <p:spPr>
          <a:xfrm>
            <a:off x="7568803" y="2639615"/>
            <a:ext cx="285750" cy="228600"/>
          </a:xfrm>
          <a:prstGeom prst="rect">
            <a:avLst/>
          </a:prstGeom>
        </p:spPr>
      </p:pic>
      <p:pic>
        <p:nvPicPr>
          <p:cNvPr id="7" name="Picture 6" descr="image.png"/>
          <p:cNvPicPr>
            <a:picLocks noChangeAspect="1"/>
          </p:cNvPicPr>
          <p:nvPr/>
        </p:nvPicPr>
        <p:blipFill>
          <a:blip r:embed="rId3"/>
          <a:stretch>
            <a:fillRect/>
          </a:stretch>
        </p:blipFill>
        <p:spPr>
          <a:xfrm>
            <a:off x="5504259" y="2639615"/>
            <a:ext cx="228600" cy="228600"/>
          </a:xfrm>
          <a:prstGeom prst="rect">
            <a:avLst/>
          </a:prstGeom>
        </p:spPr>
      </p:pic>
      <p:pic>
        <p:nvPicPr>
          <p:cNvPr id="8" name="Picture 7" descr="image.png"/>
          <p:cNvPicPr>
            <a:picLocks noChangeAspect="1"/>
          </p:cNvPicPr>
          <p:nvPr/>
        </p:nvPicPr>
        <p:blipFill>
          <a:blip r:embed="rId4"/>
          <a:stretch>
            <a:fillRect/>
          </a:stretch>
        </p:blipFill>
        <p:spPr>
          <a:xfrm>
            <a:off x="3411140" y="2639615"/>
            <a:ext cx="228600" cy="228600"/>
          </a:xfrm>
          <a:prstGeom prst="rect">
            <a:avLst/>
          </a:prstGeom>
        </p:spPr>
      </p:pic>
      <p:pic>
        <p:nvPicPr>
          <p:cNvPr id="9" name="Picture 8" descr="image.png"/>
          <p:cNvPicPr>
            <a:picLocks noChangeAspect="1"/>
          </p:cNvPicPr>
          <p:nvPr/>
        </p:nvPicPr>
        <p:blipFill>
          <a:blip r:embed="rId5"/>
          <a:stretch>
            <a:fillRect/>
          </a:stretch>
        </p:blipFill>
        <p:spPr>
          <a:xfrm>
            <a:off x="1318022" y="2639615"/>
            <a:ext cx="228600" cy="228600"/>
          </a:xfrm>
          <a:prstGeom prst="rect">
            <a:avLst/>
          </a:prstGeom>
        </p:spPr>
      </p:pic>
      <p:sp>
        <p:nvSpPr>
          <p:cNvPr id="10" name="TextBox 9"/>
          <p:cNvSpPr txBox="1"/>
          <p:nvPr/>
        </p:nvSpPr>
        <p:spPr>
          <a:xfrm>
            <a:off x="457200" y="285751"/>
            <a:ext cx="8301038" cy="138499"/>
          </a:xfrm>
          <a:prstGeom prst="rect">
            <a:avLst/>
          </a:prstGeom>
          <a:noFill/>
        </p:spPr>
        <p:txBody>
          <a:bodyPr wrap="square" lIns="0" tIns="0" rIns="0" bIns="0" anchor="t">
            <a:spAutoFit/>
          </a:bodyPr>
          <a:lstStyle/>
          <a:p>
            <a:pPr defTabSz="342900"/>
            <a:r>
              <a:rPr sz="900" b="1">
                <a:solidFill>
                  <a:srgbClr val="2563EB"/>
                </a:solidFill>
                <a:latin typeface="Cairo"/>
              </a:rPr>
              <a:t>خطة التعليم والتعلم</a:t>
            </a:r>
          </a:p>
        </p:txBody>
      </p:sp>
      <p:sp>
        <p:nvSpPr>
          <p:cNvPr id="11" name="TextBox 10"/>
          <p:cNvSpPr txBox="1"/>
          <p:nvPr/>
        </p:nvSpPr>
        <p:spPr>
          <a:xfrm>
            <a:off x="457200" y="557213"/>
            <a:ext cx="8686800" cy="276999"/>
          </a:xfrm>
          <a:prstGeom prst="rect">
            <a:avLst/>
          </a:prstGeom>
          <a:noFill/>
        </p:spPr>
        <p:txBody>
          <a:bodyPr wrap="square" lIns="0" tIns="0" rIns="0" bIns="0" anchor="t">
            <a:spAutoFit/>
          </a:bodyPr>
          <a:lstStyle/>
          <a:p>
            <a:pPr defTabSz="342900"/>
            <a:r>
              <a:rPr b="1">
                <a:solidFill>
                  <a:srgbClr val="0F172A"/>
                </a:solidFill>
                <a:latin typeface="Cairo"/>
              </a:rPr>
              <a:t>سير الحصة الدرسية</a:t>
            </a:r>
          </a:p>
        </p:txBody>
      </p:sp>
      <p:sp>
        <p:nvSpPr>
          <p:cNvPr id="12" name="TextBox 11"/>
          <p:cNvSpPr txBox="1"/>
          <p:nvPr/>
        </p:nvSpPr>
        <p:spPr>
          <a:xfrm>
            <a:off x="6666235" y="2953941"/>
            <a:ext cx="2090886" cy="155877"/>
          </a:xfrm>
          <a:prstGeom prst="rect">
            <a:avLst/>
          </a:prstGeom>
          <a:noFill/>
        </p:spPr>
        <p:txBody>
          <a:bodyPr wrap="square" lIns="0" tIns="0" rIns="0" bIns="0" anchor="t">
            <a:spAutoFit/>
          </a:bodyPr>
          <a:lstStyle/>
          <a:p>
            <a:pPr algn="ctr" defTabSz="342900"/>
            <a:r>
              <a:rPr sz="1013" b="1">
                <a:solidFill>
                  <a:srgbClr val="0F172A"/>
                </a:solidFill>
                <a:latin typeface="Cairo"/>
              </a:rPr>
              <a:t>1. الترحيب والتهيئة</a:t>
            </a:r>
          </a:p>
        </p:txBody>
      </p:sp>
      <p:sp>
        <p:nvSpPr>
          <p:cNvPr id="13" name="TextBox 12"/>
          <p:cNvSpPr txBox="1"/>
          <p:nvPr/>
        </p:nvSpPr>
        <p:spPr>
          <a:xfrm>
            <a:off x="6716018" y="3246834"/>
            <a:ext cx="1991320" cy="121252"/>
          </a:xfrm>
          <a:prstGeom prst="rect">
            <a:avLst/>
          </a:prstGeom>
          <a:noFill/>
        </p:spPr>
        <p:txBody>
          <a:bodyPr wrap="square" lIns="0" tIns="0" rIns="0" bIns="0" anchor="t">
            <a:spAutoFit/>
          </a:bodyPr>
          <a:lstStyle/>
          <a:p>
            <a:pPr algn="ctr" defTabSz="342900"/>
            <a:r>
              <a:rPr sz="788">
                <a:solidFill>
                  <a:srgbClr val="64748B"/>
                </a:solidFill>
                <a:latin typeface="Cairo"/>
              </a:rPr>
              <a:t>تهيئة حافزة وتقويم قبلي لجذب الانتباه.</a:t>
            </a:r>
          </a:p>
        </p:txBody>
      </p:sp>
      <p:sp>
        <p:nvSpPr>
          <p:cNvPr id="14" name="TextBox 13"/>
          <p:cNvSpPr txBox="1"/>
          <p:nvPr/>
        </p:nvSpPr>
        <p:spPr>
          <a:xfrm>
            <a:off x="4573116" y="2953941"/>
            <a:ext cx="2090886" cy="155877"/>
          </a:xfrm>
          <a:prstGeom prst="rect">
            <a:avLst/>
          </a:prstGeom>
          <a:noFill/>
        </p:spPr>
        <p:txBody>
          <a:bodyPr wrap="square" lIns="0" tIns="0" rIns="0" bIns="0" anchor="t">
            <a:spAutoFit/>
          </a:bodyPr>
          <a:lstStyle/>
          <a:p>
            <a:pPr algn="ctr" defTabSz="342900"/>
            <a:r>
              <a:rPr sz="1013" b="1">
                <a:solidFill>
                  <a:srgbClr val="0F172A"/>
                </a:solidFill>
                <a:latin typeface="Cairo"/>
              </a:rPr>
              <a:t>2. نواتج التعلم</a:t>
            </a:r>
          </a:p>
        </p:txBody>
      </p:sp>
      <p:sp>
        <p:nvSpPr>
          <p:cNvPr id="15" name="TextBox 14"/>
          <p:cNvSpPr txBox="1"/>
          <p:nvPr/>
        </p:nvSpPr>
        <p:spPr>
          <a:xfrm>
            <a:off x="4622899" y="3246834"/>
            <a:ext cx="1991320" cy="121252"/>
          </a:xfrm>
          <a:prstGeom prst="rect">
            <a:avLst/>
          </a:prstGeom>
          <a:noFill/>
        </p:spPr>
        <p:txBody>
          <a:bodyPr wrap="square" lIns="0" tIns="0" rIns="0" bIns="0" anchor="t">
            <a:spAutoFit/>
          </a:bodyPr>
          <a:lstStyle/>
          <a:p>
            <a:pPr algn="ctr" defTabSz="342900"/>
            <a:r>
              <a:rPr sz="788">
                <a:solidFill>
                  <a:srgbClr val="64748B"/>
                </a:solidFill>
                <a:latin typeface="Cairo"/>
              </a:rPr>
              <a:t>تحديد أهداف المهارة الكتابية بوضوح.</a:t>
            </a:r>
          </a:p>
        </p:txBody>
      </p:sp>
      <p:sp>
        <p:nvSpPr>
          <p:cNvPr id="16" name="TextBox 15"/>
          <p:cNvSpPr txBox="1"/>
          <p:nvPr/>
        </p:nvSpPr>
        <p:spPr>
          <a:xfrm>
            <a:off x="2479997" y="2953941"/>
            <a:ext cx="2090886" cy="155877"/>
          </a:xfrm>
          <a:prstGeom prst="rect">
            <a:avLst/>
          </a:prstGeom>
          <a:noFill/>
        </p:spPr>
        <p:txBody>
          <a:bodyPr wrap="square" lIns="0" tIns="0" rIns="0" bIns="0" anchor="t">
            <a:spAutoFit/>
          </a:bodyPr>
          <a:lstStyle/>
          <a:p>
            <a:pPr algn="ctr" defTabSz="342900"/>
            <a:r>
              <a:rPr sz="1013" b="1">
                <a:solidFill>
                  <a:srgbClr val="0F172A"/>
                </a:solidFill>
                <a:latin typeface="Cairo"/>
              </a:rPr>
              <a:t>3. النمذجة والاستكشاف</a:t>
            </a:r>
          </a:p>
        </p:txBody>
      </p:sp>
      <p:sp>
        <p:nvSpPr>
          <p:cNvPr id="17" name="TextBox 16"/>
          <p:cNvSpPr txBox="1"/>
          <p:nvPr/>
        </p:nvSpPr>
        <p:spPr>
          <a:xfrm>
            <a:off x="2529780" y="3246834"/>
            <a:ext cx="1991320" cy="121252"/>
          </a:xfrm>
          <a:prstGeom prst="rect">
            <a:avLst/>
          </a:prstGeom>
          <a:noFill/>
        </p:spPr>
        <p:txBody>
          <a:bodyPr wrap="square" lIns="0" tIns="0" rIns="0" bIns="0" anchor="t">
            <a:spAutoFit/>
          </a:bodyPr>
          <a:lstStyle/>
          <a:p>
            <a:pPr algn="ctr" defTabSz="342900"/>
            <a:r>
              <a:rPr sz="788">
                <a:solidFill>
                  <a:srgbClr val="64748B"/>
                </a:solidFill>
                <a:latin typeface="Cairo"/>
              </a:rPr>
              <a:t>قراءة نموذج د. أحمد زويل وتحليله.</a:t>
            </a:r>
          </a:p>
        </p:txBody>
      </p:sp>
      <p:sp>
        <p:nvSpPr>
          <p:cNvPr id="18" name="TextBox 17"/>
          <p:cNvSpPr txBox="1"/>
          <p:nvPr/>
        </p:nvSpPr>
        <p:spPr>
          <a:xfrm>
            <a:off x="386879" y="2953941"/>
            <a:ext cx="2090886" cy="155877"/>
          </a:xfrm>
          <a:prstGeom prst="rect">
            <a:avLst/>
          </a:prstGeom>
          <a:noFill/>
        </p:spPr>
        <p:txBody>
          <a:bodyPr wrap="square" lIns="0" tIns="0" rIns="0" bIns="0" anchor="t">
            <a:spAutoFit/>
          </a:bodyPr>
          <a:lstStyle/>
          <a:p>
            <a:pPr algn="ctr" defTabSz="342900"/>
            <a:r>
              <a:rPr sz="1013" b="1">
                <a:solidFill>
                  <a:srgbClr val="0F172A"/>
                </a:solidFill>
                <a:latin typeface="Cairo"/>
              </a:rPr>
              <a:t>4. التطبيق والإنتاج</a:t>
            </a:r>
          </a:p>
        </p:txBody>
      </p:sp>
      <p:sp>
        <p:nvSpPr>
          <p:cNvPr id="19" name="TextBox 18"/>
          <p:cNvSpPr txBox="1"/>
          <p:nvPr/>
        </p:nvSpPr>
        <p:spPr>
          <a:xfrm>
            <a:off x="436662" y="3246834"/>
            <a:ext cx="1991320" cy="121252"/>
          </a:xfrm>
          <a:prstGeom prst="rect">
            <a:avLst/>
          </a:prstGeom>
          <a:noFill/>
        </p:spPr>
        <p:txBody>
          <a:bodyPr wrap="square" lIns="0" tIns="0" rIns="0" bIns="0" anchor="t">
            <a:spAutoFit/>
          </a:bodyPr>
          <a:lstStyle/>
          <a:p>
            <a:pPr algn="ctr" defTabSz="342900"/>
            <a:r>
              <a:rPr sz="788">
                <a:solidFill>
                  <a:srgbClr val="64748B"/>
                </a:solidFill>
                <a:latin typeface="Cairo"/>
              </a:rPr>
              <a:t>كتابة سيرة ذاتية وفق المعايير.</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ounded Rectangle 1"/>
          <p:cNvSpPr/>
          <p:nvPr/>
        </p:nvSpPr>
        <p:spPr>
          <a:xfrm>
            <a:off x="7829550" y="321469"/>
            <a:ext cx="857250" cy="271463"/>
          </a:xfrm>
          <a:prstGeom prst="roundRect">
            <a:avLst>
              <a:gd name="adj" fmla="val 50000"/>
            </a:avLst>
          </a:prstGeom>
          <a:solidFill>
            <a:srgbClr val="DBEAF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342900"/>
            <a:endParaRPr sz="1350">
              <a:solidFill>
                <a:prstClr val="white"/>
              </a:solidFill>
              <a:latin typeface="Calibri"/>
            </a:endParaRPr>
          </a:p>
        </p:txBody>
      </p:sp>
      <p:sp>
        <p:nvSpPr>
          <p:cNvPr id="3" name="Rounded Rectangle 2"/>
          <p:cNvSpPr/>
          <p:nvPr/>
        </p:nvSpPr>
        <p:spPr>
          <a:xfrm>
            <a:off x="4657725" y="2469617"/>
            <a:ext cx="4029075" cy="1218679"/>
          </a:xfrm>
          <a:prstGeom prst="roundRect">
            <a:avLst>
              <a:gd name="adj" fmla="val 7034"/>
            </a:avLst>
          </a:prstGeom>
          <a:solidFill>
            <a:srgbClr val="F0FD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342900"/>
            <a:endParaRPr sz="1350">
              <a:solidFill>
                <a:prstClr val="white"/>
              </a:solidFill>
              <a:latin typeface="Calibri"/>
            </a:endParaRPr>
          </a:p>
        </p:txBody>
      </p:sp>
      <p:sp>
        <p:nvSpPr>
          <p:cNvPr id="4" name="Rounded Rectangle 3"/>
          <p:cNvSpPr/>
          <p:nvPr/>
        </p:nvSpPr>
        <p:spPr>
          <a:xfrm>
            <a:off x="457200" y="2469617"/>
            <a:ext cx="4029075" cy="1218679"/>
          </a:xfrm>
          <a:prstGeom prst="roundRect">
            <a:avLst>
              <a:gd name="adj" fmla="val 7034"/>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342900"/>
            <a:endParaRPr sz="1350">
              <a:solidFill>
                <a:prstClr val="white"/>
              </a:solidFill>
              <a:latin typeface="Calibri"/>
            </a:endParaRPr>
          </a:p>
        </p:txBody>
      </p:sp>
      <p:sp>
        <p:nvSpPr>
          <p:cNvPr id="5" name="Rectangle 4"/>
          <p:cNvSpPr/>
          <p:nvPr/>
        </p:nvSpPr>
        <p:spPr>
          <a:xfrm>
            <a:off x="8658225" y="2469617"/>
            <a:ext cx="28575" cy="1218679"/>
          </a:xfrm>
          <a:prstGeom prst="rect">
            <a:avLst/>
          </a:prstGeom>
          <a:solidFill>
            <a:srgbClr val="16A3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342900"/>
            <a:endParaRPr sz="1350">
              <a:solidFill>
                <a:prstClr val="white"/>
              </a:solidFill>
              <a:latin typeface="Calibri"/>
            </a:endParaRPr>
          </a:p>
        </p:txBody>
      </p:sp>
      <p:sp>
        <p:nvSpPr>
          <p:cNvPr id="6" name="Rectangle 5"/>
          <p:cNvSpPr/>
          <p:nvPr/>
        </p:nvSpPr>
        <p:spPr>
          <a:xfrm>
            <a:off x="4457700" y="2469617"/>
            <a:ext cx="28575" cy="1218679"/>
          </a:xfrm>
          <a:prstGeom prst="rect">
            <a:avLst/>
          </a:prstGeom>
          <a:solidFill>
            <a:srgbClr val="2563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342900"/>
            <a:endParaRPr sz="1350">
              <a:solidFill>
                <a:prstClr val="white"/>
              </a:solidFill>
              <a:latin typeface="Calibri"/>
            </a:endParaRPr>
          </a:p>
        </p:txBody>
      </p:sp>
      <p:pic>
        <p:nvPicPr>
          <p:cNvPr id="7" name="Picture 6" descr="image.png"/>
          <p:cNvPicPr>
            <a:picLocks noChangeAspect="1"/>
          </p:cNvPicPr>
          <p:nvPr/>
        </p:nvPicPr>
        <p:blipFill>
          <a:blip r:embed="rId2"/>
          <a:stretch>
            <a:fillRect/>
          </a:stretch>
        </p:blipFill>
        <p:spPr>
          <a:xfrm>
            <a:off x="8258175" y="2744651"/>
            <a:ext cx="171450" cy="171450"/>
          </a:xfrm>
          <a:prstGeom prst="rect">
            <a:avLst/>
          </a:prstGeom>
        </p:spPr>
      </p:pic>
      <p:pic>
        <p:nvPicPr>
          <p:cNvPr id="8" name="Picture 7" descr="image.png"/>
          <p:cNvPicPr>
            <a:picLocks noChangeAspect="1"/>
          </p:cNvPicPr>
          <p:nvPr/>
        </p:nvPicPr>
        <p:blipFill>
          <a:blip r:embed="rId3"/>
          <a:stretch>
            <a:fillRect/>
          </a:stretch>
        </p:blipFill>
        <p:spPr>
          <a:xfrm>
            <a:off x="4057650" y="2744651"/>
            <a:ext cx="171450" cy="171450"/>
          </a:xfrm>
          <a:prstGeom prst="rect">
            <a:avLst/>
          </a:prstGeom>
        </p:spPr>
      </p:pic>
      <p:sp>
        <p:nvSpPr>
          <p:cNvPr id="9" name="TextBox 8"/>
          <p:cNvSpPr txBox="1"/>
          <p:nvPr/>
        </p:nvSpPr>
        <p:spPr>
          <a:xfrm>
            <a:off x="7943850" y="364331"/>
            <a:ext cx="700088" cy="121252"/>
          </a:xfrm>
          <a:prstGeom prst="rect">
            <a:avLst/>
          </a:prstGeom>
          <a:noFill/>
        </p:spPr>
        <p:txBody>
          <a:bodyPr wrap="square" lIns="0" tIns="0" rIns="0" bIns="0" anchor="t">
            <a:spAutoFit/>
          </a:bodyPr>
          <a:lstStyle/>
          <a:p>
            <a:pPr defTabSz="342900"/>
            <a:r>
              <a:rPr sz="788" b="1">
                <a:solidFill>
                  <a:srgbClr val="1D4ED8"/>
                </a:solidFill>
                <a:latin typeface="Cairo"/>
              </a:rPr>
              <a:t>الهدف والغاية</a:t>
            </a:r>
          </a:p>
        </p:txBody>
      </p:sp>
      <p:sp>
        <p:nvSpPr>
          <p:cNvPr id="10" name="TextBox 9"/>
          <p:cNvSpPr txBox="1"/>
          <p:nvPr/>
        </p:nvSpPr>
        <p:spPr>
          <a:xfrm>
            <a:off x="457200" y="614363"/>
            <a:ext cx="8686800" cy="311624"/>
          </a:xfrm>
          <a:prstGeom prst="rect">
            <a:avLst/>
          </a:prstGeom>
          <a:noFill/>
        </p:spPr>
        <p:txBody>
          <a:bodyPr wrap="square" lIns="0" tIns="0" rIns="0" bIns="0" anchor="t">
            <a:spAutoFit/>
          </a:bodyPr>
          <a:lstStyle/>
          <a:p>
            <a:pPr defTabSz="342900"/>
            <a:r>
              <a:rPr sz="2025" b="1">
                <a:solidFill>
                  <a:srgbClr val="0F172A"/>
                </a:solidFill>
                <a:latin typeface="Cairo"/>
              </a:rPr>
              <a:t>نواتج التَّعلُِّم المستهدفة</a:t>
            </a:r>
          </a:p>
        </p:txBody>
      </p:sp>
      <p:sp>
        <p:nvSpPr>
          <p:cNvPr id="11" name="TextBox 10"/>
          <p:cNvSpPr txBox="1"/>
          <p:nvPr/>
        </p:nvSpPr>
        <p:spPr>
          <a:xfrm>
            <a:off x="4886325" y="3048261"/>
            <a:ext cx="3614738" cy="392352"/>
          </a:xfrm>
          <a:prstGeom prst="rect">
            <a:avLst/>
          </a:prstGeom>
          <a:noFill/>
        </p:spPr>
        <p:txBody>
          <a:bodyPr wrap="square" lIns="0" tIns="0" rIns="0" bIns="0" anchor="t">
            <a:spAutoFit/>
          </a:bodyPr>
          <a:lstStyle/>
          <a:p>
            <a:pPr defTabSz="342900">
              <a:lnSpc>
                <a:spcPts val="1620"/>
              </a:lnSpc>
            </a:pPr>
            <a:r>
              <a:rPr sz="1013">
                <a:solidFill>
                  <a:srgbClr val="334155"/>
                </a:solidFill>
                <a:latin typeface="Cairo"/>
              </a:rPr>
              <a:t>أن يكتب الطالب سيرة ذاتية واصفًا تفاصيل متماسكة ومنتقاة تعبر عن شواهد شخصية مؤثّرة.</a:t>
            </a:r>
          </a:p>
        </p:txBody>
      </p:sp>
      <p:sp>
        <p:nvSpPr>
          <p:cNvPr id="12" name="TextBox 11"/>
          <p:cNvSpPr txBox="1"/>
          <p:nvPr/>
        </p:nvSpPr>
        <p:spPr>
          <a:xfrm>
            <a:off x="685800" y="3048261"/>
            <a:ext cx="3614738" cy="187167"/>
          </a:xfrm>
          <a:prstGeom prst="rect">
            <a:avLst/>
          </a:prstGeom>
          <a:noFill/>
        </p:spPr>
        <p:txBody>
          <a:bodyPr wrap="square" lIns="0" tIns="0" rIns="0" bIns="0" anchor="t">
            <a:spAutoFit/>
          </a:bodyPr>
          <a:lstStyle/>
          <a:p>
            <a:pPr defTabSz="342900">
              <a:lnSpc>
                <a:spcPts val="1620"/>
              </a:lnSpc>
            </a:pPr>
            <a:r>
              <a:rPr sz="1013">
                <a:solidFill>
                  <a:srgbClr val="334155"/>
                </a:solidFill>
                <a:latin typeface="Cairo"/>
              </a:rPr>
              <a:t>أن يطبق الطالب استراتيجيات السرد والوصف الدقيق واستخدام ضمير المتكلم ببراعة.</a:t>
            </a:r>
          </a:p>
        </p:txBody>
      </p:sp>
      <p:sp>
        <p:nvSpPr>
          <p:cNvPr id="13" name="TextBox 12"/>
          <p:cNvSpPr txBox="1"/>
          <p:nvPr/>
        </p:nvSpPr>
        <p:spPr>
          <a:xfrm>
            <a:off x="6615113" y="2698217"/>
            <a:ext cx="1710214" cy="173124"/>
          </a:xfrm>
          <a:prstGeom prst="rect">
            <a:avLst/>
          </a:prstGeom>
          <a:noFill/>
        </p:spPr>
        <p:txBody>
          <a:bodyPr wrap="square" lIns="0" tIns="0" rIns="0" bIns="0" anchor="t">
            <a:spAutoFit/>
          </a:bodyPr>
          <a:lstStyle/>
          <a:p>
            <a:pPr defTabSz="342900"/>
            <a:r>
              <a:rPr sz="1125" b="1">
                <a:solidFill>
                  <a:srgbClr val="0F172A"/>
                </a:solidFill>
                <a:latin typeface="Cairo"/>
              </a:rPr>
              <a:t>الناتج الأول: كتابة موجهة</a:t>
            </a:r>
          </a:p>
        </p:txBody>
      </p:sp>
      <p:sp>
        <p:nvSpPr>
          <p:cNvPr id="14" name="TextBox 13"/>
          <p:cNvSpPr txBox="1"/>
          <p:nvPr/>
        </p:nvSpPr>
        <p:spPr>
          <a:xfrm>
            <a:off x="1900238" y="2698217"/>
            <a:ext cx="2250281" cy="173124"/>
          </a:xfrm>
          <a:prstGeom prst="rect">
            <a:avLst/>
          </a:prstGeom>
          <a:noFill/>
        </p:spPr>
        <p:txBody>
          <a:bodyPr wrap="square" lIns="0" tIns="0" rIns="0" bIns="0" anchor="t">
            <a:spAutoFit/>
          </a:bodyPr>
          <a:lstStyle/>
          <a:p>
            <a:pPr defTabSz="342900"/>
            <a:r>
              <a:rPr sz="1125" b="1">
                <a:solidFill>
                  <a:srgbClr val="0F172A"/>
                </a:solidFill>
                <a:latin typeface="Cairo"/>
              </a:rPr>
              <a:t>الناتج الثاني: تطبيق الاستراتيجيات</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ounded Rectangle 1"/>
          <p:cNvSpPr/>
          <p:nvPr/>
        </p:nvSpPr>
        <p:spPr>
          <a:xfrm>
            <a:off x="7093744" y="321469"/>
            <a:ext cx="1593056" cy="271463"/>
          </a:xfrm>
          <a:prstGeom prst="roundRect">
            <a:avLst>
              <a:gd name="adj" fmla="val 50000"/>
            </a:avLst>
          </a:prstGeom>
          <a:solidFill>
            <a:srgbClr val="FEF3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342900"/>
            <a:endParaRPr sz="1350">
              <a:solidFill>
                <a:prstClr val="white"/>
              </a:solidFill>
              <a:latin typeface="Calibri"/>
            </a:endParaRPr>
          </a:p>
        </p:txBody>
      </p:sp>
      <p:sp>
        <p:nvSpPr>
          <p:cNvPr id="3" name="Rounded Rectangle 2"/>
          <p:cNvSpPr/>
          <p:nvPr/>
        </p:nvSpPr>
        <p:spPr>
          <a:xfrm>
            <a:off x="4679157" y="2044563"/>
            <a:ext cx="4007644" cy="1954485"/>
          </a:xfrm>
          <a:prstGeom prst="roundRect">
            <a:avLst>
              <a:gd name="adj" fmla="val 4386"/>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342900"/>
            <a:endParaRPr sz="1350">
              <a:solidFill>
                <a:prstClr val="white"/>
              </a:solidFill>
              <a:latin typeface="Calibri"/>
            </a:endParaRPr>
          </a:p>
        </p:txBody>
      </p:sp>
      <p:sp>
        <p:nvSpPr>
          <p:cNvPr id="4" name="Rounded Rectangle 3"/>
          <p:cNvSpPr/>
          <p:nvPr/>
        </p:nvSpPr>
        <p:spPr>
          <a:xfrm>
            <a:off x="457201" y="2232422"/>
            <a:ext cx="3993356" cy="1578769"/>
          </a:xfrm>
          <a:prstGeom prst="roundRect">
            <a:avLst>
              <a:gd name="adj" fmla="val 5429"/>
            </a:avLst>
          </a:prstGeom>
          <a:solidFill>
            <a:srgbClr val="0F17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342900"/>
            <a:endParaRPr sz="1350">
              <a:solidFill>
                <a:prstClr val="white"/>
              </a:solidFill>
              <a:latin typeface="Calibri"/>
            </a:endParaRPr>
          </a:p>
        </p:txBody>
      </p:sp>
      <p:pic>
        <p:nvPicPr>
          <p:cNvPr id="5" name="Picture 4" descr="image.png"/>
          <p:cNvPicPr>
            <a:picLocks noChangeAspect="1"/>
          </p:cNvPicPr>
          <p:nvPr/>
        </p:nvPicPr>
        <p:blipFill>
          <a:blip r:embed="rId2"/>
          <a:stretch>
            <a:fillRect/>
          </a:stretch>
        </p:blipFill>
        <p:spPr>
          <a:xfrm>
            <a:off x="685801" y="2461022"/>
            <a:ext cx="3536156" cy="342900"/>
          </a:xfrm>
          <a:prstGeom prst="rect">
            <a:avLst/>
          </a:prstGeom>
        </p:spPr>
      </p:pic>
      <p:pic>
        <p:nvPicPr>
          <p:cNvPr id="6" name="Picture 5" descr="image.png"/>
          <p:cNvPicPr>
            <a:picLocks noChangeAspect="1"/>
          </p:cNvPicPr>
          <p:nvPr/>
        </p:nvPicPr>
        <p:blipFill>
          <a:blip r:embed="rId3"/>
          <a:stretch>
            <a:fillRect/>
          </a:stretch>
        </p:blipFill>
        <p:spPr>
          <a:xfrm>
            <a:off x="8272463" y="2351744"/>
            <a:ext cx="178594" cy="157163"/>
          </a:xfrm>
          <a:prstGeom prst="rect">
            <a:avLst/>
          </a:prstGeom>
        </p:spPr>
      </p:pic>
      <p:pic>
        <p:nvPicPr>
          <p:cNvPr id="7" name="Picture 6" descr="image.png"/>
          <p:cNvPicPr>
            <a:picLocks noChangeAspect="1"/>
          </p:cNvPicPr>
          <p:nvPr/>
        </p:nvPicPr>
        <p:blipFill>
          <a:blip r:embed="rId4"/>
          <a:stretch>
            <a:fillRect/>
          </a:stretch>
        </p:blipFill>
        <p:spPr>
          <a:xfrm>
            <a:off x="8336756" y="3298961"/>
            <a:ext cx="114300" cy="114300"/>
          </a:xfrm>
          <a:prstGeom prst="rect">
            <a:avLst/>
          </a:prstGeom>
        </p:spPr>
      </p:pic>
      <p:pic>
        <p:nvPicPr>
          <p:cNvPr id="8" name="Picture 7" descr="image.png"/>
          <p:cNvPicPr>
            <a:picLocks noChangeAspect="1"/>
          </p:cNvPicPr>
          <p:nvPr/>
        </p:nvPicPr>
        <p:blipFill>
          <a:blip r:embed="rId4"/>
          <a:stretch>
            <a:fillRect/>
          </a:stretch>
        </p:blipFill>
        <p:spPr>
          <a:xfrm>
            <a:off x="8336756" y="3598999"/>
            <a:ext cx="114300" cy="114300"/>
          </a:xfrm>
          <a:prstGeom prst="rect">
            <a:avLst/>
          </a:prstGeom>
        </p:spPr>
      </p:pic>
      <p:sp>
        <p:nvSpPr>
          <p:cNvPr id="9" name="TextBox 8"/>
          <p:cNvSpPr txBox="1"/>
          <p:nvPr/>
        </p:nvSpPr>
        <p:spPr>
          <a:xfrm>
            <a:off x="7208044" y="364331"/>
            <a:ext cx="1435894" cy="121252"/>
          </a:xfrm>
          <a:prstGeom prst="rect">
            <a:avLst/>
          </a:prstGeom>
          <a:noFill/>
        </p:spPr>
        <p:txBody>
          <a:bodyPr wrap="square" lIns="0" tIns="0" rIns="0" bIns="0" anchor="t">
            <a:spAutoFit/>
          </a:bodyPr>
          <a:lstStyle/>
          <a:p>
            <a:pPr defTabSz="342900"/>
            <a:r>
              <a:rPr sz="788" b="1">
                <a:solidFill>
                  <a:srgbClr val="0F172A"/>
                </a:solidFill>
                <a:latin typeface="Cairo"/>
              </a:rPr>
              <a:t>التهيئة الحافزة والتقويم القبلي</a:t>
            </a:r>
          </a:p>
        </p:txBody>
      </p:sp>
      <p:sp>
        <p:nvSpPr>
          <p:cNvPr id="10" name="TextBox 9"/>
          <p:cNvSpPr txBox="1"/>
          <p:nvPr/>
        </p:nvSpPr>
        <p:spPr>
          <a:xfrm>
            <a:off x="457200" y="614363"/>
            <a:ext cx="8686800" cy="276999"/>
          </a:xfrm>
          <a:prstGeom prst="rect">
            <a:avLst/>
          </a:prstGeom>
          <a:noFill/>
        </p:spPr>
        <p:txBody>
          <a:bodyPr wrap="square" lIns="0" tIns="0" rIns="0" bIns="0" anchor="t">
            <a:spAutoFit/>
          </a:bodyPr>
          <a:lstStyle/>
          <a:p>
            <a:pPr defTabSz="342900"/>
            <a:r>
              <a:rPr b="1">
                <a:solidFill>
                  <a:srgbClr val="0F172A"/>
                </a:solidFill>
                <a:latin typeface="Cairo"/>
              </a:rPr>
              <a:t>ما خصائص السيرة الذاتية؟</a:t>
            </a:r>
          </a:p>
        </p:txBody>
      </p:sp>
      <p:sp>
        <p:nvSpPr>
          <p:cNvPr id="11" name="TextBox 10"/>
          <p:cNvSpPr txBox="1"/>
          <p:nvPr/>
        </p:nvSpPr>
        <p:spPr>
          <a:xfrm>
            <a:off x="4914901" y="2280307"/>
            <a:ext cx="3787973" cy="190501"/>
          </a:xfrm>
          <a:prstGeom prst="rect">
            <a:avLst/>
          </a:prstGeom>
          <a:noFill/>
        </p:spPr>
        <p:txBody>
          <a:bodyPr wrap="square" lIns="235744" tIns="0" rIns="0" bIns="0" anchor="t">
            <a:spAutoFit/>
          </a:bodyPr>
          <a:lstStyle/>
          <a:p>
            <a:pPr defTabSz="342900"/>
            <a:r>
              <a:rPr sz="1238" b="1">
                <a:solidFill>
                  <a:srgbClr val="1E293B"/>
                </a:solidFill>
                <a:latin typeface="Cairo"/>
              </a:rPr>
              <a:t>مشاهدة تفاعلية (منصة مدرسة)</a:t>
            </a:r>
          </a:p>
        </p:txBody>
      </p:sp>
      <p:sp>
        <p:nvSpPr>
          <p:cNvPr id="12" name="TextBox 11"/>
          <p:cNvSpPr txBox="1"/>
          <p:nvPr/>
        </p:nvSpPr>
        <p:spPr>
          <a:xfrm>
            <a:off x="4914900" y="2694645"/>
            <a:ext cx="3607594" cy="392352"/>
          </a:xfrm>
          <a:prstGeom prst="rect">
            <a:avLst/>
          </a:prstGeom>
          <a:noFill/>
        </p:spPr>
        <p:txBody>
          <a:bodyPr wrap="square" lIns="0" tIns="0" rIns="0" bIns="0" anchor="t">
            <a:spAutoFit/>
          </a:bodyPr>
          <a:lstStyle/>
          <a:p>
            <a:pPr defTabSz="342900">
              <a:lnSpc>
                <a:spcPts val="1620"/>
              </a:lnSpc>
            </a:pPr>
            <a:r>
              <a:rPr sz="1013">
                <a:solidFill>
                  <a:srgbClr val="475569"/>
                </a:solidFill>
                <a:latin typeface="Cairo"/>
              </a:rPr>
              <a:t>استمع إلى فيديو "خصائص السيرة الذاتية"، ثم ناقش مع زميلك الإجابة عن السؤالين التاليين:</a:t>
            </a:r>
          </a:p>
        </p:txBody>
      </p:sp>
      <p:sp>
        <p:nvSpPr>
          <p:cNvPr id="13" name="TextBox 12"/>
          <p:cNvSpPr txBox="1"/>
          <p:nvPr/>
        </p:nvSpPr>
        <p:spPr>
          <a:xfrm>
            <a:off x="133275" y="2918221"/>
            <a:ext cx="4641205" cy="242374"/>
          </a:xfrm>
          <a:prstGeom prst="rect">
            <a:avLst/>
          </a:prstGeom>
          <a:noFill/>
        </p:spPr>
        <p:txBody>
          <a:bodyPr wrap="square" lIns="0" tIns="0" rIns="0" bIns="0" anchor="t">
            <a:spAutoFit/>
          </a:bodyPr>
          <a:lstStyle/>
          <a:p>
            <a:pPr algn="ctr" defTabSz="342900"/>
            <a:r>
              <a:rPr sz="1575" b="1">
                <a:solidFill>
                  <a:srgbClr val="FFFFFF"/>
                </a:solidFill>
                <a:latin typeface="Cairo"/>
              </a:rPr>
              <a:t>تحدي الدقيقتين</a:t>
            </a:r>
          </a:p>
        </p:txBody>
      </p:sp>
      <p:sp>
        <p:nvSpPr>
          <p:cNvPr id="14" name="TextBox 13"/>
          <p:cNvSpPr txBox="1"/>
          <p:nvPr/>
        </p:nvSpPr>
        <p:spPr>
          <a:xfrm>
            <a:off x="243780" y="3346847"/>
            <a:ext cx="4420195" cy="155877"/>
          </a:xfrm>
          <a:prstGeom prst="rect">
            <a:avLst/>
          </a:prstGeom>
          <a:noFill/>
        </p:spPr>
        <p:txBody>
          <a:bodyPr wrap="square" lIns="0" tIns="0" rIns="0" bIns="0" anchor="t">
            <a:spAutoFit/>
          </a:bodyPr>
          <a:lstStyle/>
          <a:p>
            <a:pPr algn="ctr" defTabSz="342900"/>
            <a:r>
              <a:rPr sz="1013">
                <a:solidFill>
                  <a:srgbClr val="94A3B8"/>
                </a:solidFill>
                <a:latin typeface="Cairo"/>
              </a:rPr>
              <a:t>دون في دفترك 3 خصائص رئيسية للسيرة الذاتية قبل انتهاء المؤقت.</a:t>
            </a:r>
          </a:p>
        </p:txBody>
      </p:sp>
      <p:sp>
        <p:nvSpPr>
          <p:cNvPr id="15" name="TextBox 14"/>
          <p:cNvSpPr txBox="1"/>
          <p:nvPr/>
        </p:nvSpPr>
        <p:spPr>
          <a:xfrm>
            <a:off x="5014913" y="3286862"/>
            <a:ext cx="3436144" cy="138499"/>
          </a:xfrm>
          <a:prstGeom prst="rect">
            <a:avLst/>
          </a:prstGeom>
          <a:noFill/>
        </p:spPr>
        <p:txBody>
          <a:bodyPr wrap="square" lIns="0" tIns="0" rIns="0" bIns="0" anchor="ctr">
            <a:spAutoFit/>
          </a:bodyPr>
          <a:lstStyle/>
          <a:p>
            <a:pPr algn="r" defTabSz="342900"/>
            <a:r>
              <a:rPr sz="900" b="1">
                <a:solidFill>
                  <a:srgbClr val="0F172A"/>
                </a:solidFill>
                <a:latin typeface="Cairo"/>
              </a:rPr>
              <a:t>س1:</a:t>
            </a:r>
            <a:r>
              <a:rPr sz="900">
                <a:solidFill>
                  <a:srgbClr val="0F172A"/>
                </a:solidFill>
                <a:latin typeface="Cairo"/>
              </a:rPr>
              <a:t> هل فهمت النص والمعلومات الواردة؟</a:t>
            </a:r>
          </a:p>
        </p:txBody>
      </p:sp>
      <p:sp>
        <p:nvSpPr>
          <p:cNvPr id="16" name="TextBox 15"/>
          <p:cNvSpPr txBox="1"/>
          <p:nvPr/>
        </p:nvSpPr>
        <p:spPr>
          <a:xfrm>
            <a:off x="5014913" y="3586900"/>
            <a:ext cx="3436144" cy="138499"/>
          </a:xfrm>
          <a:prstGeom prst="rect">
            <a:avLst/>
          </a:prstGeom>
          <a:noFill/>
        </p:spPr>
        <p:txBody>
          <a:bodyPr wrap="square" lIns="0" tIns="0" rIns="0" bIns="0" anchor="ctr">
            <a:spAutoFit/>
          </a:bodyPr>
          <a:lstStyle/>
          <a:p>
            <a:pPr algn="r" defTabSz="342900"/>
            <a:r>
              <a:rPr sz="900" b="1">
                <a:solidFill>
                  <a:srgbClr val="0F172A"/>
                </a:solidFill>
                <a:latin typeface="Cairo"/>
              </a:rPr>
              <a:t>س2:</a:t>
            </a:r>
            <a:r>
              <a:rPr sz="900">
                <a:solidFill>
                  <a:srgbClr val="0F172A"/>
                </a:solidFill>
                <a:latin typeface="Cairo"/>
              </a:rPr>
              <a:t> ما الذي فهمته بالتحديد حول خصائص الفن؟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ounded Rectangle 1"/>
          <p:cNvSpPr/>
          <p:nvPr/>
        </p:nvSpPr>
        <p:spPr>
          <a:xfrm>
            <a:off x="457200" y="1057275"/>
            <a:ext cx="8229600" cy="837158"/>
          </a:xfrm>
          <a:prstGeom prst="roundRect">
            <a:avLst>
              <a:gd name="adj" fmla="val 10240"/>
            </a:avLst>
          </a:prstGeom>
          <a:solidFill>
            <a:srgbClr val="F8FA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342900"/>
            <a:endParaRPr sz="1350">
              <a:solidFill>
                <a:prstClr val="white"/>
              </a:solidFill>
              <a:latin typeface="Calibri"/>
            </a:endParaRPr>
          </a:p>
        </p:txBody>
      </p:sp>
      <p:sp>
        <p:nvSpPr>
          <p:cNvPr id="3" name="Rounded Rectangle 2"/>
          <p:cNvSpPr/>
          <p:nvPr/>
        </p:nvSpPr>
        <p:spPr>
          <a:xfrm>
            <a:off x="7550944" y="264319"/>
            <a:ext cx="1135856" cy="271463"/>
          </a:xfrm>
          <a:prstGeom prst="roundRect">
            <a:avLst>
              <a:gd name="adj" fmla="val 50000"/>
            </a:avLst>
          </a:prstGeom>
          <a:solidFill>
            <a:srgbClr val="E0E7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342900"/>
            <a:endParaRPr sz="1350">
              <a:solidFill>
                <a:prstClr val="white"/>
              </a:solidFill>
              <a:latin typeface="Calibri"/>
            </a:endParaRPr>
          </a:p>
        </p:txBody>
      </p:sp>
      <p:sp>
        <p:nvSpPr>
          <p:cNvPr id="4" name="Rectangle 3"/>
          <p:cNvSpPr/>
          <p:nvPr/>
        </p:nvSpPr>
        <p:spPr>
          <a:xfrm>
            <a:off x="8658225" y="1057275"/>
            <a:ext cx="28575" cy="837158"/>
          </a:xfrm>
          <a:prstGeom prst="rect">
            <a:avLst/>
          </a:prstGeom>
          <a:solidFill>
            <a:srgbClr val="2563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342900"/>
            <a:endParaRPr sz="1350">
              <a:solidFill>
                <a:prstClr val="white"/>
              </a:solidFill>
              <a:latin typeface="Calibri"/>
            </a:endParaRPr>
          </a:p>
        </p:txBody>
      </p:sp>
      <p:sp>
        <p:nvSpPr>
          <p:cNvPr id="5" name="Rounded Rectangle 4"/>
          <p:cNvSpPr/>
          <p:nvPr/>
        </p:nvSpPr>
        <p:spPr>
          <a:xfrm>
            <a:off x="6038813" y="2065883"/>
            <a:ext cx="2647987" cy="971550"/>
          </a:xfrm>
          <a:prstGeom prst="roundRect">
            <a:avLst>
              <a:gd name="adj" fmla="val 7352"/>
            </a:avLst>
          </a:prstGeom>
          <a:solidFill>
            <a:srgbClr val="FFFFFF"/>
          </a:solidFill>
          <a:ln w="9525">
            <a:solidFill>
              <a:srgbClr val="CBD5E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342900"/>
            <a:endParaRPr sz="1350">
              <a:solidFill>
                <a:prstClr val="white"/>
              </a:solidFill>
              <a:latin typeface="Calibri"/>
            </a:endParaRPr>
          </a:p>
        </p:txBody>
      </p:sp>
      <p:sp>
        <p:nvSpPr>
          <p:cNvPr id="6" name="Rounded Rectangle 5"/>
          <p:cNvSpPr/>
          <p:nvPr/>
        </p:nvSpPr>
        <p:spPr>
          <a:xfrm>
            <a:off x="3247950" y="2065883"/>
            <a:ext cx="2647987" cy="971550"/>
          </a:xfrm>
          <a:prstGeom prst="roundRect">
            <a:avLst>
              <a:gd name="adj" fmla="val 7352"/>
            </a:avLst>
          </a:prstGeom>
          <a:solidFill>
            <a:srgbClr val="FFFFFF"/>
          </a:solidFill>
          <a:ln w="9525">
            <a:solidFill>
              <a:srgbClr val="CBD5E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342900"/>
            <a:endParaRPr sz="1350">
              <a:solidFill>
                <a:prstClr val="white"/>
              </a:solidFill>
              <a:latin typeface="Calibri"/>
            </a:endParaRPr>
          </a:p>
        </p:txBody>
      </p:sp>
      <p:sp>
        <p:nvSpPr>
          <p:cNvPr id="7" name="Rounded Rectangle 6"/>
          <p:cNvSpPr/>
          <p:nvPr/>
        </p:nvSpPr>
        <p:spPr>
          <a:xfrm>
            <a:off x="457089" y="2065883"/>
            <a:ext cx="2647987" cy="971550"/>
          </a:xfrm>
          <a:prstGeom prst="roundRect">
            <a:avLst>
              <a:gd name="adj" fmla="val 7352"/>
            </a:avLst>
          </a:prstGeom>
          <a:solidFill>
            <a:srgbClr val="FFFFFF"/>
          </a:solidFill>
          <a:ln w="9525">
            <a:solidFill>
              <a:srgbClr val="CBD5E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342900"/>
            <a:endParaRPr sz="1350">
              <a:solidFill>
                <a:prstClr val="white"/>
              </a:solidFill>
              <a:latin typeface="Calibri"/>
            </a:endParaRPr>
          </a:p>
        </p:txBody>
      </p:sp>
      <p:pic>
        <p:nvPicPr>
          <p:cNvPr id="8" name="Picture 7" descr="image.png"/>
          <p:cNvPicPr>
            <a:picLocks noChangeAspect="1"/>
          </p:cNvPicPr>
          <p:nvPr/>
        </p:nvPicPr>
        <p:blipFill>
          <a:blip r:embed="rId2"/>
          <a:stretch>
            <a:fillRect/>
          </a:stretch>
        </p:blipFill>
        <p:spPr>
          <a:xfrm>
            <a:off x="8393906" y="2265908"/>
            <a:ext cx="142875" cy="114300"/>
          </a:xfrm>
          <a:prstGeom prst="rect">
            <a:avLst/>
          </a:prstGeom>
        </p:spPr>
      </p:pic>
      <p:pic>
        <p:nvPicPr>
          <p:cNvPr id="9" name="Picture 8" descr="image.png"/>
          <p:cNvPicPr>
            <a:picLocks noChangeAspect="1"/>
          </p:cNvPicPr>
          <p:nvPr/>
        </p:nvPicPr>
        <p:blipFill>
          <a:blip r:embed="rId3"/>
          <a:stretch>
            <a:fillRect/>
          </a:stretch>
        </p:blipFill>
        <p:spPr>
          <a:xfrm>
            <a:off x="5631619" y="2265908"/>
            <a:ext cx="114300" cy="114300"/>
          </a:xfrm>
          <a:prstGeom prst="rect">
            <a:avLst/>
          </a:prstGeom>
        </p:spPr>
      </p:pic>
      <p:pic>
        <p:nvPicPr>
          <p:cNvPr id="10" name="Picture 9" descr="image.png"/>
          <p:cNvPicPr>
            <a:picLocks noChangeAspect="1"/>
          </p:cNvPicPr>
          <p:nvPr/>
        </p:nvPicPr>
        <p:blipFill>
          <a:blip r:embed="rId4"/>
          <a:stretch>
            <a:fillRect/>
          </a:stretch>
        </p:blipFill>
        <p:spPr>
          <a:xfrm>
            <a:off x="2840756" y="2265908"/>
            <a:ext cx="114300" cy="114300"/>
          </a:xfrm>
          <a:prstGeom prst="rect">
            <a:avLst/>
          </a:prstGeom>
        </p:spPr>
      </p:pic>
      <p:sp>
        <p:nvSpPr>
          <p:cNvPr id="11" name="TextBox 10"/>
          <p:cNvSpPr txBox="1"/>
          <p:nvPr/>
        </p:nvSpPr>
        <p:spPr>
          <a:xfrm>
            <a:off x="7665244" y="307181"/>
            <a:ext cx="978694" cy="121252"/>
          </a:xfrm>
          <a:prstGeom prst="rect">
            <a:avLst/>
          </a:prstGeom>
          <a:noFill/>
        </p:spPr>
        <p:txBody>
          <a:bodyPr wrap="square" lIns="0" tIns="0" rIns="0" bIns="0" anchor="t">
            <a:spAutoFit/>
          </a:bodyPr>
          <a:lstStyle/>
          <a:p>
            <a:pPr defTabSz="342900"/>
            <a:r>
              <a:rPr sz="788" b="1">
                <a:solidFill>
                  <a:srgbClr val="4338CA"/>
                </a:solidFill>
                <a:latin typeface="Cairo"/>
              </a:rPr>
              <a:t>تحليل النموذج الأدبي</a:t>
            </a:r>
          </a:p>
        </p:txBody>
      </p:sp>
      <p:sp>
        <p:nvSpPr>
          <p:cNvPr id="12" name="TextBox 11"/>
          <p:cNvSpPr txBox="1"/>
          <p:nvPr/>
        </p:nvSpPr>
        <p:spPr>
          <a:xfrm>
            <a:off x="457200" y="542925"/>
            <a:ext cx="8686800" cy="242374"/>
          </a:xfrm>
          <a:prstGeom prst="rect">
            <a:avLst/>
          </a:prstGeom>
          <a:noFill/>
        </p:spPr>
        <p:txBody>
          <a:bodyPr wrap="square" lIns="0" tIns="0" rIns="0" bIns="0" anchor="t">
            <a:spAutoFit/>
          </a:bodyPr>
          <a:lstStyle/>
          <a:p>
            <a:pPr defTabSz="342900"/>
            <a:r>
              <a:rPr sz="1575" b="1">
                <a:solidFill>
                  <a:srgbClr val="0F172A"/>
                </a:solidFill>
                <a:latin typeface="Cairo"/>
              </a:rPr>
              <a:t>سيرة ذاتية بقلم: د. أحمد زويل (عصر العلم)</a:t>
            </a:r>
          </a:p>
        </p:txBody>
      </p:sp>
      <p:sp>
        <p:nvSpPr>
          <p:cNvPr id="13" name="TextBox 12"/>
          <p:cNvSpPr txBox="1"/>
          <p:nvPr/>
        </p:nvSpPr>
        <p:spPr>
          <a:xfrm>
            <a:off x="657225" y="1257300"/>
            <a:ext cx="7872413" cy="414794"/>
          </a:xfrm>
          <a:prstGeom prst="rect">
            <a:avLst/>
          </a:prstGeom>
          <a:noFill/>
        </p:spPr>
        <p:txBody>
          <a:bodyPr wrap="square" lIns="0" tIns="0" rIns="0" bIns="0" anchor="t">
            <a:spAutoFit/>
          </a:bodyPr>
          <a:lstStyle/>
          <a:p>
            <a:pPr defTabSz="342900">
              <a:lnSpc>
                <a:spcPts val="1721"/>
              </a:lnSpc>
            </a:pPr>
            <a:r>
              <a:rPr sz="1013">
                <a:solidFill>
                  <a:srgbClr val="334155"/>
                </a:solidFill>
                <a:latin typeface="Cairo"/>
              </a:rPr>
              <a:t>"كانت أولى زياراتي لحرم جامعة الإسكندرية بصحبة خالي، لتسجيل اسمي في كلية العلوم... أتذكر أن قطرات من الدمع تساقطت من مقلتي، ولم يكن ذلك عن حزن إنما هي دموع الفرح لرؤيتي حرم الجامعة لأول مرة... ومنذ اليوم الأول اجتهدت في التحصيل لأصل إلى أعلى درجات التفوق..."</a:t>
            </a:r>
          </a:p>
        </p:txBody>
      </p:sp>
      <p:sp>
        <p:nvSpPr>
          <p:cNvPr id="14" name="TextBox 13"/>
          <p:cNvSpPr txBox="1"/>
          <p:nvPr/>
        </p:nvSpPr>
        <p:spPr>
          <a:xfrm>
            <a:off x="6188831" y="2215902"/>
            <a:ext cx="2540357" cy="138499"/>
          </a:xfrm>
          <a:prstGeom prst="rect">
            <a:avLst/>
          </a:prstGeom>
          <a:noFill/>
        </p:spPr>
        <p:txBody>
          <a:bodyPr wrap="square" lIns="142875" tIns="0" rIns="0" bIns="0" anchor="t">
            <a:spAutoFit/>
          </a:bodyPr>
          <a:lstStyle/>
          <a:p>
            <a:pPr defTabSz="342900"/>
            <a:r>
              <a:rPr sz="900" b="1">
                <a:solidFill>
                  <a:srgbClr val="2563EB"/>
                </a:solidFill>
                <a:latin typeface="Cairo"/>
              </a:rPr>
              <a:t>استخدام الضمير</a:t>
            </a:r>
          </a:p>
        </p:txBody>
      </p:sp>
      <p:sp>
        <p:nvSpPr>
          <p:cNvPr id="15" name="TextBox 14"/>
          <p:cNvSpPr txBox="1"/>
          <p:nvPr/>
        </p:nvSpPr>
        <p:spPr>
          <a:xfrm>
            <a:off x="6188832" y="2473077"/>
            <a:ext cx="2419387" cy="129907"/>
          </a:xfrm>
          <a:prstGeom prst="rect">
            <a:avLst/>
          </a:prstGeom>
          <a:noFill/>
        </p:spPr>
        <p:txBody>
          <a:bodyPr wrap="square" lIns="0" tIns="0" rIns="0" bIns="0" anchor="t">
            <a:spAutoFit/>
          </a:bodyPr>
          <a:lstStyle/>
          <a:p>
            <a:pPr defTabSz="342900"/>
            <a:r>
              <a:rPr sz="844">
                <a:solidFill>
                  <a:srgbClr val="475569"/>
                </a:solidFill>
                <a:latin typeface="Cairo"/>
              </a:rPr>
              <a:t>اعتماد ضمير المتكلم (زياراتي، مقلتي، اجتهدت) للصدق والموضوعية.</a:t>
            </a:r>
          </a:p>
        </p:txBody>
      </p:sp>
      <p:sp>
        <p:nvSpPr>
          <p:cNvPr id="16" name="TextBox 15"/>
          <p:cNvSpPr txBox="1"/>
          <p:nvPr/>
        </p:nvSpPr>
        <p:spPr>
          <a:xfrm>
            <a:off x="3397969" y="2215902"/>
            <a:ext cx="2540357" cy="138499"/>
          </a:xfrm>
          <a:prstGeom prst="rect">
            <a:avLst/>
          </a:prstGeom>
          <a:noFill/>
        </p:spPr>
        <p:txBody>
          <a:bodyPr wrap="square" lIns="114300" tIns="0" rIns="0" bIns="0" anchor="t">
            <a:spAutoFit/>
          </a:bodyPr>
          <a:lstStyle/>
          <a:p>
            <a:pPr defTabSz="342900"/>
            <a:r>
              <a:rPr sz="900" b="1">
                <a:solidFill>
                  <a:srgbClr val="059669"/>
                </a:solidFill>
                <a:latin typeface="Cairo"/>
              </a:rPr>
              <a:t>تصوير العواطف</a:t>
            </a:r>
          </a:p>
        </p:txBody>
      </p:sp>
      <p:sp>
        <p:nvSpPr>
          <p:cNvPr id="17" name="TextBox 16"/>
          <p:cNvSpPr txBox="1"/>
          <p:nvPr/>
        </p:nvSpPr>
        <p:spPr>
          <a:xfrm>
            <a:off x="3397969" y="2473077"/>
            <a:ext cx="2419387" cy="129907"/>
          </a:xfrm>
          <a:prstGeom prst="rect">
            <a:avLst/>
          </a:prstGeom>
          <a:noFill/>
        </p:spPr>
        <p:txBody>
          <a:bodyPr wrap="square" lIns="0" tIns="0" rIns="0" bIns="0" anchor="t">
            <a:spAutoFit/>
          </a:bodyPr>
          <a:lstStyle/>
          <a:p>
            <a:pPr defTabSz="342900"/>
            <a:r>
              <a:rPr sz="844">
                <a:solidFill>
                  <a:srgbClr val="475569"/>
                </a:solidFill>
                <a:latin typeface="Cairo"/>
              </a:rPr>
              <a:t>الجمع بين الوصف المكاني المشاعر الصادقة (دموع الفرح).</a:t>
            </a:r>
          </a:p>
        </p:txBody>
      </p:sp>
      <p:sp>
        <p:nvSpPr>
          <p:cNvPr id="18" name="TextBox 17"/>
          <p:cNvSpPr txBox="1"/>
          <p:nvPr/>
        </p:nvSpPr>
        <p:spPr>
          <a:xfrm>
            <a:off x="607107" y="2215902"/>
            <a:ext cx="2540357" cy="138499"/>
          </a:xfrm>
          <a:prstGeom prst="rect">
            <a:avLst/>
          </a:prstGeom>
          <a:noFill/>
        </p:spPr>
        <p:txBody>
          <a:bodyPr wrap="square" lIns="114300" tIns="0" rIns="0" bIns="0" anchor="t">
            <a:spAutoFit/>
          </a:bodyPr>
          <a:lstStyle/>
          <a:p>
            <a:pPr defTabSz="342900"/>
            <a:r>
              <a:rPr sz="900" b="1">
                <a:solidFill>
                  <a:srgbClr val="D97706"/>
                </a:solidFill>
                <a:latin typeface="Cairo"/>
              </a:rPr>
              <a:t>الهدف والمقصد</a:t>
            </a:r>
          </a:p>
        </p:txBody>
      </p:sp>
      <p:sp>
        <p:nvSpPr>
          <p:cNvPr id="19" name="TextBox 18"/>
          <p:cNvSpPr txBox="1"/>
          <p:nvPr/>
        </p:nvSpPr>
        <p:spPr>
          <a:xfrm>
            <a:off x="607107" y="2473077"/>
            <a:ext cx="2419387" cy="129907"/>
          </a:xfrm>
          <a:prstGeom prst="rect">
            <a:avLst/>
          </a:prstGeom>
          <a:noFill/>
        </p:spPr>
        <p:txBody>
          <a:bodyPr wrap="square" lIns="0" tIns="0" rIns="0" bIns="0" anchor="t">
            <a:spAutoFit/>
          </a:bodyPr>
          <a:lstStyle/>
          <a:p>
            <a:pPr defTabSz="342900"/>
            <a:r>
              <a:rPr sz="844">
                <a:solidFill>
                  <a:srgbClr val="475569"/>
                </a:solidFill>
                <a:latin typeface="Cairo"/>
              </a:rPr>
              <a:t>إبراز الطموح والرغبة الشديدة في التحصيل العلمي العالي.</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ounded Rectangle 1"/>
          <p:cNvSpPr/>
          <p:nvPr/>
        </p:nvSpPr>
        <p:spPr>
          <a:xfrm>
            <a:off x="7056120" y="307181"/>
            <a:ext cx="1630680" cy="228601"/>
          </a:xfrm>
          <a:prstGeom prst="roundRect">
            <a:avLst>
              <a:gd name="adj" fmla="val 50000"/>
            </a:avLst>
          </a:prstGeom>
          <a:solidFill>
            <a:srgbClr val="F3E8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342900"/>
            <a:endParaRPr sz="1350">
              <a:solidFill>
                <a:prstClr val="white"/>
              </a:solidFill>
              <a:latin typeface="Calibri"/>
            </a:endParaRPr>
          </a:p>
        </p:txBody>
      </p:sp>
      <p:sp>
        <p:nvSpPr>
          <p:cNvPr id="3" name="Rounded Rectangle 2"/>
          <p:cNvSpPr/>
          <p:nvPr/>
        </p:nvSpPr>
        <p:spPr>
          <a:xfrm>
            <a:off x="6038813" y="2482453"/>
            <a:ext cx="2647987" cy="1064419"/>
          </a:xfrm>
          <a:prstGeom prst="roundRect">
            <a:avLst>
              <a:gd name="adj" fmla="val 8053"/>
            </a:avLst>
          </a:prstGeom>
          <a:solidFill>
            <a:srgbClr val="F8FA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342900"/>
            <a:endParaRPr sz="1350">
              <a:solidFill>
                <a:prstClr val="white"/>
              </a:solidFill>
              <a:latin typeface="Calibri"/>
            </a:endParaRPr>
          </a:p>
        </p:txBody>
      </p:sp>
      <p:sp>
        <p:nvSpPr>
          <p:cNvPr id="4" name="Rounded Rectangle 3"/>
          <p:cNvSpPr/>
          <p:nvPr/>
        </p:nvSpPr>
        <p:spPr>
          <a:xfrm>
            <a:off x="3247950" y="2482453"/>
            <a:ext cx="2647987" cy="1064419"/>
          </a:xfrm>
          <a:prstGeom prst="roundRect">
            <a:avLst>
              <a:gd name="adj" fmla="val 8053"/>
            </a:avLst>
          </a:prstGeom>
          <a:solidFill>
            <a:srgbClr val="F8FA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342900"/>
            <a:endParaRPr sz="1350">
              <a:solidFill>
                <a:prstClr val="white"/>
              </a:solidFill>
              <a:latin typeface="Calibri"/>
            </a:endParaRPr>
          </a:p>
        </p:txBody>
      </p:sp>
      <p:sp>
        <p:nvSpPr>
          <p:cNvPr id="5" name="Rounded Rectangle 4"/>
          <p:cNvSpPr/>
          <p:nvPr/>
        </p:nvSpPr>
        <p:spPr>
          <a:xfrm>
            <a:off x="457089" y="2482453"/>
            <a:ext cx="2647987" cy="1064419"/>
          </a:xfrm>
          <a:prstGeom prst="roundRect">
            <a:avLst>
              <a:gd name="adj" fmla="val 8053"/>
            </a:avLst>
          </a:prstGeom>
          <a:solidFill>
            <a:srgbClr val="F8FA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342900"/>
            <a:endParaRPr sz="1350">
              <a:solidFill>
                <a:prstClr val="white"/>
              </a:solidFill>
              <a:latin typeface="Calibri"/>
            </a:endParaRPr>
          </a:p>
        </p:txBody>
      </p:sp>
      <p:sp>
        <p:nvSpPr>
          <p:cNvPr id="6" name="Rectangle 5"/>
          <p:cNvSpPr/>
          <p:nvPr/>
        </p:nvSpPr>
        <p:spPr>
          <a:xfrm>
            <a:off x="6038813" y="2482453"/>
            <a:ext cx="2647987" cy="28575"/>
          </a:xfrm>
          <a:prstGeom prst="rect">
            <a:avLst/>
          </a:prstGeom>
          <a:solidFill>
            <a:srgbClr val="2563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342900"/>
            <a:endParaRPr sz="1350">
              <a:solidFill>
                <a:prstClr val="white"/>
              </a:solidFill>
              <a:latin typeface="Calibri"/>
            </a:endParaRPr>
          </a:p>
        </p:txBody>
      </p:sp>
      <p:sp>
        <p:nvSpPr>
          <p:cNvPr id="7" name="Rectangle 6"/>
          <p:cNvSpPr/>
          <p:nvPr/>
        </p:nvSpPr>
        <p:spPr>
          <a:xfrm>
            <a:off x="3247950" y="2482453"/>
            <a:ext cx="2647987" cy="28575"/>
          </a:xfrm>
          <a:prstGeom prst="rect">
            <a:avLst/>
          </a:prstGeom>
          <a:solidFill>
            <a:srgbClr val="05966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342900"/>
            <a:endParaRPr sz="1350">
              <a:solidFill>
                <a:prstClr val="white"/>
              </a:solidFill>
              <a:latin typeface="Calibri"/>
            </a:endParaRPr>
          </a:p>
        </p:txBody>
      </p:sp>
      <p:sp>
        <p:nvSpPr>
          <p:cNvPr id="8" name="Rectangle 7"/>
          <p:cNvSpPr/>
          <p:nvPr/>
        </p:nvSpPr>
        <p:spPr>
          <a:xfrm>
            <a:off x="457089" y="2482453"/>
            <a:ext cx="2647987" cy="28575"/>
          </a:xfrm>
          <a:prstGeom prst="rect">
            <a:avLst/>
          </a:prstGeom>
          <a:solidFill>
            <a:srgbClr val="D9770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342900"/>
            <a:endParaRPr sz="1350">
              <a:solidFill>
                <a:prstClr val="white"/>
              </a:solidFill>
              <a:latin typeface="Calibri"/>
            </a:endParaRPr>
          </a:p>
        </p:txBody>
      </p:sp>
      <p:sp>
        <p:nvSpPr>
          <p:cNvPr id="9" name="TextBox 8"/>
          <p:cNvSpPr txBox="1"/>
          <p:nvPr/>
        </p:nvSpPr>
        <p:spPr>
          <a:xfrm>
            <a:off x="6210262" y="307181"/>
            <a:ext cx="2433676" cy="369332"/>
          </a:xfrm>
          <a:prstGeom prst="rect">
            <a:avLst/>
          </a:prstGeom>
        </p:spPr>
        <p:style>
          <a:lnRef idx="2">
            <a:schemeClr val="accent2"/>
          </a:lnRef>
          <a:fillRef idx="1">
            <a:schemeClr val="lt1"/>
          </a:fillRef>
          <a:effectRef idx="0">
            <a:schemeClr val="accent2"/>
          </a:effectRef>
          <a:fontRef idx="minor">
            <a:schemeClr val="dk1"/>
          </a:fontRef>
        </p:style>
        <p:txBody>
          <a:bodyPr wrap="square" lIns="0" tIns="0" rIns="0" bIns="0" anchor="t">
            <a:spAutoFit/>
          </a:bodyPr>
          <a:lstStyle/>
          <a:p>
            <a:pPr algn="ctr" defTabSz="342900"/>
            <a:r>
              <a:rPr sz="2400" b="1" dirty="0" err="1">
                <a:solidFill>
                  <a:srgbClr val="7E22CE"/>
                </a:solidFill>
                <a:latin typeface="Cairo"/>
              </a:rPr>
              <a:t>دليل</a:t>
            </a:r>
            <a:r>
              <a:rPr sz="2400" b="1" dirty="0">
                <a:solidFill>
                  <a:srgbClr val="7E22CE"/>
                </a:solidFill>
                <a:latin typeface="Cairo"/>
              </a:rPr>
              <a:t> </a:t>
            </a:r>
            <a:r>
              <a:rPr sz="2400" b="1" dirty="0" err="1">
                <a:solidFill>
                  <a:srgbClr val="7E22CE"/>
                </a:solidFill>
                <a:latin typeface="Cairo"/>
              </a:rPr>
              <a:t>الكتابة</a:t>
            </a:r>
            <a:r>
              <a:rPr sz="2400" b="1" dirty="0">
                <a:solidFill>
                  <a:srgbClr val="7E22CE"/>
                </a:solidFill>
                <a:latin typeface="Cairo"/>
              </a:rPr>
              <a:t> </a:t>
            </a:r>
            <a:r>
              <a:rPr sz="2400" b="1" dirty="0" err="1">
                <a:solidFill>
                  <a:srgbClr val="7E22CE"/>
                </a:solidFill>
                <a:latin typeface="Cairo"/>
              </a:rPr>
              <a:t>الاحترافية</a:t>
            </a:r>
            <a:endParaRPr sz="2400" b="1" dirty="0">
              <a:solidFill>
                <a:srgbClr val="7E22CE"/>
              </a:solidFill>
              <a:latin typeface="Cairo"/>
            </a:endParaRPr>
          </a:p>
        </p:txBody>
      </p:sp>
      <p:sp>
        <p:nvSpPr>
          <p:cNvPr id="10" name="TextBox 9"/>
          <p:cNvSpPr txBox="1"/>
          <p:nvPr/>
        </p:nvSpPr>
        <p:spPr>
          <a:xfrm>
            <a:off x="457200" y="542926"/>
            <a:ext cx="3268980" cy="369332"/>
          </a:xfrm>
          <a:prstGeom prst="rect">
            <a:avLst/>
          </a:prstGeom>
        </p:spPr>
        <p:style>
          <a:lnRef idx="2">
            <a:schemeClr val="accent2"/>
          </a:lnRef>
          <a:fillRef idx="1">
            <a:schemeClr val="lt1"/>
          </a:fillRef>
          <a:effectRef idx="0">
            <a:schemeClr val="accent2"/>
          </a:effectRef>
          <a:fontRef idx="minor">
            <a:schemeClr val="dk1"/>
          </a:fontRef>
        </p:style>
        <p:txBody>
          <a:bodyPr wrap="square" lIns="0" tIns="0" rIns="0" bIns="0" anchor="t">
            <a:spAutoFit/>
          </a:bodyPr>
          <a:lstStyle/>
          <a:p>
            <a:pPr algn="ctr" defTabSz="342900"/>
            <a:r>
              <a:rPr sz="2400" b="1" dirty="0" err="1">
                <a:solidFill>
                  <a:srgbClr val="0F172A"/>
                </a:solidFill>
                <a:latin typeface="Cairo"/>
              </a:rPr>
              <a:t>خطوات</a:t>
            </a:r>
            <a:r>
              <a:rPr sz="2400" b="1" dirty="0">
                <a:solidFill>
                  <a:srgbClr val="0F172A"/>
                </a:solidFill>
                <a:latin typeface="Cairo"/>
              </a:rPr>
              <a:t> </a:t>
            </a:r>
            <a:r>
              <a:rPr sz="2400" b="1" dirty="0" err="1">
                <a:solidFill>
                  <a:srgbClr val="0F172A"/>
                </a:solidFill>
                <a:latin typeface="Cairo"/>
              </a:rPr>
              <a:t>بناء</a:t>
            </a:r>
            <a:r>
              <a:rPr sz="2400" b="1" dirty="0">
                <a:solidFill>
                  <a:srgbClr val="0F172A"/>
                </a:solidFill>
                <a:latin typeface="Cairo"/>
              </a:rPr>
              <a:t> </a:t>
            </a:r>
            <a:r>
              <a:rPr sz="2400" b="1" dirty="0" err="1">
                <a:solidFill>
                  <a:srgbClr val="0F172A"/>
                </a:solidFill>
                <a:latin typeface="Cairo"/>
              </a:rPr>
              <a:t>السيرة</a:t>
            </a:r>
            <a:r>
              <a:rPr sz="2400" b="1" dirty="0">
                <a:solidFill>
                  <a:srgbClr val="0F172A"/>
                </a:solidFill>
                <a:latin typeface="Cairo"/>
              </a:rPr>
              <a:t> </a:t>
            </a:r>
            <a:r>
              <a:rPr sz="2400" b="1" dirty="0" err="1">
                <a:solidFill>
                  <a:srgbClr val="0F172A"/>
                </a:solidFill>
                <a:latin typeface="Cairo"/>
              </a:rPr>
              <a:t>الذاتية</a:t>
            </a:r>
            <a:endParaRPr sz="2400" b="1" dirty="0">
              <a:solidFill>
                <a:srgbClr val="0F172A"/>
              </a:solidFill>
              <a:latin typeface="Cairo"/>
            </a:endParaRPr>
          </a:p>
        </p:txBody>
      </p:sp>
      <p:sp>
        <p:nvSpPr>
          <p:cNvPr id="11" name="TextBox 10"/>
          <p:cNvSpPr txBox="1"/>
          <p:nvPr/>
        </p:nvSpPr>
        <p:spPr>
          <a:xfrm>
            <a:off x="6210262" y="2682478"/>
            <a:ext cx="2495351" cy="307777"/>
          </a:xfrm>
          <a:prstGeom prst="rect">
            <a:avLst/>
          </a:prstGeom>
          <a:noFill/>
        </p:spPr>
        <p:txBody>
          <a:bodyPr wrap="square" lIns="0" tIns="0" rIns="0" bIns="0" anchor="t">
            <a:spAutoFit/>
          </a:bodyPr>
          <a:lstStyle/>
          <a:p>
            <a:pPr defTabSz="342900"/>
            <a:r>
              <a:rPr sz="2000" b="1" dirty="0">
                <a:solidFill>
                  <a:srgbClr val="C00000"/>
                </a:solidFill>
                <a:latin typeface="Cairo"/>
              </a:rPr>
              <a:t>1. </a:t>
            </a:r>
            <a:r>
              <a:rPr sz="2000" b="1" dirty="0" err="1">
                <a:solidFill>
                  <a:srgbClr val="C00000"/>
                </a:solidFill>
                <a:latin typeface="Cairo"/>
              </a:rPr>
              <a:t>التخطيط</a:t>
            </a:r>
            <a:endParaRPr sz="2000" b="1" dirty="0">
              <a:solidFill>
                <a:srgbClr val="C00000"/>
              </a:solidFill>
              <a:latin typeface="Cairo"/>
            </a:endParaRPr>
          </a:p>
        </p:txBody>
      </p:sp>
      <p:sp>
        <p:nvSpPr>
          <p:cNvPr id="12" name="TextBox 11"/>
          <p:cNvSpPr txBox="1"/>
          <p:nvPr/>
        </p:nvSpPr>
        <p:spPr>
          <a:xfrm>
            <a:off x="5914750" y="3032521"/>
            <a:ext cx="3122570" cy="732380"/>
          </a:xfrm>
          <a:prstGeom prst="rect">
            <a:avLst/>
          </a:prstGeom>
        </p:spPr>
        <p:style>
          <a:lnRef idx="2">
            <a:schemeClr val="accent2"/>
          </a:lnRef>
          <a:fillRef idx="1">
            <a:schemeClr val="lt1"/>
          </a:fillRef>
          <a:effectRef idx="0">
            <a:schemeClr val="accent2"/>
          </a:effectRef>
          <a:fontRef idx="minor">
            <a:schemeClr val="dk1"/>
          </a:fontRef>
        </p:style>
        <p:txBody>
          <a:bodyPr wrap="square" lIns="0" tIns="0" rIns="0" bIns="0" anchor="t">
            <a:spAutoFit/>
          </a:bodyPr>
          <a:lstStyle/>
          <a:p>
            <a:pPr algn="r" defTabSz="342900">
              <a:lnSpc>
                <a:spcPts val="1350"/>
              </a:lnSpc>
            </a:pPr>
            <a:endParaRPr lang="ar-AE" b="1" dirty="0">
              <a:solidFill>
                <a:srgbClr val="475569"/>
              </a:solidFill>
              <a:latin typeface="Cairo"/>
            </a:endParaRPr>
          </a:p>
          <a:p>
            <a:pPr algn="r" defTabSz="342900">
              <a:lnSpc>
                <a:spcPts val="1350"/>
              </a:lnSpc>
            </a:pPr>
            <a:r>
              <a:rPr b="1" dirty="0" err="1">
                <a:solidFill>
                  <a:srgbClr val="475569"/>
                </a:solidFill>
                <a:latin typeface="Cairo"/>
              </a:rPr>
              <a:t>اختر</a:t>
            </a:r>
            <a:r>
              <a:rPr b="1" dirty="0">
                <a:solidFill>
                  <a:srgbClr val="475569"/>
                </a:solidFill>
                <a:latin typeface="Cairo"/>
              </a:rPr>
              <a:t> </a:t>
            </a:r>
            <a:r>
              <a:rPr b="1" dirty="0" err="1">
                <a:solidFill>
                  <a:srgbClr val="475569"/>
                </a:solidFill>
                <a:latin typeface="Cairo"/>
              </a:rPr>
              <a:t>موقفًا</a:t>
            </a:r>
            <a:r>
              <a:rPr b="1" dirty="0">
                <a:solidFill>
                  <a:srgbClr val="475569"/>
                </a:solidFill>
                <a:latin typeface="Cairo"/>
              </a:rPr>
              <a:t> </a:t>
            </a:r>
            <a:r>
              <a:rPr b="1" dirty="0" err="1">
                <a:solidFill>
                  <a:srgbClr val="475569"/>
                </a:solidFill>
                <a:latin typeface="Cairo"/>
              </a:rPr>
              <a:t>مؤثّرًا</a:t>
            </a:r>
            <a:r>
              <a:rPr b="1" dirty="0">
                <a:solidFill>
                  <a:srgbClr val="475569"/>
                </a:solidFill>
                <a:latin typeface="Cairo"/>
              </a:rPr>
              <a:t> </a:t>
            </a:r>
            <a:r>
              <a:rPr kumimoji="0" lang="ar-AE" sz="1800" b="1" i="0" u="none" strike="noStrike" kern="1200" cap="none" spc="0" normalizeH="0" baseline="0" noProof="0" dirty="0">
                <a:ln>
                  <a:noFill/>
                </a:ln>
                <a:solidFill>
                  <a:srgbClr val="475569"/>
                </a:solidFill>
                <a:effectLst/>
                <a:uLnTx/>
                <a:uFillTx/>
                <a:latin typeface="Cairo"/>
                <a:ea typeface="+mn-ea"/>
                <a:cs typeface="+mn-cs"/>
              </a:rPr>
              <a:t>(مفرح، محزن، </a:t>
            </a:r>
            <a:r>
              <a:rPr b="1" dirty="0" err="1">
                <a:solidFill>
                  <a:srgbClr val="475569"/>
                </a:solidFill>
                <a:latin typeface="Cairo"/>
              </a:rPr>
              <a:t>غريب</a:t>
            </a:r>
            <a:r>
              <a:rPr b="1" dirty="0">
                <a:solidFill>
                  <a:srgbClr val="475569"/>
                </a:solidFill>
                <a:latin typeface="Cairo"/>
              </a:rPr>
              <a:t>، </a:t>
            </a:r>
            <a:r>
              <a:rPr b="1" dirty="0" err="1">
                <a:solidFill>
                  <a:srgbClr val="475569"/>
                </a:solidFill>
                <a:latin typeface="Cairo"/>
              </a:rPr>
              <a:t>مفصلي</a:t>
            </a:r>
            <a:r>
              <a:rPr lang="ar-AE" b="1" dirty="0">
                <a:solidFill>
                  <a:srgbClr val="475569"/>
                </a:solidFill>
                <a:latin typeface="Cairo"/>
              </a:rPr>
              <a:t> )</a:t>
            </a:r>
            <a:r>
              <a:rPr b="1" dirty="0">
                <a:solidFill>
                  <a:srgbClr val="475569"/>
                </a:solidFill>
                <a:latin typeface="Cairo"/>
              </a:rPr>
              <a:t> </a:t>
            </a:r>
            <a:r>
              <a:rPr b="1" dirty="0" err="1">
                <a:solidFill>
                  <a:srgbClr val="475569"/>
                </a:solidFill>
                <a:latin typeface="Cairo"/>
              </a:rPr>
              <a:t>وحدد</a:t>
            </a:r>
            <a:r>
              <a:rPr b="1" dirty="0">
                <a:solidFill>
                  <a:srgbClr val="475569"/>
                </a:solidFill>
                <a:latin typeface="Cairo"/>
              </a:rPr>
              <a:t> </a:t>
            </a:r>
            <a:r>
              <a:rPr b="1" dirty="0" err="1">
                <a:solidFill>
                  <a:srgbClr val="475569"/>
                </a:solidFill>
                <a:latin typeface="Cairo"/>
              </a:rPr>
              <a:t>تأثيره</a:t>
            </a:r>
            <a:r>
              <a:rPr b="1" dirty="0">
                <a:solidFill>
                  <a:srgbClr val="475569"/>
                </a:solidFill>
                <a:latin typeface="Cairo"/>
              </a:rPr>
              <a:t> </a:t>
            </a:r>
            <a:r>
              <a:rPr b="1" dirty="0" err="1">
                <a:solidFill>
                  <a:srgbClr val="475569"/>
                </a:solidFill>
                <a:latin typeface="Cairo"/>
              </a:rPr>
              <a:t>الواضح</a:t>
            </a:r>
            <a:r>
              <a:rPr b="1" dirty="0">
                <a:solidFill>
                  <a:srgbClr val="475569"/>
                </a:solidFill>
                <a:latin typeface="Cairo"/>
              </a:rPr>
              <a:t> </a:t>
            </a:r>
            <a:r>
              <a:rPr b="1" dirty="0" err="1">
                <a:solidFill>
                  <a:srgbClr val="475569"/>
                </a:solidFill>
                <a:latin typeface="Cairo"/>
              </a:rPr>
              <a:t>على</a:t>
            </a:r>
            <a:r>
              <a:rPr b="1" dirty="0">
                <a:solidFill>
                  <a:srgbClr val="475569"/>
                </a:solidFill>
                <a:latin typeface="Cairo"/>
              </a:rPr>
              <a:t> </a:t>
            </a:r>
            <a:r>
              <a:rPr b="1" dirty="0" err="1">
                <a:solidFill>
                  <a:srgbClr val="475569"/>
                </a:solidFill>
                <a:latin typeface="Cairo"/>
              </a:rPr>
              <a:t>شخصيت</a:t>
            </a:r>
            <a:r>
              <a:rPr lang="ar-AE" b="1" dirty="0">
                <a:solidFill>
                  <a:srgbClr val="475569"/>
                </a:solidFill>
                <a:latin typeface="Cairo"/>
              </a:rPr>
              <a:t>ك</a:t>
            </a:r>
            <a:r>
              <a:rPr b="1" dirty="0">
                <a:solidFill>
                  <a:srgbClr val="475569"/>
                </a:solidFill>
                <a:latin typeface="Cairo"/>
              </a:rPr>
              <a:t>.</a:t>
            </a:r>
          </a:p>
        </p:txBody>
      </p:sp>
      <p:sp>
        <p:nvSpPr>
          <p:cNvPr id="13" name="TextBox 12"/>
          <p:cNvSpPr txBox="1"/>
          <p:nvPr/>
        </p:nvSpPr>
        <p:spPr>
          <a:xfrm>
            <a:off x="3419400" y="2682478"/>
            <a:ext cx="2495351" cy="276999"/>
          </a:xfrm>
          <a:prstGeom prst="rect">
            <a:avLst/>
          </a:prstGeom>
          <a:noFill/>
        </p:spPr>
        <p:txBody>
          <a:bodyPr wrap="square" lIns="0" tIns="0" rIns="0" bIns="0" anchor="t">
            <a:spAutoFit/>
          </a:bodyPr>
          <a:lstStyle/>
          <a:p>
            <a:pPr defTabSz="342900"/>
            <a:r>
              <a:rPr b="1" dirty="0">
                <a:solidFill>
                  <a:srgbClr val="C00000"/>
                </a:solidFill>
                <a:latin typeface="Cairo"/>
              </a:rPr>
              <a:t>2. </a:t>
            </a:r>
            <a:r>
              <a:rPr b="1" dirty="0" err="1">
                <a:solidFill>
                  <a:srgbClr val="C00000"/>
                </a:solidFill>
                <a:latin typeface="Cairo"/>
              </a:rPr>
              <a:t>التنظيم</a:t>
            </a:r>
            <a:endParaRPr b="1" dirty="0">
              <a:solidFill>
                <a:srgbClr val="C00000"/>
              </a:solidFill>
              <a:latin typeface="Cairo"/>
            </a:endParaRPr>
          </a:p>
        </p:txBody>
      </p:sp>
      <p:sp>
        <p:nvSpPr>
          <p:cNvPr id="14" name="TextBox 13"/>
          <p:cNvSpPr txBox="1"/>
          <p:nvPr/>
        </p:nvSpPr>
        <p:spPr>
          <a:xfrm>
            <a:off x="3300574" y="3032522"/>
            <a:ext cx="2514163" cy="918521"/>
          </a:xfrm>
          <a:prstGeom prst="rect">
            <a:avLst/>
          </a:prstGeom>
        </p:spPr>
        <p:style>
          <a:lnRef idx="2">
            <a:schemeClr val="accent2"/>
          </a:lnRef>
          <a:fillRef idx="1">
            <a:schemeClr val="lt1"/>
          </a:fillRef>
          <a:effectRef idx="0">
            <a:schemeClr val="accent2"/>
          </a:effectRef>
          <a:fontRef idx="minor">
            <a:schemeClr val="dk1"/>
          </a:fontRef>
        </p:style>
        <p:txBody>
          <a:bodyPr wrap="square" lIns="0" tIns="0" rIns="0" bIns="0" anchor="t">
            <a:spAutoFit/>
          </a:bodyPr>
          <a:lstStyle/>
          <a:p>
            <a:pPr algn="r" defTabSz="342900">
              <a:lnSpc>
                <a:spcPts val="1350"/>
              </a:lnSpc>
            </a:pPr>
            <a:endParaRPr lang="ar-AE" sz="2000" b="1" dirty="0">
              <a:solidFill>
                <a:srgbClr val="475569"/>
              </a:solidFill>
              <a:latin typeface="Cairo"/>
            </a:endParaRPr>
          </a:p>
          <a:p>
            <a:pPr algn="r" defTabSz="342900">
              <a:lnSpc>
                <a:spcPts val="1350"/>
              </a:lnSpc>
            </a:pPr>
            <a:r>
              <a:rPr sz="2000" b="1" dirty="0" err="1">
                <a:solidFill>
                  <a:srgbClr val="475569"/>
                </a:solidFill>
                <a:latin typeface="Cairo"/>
              </a:rPr>
              <a:t>حدد</a:t>
            </a:r>
            <a:r>
              <a:rPr sz="2000" b="1" dirty="0">
                <a:solidFill>
                  <a:srgbClr val="475569"/>
                </a:solidFill>
                <a:latin typeface="Cairo"/>
              </a:rPr>
              <a:t> </a:t>
            </a:r>
            <a:r>
              <a:rPr sz="2000" b="1" dirty="0" err="1">
                <a:solidFill>
                  <a:srgbClr val="475569"/>
                </a:solidFill>
                <a:latin typeface="Cairo"/>
              </a:rPr>
              <a:t>الزمان</a:t>
            </a:r>
            <a:r>
              <a:rPr sz="2000" b="1" dirty="0">
                <a:solidFill>
                  <a:srgbClr val="475569"/>
                </a:solidFill>
                <a:latin typeface="Cairo"/>
              </a:rPr>
              <a:t> </a:t>
            </a:r>
            <a:r>
              <a:rPr sz="2000" b="1" dirty="0" err="1">
                <a:solidFill>
                  <a:srgbClr val="475569"/>
                </a:solidFill>
                <a:latin typeface="Cairo"/>
              </a:rPr>
              <a:t>والمكان</a:t>
            </a:r>
            <a:r>
              <a:rPr sz="2000" b="1" dirty="0">
                <a:solidFill>
                  <a:srgbClr val="475569"/>
                </a:solidFill>
                <a:latin typeface="Cairo"/>
              </a:rPr>
              <a:t> </a:t>
            </a:r>
            <a:r>
              <a:rPr sz="2000" b="1" dirty="0" err="1">
                <a:solidFill>
                  <a:srgbClr val="475569"/>
                </a:solidFill>
                <a:latin typeface="Cairo"/>
              </a:rPr>
              <a:t>والشخصيات</a:t>
            </a:r>
            <a:r>
              <a:rPr sz="2000" b="1" dirty="0">
                <a:solidFill>
                  <a:srgbClr val="475569"/>
                </a:solidFill>
                <a:latin typeface="Cairo"/>
              </a:rPr>
              <a:t> </a:t>
            </a:r>
            <a:r>
              <a:rPr sz="2000" b="1" dirty="0" err="1">
                <a:solidFill>
                  <a:srgbClr val="475569"/>
                </a:solidFill>
                <a:latin typeface="Cairo"/>
              </a:rPr>
              <a:t>بدقة</a:t>
            </a:r>
            <a:r>
              <a:rPr sz="2000" b="1" dirty="0">
                <a:solidFill>
                  <a:srgbClr val="475569"/>
                </a:solidFill>
                <a:latin typeface="Cairo"/>
              </a:rPr>
              <a:t>، </a:t>
            </a:r>
            <a:r>
              <a:rPr sz="2000" b="1" dirty="0" err="1">
                <a:solidFill>
                  <a:srgbClr val="475569"/>
                </a:solidFill>
                <a:latin typeface="Cairo"/>
              </a:rPr>
              <a:t>ودرّج</a:t>
            </a:r>
            <a:r>
              <a:rPr sz="2000" b="1" dirty="0">
                <a:solidFill>
                  <a:srgbClr val="475569"/>
                </a:solidFill>
                <a:latin typeface="Cairo"/>
              </a:rPr>
              <a:t> </a:t>
            </a:r>
            <a:r>
              <a:rPr sz="2000" b="1" dirty="0" err="1">
                <a:solidFill>
                  <a:srgbClr val="475569"/>
                </a:solidFill>
                <a:latin typeface="Cairo"/>
              </a:rPr>
              <a:t>التفاصيل</a:t>
            </a:r>
            <a:r>
              <a:rPr sz="2000" b="1" dirty="0">
                <a:solidFill>
                  <a:srgbClr val="475569"/>
                </a:solidFill>
                <a:latin typeface="Cairo"/>
              </a:rPr>
              <a:t> </a:t>
            </a:r>
            <a:r>
              <a:rPr sz="2000" b="1" dirty="0" err="1">
                <a:solidFill>
                  <a:srgbClr val="475569"/>
                </a:solidFill>
                <a:latin typeface="Cairo"/>
              </a:rPr>
              <a:t>الحسية</a:t>
            </a:r>
            <a:r>
              <a:rPr sz="2000" b="1" dirty="0">
                <a:solidFill>
                  <a:srgbClr val="475569"/>
                </a:solidFill>
                <a:latin typeface="Cairo"/>
              </a:rPr>
              <a:t> </a:t>
            </a:r>
            <a:r>
              <a:rPr sz="2000" b="1" dirty="0" err="1">
                <a:solidFill>
                  <a:srgbClr val="475569"/>
                </a:solidFill>
                <a:latin typeface="Cairo"/>
              </a:rPr>
              <a:t>والسمعية</a:t>
            </a:r>
            <a:r>
              <a:rPr sz="2000" b="1" dirty="0">
                <a:solidFill>
                  <a:srgbClr val="475569"/>
                </a:solidFill>
                <a:latin typeface="Cairo"/>
              </a:rPr>
              <a:t> </a:t>
            </a:r>
            <a:r>
              <a:rPr sz="2000" b="1" dirty="0" err="1">
                <a:solidFill>
                  <a:srgbClr val="475569"/>
                </a:solidFill>
                <a:latin typeface="Cairo"/>
              </a:rPr>
              <a:t>والبصرية</a:t>
            </a:r>
            <a:r>
              <a:rPr sz="2000" dirty="0">
                <a:solidFill>
                  <a:srgbClr val="475569"/>
                </a:solidFill>
                <a:latin typeface="Cairo"/>
              </a:rPr>
              <a:t>.</a:t>
            </a:r>
          </a:p>
        </p:txBody>
      </p:sp>
      <p:sp>
        <p:nvSpPr>
          <p:cNvPr id="15" name="TextBox 14"/>
          <p:cNvSpPr txBox="1"/>
          <p:nvPr/>
        </p:nvSpPr>
        <p:spPr>
          <a:xfrm>
            <a:off x="628538" y="2682478"/>
            <a:ext cx="2495351" cy="276999"/>
          </a:xfrm>
          <a:prstGeom prst="rect">
            <a:avLst/>
          </a:prstGeom>
          <a:noFill/>
        </p:spPr>
        <p:txBody>
          <a:bodyPr wrap="square" lIns="0" tIns="0" rIns="0" bIns="0" anchor="t">
            <a:spAutoFit/>
          </a:bodyPr>
          <a:lstStyle/>
          <a:p>
            <a:pPr defTabSz="342900"/>
            <a:r>
              <a:rPr b="1" dirty="0">
                <a:solidFill>
                  <a:srgbClr val="C00000"/>
                </a:solidFill>
                <a:latin typeface="Cairo"/>
              </a:rPr>
              <a:t>3. </a:t>
            </a:r>
            <a:r>
              <a:rPr b="1" dirty="0" err="1">
                <a:solidFill>
                  <a:srgbClr val="C00000"/>
                </a:solidFill>
                <a:latin typeface="Cairo"/>
              </a:rPr>
              <a:t>الصياغة</a:t>
            </a:r>
            <a:r>
              <a:rPr b="1" dirty="0">
                <a:solidFill>
                  <a:srgbClr val="C00000"/>
                </a:solidFill>
                <a:latin typeface="Cairo"/>
              </a:rPr>
              <a:t> </a:t>
            </a:r>
            <a:r>
              <a:rPr b="1" dirty="0" err="1">
                <a:solidFill>
                  <a:srgbClr val="C00000"/>
                </a:solidFill>
                <a:latin typeface="Cairo"/>
              </a:rPr>
              <a:t>والسرد</a:t>
            </a:r>
            <a:endParaRPr b="1" dirty="0">
              <a:solidFill>
                <a:srgbClr val="C00000"/>
              </a:solidFill>
              <a:latin typeface="Cairo"/>
            </a:endParaRPr>
          </a:p>
        </p:txBody>
      </p:sp>
      <p:sp>
        <p:nvSpPr>
          <p:cNvPr id="16" name="TextBox 15"/>
          <p:cNvSpPr txBox="1"/>
          <p:nvPr/>
        </p:nvSpPr>
        <p:spPr>
          <a:xfrm>
            <a:off x="628539" y="3032522"/>
            <a:ext cx="2495350" cy="738985"/>
          </a:xfrm>
          <a:prstGeom prst="rect">
            <a:avLst/>
          </a:prstGeom>
        </p:spPr>
        <p:style>
          <a:lnRef idx="2">
            <a:schemeClr val="accent2"/>
          </a:lnRef>
          <a:fillRef idx="1">
            <a:schemeClr val="lt1"/>
          </a:fillRef>
          <a:effectRef idx="0">
            <a:schemeClr val="accent2"/>
          </a:effectRef>
          <a:fontRef idx="minor">
            <a:schemeClr val="dk1"/>
          </a:fontRef>
        </p:style>
        <p:txBody>
          <a:bodyPr wrap="square" lIns="0" tIns="0" rIns="0" bIns="0" anchor="t">
            <a:spAutoFit/>
          </a:bodyPr>
          <a:lstStyle/>
          <a:p>
            <a:pPr algn="r" defTabSz="342900">
              <a:lnSpc>
                <a:spcPts val="1350"/>
              </a:lnSpc>
            </a:pPr>
            <a:endParaRPr lang="ar-AE" sz="2000" b="1" dirty="0">
              <a:solidFill>
                <a:srgbClr val="475569"/>
              </a:solidFill>
              <a:latin typeface="Cairo"/>
            </a:endParaRPr>
          </a:p>
          <a:p>
            <a:pPr algn="r" defTabSz="342900">
              <a:lnSpc>
                <a:spcPts val="1350"/>
              </a:lnSpc>
            </a:pPr>
            <a:r>
              <a:rPr sz="2000" b="1" dirty="0" err="1">
                <a:solidFill>
                  <a:srgbClr val="475569"/>
                </a:solidFill>
                <a:latin typeface="Cairo"/>
              </a:rPr>
              <a:t>اسرد</a:t>
            </a:r>
            <a:r>
              <a:rPr sz="2000" b="1" dirty="0">
                <a:solidFill>
                  <a:srgbClr val="475569"/>
                </a:solidFill>
                <a:latin typeface="Cairo"/>
              </a:rPr>
              <a:t> </a:t>
            </a:r>
            <a:r>
              <a:rPr sz="2000" b="1" dirty="0" err="1">
                <a:solidFill>
                  <a:srgbClr val="475569"/>
                </a:solidFill>
                <a:latin typeface="Cairo"/>
              </a:rPr>
              <a:t>الأحداث</a:t>
            </a:r>
            <a:r>
              <a:rPr sz="2000" b="1" dirty="0">
                <a:solidFill>
                  <a:srgbClr val="475569"/>
                </a:solidFill>
                <a:latin typeface="Cairo"/>
              </a:rPr>
              <a:t> </a:t>
            </a:r>
            <a:r>
              <a:rPr sz="2000" b="1" dirty="0" err="1">
                <a:solidFill>
                  <a:srgbClr val="475569"/>
                </a:solidFill>
                <a:latin typeface="Cairo"/>
              </a:rPr>
              <a:t>بضمير</a:t>
            </a:r>
            <a:r>
              <a:rPr sz="2000" b="1" dirty="0">
                <a:solidFill>
                  <a:srgbClr val="475569"/>
                </a:solidFill>
                <a:latin typeface="Cairo"/>
              </a:rPr>
              <a:t> </a:t>
            </a:r>
            <a:r>
              <a:rPr sz="2000" b="1" dirty="0" err="1">
                <a:solidFill>
                  <a:srgbClr val="475569"/>
                </a:solidFill>
                <a:latin typeface="Cairo"/>
              </a:rPr>
              <a:t>المتكلم</a:t>
            </a:r>
            <a:r>
              <a:rPr sz="2000" b="1" dirty="0">
                <a:solidFill>
                  <a:srgbClr val="475569"/>
                </a:solidFill>
                <a:latin typeface="Cairo"/>
              </a:rPr>
              <a:t>، </a:t>
            </a:r>
            <a:r>
              <a:rPr sz="2000" b="1" dirty="0" err="1">
                <a:solidFill>
                  <a:srgbClr val="475569"/>
                </a:solidFill>
                <a:latin typeface="Cairo"/>
              </a:rPr>
              <a:t>واستخدم</a:t>
            </a:r>
            <a:r>
              <a:rPr sz="2000" b="1" dirty="0">
                <a:solidFill>
                  <a:srgbClr val="475569"/>
                </a:solidFill>
                <a:latin typeface="Cairo"/>
              </a:rPr>
              <a:t> </a:t>
            </a:r>
            <a:r>
              <a:rPr sz="2000" b="1" dirty="0" err="1">
                <a:solidFill>
                  <a:srgbClr val="475569"/>
                </a:solidFill>
                <a:latin typeface="Cairo"/>
              </a:rPr>
              <a:t>الربط</a:t>
            </a:r>
            <a:r>
              <a:rPr sz="2000" b="1" dirty="0">
                <a:solidFill>
                  <a:srgbClr val="475569"/>
                </a:solidFill>
                <a:latin typeface="Cairo"/>
              </a:rPr>
              <a:t> </a:t>
            </a:r>
            <a:r>
              <a:rPr sz="2000" b="1" dirty="0" err="1">
                <a:solidFill>
                  <a:srgbClr val="475569"/>
                </a:solidFill>
                <a:latin typeface="Cairo"/>
              </a:rPr>
              <a:t>اللغوي</a:t>
            </a:r>
            <a:r>
              <a:rPr sz="2000" b="1" dirty="0">
                <a:solidFill>
                  <a:srgbClr val="475569"/>
                </a:solidFill>
                <a:latin typeface="Cairo"/>
              </a:rPr>
              <a:t> </a:t>
            </a:r>
            <a:r>
              <a:rPr sz="2000" b="1" dirty="0" err="1">
                <a:solidFill>
                  <a:srgbClr val="475569"/>
                </a:solidFill>
                <a:latin typeface="Cairo"/>
              </a:rPr>
              <a:t>المنطقي</a:t>
            </a:r>
            <a:r>
              <a:rPr sz="2000" b="1" dirty="0">
                <a:solidFill>
                  <a:srgbClr val="475569"/>
                </a:solidFill>
                <a:latin typeface="Cairo"/>
              </a:rPr>
              <a:t> </a:t>
            </a:r>
            <a:r>
              <a:rPr sz="2000" b="1" dirty="0" err="1">
                <a:solidFill>
                  <a:srgbClr val="475569"/>
                </a:solidFill>
                <a:latin typeface="Cairo"/>
              </a:rPr>
              <a:t>والصور</a:t>
            </a:r>
            <a:r>
              <a:rPr sz="2000" b="1" dirty="0">
                <a:solidFill>
                  <a:srgbClr val="475569"/>
                </a:solidFill>
                <a:latin typeface="Cairo"/>
              </a:rPr>
              <a:t> </a:t>
            </a:r>
            <a:r>
              <a:rPr sz="2000" b="1" dirty="0" err="1">
                <a:solidFill>
                  <a:srgbClr val="475569"/>
                </a:solidFill>
                <a:latin typeface="Cairo"/>
              </a:rPr>
              <a:t>المعبرة</a:t>
            </a:r>
            <a:r>
              <a:rPr sz="2000" b="1" dirty="0">
                <a:solidFill>
                  <a:srgbClr val="475569"/>
                </a:solidFill>
                <a:latin typeface="Cairo"/>
              </a:rPr>
              <a: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itleTag"/>
          <p:cNvSpPr/>
          <p:nvPr/>
        </p:nvSpPr>
        <p:spPr>
          <a:xfrm>
            <a:off x="4572000" y="182880"/>
            <a:ext cx="4297680" cy="777240"/>
          </a:xfrm>
          <a:prstGeom prst="rect">
            <a:avLst/>
          </a:prstGeom>
          <a:solidFill>
            <a:schemeClr val="bg2"/>
          </a:solidFill>
          <a:ln w="12700">
            <a:solidFill>
              <a:schemeClr val="bg2"/>
            </a:solidFill>
            <a:prstDash val="solid"/>
          </a:ln>
        </p:spPr>
        <p:txBody>
          <a:bodyPr/>
          <a:lstStyle/>
          <a:p>
            <a:endParaRPr lang="en-US"/>
          </a:p>
        </p:txBody>
      </p:sp>
      <p:sp>
        <p:nvSpPr>
          <p:cNvPr id="3" name="TitleTagCorner"/>
          <p:cNvSpPr/>
          <p:nvPr/>
        </p:nvSpPr>
        <p:spPr>
          <a:xfrm flipV="1">
            <a:off x="4572000" y="182880"/>
            <a:ext cx="960120" cy="777240"/>
          </a:xfrm>
          <a:prstGeom prst="rtTriangle">
            <a:avLst/>
          </a:prstGeom>
          <a:solidFill>
            <a:schemeClr val="bg1"/>
          </a:solidFill>
          <a:ln w="12700">
            <a:solidFill>
              <a:schemeClr val="bg1"/>
            </a:solidFill>
            <a:prstDash val="solid"/>
          </a:ln>
        </p:spPr>
        <p:txBody>
          <a:bodyPr/>
          <a:lstStyle/>
          <a:p>
            <a:endParaRPr lang="en-US"/>
          </a:p>
        </p:txBody>
      </p:sp>
      <p:sp>
        <p:nvSpPr>
          <p:cNvPr id="4" name="Text 0"/>
          <p:cNvSpPr>
            <a:spLocks noGrp="1"/>
          </p:cNvSpPr>
          <p:nvPr>
            <p:ph type="title" idx="100" hasCustomPrompt="1"/>
          </p:nvPr>
        </p:nvSpPr>
        <p:spPr>
          <a:xfrm>
            <a:off x="5074920" y="182880"/>
            <a:ext cx="3657600" cy="777240"/>
          </a:xfrm>
          <a:prstGeom prst="rect">
            <a:avLst/>
          </a:prstGeom>
          <a:noFill/>
          <a:ln/>
        </p:spPr>
        <p:txBody>
          <a:bodyPr wrap="square" lIns="635" tIns="635" rIns="635" bIns="635" rtlCol="0" anchor="ctr"/>
          <a:lstStyle/>
          <a:p>
            <a:pPr marL="0" indent="0" algn="r" rtl="1">
              <a:buNone/>
            </a:pPr>
            <a:r>
              <a:rPr lang="ar-SA" altLang="en-US" sz="2400" b="1" dirty="0">
                <a:solidFill>
                  <a:schemeClr val="tx1"/>
                </a:solidFill>
              </a:rPr>
              <a:t>نواتجُ التَّعلُّمِ</a:t>
            </a:r>
            <a:endParaRPr lang="ar-SA" sz="2400" dirty="0"/>
          </a:p>
        </p:txBody>
      </p:sp>
      <p:sp>
        <p:nvSpPr>
          <p:cNvPr id="5" name="OutcomesCard"/>
          <p:cNvSpPr/>
          <p:nvPr/>
        </p:nvSpPr>
        <p:spPr>
          <a:xfrm>
            <a:off x="411480" y="1234440"/>
            <a:ext cx="8321040" cy="3429000"/>
          </a:xfrm>
          <a:prstGeom prst="roundRect">
            <a:avLst>
              <a:gd name="adj" fmla="val 3200"/>
            </a:avLst>
          </a:prstGeom>
          <a:solidFill>
            <a:schemeClr val="bg1"/>
          </a:solidFill>
          <a:ln w="12700">
            <a:solidFill>
              <a:schemeClr val="accent2"/>
            </a:solidFill>
            <a:prstDash val="solid"/>
          </a:ln>
        </p:spPr>
        <p:txBody>
          <a:bodyPr/>
          <a:lstStyle/>
          <a:p>
            <a:endParaRPr lang="en-US"/>
          </a:p>
        </p:txBody>
      </p:sp>
      <p:sp>
        <p:nvSpPr>
          <p:cNvPr id="6" name="Text 4"/>
          <p:cNvSpPr txBox="1"/>
          <p:nvPr/>
        </p:nvSpPr>
        <p:spPr>
          <a:xfrm>
            <a:off x="640080" y="1463040"/>
            <a:ext cx="7863840" cy="1371600"/>
          </a:xfrm>
          <a:prstGeom prst="rect">
            <a:avLst/>
          </a:prstGeom>
          <a:noFill/>
          <a:ln/>
        </p:spPr>
        <p:txBody>
          <a:bodyPr wrap="square" lIns="635" tIns="635" rIns="635" bIns="635" rtlCol="0" anchor="ctr"/>
          <a:lstStyle/>
          <a:p>
            <a:pPr marL="0" indent="0" algn="r" rtl="1">
              <a:buNone/>
            </a:pPr>
            <a:r>
              <a:rPr lang="ar-SA" altLang="en-US" sz="3000" b="1" dirty="0">
                <a:solidFill>
                  <a:schemeClr val="tx2"/>
                </a:solidFill>
              </a:rPr>
              <a:t>= سَأكتبُ سيرةً ذاتيّةً واصفًا تفاصيل متماسكةً ومنتقاةً.</a:t>
            </a:r>
            <a:endParaRPr lang="ar-SA" sz="3000" dirty="0"/>
          </a:p>
        </p:txBody>
      </p:sp>
      <p:sp>
        <p:nvSpPr>
          <p:cNvPr id="7" name="Text 5"/>
          <p:cNvSpPr txBox="1"/>
          <p:nvPr/>
        </p:nvSpPr>
        <p:spPr>
          <a:xfrm>
            <a:off x="640080" y="3017520"/>
            <a:ext cx="7863840" cy="1371600"/>
          </a:xfrm>
          <a:prstGeom prst="rect">
            <a:avLst/>
          </a:prstGeom>
          <a:noFill/>
          <a:ln/>
        </p:spPr>
        <p:txBody>
          <a:bodyPr wrap="square" lIns="635" tIns="635" rIns="635" bIns="635" rtlCol="0" anchor="ctr"/>
          <a:lstStyle/>
          <a:p>
            <a:pPr marL="0" indent="0" algn="r" rtl="1">
              <a:buNone/>
            </a:pPr>
            <a:r>
              <a:rPr lang="ar-SA" altLang="en-US" sz="3000" b="1" dirty="0">
                <a:solidFill>
                  <a:schemeClr val="tx2"/>
                </a:solidFill>
              </a:rPr>
              <a:t>= سَأطبِّقُ استراتيجيّاتِ السّردِ والوصفِ المناسبةِ.</a:t>
            </a:r>
            <a:endParaRPr lang="ar-SA" sz="3000" dirty="0"/>
          </a:p>
        </p:txBody>
      </p:sp>
      <p:sp>
        <p:nvSpPr>
          <p:cNvPr id="25" name="Slide Number Placeholder 0"/>
          <p:cNvSpPr>
            <a:spLocks noGrp="1"/>
          </p:cNvSpPr>
          <p:nvPr>
            <p:ph type="sldNum" sz="quarter" idx="4294967295"/>
          </p:nvPr>
        </p:nvSpPr>
        <p:spPr>
          <a:xfrm>
            <a:off x="457200" y="4828032"/>
            <a:ext cx="731520" cy="237744"/>
          </a:xfrm>
          <a:prstGeom prst="rect">
            <a:avLst/>
          </a:prstGeom>
          <a:extLst>
            <a:ext uri="{C572A759-6A51-4108-AA02-DFA0A04FC94B}">
              <ma14:wrappingTextBoxFlag xmlns:ma14="http://schemas.microsoft.com/office/mac/drawingml/2011/main" xmlns="" val="0"/>
            </a:ext>
          </a:extLst>
        </p:spPr>
        <p:txBody>
          <a:bodyPr/>
          <a:lstStyle>
            <a:lvl1pPr>
              <a:defRPr sz="1100">
                <a:solidFill>
                  <a:schemeClr val="tx1"/>
                </a:solidFill>
              </a:defRPr>
            </a:lvl1pPr>
          </a:lstStyle>
          <a:p>
            <a:pPr algn="l"/>
            <a:fld id="{F7021451-1387-4CA6-816F-3879F97B5CBC}" type="slidenum">
              <a:rPr lang="en-US" b="0"/>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verCard"/>
          <p:cNvSpPr/>
          <p:nvPr/>
        </p:nvSpPr>
        <p:spPr>
          <a:xfrm>
            <a:off x="548640" y="777240"/>
            <a:ext cx="8046720" cy="3566160"/>
          </a:xfrm>
          <a:prstGeom prst="roundRect">
            <a:avLst>
              <a:gd name="adj" fmla="val 4615"/>
            </a:avLst>
          </a:prstGeom>
          <a:solidFill>
            <a:schemeClr val="bg1"/>
          </a:solidFill>
          <a:ln w="12700">
            <a:solidFill>
              <a:schemeClr val="accent2"/>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B1F4F"/>
              </a:solidFill>
              <a:effectLst/>
              <a:uLnTx/>
              <a:uFillTx/>
              <a:latin typeface="Arial"/>
              <a:ea typeface="+mn-ea"/>
              <a:cs typeface="+mn-cs"/>
            </a:endParaRPr>
          </a:p>
        </p:txBody>
      </p:sp>
      <p:sp>
        <p:nvSpPr>
          <p:cNvPr id="3" name="Badge"/>
          <p:cNvSpPr/>
          <p:nvPr/>
        </p:nvSpPr>
        <p:spPr>
          <a:xfrm>
            <a:off x="868680" y="1234440"/>
            <a:ext cx="2468880" cy="2468880"/>
          </a:xfrm>
          <a:prstGeom prst="ellipse">
            <a:avLst/>
          </a:prstGeom>
          <a:solidFill>
            <a:schemeClr val="accent3"/>
          </a:solidFill>
          <a:ln w="12700">
            <a:solidFill>
              <a:schemeClr val="accent3"/>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B1F4F"/>
              </a:solidFill>
              <a:effectLst/>
              <a:uLnTx/>
              <a:uFillTx/>
              <a:latin typeface="Arial"/>
              <a:ea typeface="+mn-ea"/>
              <a:cs typeface="+mn-cs"/>
            </a:endParaRPr>
          </a:p>
        </p:txBody>
      </p:sp>
      <p:sp>
        <p:nvSpPr>
          <p:cNvPr id="4" name="Text 2"/>
          <p:cNvSpPr txBox="1"/>
          <p:nvPr/>
        </p:nvSpPr>
        <p:spPr>
          <a:xfrm>
            <a:off x="868680" y="1234440"/>
            <a:ext cx="2468880" cy="246888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altLang="en-US" sz="3000" b="1" i="0" u="none" strike="noStrike" kern="1200" cap="none" spc="0" normalizeH="0" baseline="0" noProof="0" dirty="0">
                <a:ln>
                  <a:noFill/>
                </a:ln>
                <a:solidFill>
                  <a:srgbClr val="FFFFFF"/>
                </a:solidFill>
                <a:effectLst/>
                <a:uLnTx/>
                <a:uFillTx/>
                <a:latin typeface="Arial"/>
                <a:ea typeface="+mn-ea"/>
                <a:cs typeface="Arial" panose="020B0604020202020204" pitchFamily="34" charset="0"/>
              </a:rPr>
              <a:t>1946</a:t>
            </a:r>
            <a:endParaRPr kumimoji="0" lang="ar-SA" sz="3000" b="0" i="0" u="none" strike="noStrike" kern="1200" cap="none" spc="0" normalizeH="0" baseline="0" noProof="0" dirty="0">
              <a:ln>
                <a:noFill/>
              </a:ln>
              <a:solidFill>
                <a:srgbClr val="0B1F4F"/>
              </a:solidFill>
              <a:effectLst/>
              <a:uLnTx/>
              <a:uFillTx/>
              <a:latin typeface="Arial"/>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altLang="en-US" sz="3000" b="1" i="0" u="none" strike="noStrike" kern="1200" cap="none" spc="0" normalizeH="0" baseline="0" noProof="0" dirty="0">
                <a:ln>
                  <a:noFill/>
                </a:ln>
                <a:solidFill>
                  <a:srgbClr val="FFFFFF"/>
                </a:solidFill>
                <a:effectLst/>
                <a:uLnTx/>
                <a:uFillTx/>
                <a:latin typeface="Arial"/>
                <a:ea typeface="+mn-ea"/>
                <a:cs typeface="Arial" panose="020B0604020202020204" pitchFamily="34" charset="0"/>
              </a:rPr>
              <a:t>—</a:t>
            </a:r>
            <a:endParaRPr kumimoji="0" lang="ar-SA" sz="3000" b="0" i="0" u="none" strike="noStrike" kern="1200" cap="none" spc="0" normalizeH="0" baseline="0" noProof="0" dirty="0">
              <a:ln>
                <a:noFill/>
              </a:ln>
              <a:solidFill>
                <a:srgbClr val="0B1F4F"/>
              </a:solidFill>
              <a:effectLst/>
              <a:uLnTx/>
              <a:uFillTx/>
              <a:latin typeface="Arial"/>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altLang="en-US" sz="3000" b="1" i="0" u="none" strike="noStrike" kern="1200" cap="none" spc="0" normalizeH="0" baseline="0" noProof="0" dirty="0">
                <a:ln>
                  <a:noFill/>
                </a:ln>
                <a:solidFill>
                  <a:srgbClr val="FFFFFF"/>
                </a:solidFill>
                <a:effectLst/>
                <a:uLnTx/>
                <a:uFillTx/>
                <a:latin typeface="Arial"/>
                <a:ea typeface="+mn-ea"/>
                <a:cs typeface="Arial" panose="020B0604020202020204" pitchFamily="34" charset="0"/>
              </a:rPr>
              <a:t>2016</a:t>
            </a:r>
            <a:endParaRPr kumimoji="0" lang="ar-SA" sz="3000" b="0" i="0" u="none" strike="noStrike" kern="1200" cap="none" spc="0" normalizeH="0" baseline="0" noProof="0" dirty="0">
              <a:ln>
                <a:noFill/>
              </a:ln>
              <a:solidFill>
                <a:srgbClr val="0B1F4F"/>
              </a:solidFill>
              <a:effectLst/>
              <a:uLnTx/>
              <a:uFillTx/>
              <a:latin typeface="Arial"/>
              <a:ea typeface="+mn-ea"/>
              <a:cs typeface="Arial" panose="020B0604020202020204" pitchFamily="34" charset="0"/>
            </a:endParaRPr>
          </a:p>
        </p:txBody>
      </p:sp>
      <p:sp>
        <p:nvSpPr>
          <p:cNvPr id="5" name="CoverPill"/>
          <p:cNvSpPr/>
          <p:nvPr/>
        </p:nvSpPr>
        <p:spPr>
          <a:xfrm>
            <a:off x="6720840" y="1051560"/>
            <a:ext cx="1691640" cy="411480"/>
          </a:xfrm>
          <a:prstGeom prst="roundRect">
            <a:avLst>
              <a:gd name="adj" fmla="val 22222"/>
            </a:avLst>
          </a:prstGeom>
          <a:solidFill>
            <a:schemeClr val="accent3"/>
          </a:solidFill>
          <a:ln w="12700">
            <a:solidFill>
              <a:schemeClr val="accent3"/>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B1F4F"/>
              </a:solidFill>
              <a:effectLst/>
              <a:uLnTx/>
              <a:uFillTx/>
              <a:latin typeface="Arial"/>
              <a:ea typeface="+mn-ea"/>
              <a:cs typeface="+mn-cs"/>
            </a:endParaRPr>
          </a:p>
        </p:txBody>
      </p:sp>
      <p:sp>
        <p:nvSpPr>
          <p:cNvPr id="6" name="Text 4"/>
          <p:cNvSpPr txBox="1"/>
          <p:nvPr/>
        </p:nvSpPr>
        <p:spPr>
          <a:xfrm>
            <a:off x="6720840" y="1051560"/>
            <a:ext cx="1691640" cy="411480"/>
          </a:xfrm>
          <a:prstGeom prst="rect">
            <a:avLst/>
          </a:prstGeom>
          <a:noFill/>
          <a:ln/>
        </p:spPr>
        <p:txBody>
          <a:bodyPr wrap="square" lIns="0" tIns="0" rIns="0" bIns="0"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altLang="en-US" sz="1600" b="1" i="0" u="none" strike="noStrike" kern="1200" cap="none" spc="0" normalizeH="0" baseline="0" noProof="0" dirty="0">
                <a:ln>
                  <a:noFill/>
                </a:ln>
                <a:solidFill>
                  <a:srgbClr val="FFFFFF"/>
                </a:solidFill>
                <a:effectLst/>
                <a:uLnTx/>
                <a:uFillTx/>
                <a:latin typeface="Arial"/>
                <a:ea typeface="+mn-ea"/>
                <a:cs typeface="Arial" panose="020B0604020202020204" pitchFamily="34" charset="0"/>
              </a:rPr>
              <a:t>سيرة ذاتية</a:t>
            </a:r>
            <a:endParaRPr kumimoji="0" lang="ar-SA" sz="1600" b="0" i="0" u="none" strike="noStrike" kern="1200" cap="none" spc="0" normalizeH="0" baseline="0" noProof="0" dirty="0">
              <a:ln>
                <a:noFill/>
              </a:ln>
              <a:solidFill>
                <a:srgbClr val="0B1F4F"/>
              </a:solidFill>
              <a:effectLst/>
              <a:uLnTx/>
              <a:uFillTx/>
              <a:latin typeface="Arial"/>
              <a:ea typeface="+mn-ea"/>
              <a:cs typeface="Arial" panose="020B0604020202020204" pitchFamily="34" charset="0"/>
            </a:endParaRPr>
          </a:p>
        </p:txBody>
      </p:sp>
      <p:sp>
        <p:nvSpPr>
          <p:cNvPr id="7" name="Text 5"/>
          <p:cNvSpPr txBox="1"/>
          <p:nvPr/>
        </p:nvSpPr>
        <p:spPr>
          <a:xfrm>
            <a:off x="3566160" y="1554480"/>
            <a:ext cx="4846320" cy="1188720"/>
          </a:xfrm>
          <a:prstGeom prst="rect">
            <a:avLst/>
          </a:prstGeom>
          <a:noFill/>
          <a:ln/>
        </p:spPr>
        <p:txBody>
          <a:bodyPr wrap="square" lIns="635" tIns="635" rIns="635" bIns="635"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altLang="en-US" sz="6000" b="1" i="0" u="none" strike="noStrike" kern="1200" cap="none" spc="0" normalizeH="0" baseline="0" noProof="0" dirty="0">
                <a:ln>
                  <a:noFill/>
                </a:ln>
                <a:solidFill>
                  <a:srgbClr val="0B1F4F"/>
                </a:solidFill>
                <a:effectLst/>
                <a:uLnTx/>
                <a:uFillTx/>
                <a:latin typeface="Arial"/>
                <a:ea typeface="+mn-ea"/>
                <a:cs typeface="Arial" panose="020B0604020202020204" pitchFamily="34" charset="0"/>
              </a:rPr>
              <a:t>أحمد زويل</a:t>
            </a:r>
            <a:endParaRPr kumimoji="0" lang="ar-SA" sz="6000" b="0" i="0" u="none" strike="noStrike" kern="1200" cap="none" spc="0" normalizeH="0" baseline="0" noProof="0" dirty="0">
              <a:ln>
                <a:noFill/>
              </a:ln>
              <a:solidFill>
                <a:srgbClr val="0B1F4F"/>
              </a:solidFill>
              <a:effectLst/>
              <a:uLnTx/>
              <a:uFillTx/>
              <a:latin typeface="Arial"/>
              <a:ea typeface="+mn-ea"/>
              <a:cs typeface="Arial" panose="020B0604020202020204" pitchFamily="34" charset="0"/>
            </a:endParaRPr>
          </a:p>
        </p:txBody>
      </p:sp>
      <p:sp>
        <p:nvSpPr>
          <p:cNvPr id="8" name="Text 6"/>
          <p:cNvSpPr txBox="1"/>
          <p:nvPr/>
        </p:nvSpPr>
        <p:spPr>
          <a:xfrm>
            <a:off x="3566160" y="2788920"/>
            <a:ext cx="4846320" cy="548640"/>
          </a:xfrm>
          <a:prstGeom prst="rect">
            <a:avLst/>
          </a:prstGeom>
          <a:noFill/>
          <a:ln/>
        </p:spPr>
        <p:txBody>
          <a:bodyPr wrap="square" lIns="635" tIns="635" rIns="635" bIns="635"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altLang="en-US" sz="2600" b="1" i="0" u="none" strike="noStrike" kern="1200" cap="none" spc="0" normalizeH="0" baseline="0" noProof="0" dirty="0">
                <a:ln>
                  <a:noFill/>
                </a:ln>
                <a:solidFill>
                  <a:srgbClr val="2F5FA8"/>
                </a:solidFill>
                <a:effectLst/>
                <a:uLnTx/>
                <a:uFillTx/>
                <a:latin typeface="Arial"/>
                <a:ea typeface="+mn-ea"/>
                <a:cs typeface="Arial" panose="020B0604020202020204" pitchFamily="34" charset="0"/>
              </a:rPr>
              <a:t>من دمنهور إلى جائزة نوبل</a:t>
            </a:r>
            <a:endParaRPr kumimoji="0" lang="ar-SA" sz="2600" b="0" i="0" u="none" strike="noStrike" kern="1200" cap="none" spc="0" normalizeH="0" baseline="0" noProof="0" dirty="0">
              <a:ln>
                <a:noFill/>
              </a:ln>
              <a:solidFill>
                <a:srgbClr val="0B1F4F"/>
              </a:solidFill>
              <a:effectLst/>
              <a:uLnTx/>
              <a:uFillTx/>
              <a:latin typeface="Arial"/>
              <a:ea typeface="+mn-ea"/>
              <a:cs typeface="Arial" panose="020B0604020202020204" pitchFamily="34" charset="0"/>
            </a:endParaRPr>
          </a:p>
        </p:txBody>
      </p:sp>
      <p:sp>
        <p:nvSpPr>
          <p:cNvPr id="9" name="Text 7"/>
          <p:cNvSpPr txBox="1"/>
          <p:nvPr/>
        </p:nvSpPr>
        <p:spPr>
          <a:xfrm>
            <a:off x="3566160" y="3429000"/>
            <a:ext cx="4846320" cy="457200"/>
          </a:xfrm>
          <a:prstGeom prst="rect">
            <a:avLst/>
          </a:prstGeom>
          <a:noFill/>
          <a:ln/>
        </p:spPr>
        <p:txBody>
          <a:bodyPr wrap="square" lIns="635" tIns="635" rIns="635" bIns="635"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altLang="en-US" sz="1800" b="0" i="0" u="none" strike="noStrike" kern="1200" cap="none" spc="0" normalizeH="0" baseline="0" noProof="0" dirty="0">
                <a:ln>
                  <a:noFill/>
                </a:ln>
                <a:solidFill>
                  <a:srgbClr val="0B1F4F"/>
                </a:solidFill>
                <a:effectLst/>
                <a:uLnTx/>
                <a:uFillTx/>
                <a:latin typeface="Arial"/>
                <a:ea typeface="+mn-ea"/>
                <a:cs typeface="Arial" panose="020B0604020202020204" pitchFamily="34" charset="0"/>
              </a:rPr>
              <a:t>عرض تعليمي · اللغة العربية · الصف التاسع</a:t>
            </a:r>
            <a:endParaRPr kumimoji="0" lang="ar-SA" sz="1800" b="0" i="0" u="none" strike="noStrike" kern="1200" cap="none" spc="0" normalizeH="0" baseline="0" noProof="0" dirty="0">
              <a:ln>
                <a:noFill/>
              </a:ln>
              <a:solidFill>
                <a:srgbClr val="0B1F4F"/>
              </a:solidFill>
              <a:effectLst/>
              <a:uLnTx/>
              <a:uFillTx/>
              <a:latin typeface="Arial"/>
              <a:ea typeface="+mn-ea"/>
              <a:cs typeface="Arial" panose="020B0604020202020204" pitchFamily="34" charset="0"/>
            </a:endParaRPr>
          </a:p>
        </p:txBody>
      </p:sp>
    </p:spTree>
    <p:extLst>
      <p:ext uri="{BB962C8B-B14F-4D97-AF65-F5344CB8AC3E}">
        <p14:creationId xmlns:p14="http://schemas.microsoft.com/office/powerpoint/2010/main" val="26132557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itleTag"/>
          <p:cNvSpPr/>
          <p:nvPr/>
        </p:nvSpPr>
        <p:spPr>
          <a:xfrm>
            <a:off x="4572000" y="182880"/>
            <a:ext cx="4297680" cy="777240"/>
          </a:xfrm>
          <a:prstGeom prst="rect">
            <a:avLst/>
          </a:prstGeom>
          <a:solidFill>
            <a:schemeClr val="bg2"/>
          </a:solidFill>
          <a:ln w="12700">
            <a:solidFill>
              <a:schemeClr val="bg2"/>
            </a:solidFill>
            <a:prstDash val="solid"/>
          </a:ln>
        </p:spPr>
        <p:txBody>
          <a:bodyPr/>
          <a:lstStyle/>
          <a:p>
            <a:endParaRPr lang="en-US"/>
          </a:p>
        </p:txBody>
      </p:sp>
      <p:sp>
        <p:nvSpPr>
          <p:cNvPr id="3" name="TitleTagCorner"/>
          <p:cNvSpPr/>
          <p:nvPr/>
        </p:nvSpPr>
        <p:spPr>
          <a:xfrm flipV="1">
            <a:off x="4572000" y="182880"/>
            <a:ext cx="960120" cy="777240"/>
          </a:xfrm>
          <a:prstGeom prst="rtTriangle">
            <a:avLst/>
          </a:prstGeom>
          <a:solidFill>
            <a:schemeClr val="bg1"/>
          </a:solidFill>
          <a:ln w="12700">
            <a:solidFill>
              <a:schemeClr val="bg1"/>
            </a:solidFill>
            <a:prstDash val="solid"/>
          </a:ln>
        </p:spPr>
        <p:txBody>
          <a:bodyPr/>
          <a:lstStyle/>
          <a:p>
            <a:endParaRPr lang="en-US"/>
          </a:p>
        </p:txBody>
      </p:sp>
      <p:sp>
        <p:nvSpPr>
          <p:cNvPr id="4" name="Text 0"/>
          <p:cNvSpPr>
            <a:spLocks noGrp="1"/>
          </p:cNvSpPr>
          <p:nvPr>
            <p:ph type="title" idx="100" hasCustomPrompt="1"/>
          </p:nvPr>
        </p:nvSpPr>
        <p:spPr>
          <a:xfrm>
            <a:off x="5074920" y="182880"/>
            <a:ext cx="3657600" cy="777240"/>
          </a:xfrm>
          <a:prstGeom prst="rect">
            <a:avLst/>
          </a:prstGeom>
          <a:noFill/>
          <a:ln/>
        </p:spPr>
        <p:txBody>
          <a:bodyPr wrap="square" lIns="635" tIns="635" rIns="635" bIns="635" rtlCol="0" anchor="ctr"/>
          <a:lstStyle/>
          <a:p>
            <a:pPr marL="0" indent="0" algn="r" rtl="1">
              <a:buNone/>
            </a:pPr>
            <a:r>
              <a:rPr lang="ar-SA" altLang="en-US" sz="2400" b="1" dirty="0">
                <a:solidFill>
                  <a:schemeClr val="tx1"/>
                </a:solidFill>
              </a:rPr>
              <a:t>من هو أحمد زويل</a:t>
            </a:r>
            <a:endParaRPr lang="ar-SA" sz="2400" dirty="0"/>
          </a:p>
        </p:txBody>
      </p:sp>
      <p:sp>
        <p:nvSpPr>
          <p:cNvPr id="5" name="WhoCard"/>
          <p:cNvSpPr/>
          <p:nvPr/>
        </p:nvSpPr>
        <p:spPr>
          <a:xfrm>
            <a:off x="3246120" y="1234440"/>
            <a:ext cx="5440680" cy="3429000"/>
          </a:xfrm>
          <a:prstGeom prst="roundRect">
            <a:avLst>
              <a:gd name="adj" fmla="val 2667"/>
            </a:avLst>
          </a:prstGeom>
          <a:solidFill>
            <a:schemeClr val="bg1"/>
          </a:solidFill>
          <a:ln w="12700">
            <a:solidFill>
              <a:schemeClr val="accent2"/>
            </a:solidFill>
            <a:prstDash val="solid"/>
          </a:ln>
        </p:spPr>
        <p:txBody>
          <a:bodyPr/>
          <a:lstStyle/>
          <a:p>
            <a:endParaRPr lang="en-US"/>
          </a:p>
        </p:txBody>
      </p:sp>
      <p:sp>
        <p:nvSpPr>
          <p:cNvPr id="6" name="Text 4"/>
          <p:cNvSpPr txBox="1"/>
          <p:nvPr/>
        </p:nvSpPr>
        <p:spPr>
          <a:xfrm>
            <a:off x="3474720" y="1371600"/>
            <a:ext cx="5029200" cy="457200"/>
          </a:xfrm>
          <a:prstGeom prst="rect">
            <a:avLst/>
          </a:prstGeom>
          <a:noFill/>
          <a:ln/>
        </p:spPr>
        <p:txBody>
          <a:bodyPr wrap="square" lIns="635" tIns="635" rIns="635" bIns="635" rtlCol="0" anchor="t"/>
          <a:lstStyle/>
          <a:p>
            <a:pPr marL="0" indent="0" algn="r" rtl="1">
              <a:buNone/>
            </a:pPr>
            <a:r>
              <a:rPr lang="ar-SA" altLang="en-US" sz="2200" b="1" dirty="0">
                <a:solidFill>
                  <a:schemeClr val="accent3"/>
                </a:solidFill>
              </a:rPr>
              <a:t>تعريف موجز</a:t>
            </a:r>
            <a:endParaRPr lang="ar-SA" sz="2200" dirty="0"/>
          </a:p>
        </p:txBody>
      </p:sp>
      <p:sp>
        <p:nvSpPr>
          <p:cNvPr id="7" name="Text 5"/>
          <p:cNvSpPr txBox="1"/>
          <p:nvPr/>
        </p:nvSpPr>
        <p:spPr>
          <a:xfrm>
            <a:off x="3474720" y="1874520"/>
            <a:ext cx="5029200" cy="868680"/>
          </a:xfrm>
          <a:prstGeom prst="rect">
            <a:avLst/>
          </a:prstGeom>
          <a:noFill/>
          <a:ln/>
        </p:spPr>
        <p:txBody>
          <a:bodyPr wrap="square" lIns="635" tIns="635" rIns="635" bIns="635" rtlCol="0" anchor="t"/>
          <a:lstStyle/>
          <a:p>
            <a:pPr marL="0" indent="0" algn="r" rtl="1">
              <a:buNone/>
            </a:pPr>
            <a:r>
              <a:rPr lang="ar-SA" altLang="en-US" sz="1800" dirty="0">
                <a:solidFill>
                  <a:schemeClr val="tx1"/>
                </a:solidFill>
              </a:rPr>
              <a:t>عالم كيمياء مصري أمريكي، وُلد في دمنهور عام 1946 ونشأ في مدينة دسوق.</a:t>
            </a:r>
            <a:endParaRPr lang="ar-SA" sz="1800" dirty="0"/>
          </a:p>
        </p:txBody>
      </p:sp>
      <p:sp>
        <p:nvSpPr>
          <p:cNvPr id="8" name="Text 6"/>
          <p:cNvSpPr txBox="1"/>
          <p:nvPr/>
        </p:nvSpPr>
        <p:spPr>
          <a:xfrm>
            <a:off x="3474720" y="2788920"/>
            <a:ext cx="5029200" cy="1234440"/>
          </a:xfrm>
          <a:prstGeom prst="rect">
            <a:avLst/>
          </a:prstGeom>
          <a:noFill/>
          <a:ln/>
        </p:spPr>
        <p:txBody>
          <a:bodyPr wrap="square" lIns="635" tIns="635" rIns="635" bIns="635" rtlCol="0" anchor="t"/>
          <a:lstStyle/>
          <a:p>
            <a:pPr marL="0" indent="0" algn="r" rtl="1">
              <a:buNone/>
            </a:pPr>
            <a:r>
              <a:rPr lang="ar-SA" altLang="en-US" sz="1800" dirty="0">
                <a:solidFill>
                  <a:schemeClr val="tx1"/>
                </a:solidFill>
              </a:rPr>
              <a:t>أسّس علمًا جديدًا هو «كيمياء الفيمتو»، يرصد حركة الذرات أثناء التفاعل الكيميائي، ونال عليه جائزة نوبل في الكيمياء عام 1999.</a:t>
            </a:r>
            <a:endParaRPr lang="ar-SA" sz="1800" dirty="0"/>
          </a:p>
        </p:txBody>
      </p:sp>
      <p:sp>
        <p:nvSpPr>
          <p:cNvPr id="9" name="Text 7"/>
          <p:cNvSpPr txBox="1"/>
          <p:nvPr/>
        </p:nvSpPr>
        <p:spPr>
          <a:xfrm>
            <a:off x="3474720" y="4069080"/>
            <a:ext cx="5029200" cy="457200"/>
          </a:xfrm>
          <a:prstGeom prst="rect">
            <a:avLst/>
          </a:prstGeom>
          <a:noFill/>
          <a:ln/>
        </p:spPr>
        <p:txBody>
          <a:bodyPr wrap="square" lIns="635" tIns="635" rIns="635" bIns="635" rtlCol="0" anchor="t"/>
          <a:lstStyle/>
          <a:p>
            <a:pPr marL="0" indent="0" algn="r" rtl="1">
              <a:buNone/>
            </a:pPr>
            <a:r>
              <a:rPr lang="ar-SA" altLang="en-US" sz="1600" b="1" dirty="0">
                <a:solidFill>
                  <a:schemeClr val="accent4"/>
                </a:solidFill>
              </a:rPr>
              <a:t>كان أول مصري يفوز بنوبل في العلوم.</a:t>
            </a:r>
            <a:endParaRPr lang="ar-SA" sz="1600" dirty="0"/>
          </a:p>
        </p:txBody>
      </p:sp>
      <p:sp>
        <p:nvSpPr>
          <p:cNvPr id="10" name="StatCard"/>
          <p:cNvSpPr/>
          <p:nvPr/>
        </p:nvSpPr>
        <p:spPr>
          <a:xfrm>
            <a:off x="457200" y="1234440"/>
            <a:ext cx="2606040" cy="1051560"/>
          </a:xfrm>
          <a:prstGeom prst="roundRect">
            <a:avLst>
              <a:gd name="adj" fmla="val 8696"/>
            </a:avLst>
          </a:prstGeom>
          <a:solidFill>
            <a:schemeClr val="bg1"/>
          </a:solidFill>
          <a:ln w="12700">
            <a:solidFill>
              <a:schemeClr val="bg1"/>
            </a:solidFill>
            <a:prstDash val="solid"/>
          </a:ln>
        </p:spPr>
        <p:txBody>
          <a:bodyPr/>
          <a:lstStyle/>
          <a:p>
            <a:endParaRPr lang="en-US"/>
          </a:p>
        </p:txBody>
      </p:sp>
      <p:sp>
        <p:nvSpPr>
          <p:cNvPr id="11" name="Text 9"/>
          <p:cNvSpPr txBox="1"/>
          <p:nvPr/>
        </p:nvSpPr>
        <p:spPr>
          <a:xfrm>
            <a:off x="548640" y="1280160"/>
            <a:ext cx="2423160" cy="594360"/>
          </a:xfrm>
          <a:prstGeom prst="rect">
            <a:avLst/>
          </a:prstGeom>
          <a:noFill/>
          <a:ln/>
        </p:spPr>
        <p:txBody>
          <a:bodyPr wrap="square" lIns="635" tIns="635" rIns="635" bIns="635" rtlCol="0" anchor="ctr"/>
          <a:lstStyle/>
          <a:p>
            <a:pPr marL="0" indent="0" algn="ctr" rtl="1">
              <a:buNone/>
            </a:pPr>
            <a:r>
              <a:rPr lang="ar-SA" altLang="en-US" sz="3000" b="1" dirty="0">
                <a:solidFill>
                  <a:schemeClr val="tx2"/>
                </a:solidFill>
              </a:rPr>
              <a:t>1946</a:t>
            </a:r>
            <a:endParaRPr lang="ar-SA" sz="3000" dirty="0"/>
          </a:p>
        </p:txBody>
      </p:sp>
      <p:sp>
        <p:nvSpPr>
          <p:cNvPr id="12" name="Text 10"/>
          <p:cNvSpPr txBox="1"/>
          <p:nvPr/>
        </p:nvSpPr>
        <p:spPr>
          <a:xfrm>
            <a:off x="548640" y="1856232"/>
            <a:ext cx="2423160" cy="384048"/>
          </a:xfrm>
          <a:prstGeom prst="rect">
            <a:avLst/>
          </a:prstGeom>
          <a:noFill/>
          <a:ln/>
        </p:spPr>
        <p:txBody>
          <a:bodyPr wrap="square" lIns="635" tIns="635" rIns="635" bIns="635" rtlCol="0" anchor="t"/>
          <a:lstStyle/>
          <a:p>
            <a:pPr marL="0" indent="0" algn="ctr" rtl="1">
              <a:buNone/>
            </a:pPr>
            <a:r>
              <a:rPr lang="ar-SA" altLang="en-US" sz="1400" dirty="0">
                <a:solidFill>
                  <a:schemeClr val="tx2"/>
                </a:solidFill>
              </a:rPr>
              <a:t>عام ميلاده</a:t>
            </a:r>
            <a:endParaRPr lang="ar-SA" sz="1400" dirty="0"/>
          </a:p>
        </p:txBody>
      </p:sp>
      <p:sp>
        <p:nvSpPr>
          <p:cNvPr id="13" name="StatCard"/>
          <p:cNvSpPr/>
          <p:nvPr/>
        </p:nvSpPr>
        <p:spPr>
          <a:xfrm>
            <a:off x="457200" y="2423160"/>
            <a:ext cx="2606040" cy="1051560"/>
          </a:xfrm>
          <a:prstGeom prst="roundRect">
            <a:avLst>
              <a:gd name="adj" fmla="val 8696"/>
            </a:avLst>
          </a:prstGeom>
          <a:solidFill>
            <a:schemeClr val="accent3"/>
          </a:solidFill>
          <a:ln w="12700">
            <a:solidFill>
              <a:schemeClr val="accent3"/>
            </a:solidFill>
            <a:prstDash val="solid"/>
          </a:ln>
        </p:spPr>
        <p:txBody>
          <a:bodyPr/>
          <a:lstStyle/>
          <a:p>
            <a:endParaRPr lang="en-US"/>
          </a:p>
        </p:txBody>
      </p:sp>
      <p:sp>
        <p:nvSpPr>
          <p:cNvPr id="14" name="Text 12"/>
          <p:cNvSpPr txBox="1"/>
          <p:nvPr/>
        </p:nvSpPr>
        <p:spPr>
          <a:xfrm>
            <a:off x="548640" y="2468880"/>
            <a:ext cx="2423160" cy="594360"/>
          </a:xfrm>
          <a:prstGeom prst="rect">
            <a:avLst/>
          </a:prstGeom>
          <a:noFill/>
          <a:ln/>
        </p:spPr>
        <p:txBody>
          <a:bodyPr wrap="square" lIns="635" tIns="635" rIns="635" bIns="635" rtlCol="0" anchor="ctr"/>
          <a:lstStyle/>
          <a:p>
            <a:pPr marL="0" indent="0" algn="ctr" rtl="1">
              <a:buNone/>
            </a:pPr>
            <a:r>
              <a:rPr lang="ar-SA" altLang="en-US" sz="3000" b="1" dirty="0">
                <a:solidFill>
                  <a:schemeClr val="bg1"/>
                </a:solidFill>
              </a:rPr>
              <a:t>1999</a:t>
            </a:r>
            <a:endParaRPr lang="ar-SA" sz="3000" dirty="0"/>
          </a:p>
        </p:txBody>
      </p:sp>
      <p:sp>
        <p:nvSpPr>
          <p:cNvPr id="15" name="Text 13"/>
          <p:cNvSpPr txBox="1"/>
          <p:nvPr/>
        </p:nvSpPr>
        <p:spPr>
          <a:xfrm>
            <a:off x="548640" y="3044952"/>
            <a:ext cx="2423160" cy="384048"/>
          </a:xfrm>
          <a:prstGeom prst="rect">
            <a:avLst/>
          </a:prstGeom>
          <a:noFill/>
          <a:ln/>
        </p:spPr>
        <p:txBody>
          <a:bodyPr wrap="square" lIns="635" tIns="635" rIns="635" bIns="635" rtlCol="0" anchor="t"/>
          <a:lstStyle/>
          <a:p>
            <a:pPr marL="0" indent="0" algn="ctr" rtl="1">
              <a:buNone/>
            </a:pPr>
            <a:r>
              <a:rPr lang="ar-SA" altLang="en-US" sz="1400" dirty="0">
                <a:solidFill>
                  <a:schemeClr val="bg1"/>
                </a:solidFill>
              </a:rPr>
              <a:t>جائزة نوبل في الكيمياء</a:t>
            </a:r>
            <a:endParaRPr lang="ar-SA" sz="1400" dirty="0"/>
          </a:p>
        </p:txBody>
      </p:sp>
      <p:sp>
        <p:nvSpPr>
          <p:cNvPr id="16" name="StatCard"/>
          <p:cNvSpPr/>
          <p:nvPr/>
        </p:nvSpPr>
        <p:spPr>
          <a:xfrm>
            <a:off x="457200" y="3611880"/>
            <a:ext cx="2606040" cy="1051560"/>
          </a:xfrm>
          <a:prstGeom prst="roundRect">
            <a:avLst>
              <a:gd name="adj" fmla="val 8696"/>
            </a:avLst>
          </a:prstGeom>
          <a:solidFill>
            <a:schemeClr val="bg1"/>
          </a:solidFill>
          <a:ln w="12700">
            <a:solidFill>
              <a:schemeClr val="accent2"/>
            </a:solidFill>
            <a:prstDash val="solid"/>
          </a:ln>
        </p:spPr>
        <p:txBody>
          <a:bodyPr/>
          <a:lstStyle/>
          <a:p>
            <a:endParaRPr lang="en-US"/>
          </a:p>
        </p:txBody>
      </p:sp>
      <p:sp>
        <p:nvSpPr>
          <p:cNvPr id="17" name="Text 15"/>
          <p:cNvSpPr txBox="1"/>
          <p:nvPr/>
        </p:nvSpPr>
        <p:spPr>
          <a:xfrm>
            <a:off x="548640" y="3657600"/>
            <a:ext cx="2423160" cy="594360"/>
          </a:xfrm>
          <a:prstGeom prst="rect">
            <a:avLst/>
          </a:prstGeom>
          <a:noFill/>
          <a:ln/>
        </p:spPr>
        <p:txBody>
          <a:bodyPr wrap="square" lIns="635" tIns="635" rIns="635" bIns="635" rtlCol="0" anchor="ctr"/>
          <a:lstStyle/>
          <a:p>
            <a:pPr marL="0" indent="0" algn="ctr">
              <a:buNone/>
            </a:pPr>
            <a:r>
              <a:rPr lang="ar-SA" altLang="en-US" sz="3000" b="1" dirty="0">
                <a:solidFill>
                  <a:schemeClr val="tx2"/>
                </a:solidFill>
              </a:rPr>
              <a:t>10</a:t>
            </a:r>
            <a:r>
              <a:rPr lang="ar-SA" altLang="en-US" sz="3000" b="1" baseline="30000" dirty="0">
                <a:solidFill>
                  <a:schemeClr val="tx2"/>
                </a:solidFill>
              </a:rPr>
              <a:t>-15</a:t>
            </a:r>
            <a:r>
              <a:rPr lang="ar-SA" altLang="en-US" sz="3000" b="1" dirty="0">
                <a:solidFill>
                  <a:schemeClr val="tx2"/>
                </a:solidFill>
              </a:rPr>
              <a:t> ث</a:t>
            </a:r>
            <a:endParaRPr lang="ar-SA" sz="3000" dirty="0"/>
          </a:p>
        </p:txBody>
      </p:sp>
      <p:sp>
        <p:nvSpPr>
          <p:cNvPr id="18" name="Text 16"/>
          <p:cNvSpPr txBox="1"/>
          <p:nvPr/>
        </p:nvSpPr>
        <p:spPr>
          <a:xfrm>
            <a:off x="548640" y="4233672"/>
            <a:ext cx="2423160" cy="384048"/>
          </a:xfrm>
          <a:prstGeom prst="rect">
            <a:avLst/>
          </a:prstGeom>
          <a:noFill/>
          <a:ln/>
        </p:spPr>
        <p:txBody>
          <a:bodyPr wrap="square" lIns="635" tIns="635" rIns="635" bIns="635" rtlCol="0" anchor="t"/>
          <a:lstStyle/>
          <a:p>
            <a:pPr marL="0" indent="0" algn="ctr" rtl="1">
              <a:buNone/>
            </a:pPr>
            <a:r>
              <a:rPr lang="ar-SA" altLang="en-US" sz="1400" dirty="0">
                <a:solidFill>
                  <a:schemeClr val="tx2"/>
                </a:solidFill>
              </a:rPr>
              <a:t>زمن الفيمتوثانية</a:t>
            </a:r>
            <a:endParaRPr lang="ar-SA" sz="1400" dirty="0"/>
          </a:p>
        </p:txBody>
      </p:sp>
      <p:sp>
        <p:nvSpPr>
          <p:cNvPr id="25" name="Slide Number Placeholder 0"/>
          <p:cNvSpPr>
            <a:spLocks noGrp="1"/>
          </p:cNvSpPr>
          <p:nvPr>
            <p:ph type="sldNum" sz="quarter" idx="4294967295"/>
          </p:nvPr>
        </p:nvSpPr>
        <p:spPr>
          <a:xfrm>
            <a:off x="457200" y="4828032"/>
            <a:ext cx="731520" cy="237744"/>
          </a:xfrm>
          <a:prstGeom prst="rect">
            <a:avLst/>
          </a:prstGeom>
          <a:extLst>
            <a:ext uri="{C572A759-6A51-4108-AA02-DFA0A04FC94B}">
              <ma14:wrappingTextBoxFlag xmlns:ma14="http://schemas.microsoft.com/office/mac/drawingml/2011/main" xmlns="" val="0"/>
            </a:ext>
          </a:extLst>
        </p:spPr>
        <p:txBody>
          <a:bodyPr/>
          <a:lstStyle>
            <a:lvl1pPr>
              <a:defRPr sz="1100">
                <a:solidFill>
                  <a:schemeClr val="tx1"/>
                </a:solidFill>
              </a:defRPr>
            </a:lvl1pPr>
          </a:lstStyle>
          <a:p>
            <a:pPr algn="l"/>
            <a:fld id="{F7021451-1387-4CA6-816F-3879F97B5CBC}" type="slidenum">
              <a:rPr lang="en-US" b="0"/>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itleTag"/>
          <p:cNvSpPr/>
          <p:nvPr/>
        </p:nvSpPr>
        <p:spPr>
          <a:xfrm>
            <a:off x="4572000" y="182880"/>
            <a:ext cx="4297680" cy="777240"/>
          </a:xfrm>
          <a:prstGeom prst="rect">
            <a:avLst/>
          </a:prstGeom>
          <a:solidFill>
            <a:schemeClr val="bg2"/>
          </a:solidFill>
          <a:ln w="12700">
            <a:solidFill>
              <a:schemeClr val="bg2"/>
            </a:solidFill>
            <a:prstDash val="solid"/>
          </a:ln>
        </p:spPr>
        <p:txBody>
          <a:bodyPr/>
          <a:lstStyle/>
          <a:p>
            <a:endParaRPr lang="en-US"/>
          </a:p>
        </p:txBody>
      </p:sp>
      <p:sp>
        <p:nvSpPr>
          <p:cNvPr id="3" name="TitleTagCorner"/>
          <p:cNvSpPr/>
          <p:nvPr/>
        </p:nvSpPr>
        <p:spPr>
          <a:xfrm flipV="1">
            <a:off x="4572000" y="182880"/>
            <a:ext cx="960120" cy="777240"/>
          </a:xfrm>
          <a:prstGeom prst="rtTriangle">
            <a:avLst/>
          </a:prstGeom>
          <a:solidFill>
            <a:schemeClr val="bg1"/>
          </a:solidFill>
          <a:ln w="12700">
            <a:solidFill>
              <a:schemeClr val="bg1"/>
            </a:solidFill>
            <a:prstDash val="solid"/>
          </a:ln>
        </p:spPr>
        <p:txBody>
          <a:bodyPr/>
          <a:lstStyle/>
          <a:p>
            <a:endParaRPr lang="en-US"/>
          </a:p>
        </p:txBody>
      </p:sp>
      <p:sp>
        <p:nvSpPr>
          <p:cNvPr id="4" name="Text 0"/>
          <p:cNvSpPr>
            <a:spLocks noGrp="1"/>
          </p:cNvSpPr>
          <p:nvPr>
            <p:ph type="title" idx="100" hasCustomPrompt="1"/>
          </p:nvPr>
        </p:nvSpPr>
        <p:spPr>
          <a:xfrm>
            <a:off x="5074920" y="182880"/>
            <a:ext cx="3657600" cy="777240"/>
          </a:xfrm>
          <a:prstGeom prst="rect">
            <a:avLst/>
          </a:prstGeom>
          <a:noFill/>
          <a:ln/>
        </p:spPr>
        <p:txBody>
          <a:bodyPr wrap="square" lIns="635" tIns="635" rIns="635" bIns="635" rtlCol="0" anchor="ctr"/>
          <a:lstStyle/>
          <a:p>
            <a:pPr marL="0" indent="0" algn="r" rtl="1">
              <a:buNone/>
            </a:pPr>
            <a:r>
              <a:rPr lang="ar-SA" altLang="en-US" sz="2400" b="1" dirty="0">
                <a:solidFill>
                  <a:schemeClr val="tx1"/>
                </a:solidFill>
              </a:rPr>
              <a:t>محطات في حياته</a:t>
            </a:r>
            <a:endParaRPr lang="ar-SA" sz="2400" dirty="0"/>
          </a:p>
        </p:txBody>
      </p:sp>
      <p:sp>
        <p:nvSpPr>
          <p:cNvPr id="5" name="TimelineLine"/>
          <p:cNvSpPr/>
          <p:nvPr/>
        </p:nvSpPr>
        <p:spPr>
          <a:xfrm>
            <a:off x="457200" y="2926080"/>
            <a:ext cx="8229600" cy="0"/>
          </a:xfrm>
          <a:prstGeom prst="line">
            <a:avLst/>
          </a:prstGeom>
          <a:noFill/>
          <a:ln w="50800">
            <a:solidFill>
              <a:schemeClr val="bg1"/>
            </a:solidFill>
            <a:prstDash val="solid"/>
          </a:ln>
        </p:spPr>
        <p:txBody>
          <a:bodyPr/>
          <a:lstStyle/>
          <a:p>
            <a:endParaRPr lang="en-US"/>
          </a:p>
        </p:txBody>
      </p:sp>
      <p:sp>
        <p:nvSpPr>
          <p:cNvPr id="6" name="TimelineDot"/>
          <p:cNvSpPr/>
          <p:nvPr/>
        </p:nvSpPr>
        <p:spPr>
          <a:xfrm>
            <a:off x="7735824" y="2798064"/>
            <a:ext cx="256032" cy="256032"/>
          </a:xfrm>
          <a:prstGeom prst="ellipse">
            <a:avLst/>
          </a:prstGeom>
          <a:solidFill>
            <a:schemeClr val="accent3"/>
          </a:solidFill>
          <a:ln w="25400">
            <a:solidFill>
              <a:schemeClr val="bg1"/>
            </a:solidFill>
            <a:prstDash val="solid"/>
          </a:ln>
        </p:spPr>
        <p:txBody>
          <a:bodyPr/>
          <a:lstStyle/>
          <a:p>
            <a:endParaRPr lang="en-US"/>
          </a:p>
        </p:txBody>
      </p:sp>
      <p:sp>
        <p:nvSpPr>
          <p:cNvPr id="7" name="TimelineStem"/>
          <p:cNvSpPr/>
          <p:nvPr/>
        </p:nvSpPr>
        <p:spPr>
          <a:xfrm>
            <a:off x="7863840" y="2286000"/>
            <a:ext cx="0" cy="512064"/>
          </a:xfrm>
          <a:prstGeom prst="line">
            <a:avLst/>
          </a:prstGeom>
          <a:noFill/>
          <a:ln w="25400">
            <a:solidFill>
              <a:schemeClr val="bg1"/>
            </a:solidFill>
            <a:prstDash val="solid"/>
          </a:ln>
        </p:spPr>
        <p:txBody>
          <a:bodyPr/>
          <a:lstStyle/>
          <a:p>
            <a:endParaRPr lang="en-US"/>
          </a:p>
        </p:txBody>
      </p:sp>
      <p:sp>
        <p:nvSpPr>
          <p:cNvPr id="8" name="TimelineCard"/>
          <p:cNvSpPr/>
          <p:nvPr/>
        </p:nvSpPr>
        <p:spPr>
          <a:xfrm>
            <a:off x="6675120" y="1097280"/>
            <a:ext cx="2377440" cy="1188720"/>
          </a:xfrm>
          <a:prstGeom prst="roundRect">
            <a:avLst>
              <a:gd name="adj" fmla="val 7692"/>
            </a:avLst>
          </a:prstGeom>
          <a:solidFill>
            <a:schemeClr val="bg1"/>
          </a:solidFill>
          <a:ln w="19050">
            <a:solidFill>
              <a:schemeClr val="accent3"/>
            </a:solidFill>
            <a:prstDash val="solid"/>
          </a:ln>
        </p:spPr>
        <p:txBody>
          <a:bodyPr/>
          <a:lstStyle/>
          <a:p>
            <a:endParaRPr lang="en-US"/>
          </a:p>
        </p:txBody>
      </p:sp>
      <p:sp>
        <p:nvSpPr>
          <p:cNvPr id="9" name="Text 7"/>
          <p:cNvSpPr txBox="1"/>
          <p:nvPr/>
        </p:nvSpPr>
        <p:spPr>
          <a:xfrm>
            <a:off x="6720840" y="1143000"/>
            <a:ext cx="2286000" cy="411480"/>
          </a:xfrm>
          <a:prstGeom prst="rect">
            <a:avLst/>
          </a:prstGeom>
          <a:noFill/>
          <a:ln/>
        </p:spPr>
        <p:txBody>
          <a:bodyPr wrap="square" lIns="0" tIns="0" rIns="0" bIns="0" rtlCol="0" anchor="ctr"/>
          <a:lstStyle/>
          <a:p>
            <a:pPr marL="0" indent="0" algn="ctr" rtl="1">
              <a:buNone/>
            </a:pPr>
            <a:r>
              <a:rPr lang="ar-SA" altLang="en-US" sz="2200" b="1" dirty="0">
                <a:solidFill>
                  <a:schemeClr val="accent3"/>
                </a:solidFill>
              </a:rPr>
              <a:t>1946</a:t>
            </a:r>
            <a:endParaRPr lang="ar-SA" sz="2200" dirty="0"/>
          </a:p>
        </p:txBody>
      </p:sp>
      <p:sp>
        <p:nvSpPr>
          <p:cNvPr id="10" name="Text 8"/>
          <p:cNvSpPr txBox="1"/>
          <p:nvPr/>
        </p:nvSpPr>
        <p:spPr>
          <a:xfrm>
            <a:off x="6748272" y="1554480"/>
            <a:ext cx="2231136" cy="685800"/>
          </a:xfrm>
          <a:prstGeom prst="rect">
            <a:avLst/>
          </a:prstGeom>
          <a:noFill/>
          <a:ln/>
        </p:spPr>
        <p:txBody>
          <a:bodyPr wrap="square" lIns="0" tIns="0" rIns="0" bIns="0" rtlCol="0" anchor="t"/>
          <a:lstStyle/>
          <a:p>
            <a:pPr marL="0" indent="0" algn="ctr" rtl="1">
              <a:buNone/>
            </a:pPr>
            <a:r>
              <a:rPr lang="ar-SA" altLang="en-US" sz="1400" dirty="0">
                <a:solidFill>
                  <a:schemeClr val="tx1"/>
                </a:solidFill>
              </a:rPr>
              <a:t>وُلد في دمنهور ونشأ في دسوق</a:t>
            </a:r>
            <a:endParaRPr lang="ar-SA" sz="1400" dirty="0"/>
          </a:p>
        </p:txBody>
      </p:sp>
      <p:sp>
        <p:nvSpPr>
          <p:cNvPr id="11" name="TimelineDot"/>
          <p:cNvSpPr/>
          <p:nvPr/>
        </p:nvSpPr>
        <p:spPr>
          <a:xfrm>
            <a:off x="6437376" y="2798064"/>
            <a:ext cx="256032" cy="256032"/>
          </a:xfrm>
          <a:prstGeom prst="ellipse">
            <a:avLst/>
          </a:prstGeom>
          <a:solidFill>
            <a:schemeClr val="accent3"/>
          </a:solidFill>
          <a:ln w="25400">
            <a:solidFill>
              <a:schemeClr val="bg1"/>
            </a:solidFill>
            <a:prstDash val="solid"/>
          </a:ln>
        </p:spPr>
        <p:txBody>
          <a:bodyPr/>
          <a:lstStyle/>
          <a:p>
            <a:endParaRPr lang="en-US"/>
          </a:p>
        </p:txBody>
      </p:sp>
      <p:sp>
        <p:nvSpPr>
          <p:cNvPr id="12" name="TimelineStem"/>
          <p:cNvSpPr/>
          <p:nvPr/>
        </p:nvSpPr>
        <p:spPr>
          <a:xfrm>
            <a:off x="6565392" y="3054096"/>
            <a:ext cx="0" cy="512064"/>
          </a:xfrm>
          <a:prstGeom prst="line">
            <a:avLst/>
          </a:prstGeom>
          <a:noFill/>
          <a:ln w="25400">
            <a:solidFill>
              <a:schemeClr val="bg1"/>
            </a:solidFill>
            <a:prstDash val="solid"/>
          </a:ln>
        </p:spPr>
        <p:txBody>
          <a:bodyPr/>
          <a:lstStyle/>
          <a:p>
            <a:endParaRPr lang="en-US"/>
          </a:p>
        </p:txBody>
      </p:sp>
      <p:sp>
        <p:nvSpPr>
          <p:cNvPr id="13" name="TimelineCard"/>
          <p:cNvSpPr/>
          <p:nvPr/>
        </p:nvSpPr>
        <p:spPr>
          <a:xfrm>
            <a:off x="5376672" y="3566160"/>
            <a:ext cx="2377440" cy="1188720"/>
          </a:xfrm>
          <a:prstGeom prst="roundRect">
            <a:avLst>
              <a:gd name="adj" fmla="val 7692"/>
            </a:avLst>
          </a:prstGeom>
          <a:solidFill>
            <a:schemeClr val="bg1"/>
          </a:solidFill>
          <a:ln w="19050">
            <a:solidFill>
              <a:schemeClr val="accent3"/>
            </a:solidFill>
            <a:prstDash val="solid"/>
          </a:ln>
        </p:spPr>
        <p:txBody>
          <a:bodyPr/>
          <a:lstStyle/>
          <a:p>
            <a:endParaRPr lang="en-US"/>
          </a:p>
        </p:txBody>
      </p:sp>
      <p:sp>
        <p:nvSpPr>
          <p:cNvPr id="14" name="Text 12"/>
          <p:cNvSpPr txBox="1"/>
          <p:nvPr/>
        </p:nvSpPr>
        <p:spPr>
          <a:xfrm>
            <a:off x="5422392" y="3611880"/>
            <a:ext cx="2286000" cy="411480"/>
          </a:xfrm>
          <a:prstGeom prst="rect">
            <a:avLst/>
          </a:prstGeom>
          <a:noFill/>
          <a:ln/>
        </p:spPr>
        <p:txBody>
          <a:bodyPr wrap="square" lIns="0" tIns="0" rIns="0" bIns="0" rtlCol="0" anchor="ctr"/>
          <a:lstStyle/>
          <a:p>
            <a:pPr marL="0" indent="0" algn="ctr" rtl="1">
              <a:buNone/>
            </a:pPr>
            <a:r>
              <a:rPr lang="ar-SA" altLang="en-US" sz="2200" b="1" dirty="0">
                <a:solidFill>
                  <a:schemeClr val="accent3"/>
                </a:solidFill>
              </a:rPr>
              <a:t>1967</a:t>
            </a:r>
            <a:endParaRPr lang="ar-SA" sz="2200" dirty="0"/>
          </a:p>
        </p:txBody>
      </p:sp>
      <p:sp>
        <p:nvSpPr>
          <p:cNvPr id="15" name="Text 13"/>
          <p:cNvSpPr txBox="1"/>
          <p:nvPr/>
        </p:nvSpPr>
        <p:spPr>
          <a:xfrm>
            <a:off x="5449824" y="4023360"/>
            <a:ext cx="2231136" cy="685800"/>
          </a:xfrm>
          <a:prstGeom prst="rect">
            <a:avLst/>
          </a:prstGeom>
          <a:noFill/>
          <a:ln/>
        </p:spPr>
        <p:txBody>
          <a:bodyPr wrap="square" lIns="0" tIns="0" rIns="0" bIns="0" rtlCol="0" anchor="t"/>
          <a:lstStyle/>
          <a:p>
            <a:pPr marL="0" indent="0" algn="ctr" rtl="1">
              <a:buNone/>
            </a:pPr>
            <a:r>
              <a:rPr lang="ar-SA" altLang="en-US" sz="1400" dirty="0">
                <a:solidFill>
                  <a:schemeClr val="tx1"/>
                </a:solidFill>
              </a:rPr>
              <a:t>بكالوريوس الكيمياء من جامعة الإسكندرية</a:t>
            </a:r>
            <a:endParaRPr lang="ar-SA" sz="1400" dirty="0"/>
          </a:p>
        </p:txBody>
      </p:sp>
      <p:sp>
        <p:nvSpPr>
          <p:cNvPr id="16" name="TimelineDot"/>
          <p:cNvSpPr/>
          <p:nvPr/>
        </p:nvSpPr>
        <p:spPr>
          <a:xfrm>
            <a:off x="5138928" y="2798064"/>
            <a:ext cx="256032" cy="256032"/>
          </a:xfrm>
          <a:prstGeom prst="ellipse">
            <a:avLst/>
          </a:prstGeom>
          <a:solidFill>
            <a:schemeClr val="accent3"/>
          </a:solidFill>
          <a:ln w="25400">
            <a:solidFill>
              <a:schemeClr val="bg1"/>
            </a:solidFill>
            <a:prstDash val="solid"/>
          </a:ln>
        </p:spPr>
        <p:txBody>
          <a:bodyPr/>
          <a:lstStyle/>
          <a:p>
            <a:endParaRPr lang="en-US"/>
          </a:p>
        </p:txBody>
      </p:sp>
      <p:sp>
        <p:nvSpPr>
          <p:cNvPr id="17" name="TimelineStem"/>
          <p:cNvSpPr/>
          <p:nvPr/>
        </p:nvSpPr>
        <p:spPr>
          <a:xfrm>
            <a:off x="5266944" y="2286000"/>
            <a:ext cx="0" cy="512064"/>
          </a:xfrm>
          <a:prstGeom prst="line">
            <a:avLst/>
          </a:prstGeom>
          <a:noFill/>
          <a:ln w="25400">
            <a:solidFill>
              <a:schemeClr val="bg1"/>
            </a:solidFill>
            <a:prstDash val="solid"/>
          </a:ln>
        </p:spPr>
        <p:txBody>
          <a:bodyPr/>
          <a:lstStyle/>
          <a:p>
            <a:endParaRPr lang="en-US"/>
          </a:p>
        </p:txBody>
      </p:sp>
      <p:sp>
        <p:nvSpPr>
          <p:cNvPr id="18" name="TimelineCard"/>
          <p:cNvSpPr/>
          <p:nvPr/>
        </p:nvSpPr>
        <p:spPr>
          <a:xfrm>
            <a:off x="4078224" y="1097280"/>
            <a:ext cx="2377440" cy="1188720"/>
          </a:xfrm>
          <a:prstGeom prst="roundRect">
            <a:avLst>
              <a:gd name="adj" fmla="val 7692"/>
            </a:avLst>
          </a:prstGeom>
          <a:solidFill>
            <a:schemeClr val="bg1"/>
          </a:solidFill>
          <a:ln w="19050">
            <a:solidFill>
              <a:schemeClr val="accent3"/>
            </a:solidFill>
            <a:prstDash val="solid"/>
          </a:ln>
        </p:spPr>
        <p:txBody>
          <a:bodyPr/>
          <a:lstStyle/>
          <a:p>
            <a:endParaRPr lang="en-US"/>
          </a:p>
        </p:txBody>
      </p:sp>
      <p:sp>
        <p:nvSpPr>
          <p:cNvPr id="19" name="Text 17"/>
          <p:cNvSpPr txBox="1"/>
          <p:nvPr/>
        </p:nvSpPr>
        <p:spPr>
          <a:xfrm>
            <a:off x="4123944" y="1143000"/>
            <a:ext cx="2286000" cy="411480"/>
          </a:xfrm>
          <a:prstGeom prst="rect">
            <a:avLst/>
          </a:prstGeom>
          <a:noFill/>
          <a:ln/>
        </p:spPr>
        <p:txBody>
          <a:bodyPr wrap="square" lIns="0" tIns="0" rIns="0" bIns="0" rtlCol="0" anchor="ctr"/>
          <a:lstStyle/>
          <a:p>
            <a:pPr marL="0" indent="0" algn="ctr" rtl="1">
              <a:buNone/>
            </a:pPr>
            <a:r>
              <a:rPr lang="ar-SA" altLang="en-US" sz="2200" b="1" dirty="0">
                <a:solidFill>
                  <a:schemeClr val="accent3"/>
                </a:solidFill>
              </a:rPr>
              <a:t>1974</a:t>
            </a:r>
            <a:endParaRPr lang="ar-SA" sz="2200" dirty="0"/>
          </a:p>
        </p:txBody>
      </p:sp>
      <p:sp>
        <p:nvSpPr>
          <p:cNvPr id="20" name="Text 18"/>
          <p:cNvSpPr txBox="1"/>
          <p:nvPr/>
        </p:nvSpPr>
        <p:spPr>
          <a:xfrm>
            <a:off x="4151376" y="1554480"/>
            <a:ext cx="2231136" cy="685800"/>
          </a:xfrm>
          <a:prstGeom prst="rect">
            <a:avLst/>
          </a:prstGeom>
          <a:noFill/>
          <a:ln/>
        </p:spPr>
        <p:txBody>
          <a:bodyPr wrap="square" lIns="0" tIns="0" rIns="0" bIns="0" rtlCol="0" anchor="t"/>
          <a:lstStyle/>
          <a:p>
            <a:pPr marL="0" indent="0" algn="ctr" rtl="1">
              <a:buNone/>
            </a:pPr>
            <a:r>
              <a:rPr lang="ar-SA" altLang="en-US" sz="1400" dirty="0">
                <a:solidFill>
                  <a:schemeClr val="tx1"/>
                </a:solidFill>
              </a:rPr>
              <a:t>دكتوراه من جامعة بنسلفانيا</a:t>
            </a:r>
            <a:endParaRPr lang="ar-SA" sz="1400" dirty="0"/>
          </a:p>
        </p:txBody>
      </p:sp>
      <p:sp>
        <p:nvSpPr>
          <p:cNvPr id="21" name="TimelineDot"/>
          <p:cNvSpPr/>
          <p:nvPr/>
        </p:nvSpPr>
        <p:spPr>
          <a:xfrm>
            <a:off x="3840480" y="2798064"/>
            <a:ext cx="256032" cy="256032"/>
          </a:xfrm>
          <a:prstGeom prst="ellipse">
            <a:avLst/>
          </a:prstGeom>
          <a:solidFill>
            <a:schemeClr val="accent3"/>
          </a:solidFill>
          <a:ln w="25400">
            <a:solidFill>
              <a:schemeClr val="bg1"/>
            </a:solidFill>
            <a:prstDash val="solid"/>
          </a:ln>
        </p:spPr>
        <p:txBody>
          <a:bodyPr/>
          <a:lstStyle/>
          <a:p>
            <a:endParaRPr lang="en-US"/>
          </a:p>
        </p:txBody>
      </p:sp>
      <p:sp>
        <p:nvSpPr>
          <p:cNvPr id="22" name="TimelineStem"/>
          <p:cNvSpPr/>
          <p:nvPr/>
        </p:nvSpPr>
        <p:spPr>
          <a:xfrm>
            <a:off x="3968496" y="3054096"/>
            <a:ext cx="0" cy="512064"/>
          </a:xfrm>
          <a:prstGeom prst="line">
            <a:avLst/>
          </a:prstGeom>
          <a:noFill/>
          <a:ln w="25400">
            <a:solidFill>
              <a:schemeClr val="bg1"/>
            </a:solidFill>
            <a:prstDash val="solid"/>
          </a:ln>
        </p:spPr>
        <p:txBody>
          <a:bodyPr/>
          <a:lstStyle/>
          <a:p>
            <a:endParaRPr lang="en-US"/>
          </a:p>
        </p:txBody>
      </p:sp>
      <p:sp>
        <p:nvSpPr>
          <p:cNvPr id="23" name="TimelineCard"/>
          <p:cNvSpPr/>
          <p:nvPr/>
        </p:nvSpPr>
        <p:spPr>
          <a:xfrm>
            <a:off x="2779776" y="3566160"/>
            <a:ext cx="2377440" cy="1188720"/>
          </a:xfrm>
          <a:prstGeom prst="roundRect">
            <a:avLst>
              <a:gd name="adj" fmla="val 7692"/>
            </a:avLst>
          </a:prstGeom>
          <a:solidFill>
            <a:schemeClr val="bg1"/>
          </a:solidFill>
          <a:ln w="19050">
            <a:solidFill>
              <a:schemeClr val="accent3"/>
            </a:solidFill>
            <a:prstDash val="solid"/>
          </a:ln>
        </p:spPr>
        <p:txBody>
          <a:bodyPr/>
          <a:lstStyle/>
          <a:p>
            <a:endParaRPr lang="en-US"/>
          </a:p>
        </p:txBody>
      </p:sp>
      <p:sp>
        <p:nvSpPr>
          <p:cNvPr id="24" name="Text 22"/>
          <p:cNvSpPr txBox="1"/>
          <p:nvPr/>
        </p:nvSpPr>
        <p:spPr>
          <a:xfrm>
            <a:off x="2825496" y="3611880"/>
            <a:ext cx="2286000" cy="411480"/>
          </a:xfrm>
          <a:prstGeom prst="rect">
            <a:avLst/>
          </a:prstGeom>
          <a:noFill/>
          <a:ln/>
        </p:spPr>
        <p:txBody>
          <a:bodyPr wrap="square" lIns="0" tIns="0" rIns="0" bIns="0" rtlCol="0" anchor="ctr"/>
          <a:lstStyle/>
          <a:p>
            <a:pPr marL="0" indent="0" algn="ctr" rtl="1">
              <a:buNone/>
            </a:pPr>
            <a:r>
              <a:rPr lang="ar-SA" altLang="en-US" sz="2200" b="1" dirty="0">
                <a:solidFill>
                  <a:schemeClr val="accent3"/>
                </a:solidFill>
              </a:rPr>
              <a:t>1976</a:t>
            </a:r>
            <a:endParaRPr lang="ar-SA" sz="2200" dirty="0"/>
          </a:p>
        </p:txBody>
      </p:sp>
      <p:sp>
        <p:nvSpPr>
          <p:cNvPr id="25" name="Text 23"/>
          <p:cNvSpPr txBox="1"/>
          <p:nvPr/>
        </p:nvSpPr>
        <p:spPr>
          <a:xfrm>
            <a:off x="2852928" y="4023360"/>
            <a:ext cx="2231136" cy="685800"/>
          </a:xfrm>
          <a:prstGeom prst="rect">
            <a:avLst/>
          </a:prstGeom>
          <a:noFill/>
          <a:ln/>
        </p:spPr>
        <p:txBody>
          <a:bodyPr wrap="square" lIns="0" tIns="0" rIns="0" bIns="0" rtlCol="0" anchor="t"/>
          <a:lstStyle/>
          <a:p>
            <a:pPr marL="0" indent="0" algn="ctr" rtl="1">
              <a:buNone/>
            </a:pPr>
            <a:r>
              <a:rPr lang="ar-SA" altLang="en-US" sz="1400" dirty="0">
                <a:solidFill>
                  <a:schemeClr val="tx1"/>
                </a:solidFill>
              </a:rPr>
              <a:t>انضمّ إلى هيئة التدريس في معهد كالتك</a:t>
            </a:r>
            <a:endParaRPr lang="ar-SA" sz="1400" dirty="0"/>
          </a:p>
        </p:txBody>
      </p:sp>
      <p:sp>
        <p:nvSpPr>
          <p:cNvPr id="26" name="TimelineDot"/>
          <p:cNvSpPr/>
          <p:nvPr/>
        </p:nvSpPr>
        <p:spPr>
          <a:xfrm>
            <a:off x="2542032" y="2798064"/>
            <a:ext cx="256032" cy="256032"/>
          </a:xfrm>
          <a:prstGeom prst="ellipse">
            <a:avLst/>
          </a:prstGeom>
          <a:solidFill>
            <a:schemeClr val="accent1"/>
          </a:solidFill>
          <a:ln w="25400">
            <a:solidFill>
              <a:schemeClr val="bg1"/>
            </a:solidFill>
            <a:prstDash val="solid"/>
          </a:ln>
        </p:spPr>
        <p:txBody>
          <a:bodyPr/>
          <a:lstStyle/>
          <a:p>
            <a:endParaRPr lang="en-US"/>
          </a:p>
        </p:txBody>
      </p:sp>
      <p:sp>
        <p:nvSpPr>
          <p:cNvPr id="27" name="TimelineStem"/>
          <p:cNvSpPr/>
          <p:nvPr/>
        </p:nvSpPr>
        <p:spPr>
          <a:xfrm>
            <a:off x="2670048" y="2286000"/>
            <a:ext cx="0" cy="512064"/>
          </a:xfrm>
          <a:prstGeom prst="line">
            <a:avLst/>
          </a:prstGeom>
          <a:noFill/>
          <a:ln w="25400">
            <a:solidFill>
              <a:schemeClr val="bg1"/>
            </a:solidFill>
            <a:prstDash val="solid"/>
          </a:ln>
        </p:spPr>
        <p:txBody>
          <a:bodyPr/>
          <a:lstStyle/>
          <a:p>
            <a:endParaRPr lang="en-US"/>
          </a:p>
        </p:txBody>
      </p:sp>
      <p:sp>
        <p:nvSpPr>
          <p:cNvPr id="28" name="TimelineCard"/>
          <p:cNvSpPr/>
          <p:nvPr/>
        </p:nvSpPr>
        <p:spPr>
          <a:xfrm>
            <a:off x="1481328" y="1097280"/>
            <a:ext cx="2377440" cy="1188720"/>
          </a:xfrm>
          <a:prstGeom prst="roundRect">
            <a:avLst>
              <a:gd name="adj" fmla="val 7692"/>
            </a:avLst>
          </a:prstGeom>
          <a:solidFill>
            <a:schemeClr val="bg1"/>
          </a:solidFill>
          <a:ln w="19050">
            <a:solidFill>
              <a:schemeClr val="accent1"/>
            </a:solidFill>
            <a:prstDash val="solid"/>
          </a:ln>
        </p:spPr>
        <p:txBody>
          <a:bodyPr/>
          <a:lstStyle/>
          <a:p>
            <a:endParaRPr lang="en-US"/>
          </a:p>
        </p:txBody>
      </p:sp>
      <p:sp>
        <p:nvSpPr>
          <p:cNvPr id="29" name="Text 27"/>
          <p:cNvSpPr txBox="1"/>
          <p:nvPr/>
        </p:nvSpPr>
        <p:spPr>
          <a:xfrm>
            <a:off x="1527048" y="1143000"/>
            <a:ext cx="2286000" cy="411480"/>
          </a:xfrm>
          <a:prstGeom prst="rect">
            <a:avLst/>
          </a:prstGeom>
          <a:noFill/>
          <a:ln/>
        </p:spPr>
        <p:txBody>
          <a:bodyPr wrap="square" lIns="0" tIns="0" rIns="0" bIns="0" rtlCol="0" anchor="ctr"/>
          <a:lstStyle/>
          <a:p>
            <a:pPr marL="0" indent="0" algn="ctr" rtl="1">
              <a:buNone/>
            </a:pPr>
            <a:r>
              <a:rPr lang="ar-SA" altLang="en-US" sz="2200" b="1" dirty="0">
                <a:solidFill>
                  <a:schemeClr val="accent1"/>
                </a:solidFill>
              </a:rPr>
              <a:t>1999</a:t>
            </a:r>
            <a:endParaRPr lang="ar-SA" sz="2200" dirty="0"/>
          </a:p>
        </p:txBody>
      </p:sp>
      <p:sp>
        <p:nvSpPr>
          <p:cNvPr id="30" name="Text 28"/>
          <p:cNvSpPr txBox="1"/>
          <p:nvPr/>
        </p:nvSpPr>
        <p:spPr>
          <a:xfrm>
            <a:off x="1554480" y="1554480"/>
            <a:ext cx="2231136" cy="685800"/>
          </a:xfrm>
          <a:prstGeom prst="rect">
            <a:avLst/>
          </a:prstGeom>
          <a:noFill/>
          <a:ln/>
        </p:spPr>
        <p:txBody>
          <a:bodyPr wrap="square" lIns="0" tIns="0" rIns="0" bIns="0" rtlCol="0" anchor="t"/>
          <a:lstStyle/>
          <a:p>
            <a:pPr marL="0" indent="0" algn="ctr" rtl="1">
              <a:buNone/>
            </a:pPr>
            <a:r>
              <a:rPr lang="ar-SA" altLang="en-US" sz="1400" dirty="0">
                <a:solidFill>
                  <a:schemeClr val="tx1"/>
                </a:solidFill>
              </a:rPr>
              <a:t>جائزة نوبل في الكيمياء</a:t>
            </a:r>
            <a:endParaRPr lang="ar-SA" sz="1400" dirty="0"/>
          </a:p>
        </p:txBody>
      </p:sp>
      <p:sp>
        <p:nvSpPr>
          <p:cNvPr id="31" name="TimelineDot"/>
          <p:cNvSpPr/>
          <p:nvPr/>
        </p:nvSpPr>
        <p:spPr>
          <a:xfrm>
            <a:off x="1243584" y="2798064"/>
            <a:ext cx="256032" cy="256032"/>
          </a:xfrm>
          <a:prstGeom prst="ellipse">
            <a:avLst/>
          </a:prstGeom>
          <a:solidFill>
            <a:schemeClr val="accent3"/>
          </a:solidFill>
          <a:ln w="25400">
            <a:solidFill>
              <a:schemeClr val="bg1"/>
            </a:solidFill>
            <a:prstDash val="solid"/>
          </a:ln>
        </p:spPr>
        <p:txBody>
          <a:bodyPr/>
          <a:lstStyle/>
          <a:p>
            <a:endParaRPr lang="en-US"/>
          </a:p>
        </p:txBody>
      </p:sp>
      <p:sp>
        <p:nvSpPr>
          <p:cNvPr id="32" name="TimelineStem"/>
          <p:cNvSpPr/>
          <p:nvPr/>
        </p:nvSpPr>
        <p:spPr>
          <a:xfrm>
            <a:off x="1371600" y="3054096"/>
            <a:ext cx="0" cy="512064"/>
          </a:xfrm>
          <a:prstGeom prst="line">
            <a:avLst/>
          </a:prstGeom>
          <a:noFill/>
          <a:ln w="25400">
            <a:solidFill>
              <a:schemeClr val="bg1"/>
            </a:solidFill>
            <a:prstDash val="solid"/>
          </a:ln>
        </p:spPr>
        <p:txBody>
          <a:bodyPr/>
          <a:lstStyle/>
          <a:p>
            <a:endParaRPr lang="en-US"/>
          </a:p>
        </p:txBody>
      </p:sp>
      <p:sp>
        <p:nvSpPr>
          <p:cNvPr id="33" name="TimelineCard"/>
          <p:cNvSpPr/>
          <p:nvPr/>
        </p:nvSpPr>
        <p:spPr>
          <a:xfrm>
            <a:off x="182880" y="3566160"/>
            <a:ext cx="2377440" cy="1188720"/>
          </a:xfrm>
          <a:prstGeom prst="roundRect">
            <a:avLst>
              <a:gd name="adj" fmla="val 7692"/>
            </a:avLst>
          </a:prstGeom>
          <a:solidFill>
            <a:schemeClr val="bg1"/>
          </a:solidFill>
          <a:ln w="19050">
            <a:solidFill>
              <a:schemeClr val="accent3"/>
            </a:solidFill>
            <a:prstDash val="solid"/>
          </a:ln>
        </p:spPr>
        <p:txBody>
          <a:bodyPr/>
          <a:lstStyle/>
          <a:p>
            <a:endParaRPr lang="en-US"/>
          </a:p>
        </p:txBody>
      </p:sp>
      <p:sp>
        <p:nvSpPr>
          <p:cNvPr id="34" name="Text 32"/>
          <p:cNvSpPr txBox="1"/>
          <p:nvPr/>
        </p:nvSpPr>
        <p:spPr>
          <a:xfrm>
            <a:off x="228600" y="3611880"/>
            <a:ext cx="2286000" cy="411480"/>
          </a:xfrm>
          <a:prstGeom prst="rect">
            <a:avLst/>
          </a:prstGeom>
          <a:noFill/>
          <a:ln/>
        </p:spPr>
        <p:txBody>
          <a:bodyPr wrap="square" lIns="0" tIns="0" rIns="0" bIns="0" rtlCol="0" anchor="ctr"/>
          <a:lstStyle/>
          <a:p>
            <a:pPr marL="0" indent="0" algn="ctr" rtl="1">
              <a:buNone/>
            </a:pPr>
            <a:r>
              <a:rPr lang="ar-SA" altLang="en-US" sz="2200" b="1" dirty="0">
                <a:solidFill>
                  <a:schemeClr val="accent3"/>
                </a:solidFill>
              </a:rPr>
              <a:t>2016</a:t>
            </a:r>
            <a:endParaRPr lang="ar-SA" sz="2200" dirty="0"/>
          </a:p>
        </p:txBody>
      </p:sp>
      <p:sp>
        <p:nvSpPr>
          <p:cNvPr id="35" name="Text 33"/>
          <p:cNvSpPr txBox="1"/>
          <p:nvPr/>
        </p:nvSpPr>
        <p:spPr>
          <a:xfrm>
            <a:off x="256032" y="4023360"/>
            <a:ext cx="2231136" cy="685800"/>
          </a:xfrm>
          <a:prstGeom prst="rect">
            <a:avLst/>
          </a:prstGeom>
          <a:noFill/>
          <a:ln/>
        </p:spPr>
        <p:txBody>
          <a:bodyPr wrap="square" lIns="0" tIns="0" rIns="0" bIns="0" rtlCol="0" anchor="t"/>
          <a:lstStyle/>
          <a:p>
            <a:pPr marL="0" indent="0" algn="ctr" rtl="1">
              <a:buNone/>
            </a:pPr>
            <a:r>
              <a:rPr lang="ar-SA" altLang="en-US" sz="1400" dirty="0">
                <a:solidFill>
                  <a:schemeClr val="tx1"/>
                </a:solidFill>
              </a:rPr>
              <a:t>رحل في باسادينا يوم 2 أغسطس</a:t>
            </a:r>
            <a:endParaRPr lang="ar-SA" sz="1400" dirty="0"/>
          </a:p>
        </p:txBody>
      </p:sp>
      <p:sp>
        <p:nvSpPr>
          <p:cNvPr id="36" name="Slide Number Placeholder 0"/>
          <p:cNvSpPr>
            <a:spLocks noGrp="1"/>
          </p:cNvSpPr>
          <p:nvPr>
            <p:ph type="sldNum" sz="quarter" idx="4294967295"/>
          </p:nvPr>
        </p:nvSpPr>
        <p:spPr>
          <a:xfrm>
            <a:off x="457200" y="4828032"/>
            <a:ext cx="731520" cy="237744"/>
          </a:xfrm>
          <a:prstGeom prst="rect">
            <a:avLst/>
          </a:prstGeom>
          <a:extLst>
            <a:ext uri="{C572A759-6A51-4108-AA02-DFA0A04FC94B}">
              <ma14:wrappingTextBoxFlag xmlns:ma14="http://schemas.microsoft.com/office/mac/drawingml/2011/main" xmlns="" val="0"/>
            </a:ext>
          </a:extLst>
        </p:spPr>
        <p:txBody>
          <a:bodyPr/>
          <a:lstStyle>
            <a:lvl1pPr>
              <a:defRPr sz="1100">
                <a:solidFill>
                  <a:schemeClr val="tx1"/>
                </a:solidFill>
              </a:defRPr>
            </a:lvl1pPr>
          </a:lstStyle>
          <a:p>
            <a:pPr algn="l"/>
            <a:fld id="{F7021451-1387-4CA6-816F-3879F97B5CBC}" type="slidenum">
              <a:rPr lang="en-US" b="0"/>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itleTag"/>
          <p:cNvSpPr/>
          <p:nvPr/>
        </p:nvSpPr>
        <p:spPr>
          <a:xfrm>
            <a:off x="4572000" y="182880"/>
            <a:ext cx="4297680" cy="777240"/>
          </a:xfrm>
          <a:prstGeom prst="rect">
            <a:avLst/>
          </a:prstGeom>
          <a:solidFill>
            <a:schemeClr val="bg2"/>
          </a:solidFill>
          <a:ln w="12700">
            <a:solidFill>
              <a:schemeClr val="bg2"/>
            </a:solidFill>
            <a:prstDash val="solid"/>
          </a:ln>
        </p:spPr>
        <p:txBody>
          <a:bodyPr/>
          <a:lstStyle/>
          <a:p>
            <a:endParaRPr lang="en-US"/>
          </a:p>
        </p:txBody>
      </p:sp>
      <p:sp>
        <p:nvSpPr>
          <p:cNvPr id="3" name="TitleTagCorner"/>
          <p:cNvSpPr/>
          <p:nvPr/>
        </p:nvSpPr>
        <p:spPr>
          <a:xfrm flipV="1">
            <a:off x="4572000" y="182880"/>
            <a:ext cx="960120" cy="777240"/>
          </a:xfrm>
          <a:prstGeom prst="rtTriangle">
            <a:avLst/>
          </a:prstGeom>
          <a:solidFill>
            <a:schemeClr val="bg1"/>
          </a:solidFill>
          <a:ln w="12700">
            <a:solidFill>
              <a:schemeClr val="bg1"/>
            </a:solidFill>
            <a:prstDash val="solid"/>
          </a:ln>
        </p:spPr>
        <p:txBody>
          <a:bodyPr/>
          <a:lstStyle/>
          <a:p>
            <a:endParaRPr lang="en-US"/>
          </a:p>
        </p:txBody>
      </p:sp>
      <p:sp>
        <p:nvSpPr>
          <p:cNvPr id="4" name="Text 0"/>
          <p:cNvSpPr>
            <a:spLocks noGrp="1"/>
          </p:cNvSpPr>
          <p:nvPr>
            <p:ph type="title" idx="100" hasCustomPrompt="1"/>
          </p:nvPr>
        </p:nvSpPr>
        <p:spPr>
          <a:xfrm>
            <a:off x="5074920" y="182880"/>
            <a:ext cx="3657600" cy="777240"/>
          </a:xfrm>
          <a:prstGeom prst="rect">
            <a:avLst/>
          </a:prstGeom>
          <a:noFill/>
          <a:ln/>
        </p:spPr>
        <p:txBody>
          <a:bodyPr wrap="square" lIns="635" tIns="635" rIns="635" bIns="635" rtlCol="0" anchor="ctr"/>
          <a:lstStyle/>
          <a:p>
            <a:pPr marL="0" indent="0" algn="r" rtl="1">
              <a:buNone/>
            </a:pPr>
            <a:r>
              <a:rPr lang="ar-SA" altLang="en-US" sz="2400" b="1" dirty="0">
                <a:solidFill>
                  <a:schemeClr val="tx1"/>
                </a:solidFill>
              </a:rPr>
              <a:t>من الإسكندرية إلى الحلم</a:t>
            </a:r>
            <a:endParaRPr lang="ar-SA" sz="2400" dirty="0"/>
          </a:p>
        </p:txBody>
      </p:sp>
      <p:sp>
        <p:nvSpPr>
          <p:cNvPr id="5" name="StepCard"/>
          <p:cNvSpPr/>
          <p:nvPr/>
        </p:nvSpPr>
        <p:spPr>
          <a:xfrm>
            <a:off x="6080760" y="1234440"/>
            <a:ext cx="2606040" cy="2697480"/>
          </a:xfrm>
          <a:prstGeom prst="roundRect">
            <a:avLst>
              <a:gd name="adj" fmla="val 3509"/>
            </a:avLst>
          </a:prstGeom>
          <a:solidFill>
            <a:schemeClr val="bg1"/>
          </a:solidFill>
          <a:ln w="12700">
            <a:solidFill>
              <a:schemeClr val="accent2"/>
            </a:solidFill>
            <a:prstDash val="solid"/>
          </a:ln>
        </p:spPr>
        <p:txBody>
          <a:bodyPr/>
          <a:lstStyle/>
          <a:p>
            <a:endParaRPr lang="en-US"/>
          </a:p>
        </p:txBody>
      </p:sp>
      <p:sp>
        <p:nvSpPr>
          <p:cNvPr id="6" name="Badge"/>
          <p:cNvSpPr/>
          <p:nvPr/>
        </p:nvSpPr>
        <p:spPr>
          <a:xfrm>
            <a:off x="7031736" y="1371600"/>
            <a:ext cx="713232" cy="713232"/>
          </a:xfrm>
          <a:prstGeom prst="ellipse">
            <a:avLst/>
          </a:prstGeom>
          <a:solidFill>
            <a:schemeClr val="accent3"/>
          </a:solidFill>
          <a:ln w="12700">
            <a:solidFill>
              <a:schemeClr val="accent3"/>
            </a:solidFill>
            <a:prstDash val="solid"/>
          </a:ln>
        </p:spPr>
        <p:txBody>
          <a:bodyPr/>
          <a:lstStyle/>
          <a:p>
            <a:endParaRPr lang="en-US"/>
          </a:p>
        </p:txBody>
      </p:sp>
      <p:sp>
        <p:nvSpPr>
          <p:cNvPr id="7" name="Text 5"/>
          <p:cNvSpPr txBox="1"/>
          <p:nvPr/>
        </p:nvSpPr>
        <p:spPr>
          <a:xfrm>
            <a:off x="7031736" y="1371600"/>
            <a:ext cx="713232" cy="713232"/>
          </a:xfrm>
          <a:prstGeom prst="rect">
            <a:avLst/>
          </a:prstGeom>
          <a:noFill/>
          <a:ln/>
        </p:spPr>
        <p:txBody>
          <a:bodyPr wrap="square" lIns="0" tIns="0" rIns="0" bIns="0" rtlCol="0" anchor="ctr"/>
          <a:lstStyle/>
          <a:p>
            <a:pPr marL="0" indent="0" algn="ctr" rtl="1">
              <a:buNone/>
            </a:pPr>
            <a:r>
              <a:rPr lang="ar-SA" altLang="en-US" sz="1700" b="1" dirty="0">
                <a:solidFill>
                  <a:schemeClr val="bg1"/>
                </a:solidFill>
              </a:rPr>
              <a:t>1963</a:t>
            </a:r>
            <a:endParaRPr lang="ar-SA" sz="1700" dirty="0"/>
          </a:p>
        </p:txBody>
      </p:sp>
      <p:sp>
        <p:nvSpPr>
          <p:cNvPr id="8" name="Text 6"/>
          <p:cNvSpPr txBox="1"/>
          <p:nvPr/>
        </p:nvSpPr>
        <p:spPr>
          <a:xfrm>
            <a:off x="6172200" y="2194560"/>
            <a:ext cx="2423160" cy="457200"/>
          </a:xfrm>
          <a:prstGeom prst="rect">
            <a:avLst/>
          </a:prstGeom>
          <a:noFill/>
          <a:ln/>
        </p:spPr>
        <p:txBody>
          <a:bodyPr wrap="square" lIns="635" tIns="635" rIns="635" bIns="635" rtlCol="0" anchor="ctr"/>
          <a:lstStyle/>
          <a:p>
            <a:pPr marL="0" indent="0" algn="ctr" rtl="1">
              <a:buNone/>
            </a:pPr>
            <a:r>
              <a:rPr lang="ar-SA" altLang="en-US" sz="1600" b="1" dirty="0">
                <a:solidFill>
                  <a:schemeClr val="tx2"/>
                </a:solidFill>
              </a:rPr>
              <a:t>الزيارة الأولى للجامعة</a:t>
            </a:r>
            <a:endParaRPr lang="ar-SA" sz="1600" dirty="0"/>
          </a:p>
        </p:txBody>
      </p:sp>
      <p:sp>
        <p:nvSpPr>
          <p:cNvPr id="9" name="Text 7"/>
          <p:cNvSpPr txBox="1"/>
          <p:nvPr/>
        </p:nvSpPr>
        <p:spPr>
          <a:xfrm>
            <a:off x="6190488" y="2697480"/>
            <a:ext cx="2386584" cy="1188720"/>
          </a:xfrm>
          <a:prstGeom prst="rect">
            <a:avLst/>
          </a:prstGeom>
          <a:noFill/>
          <a:ln/>
        </p:spPr>
        <p:txBody>
          <a:bodyPr wrap="square" lIns="635" tIns="635" rIns="635" bIns="635" rtlCol="0" anchor="t"/>
          <a:lstStyle/>
          <a:p>
            <a:pPr marL="0" indent="0" algn="r" rtl="1">
              <a:buNone/>
            </a:pPr>
            <a:r>
              <a:rPr lang="ar-SA" altLang="en-US" sz="1400" dirty="0">
                <a:solidFill>
                  <a:schemeClr val="tx1"/>
                </a:solidFill>
              </a:rPr>
              <a:t>رافق خاله رزق إلى حرم جامعة الإسكندرية في حيّ محرّم بك ليسجّل اسمه طالبًا جديدًا في كلية العلوم.</a:t>
            </a:r>
            <a:endParaRPr lang="ar-SA" sz="1400" dirty="0"/>
          </a:p>
        </p:txBody>
      </p:sp>
      <p:sp>
        <p:nvSpPr>
          <p:cNvPr id="10" name="StepCard"/>
          <p:cNvSpPr/>
          <p:nvPr/>
        </p:nvSpPr>
        <p:spPr>
          <a:xfrm>
            <a:off x="3268980" y="1234440"/>
            <a:ext cx="2606040" cy="2697480"/>
          </a:xfrm>
          <a:prstGeom prst="roundRect">
            <a:avLst>
              <a:gd name="adj" fmla="val 3509"/>
            </a:avLst>
          </a:prstGeom>
          <a:solidFill>
            <a:schemeClr val="bg1"/>
          </a:solidFill>
          <a:ln w="12700">
            <a:solidFill>
              <a:schemeClr val="accent2"/>
            </a:solidFill>
            <a:prstDash val="solid"/>
          </a:ln>
        </p:spPr>
        <p:txBody>
          <a:bodyPr/>
          <a:lstStyle/>
          <a:p>
            <a:endParaRPr lang="en-US"/>
          </a:p>
        </p:txBody>
      </p:sp>
      <p:sp>
        <p:nvSpPr>
          <p:cNvPr id="11" name="Badge"/>
          <p:cNvSpPr/>
          <p:nvPr/>
        </p:nvSpPr>
        <p:spPr>
          <a:xfrm>
            <a:off x="4219956" y="1371600"/>
            <a:ext cx="713232" cy="713232"/>
          </a:xfrm>
          <a:prstGeom prst="ellipse">
            <a:avLst/>
          </a:prstGeom>
          <a:solidFill>
            <a:schemeClr val="accent3"/>
          </a:solidFill>
          <a:ln w="12700">
            <a:solidFill>
              <a:schemeClr val="accent3"/>
            </a:solidFill>
            <a:prstDash val="solid"/>
          </a:ln>
        </p:spPr>
        <p:txBody>
          <a:bodyPr/>
          <a:lstStyle/>
          <a:p>
            <a:endParaRPr lang="en-US"/>
          </a:p>
        </p:txBody>
      </p:sp>
      <p:sp>
        <p:nvSpPr>
          <p:cNvPr id="12" name="Text 10"/>
          <p:cNvSpPr txBox="1"/>
          <p:nvPr/>
        </p:nvSpPr>
        <p:spPr>
          <a:xfrm>
            <a:off x="4219956" y="1371600"/>
            <a:ext cx="713232" cy="713232"/>
          </a:xfrm>
          <a:prstGeom prst="rect">
            <a:avLst/>
          </a:prstGeom>
          <a:noFill/>
          <a:ln/>
        </p:spPr>
        <p:txBody>
          <a:bodyPr wrap="square" lIns="0" tIns="0" rIns="0" bIns="0" rtlCol="0" anchor="ctr"/>
          <a:lstStyle/>
          <a:p>
            <a:pPr marL="0" indent="0" algn="ctr" rtl="1">
              <a:buNone/>
            </a:pPr>
            <a:r>
              <a:rPr lang="ar-SA" altLang="en-US" sz="1700" b="1" dirty="0">
                <a:solidFill>
                  <a:schemeClr val="bg1"/>
                </a:solidFill>
              </a:rPr>
              <a:t>1967</a:t>
            </a:r>
            <a:endParaRPr lang="ar-SA" sz="1700" dirty="0"/>
          </a:p>
        </p:txBody>
      </p:sp>
      <p:sp>
        <p:nvSpPr>
          <p:cNvPr id="13" name="Text 11"/>
          <p:cNvSpPr txBox="1"/>
          <p:nvPr/>
        </p:nvSpPr>
        <p:spPr>
          <a:xfrm>
            <a:off x="3360420" y="2194560"/>
            <a:ext cx="2423160" cy="457200"/>
          </a:xfrm>
          <a:prstGeom prst="rect">
            <a:avLst/>
          </a:prstGeom>
          <a:noFill/>
          <a:ln/>
        </p:spPr>
        <p:txBody>
          <a:bodyPr wrap="square" lIns="635" tIns="635" rIns="635" bIns="635" rtlCol="0" anchor="ctr"/>
          <a:lstStyle/>
          <a:p>
            <a:pPr marL="0" indent="0" algn="ctr" rtl="1">
              <a:buNone/>
            </a:pPr>
            <a:r>
              <a:rPr lang="ar-SA" altLang="en-US" sz="1600" b="1" dirty="0">
                <a:solidFill>
                  <a:schemeClr val="tx2"/>
                </a:solidFill>
              </a:rPr>
              <a:t>التفوّق والتعيين</a:t>
            </a:r>
            <a:endParaRPr lang="ar-SA" sz="1600" dirty="0"/>
          </a:p>
        </p:txBody>
      </p:sp>
      <p:sp>
        <p:nvSpPr>
          <p:cNvPr id="14" name="Text 12"/>
          <p:cNvSpPr txBox="1"/>
          <p:nvPr/>
        </p:nvSpPr>
        <p:spPr>
          <a:xfrm>
            <a:off x="3378708" y="2697480"/>
            <a:ext cx="2386584" cy="1188720"/>
          </a:xfrm>
          <a:prstGeom prst="rect">
            <a:avLst/>
          </a:prstGeom>
          <a:noFill/>
          <a:ln/>
        </p:spPr>
        <p:txBody>
          <a:bodyPr wrap="square" lIns="635" tIns="635" rIns="635" bIns="635" rtlCol="0" anchor="t"/>
          <a:lstStyle/>
          <a:p>
            <a:pPr marL="0" indent="0" algn="r" rtl="1">
              <a:buNone/>
            </a:pPr>
            <a:r>
              <a:rPr lang="ar-SA" altLang="en-US" sz="1400" dirty="0">
                <a:solidFill>
                  <a:schemeClr val="tx1"/>
                </a:solidFill>
              </a:rPr>
              <a:t>كان ترتيبه الأول على دفعته، وعُيّن معيدًا في كلية العلوم مع زملاء آخرين.</a:t>
            </a:r>
            <a:endParaRPr lang="ar-SA" sz="1400" dirty="0"/>
          </a:p>
        </p:txBody>
      </p:sp>
      <p:sp>
        <p:nvSpPr>
          <p:cNvPr id="15" name="StepCard"/>
          <p:cNvSpPr/>
          <p:nvPr/>
        </p:nvSpPr>
        <p:spPr>
          <a:xfrm>
            <a:off x="457200" y="1234440"/>
            <a:ext cx="2606040" cy="2697480"/>
          </a:xfrm>
          <a:prstGeom prst="roundRect">
            <a:avLst>
              <a:gd name="adj" fmla="val 3509"/>
            </a:avLst>
          </a:prstGeom>
          <a:solidFill>
            <a:schemeClr val="bg1"/>
          </a:solidFill>
          <a:ln w="12700">
            <a:solidFill>
              <a:schemeClr val="accent2"/>
            </a:solidFill>
            <a:prstDash val="solid"/>
          </a:ln>
        </p:spPr>
        <p:txBody>
          <a:bodyPr/>
          <a:lstStyle/>
          <a:p>
            <a:endParaRPr lang="en-US"/>
          </a:p>
        </p:txBody>
      </p:sp>
      <p:sp>
        <p:nvSpPr>
          <p:cNvPr id="16" name="Badge"/>
          <p:cNvSpPr/>
          <p:nvPr/>
        </p:nvSpPr>
        <p:spPr>
          <a:xfrm>
            <a:off x="1408176" y="1371600"/>
            <a:ext cx="713232" cy="713232"/>
          </a:xfrm>
          <a:prstGeom prst="ellipse">
            <a:avLst/>
          </a:prstGeom>
          <a:solidFill>
            <a:schemeClr val="accent3"/>
          </a:solidFill>
          <a:ln w="12700">
            <a:solidFill>
              <a:schemeClr val="accent3"/>
            </a:solidFill>
            <a:prstDash val="solid"/>
          </a:ln>
        </p:spPr>
        <p:txBody>
          <a:bodyPr/>
          <a:lstStyle/>
          <a:p>
            <a:endParaRPr lang="en-US"/>
          </a:p>
        </p:txBody>
      </p:sp>
      <p:sp>
        <p:nvSpPr>
          <p:cNvPr id="17" name="Text 15"/>
          <p:cNvSpPr txBox="1"/>
          <p:nvPr/>
        </p:nvSpPr>
        <p:spPr>
          <a:xfrm>
            <a:off x="1408176" y="1371600"/>
            <a:ext cx="713232" cy="713232"/>
          </a:xfrm>
          <a:prstGeom prst="rect">
            <a:avLst/>
          </a:prstGeom>
          <a:noFill/>
          <a:ln/>
        </p:spPr>
        <p:txBody>
          <a:bodyPr wrap="square" lIns="0" tIns="0" rIns="0" bIns="0" rtlCol="0" anchor="ctr"/>
          <a:lstStyle/>
          <a:p>
            <a:pPr marL="0" indent="0" algn="ctr" rtl="1">
              <a:buNone/>
            </a:pPr>
            <a:r>
              <a:rPr lang="ar-SA" altLang="en-US" sz="1700" b="1" dirty="0">
                <a:solidFill>
                  <a:schemeClr val="bg1"/>
                </a:solidFill>
              </a:rPr>
              <a:t>1969</a:t>
            </a:r>
            <a:endParaRPr lang="ar-SA" sz="1700" dirty="0"/>
          </a:p>
        </p:txBody>
      </p:sp>
      <p:sp>
        <p:nvSpPr>
          <p:cNvPr id="18" name="Text 16"/>
          <p:cNvSpPr txBox="1"/>
          <p:nvPr/>
        </p:nvSpPr>
        <p:spPr>
          <a:xfrm>
            <a:off x="548640" y="2194560"/>
            <a:ext cx="2423160" cy="457200"/>
          </a:xfrm>
          <a:prstGeom prst="rect">
            <a:avLst/>
          </a:prstGeom>
          <a:noFill/>
          <a:ln/>
        </p:spPr>
        <p:txBody>
          <a:bodyPr wrap="square" lIns="635" tIns="635" rIns="635" bIns="635" rtlCol="0" anchor="ctr"/>
          <a:lstStyle/>
          <a:p>
            <a:pPr marL="0" indent="0" algn="ctr" rtl="1">
              <a:buNone/>
            </a:pPr>
            <a:r>
              <a:rPr lang="ar-SA" altLang="en-US" sz="1600" b="1" dirty="0">
                <a:solidFill>
                  <a:schemeClr val="tx2"/>
                </a:solidFill>
              </a:rPr>
              <a:t>حلم الدراسة في أمريكا</a:t>
            </a:r>
            <a:endParaRPr lang="ar-SA" sz="1600" dirty="0"/>
          </a:p>
        </p:txBody>
      </p:sp>
      <p:sp>
        <p:nvSpPr>
          <p:cNvPr id="19" name="Text 17"/>
          <p:cNvSpPr txBox="1"/>
          <p:nvPr/>
        </p:nvSpPr>
        <p:spPr>
          <a:xfrm>
            <a:off x="566928" y="2697480"/>
            <a:ext cx="2386584" cy="1188720"/>
          </a:xfrm>
          <a:prstGeom prst="rect">
            <a:avLst/>
          </a:prstGeom>
          <a:noFill/>
          <a:ln/>
        </p:spPr>
        <p:txBody>
          <a:bodyPr wrap="square" lIns="635" tIns="635" rIns="635" bIns="635" rtlCol="0" anchor="t"/>
          <a:lstStyle/>
          <a:p>
            <a:pPr marL="0" indent="0" algn="r" rtl="1">
              <a:buNone/>
            </a:pPr>
            <a:r>
              <a:rPr lang="ar-SA" altLang="en-US" sz="1400" dirty="0">
                <a:solidFill>
                  <a:schemeClr val="tx1"/>
                </a:solidFill>
              </a:rPr>
              <a:t>تقدّم إلى ثلاث جامعات أمريكية، لأنه كان يعرف أن أفضل الأبحاث في تخصصه تُجرى هناك.</a:t>
            </a:r>
            <a:endParaRPr lang="ar-SA" sz="1400" dirty="0"/>
          </a:p>
        </p:txBody>
      </p:sp>
      <p:sp>
        <p:nvSpPr>
          <p:cNvPr id="20" name="QuoteStrip"/>
          <p:cNvSpPr/>
          <p:nvPr/>
        </p:nvSpPr>
        <p:spPr>
          <a:xfrm>
            <a:off x="457200" y="4114800"/>
            <a:ext cx="8229600" cy="594360"/>
          </a:xfrm>
          <a:prstGeom prst="roundRect">
            <a:avLst>
              <a:gd name="adj" fmla="val 15385"/>
            </a:avLst>
          </a:prstGeom>
          <a:solidFill>
            <a:schemeClr val="bg2"/>
          </a:solidFill>
          <a:ln w="12700">
            <a:solidFill>
              <a:schemeClr val="bg2"/>
            </a:solidFill>
            <a:prstDash val="solid"/>
          </a:ln>
        </p:spPr>
        <p:txBody>
          <a:bodyPr/>
          <a:lstStyle/>
          <a:p>
            <a:endParaRPr lang="en-US"/>
          </a:p>
        </p:txBody>
      </p:sp>
      <p:sp>
        <p:nvSpPr>
          <p:cNvPr id="21" name="Text 19"/>
          <p:cNvSpPr txBox="1"/>
          <p:nvPr/>
        </p:nvSpPr>
        <p:spPr>
          <a:xfrm>
            <a:off x="640080" y="4114800"/>
            <a:ext cx="7863840" cy="594360"/>
          </a:xfrm>
          <a:prstGeom prst="rect">
            <a:avLst/>
          </a:prstGeom>
          <a:noFill/>
          <a:ln/>
        </p:spPr>
        <p:txBody>
          <a:bodyPr wrap="square" lIns="635" tIns="635" rIns="635" bIns="635" rtlCol="0" anchor="ctr"/>
          <a:lstStyle/>
          <a:p>
            <a:pPr marL="0" indent="0" algn="r" rtl="1">
              <a:buNone/>
            </a:pPr>
            <a:r>
              <a:rPr lang="ar-SA" altLang="en-US" sz="1500" b="1" dirty="0">
                <a:solidFill>
                  <a:schemeClr val="tx2"/>
                </a:solidFill>
              </a:rPr>
              <a:t>يصف زويل في «عصر العلم» دموعه عند رؤية حرم الجامعة بأنها «دموع الفرح».</a:t>
            </a:r>
            <a:endParaRPr lang="ar-SA" sz="1500" dirty="0"/>
          </a:p>
        </p:txBody>
      </p:sp>
      <p:sp>
        <p:nvSpPr>
          <p:cNvPr id="25" name="Slide Number Placeholder 0"/>
          <p:cNvSpPr>
            <a:spLocks noGrp="1"/>
          </p:cNvSpPr>
          <p:nvPr>
            <p:ph type="sldNum" sz="quarter" idx="4294967295"/>
          </p:nvPr>
        </p:nvSpPr>
        <p:spPr>
          <a:xfrm>
            <a:off x="457200" y="4828032"/>
            <a:ext cx="731520" cy="237744"/>
          </a:xfrm>
          <a:prstGeom prst="rect">
            <a:avLst/>
          </a:prstGeom>
          <a:extLst>
            <a:ext uri="{C572A759-6A51-4108-AA02-DFA0A04FC94B}">
              <ma14:wrappingTextBoxFlag xmlns:ma14="http://schemas.microsoft.com/office/mac/drawingml/2011/main" xmlns="" val="0"/>
            </a:ext>
          </a:extLst>
        </p:spPr>
        <p:txBody>
          <a:bodyPr/>
          <a:lstStyle>
            <a:lvl1pPr>
              <a:defRPr sz="1100">
                <a:solidFill>
                  <a:schemeClr val="tx1"/>
                </a:solidFill>
              </a:defRPr>
            </a:lvl1pPr>
          </a:lstStyle>
          <a:p>
            <a:pPr algn="l"/>
            <a:fld id="{F7021451-1387-4CA6-816F-3879F97B5CBC}" type="slidenum">
              <a:rPr lang="en-US" b="0"/>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itleTag"/>
          <p:cNvSpPr/>
          <p:nvPr/>
        </p:nvSpPr>
        <p:spPr>
          <a:xfrm>
            <a:off x="4572000" y="182880"/>
            <a:ext cx="4297680" cy="777240"/>
          </a:xfrm>
          <a:prstGeom prst="rect">
            <a:avLst/>
          </a:prstGeom>
          <a:solidFill>
            <a:schemeClr val="bg2"/>
          </a:solidFill>
          <a:ln w="12700">
            <a:solidFill>
              <a:schemeClr val="bg2"/>
            </a:solidFill>
            <a:prstDash val="solid"/>
          </a:ln>
        </p:spPr>
        <p:txBody>
          <a:bodyPr/>
          <a:lstStyle/>
          <a:p>
            <a:endParaRPr lang="en-US"/>
          </a:p>
        </p:txBody>
      </p:sp>
      <p:sp>
        <p:nvSpPr>
          <p:cNvPr id="3" name="TitleTagCorner"/>
          <p:cNvSpPr/>
          <p:nvPr/>
        </p:nvSpPr>
        <p:spPr>
          <a:xfrm flipV="1">
            <a:off x="4572000" y="182880"/>
            <a:ext cx="960120" cy="777240"/>
          </a:xfrm>
          <a:prstGeom prst="rtTriangle">
            <a:avLst/>
          </a:prstGeom>
          <a:solidFill>
            <a:schemeClr val="bg1"/>
          </a:solidFill>
          <a:ln w="12700">
            <a:solidFill>
              <a:schemeClr val="bg1"/>
            </a:solidFill>
            <a:prstDash val="solid"/>
          </a:ln>
        </p:spPr>
        <p:txBody>
          <a:bodyPr/>
          <a:lstStyle/>
          <a:p>
            <a:endParaRPr lang="en-US"/>
          </a:p>
        </p:txBody>
      </p:sp>
      <p:sp>
        <p:nvSpPr>
          <p:cNvPr id="4" name="Text 0"/>
          <p:cNvSpPr>
            <a:spLocks noGrp="1"/>
          </p:cNvSpPr>
          <p:nvPr>
            <p:ph type="title" idx="100" hasCustomPrompt="1"/>
          </p:nvPr>
        </p:nvSpPr>
        <p:spPr>
          <a:xfrm>
            <a:off x="5074920" y="182880"/>
            <a:ext cx="3657600" cy="777240"/>
          </a:xfrm>
          <a:prstGeom prst="rect">
            <a:avLst/>
          </a:prstGeom>
          <a:noFill/>
          <a:ln/>
        </p:spPr>
        <p:txBody>
          <a:bodyPr wrap="square" lIns="635" tIns="635" rIns="635" bIns="635" rtlCol="0" anchor="ctr"/>
          <a:lstStyle/>
          <a:p>
            <a:pPr marL="0" indent="0" algn="r" rtl="1">
              <a:buNone/>
            </a:pPr>
            <a:r>
              <a:rPr lang="ar-SA" altLang="en-US" sz="2400" b="1" dirty="0">
                <a:solidFill>
                  <a:schemeClr val="tx1"/>
                </a:solidFill>
              </a:rPr>
              <a:t>مسيرته في أمريكا</a:t>
            </a:r>
            <a:endParaRPr lang="ar-SA" sz="2400" dirty="0"/>
          </a:p>
        </p:txBody>
      </p:sp>
      <p:sp>
        <p:nvSpPr>
          <p:cNvPr id="5" name="RowCard"/>
          <p:cNvSpPr/>
          <p:nvPr/>
        </p:nvSpPr>
        <p:spPr>
          <a:xfrm>
            <a:off x="457200" y="1234440"/>
            <a:ext cx="8229600" cy="1051560"/>
          </a:xfrm>
          <a:prstGeom prst="roundRect">
            <a:avLst>
              <a:gd name="adj" fmla="val 8696"/>
            </a:avLst>
          </a:prstGeom>
          <a:solidFill>
            <a:schemeClr val="bg1"/>
          </a:solidFill>
          <a:ln w="12700">
            <a:solidFill>
              <a:schemeClr val="accent2"/>
            </a:solidFill>
            <a:prstDash val="solid"/>
          </a:ln>
        </p:spPr>
        <p:txBody>
          <a:bodyPr/>
          <a:lstStyle/>
          <a:p>
            <a:endParaRPr lang="en-US"/>
          </a:p>
        </p:txBody>
      </p:sp>
      <p:sp>
        <p:nvSpPr>
          <p:cNvPr id="6" name="Badge"/>
          <p:cNvSpPr/>
          <p:nvPr/>
        </p:nvSpPr>
        <p:spPr>
          <a:xfrm>
            <a:off x="7818120" y="1389888"/>
            <a:ext cx="731520" cy="731520"/>
          </a:xfrm>
          <a:prstGeom prst="ellipse">
            <a:avLst/>
          </a:prstGeom>
          <a:solidFill>
            <a:schemeClr val="accent3"/>
          </a:solidFill>
          <a:ln w="12700">
            <a:solidFill>
              <a:schemeClr val="accent3"/>
            </a:solidFill>
            <a:prstDash val="solid"/>
          </a:ln>
        </p:spPr>
        <p:txBody>
          <a:bodyPr/>
          <a:lstStyle/>
          <a:p>
            <a:endParaRPr lang="en-US"/>
          </a:p>
        </p:txBody>
      </p:sp>
      <p:sp>
        <p:nvSpPr>
          <p:cNvPr id="7" name="Text 5"/>
          <p:cNvSpPr txBox="1"/>
          <p:nvPr/>
        </p:nvSpPr>
        <p:spPr>
          <a:xfrm>
            <a:off x="7818120" y="1389888"/>
            <a:ext cx="731520" cy="731520"/>
          </a:xfrm>
          <a:prstGeom prst="rect">
            <a:avLst/>
          </a:prstGeom>
          <a:noFill/>
          <a:ln/>
        </p:spPr>
        <p:txBody>
          <a:bodyPr wrap="square" lIns="0" tIns="0" rIns="0" bIns="0" rtlCol="0" anchor="ctr"/>
          <a:lstStyle/>
          <a:p>
            <a:pPr marL="0" indent="0" algn="ctr" rtl="1">
              <a:buNone/>
            </a:pPr>
            <a:r>
              <a:rPr lang="ar-SA" altLang="en-US" sz="2400" b="1" dirty="0">
                <a:solidFill>
                  <a:schemeClr val="bg1"/>
                </a:solidFill>
              </a:rPr>
              <a:t>١</a:t>
            </a:r>
            <a:endParaRPr lang="ar-SA" sz="2400" dirty="0"/>
          </a:p>
        </p:txBody>
      </p:sp>
      <p:sp>
        <p:nvSpPr>
          <p:cNvPr id="8" name="Text 6"/>
          <p:cNvSpPr txBox="1"/>
          <p:nvPr/>
        </p:nvSpPr>
        <p:spPr>
          <a:xfrm>
            <a:off x="640080" y="1307592"/>
            <a:ext cx="7040880" cy="411480"/>
          </a:xfrm>
          <a:prstGeom prst="rect">
            <a:avLst/>
          </a:prstGeom>
          <a:noFill/>
          <a:ln/>
        </p:spPr>
        <p:txBody>
          <a:bodyPr wrap="square" lIns="635" tIns="635" rIns="635" bIns="635" rtlCol="0" anchor="t"/>
          <a:lstStyle/>
          <a:p>
            <a:pPr marL="0" indent="0" algn="r" rtl="1">
              <a:buNone/>
            </a:pPr>
            <a:r>
              <a:rPr lang="ar-SA" altLang="en-US" sz="1900" b="1" dirty="0">
                <a:solidFill>
                  <a:schemeClr val="tx2"/>
                </a:solidFill>
              </a:rPr>
              <a:t>جامعة بنسلفانيا (1974)</a:t>
            </a:r>
            <a:endParaRPr lang="ar-SA" sz="1900" dirty="0"/>
          </a:p>
        </p:txBody>
      </p:sp>
      <p:sp>
        <p:nvSpPr>
          <p:cNvPr id="9" name="Text 7"/>
          <p:cNvSpPr txBox="1"/>
          <p:nvPr/>
        </p:nvSpPr>
        <p:spPr>
          <a:xfrm>
            <a:off x="640080" y="1737360"/>
            <a:ext cx="7040880" cy="502920"/>
          </a:xfrm>
          <a:prstGeom prst="rect">
            <a:avLst/>
          </a:prstGeom>
          <a:noFill/>
          <a:ln/>
        </p:spPr>
        <p:txBody>
          <a:bodyPr wrap="square" lIns="635" tIns="635" rIns="635" bIns="635" rtlCol="0" anchor="t"/>
          <a:lstStyle/>
          <a:p>
            <a:pPr marL="0" indent="0" algn="r" rtl="1">
              <a:buNone/>
            </a:pPr>
            <a:r>
              <a:rPr lang="ar-SA" altLang="en-US" sz="1500" dirty="0">
                <a:solidFill>
                  <a:schemeClr val="tx1"/>
                </a:solidFill>
              </a:rPr>
              <a:t>نال الدكتوراه بإشراف الأستاذ روبن هوخستراسر.</a:t>
            </a:r>
            <a:endParaRPr lang="ar-SA" sz="1500" dirty="0"/>
          </a:p>
        </p:txBody>
      </p:sp>
      <p:sp>
        <p:nvSpPr>
          <p:cNvPr id="10" name="RowCard"/>
          <p:cNvSpPr/>
          <p:nvPr/>
        </p:nvSpPr>
        <p:spPr>
          <a:xfrm>
            <a:off x="457200" y="2423160"/>
            <a:ext cx="8229600" cy="1051560"/>
          </a:xfrm>
          <a:prstGeom prst="roundRect">
            <a:avLst>
              <a:gd name="adj" fmla="val 8696"/>
            </a:avLst>
          </a:prstGeom>
          <a:solidFill>
            <a:schemeClr val="bg1"/>
          </a:solidFill>
          <a:ln w="12700">
            <a:solidFill>
              <a:schemeClr val="accent2"/>
            </a:solidFill>
            <a:prstDash val="solid"/>
          </a:ln>
        </p:spPr>
        <p:txBody>
          <a:bodyPr/>
          <a:lstStyle/>
          <a:p>
            <a:endParaRPr lang="en-US"/>
          </a:p>
        </p:txBody>
      </p:sp>
      <p:sp>
        <p:nvSpPr>
          <p:cNvPr id="11" name="Badge"/>
          <p:cNvSpPr/>
          <p:nvPr/>
        </p:nvSpPr>
        <p:spPr>
          <a:xfrm>
            <a:off x="7818120" y="2578608"/>
            <a:ext cx="731520" cy="731520"/>
          </a:xfrm>
          <a:prstGeom prst="ellipse">
            <a:avLst/>
          </a:prstGeom>
          <a:solidFill>
            <a:schemeClr val="accent3"/>
          </a:solidFill>
          <a:ln w="12700">
            <a:solidFill>
              <a:schemeClr val="accent3"/>
            </a:solidFill>
            <a:prstDash val="solid"/>
          </a:ln>
        </p:spPr>
        <p:txBody>
          <a:bodyPr/>
          <a:lstStyle/>
          <a:p>
            <a:endParaRPr lang="en-US"/>
          </a:p>
        </p:txBody>
      </p:sp>
      <p:sp>
        <p:nvSpPr>
          <p:cNvPr id="12" name="Text 10"/>
          <p:cNvSpPr txBox="1"/>
          <p:nvPr/>
        </p:nvSpPr>
        <p:spPr>
          <a:xfrm>
            <a:off x="7818120" y="2578608"/>
            <a:ext cx="731520" cy="731520"/>
          </a:xfrm>
          <a:prstGeom prst="rect">
            <a:avLst/>
          </a:prstGeom>
          <a:noFill/>
          <a:ln/>
        </p:spPr>
        <p:txBody>
          <a:bodyPr wrap="square" lIns="0" tIns="0" rIns="0" bIns="0" rtlCol="0" anchor="ctr"/>
          <a:lstStyle/>
          <a:p>
            <a:pPr marL="0" indent="0" algn="ctr" rtl="1">
              <a:buNone/>
            </a:pPr>
            <a:r>
              <a:rPr lang="ar-SA" altLang="en-US" sz="2400" b="1" dirty="0">
                <a:solidFill>
                  <a:schemeClr val="bg1"/>
                </a:solidFill>
              </a:rPr>
              <a:t>٢</a:t>
            </a:r>
            <a:endParaRPr lang="ar-SA" sz="2400" dirty="0"/>
          </a:p>
        </p:txBody>
      </p:sp>
      <p:sp>
        <p:nvSpPr>
          <p:cNvPr id="13" name="Text 11"/>
          <p:cNvSpPr txBox="1"/>
          <p:nvPr/>
        </p:nvSpPr>
        <p:spPr>
          <a:xfrm>
            <a:off x="640080" y="2496312"/>
            <a:ext cx="7040880" cy="411480"/>
          </a:xfrm>
          <a:prstGeom prst="rect">
            <a:avLst/>
          </a:prstGeom>
          <a:noFill/>
          <a:ln/>
        </p:spPr>
        <p:txBody>
          <a:bodyPr wrap="square" lIns="635" tIns="635" rIns="635" bIns="635" rtlCol="0" anchor="t"/>
          <a:lstStyle/>
          <a:p>
            <a:pPr marL="0" indent="0" algn="r" rtl="1">
              <a:buNone/>
            </a:pPr>
            <a:r>
              <a:rPr lang="ar-SA" altLang="en-US" sz="1900" b="1" dirty="0">
                <a:solidFill>
                  <a:schemeClr val="tx2"/>
                </a:solidFill>
              </a:rPr>
              <a:t>جامعة كاليفورنيا في بيركلي</a:t>
            </a:r>
            <a:endParaRPr lang="ar-SA" sz="1900" dirty="0"/>
          </a:p>
        </p:txBody>
      </p:sp>
      <p:sp>
        <p:nvSpPr>
          <p:cNvPr id="14" name="Text 12"/>
          <p:cNvSpPr txBox="1"/>
          <p:nvPr/>
        </p:nvSpPr>
        <p:spPr>
          <a:xfrm>
            <a:off x="640080" y="2926080"/>
            <a:ext cx="7040880" cy="502920"/>
          </a:xfrm>
          <a:prstGeom prst="rect">
            <a:avLst/>
          </a:prstGeom>
          <a:noFill/>
          <a:ln/>
        </p:spPr>
        <p:txBody>
          <a:bodyPr wrap="square" lIns="635" tIns="635" rIns="635" bIns="635" rtlCol="0" anchor="t"/>
          <a:lstStyle/>
          <a:p>
            <a:pPr marL="0" indent="0" algn="r" rtl="1">
              <a:buNone/>
            </a:pPr>
            <a:r>
              <a:rPr lang="ar-SA" altLang="en-US" sz="1500" dirty="0">
                <a:solidFill>
                  <a:schemeClr val="tx1"/>
                </a:solidFill>
              </a:rPr>
              <a:t>عمل باحثًا بعد الدكتوراه بزمالة من شركة IBM.</a:t>
            </a:r>
            <a:endParaRPr lang="ar-SA" sz="1500" dirty="0"/>
          </a:p>
        </p:txBody>
      </p:sp>
      <p:sp>
        <p:nvSpPr>
          <p:cNvPr id="15" name="RowCard"/>
          <p:cNvSpPr/>
          <p:nvPr/>
        </p:nvSpPr>
        <p:spPr>
          <a:xfrm>
            <a:off x="457200" y="3611880"/>
            <a:ext cx="8229600" cy="1051560"/>
          </a:xfrm>
          <a:prstGeom prst="roundRect">
            <a:avLst>
              <a:gd name="adj" fmla="val 8696"/>
            </a:avLst>
          </a:prstGeom>
          <a:solidFill>
            <a:schemeClr val="bg1"/>
          </a:solidFill>
          <a:ln w="12700">
            <a:solidFill>
              <a:schemeClr val="accent2"/>
            </a:solidFill>
            <a:prstDash val="solid"/>
          </a:ln>
        </p:spPr>
        <p:txBody>
          <a:bodyPr/>
          <a:lstStyle/>
          <a:p>
            <a:endParaRPr lang="en-US"/>
          </a:p>
        </p:txBody>
      </p:sp>
      <p:sp>
        <p:nvSpPr>
          <p:cNvPr id="16" name="Badge"/>
          <p:cNvSpPr/>
          <p:nvPr/>
        </p:nvSpPr>
        <p:spPr>
          <a:xfrm>
            <a:off x="7818120" y="3767328"/>
            <a:ext cx="731520" cy="731520"/>
          </a:xfrm>
          <a:prstGeom prst="ellipse">
            <a:avLst/>
          </a:prstGeom>
          <a:solidFill>
            <a:schemeClr val="accent3"/>
          </a:solidFill>
          <a:ln w="12700">
            <a:solidFill>
              <a:schemeClr val="accent3"/>
            </a:solidFill>
            <a:prstDash val="solid"/>
          </a:ln>
        </p:spPr>
        <p:txBody>
          <a:bodyPr/>
          <a:lstStyle/>
          <a:p>
            <a:endParaRPr lang="en-US"/>
          </a:p>
        </p:txBody>
      </p:sp>
      <p:sp>
        <p:nvSpPr>
          <p:cNvPr id="17" name="Text 15"/>
          <p:cNvSpPr txBox="1"/>
          <p:nvPr/>
        </p:nvSpPr>
        <p:spPr>
          <a:xfrm>
            <a:off x="7818120" y="3767328"/>
            <a:ext cx="731520" cy="731520"/>
          </a:xfrm>
          <a:prstGeom prst="rect">
            <a:avLst/>
          </a:prstGeom>
          <a:noFill/>
          <a:ln/>
        </p:spPr>
        <p:txBody>
          <a:bodyPr wrap="square" lIns="0" tIns="0" rIns="0" bIns="0" rtlCol="0" anchor="ctr"/>
          <a:lstStyle/>
          <a:p>
            <a:pPr marL="0" indent="0" algn="ctr" rtl="1">
              <a:buNone/>
            </a:pPr>
            <a:r>
              <a:rPr lang="ar-SA" altLang="en-US" sz="2400" b="1" dirty="0">
                <a:solidFill>
                  <a:schemeClr val="bg1"/>
                </a:solidFill>
              </a:rPr>
              <a:t>٣</a:t>
            </a:r>
            <a:endParaRPr lang="ar-SA" sz="2400" dirty="0"/>
          </a:p>
        </p:txBody>
      </p:sp>
      <p:sp>
        <p:nvSpPr>
          <p:cNvPr id="18" name="Text 16"/>
          <p:cNvSpPr txBox="1"/>
          <p:nvPr/>
        </p:nvSpPr>
        <p:spPr>
          <a:xfrm>
            <a:off x="640080" y="3685032"/>
            <a:ext cx="7040880" cy="411480"/>
          </a:xfrm>
          <a:prstGeom prst="rect">
            <a:avLst/>
          </a:prstGeom>
          <a:noFill/>
          <a:ln/>
        </p:spPr>
        <p:txBody>
          <a:bodyPr wrap="square" lIns="635" tIns="635" rIns="635" bIns="635" rtlCol="0" anchor="t"/>
          <a:lstStyle/>
          <a:p>
            <a:pPr marL="0" indent="0" algn="r" rtl="1">
              <a:buNone/>
            </a:pPr>
            <a:r>
              <a:rPr lang="ar-SA" altLang="en-US" sz="1900" b="1" dirty="0">
                <a:solidFill>
                  <a:schemeClr val="tx2"/>
                </a:solidFill>
              </a:rPr>
              <a:t>معهد كاليفورنيا للتقنية (كالتك)</a:t>
            </a:r>
            <a:endParaRPr lang="ar-SA" sz="1900" dirty="0"/>
          </a:p>
        </p:txBody>
      </p:sp>
      <p:sp>
        <p:nvSpPr>
          <p:cNvPr id="19" name="Text 17"/>
          <p:cNvSpPr txBox="1"/>
          <p:nvPr/>
        </p:nvSpPr>
        <p:spPr>
          <a:xfrm>
            <a:off x="640080" y="4114800"/>
            <a:ext cx="7040880" cy="502920"/>
          </a:xfrm>
          <a:prstGeom prst="rect">
            <a:avLst/>
          </a:prstGeom>
          <a:noFill/>
          <a:ln/>
        </p:spPr>
        <p:txBody>
          <a:bodyPr wrap="square" lIns="635" tIns="635" rIns="635" bIns="635" rtlCol="0" anchor="t"/>
          <a:lstStyle/>
          <a:p>
            <a:pPr marL="0" indent="0" algn="r" rtl="1">
              <a:buNone/>
            </a:pPr>
            <a:r>
              <a:rPr lang="ar-SA" altLang="en-US" sz="1500" dirty="0">
                <a:solidFill>
                  <a:schemeClr val="tx1"/>
                </a:solidFill>
              </a:rPr>
              <a:t>انضمّ إلى هيئة التدريس عام 1976، وصار أستاذًا عام 1982، وشغل كرسي لينوس بولنغ.</a:t>
            </a:r>
            <a:endParaRPr lang="ar-SA" sz="1500" dirty="0"/>
          </a:p>
        </p:txBody>
      </p:sp>
      <p:sp>
        <p:nvSpPr>
          <p:cNvPr id="25" name="Slide Number Placeholder 0"/>
          <p:cNvSpPr>
            <a:spLocks noGrp="1"/>
          </p:cNvSpPr>
          <p:nvPr>
            <p:ph type="sldNum" sz="quarter" idx="4294967295"/>
          </p:nvPr>
        </p:nvSpPr>
        <p:spPr>
          <a:xfrm>
            <a:off x="457200" y="4828032"/>
            <a:ext cx="731520" cy="237744"/>
          </a:xfrm>
          <a:prstGeom prst="rect">
            <a:avLst/>
          </a:prstGeom>
          <a:extLst>
            <a:ext uri="{C572A759-6A51-4108-AA02-DFA0A04FC94B}">
              <ma14:wrappingTextBoxFlag xmlns:ma14="http://schemas.microsoft.com/office/mac/drawingml/2011/main" xmlns="" val="0"/>
            </a:ext>
          </a:extLst>
        </p:spPr>
        <p:txBody>
          <a:bodyPr/>
          <a:lstStyle>
            <a:lvl1pPr>
              <a:defRPr sz="1100">
                <a:solidFill>
                  <a:schemeClr val="tx1"/>
                </a:solidFill>
              </a:defRPr>
            </a:lvl1pPr>
          </a:lstStyle>
          <a:p>
            <a:pPr algn="l"/>
            <a:fld id="{F7021451-1387-4CA6-816F-3879F97B5CBC}" type="slidenum">
              <a:rPr lang="en-US" b="0"/>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itleTag"/>
          <p:cNvSpPr/>
          <p:nvPr/>
        </p:nvSpPr>
        <p:spPr>
          <a:xfrm>
            <a:off x="4572000" y="182880"/>
            <a:ext cx="4297680" cy="777240"/>
          </a:xfrm>
          <a:prstGeom prst="rect">
            <a:avLst/>
          </a:prstGeom>
          <a:solidFill>
            <a:schemeClr val="bg2"/>
          </a:solidFill>
          <a:ln w="12700">
            <a:solidFill>
              <a:schemeClr val="bg2"/>
            </a:solidFill>
            <a:prstDash val="solid"/>
          </a:ln>
        </p:spPr>
        <p:txBody>
          <a:bodyPr/>
          <a:lstStyle/>
          <a:p>
            <a:endParaRPr lang="en-US"/>
          </a:p>
        </p:txBody>
      </p:sp>
      <p:sp>
        <p:nvSpPr>
          <p:cNvPr id="3" name="TitleTagCorner"/>
          <p:cNvSpPr/>
          <p:nvPr/>
        </p:nvSpPr>
        <p:spPr>
          <a:xfrm flipV="1">
            <a:off x="4572000" y="182880"/>
            <a:ext cx="960120" cy="777240"/>
          </a:xfrm>
          <a:prstGeom prst="rtTriangle">
            <a:avLst/>
          </a:prstGeom>
          <a:solidFill>
            <a:schemeClr val="bg1"/>
          </a:solidFill>
          <a:ln w="12700">
            <a:solidFill>
              <a:schemeClr val="bg1"/>
            </a:solidFill>
            <a:prstDash val="solid"/>
          </a:ln>
        </p:spPr>
        <p:txBody>
          <a:bodyPr/>
          <a:lstStyle/>
          <a:p>
            <a:endParaRPr lang="en-US"/>
          </a:p>
        </p:txBody>
      </p:sp>
      <p:sp>
        <p:nvSpPr>
          <p:cNvPr id="4" name="Text 0"/>
          <p:cNvSpPr>
            <a:spLocks noGrp="1"/>
          </p:cNvSpPr>
          <p:nvPr>
            <p:ph type="title" idx="100" hasCustomPrompt="1"/>
          </p:nvPr>
        </p:nvSpPr>
        <p:spPr>
          <a:xfrm>
            <a:off x="5074920" y="182880"/>
            <a:ext cx="3657600" cy="777240"/>
          </a:xfrm>
          <a:prstGeom prst="rect">
            <a:avLst/>
          </a:prstGeom>
          <a:noFill/>
          <a:ln/>
        </p:spPr>
        <p:txBody>
          <a:bodyPr wrap="square" lIns="635" tIns="635" rIns="635" bIns="635" rtlCol="0" anchor="ctr"/>
          <a:lstStyle/>
          <a:p>
            <a:pPr marL="0" indent="0" algn="r" rtl="1">
              <a:buNone/>
            </a:pPr>
            <a:r>
              <a:rPr lang="ar-SA" altLang="en-US" sz="2400" b="1" dirty="0">
                <a:solidFill>
                  <a:schemeClr val="tx1"/>
                </a:solidFill>
              </a:rPr>
              <a:t>علم الفيمتو</a:t>
            </a:r>
            <a:endParaRPr lang="ar-SA" sz="2400" dirty="0"/>
          </a:p>
        </p:txBody>
      </p:sp>
      <p:sp>
        <p:nvSpPr>
          <p:cNvPr id="5" name="FemtoCard"/>
          <p:cNvSpPr/>
          <p:nvPr/>
        </p:nvSpPr>
        <p:spPr>
          <a:xfrm>
            <a:off x="3611880" y="1234440"/>
            <a:ext cx="5074920" cy="2011680"/>
          </a:xfrm>
          <a:prstGeom prst="roundRect">
            <a:avLst>
              <a:gd name="adj" fmla="val 4545"/>
            </a:avLst>
          </a:prstGeom>
          <a:solidFill>
            <a:schemeClr val="bg1"/>
          </a:solidFill>
          <a:ln w="12700">
            <a:solidFill>
              <a:schemeClr val="accent2"/>
            </a:solidFill>
            <a:prstDash val="solid"/>
          </a:ln>
        </p:spPr>
        <p:txBody>
          <a:bodyPr/>
          <a:lstStyle/>
          <a:p>
            <a:endParaRPr lang="en-US"/>
          </a:p>
        </p:txBody>
      </p:sp>
      <p:sp>
        <p:nvSpPr>
          <p:cNvPr id="6" name="Text 4"/>
          <p:cNvSpPr txBox="1"/>
          <p:nvPr/>
        </p:nvSpPr>
        <p:spPr>
          <a:xfrm>
            <a:off x="3794760" y="1325880"/>
            <a:ext cx="4754880" cy="411480"/>
          </a:xfrm>
          <a:prstGeom prst="rect">
            <a:avLst/>
          </a:prstGeom>
          <a:noFill/>
          <a:ln/>
        </p:spPr>
        <p:txBody>
          <a:bodyPr wrap="square" lIns="635" tIns="635" rIns="635" bIns="635" rtlCol="0" anchor="t"/>
          <a:lstStyle/>
          <a:p>
            <a:pPr marL="0" indent="0" algn="r" rtl="1">
              <a:buNone/>
            </a:pPr>
            <a:r>
              <a:rPr lang="ar-SA" altLang="en-US" sz="2000" b="1" dirty="0">
                <a:solidFill>
                  <a:schemeClr val="accent3"/>
                </a:solidFill>
              </a:rPr>
              <a:t>ما الفيمتوثانية؟</a:t>
            </a:r>
            <a:endParaRPr lang="ar-SA" sz="2000" dirty="0"/>
          </a:p>
        </p:txBody>
      </p:sp>
      <p:sp>
        <p:nvSpPr>
          <p:cNvPr id="7" name="Text 5"/>
          <p:cNvSpPr txBox="1"/>
          <p:nvPr/>
        </p:nvSpPr>
        <p:spPr>
          <a:xfrm>
            <a:off x="3794760" y="1755648"/>
            <a:ext cx="4754880" cy="1417320"/>
          </a:xfrm>
          <a:prstGeom prst="rect">
            <a:avLst/>
          </a:prstGeom>
          <a:noFill/>
          <a:ln/>
        </p:spPr>
        <p:txBody>
          <a:bodyPr wrap="square" lIns="635" tIns="635" rIns="635" bIns="635" rtlCol="0" anchor="t"/>
          <a:lstStyle/>
          <a:p>
            <a:pPr marL="0" indent="0" algn="r" rtl="1">
              <a:buNone/>
            </a:pPr>
            <a:r>
              <a:rPr lang="ar-SA" altLang="en-US" sz="1600" dirty="0">
                <a:solidFill>
                  <a:schemeClr val="tx1"/>
                </a:solidFill>
              </a:rPr>
              <a:t>هي جزء من مليون مليار جزء من الثانية. وفي هذا الزمن الخاطف تتحرك الذرات أثناء التفاعل الكيميائي، فكان زويل أول من رصدها.</a:t>
            </a:r>
            <a:endParaRPr lang="ar-SA" sz="1600" dirty="0"/>
          </a:p>
        </p:txBody>
      </p:sp>
      <p:sp>
        <p:nvSpPr>
          <p:cNvPr id="8" name="StatCard"/>
          <p:cNvSpPr/>
          <p:nvPr/>
        </p:nvSpPr>
        <p:spPr>
          <a:xfrm>
            <a:off x="457200" y="1234440"/>
            <a:ext cx="2971800" cy="914400"/>
          </a:xfrm>
          <a:prstGeom prst="roundRect">
            <a:avLst>
              <a:gd name="adj" fmla="val 10000"/>
            </a:avLst>
          </a:prstGeom>
          <a:solidFill>
            <a:schemeClr val="accent3"/>
          </a:solidFill>
          <a:ln w="12700">
            <a:solidFill>
              <a:schemeClr val="accent3"/>
            </a:solidFill>
            <a:prstDash val="solid"/>
          </a:ln>
        </p:spPr>
        <p:txBody>
          <a:bodyPr/>
          <a:lstStyle/>
          <a:p>
            <a:endParaRPr lang="en-US"/>
          </a:p>
        </p:txBody>
      </p:sp>
      <p:sp>
        <p:nvSpPr>
          <p:cNvPr id="9" name="Text 7"/>
          <p:cNvSpPr txBox="1"/>
          <p:nvPr/>
        </p:nvSpPr>
        <p:spPr>
          <a:xfrm>
            <a:off x="548640" y="1280160"/>
            <a:ext cx="2788920" cy="822960"/>
          </a:xfrm>
          <a:prstGeom prst="rect">
            <a:avLst/>
          </a:prstGeom>
          <a:noFill/>
          <a:ln/>
        </p:spPr>
        <p:txBody>
          <a:bodyPr wrap="square" lIns="635" tIns="635" rIns="635" bIns="635" rtlCol="0" anchor="ctr"/>
          <a:lstStyle/>
          <a:p>
            <a:pPr marL="0" indent="0" algn="ctr">
              <a:buNone/>
            </a:pPr>
            <a:r>
              <a:rPr lang="ar-SA" altLang="en-US" sz="3000" b="1" dirty="0">
                <a:solidFill>
                  <a:schemeClr val="bg1"/>
                </a:solidFill>
              </a:rPr>
              <a:t>10</a:t>
            </a:r>
            <a:r>
              <a:rPr lang="ar-SA" altLang="en-US" sz="3000" b="1" baseline="30000" dirty="0">
                <a:solidFill>
                  <a:schemeClr val="bg1"/>
                </a:solidFill>
              </a:rPr>
              <a:t>-15</a:t>
            </a:r>
            <a:r>
              <a:rPr lang="ar-SA" altLang="en-US" sz="3000" b="1" dirty="0">
                <a:solidFill>
                  <a:schemeClr val="bg1"/>
                </a:solidFill>
              </a:rPr>
              <a:t> ثانية</a:t>
            </a:r>
            <a:endParaRPr lang="ar-SA" sz="3000" dirty="0"/>
          </a:p>
        </p:txBody>
      </p:sp>
      <p:sp>
        <p:nvSpPr>
          <p:cNvPr id="10" name="StatCard"/>
          <p:cNvSpPr/>
          <p:nvPr/>
        </p:nvSpPr>
        <p:spPr>
          <a:xfrm>
            <a:off x="457200" y="2286000"/>
            <a:ext cx="2971800" cy="960120"/>
          </a:xfrm>
          <a:prstGeom prst="roundRect">
            <a:avLst>
              <a:gd name="adj" fmla="val 9524"/>
            </a:avLst>
          </a:prstGeom>
          <a:solidFill>
            <a:schemeClr val="bg1"/>
          </a:solidFill>
          <a:ln w="12700">
            <a:solidFill>
              <a:schemeClr val="accent2"/>
            </a:solidFill>
            <a:prstDash val="solid"/>
          </a:ln>
        </p:spPr>
        <p:txBody>
          <a:bodyPr/>
          <a:lstStyle/>
          <a:p>
            <a:endParaRPr lang="en-US"/>
          </a:p>
        </p:txBody>
      </p:sp>
      <p:sp>
        <p:nvSpPr>
          <p:cNvPr id="11" name="Text 9"/>
          <p:cNvSpPr txBox="1"/>
          <p:nvPr/>
        </p:nvSpPr>
        <p:spPr>
          <a:xfrm>
            <a:off x="548640" y="2304288"/>
            <a:ext cx="2788920" cy="502920"/>
          </a:xfrm>
          <a:prstGeom prst="rect">
            <a:avLst/>
          </a:prstGeom>
          <a:noFill/>
          <a:ln/>
        </p:spPr>
        <p:txBody>
          <a:bodyPr wrap="square" lIns="635" tIns="635" rIns="635" bIns="635" rtlCol="0" anchor="ctr"/>
          <a:lstStyle/>
          <a:p>
            <a:pPr marL="0" indent="0" algn="ctr" rtl="1">
              <a:buNone/>
            </a:pPr>
            <a:r>
              <a:rPr lang="ar-SA" altLang="en-US" sz="2200" b="1" dirty="0">
                <a:solidFill>
                  <a:schemeClr val="tx2"/>
                </a:solidFill>
              </a:rPr>
              <a:t>≈ 32 مليون سنة</a:t>
            </a:r>
            <a:endParaRPr lang="ar-SA" sz="2200" dirty="0"/>
          </a:p>
        </p:txBody>
      </p:sp>
      <p:sp>
        <p:nvSpPr>
          <p:cNvPr id="12" name="Text 10"/>
          <p:cNvSpPr txBox="1"/>
          <p:nvPr/>
        </p:nvSpPr>
        <p:spPr>
          <a:xfrm>
            <a:off x="548640" y="2788920"/>
            <a:ext cx="2788920" cy="411480"/>
          </a:xfrm>
          <a:prstGeom prst="rect">
            <a:avLst/>
          </a:prstGeom>
          <a:noFill/>
          <a:ln/>
        </p:spPr>
        <p:txBody>
          <a:bodyPr wrap="square" lIns="635" tIns="635" rIns="635" bIns="635" rtlCol="0" anchor="t"/>
          <a:lstStyle/>
          <a:p>
            <a:pPr marL="0" indent="0" algn="ctr" rtl="1">
              <a:buNone/>
            </a:pPr>
            <a:r>
              <a:rPr lang="ar-SA" altLang="en-US" sz="1200" dirty="0">
                <a:solidFill>
                  <a:schemeClr val="tx2"/>
                </a:solidFill>
              </a:rPr>
              <a:t>الفيمتوثانية للثانية كالثانية لهذه المدة</a:t>
            </a:r>
            <a:endParaRPr lang="ar-SA" sz="1200" dirty="0"/>
          </a:p>
        </p:txBody>
      </p:sp>
      <p:sp>
        <p:nvSpPr>
          <p:cNvPr id="13" name="Text 11"/>
          <p:cNvSpPr txBox="1"/>
          <p:nvPr/>
        </p:nvSpPr>
        <p:spPr>
          <a:xfrm>
            <a:off x="457200" y="3383280"/>
            <a:ext cx="8229600" cy="365760"/>
          </a:xfrm>
          <a:prstGeom prst="rect">
            <a:avLst/>
          </a:prstGeom>
          <a:noFill/>
          <a:ln/>
        </p:spPr>
        <p:txBody>
          <a:bodyPr wrap="square" lIns="635" tIns="635" rIns="635" bIns="635" rtlCol="0" anchor="t"/>
          <a:lstStyle/>
          <a:p>
            <a:pPr marL="0" indent="0" algn="r" rtl="1">
              <a:buNone/>
            </a:pPr>
            <a:r>
              <a:rPr lang="ar-SA" altLang="en-US" sz="1800" b="1" dirty="0">
                <a:solidFill>
                  <a:schemeClr val="tx1"/>
                </a:solidFill>
              </a:rPr>
              <a:t>كيف رصد الذرات؟</a:t>
            </a:r>
            <a:endParaRPr lang="ar-SA" sz="1800" dirty="0"/>
          </a:p>
        </p:txBody>
      </p:sp>
      <p:sp>
        <p:nvSpPr>
          <p:cNvPr id="14" name="StepChip"/>
          <p:cNvSpPr/>
          <p:nvPr/>
        </p:nvSpPr>
        <p:spPr>
          <a:xfrm>
            <a:off x="6080760" y="3767328"/>
            <a:ext cx="2606040" cy="932688"/>
          </a:xfrm>
          <a:prstGeom prst="roundRect">
            <a:avLst>
              <a:gd name="adj" fmla="val 9804"/>
            </a:avLst>
          </a:prstGeom>
          <a:solidFill>
            <a:schemeClr val="bg1"/>
          </a:solidFill>
          <a:ln w="19050">
            <a:solidFill>
              <a:schemeClr val="accent3"/>
            </a:solidFill>
            <a:prstDash val="solid"/>
          </a:ln>
        </p:spPr>
        <p:txBody>
          <a:bodyPr/>
          <a:lstStyle/>
          <a:p>
            <a:endParaRPr lang="en-US"/>
          </a:p>
        </p:txBody>
      </p:sp>
      <p:sp>
        <p:nvSpPr>
          <p:cNvPr id="15" name="Text 13"/>
          <p:cNvSpPr txBox="1"/>
          <p:nvPr/>
        </p:nvSpPr>
        <p:spPr>
          <a:xfrm>
            <a:off x="6172200" y="3803904"/>
            <a:ext cx="2423160" cy="411480"/>
          </a:xfrm>
          <a:prstGeom prst="rect">
            <a:avLst/>
          </a:prstGeom>
          <a:noFill/>
          <a:ln/>
        </p:spPr>
        <p:txBody>
          <a:bodyPr wrap="square" lIns="635" tIns="635" rIns="635" bIns="635" rtlCol="0" anchor="ctr"/>
          <a:lstStyle/>
          <a:p>
            <a:pPr marL="0" indent="0" algn="ctr" rtl="1">
              <a:buNone/>
            </a:pPr>
            <a:r>
              <a:rPr lang="ar-SA" altLang="en-US" sz="1600" b="1" dirty="0">
                <a:solidFill>
                  <a:schemeClr val="tx2"/>
                </a:solidFill>
              </a:rPr>
              <a:t>نبضة ليزر قصيرة</a:t>
            </a:r>
            <a:endParaRPr lang="ar-SA" sz="1600" dirty="0"/>
          </a:p>
        </p:txBody>
      </p:sp>
      <p:sp>
        <p:nvSpPr>
          <p:cNvPr id="16" name="Text 14"/>
          <p:cNvSpPr txBox="1"/>
          <p:nvPr/>
        </p:nvSpPr>
        <p:spPr>
          <a:xfrm>
            <a:off x="6172200" y="4206240"/>
            <a:ext cx="2423160" cy="457200"/>
          </a:xfrm>
          <a:prstGeom prst="rect">
            <a:avLst/>
          </a:prstGeom>
          <a:noFill/>
          <a:ln/>
        </p:spPr>
        <p:txBody>
          <a:bodyPr wrap="square" lIns="635" tIns="635" rIns="635" bIns="635" rtlCol="0" anchor="t"/>
          <a:lstStyle/>
          <a:p>
            <a:pPr marL="0" indent="0" algn="ctr" rtl="1">
              <a:buNone/>
            </a:pPr>
            <a:r>
              <a:rPr lang="ar-SA" altLang="en-US" sz="1400" dirty="0">
                <a:solidFill>
                  <a:schemeClr val="tx1"/>
                </a:solidFill>
              </a:rPr>
              <a:t>تُطلق التفاعل الكيميائي</a:t>
            </a:r>
            <a:endParaRPr lang="ar-SA" sz="1400" dirty="0"/>
          </a:p>
        </p:txBody>
      </p:sp>
      <p:sp>
        <p:nvSpPr>
          <p:cNvPr id="17" name="StepChip"/>
          <p:cNvSpPr/>
          <p:nvPr/>
        </p:nvSpPr>
        <p:spPr>
          <a:xfrm>
            <a:off x="3268980" y="3767328"/>
            <a:ext cx="2606040" cy="932688"/>
          </a:xfrm>
          <a:prstGeom prst="roundRect">
            <a:avLst>
              <a:gd name="adj" fmla="val 9804"/>
            </a:avLst>
          </a:prstGeom>
          <a:solidFill>
            <a:schemeClr val="bg1"/>
          </a:solidFill>
          <a:ln w="19050">
            <a:solidFill>
              <a:schemeClr val="accent3"/>
            </a:solidFill>
            <a:prstDash val="solid"/>
          </a:ln>
        </p:spPr>
        <p:txBody>
          <a:bodyPr/>
          <a:lstStyle/>
          <a:p>
            <a:endParaRPr lang="en-US"/>
          </a:p>
        </p:txBody>
      </p:sp>
      <p:sp>
        <p:nvSpPr>
          <p:cNvPr id="18" name="Text 16"/>
          <p:cNvSpPr txBox="1"/>
          <p:nvPr/>
        </p:nvSpPr>
        <p:spPr>
          <a:xfrm>
            <a:off x="3360420" y="3803904"/>
            <a:ext cx="2423160" cy="411480"/>
          </a:xfrm>
          <a:prstGeom prst="rect">
            <a:avLst/>
          </a:prstGeom>
          <a:noFill/>
          <a:ln/>
        </p:spPr>
        <p:txBody>
          <a:bodyPr wrap="square" lIns="635" tIns="635" rIns="635" bIns="635" rtlCol="0" anchor="ctr"/>
          <a:lstStyle/>
          <a:p>
            <a:pPr marL="0" indent="0" algn="ctr" rtl="1">
              <a:buNone/>
            </a:pPr>
            <a:r>
              <a:rPr lang="ar-SA" altLang="en-US" sz="1600" b="1" dirty="0">
                <a:solidFill>
                  <a:schemeClr val="tx2"/>
                </a:solidFill>
              </a:rPr>
              <a:t>نبضة ثانية متأخرة</a:t>
            </a:r>
            <a:endParaRPr lang="ar-SA" sz="1600" dirty="0"/>
          </a:p>
        </p:txBody>
      </p:sp>
      <p:sp>
        <p:nvSpPr>
          <p:cNvPr id="19" name="Text 17"/>
          <p:cNvSpPr txBox="1"/>
          <p:nvPr/>
        </p:nvSpPr>
        <p:spPr>
          <a:xfrm>
            <a:off x="3360420" y="4206240"/>
            <a:ext cx="2423160" cy="457200"/>
          </a:xfrm>
          <a:prstGeom prst="rect">
            <a:avLst/>
          </a:prstGeom>
          <a:noFill/>
          <a:ln/>
        </p:spPr>
        <p:txBody>
          <a:bodyPr wrap="square" lIns="635" tIns="635" rIns="635" bIns="635" rtlCol="0" anchor="t"/>
          <a:lstStyle/>
          <a:p>
            <a:pPr marL="0" indent="0" algn="ctr" rtl="1">
              <a:buNone/>
            </a:pPr>
            <a:r>
              <a:rPr lang="ar-SA" altLang="en-US" sz="1400" dirty="0">
                <a:solidFill>
                  <a:schemeClr val="tx1"/>
                </a:solidFill>
              </a:rPr>
              <a:t>تلتقط صورة للذرات</a:t>
            </a:r>
            <a:endParaRPr lang="ar-SA" sz="1400" dirty="0"/>
          </a:p>
        </p:txBody>
      </p:sp>
      <p:sp>
        <p:nvSpPr>
          <p:cNvPr id="20" name="StepChip"/>
          <p:cNvSpPr/>
          <p:nvPr/>
        </p:nvSpPr>
        <p:spPr>
          <a:xfrm>
            <a:off x="457200" y="3767328"/>
            <a:ext cx="2606040" cy="932688"/>
          </a:xfrm>
          <a:prstGeom prst="roundRect">
            <a:avLst>
              <a:gd name="adj" fmla="val 9804"/>
            </a:avLst>
          </a:prstGeom>
          <a:solidFill>
            <a:schemeClr val="bg1"/>
          </a:solidFill>
          <a:ln w="19050">
            <a:solidFill>
              <a:schemeClr val="accent3"/>
            </a:solidFill>
            <a:prstDash val="solid"/>
          </a:ln>
        </p:spPr>
        <p:txBody>
          <a:bodyPr/>
          <a:lstStyle/>
          <a:p>
            <a:endParaRPr lang="en-US"/>
          </a:p>
        </p:txBody>
      </p:sp>
      <p:sp>
        <p:nvSpPr>
          <p:cNvPr id="21" name="Text 19"/>
          <p:cNvSpPr txBox="1"/>
          <p:nvPr/>
        </p:nvSpPr>
        <p:spPr>
          <a:xfrm>
            <a:off x="548640" y="3803904"/>
            <a:ext cx="2423160" cy="411480"/>
          </a:xfrm>
          <a:prstGeom prst="rect">
            <a:avLst/>
          </a:prstGeom>
          <a:noFill/>
          <a:ln/>
        </p:spPr>
        <p:txBody>
          <a:bodyPr wrap="square" lIns="635" tIns="635" rIns="635" bIns="635" rtlCol="0" anchor="ctr"/>
          <a:lstStyle/>
          <a:p>
            <a:pPr marL="0" indent="0" algn="ctr" rtl="1">
              <a:buNone/>
            </a:pPr>
            <a:r>
              <a:rPr lang="ar-SA" altLang="en-US" sz="1600" b="1" dirty="0">
                <a:solidFill>
                  <a:schemeClr val="tx2"/>
                </a:solidFill>
              </a:rPr>
              <a:t>تكرار بفواصل زمنية</a:t>
            </a:r>
            <a:endParaRPr lang="ar-SA" sz="1600" dirty="0"/>
          </a:p>
        </p:txBody>
      </p:sp>
      <p:sp>
        <p:nvSpPr>
          <p:cNvPr id="22" name="Text 20"/>
          <p:cNvSpPr txBox="1"/>
          <p:nvPr/>
        </p:nvSpPr>
        <p:spPr>
          <a:xfrm>
            <a:off x="548640" y="4206240"/>
            <a:ext cx="2423160" cy="457200"/>
          </a:xfrm>
          <a:prstGeom prst="rect">
            <a:avLst/>
          </a:prstGeom>
          <a:noFill/>
          <a:ln/>
        </p:spPr>
        <p:txBody>
          <a:bodyPr wrap="square" lIns="635" tIns="635" rIns="635" bIns="635" rtlCol="0" anchor="t"/>
          <a:lstStyle/>
          <a:p>
            <a:pPr marL="0" indent="0" algn="ctr" rtl="1">
              <a:buNone/>
            </a:pPr>
            <a:r>
              <a:rPr lang="ar-SA" altLang="en-US" sz="1400" dirty="0">
                <a:solidFill>
                  <a:schemeClr val="tx1"/>
                </a:solidFill>
              </a:rPr>
              <a:t>فتتكوّن لقطات متتابعة كالفيلم</a:t>
            </a:r>
            <a:endParaRPr lang="ar-SA" sz="1400" dirty="0"/>
          </a:p>
        </p:txBody>
      </p:sp>
      <p:sp>
        <p:nvSpPr>
          <p:cNvPr id="25" name="Slide Number Placeholder 0"/>
          <p:cNvSpPr>
            <a:spLocks noGrp="1"/>
          </p:cNvSpPr>
          <p:nvPr>
            <p:ph type="sldNum" sz="quarter" idx="4294967295"/>
          </p:nvPr>
        </p:nvSpPr>
        <p:spPr>
          <a:xfrm>
            <a:off x="457200" y="4828032"/>
            <a:ext cx="731520" cy="237744"/>
          </a:xfrm>
          <a:prstGeom prst="rect">
            <a:avLst/>
          </a:prstGeom>
          <a:extLst>
            <a:ext uri="{C572A759-6A51-4108-AA02-DFA0A04FC94B}">
              <ma14:wrappingTextBoxFlag xmlns:ma14="http://schemas.microsoft.com/office/mac/drawingml/2011/main" xmlns="" val="0"/>
            </a:ext>
          </a:extLst>
        </p:spPr>
        <p:txBody>
          <a:bodyPr/>
          <a:lstStyle>
            <a:lvl1pPr>
              <a:defRPr sz="1100">
                <a:solidFill>
                  <a:schemeClr val="tx1"/>
                </a:solidFill>
              </a:defRPr>
            </a:lvl1pPr>
          </a:lstStyle>
          <a:p>
            <a:pPr algn="l"/>
            <a:fld id="{F7021451-1387-4CA6-816F-3879F97B5CBC}" type="slidenum">
              <a:rPr lang="en-US" b="0"/>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itleTag"/>
          <p:cNvSpPr/>
          <p:nvPr/>
        </p:nvSpPr>
        <p:spPr>
          <a:xfrm>
            <a:off x="4572000" y="182880"/>
            <a:ext cx="4297680" cy="777240"/>
          </a:xfrm>
          <a:prstGeom prst="rect">
            <a:avLst/>
          </a:prstGeom>
          <a:solidFill>
            <a:schemeClr val="bg2"/>
          </a:solidFill>
          <a:ln w="12700">
            <a:solidFill>
              <a:schemeClr val="bg2"/>
            </a:solidFill>
            <a:prstDash val="solid"/>
          </a:ln>
        </p:spPr>
        <p:txBody>
          <a:bodyPr/>
          <a:lstStyle/>
          <a:p>
            <a:endParaRPr lang="en-US"/>
          </a:p>
        </p:txBody>
      </p:sp>
      <p:sp>
        <p:nvSpPr>
          <p:cNvPr id="3" name="TitleTagCorner"/>
          <p:cNvSpPr/>
          <p:nvPr/>
        </p:nvSpPr>
        <p:spPr>
          <a:xfrm flipV="1">
            <a:off x="4572000" y="182880"/>
            <a:ext cx="960120" cy="777240"/>
          </a:xfrm>
          <a:prstGeom prst="rtTriangle">
            <a:avLst/>
          </a:prstGeom>
          <a:solidFill>
            <a:schemeClr val="bg1"/>
          </a:solidFill>
          <a:ln w="12700">
            <a:solidFill>
              <a:schemeClr val="bg1"/>
            </a:solidFill>
            <a:prstDash val="solid"/>
          </a:ln>
        </p:spPr>
        <p:txBody>
          <a:bodyPr/>
          <a:lstStyle/>
          <a:p>
            <a:endParaRPr lang="en-US"/>
          </a:p>
        </p:txBody>
      </p:sp>
      <p:sp>
        <p:nvSpPr>
          <p:cNvPr id="4" name="Text 0"/>
          <p:cNvSpPr>
            <a:spLocks noGrp="1"/>
          </p:cNvSpPr>
          <p:nvPr>
            <p:ph type="title" idx="100" hasCustomPrompt="1"/>
          </p:nvPr>
        </p:nvSpPr>
        <p:spPr>
          <a:xfrm>
            <a:off x="5074920" y="182880"/>
            <a:ext cx="3657600" cy="777240"/>
          </a:xfrm>
          <a:prstGeom prst="rect">
            <a:avLst/>
          </a:prstGeom>
          <a:noFill/>
          <a:ln/>
        </p:spPr>
        <p:txBody>
          <a:bodyPr wrap="square" lIns="635" tIns="635" rIns="635" bIns="635" rtlCol="0" anchor="ctr"/>
          <a:lstStyle/>
          <a:p>
            <a:pPr marL="0" indent="0" algn="r" rtl="1">
              <a:buNone/>
            </a:pPr>
            <a:r>
              <a:rPr lang="ar-SA" altLang="en-US" sz="2400" b="1" dirty="0">
                <a:solidFill>
                  <a:schemeClr val="tx1"/>
                </a:solidFill>
              </a:rPr>
              <a:t>جوائزه وتكريمه</a:t>
            </a:r>
            <a:endParaRPr lang="ar-SA" sz="2400" dirty="0"/>
          </a:p>
        </p:txBody>
      </p:sp>
      <p:sp>
        <p:nvSpPr>
          <p:cNvPr id="5" name="AwardCard"/>
          <p:cNvSpPr/>
          <p:nvPr/>
        </p:nvSpPr>
        <p:spPr>
          <a:xfrm>
            <a:off x="6080760" y="1280160"/>
            <a:ext cx="2606040" cy="1554480"/>
          </a:xfrm>
          <a:prstGeom prst="roundRect">
            <a:avLst>
              <a:gd name="adj" fmla="val 5882"/>
            </a:avLst>
          </a:prstGeom>
          <a:solidFill>
            <a:schemeClr val="bg1"/>
          </a:solidFill>
          <a:ln w="12700">
            <a:solidFill>
              <a:schemeClr val="accent2"/>
            </a:solidFill>
            <a:prstDash val="solid"/>
          </a:ln>
        </p:spPr>
        <p:txBody>
          <a:bodyPr/>
          <a:lstStyle/>
          <a:p>
            <a:endParaRPr lang="en-US"/>
          </a:p>
        </p:txBody>
      </p:sp>
      <p:sp>
        <p:nvSpPr>
          <p:cNvPr id="6" name="Text 4"/>
          <p:cNvSpPr txBox="1"/>
          <p:nvPr/>
        </p:nvSpPr>
        <p:spPr>
          <a:xfrm>
            <a:off x="6172200" y="1417320"/>
            <a:ext cx="2423160" cy="594360"/>
          </a:xfrm>
          <a:prstGeom prst="rect">
            <a:avLst/>
          </a:prstGeom>
          <a:noFill/>
          <a:ln/>
        </p:spPr>
        <p:txBody>
          <a:bodyPr wrap="square" lIns="635" tIns="635" rIns="635" bIns="635" rtlCol="0" anchor="ctr"/>
          <a:lstStyle/>
          <a:p>
            <a:pPr marL="0" indent="0" algn="ctr" rtl="1">
              <a:buNone/>
            </a:pPr>
            <a:r>
              <a:rPr lang="ar-SA" altLang="en-US" sz="3200" b="1" dirty="0">
                <a:solidFill>
                  <a:schemeClr val="accent3"/>
                </a:solidFill>
              </a:rPr>
              <a:t>1989</a:t>
            </a:r>
            <a:endParaRPr lang="ar-SA" sz="3200" dirty="0"/>
          </a:p>
        </p:txBody>
      </p:sp>
      <p:sp>
        <p:nvSpPr>
          <p:cNvPr id="7" name="Text 5"/>
          <p:cNvSpPr txBox="1"/>
          <p:nvPr/>
        </p:nvSpPr>
        <p:spPr>
          <a:xfrm>
            <a:off x="6217920" y="2057400"/>
            <a:ext cx="2331720" cy="685800"/>
          </a:xfrm>
          <a:prstGeom prst="rect">
            <a:avLst/>
          </a:prstGeom>
          <a:noFill/>
          <a:ln/>
        </p:spPr>
        <p:txBody>
          <a:bodyPr wrap="square" lIns="635" tIns="635" rIns="635" bIns="635" rtlCol="0" anchor="t"/>
          <a:lstStyle/>
          <a:p>
            <a:pPr marL="0" indent="0" algn="ctr" rtl="1">
              <a:buNone/>
            </a:pPr>
            <a:r>
              <a:rPr lang="ar-SA" altLang="en-US" sz="1600" b="1" dirty="0">
                <a:solidFill>
                  <a:schemeClr val="tx1"/>
                </a:solidFill>
              </a:rPr>
              <a:t>جائزة الملك فيصل العالمية للعلوم</a:t>
            </a:r>
            <a:endParaRPr lang="ar-SA" sz="1600" dirty="0"/>
          </a:p>
        </p:txBody>
      </p:sp>
      <p:sp>
        <p:nvSpPr>
          <p:cNvPr id="8" name="AwardCard"/>
          <p:cNvSpPr/>
          <p:nvPr/>
        </p:nvSpPr>
        <p:spPr>
          <a:xfrm>
            <a:off x="3268980" y="1280160"/>
            <a:ext cx="2606040" cy="1554480"/>
          </a:xfrm>
          <a:prstGeom prst="roundRect">
            <a:avLst>
              <a:gd name="adj" fmla="val 5882"/>
            </a:avLst>
          </a:prstGeom>
          <a:solidFill>
            <a:schemeClr val="bg1"/>
          </a:solidFill>
          <a:ln w="12700">
            <a:solidFill>
              <a:schemeClr val="accent2"/>
            </a:solidFill>
            <a:prstDash val="solid"/>
          </a:ln>
        </p:spPr>
        <p:txBody>
          <a:bodyPr/>
          <a:lstStyle/>
          <a:p>
            <a:endParaRPr lang="en-US"/>
          </a:p>
        </p:txBody>
      </p:sp>
      <p:sp>
        <p:nvSpPr>
          <p:cNvPr id="9" name="Text 7"/>
          <p:cNvSpPr txBox="1"/>
          <p:nvPr/>
        </p:nvSpPr>
        <p:spPr>
          <a:xfrm>
            <a:off x="3360420" y="1417320"/>
            <a:ext cx="2423160" cy="594360"/>
          </a:xfrm>
          <a:prstGeom prst="rect">
            <a:avLst/>
          </a:prstGeom>
          <a:noFill/>
          <a:ln/>
        </p:spPr>
        <p:txBody>
          <a:bodyPr wrap="square" lIns="635" tIns="635" rIns="635" bIns="635" rtlCol="0" anchor="ctr"/>
          <a:lstStyle/>
          <a:p>
            <a:pPr marL="0" indent="0" algn="ctr" rtl="1">
              <a:buNone/>
            </a:pPr>
            <a:r>
              <a:rPr lang="ar-SA" altLang="en-US" sz="3200" b="1" dirty="0">
                <a:solidFill>
                  <a:schemeClr val="accent3"/>
                </a:solidFill>
              </a:rPr>
              <a:t>1993</a:t>
            </a:r>
            <a:endParaRPr lang="ar-SA" sz="3200" dirty="0"/>
          </a:p>
        </p:txBody>
      </p:sp>
      <p:sp>
        <p:nvSpPr>
          <p:cNvPr id="10" name="Text 8"/>
          <p:cNvSpPr txBox="1"/>
          <p:nvPr/>
        </p:nvSpPr>
        <p:spPr>
          <a:xfrm>
            <a:off x="3406140" y="2057400"/>
            <a:ext cx="2331720" cy="685800"/>
          </a:xfrm>
          <a:prstGeom prst="rect">
            <a:avLst/>
          </a:prstGeom>
          <a:noFill/>
          <a:ln/>
        </p:spPr>
        <p:txBody>
          <a:bodyPr wrap="square" lIns="635" tIns="635" rIns="635" bIns="635" rtlCol="0" anchor="t"/>
          <a:lstStyle/>
          <a:p>
            <a:pPr marL="0" indent="0" algn="ctr" rtl="1">
              <a:buNone/>
            </a:pPr>
            <a:r>
              <a:rPr lang="ar-SA" altLang="en-US" sz="1600" b="1" dirty="0">
                <a:solidFill>
                  <a:schemeClr val="tx1"/>
                </a:solidFill>
              </a:rPr>
              <a:t>جائزة وولف في الكيمياء</a:t>
            </a:r>
            <a:endParaRPr lang="ar-SA" sz="1600" dirty="0"/>
          </a:p>
        </p:txBody>
      </p:sp>
      <p:sp>
        <p:nvSpPr>
          <p:cNvPr id="11" name="AwardCard"/>
          <p:cNvSpPr/>
          <p:nvPr/>
        </p:nvSpPr>
        <p:spPr>
          <a:xfrm>
            <a:off x="457200" y="1280160"/>
            <a:ext cx="2606040" cy="1554480"/>
          </a:xfrm>
          <a:prstGeom prst="roundRect">
            <a:avLst>
              <a:gd name="adj" fmla="val 5882"/>
            </a:avLst>
          </a:prstGeom>
          <a:solidFill>
            <a:schemeClr val="bg1"/>
          </a:solidFill>
          <a:ln w="12700">
            <a:solidFill>
              <a:schemeClr val="accent2"/>
            </a:solidFill>
            <a:prstDash val="solid"/>
          </a:ln>
        </p:spPr>
        <p:txBody>
          <a:bodyPr/>
          <a:lstStyle/>
          <a:p>
            <a:endParaRPr lang="en-US"/>
          </a:p>
        </p:txBody>
      </p:sp>
      <p:sp>
        <p:nvSpPr>
          <p:cNvPr id="12" name="Text 10"/>
          <p:cNvSpPr txBox="1"/>
          <p:nvPr/>
        </p:nvSpPr>
        <p:spPr>
          <a:xfrm>
            <a:off x="548640" y="1417320"/>
            <a:ext cx="2423160" cy="594360"/>
          </a:xfrm>
          <a:prstGeom prst="rect">
            <a:avLst/>
          </a:prstGeom>
          <a:noFill/>
          <a:ln/>
        </p:spPr>
        <p:txBody>
          <a:bodyPr wrap="square" lIns="635" tIns="635" rIns="635" bIns="635" rtlCol="0" anchor="ctr"/>
          <a:lstStyle/>
          <a:p>
            <a:pPr marL="0" indent="0" algn="ctr" rtl="1">
              <a:buNone/>
            </a:pPr>
            <a:r>
              <a:rPr lang="ar-SA" altLang="en-US" sz="3200" b="1" dirty="0">
                <a:solidFill>
                  <a:schemeClr val="accent3"/>
                </a:solidFill>
              </a:rPr>
              <a:t>1998</a:t>
            </a:r>
            <a:endParaRPr lang="ar-SA" sz="3200" dirty="0"/>
          </a:p>
        </p:txBody>
      </p:sp>
      <p:sp>
        <p:nvSpPr>
          <p:cNvPr id="13" name="Text 11"/>
          <p:cNvSpPr txBox="1"/>
          <p:nvPr/>
        </p:nvSpPr>
        <p:spPr>
          <a:xfrm>
            <a:off x="594360" y="2057400"/>
            <a:ext cx="2331720" cy="685800"/>
          </a:xfrm>
          <a:prstGeom prst="rect">
            <a:avLst/>
          </a:prstGeom>
          <a:noFill/>
          <a:ln/>
        </p:spPr>
        <p:txBody>
          <a:bodyPr wrap="square" lIns="635" tIns="635" rIns="635" bIns="635" rtlCol="0" anchor="t"/>
          <a:lstStyle/>
          <a:p>
            <a:pPr marL="0" indent="0" algn="ctr" rtl="1">
              <a:buNone/>
            </a:pPr>
            <a:r>
              <a:rPr lang="ar-SA" altLang="en-US" sz="1600" b="1" dirty="0">
                <a:solidFill>
                  <a:schemeClr val="tx1"/>
                </a:solidFill>
              </a:rPr>
              <a:t>ميدالية فرانكلين</a:t>
            </a:r>
            <a:endParaRPr lang="ar-SA" sz="1600" dirty="0"/>
          </a:p>
        </p:txBody>
      </p:sp>
      <p:sp>
        <p:nvSpPr>
          <p:cNvPr id="14" name="AwardCard"/>
          <p:cNvSpPr/>
          <p:nvPr/>
        </p:nvSpPr>
        <p:spPr>
          <a:xfrm>
            <a:off x="6080760" y="3017520"/>
            <a:ext cx="2606040" cy="1554480"/>
          </a:xfrm>
          <a:prstGeom prst="roundRect">
            <a:avLst>
              <a:gd name="adj" fmla="val 5882"/>
            </a:avLst>
          </a:prstGeom>
          <a:solidFill>
            <a:schemeClr val="accent3"/>
          </a:solidFill>
          <a:ln w="12700">
            <a:solidFill>
              <a:schemeClr val="accent3"/>
            </a:solidFill>
            <a:prstDash val="solid"/>
          </a:ln>
        </p:spPr>
        <p:txBody>
          <a:bodyPr/>
          <a:lstStyle/>
          <a:p>
            <a:endParaRPr lang="en-US"/>
          </a:p>
        </p:txBody>
      </p:sp>
      <p:sp>
        <p:nvSpPr>
          <p:cNvPr id="15" name="Text 13"/>
          <p:cNvSpPr txBox="1"/>
          <p:nvPr/>
        </p:nvSpPr>
        <p:spPr>
          <a:xfrm>
            <a:off x="6172200" y="3154680"/>
            <a:ext cx="2423160" cy="594360"/>
          </a:xfrm>
          <a:prstGeom prst="rect">
            <a:avLst/>
          </a:prstGeom>
          <a:noFill/>
          <a:ln/>
        </p:spPr>
        <p:txBody>
          <a:bodyPr wrap="square" lIns="635" tIns="635" rIns="635" bIns="635" rtlCol="0" anchor="ctr"/>
          <a:lstStyle/>
          <a:p>
            <a:pPr marL="0" indent="0" algn="ctr" rtl="1">
              <a:buNone/>
            </a:pPr>
            <a:r>
              <a:rPr lang="ar-SA" altLang="en-US" sz="3200" b="1" dirty="0">
                <a:solidFill>
                  <a:schemeClr val="accent6"/>
                </a:solidFill>
              </a:rPr>
              <a:t>1999</a:t>
            </a:r>
            <a:endParaRPr lang="ar-SA" sz="3200" dirty="0"/>
          </a:p>
        </p:txBody>
      </p:sp>
      <p:sp>
        <p:nvSpPr>
          <p:cNvPr id="16" name="Text 14"/>
          <p:cNvSpPr txBox="1"/>
          <p:nvPr/>
        </p:nvSpPr>
        <p:spPr>
          <a:xfrm>
            <a:off x="6217920" y="3794760"/>
            <a:ext cx="2331720" cy="685800"/>
          </a:xfrm>
          <a:prstGeom prst="rect">
            <a:avLst/>
          </a:prstGeom>
          <a:noFill/>
          <a:ln/>
        </p:spPr>
        <p:txBody>
          <a:bodyPr wrap="square" lIns="635" tIns="635" rIns="635" bIns="635" rtlCol="0" anchor="t"/>
          <a:lstStyle/>
          <a:p>
            <a:pPr marL="0" indent="0" algn="ctr" rtl="1">
              <a:buNone/>
            </a:pPr>
            <a:r>
              <a:rPr lang="ar-SA" altLang="en-US" sz="1600" b="1" dirty="0">
                <a:solidFill>
                  <a:schemeClr val="bg1"/>
                </a:solidFill>
              </a:rPr>
              <a:t>جائزة نوبل في الكيمياء</a:t>
            </a:r>
            <a:endParaRPr lang="ar-SA" sz="1600" dirty="0"/>
          </a:p>
        </p:txBody>
      </p:sp>
      <p:sp>
        <p:nvSpPr>
          <p:cNvPr id="17" name="AwardCard"/>
          <p:cNvSpPr/>
          <p:nvPr/>
        </p:nvSpPr>
        <p:spPr>
          <a:xfrm>
            <a:off x="3268980" y="3017520"/>
            <a:ext cx="2606040" cy="1554480"/>
          </a:xfrm>
          <a:prstGeom prst="roundRect">
            <a:avLst>
              <a:gd name="adj" fmla="val 5882"/>
            </a:avLst>
          </a:prstGeom>
          <a:solidFill>
            <a:schemeClr val="bg1"/>
          </a:solidFill>
          <a:ln w="12700">
            <a:solidFill>
              <a:schemeClr val="accent2"/>
            </a:solidFill>
            <a:prstDash val="solid"/>
          </a:ln>
        </p:spPr>
        <p:txBody>
          <a:bodyPr/>
          <a:lstStyle/>
          <a:p>
            <a:endParaRPr lang="en-US"/>
          </a:p>
        </p:txBody>
      </p:sp>
      <p:sp>
        <p:nvSpPr>
          <p:cNvPr id="18" name="Text 16"/>
          <p:cNvSpPr txBox="1"/>
          <p:nvPr/>
        </p:nvSpPr>
        <p:spPr>
          <a:xfrm>
            <a:off x="3360420" y="3154680"/>
            <a:ext cx="2423160" cy="594360"/>
          </a:xfrm>
          <a:prstGeom prst="rect">
            <a:avLst/>
          </a:prstGeom>
          <a:noFill/>
          <a:ln/>
        </p:spPr>
        <p:txBody>
          <a:bodyPr wrap="square" lIns="635" tIns="635" rIns="635" bIns="635" rtlCol="0" anchor="ctr"/>
          <a:lstStyle/>
          <a:p>
            <a:pPr marL="0" indent="0" algn="ctr" rtl="1">
              <a:buNone/>
            </a:pPr>
            <a:r>
              <a:rPr lang="ar-SA" altLang="en-US" sz="3200" b="1" dirty="0">
                <a:solidFill>
                  <a:schemeClr val="accent3"/>
                </a:solidFill>
              </a:rPr>
              <a:t>1999</a:t>
            </a:r>
            <a:endParaRPr lang="ar-SA" sz="3200" dirty="0"/>
          </a:p>
        </p:txBody>
      </p:sp>
      <p:sp>
        <p:nvSpPr>
          <p:cNvPr id="19" name="Text 17"/>
          <p:cNvSpPr txBox="1"/>
          <p:nvPr/>
        </p:nvSpPr>
        <p:spPr>
          <a:xfrm>
            <a:off x="3406140" y="3794760"/>
            <a:ext cx="2331720" cy="685800"/>
          </a:xfrm>
          <a:prstGeom prst="rect">
            <a:avLst/>
          </a:prstGeom>
          <a:noFill/>
          <a:ln/>
        </p:spPr>
        <p:txBody>
          <a:bodyPr wrap="square" lIns="635" tIns="635" rIns="635" bIns="635" rtlCol="0" anchor="t"/>
          <a:lstStyle/>
          <a:p>
            <a:pPr marL="0" indent="0" algn="ctr" rtl="1">
              <a:buNone/>
            </a:pPr>
            <a:r>
              <a:rPr lang="ar-SA" altLang="en-US" sz="1600" b="1" dirty="0">
                <a:solidFill>
                  <a:schemeClr val="tx1"/>
                </a:solidFill>
              </a:rPr>
              <a:t>قلادة النيل العظمى في مصر</a:t>
            </a:r>
            <a:endParaRPr lang="ar-SA" sz="1600" dirty="0"/>
          </a:p>
        </p:txBody>
      </p:sp>
      <p:sp>
        <p:nvSpPr>
          <p:cNvPr id="20" name="AwardCard"/>
          <p:cNvSpPr/>
          <p:nvPr/>
        </p:nvSpPr>
        <p:spPr>
          <a:xfrm>
            <a:off x="457200" y="3017520"/>
            <a:ext cx="2606040" cy="1554480"/>
          </a:xfrm>
          <a:prstGeom prst="roundRect">
            <a:avLst>
              <a:gd name="adj" fmla="val 5882"/>
            </a:avLst>
          </a:prstGeom>
          <a:solidFill>
            <a:schemeClr val="bg1"/>
          </a:solidFill>
          <a:ln w="12700">
            <a:solidFill>
              <a:schemeClr val="accent2"/>
            </a:solidFill>
            <a:prstDash val="solid"/>
          </a:ln>
        </p:spPr>
        <p:txBody>
          <a:bodyPr/>
          <a:lstStyle/>
          <a:p>
            <a:endParaRPr lang="en-US"/>
          </a:p>
        </p:txBody>
      </p:sp>
      <p:sp>
        <p:nvSpPr>
          <p:cNvPr id="21" name="Text 19"/>
          <p:cNvSpPr txBox="1"/>
          <p:nvPr/>
        </p:nvSpPr>
        <p:spPr>
          <a:xfrm>
            <a:off x="548640" y="3154680"/>
            <a:ext cx="2423160" cy="594360"/>
          </a:xfrm>
          <a:prstGeom prst="rect">
            <a:avLst/>
          </a:prstGeom>
          <a:noFill/>
          <a:ln/>
        </p:spPr>
        <p:txBody>
          <a:bodyPr wrap="square" lIns="635" tIns="635" rIns="635" bIns="635" rtlCol="0" anchor="ctr"/>
          <a:lstStyle/>
          <a:p>
            <a:pPr marL="0" indent="0" algn="ctr" rtl="1">
              <a:buNone/>
            </a:pPr>
            <a:r>
              <a:rPr lang="ar-SA" altLang="en-US" sz="3200" b="1" dirty="0">
                <a:solidFill>
                  <a:schemeClr val="accent3"/>
                </a:solidFill>
              </a:rPr>
              <a:t>2011</a:t>
            </a:r>
            <a:endParaRPr lang="ar-SA" sz="3200" dirty="0"/>
          </a:p>
        </p:txBody>
      </p:sp>
      <p:sp>
        <p:nvSpPr>
          <p:cNvPr id="22" name="Text 20"/>
          <p:cNvSpPr txBox="1"/>
          <p:nvPr/>
        </p:nvSpPr>
        <p:spPr>
          <a:xfrm>
            <a:off x="594360" y="3794760"/>
            <a:ext cx="2331720" cy="685800"/>
          </a:xfrm>
          <a:prstGeom prst="rect">
            <a:avLst/>
          </a:prstGeom>
          <a:noFill/>
          <a:ln/>
        </p:spPr>
        <p:txBody>
          <a:bodyPr wrap="square" lIns="635" tIns="635" rIns="635" bIns="635" rtlCol="0" anchor="t"/>
          <a:lstStyle/>
          <a:p>
            <a:pPr marL="0" indent="0" algn="ctr" rtl="1">
              <a:buNone/>
            </a:pPr>
            <a:r>
              <a:rPr lang="ar-SA" altLang="en-US" sz="1600" b="1" dirty="0">
                <a:solidFill>
                  <a:schemeClr val="tx1"/>
                </a:solidFill>
              </a:rPr>
              <a:t>ميدالية بريستلي</a:t>
            </a:r>
            <a:endParaRPr lang="ar-SA" sz="1600" dirty="0"/>
          </a:p>
        </p:txBody>
      </p:sp>
      <p:sp>
        <p:nvSpPr>
          <p:cNvPr id="25" name="Slide Number Placeholder 0"/>
          <p:cNvSpPr>
            <a:spLocks noGrp="1"/>
          </p:cNvSpPr>
          <p:nvPr>
            <p:ph type="sldNum" sz="quarter" idx="4294967295"/>
          </p:nvPr>
        </p:nvSpPr>
        <p:spPr>
          <a:xfrm>
            <a:off x="457200" y="4828032"/>
            <a:ext cx="731520" cy="237744"/>
          </a:xfrm>
          <a:prstGeom prst="rect">
            <a:avLst/>
          </a:prstGeom>
          <a:extLst>
            <a:ext uri="{C572A759-6A51-4108-AA02-DFA0A04FC94B}">
              <ma14:wrappingTextBoxFlag xmlns:ma14="http://schemas.microsoft.com/office/mac/drawingml/2011/main" xmlns="" val="0"/>
            </a:ext>
          </a:extLst>
        </p:spPr>
        <p:txBody>
          <a:bodyPr/>
          <a:lstStyle>
            <a:lvl1pPr>
              <a:defRPr sz="1100">
                <a:solidFill>
                  <a:schemeClr val="tx1"/>
                </a:solidFill>
              </a:defRPr>
            </a:lvl1pPr>
          </a:lstStyle>
          <a:p>
            <a:pPr algn="l"/>
            <a:fld id="{F7021451-1387-4CA6-816F-3879F97B5CBC}" type="slidenum">
              <a:rPr lang="en-US" b="0"/>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itleTag"/>
          <p:cNvSpPr/>
          <p:nvPr/>
        </p:nvSpPr>
        <p:spPr>
          <a:xfrm>
            <a:off x="4572000" y="182880"/>
            <a:ext cx="4297680" cy="777240"/>
          </a:xfrm>
          <a:prstGeom prst="rect">
            <a:avLst/>
          </a:prstGeom>
          <a:solidFill>
            <a:schemeClr val="bg2"/>
          </a:solidFill>
          <a:ln w="12700">
            <a:solidFill>
              <a:schemeClr val="bg2"/>
            </a:solidFill>
            <a:prstDash val="solid"/>
          </a:ln>
        </p:spPr>
        <p:txBody>
          <a:bodyPr/>
          <a:lstStyle/>
          <a:p>
            <a:endParaRPr lang="en-US"/>
          </a:p>
        </p:txBody>
      </p:sp>
      <p:sp>
        <p:nvSpPr>
          <p:cNvPr id="3" name="TitleTagCorner"/>
          <p:cNvSpPr/>
          <p:nvPr/>
        </p:nvSpPr>
        <p:spPr>
          <a:xfrm flipV="1">
            <a:off x="4572000" y="182880"/>
            <a:ext cx="960120" cy="777240"/>
          </a:xfrm>
          <a:prstGeom prst="rtTriangle">
            <a:avLst/>
          </a:prstGeom>
          <a:solidFill>
            <a:schemeClr val="bg1"/>
          </a:solidFill>
          <a:ln w="12700">
            <a:solidFill>
              <a:schemeClr val="bg1"/>
            </a:solidFill>
            <a:prstDash val="solid"/>
          </a:ln>
        </p:spPr>
        <p:txBody>
          <a:bodyPr/>
          <a:lstStyle/>
          <a:p>
            <a:endParaRPr lang="en-US"/>
          </a:p>
        </p:txBody>
      </p:sp>
      <p:sp>
        <p:nvSpPr>
          <p:cNvPr id="4" name="Text 0"/>
          <p:cNvSpPr>
            <a:spLocks noGrp="1"/>
          </p:cNvSpPr>
          <p:nvPr>
            <p:ph type="title" idx="100" hasCustomPrompt="1"/>
          </p:nvPr>
        </p:nvSpPr>
        <p:spPr>
          <a:xfrm>
            <a:off x="5074920" y="182880"/>
            <a:ext cx="3657600" cy="777240"/>
          </a:xfrm>
          <a:prstGeom prst="rect">
            <a:avLst/>
          </a:prstGeom>
          <a:noFill/>
          <a:ln/>
        </p:spPr>
        <p:txBody>
          <a:bodyPr wrap="square" lIns="635" tIns="635" rIns="635" bIns="635" rtlCol="0" anchor="ctr"/>
          <a:lstStyle/>
          <a:p>
            <a:pPr marL="0" indent="0" algn="r" rtl="1">
              <a:buNone/>
            </a:pPr>
            <a:r>
              <a:rPr lang="ar-SA" altLang="en-US" sz="2400" b="1" dirty="0">
                <a:solidFill>
                  <a:schemeClr val="tx1"/>
                </a:solidFill>
              </a:rPr>
              <a:t>أثره وإرثه</a:t>
            </a:r>
            <a:endParaRPr lang="ar-SA" sz="2400" dirty="0"/>
          </a:p>
        </p:txBody>
      </p:sp>
      <p:sp>
        <p:nvSpPr>
          <p:cNvPr id="5" name="StatCard"/>
          <p:cNvSpPr/>
          <p:nvPr/>
        </p:nvSpPr>
        <p:spPr>
          <a:xfrm>
            <a:off x="457200" y="1234440"/>
            <a:ext cx="2743200" cy="1600200"/>
          </a:xfrm>
          <a:prstGeom prst="roundRect">
            <a:avLst>
              <a:gd name="adj" fmla="val 5714"/>
            </a:avLst>
          </a:prstGeom>
          <a:solidFill>
            <a:schemeClr val="bg1"/>
          </a:solidFill>
          <a:ln w="12700">
            <a:solidFill>
              <a:schemeClr val="accent2"/>
            </a:solidFill>
            <a:prstDash val="solid"/>
          </a:ln>
        </p:spPr>
        <p:txBody>
          <a:bodyPr/>
          <a:lstStyle/>
          <a:p>
            <a:endParaRPr lang="en-US"/>
          </a:p>
        </p:txBody>
      </p:sp>
      <p:sp>
        <p:nvSpPr>
          <p:cNvPr id="6" name="Text 4"/>
          <p:cNvSpPr txBox="1"/>
          <p:nvPr/>
        </p:nvSpPr>
        <p:spPr>
          <a:xfrm>
            <a:off x="548640" y="1344168"/>
            <a:ext cx="2560320" cy="777240"/>
          </a:xfrm>
          <a:prstGeom prst="rect">
            <a:avLst/>
          </a:prstGeom>
          <a:noFill/>
          <a:ln/>
        </p:spPr>
        <p:txBody>
          <a:bodyPr wrap="square" lIns="635" tIns="635" rIns="635" bIns="635" rtlCol="0" anchor="ctr"/>
          <a:lstStyle/>
          <a:p>
            <a:pPr marL="0" indent="0" algn="ctr" rtl="1">
              <a:buNone/>
            </a:pPr>
            <a:r>
              <a:rPr lang="ar-SA" altLang="en-US" sz="4400" b="1" dirty="0">
                <a:solidFill>
                  <a:schemeClr val="accent1"/>
                </a:solidFill>
              </a:rPr>
              <a:t>+100</a:t>
            </a:r>
            <a:endParaRPr lang="ar-SA" sz="4400" dirty="0"/>
          </a:p>
        </p:txBody>
      </p:sp>
      <p:sp>
        <p:nvSpPr>
          <p:cNvPr id="7" name="Text 5"/>
          <p:cNvSpPr txBox="1"/>
          <p:nvPr/>
        </p:nvSpPr>
        <p:spPr>
          <a:xfrm>
            <a:off x="548640" y="2148840"/>
            <a:ext cx="2560320" cy="594360"/>
          </a:xfrm>
          <a:prstGeom prst="rect">
            <a:avLst/>
          </a:prstGeom>
          <a:noFill/>
          <a:ln/>
        </p:spPr>
        <p:txBody>
          <a:bodyPr wrap="square" lIns="635" tIns="635" rIns="635" bIns="635" rtlCol="0" anchor="t"/>
          <a:lstStyle/>
          <a:p>
            <a:pPr marL="0" indent="0" algn="ctr" rtl="1">
              <a:buNone/>
            </a:pPr>
            <a:r>
              <a:rPr lang="ar-SA" altLang="en-US" sz="1600" b="1" dirty="0">
                <a:solidFill>
                  <a:schemeClr val="tx2"/>
                </a:solidFill>
              </a:rPr>
              <a:t>جائزة وتكريم دولي</a:t>
            </a:r>
            <a:endParaRPr lang="ar-SA" sz="1600" dirty="0"/>
          </a:p>
        </p:txBody>
      </p:sp>
      <p:sp>
        <p:nvSpPr>
          <p:cNvPr id="8" name="StatCard"/>
          <p:cNvSpPr/>
          <p:nvPr/>
        </p:nvSpPr>
        <p:spPr>
          <a:xfrm>
            <a:off x="457200" y="3063240"/>
            <a:ext cx="2743200" cy="1600200"/>
          </a:xfrm>
          <a:prstGeom prst="roundRect">
            <a:avLst>
              <a:gd name="adj" fmla="val 5714"/>
            </a:avLst>
          </a:prstGeom>
          <a:solidFill>
            <a:schemeClr val="bg1"/>
          </a:solidFill>
          <a:ln w="12700">
            <a:solidFill>
              <a:schemeClr val="accent2"/>
            </a:solidFill>
            <a:prstDash val="solid"/>
          </a:ln>
        </p:spPr>
        <p:txBody>
          <a:bodyPr/>
          <a:lstStyle/>
          <a:p>
            <a:endParaRPr lang="en-US"/>
          </a:p>
        </p:txBody>
      </p:sp>
      <p:sp>
        <p:nvSpPr>
          <p:cNvPr id="9" name="Text 7"/>
          <p:cNvSpPr txBox="1"/>
          <p:nvPr/>
        </p:nvSpPr>
        <p:spPr>
          <a:xfrm>
            <a:off x="548640" y="3172968"/>
            <a:ext cx="2560320" cy="777240"/>
          </a:xfrm>
          <a:prstGeom prst="rect">
            <a:avLst/>
          </a:prstGeom>
          <a:noFill/>
          <a:ln/>
        </p:spPr>
        <p:txBody>
          <a:bodyPr wrap="square" lIns="635" tIns="635" rIns="635" bIns="635" rtlCol="0" anchor="ctr"/>
          <a:lstStyle/>
          <a:p>
            <a:pPr marL="0" indent="0" algn="ctr" rtl="1">
              <a:buNone/>
            </a:pPr>
            <a:r>
              <a:rPr lang="ar-SA" altLang="en-US" sz="4400" b="1" dirty="0">
                <a:solidFill>
                  <a:schemeClr val="accent1"/>
                </a:solidFill>
              </a:rPr>
              <a:t>~50</a:t>
            </a:r>
            <a:endParaRPr lang="ar-SA" sz="4400" dirty="0"/>
          </a:p>
        </p:txBody>
      </p:sp>
      <p:sp>
        <p:nvSpPr>
          <p:cNvPr id="10" name="Text 8"/>
          <p:cNvSpPr txBox="1"/>
          <p:nvPr/>
        </p:nvSpPr>
        <p:spPr>
          <a:xfrm>
            <a:off x="548640" y="3977640"/>
            <a:ext cx="2560320" cy="594360"/>
          </a:xfrm>
          <a:prstGeom prst="rect">
            <a:avLst/>
          </a:prstGeom>
          <a:noFill/>
          <a:ln/>
        </p:spPr>
        <p:txBody>
          <a:bodyPr wrap="square" lIns="635" tIns="635" rIns="635" bIns="635" rtlCol="0" anchor="t"/>
          <a:lstStyle/>
          <a:p>
            <a:pPr marL="0" indent="0" algn="ctr" rtl="1">
              <a:buNone/>
            </a:pPr>
            <a:r>
              <a:rPr lang="ar-SA" altLang="en-US" sz="1600" b="1" dirty="0">
                <a:solidFill>
                  <a:schemeClr val="tx2"/>
                </a:solidFill>
              </a:rPr>
              <a:t>دكتوراه فخرية</a:t>
            </a:r>
            <a:endParaRPr lang="ar-SA" sz="1600" dirty="0"/>
          </a:p>
        </p:txBody>
      </p:sp>
      <p:sp>
        <p:nvSpPr>
          <p:cNvPr id="11" name="RowCard"/>
          <p:cNvSpPr/>
          <p:nvPr/>
        </p:nvSpPr>
        <p:spPr>
          <a:xfrm>
            <a:off x="3429000" y="1234440"/>
            <a:ext cx="5257800" cy="1051560"/>
          </a:xfrm>
          <a:prstGeom prst="roundRect">
            <a:avLst>
              <a:gd name="adj" fmla="val 8696"/>
            </a:avLst>
          </a:prstGeom>
          <a:solidFill>
            <a:schemeClr val="bg1"/>
          </a:solidFill>
          <a:ln w="12700">
            <a:solidFill>
              <a:schemeClr val="accent2"/>
            </a:solidFill>
            <a:prstDash val="solid"/>
          </a:ln>
        </p:spPr>
        <p:txBody>
          <a:bodyPr/>
          <a:lstStyle/>
          <a:p>
            <a:endParaRPr lang="en-US"/>
          </a:p>
        </p:txBody>
      </p:sp>
      <p:sp>
        <p:nvSpPr>
          <p:cNvPr id="12" name="Text 10"/>
          <p:cNvSpPr txBox="1"/>
          <p:nvPr/>
        </p:nvSpPr>
        <p:spPr>
          <a:xfrm>
            <a:off x="3566160" y="1289304"/>
            <a:ext cx="4983480" cy="384048"/>
          </a:xfrm>
          <a:prstGeom prst="rect">
            <a:avLst/>
          </a:prstGeom>
          <a:noFill/>
          <a:ln/>
        </p:spPr>
        <p:txBody>
          <a:bodyPr wrap="square" lIns="635" tIns="635" rIns="635" bIns="635" rtlCol="0" anchor="t"/>
          <a:lstStyle/>
          <a:p>
            <a:pPr marL="0" indent="0" algn="r" rtl="1">
              <a:buNone/>
            </a:pPr>
            <a:r>
              <a:rPr lang="ar-SA" altLang="en-US" sz="1800" b="1" dirty="0">
                <a:solidFill>
                  <a:schemeClr val="accent3"/>
                </a:solidFill>
              </a:rPr>
              <a:t>مدينة زويل للعلوم والتكنولوجيا</a:t>
            </a:r>
            <a:endParaRPr lang="ar-SA" sz="1800" dirty="0"/>
          </a:p>
        </p:txBody>
      </p:sp>
      <p:sp>
        <p:nvSpPr>
          <p:cNvPr id="13" name="Text 11"/>
          <p:cNvSpPr txBox="1"/>
          <p:nvPr/>
        </p:nvSpPr>
        <p:spPr>
          <a:xfrm>
            <a:off x="3566160" y="1691640"/>
            <a:ext cx="4983480" cy="566928"/>
          </a:xfrm>
          <a:prstGeom prst="rect">
            <a:avLst/>
          </a:prstGeom>
          <a:noFill/>
          <a:ln/>
        </p:spPr>
        <p:txBody>
          <a:bodyPr wrap="square" lIns="635" tIns="635" rIns="635" bIns="635" rtlCol="0" anchor="t"/>
          <a:lstStyle/>
          <a:p>
            <a:pPr marL="0" indent="0" algn="r" rtl="1">
              <a:buNone/>
            </a:pPr>
            <a:r>
              <a:rPr lang="ar-SA" altLang="en-US" sz="1400" dirty="0">
                <a:solidFill>
                  <a:schemeClr val="tx1"/>
                </a:solidFill>
              </a:rPr>
              <a:t>مشروع علمي في مصر يحمل اسمه، تأسّس عام 2000 وأُعيد إطلاقه عام 2011.</a:t>
            </a:r>
            <a:endParaRPr lang="ar-SA" sz="1400" dirty="0"/>
          </a:p>
        </p:txBody>
      </p:sp>
      <p:sp>
        <p:nvSpPr>
          <p:cNvPr id="14" name="RowCard"/>
          <p:cNvSpPr/>
          <p:nvPr/>
        </p:nvSpPr>
        <p:spPr>
          <a:xfrm>
            <a:off x="3429000" y="2423160"/>
            <a:ext cx="5257800" cy="1051560"/>
          </a:xfrm>
          <a:prstGeom prst="roundRect">
            <a:avLst>
              <a:gd name="adj" fmla="val 8696"/>
            </a:avLst>
          </a:prstGeom>
          <a:solidFill>
            <a:schemeClr val="bg1"/>
          </a:solidFill>
          <a:ln w="12700">
            <a:solidFill>
              <a:schemeClr val="accent2"/>
            </a:solidFill>
            <a:prstDash val="solid"/>
          </a:ln>
        </p:spPr>
        <p:txBody>
          <a:bodyPr/>
          <a:lstStyle/>
          <a:p>
            <a:endParaRPr lang="en-US"/>
          </a:p>
        </p:txBody>
      </p:sp>
      <p:sp>
        <p:nvSpPr>
          <p:cNvPr id="15" name="Text 13"/>
          <p:cNvSpPr txBox="1"/>
          <p:nvPr/>
        </p:nvSpPr>
        <p:spPr>
          <a:xfrm>
            <a:off x="3566160" y="2478024"/>
            <a:ext cx="4983480" cy="384048"/>
          </a:xfrm>
          <a:prstGeom prst="rect">
            <a:avLst/>
          </a:prstGeom>
          <a:noFill/>
          <a:ln/>
        </p:spPr>
        <p:txBody>
          <a:bodyPr wrap="square" lIns="635" tIns="635" rIns="635" bIns="635" rtlCol="0" anchor="t"/>
          <a:lstStyle/>
          <a:p>
            <a:pPr marL="0" indent="0" algn="r" rtl="1">
              <a:buNone/>
            </a:pPr>
            <a:r>
              <a:rPr lang="ar-SA" altLang="en-US" sz="1800" b="1" dirty="0">
                <a:solidFill>
                  <a:schemeClr val="accent3"/>
                </a:solidFill>
              </a:rPr>
              <a:t>مبعوث علمي</a:t>
            </a:r>
            <a:endParaRPr lang="ar-SA" sz="1800" dirty="0"/>
          </a:p>
        </p:txBody>
      </p:sp>
      <p:sp>
        <p:nvSpPr>
          <p:cNvPr id="16" name="Text 14"/>
          <p:cNvSpPr txBox="1"/>
          <p:nvPr/>
        </p:nvSpPr>
        <p:spPr>
          <a:xfrm>
            <a:off x="3566160" y="2880360"/>
            <a:ext cx="4983480" cy="566928"/>
          </a:xfrm>
          <a:prstGeom prst="rect">
            <a:avLst/>
          </a:prstGeom>
          <a:noFill/>
          <a:ln/>
        </p:spPr>
        <p:txBody>
          <a:bodyPr wrap="square" lIns="635" tIns="635" rIns="635" bIns="635" rtlCol="0" anchor="t"/>
          <a:lstStyle/>
          <a:p>
            <a:pPr marL="0" indent="0" algn="r" rtl="1">
              <a:buNone/>
            </a:pPr>
            <a:r>
              <a:rPr lang="ar-SA" altLang="en-US" sz="1400" dirty="0">
                <a:solidFill>
                  <a:schemeClr val="tx1"/>
                </a:solidFill>
              </a:rPr>
              <a:t>اختاره الرئيس الأمريكي أوباما عام 2009 ليكون من أوائل المبعوثين العلميين إلى العالم الإسلامي.</a:t>
            </a:r>
            <a:endParaRPr lang="ar-SA" sz="1400" dirty="0"/>
          </a:p>
        </p:txBody>
      </p:sp>
      <p:sp>
        <p:nvSpPr>
          <p:cNvPr id="17" name="RowCard"/>
          <p:cNvSpPr/>
          <p:nvPr/>
        </p:nvSpPr>
        <p:spPr>
          <a:xfrm>
            <a:off x="3429000" y="3611880"/>
            <a:ext cx="5257800" cy="1051560"/>
          </a:xfrm>
          <a:prstGeom prst="roundRect">
            <a:avLst>
              <a:gd name="adj" fmla="val 8696"/>
            </a:avLst>
          </a:prstGeom>
          <a:solidFill>
            <a:schemeClr val="bg1"/>
          </a:solidFill>
          <a:ln w="12700">
            <a:solidFill>
              <a:schemeClr val="accent2"/>
            </a:solidFill>
            <a:prstDash val="solid"/>
          </a:ln>
        </p:spPr>
        <p:txBody>
          <a:bodyPr/>
          <a:lstStyle/>
          <a:p>
            <a:endParaRPr lang="en-US"/>
          </a:p>
        </p:txBody>
      </p:sp>
      <p:sp>
        <p:nvSpPr>
          <p:cNvPr id="18" name="Text 16"/>
          <p:cNvSpPr txBox="1"/>
          <p:nvPr/>
        </p:nvSpPr>
        <p:spPr>
          <a:xfrm>
            <a:off x="3566160" y="3666744"/>
            <a:ext cx="4983480" cy="384048"/>
          </a:xfrm>
          <a:prstGeom prst="rect">
            <a:avLst/>
          </a:prstGeom>
          <a:noFill/>
          <a:ln/>
        </p:spPr>
        <p:txBody>
          <a:bodyPr wrap="square" lIns="635" tIns="635" rIns="635" bIns="635" rtlCol="0" anchor="t"/>
          <a:lstStyle/>
          <a:p>
            <a:pPr marL="0" indent="0" algn="r" rtl="1">
              <a:buNone/>
            </a:pPr>
            <a:r>
              <a:rPr lang="ar-SA" altLang="en-US" sz="1800" b="1" dirty="0">
                <a:solidFill>
                  <a:schemeClr val="accent3"/>
                </a:solidFill>
              </a:rPr>
              <a:t>كتبه</a:t>
            </a:r>
            <a:endParaRPr lang="ar-SA" sz="1800" dirty="0"/>
          </a:p>
        </p:txBody>
      </p:sp>
      <p:sp>
        <p:nvSpPr>
          <p:cNvPr id="19" name="Text 17"/>
          <p:cNvSpPr txBox="1"/>
          <p:nvPr/>
        </p:nvSpPr>
        <p:spPr>
          <a:xfrm>
            <a:off x="3566160" y="4069080"/>
            <a:ext cx="4983480" cy="566928"/>
          </a:xfrm>
          <a:prstGeom prst="rect">
            <a:avLst/>
          </a:prstGeom>
          <a:noFill/>
          <a:ln/>
        </p:spPr>
        <p:txBody>
          <a:bodyPr wrap="square" lIns="635" tIns="635" rIns="635" bIns="635" rtlCol="0" anchor="t"/>
          <a:lstStyle/>
          <a:p>
            <a:pPr marL="0" indent="0" algn="r" rtl="1">
              <a:buNone/>
            </a:pPr>
            <a:r>
              <a:rPr lang="ar-SA" altLang="en-US" sz="1400" dirty="0">
                <a:solidFill>
                  <a:schemeClr val="tx1"/>
                </a:solidFill>
              </a:rPr>
              <a:t>«رحلة عبر الزمن» (2002) و«عصر العلم» (2005)، وهو سيرته بالعربية.</a:t>
            </a:r>
            <a:endParaRPr lang="ar-SA" sz="1400" dirty="0"/>
          </a:p>
        </p:txBody>
      </p:sp>
      <p:sp>
        <p:nvSpPr>
          <p:cNvPr id="25" name="Slide Number Placeholder 0"/>
          <p:cNvSpPr>
            <a:spLocks noGrp="1"/>
          </p:cNvSpPr>
          <p:nvPr>
            <p:ph type="sldNum" sz="quarter" idx="4294967295"/>
          </p:nvPr>
        </p:nvSpPr>
        <p:spPr>
          <a:xfrm>
            <a:off x="457200" y="4828032"/>
            <a:ext cx="731520" cy="237744"/>
          </a:xfrm>
          <a:prstGeom prst="rect">
            <a:avLst/>
          </a:prstGeom>
          <a:extLst>
            <a:ext uri="{C572A759-6A51-4108-AA02-DFA0A04FC94B}">
              <ma14:wrappingTextBoxFlag xmlns:ma14="http://schemas.microsoft.com/office/mac/drawingml/2011/main" xmlns="" val="0"/>
            </a:ext>
          </a:extLst>
        </p:spPr>
        <p:txBody>
          <a:bodyPr/>
          <a:lstStyle>
            <a:lvl1pPr>
              <a:defRPr sz="1100">
                <a:solidFill>
                  <a:schemeClr val="tx1"/>
                </a:solidFill>
              </a:defRPr>
            </a:lvl1pPr>
          </a:lstStyle>
          <a:p>
            <a:pPr algn="l"/>
            <a:fld id="{F7021451-1387-4CA6-816F-3879F97B5CBC}" type="slidenum">
              <a:rPr lang="en-US" b="0"/>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itleTag"/>
          <p:cNvSpPr/>
          <p:nvPr/>
        </p:nvSpPr>
        <p:spPr>
          <a:xfrm>
            <a:off x="4572000" y="182880"/>
            <a:ext cx="4297680" cy="777240"/>
          </a:xfrm>
          <a:prstGeom prst="rect">
            <a:avLst/>
          </a:prstGeom>
          <a:solidFill>
            <a:schemeClr val="bg2"/>
          </a:solidFill>
          <a:ln w="12700">
            <a:solidFill>
              <a:schemeClr val="bg2"/>
            </a:solidFill>
            <a:prstDash val="solid"/>
          </a:ln>
        </p:spPr>
        <p:txBody>
          <a:bodyPr/>
          <a:lstStyle/>
          <a:p>
            <a:endParaRPr lang="en-US"/>
          </a:p>
        </p:txBody>
      </p:sp>
      <p:sp>
        <p:nvSpPr>
          <p:cNvPr id="3" name="TitleTagCorner"/>
          <p:cNvSpPr/>
          <p:nvPr/>
        </p:nvSpPr>
        <p:spPr>
          <a:xfrm flipV="1">
            <a:off x="4572000" y="182880"/>
            <a:ext cx="960120" cy="777240"/>
          </a:xfrm>
          <a:prstGeom prst="rtTriangle">
            <a:avLst/>
          </a:prstGeom>
          <a:solidFill>
            <a:schemeClr val="bg1"/>
          </a:solidFill>
          <a:ln w="12700">
            <a:solidFill>
              <a:schemeClr val="bg1"/>
            </a:solidFill>
            <a:prstDash val="solid"/>
          </a:ln>
        </p:spPr>
        <p:txBody>
          <a:bodyPr/>
          <a:lstStyle/>
          <a:p>
            <a:endParaRPr lang="en-US"/>
          </a:p>
        </p:txBody>
      </p:sp>
      <p:sp>
        <p:nvSpPr>
          <p:cNvPr id="4" name="Text 0"/>
          <p:cNvSpPr>
            <a:spLocks noGrp="1"/>
          </p:cNvSpPr>
          <p:nvPr>
            <p:ph type="title" idx="100" hasCustomPrompt="1"/>
          </p:nvPr>
        </p:nvSpPr>
        <p:spPr>
          <a:xfrm>
            <a:off x="5074920" y="182880"/>
            <a:ext cx="3657600" cy="777240"/>
          </a:xfrm>
          <a:prstGeom prst="rect">
            <a:avLst/>
          </a:prstGeom>
          <a:noFill/>
          <a:ln/>
        </p:spPr>
        <p:txBody>
          <a:bodyPr wrap="square" lIns="635" tIns="635" rIns="635" bIns="635" rtlCol="0" anchor="ctr"/>
          <a:lstStyle/>
          <a:p>
            <a:pPr marL="0" indent="0" algn="r" rtl="1">
              <a:buNone/>
            </a:pPr>
            <a:r>
              <a:rPr lang="ar-SA" altLang="en-US" sz="2400" b="1" dirty="0">
                <a:solidFill>
                  <a:schemeClr val="tx1"/>
                </a:solidFill>
              </a:rPr>
              <a:t>دروس من سيرته</a:t>
            </a:r>
            <a:endParaRPr lang="ar-SA" sz="2400" dirty="0"/>
          </a:p>
        </p:txBody>
      </p:sp>
      <p:sp>
        <p:nvSpPr>
          <p:cNvPr id="5" name="ValueCard"/>
          <p:cNvSpPr/>
          <p:nvPr/>
        </p:nvSpPr>
        <p:spPr>
          <a:xfrm>
            <a:off x="4663440" y="1280160"/>
            <a:ext cx="4023360" cy="1600200"/>
          </a:xfrm>
          <a:prstGeom prst="roundRect">
            <a:avLst>
              <a:gd name="adj" fmla="val 5714"/>
            </a:avLst>
          </a:prstGeom>
          <a:solidFill>
            <a:schemeClr val="bg1"/>
          </a:solidFill>
          <a:ln w="12700">
            <a:solidFill>
              <a:schemeClr val="accent2"/>
            </a:solidFill>
            <a:prstDash val="solid"/>
          </a:ln>
        </p:spPr>
        <p:txBody>
          <a:bodyPr/>
          <a:lstStyle/>
          <a:p>
            <a:endParaRPr lang="en-US"/>
          </a:p>
        </p:txBody>
      </p:sp>
      <p:sp>
        <p:nvSpPr>
          <p:cNvPr id="6" name="Badge"/>
          <p:cNvSpPr/>
          <p:nvPr/>
        </p:nvSpPr>
        <p:spPr>
          <a:xfrm>
            <a:off x="7863840" y="1417320"/>
            <a:ext cx="658368" cy="658368"/>
          </a:xfrm>
          <a:prstGeom prst="ellipse">
            <a:avLst/>
          </a:prstGeom>
          <a:solidFill>
            <a:schemeClr val="accent3"/>
          </a:solidFill>
          <a:ln w="12700">
            <a:solidFill>
              <a:schemeClr val="accent3"/>
            </a:solidFill>
            <a:prstDash val="solid"/>
          </a:ln>
        </p:spPr>
        <p:txBody>
          <a:bodyPr/>
          <a:lstStyle/>
          <a:p>
            <a:endParaRPr lang="en-US"/>
          </a:p>
        </p:txBody>
      </p:sp>
      <p:sp>
        <p:nvSpPr>
          <p:cNvPr id="7" name="Text 5"/>
          <p:cNvSpPr txBox="1"/>
          <p:nvPr/>
        </p:nvSpPr>
        <p:spPr>
          <a:xfrm>
            <a:off x="7863840" y="1417320"/>
            <a:ext cx="658368" cy="658368"/>
          </a:xfrm>
          <a:prstGeom prst="rect">
            <a:avLst/>
          </a:prstGeom>
          <a:noFill/>
          <a:ln/>
        </p:spPr>
        <p:txBody>
          <a:bodyPr wrap="square" lIns="0" tIns="0" rIns="0" bIns="0" rtlCol="0" anchor="ctr"/>
          <a:lstStyle/>
          <a:p>
            <a:pPr marL="0" indent="0" algn="ctr" rtl="1">
              <a:buNone/>
            </a:pPr>
            <a:r>
              <a:rPr lang="ar-SA" altLang="en-US" sz="2200" b="1" dirty="0">
                <a:solidFill>
                  <a:schemeClr val="bg1"/>
                </a:solidFill>
              </a:rPr>
              <a:t>1</a:t>
            </a:r>
            <a:endParaRPr lang="ar-SA" sz="2200" dirty="0"/>
          </a:p>
        </p:txBody>
      </p:sp>
      <p:sp>
        <p:nvSpPr>
          <p:cNvPr id="8" name="Text 6"/>
          <p:cNvSpPr txBox="1"/>
          <p:nvPr/>
        </p:nvSpPr>
        <p:spPr>
          <a:xfrm>
            <a:off x="4800600" y="1435608"/>
            <a:ext cx="2971800" cy="566928"/>
          </a:xfrm>
          <a:prstGeom prst="rect">
            <a:avLst/>
          </a:prstGeom>
          <a:noFill/>
          <a:ln/>
        </p:spPr>
        <p:txBody>
          <a:bodyPr wrap="square" lIns="635" tIns="635" rIns="635" bIns="635" rtlCol="0" anchor="ctr"/>
          <a:lstStyle/>
          <a:p>
            <a:pPr marL="0" indent="0" algn="r" rtl="1">
              <a:buNone/>
            </a:pPr>
            <a:r>
              <a:rPr lang="ar-SA" altLang="en-US" sz="2400" b="1" dirty="0">
                <a:solidFill>
                  <a:schemeClr val="accent3"/>
                </a:solidFill>
              </a:rPr>
              <a:t>الطموح</a:t>
            </a:r>
            <a:endParaRPr lang="ar-SA" sz="2400" dirty="0"/>
          </a:p>
        </p:txBody>
      </p:sp>
      <p:sp>
        <p:nvSpPr>
          <p:cNvPr id="9" name="Text 7"/>
          <p:cNvSpPr txBox="1"/>
          <p:nvPr/>
        </p:nvSpPr>
        <p:spPr>
          <a:xfrm>
            <a:off x="4800600" y="2057400"/>
            <a:ext cx="3749040" cy="777240"/>
          </a:xfrm>
          <a:prstGeom prst="rect">
            <a:avLst/>
          </a:prstGeom>
          <a:noFill/>
          <a:ln/>
        </p:spPr>
        <p:txBody>
          <a:bodyPr wrap="square" lIns="635" tIns="635" rIns="635" bIns="635" rtlCol="0" anchor="t"/>
          <a:lstStyle/>
          <a:p>
            <a:pPr marL="0" indent="0" algn="r" rtl="1">
              <a:buNone/>
            </a:pPr>
            <a:r>
              <a:rPr lang="ar-SA" altLang="en-US" sz="1500" dirty="0">
                <a:solidFill>
                  <a:schemeClr val="tx1"/>
                </a:solidFill>
              </a:rPr>
              <a:t>حلم بالدراسة في أفضل المراكز البحثية، فسعى إليها وتقدّم بطلباته.</a:t>
            </a:r>
            <a:endParaRPr lang="ar-SA" sz="1500" dirty="0"/>
          </a:p>
        </p:txBody>
      </p:sp>
      <p:sp>
        <p:nvSpPr>
          <p:cNvPr id="10" name="ValueCard"/>
          <p:cNvSpPr/>
          <p:nvPr/>
        </p:nvSpPr>
        <p:spPr>
          <a:xfrm>
            <a:off x="457200" y="1280160"/>
            <a:ext cx="4023360" cy="1600200"/>
          </a:xfrm>
          <a:prstGeom prst="roundRect">
            <a:avLst>
              <a:gd name="adj" fmla="val 5714"/>
            </a:avLst>
          </a:prstGeom>
          <a:solidFill>
            <a:schemeClr val="bg1"/>
          </a:solidFill>
          <a:ln w="12700">
            <a:solidFill>
              <a:schemeClr val="accent2"/>
            </a:solidFill>
            <a:prstDash val="solid"/>
          </a:ln>
        </p:spPr>
        <p:txBody>
          <a:bodyPr/>
          <a:lstStyle/>
          <a:p>
            <a:endParaRPr lang="en-US"/>
          </a:p>
        </p:txBody>
      </p:sp>
      <p:sp>
        <p:nvSpPr>
          <p:cNvPr id="11" name="Badge"/>
          <p:cNvSpPr/>
          <p:nvPr/>
        </p:nvSpPr>
        <p:spPr>
          <a:xfrm>
            <a:off x="3657600" y="1417320"/>
            <a:ext cx="658368" cy="658368"/>
          </a:xfrm>
          <a:prstGeom prst="ellipse">
            <a:avLst/>
          </a:prstGeom>
          <a:solidFill>
            <a:schemeClr val="accent4"/>
          </a:solidFill>
          <a:ln w="12700">
            <a:solidFill>
              <a:schemeClr val="accent4"/>
            </a:solidFill>
            <a:prstDash val="solid"/>
          </a:ln>
        </p:spPr>
        <p:txBody>
          <a:bodyPr/>
          <a:lstStyle/>
          <a:p>
            <a:endParaRPr lang="en-US"/>
          </a:p>
        </p:txBody>
      </p:sp>
      <p:sp>
        <p:nvSpPr>
          <p:cNvPr id="12" name="Text 10"/>
          <p:cNvSpPr txBox="1"/>
          <p:nvPr/>
        </p:nvSpPr>
        <p:spPr>
          <a:xfrm>
            <a:off x="3657600" y="1417320"/>
            <a:ext cx="658368" cy="658368"/>
          </a:xfrm>
          <a:prstGeom prst="rect">
            <a:avLst/>
          </a:prstGeom>
          <a:noFill/>
          <a:ln/>
        </p:spPr>
        <p:txBody>
          <a:bodyPr wrap="square" lIns="0" tIns="0" rIns="0" bIns="0" rtlCol="0" anchor="ctr"/>
          <a:lstStyle/>
          <a:p>
            <a:pPr marL="0" indent="0" algn="ctr" rtl="1">
              <a:buNone/>
            </a:pPr>
            <a:r>
              <a:rPr lang="ar-SA" altLang="en-US" sz="2200" b="1" dirty="0">
                <a:solidFill>
                  <a:schemeClr val="bg1"/>
                </a:solidFill>
              </a:rPr>
              <a:t>2</a:t>
            </a:r>
            <a:endParaRPr lang="ar-SA" sz="2200" dirty="0"/>
          </a:p>
        </p:txBody>
      </p:sp>
      <p:sp>
        <p:nvSpPr>
          <p:cNvPr id="13" name="Text 11"/>
          <p:cNvSpPr txBox="1"/>
          <p:nvPr/>
        </p:nvSpPr>
        <p:spPr>
          <a:xfrm>
            <a:off x="594360" y="1435608"/>
            <a:ext cx="2971800" cy="566928"/>
          </a:xfrm>
          <a:prstGeom prst="rect">
            <a:avLst/>
          </a:prstGeom>
          <a:noFill/>
          <a:ln/>
        </p:spPr>
        <p:txBody>
          <a:bodyPr wrap="square" lIns="635" tIns="635" rIns="635" bIns="635" rtlCol="0" anchor="ctr"/>
          <a:lstStyle/>
          <a:p>
            <a:pPr marL="0" indent="0" algn="r" rtl="1">
              <a:buNone/>
            </a:pPr>
            <a:r>
              <a:rPr lang="ar-SA" altLang="en-US" sz="2400" b="1" dirty="0">
                <a:solidFill>
                  <a:schemeClr val="accent4"/>
                </a:solidFill>
              </a:rPr>
              <a:t>التفوّق</a:t>
            </a:r>
            <a:endParaRPr lang="ar-SA" sz="2400" dirty="0"/>
          </a:p>
        </p:txBody>
      </p:sp>
      <p:sp>
        <p:nvSpPr>
          <p:cNvPr id="14" name="Text 12"/>
          <p:cNvSpPr txBox="1"/>
          <p:nvPr/>
        </p:nvSpPr>
        <p:spPr>
          <a:xfrm>
            <a:off x="594360" y="2057400"/>
            <a:ext cx="3749040" cy="777240"/>
          </a:xfrm>
          <a:prstGeom prst="rect">
            <a:avLst/>
          </a:prstGeom>
          <a:noFill/>
          <a:ln/>
        </p:spPr>
        <p:txBody>
          <a:bodyPr wrap="square" lIns="635" tIns="635" rIns="635" bIns="635" rtlCol="0" anchor="t"/>
          <a:lstStyle/>
          <a:p>
            <a:pPr marL="0" indent="0" algn="r" rtl="1">
              <a:buNone/>
            </a:pPr>
            <a:r>
              <a:rPr lang="ar-SA" altLang="en-US" sz="1500" dirty="0">
                <a:solidFill>
                  <a:schemeClr val="tx1"/>
                </a:solidFill>
              </a:rPr>
              <a:t>اجتهد منذ أول يوم في الجامعة حتى كان ترتيبه الأول على دفعته.</a:t>
            </a:r>
            <a:endParaRPr lang="ar-SA" sz="1500" dirty="0"/>
          </a:p>
        </p:txBody>
      </p:sp>
      <p:sp>
        <p:nvSpPr>
          <p:cNvPr id="15" name="ValueCard"/>
          <p:cNvSpPr/>
          <p:nvPr/>
        </p:nvSpPr>
        <p:spPr>
          <a:xfrm>
            <a:off x="4663440" y="3063240"/>
            <a:ext cx="4023360" cy="1600200"/>
          </a:xfrm>
          <a:prstGeom prst="roundRect">
            <a:avLst>
              <a:gd name="adj" fmla="val 5714"/>
            </a:avLst>
          </a:prstGeom>
          <a:solidFill>
            <a:schemeClr val="bg1"/>
          </a:solidFill>
          <a:ln w="12700">
            <a:solidFill>
              <a:schemeClr val="accent2"/>
            </a:solidFill>
            <a:prstDash val="solid"/>
          </a:ln>
        </p:spPr>
        <p:txBody>
          <a:bodyPr/>
          <a:lstStyle/>
          <a:p>
            <a:endParaRPr lang="en-US"/>
          </a:p>
        </p:txBody>
      </p:sp>
      <p:sp>
        <p:nvSpPr>
          <p:cNvPr id="16" name="Badge"/>
          <p:cNvSpPr/>
          <p:nvPr/>
        </p:nvSpPr>
        <p:spPr>
          <a:xfrm>
            <a:off x="7863840" y="3200400"/>
            <a:ext cx="658368" cy="658368"/>
          </a:xfrm>
          <a:prstGeom prst="ellipse">
            <a:avLst/>
          </a:prstGeom>
          <a:solidFill>
            <a:schemeClr val="accent5"/>
          </a:solidFill>
          <a:ln w="12700">
            <a:solidFill>
              <a:schemeClr val="accent5"/>
            </a:solidFill>
            <a:prstDash val="solid"/>
          </a:ln>
        </p:spPr>
        <p:txBody>
          <a:bodyPr/>
          <a:lstStyle/>
          <a:p>
            <a:endParaRPr lang="en-US"/>
          </a:p>
        </p:txBody>
      </p:sp>
      <p:sp>
        <p:nvSpPr>
          <p:cNvPr id="17" name="Text 15"/>
          <p:cNvSpPr txBox="1"/>
          <p:nvPr/>
        </p:nvSpPr>
        <p:spPr>
          <a:xfrm>
            <a:off x="7863840" y="3200400"/>
            <a:ext cx="658368" cy="658368"/>
          </a:xfrm>
          <a:prstGeom prst="rect">
            <a:avLst/>
          </a:prstGeom>
          <a:noFill/>
          <a:ln/>
        </p:spPr>
        <p:txBody>
          <a:bodyPr wrap="square" lIns="0" tIns="0" rIns="0" bIns="0" rtlCol="0" anchor="ctr"/>
          <a:lstStyle/>
          <a:p>
            <a:pPr marL="0" indent="0" algn="ctr" rtl="1">
              <a:buNone/>
            </a:pPr>
            <a:r>
              <a:rPr lang="ar-SA" altLang="en-US" sz="2200" b="1" dirty="0">
                <a:solidFill>
                  <a:schemeClr val="bg1"/>
                </a:solidFill>
              </a:rPr>
              <a:t>3</a:t>
            </a:r>
            <a:endParaRPr lang="ar-SA" sz="2200" dirty="0"/>
          </a:p>
        </p:txBody>
      </p:sp>
      <p:sp>
        <p:nvSpPr>
          <p:cNvPr id="18" name="Text 16"/>
          <p:cNvSpPr txBox="1"/>
          <p:nvPr/>
        </p:nvSpPr>
        <p:spPr>
          <a:xfrm>
            <a:off x="4800600" y="3218688"/>
            <a:ext cx="2971800" cy="566928"/>
          </a:xfrm>
          <a:prstGeom prst="rect">
            <a:avLst/>
          </a:prstGeom>
          <a:noFill/>
          <a:ln/>
        </p:spPr>
        <p:txBody>
          <a:bodyPr wrap="square" lIns="635" tIns="635" rIns="635" bIns="635" rtlCol="0" anchor="ctr"/>
          <a:lstStyle/>
          <a:p>
            <a:pPr marL="0" indent="0" algn="r" rtl="1">
              <a:buNone/>
            </a:pPr>
            <a:r>
              <a:rPr lang="ar-SA" altLang="en-US" sz="2400" b="1" dirty="0">
                <a:solidFill>
                  <a:schemeClr val="accent5"/>
                </a:solidFill>
              </a:rPr>
              <a:t>الابتكار</a:t>
            </a:r>
            <a:endParaRPr lang="ar-SA" sz="2400" dirty="0"/>
          </a:p>
        </p:txBody>
      </p:sp>
      <p:sp>
        <p:nvSpPr>
          <p:cNvPr id="19" name="Text 17"/>
          <p:cNvSpPr txBox="1"/>
          <p:nvPr/>
        </p:nvSpPr>
        <p:spPr>
          <a:xfrm>
            <a:off x="4800600" y="3840480"/>
            <a:ext cx="3749040" cy="777240"/>
          </a:xfrm>
          <a:prstGeom prst="rect">
            <a:avLst/>
          </a:prstGeom>
          <a:noFill/>
          <a:ln/>
        </p:spPr>
        <p:txBody>
          <a:bodyPr wrap="square" lIns="635" tIns="635" rIns="635" bIns="635" rtlCol="0" anchor="t"/>
          <a:lstStyle/>
          <a:p>
            <a:pPr marL="0" indent="0" algn="r" rtl="1">
              <a:buNone/>
            </a:pPr>
            <a:r>
              <a:rPr lang="ar-SA" altLang="en-US" sz="1500" dirty="0">
                <a:solidFill>
                  <a:schemeClr val="tx1"/>
                </a:solidFill>
              </a:rPr>
              <a:t>قضى حياته يطوّر أدوات جديدة ليرى ما لم يره أحد قبله.</a:t>
            </a:r>
            <a:endParaRPr lang="ar-SA" sz="1500" dirty="0"/>
          </a:p>
        </p:txBody>
      </p:sp>
      <p:sp>
        <p:nvSpPr>
          <p:cNvPr id="20" name="ValueCard"/>
          <p:cNvSpPr/>
          <p:nvPr/>
        </p:nvSpPr>
        <p:spPr>
          <a:xfrm>
            <a:off x="457200" y="3063240"/>
            <a:ext cx="4023360" cy="1600200"/>
          </a:xfrm>
          <a:prstGeom prst="roundRect">
            <a:avLst>
              <a:gd name="adj" fmla="val 5714"/>
            </a:avLst>
          </a:prstGeom>
          <a:solidFill>
            <a:schemeClr val="bg1"/>
          </a:solidFill>
          <a:ln w="12700">
            <a:solidFill>
              <a:schemeClr val="accent2"/>
            </a:solidFill>
            <a:prstDash val="solid"/>
          </a:ln>
        </p:spPr>
        <p:txBody>
          <a:bodyPr/>
          <a:lstStyle/>
          <a:p>
            <a:endParaRPr lang="en-US"/>
          </a:p>
        </p:txBody>
      </p:sp>
      <p:sp>
        <p:nvSpPr>
          <p:cNvPr id="21" name="Badge"/>
          <p:cNvSpPr/>
          <p:nvPr/>
        </p:nvSpPr>
        <p:spPr>
          <a:xfrm>
            <a:off x="3657600" y="3200400"/>
            <a:ext cx="658368" cy="658368"/>
          </a:xfrm>
          <a:prstGeom prst="ellipse">
            <a:avLst/>
          </a:prstGeom>
          <a:solidFill>
            <a:schemeClr val="accent1"/>
          </a:solidFill>
          <a:ln w="12700">
            <a:solidFill>
              <a:schemeClr val="accent1"/>
            </a:solidFill>
            <a:prstDash val="solid"/>
          </a:ln>
        </p:spPr>
        <p:txBody>
          <a:bodyPr/>
          <a:lstStyle/>
          <a:p>
            <a:endParaRPr lang="en-US"/>
          </a:p>
        </p:txBody>
      </p:sp>
      <p:sp>
        <p:nvSpPr>
          <p:cNvPr id="22" name="Text 20"/>
          <p:cNvSpPr txBox="1"/>
          <p:nvPr/>
        </p:nvSpPr>
        <p:spPr>
          <a:xfrm>
            <a:off x="3657600" y="3200400"/>
            <a:ext cx="658368" cy="658368"/>
          </a:xfrm>
          <a:prstGeom prst="rect">
            <a:avLst/>
          </a:prstGeom>
          <a:noFill/>
          <a:ln/>
        </p:spPr>
        <p:txBody>
          <a:bodyPr wrap="square" lIns="0" tIns="0" rIns="0" bIns="0" rtlCol="0" anchor="ctr"/>
          <a:lstStyle/>
          <a:p>
            <a:pPr marL="0" indent="0" algn="ctr" rtl="1">
              <a:buNone/>
            </a:pPr>
            <a:r>
              <a:rPr lang="ar-SA" altLang="en-US" sz="2200" b="1" dirty="0">
                <a:solidFill>
                  <a:schemeClr val="bg1"/>
                </a:solidFill>
              </a:rPr>
              <a:t>4</a:t>
            </a:r>
            <a:endParaRPr lang="ar-SA" sz="2200" dirty="0"/>
          </a:p>
        </p:txBody>
      </p:sp>
      <p:sp>
        <p:nvSpPr>
          <p:cNvPr id="23" name="Text 21"/>
          <p:cNvSpPr txBox="1"/>
          <p:nvPr/>
        </p:nvSpPr>
        <p:spPr>
          <a:xfrm>
            <a:off x="594360" y="3218688"/>
            <a:ext cx="2971800" cy="566928"/>
          </a:xfrm>
          <a:prstGeom prst="rect">
            <a:avLst/>
          </a:prstGeom>
          <a:noFill/>
          <a:ln/>
        </p:spPr>
        <p:txBody>
          <a:bodyPr wrap="square" lIns="635" tIns="635" rIns="635" bIns="635" rtlCol="0" anchor="ctr"/>
          <a:lstStyle/>
          <a:p>
            <a:pPr marL="0" indent="0" algn="r" rtl="1">
              <a:buNone/>
            </a:pPr>
            <a:r>
              <a:rPr lang="ar-SA" altLang="en-US" sz="2400" b="1" dirty="0">
                <a:solidFill>
                  <a:schemeClr val="tx1"/>
                </a:solidFill>
              </a:rPr>
              <a:t>الانتماء</a:t>
            </a:r>
            <a:endParaRPr lang="ar-SA" sz="2400" dirty="0"/>
          </a:p>
        </p:txBody>
      </p:sp>
      <p:sp>
        <p:nvSpPr>
          <p:cNvPr id="24" name="Text 22"/>
          <p:cNvSpPr txBox="1"/>
          <p:nvPr/>
        </p:nvSpPr>
        <p:spPr>
          <a:xfrm>
            <a:off x="594360" y="3840480"/>
            <a:ext cx="3749040" cy="777240"/>
          </a:xfrm>
          <a:prstGeom prst="rect">
            <a:avLst/>
          </a:prstGeom>
          <a:noFill/>
          <a:ln/>
        </p:spPr>
        <p:txBody>
          <a:bodyPr wrap="square" lIns="635" tIns="635" rIns="635" bIns="635" rtlCol="0" anchor="t"/>
          <a:lstStyle/>
          <a:p>
            <a:pPr marL="0" indent="0" algn="r" rtl="1">
              <a:buNone/>
            </a:pPr>
            <a:r>
              <a:rPr lang="ar-SA" altLang="en-US" sz="1500" dirty="0">
                <a:solidFill>
                  <a:schemeClr val="tx1"/>
                </a:solidFill>
              </a:rPr>
              <a:t>ظلّ اسمه مرتبطًا بمشروع علمي في وطنه هو مدينة زويل.</a:t>
            </a:r>
            <a:endParaRPr lang="ar-SA" sz="1500" dirty="0"/>
          </a:p>
        </p:txBody>
      </p:sp>
      <p:sp>
        <p:nvSpPr>
          <p:cNvPr id="25" name="Slide Number Placeholder 0"/>
          <p:cNvSpPr>
            <a:spLocks noGrp="1"/>
          </p:cNvSpPr>
          <p:nvPr>
            <p:ph type="sldNum" sz="quarter" idx="4294967295"/>
          </p:nvPr>
        </p:nvSpPr>
        <p:spPr>
          <a:xfrm>
            <a:off x="457200" y="4828032"/>
            <a:ext cx="731520" cy="237744"/>
          </a:xfrm>
          <a:prstGeom prst="rect">
            <a:avLst/>
          </a:prstGeom>
          <a:extLst>
            <a:ext uri="{C572A759-6A51-4108-AA02-DFA0A04FC94B}">
              <ma14:wrappingTextBoxFlag xmlns:ma14="http://schemas.microsoft.com/office/mac/drawingml/2011/main" xmlns="" val="0"/>
            </a:ext>
          </a:extLst>
        </p:spPr>
        <p:txBody>
          <a:bodyPr/>
          <a:lstStyle>
            <a:lvl1pPr>
              <a:defRPr sz="1100">
                <a:solidFill>
                  <a:schemeClr val="tx1"/>
                </a:solidFill>
              </a:defRPr>
            </a:lvl1pPr>
          </a:lstStyle>
          <a:p>
            <a:pPr algn="l"/>
            <a:fld id="{F7021451-1387-4CA6-816F-3879F97B5CBC}" type="slidenum">
              <a:rPr lang="en-US" b="0"/>
              <a:t>15</a:t>
            </a:fld>
            <a:endParaRPr lang="en-US"/>
          </a:p>
        </p:txBody>
      </p:sp>
      <p:sp>
        <p:nvSpPr>
          <p:cNvPr id="27" name="Thought Bubble: Cloud 26">
            <a:extLst>
              <a:ext uri="{FF2B5EF4-FFF2-40B4-BE49-F238E27FC236}">
                <a16:creationId xmlns:a16="http://schemas.microsoft.com/office/drawing/2014/main" id="{0B4BCE85-401F-DF79-07A7-2D2EE5EED064}"/>
              </a:ext>
            </a:extLst>
          </p:cNvPr>
          <p:cNvSpPr/>
          <p:nvPr/>
        </p:nvSpPr>
        <p:spPr>
          <a:xfrm>
            <a:off x="792480" y="0"/>
            <a:ext cx="3413760" cy="1225296"/>
          </a:xfrm>
          <a:prstGeom prst="cloudCallou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ar-AE" sz="3600" b="1" dirty="0">
                <a:solidFill>
                  <a:schemeClr val="tx2"/>
                </a:solidFill>
              </a:rPr>
              <a:t>القيم والربط بهويتنا </a:t>
            </a:r>
            <a:endParaRPr lang="en-US" sz="3600" b="1" dirty="0">
              <a:solidFill>
                <a:schemeClr val="tx2"/>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itleTag"/>
          <p:cNvSpPr/>
          <p:nvPr/>
        </p:nvSpPr>
        <p:spPr>
          <a:xfrm>
            <a:off x="4572000" y="182880"/>
            <a:ext cx="4297680" cy="777240"/>
          </a:xfrm>
          <a:prstGeom prst="rect">
            <a:avLst/>
          </a:prstGeom>
          <a:solidFill>
            <a:schemeClr val="bg2"/>
          </a:solidFill>
          <a:ln w="12700">
            <a:solidFill>
              <a:schemeClr val="bg2"/>
            </a:solidFill>
            <a:prstDash val="solid"/>
          </a:ln>
        </p:spPr>
        <p:txBody>
          <a:bodyPr/>
          <a:lstStyle/>
          <a:p>
            <a:endParaRPr lang="en-US"/>
          </a:p>
        </p:txBody>
      </p:sp>
      <p:sp>
        <p:nvSpPr>
          <p:cNvPr id="3" name="TitleTagCorner"/>
          <p:cNvSpPr/>
          <p:nvPr/>
        </p:nvSpPr>
        <p:spPr>
          <a:xfrm flipV="1">
            <a:off x="4572000" y="182880"/>
            <a:ext cx="960120" cy="777240"/>
          </a:xfrm>
          <a:prstGeom prst="rtTriangle">
            <a:avLst/>
          </a:prstGeom>
          <a:solidFill>
            <a:schemeClr val="bg1"/>
          </a:solidFill>
          <a:ln w="12700">
            <a:solidFill>
              <a:schemeClr val="bg1"/>
            </a:solidFill>
            <a:prstDash val="solid"/>
          </a:ln>
        </p:spPr>
        <p:txBody>
          <a:bodyPr/>
          <a:lstStyle/>
          <a:p>
            <a:endParaRPr lang="en-US"/>
          </a:p>
        </p:txBody>
      </p:sp>
      <p:sp>
        <p:nvSpPr>
          <p:cNvPr id="4" name="Text 0"/>
          <p:cNvSpPr>
            <a:spLocks noGrp="1"/>
          </p:cNvSpPr>
          <p:nvPr>
            <p:ph type="title" idx="100" hasCustomPrompt="1"/>
          </p:nvPr>
        </p:nvSpPr>
        <p:spPr>
          <a:xfrm>
            <a:off x="5074920" y="182880"/>
            <a:ext cx="3657600" cy="777240"/>
          </a:xfrm>
          <a:prstGeom prst="rect">
            <a:avLst/>
          </a:prstGeom>
          <a:noFill/>
          <a:ln/>
        </p:spPr>
        <p:txBody>
          <a:bodyPr wrap="square" lIns="635" tIns="635" rIns="635" bIns="635" rtlCol="0" anchor="ctr"/>
          <a:lstStyle/>
          <a:p>
            <a:pPr marL="0" indent="0" algn="r" rtl="1">
              <a:buNone/>
            </a:pPr>
            <a:r>
              <a:rPr lang="ar-SA" altLang="en-US" sz="2400" b="1" dirty="0">
                <a:solidFill>
                  <a:schemeClr val="tx1"/>
                </a:solidFill>
              </a:rPr>
              <a:t>كيف نكتب سيرة ذاتية؟</a:t>
            </a:r>
            <a:endParaRPr lang="ar-SA" sz="2400" dirty="0"/>
          </a:p>
        </p:txBody>
      </p:sp>
      <p:sp>
        <p:nvSpPr>
          <p:cNvPr id="5" name="StrategyCard"/>
          <p:cNvSpPr/>
          <p:nvPr/>
        </p:nvSpPr>
        <p:spPr>
          <a:xfrm>
            <a:off x="4663440" y="1234440"/>
            <a:ext cx="4023360" cy="2743200"/>
          </a:xfrm>
          <a:prstGeom prst="roundRect">
            <a:avLst>
              <a:gd name="adj" fmla="val 3333"/>
            </a:avLst>
          </a:prstGeom>
          <a:solidFill>
            <a:schemeClr val="bg1"/>
          </a:solidFill>
          <a:ln w="12700">
            <a:solidFill>
              <a:schemeClr val="accent2"/>
            </a:solidFill>
            <a:prstDash val="solid"/>
          </a:ln>
        </p:spPr>
        <p:txBody>
          <a:bodyPr/>
          <a:lstStyle/>
          <a:p>
            <a:endParaRPr lang="en-US"/>
          </a:p>
        </p:txBody>
      </p:sp>
      <p:sp>
        <p:nvSpPr>
          <p:cNvPr id="6" name="StrategyHead"/>
          <p:cNvSpPr/>
          <p:nvPr/>
        </p:nvSpPr>
        <p:spPr>
          <a:xfrm>
            <a:off x="4800600" y="1371600"/>
            <a:ext cx="3749040" cy="502920"/>
          </a:xfrm>
          <a:prstGeom prst="roundRect">
            <a:avLst>
              <a:gd name="adj" fmla="val 18182"/>
            </a:avLst>
          </a:prstGeom>
          <a:solidFill>
            <a:schemeClr val="accent3"/>
          </a:solidFill>
          <a:ln w="12700">
            <a:solidFill>
              <a:schemeClr val="accent3"/>
            </a:solidFill>
            <a:prstDash val="solid"/>
          </a:ln>
        </p:spPr>
        <p:txBody>
          <a:bodyPr/>
          <a:lstStyle/>
          <a:p>
            <a:endParaRPr lang="en-US"/>
          </a:p>
        </p:txBody>
      </p:sp>
      <p:sp>
        <p:nvSpPr>
          <p:cNvPr id="7" name="Text 5"/>
          <p:cNvSpPr txBox="1"/>
          <p:nvPr/>
        </p:nvSpPr>
        <p:spPr>
          <a:xfrm>
            <a:off x="4800600" y="1371600"/>
            <a:ext cx="3749040" cy="502920"/>
          </a:xfrm>
          <a:prstGeom prst="rect">
            <a:avLst/>
          </a:prstGeom>
          <a:noFill/>
          <a:ln/>
        </p:spPr>
        <p:txBody>
          <a:bodyPr wrap="square" lIns="0" tIns="0" rIns="0" bIns="0" rtlCol="0" anchor="ctr"/>
          <a:lstStyle/>
          <a:p>
            <a:pPr marL="0" indent="0" algn="ctr" rtl="1">
              <a:buNone/>
            </a:pPr>
            <a:r>
              <a:rPr lang="ar-SA" altLang="en-US" sz="2000" b="1" dirty="0">
                <a:solidFill>
                  <a:schemeClr val="bg1"/>
                </a:solidFill>
              </a:rPr>
              <a:t>السرد: ماذا حدث؟</a:t>
            </a:r>
            <a:endParaRPr lang="ar-SA" sz="2000" dirty="0"/>
          </a:p>
        </p:txBody>
      </p:sp>
      <p:sp>
        <p:nvSpPr>
          <p:cNvPr id="8" name="BulletDot"/>
          <p:cNvSpPr/>
          <p:nvPr/>
        </p:nvSpPr>
        <p:spPr>
          <a:xfrm>
            <a:off x="8321040" y="2167128"/>
            <a:ext cx="146304" cy="146304"/>
          </a:xfrm>
          <a:prstGeom prst="ellipse">
            <a:avLst/>
          </a:prstGeom>
          <a:solidFill>
            <a:schemeClr val="accent3"/>
          </a:solidFill>
          <a:ln w="12700">
            <a:solidFill>
              <a:schemeClr val="accent3"/>
            </a:solidFill>
            <a:prstDash val="solid"/>
          </a:ln>
        </p:spPr>
        <p:txBody>
          <a:bodyPr/>
          <a:lstStyle/>
          <a:p>
            <a:endParaRPr lang="en-US"/>
          </a:p>
        </p:txBody>
      </p:sp>
      <p:sp>
        <p:nvSpPr>
          <p:cNvPr id="9" name="Text 7"/>
          <p:cNvSpPr txBox="1"/>
          <p:nvPr/>
        </p:nvSpPr>
        <p:spPr>
          <a:xfrm>
            <a:off x="4800600" y="2011680"/>
            <a:ext cx="3429000" cy="457200"/>
          </a:xfrm>
          <a:prstGeom prst="rect">
            <a:avLst/>
          </a:prstGeom>
          <a:noFill/>
          <a:ln/>
        </p:spPr>
        <p:txBody>
          <a:bodyPr wrap="square" lIns="635" tIns="635" rIns="635" bIns="635" rtlCol="0" anchor="ctr"/>
          <a:lstStyle/>
          <a:p>
            <a:pPr marL="0" indent="0" algn="r" rtl="1">
              <a:buNone/>
            </a:pPr>
            <a:r>
              <a:rPr lang="ar-SA" altLang="en-US" sz="1500" dirty="0">
                <a:solidFill>
                  <a:schemeClr val="tx1"/>
                </a:solidFill>
              </a:rPr>
              <a:t>نبدأ بزمن أو حدث محدد (صيف 1963)</a:t>
            </a:r>
            <a:endParaRPr lang="ar-SA" sz="1500" dirty="0"/>
          </a:p>
        </p:txBody>
      </p:sp>
      <p:sp>
        <p:nvSpPr>
          <p:cNvPr id="10" name="BulletDot"/>
          <p:cNvSpPr/>
          <p:nvPr/>
        </p:nvSpPr>
        <p:spPr>
          <a:xfrm>
            <a:off x="8321040" y="2651760"/>
            <a:ext cx="146304" cy="146304"/>
          </a:xfrm>
          <a:prstGeom prst="ellipse">
            <a:avLst/>
          </a:prstGeom>
          <a:solidFill>
            <a:schemeClr val="accent3"/>
          </a:solidFill>
          <a:ln w="12700">
            <a:solidFill>
              <a:schemeClr val="accent3"/>
            </a:solidFill>
            <a:prstDash val="solid"/>
          </a:ln>
        </p:spPr>
        <p:txBody>
          <a:bodyPr/>
          <a:lstStyle/>
          <a:p>
            <a:endParaRPr lang="en-US"/>
          </a:p>
        </p:txBody>
      </p:sp>
      <p:sp>
        <p:nvSpPr>
          <p:cNvPr id="11" name="Text 9"/>
          <p:cNvSpPr txBox="1"/>
          <p:nvPr/>
        </p:nvSpPr>
        <p:spPr>
          <a:xfrm>
            <a:off x="4800600" y="2496312"/>
            <a:ext cx="3429000" cy="457200"/>
          </a:xfrm>
          <a:prstGeom prst="rect">
            <a:avLst/>
          </a:prstGeom>
          <a:noFill/>
          <a:ln/>
        </p:spPr>
        <p:txBody>
          <a:bodyPr wrap="square" lIns="635" tIns="635" rIns="635" bIns="635" rtlCol="0" anchor="ctr"/>
          <a:lstStyle/>
          <a:p>
            <a:pPr marL="0" indent="0" algn="r" rtl="1">
              <a:buNone/>
            </a:pPr>
            <a:r>
              <a:rPr lang="ar-SA" altLang="en-US" sz="1500" dirty="0">
                <a:solidFill>
                  <a:schemeClr val="tx1"/>
                </a:solidFill>
              </a:rPr>
              <a:t>نرتّب الأحداث ترتيبًا زمنيًا</a:t>
            </a:r>
            <a:endParaRPr lang="ar-SA" sz="1500" dirty="0"/>
          </a:p>
        </p:txBody>
      </p:sp>
      <p:sp>
        <p:nvSpPr>
          <p:cNvPr id="12" name="BulletDot"/>
          <p:cNvSpPr/>
          <p:nvPr/>
        </p:nvSpPr>
        <p:spPr>
          <a:xfrm>
            <a:off x="8321040" y="3136392"/>
            <a:ext cx="146304" cy="146304"/>
          </a:xfrm>
          <a:prstGeom prst="ellipse">
            <a:avLst/>
          </a:prstGeom>
          <a:solidFill>
            <a:schemeClr val="accent3"/>
          </a:solidFill>
          <a:ln w="12700">
            <a:solidFill>
              <a:schemeClr val="accent3"/>
            </a:solidFill>
            <a:prstDash val="solid"/>
          </a:ln>
        </p:spPr>
        <p:txBody>
          <a:bodyPr/>
          <a:lstStyle/>
          <a:p>
            <a:endParaRPr lang="en-US"/>
          </a:p>
        </p:txBody>
      </p:sp>
      <p:sp>
        <p:nvSpPr>
          <p:cNvPr id="13" name="Text 11"/>
          <p:cNvSpPr txBox="1"/>
          <p:nvPr/>
        </p:nvSpPr>
        <p:spPr>
          <a:xfrm>
            <a:off x="4800600" y="2980944"/>
            <a:ext cx="3429000" cy="457200"/>
          </a:xfrm>
          <a:prstGeom prst="rect">
            <a:avLst/>
          </a:prstGeom>
          <a:noFill/>
          <a:ln/>
        </p:spPr>
        <p:txBody>
          <a:bodyPr wrap="square" lIns="635" tIns="635" rIns="635" bIns="635" rtlCol="0" anchor="ctr"/>
          <a:lstStyle/>
          <a:p>
            <a:pPr marL="0" indent="0" algn="r" rtl="1">
              <a:buNone/>
            </a:pPr>
            <a:r>
              <a:rPr lang="ar-SA" altLang="en-US" sz="1500" dirty="0">
                <a:solidFill>
                  <a:schemeClr val="tx1"/>
                </a:solidFill>
              </a:rPr>
              <a:t>نكتب بضمير المتكلم (أنا)</a:t>
            </a:r>
            <a:endParaRPr lang="ar-SA" sz="1500" dirty="0"/>
          </a:p>
        </p:txBody>
      </p:sp>
      <p:sp>
        <p:nvSpPr>
          <p:cNvPr id="14" name="BulletDot"/>
          <p:cNvSpPr/>
          <p:nvPr/>
        </p:nvSpPr>
        <p:spPr>
          <a:xfrm>
            <a:off x="8321040" y="3621024"/>
            <a:ext cx="146304" cy="146304"/>
          </a:xfrm>
          <a:prstGeom prst="ellipse">
            <a:avLst/>
          </a:prstGeom>
          <a:solidFill>
            <a:schemeClr val="accent3"/>
          </a:solidFill>
          <a:ln w="12700">
            <a:solidFill>
              <a:schemeClr val="accent3"/>
            </a:solidFill>
            <a:prstDash val="solid"/>
          </a:ln>
        </p:spPr>
        <p:txBody>
          <a:bodyPr/>
          <a:lstStyle/>
          <a:p>
            <a:endParaRPr lang="en-US"/>
          </a:p>
        </p:txBody>
      </p:sp>
      <p:sp>
        <p:nvSpPr>
          <p:cNvPr id="15" name="Text 13"/>
          <p:cNvSpPr txBox="1"/>
          <p:nvPr/>
        </p:nvSpPr>
        <p:spPr>
          <a:xfrm>
            <a:off x="4800600" y="3465576"/>
            <a:ext cx="3429000" cy="457200"/>
          </a:xfrm>
          <a:prstGeom prst="rect">
            <a:avLst/>
          </a:prstGeom>
          <a:noFill/>
          <a:ln/>
        </p:spPr>
        <p:txBody>
          <a:bodyPr wrap="square" lIns="635" tIns="635" rIns="635" bIns="635" rtlCol="0" anchor="ctr"/>
          <a:lstStyle/>
          <a:p>
            <a:pPr marL="0" indent="0" algn="r" rtl="1">
              <a:buNone/>
            </a:pPr>
            <a:r>
              <a:rPr lang="ar-SA" altLang="en-US" sz="1500" dirty="0">
                <a:solidFill>
                  <a:schemeClr val="tx1"/>
                </a:solidFill>
              </a:rPr>
              <a:t>نستعمل روابط الزمن: منذ، ثم</a:t>
            </a:r>
            <a:endParaRPr lang="ar-SA" sz="1500" dirty="0"/>
          </a:p>
        </p:txBody>
      </p:sp>
      <p:sp>
        <p:nvSpPr>
          <p:cNvPr id="16" name="StrategyCard"/>
          <p:cNvSpPr/>
          <p:nvPr/>
        </p:nvSpPr>
        <p:spPr>
          <a:xfrm>
            <a:off x="457200" y="1234440"/>
            <a:ext cx="4023360" cy="2743200"/>
          </a:xfrm>
          <a:prstGeom prst="roundRect">
            <a:avLst>
              <a:gd name="adj" fmla="val 3333"/>
            </a:avLst>
          </a:prstGeom>
          <a:solidFill>
            <a:schemeClr val="bg1"/>
          </a:solidFill>
          <a:ln w="12700">
            <a:solidFill>
              <a:schemeClr val="accent2"/>
            </a:solidFill>
            <a:prstDash val="solid"/>
          </a:ln>
        </p:spPr>
        <p:txBody>
          <a:bodyPr/>
          <a:lstStyle/>
          <a:p>
            <a:endParaRPr lang="en-US"/>
          </a:p>
        </p:txBody>
      </p:sp>
      <p:sp>
        <p:nvSpPr>
          <p:cNvPr id="17" name="StrategyHead"/>
          <p:cNvSpPr/>
          <p:nvPr/>
        </p:nvSpPr>
        <p:spPr>
          <a:xfrm>
            <a:off x="594360" y="1371600"/>
            <a:ext cx="3749040" cy="502920"/>
          </a:xfrm>
          <a:prstGeom prst="roundRect">
            <a:avLst>
              <a:gd name="adj" fmla="val 18182"/>
            </a:avLst>
          </a:prstGeom>
          <a:solidFill>
            <a:schemeClr val="accent4"/>
          </a:solidFill>
          <a:ln w="12700">
            <a:solidFill>
              <a:schemeClr val="accent4"/>
            </a:solidFill>
            <a:prstDash val="solid"/>
          </a:ln>
        </p:spPr>
        <p:txBody>
          <a:bodyPr/>
          <a:lstStyle/>
          <a:p>
            <a:endParaRPr lang="en-US"/>
          </a:p>
        </p:txBody>
      </p:sp>
      <p:sp>
        <p:nvSpPr>
          <p:cNvPr id="18" name="Text 16"/>
          <p:cNvSpPr txBox="1"/>
          <p:nvPr/>
        </p:nvSpPr>
        <p:spPr>
          <a:xfrm>
            <a:off x="594360" y="1371600"/>
            <a:ext cx="3749040" cy="502920"/>
          </a:xfrm>
          <a:prstGeom prst="rect">
            <a:avLst/>
          </a:prstGeom>
          <a:noFill/>
          <a:ln/>
        </p:spPr>
        <p:txBody>
          <a:bodyPr wrap="square" lIns="0" tIns="0" rIns="0" bIns="0" rtlCol="0" anchor="ctr"/>
          <a:lstStyle/>
          <a:p>
            <a:pPr marL="0" indent="0" algn="ctr" rtl="1">
              <a:buNone/>
            </a:pPr>
            <a:r>
              <a:rPr lang="ar-SA" altLang="en-US" sz="2000" b="1" dirty="0">
                <a:solidFill>
                  <a:schemeClr val="bg1"/>
                </a:solidFill>
              </a:rPr>
              <a:t>الوصف: كيف كان؟</a:t>
            </a:r>
            <a:endParaRPr lang="ar-SA" sz="2000" dirty="0"/>
          </a:p>
        </p:txBody>
      </p:sp>
      <p:sp>
        <p:nvSpPr>
          <p:cNvPr id="19" name="BulletDot"/>
          <p:cNvSpPr/>
          <p:nvPr/>
        </p:nvSpPr>
        <p:spPr>
          <a:xfrm>
            <a:off x="4114800" y="2167128"/>
            <a:ext cx="146304" cy="146304"/>
          </a:xfrm>
          <a:prstGeom prst="ellipse">
            <a:avLst/>
          </a:prstGeom>
          <a:solidFill>
            <a:schemeClr val="accent4"/>
          </a:solidFill>
          <a:ln w="12700">
            <a:solidFill>
              <a:schemeClr val="accent4"/>
            </a:solidFill>
            <a:prstDash val="solid"/>
          </a:ln>
        </p:spPr>
        <p:txBody>
          <a:bodyPr/>
          <a:lstStyle/>
          <a:p>
            <a:endParaRPr lang="en-US"/>
          </a:p>
        </p:txBody>
      </p:sp>
      <p:sp>
        <p:nvSpPr>
          <p:cNvPr id="20" name="Text 18"/>
          <p:cNvSpPr txBox="1"/>
          <p:nvPr/>
        </p:nvSpPr>
        <p:spPr>
          <a:xfrm>
            <a:off x="594360" y="2011680"/>
            <a:ext cx="3429000" cy="457200"/>
          </a:xfrm>
          <a:prstGeom prst="rect">
            <a:avLst/>
          </a:prstGeom>
          <a:noFill/>
          <a:ln/>
        </p:spPr>
        <p:txBody>
          <a:bodyPr wrap="square" lIns="635" tIns="635" rIns="635" bIns="635" rtlCol="0" anchor="ctr"/>
          <a:lstStyle/>
          <a:p>
            <a:pPr marL="0" indent="0" algn="r" rtl="1">
              <a:buNone/>
            </a:pPr>
            <a:r>
              <a:rPr lang="ar-SA" altLang="en-US" sz="1500" dirty="0">
                <a:solidFill>
                  <a:schemeClr val="tx1"/>
                </a:solidFill>
              </a:rPr>
              <a:t>نصف المكان والزمان والأشخاص</a:t>
            </a:r>
            <a:endParaRPr lang="ar-SA" sz="1500" dirty="0"/>
          </a:p>
        </p:txBody>
      </p:sp>
      <p:sp>
        <p:nvSpPr>
          <p:cNvPr id="21" name="BulletDot"/>
          <p:cNvSpPr/>
          <p:nvPr/>
        </p:nvSpPr>
        <p:spPr>
          <a:xfrm>
            <a:off x="4114800" y="2651760"/>
            <a:ext cx="146304" cy="146304"/>
          </a:xfrm>
          <a:prstGeom prst="ellipse">
            <a:avLst/>
          </a:prstGeom>
          <a:solidFill>
            <a:schemeClr val="accent4"/>
          </a:solidFill>
          <a:ln w="12700">
            <a:solidFill>
              <a:schemeClr val="accent4"/>
            </a:solidFill>
            <a:prstDash val="solid"/>
          </a:ln>
        </p:spPr>
        <p:txBody>
          <a:bodyPr/>
          <a:lstStyle/>
          <a:p>
            <a:endParaRPr lang="en-US"/>
          </a:p>
        </p:txBody>
      </p:sp>
      <p:sp>
        <p:nvSpPr>
          <p:cNvPr id="22" name="Text 20"/>
          <p:cNvSpPr txBox="1"/>
          <p:nvPr/>
        </p:nvSpPr>
        <p:spPr>
          <a:xfrm>
            <a:off x="594360" y="2496312"/>
            <a:ext cx="3429000" cy="457200"/>
          </a:xfrm>
          <a:prstGeom prst="rect">
            <a:avLst/>
          </a:prstGeom>
          <a:noFill/>
          <a:ln/>
        </p:spPr>
        <p:txBody>
          <a:bodyPr wrap="square" lIns="635" tIns="635" rIns="635" bIns="635" rtlCol="0" anchor="ctr"/>
          <a:lstStyle/>
          <a:p>
            <a:pPr marL="0" indent="0" algn="r" rtl="1">
              <a:buNone/>
            </a:pPr>
            <a:r>
              <a:rPr lang="ar-SA" altLang="en-US" sz="1500" dirty="0">
                <a:solidFill>
                  <a:schemeClr val="tx1"/>
                </a:solidFill>
              </a:rPr>
              <a:t>نعبّر عن المشاعر ونبيّن سببها</a:t>
            </a:r>
            <a:endParaRPr lang="ar-SA" sz="1500" dirty="0"/>
          </a:p>
        </p:txBody>
      </p:sp>
      <p:sp>
        <p:nvSpPr>
          <p:cNvPr id="23" name="BulletDot"/>
          <p:cNvSpPr/>
          <p:nvPr/>
        </p:nvSpPr>
        <p:spPr>
          <a:xfrm>
            <a:off x="4114800" y="3136392"/>
            <a:ext cx="146304" cy="146304"/>
          </a:xfrm>
          <a:prstGeom prst="ellipse">
            <a:avLst/>
          </a:prstGeom>
          <a:solidFill>
            <a:schemeClr val="accent4"/>
          </a:solidFill>
          <a:ln w="12700">
            <a:solidFill>
              <a:schemeClr val="accent4"/>
            </a:solidFill>
            <a:prstDash val="solid"/>
          </a:ln>
        </p:spPr>
        <p:txBody>
          <a:bodyPr/>
          <a:lstStyle/>
          <a:p>
            <a:endParaRPr lang="en-US"/>
          </a:p>
        </p:txBody>
      </p:sp>
      <p:sp>
        <p:nvSpPr>
          <p:cNvPr id="24" name="Text 22"/>
          <p:cNvSpPr txBox="1"/>
          <p:nvPr/>
        </p:nvSpPr>
        <p:spPr>
          <a:xfrm>
            <a:off x="594360" y="2980944"/>
            <a:ext cx="3429000" cy="457200"/>
          </a:xfrm>
          <a:prstGeom prst="rect">
            <a:avLst/>
          </a:prstGeom>
          <a:noFill/>
          <a:ln/>
        </p:spPr>
        <p:txBody>
          <a:bodyPr wrap="square" lIns="635" tIns="635" rIns="635" bIns="635" rtlCol="0" anchor="ctr"/>
          <a:lstStyle/>
          <a:p>
            <a:pPr marL="0" indent="0" algn="r" rtl="1">
              <a:buNone/>
            </a:pPr>
            <a:r>
              <a:rPr lang="ar-SA" altLang="en-US" sz="1500" dirty="0">
                <a:solidFill>
                  <a:schemeClr val="tx1"/>
                </a:solidFill>
              </a:rPr>
              <a:t>نستعين بالحواس: ما رأينا وسمعنا</a:t>
            </a:r>
            <a:endParaRPr lang="ar-SA" sz="1500" dirty="0"/>
          </a:p>
        </p:txBody>
      </p:sp>
      <p:sp>
        <p:nvSpPr>
          <p:cNvPr id="25" name="BulletDot"/>
          <p:cNvSpPr/>
          <p:nvPr/>
        </p:nvSpPr>
        <p:spPr>
          <a:xfrm>
            <a:off x="4114800" y="3621024"/>
            <a:ext cx="146304" cy="146304"/>
          </a:xfrm>
          <a:prstGeom prst="ellipse">
            <a:avLst/>
          </a:prstGeom>
          <a:solidFill>
            <a:schemeClr val="accent4"/>
          </a:solidFill>
          <a:ln w="12700">
            <a:solidFill>
              <a:schemeClr val="accent4"/>
            </a:solidFill>
            <a:prstDash val="solid"/>
          </a:ln>
        </p:spPr>
        <p:txBody>
          <a:bodyPr/>
          <a:lstStyle/>
          <a:p>
            <a:endParaRPr lang="en-US"/>
          </a:p>
        </p:txBody>
      </p:sp>
      <p:sp>
        <p:nvSpPr>
          <p:cNvPr id="26" name="Text 24"/>
          <p:cNvSpPr txBox="1"/>
          <p:nvPr/>
        </p:nvSpPr>
        <p:spPr>
          <a:xfrm>
            <a:off x="594360" y="3465576"/>
            <a:ext cx="3429000" cy="457200"/>
          </a:xfrm>
          <a:prstGeom prst="rect">
            <a:avLst/>
          </a:prstGeom>
          <a:noFill/>
          <a:ln/>
        </p:spPr>
        <p:txBody>
          <a:bodyPr wrap="square" lIns="635" tIns="635" rIns="635" bIns="635" rtlCol="0" anchor="ctr"/>
          <a:lstStyle/>
          <a:p>
            <a:pPr marL="0" indent="0" algn="r" rtl="1">
              <a:buNone/>
            </a:pPr>
            <a:r>
              <a:rPr lang="ar-SA" altLang="en-US" sz="1500" dirty="0">
                <a:solidFill>
                  <a:schemeClr val="tx1"/>
                </a:solidFill>
              </a:rPr>
              <a:t>نختار الصفات والصور الدقيقة</a:t>
            </a:r>
            <a:endParaRPr lang="ar-SA" sz="1500" dirty="0"/>
          </a:p>
        </p:txBody>
      </p:sp>
      <p:sp>
        <p:nvSpPr>
          <p:cNvPr id="27" name="SelectStrip"/>
          <p:cNvSpPr/>
          <p:nvPr/>
        </p:nvSpPr>
        <p:spPr>
          <a:xfrm>
            <a:off x="457200" y="4114800"/>
            <a:ext cx="8229600" cy="594360"/>
          </a:xfrm>
          <a:prstGeom prst="roundRect">
            <a:avLst>
              <a:gd name="adj" fmla="val 15385"/>
            </a:avLst>
          </a:prstGeom>
          <a:solidFill>
            <a:schemeClr val="accent6"/>
          </a:solidFill>
          <a:ln w="12700">
            <a:solidFill>
              <a:schemeClr val="accent6"/>
            </a:solidFill>
            <a:prstDash val="solid"/>
          </a:ln>
        </p:spPr>
        <p:txBody>
          <a:bodyPr/>
          <a:lstStyle/>
          <a:p>
            <a:endParaRPr lang="en-US"/>
          </a:p>
        </p:txBody>
      </p:sp>
      <p:sp>
        <p:nvSpPr>
          <p:cNvPr id="28" name="Text 26"/>
          <p:cNvSpPr txBox="1"/>
          <p:nvPr/>
        </p:nvSpPr>
        <p:spPr>
          <a:xfrm>
            <a:off x="640080" y="4114800"/>
            <a:ext cx="7863840" cy="594360"/>
          </a:xfrm>
          <a:prstGeom prst="rect">
            <a:avLst/>
          </a:prstGeom>
          <a:noFill/>
          <a:ln/>
        </p:spPr>
        <p:txBody>
          <a:bodyPr wrap="square" lIns="635" tIns="635" rIns="635" bIns="635" rtlCol="0" anchor="ctr"/>
          <a:lstStyle/>
          <a:p>
            <a:pPr marL="0" indent="0" algn="r" rtl="1">
              <a:buNone/>
            </a:pPr>
            <a:r>
              <a:rPr lang="ar-SA" altLang="en-US" sz="1600" b="1" dirty="0">
                <a:solidFill>
                  <a:schemeClr val="tx1"/>
                </a:solidFill>
              </a:rPr>
              <a:t>الانتقاء والتماسك: نختار التفاصيل التي تخدم فكرتنا، ونربطها بأدوات الربط ليتماسك النص.</a:t>
            </a:r>
            <a:endParaRPr lang="ar-SA" sz="1600" dirty="0"/>
          </a:p>
        </p:txBody>
      </p:sp>
      <p:sp>
        <p:nvSpPr>
          <p:cNvPr id="29" name="Slide Number Placeholder 0"/>
          <p:cNvSpPr>
            <a:spLocks noGrp="1"/>
          </p:cNvSpPr>
          <p:nvPr>
            <p:ph type="sldNum" sz="quarter" idx="4294967295"/>
          </p:nvPr>
        </p:nvSpPr>
        <p:spPr>
          <a:xfrm>
            <a:off x="457200" y="4828032"/>
            <a:ext cx="731520" cy="237744"/>
          </a:xfrm>
          <a:prstGeom prst="rect">
            <a:avLst/>
          </a:prstGeom>
          <a:extLst>
            <a:ext uri="{C572A759-6A51-4108-AA02-DFA0A04FC94B}">
              <ma14:wrappingTextBoxFlag xmlns:ma14="http://schemas.microsoft.com/office/mac/drawingml/2011/main" xmlns="" val="0"/>
            </a:ext>
          </a:extLst>
        </p:spPr>
        <p:txBody>
          <a:bodyPr/>
          <a:lstStyle>
            <a:lvl1pPr>
              <a:defRPr sz="1100">
                <a:solidFill>
                  <a:schemeClr val="tx1"/>
                </a:solidFill>
              </a:defRPr>
            </a:lvl1pPr>
          </a:lstStyle>
          <a:p>
            <a:pPr algn="l"/>
            <a:fld id="{F7021451-1387-4CA6-816F-3879F97B5CBC}" type="slidenum">
              <a:rPr lang="en-US" b="0"/>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itleTag"/>
          <p:cNvSpPr/>
          <p:nvPr/>
        </p:nvSpPr>
        <p:spPr>
          <a:xfrm>
            <a:off x="4572000" y="182880"/>
            <a:ext cx="4297680" cy="777240"/>
          </a:xfrm>
          <a:prstGeom prst="rect">
            <a:avLst/>
          </a:prstGeom>
          <a:solidFill>
            <a:schemeClr val="bg2"/>
          </a:solidFill>
          <a:ln w="12700">
            <a:solidFill>
              <a:schemeClr val="bg2"/>
            </a:solidFill>
            <a:prstDash val="solid"/>
          </a:ln>
        </p:spPr>
        <p:txBody>
          <a:bodyPr/>
          <a:lstStyle/>
          <a:p>
            <a:endParaRPr lang="en-US"/>
          </a:p>
        </p:txBody>
      </p:sp>
      <p:sp>
        <p:nvSpPr>
          <p:cNvPr id="3" name="TitleTagCorner"/>
          <p:cNvSpPr/>
          <p:nvPr/>
        </p:nvSpPr>
        <p:spPr>
          <a:xfrm flipV="1">
            <a:off x="4572000" y="182880"/>
            <a:ext cx="960120" cy="777240"/>
          </a:xfrm>
          <a:prstGeom prst="rtTriangle">
            <a:avLst/>
          </a:prstGeom>
          <a:solidFill>
            <a:schemeClr val="bg1"/>
          </a:solidFill>
          <a:ln w="12700">
            <a:solidFill>
              <a:schemeClr val="bg1"/>
            </a:solidFill>
            <a:prstDash val="solid"/>
          </a:ln>
        </p:spPr>
        <p:txBody>
          <a:bodyPr/>
          <a:lstStyle/>
          <a:p>
            <a:endParaRPr lang="en-US"/>
          </a:p>
        </p:txBody>
      </p:sp>
      <p:sp>
        <p:nvSpPr>
          <p:cNvPr id="4" name="Text 0"/>
          <p:cNvSpPr>
            <a:spLocks noGrp="1"/>
          </p:cNvSpPr>
          <p:nvPr>
            <p:ph type="title" idx="100" hasCustomPrompt="1"/>
          </p:nvPr>
        </p:nvSpPr>
        <p:spPr>
          <a:xfrm>
            <a:off x="5074920" y="182880"/>
            <a:ext cx="3657600" cy="777240"/>
          </a:xfrm>
          <a:prstGeom prst="rect">
            <a:avLst/>
          </a:prstGeom>
          <a:noFill/>
          <a:ln/>
        </p:spPr>
        <p:txBody>
          <a:bodyPr wrap="square" lIns="635" tIns="635" rIns="635" bIns="635" rtlCol="0" anchor="ctr"/>
          <a:lstStyle/>
          <a:p>
            <a:pPr marL="0" indent="0" algn="r" rtl="1">
              <a:buNone/>
            </a:pPr>
            <a:r>
              <a:rPr lang="ar-SA" altLang="en-US" sz="2400" b="1" dirty="0">
                <a:solidFill>
                  <a:schemeClr val="tx1"/>
                </a:solidFill>
              </a:rPr>
              <a:t>نموذج من «عصر العلم»</a:t>
            </a:r>
            <a:endParaRPr lang="ar-SA" sz="2400" dirty="0"/>
          </a:p>
        </p:txBody>
      </p:sp>
      <p:graphicFrame>
        <p:nvGraphicFramePr>
          <p:cNvPr id="13" name="ModelTable"/>
          <p:cNvGraphicFramePr>
            <a:graphicFrameLocks noGrp="1"/>
          </p:cNvGraphicFramePr>
          <p:nvPr>
            <p:extLst>
              <p:ext uri="{D42A27DB-BD31-4B8C-83A1-F6EECF244321}">
                <p14:modId xmlns:p14="http://schemas.microsoft.com/office/powerpoint/2010/main" val="4087344866"/>
              </p:ext>
            </p:extLst>
          </p:nvPr>
        </p:nvGraphicFramePr>
        <p:xfrm>
          <a:off x="457200" y="1234440"/>
          <a:ext cx="8229600" cy="3099816"/>
        </p:xfrm>
        <a:graphic>
          <a:graphicData uri="http://schemas.openxmlformats.org/drawingml/2006/table">
            <a:tbl>
              <a:tblPr/>
              <a:tblGrid>
                <a:gridCol w="155448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017520">
                  <a:extLst>
                    <a:ext uri="{9D8B030D-6E8A-4147-A177-3AD203B41FA5}">
                      <a16:colId xmlns:a16="http://schemas.microsoft.com/office/drawing/2014/main" val="20002"/>
                    </a:ext>
                  </a:extLst>
                </a:gridCol>
              </a:tblGrid>
              <a:tr h="411480">
                <a:tc>
                  <a:txBody>
                    <a:bodyPr/>
                    <a:lstStyle/>
                    <a:p>
                      <a:pPr marL="0" indent="0" algn="ctr">
                        <a:buNone/>
                      </a:pPr>
                      <a:r>
                        <a:rPr lang="en-US" sz="1500" b="1" dirty="0">
                          <a:solidFill>
                            <a:schemeClr val="bg1"/>
                          </a:solidFill>
                        </a:rPr>
                        <a:t>العنصر</a:t>
                      </a:r>
                      <a:endParaRPr lang="en-US" sz="1500" dirty="0"/>
                    </a:p>
                  </a:txBody>
                  <a:tcPr marL="109728" marR="109728" marT="36576" marB="36576"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tx2"/>
                    </a:solidFill>
                  </a:tcPr>
                </a:tc>
                <a:tc>
                  <a:txBody>
                    <a:bodyPr/>
                    <a:lstStyle/>
                    <a:p>
                      <a:pPr marL="0" indent="0" algn="ctr">
                        <a:buNone/>
                      </a:pPr>
                      <a:r>
                        <a:rPr lang="en-US" sz="1500" b="1" dirty="0">
                          <a:solidFill>
                            <a:schemeClr val="bg1"/>
                          </a:solidFill>
                        </a:rPr>
                        <a:t>ماذا اختار زويل؟</a:t>
                      </a:r>
                      <a:endParaRPr lang="en-US" sz="1500" dirty="0"/>
                    </a:p>
                  </a:txBody>
                  <a:tcPr marL="109728" marR="109728" marT="36576" marB="36576"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tx2"/>
                    </a:solidFill>
                  </a:tcPr>
                </a:tc>
                <a:tc>
                  <a:txBody>
                    <a:bodyPr/>
                    <a:lstStyle/>
                    <a:p>
                      <a:pPr marL="0" indent="0" algn="ctr">
                        <a:buNone/>
                      </a:pPr>
                      <a:r>
                        <a:rPr lang="en-US" sz="1500" b="1" dirty="0">
                          <a:solidFill>
                            <a:schemeClr val="bg1"/>
                          </a:solidFill>
                        </a:rPr>
                        <a:t>أثره في القارئ</a:t>
                      </a:r>
                      <a:endParaRPr lang="en-US" sz="1500" dirty="0"/>
                    </a:p>
                  </a:txBody>
                  <a:tcPr marL="109728" marR="109728" marT="36576" marB="36576"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530352">
                <a:tc>
                  <a:txBody>
                    <a:bodyPr/>
                    <a:lstStyle/>
                    <a:p>
                      <a:pPr marL="0" indent="0" algn="r">
                        <a:buNone/>
                      </a:pPr>
                      <a:r>
                        <a:rPr lang="en-US" sz="2000" b="1" dirty="0">
                          <a:solidFill>
                            <a:srgbClr val="C00000"/>
                          </a:solidFill>
                        </a:rPr>
                        <a:t>الزمان</a:t>
                      </a:r>
                      <a:endParaRPr lang="en-US" sz="2000" dirty="0">
                        <a:solidFill>
                          <a:srgbClr val="C00000"/>
                        </a:solidFill>
                      </a:endParaRPr>
                    </a:p>
                  </a:txBody>
                  <a:tcPr marL="109728" marR="109728" marT="36576" marB="36576"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marL="0" indent="0" algn="r">
                        <a:buNone/>
                      </a:pPr>
                      <a:r>
                        <a:rPr lang="en-US" sz="1400" b="1" dirty="0">
                          <a:solidFill>
                            <a:schemeClr val="tx1"/>
                          </a:solidFill>
                        </a:rPr>
                        <a:t>«صيف عام 1963»</a:t>
                      </a:r>
                      <a:endParaRPr lang="en-US" sz="1400" b="1" dirty="0"/>
                    </a:p>
                  </a:txBody>
                  <a:tcPr marL="109728" marR="109728" marT="36576" marB="36576"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marL="0" indent="0" algn="r">
                        <a:buNone/>
                      </a:pPr>
                      <a:r>
                        <a:rPr lang="en-US" sz="1400" b="1" dirty="0">
                          <a:solidFill>
                            <a:schemeClr val="tx1"/>
                          </a:solidFill>
                        </a:rPr>
                        <a:t>يحدّد لحظة الحدث بدقة</a:t>
                      </a:r>
                      <a:endParaRPr lang="en-US" sz="1400" b="1" dirty="0"/>
                    </a:p>
                  </a:txBody>
                  <a:tcPr marL="109728" marR="109728" marT="36576" marB="36576"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530352">
                <a:tc>
                  <a:txBody>
                    <a:bodyPr/>
                    <a:lstStyle/>
                    <a:p>
                      <a:pPr marL="0" indent="0" algn="r">
                        <a:buNone/>
                      </a:pPr>
                      <a:r>
                        <a:rPr lang="en-US" sz="2000" b="1" dirty="0">
                          <a:solidFill>
                            <a:srgbClr val="C00000"/>
                          </a:solidFill>
                        </a:rPr>
                        <a:t>المكان</a:t>
                      </a:r>
                      <a:endParaRPr lang="en-US" sz="2000" dirty="0">
                        <a:solidFill>
                          <a:srgbClr val="C00000"/>
                        </a:solidFill>
                      </a:endParaRPr>
                    </a:p>
                  </a:txBody>
                  <a:tcPr marL="109728" marR="109728" marT="36576" marB="36576"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marL="0" indent="0" algn="r">
                        <a:buNone/>
                      </a:pPr>
                      <a:r>
                        <a:rPr lang="en-US" sz="1400" b="1" dirty="0">
                          <a:solidFill>
                            <a:schemeClr val="tx1"/>
                          </a:solidFill>
                        </a:rPr>
                        <a:t>حرم جامعة الإسكندرية في حيّ محرّم بك</a:t>
                      </a:r>
                      <a:endParaRPr lang="en-US" sz="1400" b="1" dirty="0"/>
                    </a:p>
                  </a:txBody>
                  <a:tcPr marL="109728" marR="109728" marT="36576" marB="36576"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marL="0" indent="0" algn="r">
                        <a:buNone/>
                      </a:pPr>
                      <a:r>
                        <a:rPr lang="en-US" sz="1400" b="1" dirty="0">
                          <a:solidFill>
                            <a:schemeClr val="tx1"/>
                          </a:solidFill>
                        </a:rPr>
                        <a:t>يجعل المشهد حقيقيًا ومحدّدًا</a:t>
                      </a:r>
                      <a:endParaRPr lang="en-US" sz="1400" b="1" dirty="0"/>
                    </a:p>
                  </a:txBody>
                  <a:tcPr marL="109728" marR="109728" marT="36576" marB="36576"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530352">
                <a:tc>
                  <a:txBody>
                    <a:bodyPr/>
                    <a:lstStyle/>
                    <a:p>
                      <a:pPr marL="0" indent="0" algn="r">
                        <a:buNone/>
                      </a:pPr>
                      <a:r>
                        <a:rPr lang="en-US" sz="2000" b="1" dirty="0">
                          <a:solidFill>
                            <a:srgbClr val="C00000"/>
                          </a:solidFill>
                        </a:rPr>
                        <a:t>الشخصيات</a:t>
                      </a:r>
                      <a:endParaRPr lang="en-US" sz="2000" dirty="0">
                        <a:solidFill>
                          <a:srgbClr val="C00000"/>
                        </a:solidFill>
                      </a:endParaRPr>
                    </a:p>
                  </a:txBody>
                  <a:tcPr marL="109728" marR="109728" marT="36576" marB="36576"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marL="0" indent="0" algn="r">
                        <a:buNone/>
                      </a:pPr>
                      <a:r>
                        <a:rPr lang="en-US" sz="1400" b="1" dirty="0">
                          <a:solidFill>
                            <a:schemeClr val="tx1"/>
                          </a:solidFill>
                        </a:rPr>
                        <a:t>خاله رزق الذي رافقه في الزيارة</a:t>
                      </a:r>
                      <a:endParaRPr lang="en-US" sz="1400" b="1" dirty="0"/>
                    </a:p>
                  </a:txBody>
                  <a:tcPr marL="109728" marR="109728" marT="36576" marB="36576"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marL="0" indent="0" algn="r">
                        <a:buNone/>
                      </a:pPr>
                      <a:r>
                        <a:rPr lang="en-US" sz="1400" b="1" dirty="0">
                          <a:solidFill>
                            <a:schemeClr val="tx1"/>
                          </a:solidFill>
                        </a:rPr>
                        <a:t>يمنح الموقف بعدًا إنسانيًا</a:t>
                      </a:r>
                      <a:endParaRPr lang="en-US" sz="1400" b="1" dirty="0"/>
                    </a:p>
                  </a:txBody>
                  <a:tcPr marL="109728" marR="109728" marT="36576" marB="36576"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530352">
                <a:tc>
                  <a:txBody>
                    <a:bodyPr/>
                    <a:lstStyle/>
                    <a:p>
                      <a:pPr marL="0" indent="0" algn="r">
                        <a:buNone/>
                      </a:pPr>
                      <a:r>
                        <a:rPr lang="en-US" sz="2000" b="1" dirty="0">
                          <a:solidFill>
                            <a:srgbClr val="C00000"/>
                          </a:solidFill>
                        </a:rPr>
                        <a:t>المشاعر</a:t>
                      </a:r>
                      <a:endParaRPr lang="en-US" sz="2000" dirty="0">
                        <a:solidFill>
                          <a:srgbClr val="C00000"/>
                        </a:solidFill>
                      </a:endParaRPr>
                    </a:p>
                  </a:txBody>
                  <a:tcPr marL="109728" marR="109728" marT="36576" marB="36576"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marL="0" indent="0" algn="r">
                        <a:buNone/>
                      </a:pPr>
                      <a:r>
                        <a:rPr lang="en-US" sz="1400" b="1" dirty="0">
                          <a:solidFill>
                            <a:schemeClr val="tx1"/>
                          </a:solidFill>
                        </a:rPr>
                        <a:t>قطرات الدمع التي كانت «دموع الفرح»</a:t>
                      </a:r>
                      <a:endParaRPr lang="en-US" sz="1400" b="1" dirty="0"/>
                    </a:p>
                  </a:txBody>
                  <a:tcPr marL="109728" marR="109728" marT="36576" marB="36576"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marL="0" indent="0" algn="r">
                        <a:buNone/>
                      </a:pPr>
                      <a:r>
                        <a:rPr lang="en-US" sz="1400" b="1" dirty="0">
                          <a:solidFill>
                            <a:schemeClr val="tx1"/>
                          </a:solidFill>
                        </a:rPr>
                        <a:t>يصف الشعور ويفسّر سببه</a:t>
                      </a:r>
                      <a:endParaRPr lang="en-US" sz="1400" b="1" dirty="0"/>
                    </a:p>
                  </a:txBody>
                  <a:tcPr marL="109728" marR="109728" marT="36576" marB="36576"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566928">
                <a:tc>
                  <a:txBody>
                    <a:bodyPr/>
                    <a:lstStyle/>
                    <a:p>
                      <a:pPr marL="0" indent="0" algn="r">
                        <a:buNone/>
                      </a:pPr>
                      <a:r>
                        <a:rPr lang="en-US" sz="2000" b="1" dirty="0">
                          <a:solidFill>
                            <a:srgbClr val="C00000"/>
                          </a:solidFill>
                        </a:rPr>
                        <a:t>الوصف الحسي</a:t>
                      </a:r>
                      <a:endParaRPr lang="en-US" sz="2000" dirty="0">
                        <a:solidFill>
                          <a:srgbClr val="C00000"/>
                        </a:solidFill>
                      </a:endParaRPr>
                    </a:p>
                  </a:txBody>
                  <a:tcPr marL="109728" marR="109728" marT="36576" marB="36576"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marL="0" indent="0" algn="r">
                        <a:buNone/>
                      </a:pPr>
                      <a:r>
                        <a:rPr lang="en-US" sz="1400" b="1" dirty="0">
                          <a:solidFill>
                            <a:schemeClr val="tx1"/>
                          </a:solidFill>
                        </a:rPr>
                        <a:t>الهدوء والأشجار والشجيرات على جوانب الممرات</a:t>
                      </a:r>
                      <a:endParaRPr lang="en-US" sz="1400" b="1" dirty="0"/>
                    </a:p>
                  </a:txBody>
                  <a:tcPr marL="109728" marR="109728" marT="36576" marB="36576"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marL="0" indent="0" algn="r">
                        <a:buNone/>
                      </a:pPr>
                      <a:r>
                        <a:rPr lang="en-US" sz="1400" b="1" dirty="0">
                          <a:solidFill>
                            <a:schemeClr val="tx1"/>
                          </a:solidFill>
                        </a:rPr>
                        <a:t>يرسم صورة بصرية هادئة</a:t>
                      </a:r>
                      <a:endParaRPr lang="en-US" sz="1400" b="1" dirty="0"/>
                    </a:p>
                  </a:txBody>
                  <a:tcPr marL="109728" marR="109728" marT="36576" marB="36576"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bl>
          </a:graphicData>
        </a:graphic>
      </p:graphicFrame>
      <p:sp>
        <p:nvSpPr>
          <p:cNvPr id="6" name="Text 3"/>
          <p:cNvSpPr txBox="1"/>
          <p:nvPr/>
        </p:nvSpPr>
        <p:spPr>
          <a:xfrm>
            <a:off x="457200" y="4480560"/>
            <a:ext cx="8229600" cy="274320"/>
          </a:xfrm>
          <a:prstGeom prst="rect">
            <a:avLst/>
          </a:prstGeom>
          <a:noFill/>
          <a:ln/>
        </p:spPr>
        <p:txBody>
          <a:bodyPr wrap="square" lIns="635" tIns="635" rIns="635" bIns="635" rtlCol="0" anchor="t"/>
          <a:lstStyle/>
          <a:p>
            <a:pPr marL="0" indent="0" algn="r" rtl="1">
              <a:buNone/>
            </a:pPr>
            <a:r>
              <a:rPr lang="ar-SA" altLang="en-US" sz="1200" dirty="0">
                <a:solidFill>
                  <a:schemeClr val="tx1"/>
                </a:solidFill>
              </a:rPr>
              <a:t>المصدر: أحمد زويل، «عصر العلم» (المقتطف المقرّر في الدرس).</a:t>
            </a:r>
            <a:endParaRPr lang="ar-SA" sz="1200" dirty="0"/>
          </a:p>
        </p:txBody>
      </p:sp>
      <p:sp>
        <p:nvSpPr>
          <p:cNvPr id="25" name="Slide Number Placeholder 0"/>
          <p:cNvSpPr>
            <a:spLocks noGrp="1"/>
          </p:cNvSpPr>
          <p:nvPr>
            <p:ph type="sldNum" sz="quarter" idx="4294967295"/>
          </p:nvPr>
        </p:nvSpPr>
        <p:spPr>
          <a:xfrm>
            <a:off x="457200" y="4828032"/>
            <a:ext cx="731520" cy="237744"/>
          </a:xfrm>
          <a:prstGeom prst="rect">
            <a:avLst/>
          </a:prstGeom>
          <a:extLst>
            <a:ext uri="{C572A759-6A51-4108-AA02-DFA0A04FC94B}">
              <ma14:wrappingTextBoxFlag xmlns:ma14="http://schemas.microsoft.com/office/mac/drawingml/2011/main" xmlns="" val="0"/>
            </a:ext>
          </a:extLst>
        </p:spPr>
        <p:txBody>
          <a:bodyPr/>
          <a:lstStyle>
            <a:lvl1pPr>
              <a:defRPr sz="1100">
                <a:solidFill>
                  <a:schemeClr val="tx1"/>
                </a:solidFill>
              </a:defRPr>
            </a:lvl1pPr>
          </a:lstStyle>
          <a:p>
            <a:pPr algn="l"/>
            <a:fld id="{F7021451-1387-4CA6-816F-3879F97B5CBC}" type="slidenum">
              <a:rPr lang="en-US" b="0"/>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itleTag"/>
          <p:cNvSpPr/>
          <p:nvPr/>
        </p:nvSpPr>
        <p:spPr>
          <a:xfrm>
            <a:off x="4572000" y="182880"/>
            <a:ext cx="4297680" cy="777240"/>
          </a:xfrm>
          <a:prstGeom prst="rect">
            <a:avLst/>
          </a:prstGeom>
          <a:solidFill>
            <a:schemeClr val="bg2"/>
          </a:solidFill>
          <a:ln w="12700">
            <a:solidFill>
              <a:schemeClr val="bg2"/>
            </a:solidFill>
            <a:prstDash val="solid"/>
          </a:ln>
        </p:spPr>
        <p:txBody>
          <a:bodyPr/>
          <a:lstStyle/>
          <a:p>
            <a:endParaRPr lang="en-US"/>
          </a:p>
        </p:txBody>
      </p:sp>
      <p:sp>
        <p:nvSpPr>
          <p:cNvPr id="3" name="TitleTagCorner"/>
          <p:cNvSpPr/>
          <p:nvPr/>
        </p:nvSpPr>
        <p:spPr>
          <a:xfrm flipV="1">
            <a:off x="4572000" y="182880"/>
            <a:ext cx="960120" cy="777240"/>
          </a:xfrm>
          <a:prstGeom prst="rtTriangle">
            <a:avLst/>
          </a:prstGeom>
          <a:solidFill>
            <a:schemeClr val="bg1"/>
          </a:solidFill>
          <a:ln w="12700">
            <a:solidFill>
              <a:schemeClr val="bg1"/>
            </a:solidFill>
            <a:prstDash val="solid"/>
          </a:ln>
        </p:spPr>
        <p:txBody>
          <a:bodyPr/>
          <a:lstStyle/>
          <a:p>
            <a:endParaRPr lang="en-US"/>
          </a:p>
        </p:txBody>
      </p:sp>
      <p:sp>
        <p:nvSpPr>
          <p:cNvPr id="4" name="Text 0"/>
          <p:cNvSpPr>
            <a:spLocks noGrp="1"/>
          </p:cNvSpPr>
          <p:nvPr>
            <p:ph type="title" idx="100" hasCustomPrompt="1"/>
          </p:nvPr>
        </p:nvSpPr>
        <p:spPr>
          <a:xfrm>
            <a:off x="5074920" y="182880"/>
            <a:ext cx="3657600" cy="777240"/>
          </a:xfrm>
          <a:prstGeom prst="rect">
            <a:avLst/>
          </a:prstGeom>
          <a:noFill/>
          <a:ln/>
        </p:spPr>
        <p:txBody>
          <a:bodyPr wrap="square" lIns="635" tIns="635" rIns="635" bIns="635" rtlCol="0" anchor="ctr"/>
          <a:lstStyle/>
          <a:p>
            <a:pPr marL="0" indent="0" algn="r" rtl="1">
              <a:buNone/>
            </a:pPr>
            <a:r>
              <a:rPr lang="ar-SA" altLang="en-US" sz="2400" b="1" dirty="0">
                <a:solidFill>
                  <a:schemeClr val="tx1"/>
                </a:solidFill>
              </a:rPr>
              <a:t>نشاط تطبيقي</a:t>
            </a:r>
            <a:endParaRPr lang="ar-SA" sz="2400" dirty="0"/>
          </a:p>
        </p:txBody>
      </p:sp>
      <p:sp>
        <p:nvSpPr>
          <p:cNvPr id="5" name="ActivityCard"/>
          <p:cNvSpPr/>
          <p:nvPr/>
        </p:nvSpPr>
        <p:spPr>
          <a:xfrm>
            <a:off x="3520440" y="1234440"/>
            <a:ext cx="5166360" cy="3474720"/>
          </a:xfrm>
          <a:prstGeom prst="roundRect">
            <a:avLst>
              <a:gd name="adj" fmla="val 2632"/>
            </a:avLst>
          </a:prstGeom>
          <a:solidFill>
            <a:schemeClr val="bg1"/>
          </a:solidFill>
          <a:ln w="12700">
            <a:solidFill>
              <a:schemeClr val="accent2"/>
            </a:solidFill>
            <a:prstDash val="solid"/>
          </a:ln>
        </p:spPr>
        <p:txBody>
          <a:bodyPr/>
          <a:lstStyle/>
          <a:p>
            <a:endParaRPr lang="en-US"/>
          </a:p>
        </p:txBody>
      </p:sp>
      <p:sp>
        <p:nvSpPr>
          <p:cNvPr id="6" name="Text 4"/>
          <p:cNvSpPr txBox="1"/>
          <p:nvPr/>
        </p:nvSpPr>
        <p:spPr>
          <a:xfrm>
            <a:off x="3703320" y="1325880"/>
            <a:ext cx="4846320" cy="457200"/>
          </a:xfrm>
          <a:prstGeom prst="rect">
            <a:avLst/>
          </a:prstGeom>
          <a:noFill/>
          <a:ln/>
        </p:spPr>
        <p:txBody>
          <a:bodyPr wrap="square" lIns="635" tIns="635" rIns="635" bIns="635" rtlCol="0" anchor="t"/>
          <a:lstStyle/>
          <a:p>
            <a:pPr marL="0" indent="0" algn="r" rtl="1">
              <a:buNone/>
            </a:pPr>
            <a:r>
              <a:rPr lang="ar-SA" altLang="en-US" sz="2000" b="1" dirty="0">
                <a:solidFill>
                  <a:schemeClr val="accent3"/>
                </a:solidFill>
              </a:rPr>
              <a:t>اكتب فقرة عن حدث مهم في حياتك</a:t>
            </a:r>
            <a:endParaRPr lang="ar-SA" sz="2000" dirty="0"/>
          </a:p>
        </p:txBody>
      </p:sp>
      <p:sp>
        <p:nvSpPr>
          <p:cNvPr id="7" name="Badge"/>
          <p:cNvSpPr/>
          <p:nvPr/>
        </p:nvSpPr>
        <p:spPr>
          <a:xfrm>
            <a:off x="8092440" y="1892808"/>
            <a:ext cx="420624" cy="420624"/>
          </a:xfrm>
          <a:prstGeom prst="ellipse">
            <a:avLst/>
          </a:prstGeom>
          <a:solidFill>
            <a:schemeClr val="accent3"/>
          </a:solidFill>
          <a:ln w="12700">
            <a:solidFill>
              <a:schemeClr val="accent3"/>
            </a:solidFill>
            <a:prstDash val="solid"/>
          </a:ln>
        </p:spPr>
        <p:txBody>
          <a:bodyPr/>
          <a:lstStyle/>
          <a:p>
            <a:endParaRPr lang="en-US"/>
          </a:p>
        </p:txBody>
      </p:sp>
      <p:sp>
        <p:nvSpPr>
          <p:cNvPr id="8" name="Text 6"/>
          <p:cNvSpPr txBox="1"/>
          <p:nvPr/>
        </p:nvSpPr>
        <p:spPr>
          <a:xfrm>
            <a:off x="8092440" y="1892808"/>
            <a:ext cx="420624" cy="420624"/>
          </a:xfrm>
          <a:prstGeom prst="rect">
            <a:avLst/>
          </a:prstGeom>
          <a:noFill/>
          <a:ln/>
        </p:spPr>
        <p:txBody>
          <a:bodyPr wrap="square" lIns="0" tIns="0" rIns="0" bIns="0" rtlCol="0" anchor="ctr"/>
          <a:lstStyle/>
          <a:p>
            <a:pPr marL="0" indent="0" algn="ctr" rtl="1">
              <a:buNone/>
            </a:pPr>
            <a:r>
              <a:rPr lang="ar-SA" altLang="en-US" sz="1600" b="1" dirty="0">
                <a:solidFill>
                  <a:schemeClr val="bg1"/>
                </a:solidFill>
              </a:rPr>
              <a:t>1</a:t>
            </a:r>
            <a:endParaRPr lang="ar-SA" sz="1600" dirty="0"/>
          </a:p>
        </p:txBody>
      </p:sp>
      <p:sp>
        <p:nvSpPr>
          <p:cNvPr id="9" name="Text 7"/>
          <p:cNvSpPr txBox="1"/>
          <p:nvPr/>
        </p:nvSpPr>
        <p:spPr>
          <a:xfrm>
            <a:off x="3703320" y="1874520"/>
            <a:ext cx="4297680" cy="457200"/>
          </a:xfrm>
          <a:prstGeom prst="rect">
            <a:avLst/>
          </a:prstGeom>
          <a:noFill/>
          <a:ln/>
        </p:spPr>
        <p:txBody>
          <a:bodyPr wrap="square" lIns="635" tIns="635" rIns="635" bIns="635" rtlCol="0" anchor="ctr"/>
          <a:lstStyle/>
          <a:p>
            <a:pPr marL="0" indent="0" algn="r" rtl="1">
              <a:buNone/>
            </a:pPr>
            <a:r>
              <a:rPr lang="ar-SA" altLang="en-US" sz="1500" dirty="0">
                <a:solidFill>
                  <a:schemeClr val="tx1"/>
                </a:solidFill>
              </a:rPr>
              <a:t>حدث ذلك في … (الزمان والمكان)</a:t>
            </a:r>
            <a:endParaRPr lang="ar-SA" sz="1500" dirty="0"/>
          </a:p>
        </p:txBody>
      </p:sp>
      <p:sp>
        <p:nvSpPr>
          <p:cNvPr id="10" name="Badge"/>
          <p:cNvSpPr/>
          <p:nvPr/>
        </p:nvSpPr>
        <p:spPr>
          <a:xfrm>
            <a:off x="8092440" y="2441448"/>
            <a:ext cx="420624" cy="420624"/>
          </a:xfrm>
          <a:prstGeom prst="ellipse">
            <a:avLst/>
          </a:prstGeom>
          <a:solidFill>
            <a:schemeClr val="accent3"/>
          </a:solidFill>
          <a:ln w="12700">
            <a:solidFill>
              <a:schemeClr val="accent3"/>
            </a:solidFill>
            <a:prstDash val="solid"/>
          </a:ln>
        </p:spPr>
        <p:txBody>
          <a:bodyPr/>
          <a:lstStyle/>
          <a:p>
            <a:endParaRPr lang="en-US"/>
          </a:p>
        </p:txBody>
      </p:sp>
      <p:sp>
        <p:nvSpPr>
          <p:cNvPr id="11" name="Text 9"/>
          <p:cNvSpPr txBox="1"/>
          <p:nvPr/>
        </p:nvSpPr>
        <p:spPr>
          <a:xfrm>
            <a:off x="8092440" y="2441448"/>
            <a:ext cx="420624" cy="420624"/>
          </a:xfrm>
          <a:prstGeom prst="rect">
            <a:avLst/>
          </a:prstGeom>
          <a:noFill/>
          <a:ln/>
        </p:spPr>
        <p:txBody>
          <a:bodyPr wrap="square" lIns="0" tIns="0" rIns="0" bIns="0" rtlCol="0" anchor="ctr"/>
          <a:lstStyle/>
          <a:p>
            <a:pPr marL="0" indent="0" algn="ctr" rtl="1">
              <a:buNone/>
            </a:pPr>
            <a:r>
              <a:rPr lang="ar-SA" altLang="en-US" sz="1600" b="1" dirty="0">
                <a:solidFill>
                  <a:schemeClr val="bg1"/>
                </a:solidFill>
              </a:rPr>
              <a:t>2</a:t>
            </a:r>
            <a:endParaRPr lang="ar-SA" sz="1600" dirty="0"/>
          </a:p>
        </p:txBody>
      </p:sp>
      <p:sp>
        <p:nvSpPr>
          <p:cNvPr id="12" name="Text 10"/>
          <p:cNvSpPr txBox="1"/>
          <p:nvPr/>
        </p:nvSpPr>
        <p:spPr>
          <a:xfrm>
            <a:off x="3703320" y="2423160"/>
            <a:ext cx="4297680" cy="457200"/>
          </a:xfrm>
          <a:prstGeom prst="rect">
            <a:avLst/>
          </a:prstGeom>
          <a:noFill/>
          <a:ln/>
        </p:spPr>
        <p:txBody>
          <a:bodyPr wrap="square" lIns="635" tIns="635" rIns="635" bIns="635" rtlCol="0" anchor="ctr"/>
          <a:lstStyle/>
          <a:p>
            <a:pPr marL="0" indent="0" algn="r" rtl="1">
              <a:buNone/>
            </a:pPr>
            <a:r>
              <a:rPr lang="ar-SA" altLang="en-US" sz="1500" dirty="0">
                <a:solidFill>
                  <a:schemeClr val="tx1"/>
                </a:solidFill>
              </a:rPr>
              <a:t>كنتُ … (من معي؟ ماذا أرى وأسمع؟)</a:t>
            </a:r>
            <a:endParaRPr lang="ar-SA" sz="1500" dirty="0"/>
          </a:p>
        </p:txBody>
      </p:sp>
      <p:sp>
        <p:nvSpPr>
          <p:cNvPr id="13" name="Badge"/>
          <p:cNvSpPr/>
          <p:nvPr/>
        </p:nvSpPr>
        <p:spPr>
          <a:xfrm>
            <a:off x="8092440" y="2990088"/>
            <a:ext cx="420624" cy="420624"/>
          </a:xfrm>
          <a:prstGeom prst="ellipse">
            <a:avLst/>
          </a:prstGeom>
          <a:solidFill>
            <a:schemeClr val="accent3"/>
          </a:solidFill>
          <a:ln w="12700">
            <a:solidFill>
              <a:schemeClr val="accent3"/>
            </a:solidFill>
            <a:prstDash val="solid"/>
          </a:ln>
        </p:spPr>
        <p:txBody>
          <a:bodyPr/>
          <a:lstStyle/>
          <a:p>
            <a:endParaRPr lang="en-US"/>
          </a:p>
        </p:txBody>
      </p:sp>
      <p:sp>
        <p:nvSpPr>
          <p:cNvPr id="14" name="Text 12"/>
          <p:cNvSpPr txBox="1"/>
          <p:nvPr/>
        </p:nvSpPr>
        <p:spPr>
          <a:xfrm>
            <a:off x="8092440" y="2990088"/>
            <a:ext cx="420624" cy="420624"/>
          </a:xfrm>
          <a:prstGeom prst="rect">
            <a:avLst/>
          </a:prstGeom>
          <a:noFill/>
          <a:ln/>
        </p:spPr>
        <p:txBody>
          <a:bodyPr wrap="square" lIns="0" tIns="0" rIns="0" bIns="0" rtlCol="0" anchor="ctr"/>
          <a:lstStyle/>
          <a:p>
            <a:pPr marL="0" indent="0" algn="ctr" rtl="1">
              <a:buNone/>
            </a:pPr>
            <a:r>
              <a:rPr lang="ar-SA" altLang="en-US" sz="1600" b="1" dirty="0">
                <a:solidFill>
                  <a:schemeClr val="bg1"/>
                </a:solidFill>
              </a:rPr>
              <a:t>3</a:t>
            </a:r>
            <a:endParaRPr lang="ar-SA" sz="1600" dirty="0"/>
          </a:p>
        </p:txBody>
      </p:sp>
      <p:sp>
        <p:nvSpPr>
          <p:cNvPr id="15" name="Text 13"/>
          <p:cNvSpPr txBox="1"/>
          <p:nvPr/>
        </p:nvSpPr>
        <p:spPr>
          <a:xfrm>
            <a:off x="3703320" y="2971800"/>
            <a:ext cx="4297680" cy="457200"/>
          </a:xfrm>
          <a:prstGeom prst="rect">
            <a:avLst/>
          </a:prstGeom>
          <a:noFill/>
          <a:ln/>
        </p:spPr>
        <p:txBody>
          <a:bodyPr wrap="square" lIns="635" tIns="635" rIns="635" bIns="635" rtlCol="0" anchor="ctr"/>
          <a:lstStyle/>
          <a:p>
            <a:pPr marL="0" indent="0" algn="r" rtl="1">
              <a:buNone/>
            </a:pPr>
            <a:r>
              <a:rPr lang="ar-SA" altLang="en-US" sz="1500" dirty="0">
                <a:solidFill>
                  <a:schemeClr val="tx1"/>
                </a:solidFill>
              </a:rPr>
              <a:t>ثم … (ماذا حدث بعد ذلك؟)</a:t>
            </a:r>
            <a:endParaRPr lang="ar-SA" sz="1500" dirty="0"/>
          </a:p>
        </p:txBody>
      </p:sp>
      <p:sp>
        <p:nvSpPr>
          <p:cNvPr id="16" name="Badge"/>
          <p:cNvSpPr/>
          <p:nvPr/>
        </p:nvSpPr>
        <p:spPr>
          <a:xfrm>
            <a:off x="8092440" y="3538728"/>
            <a:ext cx="420624" cy="420624"/>
          </a:xfrm>
          <a:prstGeom prst="ellipse">
            <a:avLst/>
          </a:prstGeom>
          <a:solidFill>
            <a:schemeClr val="accent3"/>
          </a:solidFill>
          <a:ln w="12700">
            <a:solidFill>
              <a:schemeClr val="accent3"/>
            </a:solidFill>
            <a:prstDash val="solid"/>
          </a:ln>
        </p:spPr>
        <p:txBody>
          <a:bodyPr/>
          <a:lstStyle/>
          <a:p>
            <a:endParaRPr lang="en-US"/>
          </a:p>
        </p:txBody>
      </p:sp>
      <p:sp>
        <p:nvSpPr>
          <p:cNvPr id="17" name="Text 15"/>
          <p:cNvSpPr txBox="1"/>
          <p:nvPr/>
        </p:nvSpPr>
        <p:spPr>
          <a:xfrm>
            <a:off x="8092440" y="3538728"/>
            <a:ext cx="420624" cy="420624"/>
          </a:xfrm>
          <a:prstGeom prst="rect">
            <a:avLst/>
          </a:prstGeom>
          <a:noFill/>
          <a:ln/>
        </p:spPr>
        <p:txBody>
          <a:bodyPr wrap="square" lIns="0" tIns="0" rIns="0" bIns="0" rtlCol="0" anchor="ctr"/>
          <a:lstStyle/>
          <a:p>
            <a:pPr marL="0" indent="0" algn="ctr" rtl="1">
              <a:buNone/>
            </a:pPr>
            <a:r>
              <a:rPr lang="ar-SA" altLang="en-US" sz="1600" b="1" dirty="0">
                <a:solidFill>
                  <a:schemeClr val="bg1"/>
                </a:solidFill>
              </a:rPr>
              <a:t>4</a:t>
            </a:r>
            <a:endParaRPr lang="ar-SA" sz="1600" dirty="0"/>
          </a:p>
        </p:txBody>
      </p:sp>
      <p:sp>
        <p:nvSpPr>
          <p:cNvPr id="18" name="Text 16"/>
          <p:cNvSpPr txBox="1"/>
          <p:nvPr/>
        </p:nvSpPr>
        <p:spPr>
          <a:xfrm>
            <a:off x="3703320" y="3520440"/>
            <a:ext cx="4297680" cy="457200"/>
          </a:xfrm>
          <a:prstGeom prst="rect">
            <a:avLst/>
          </a:prstGeom>
          <a:noFill/>
          <a:ln/>
        </p:spPr>
        <p:txBody>
          <a:bodyPr wrap="square" lIns="635" tIns="635" rIns="635" bIns="635" rtlCol="0" anchor="ctr"/>
          <a:lstStyle/>
          <a:p>
            <a:pPr marL="0" indent="0" algn="r" rtl="1">
              <a:buNone/>
            </a:pPr>
            <a:r>
              <a:rPr lang="ar-SA" altLang="en-US" sz="1500" dirty="0">
                <a:solidFill>
                  <a:schemeClr val="tx1"/>
                </a:solidFill>
              </a:rPr>
              <a:t>شعرتُ بـ … لأن … (المشاعر وسببها)</a:t>
            </a:r>
            <a:endParaRPr lang="ar-SA" sz="1500" dirty="0"/>
          </a:p>
        </p:txBody>
      </p:sp>
      <p:sp>
        <p:nvSpPr>
          <p:cNvPr id="19" name="Badge"/>
          <p:cNvSpPr/>
          <p:nvPr/>
        </p:nvSpPr>
        <p:spPr>
          <a:xfrm>
            <a:off x="8092440" y="4087368"/>
            <a:ext cx="420624" cy="420624"/>
          </a:xfrm>
          <a:prstGeom prst="ellipse">
            <a:avLst/>
          </a:prstGeom>
          <a:solidFill>
            <a:schemeClr val="accent3"/>
          </a:solidFill>
          <a:ln w="12700">
            <a:solidFill>
              <a:schemeClr val="accent3"/>
            </a:solidFill>
            <a:prstDash val="solid"/>
          </a:ln>
        </p:spPr>
        <p:txBody>
          <a:bodyPr/>
          <a:lstStyle/>
          <a:p>
            <a:endParaRPr lang="en-US"/>
          </a:p>
        </p:txBody>
      </p:sp>
      <p:sp>
        <p:nvSpPr>
          <p:cNvPr id="20" name="Text 18"/>
          <p:cNvSpPr txBox="1"/>
          <p:nvPr/>
        </p:nvSpPr>
        <p:spPr>
          <a:xfrm>
            <a:off x="8092440" y="4087368"/>
            <a:ext cx="420624" cy="420624"/>
          </a:xfrm>
          <a:prstGeom prst="rect">
            <a:avLst/>
          </a:prstGeom>
          <a:noFill/>
          <a:ln/>
        </p:spPr>
        <p:txBody>
          <a:bodyPr wrap="square" lIns="0" tIns="0" rIns="0" bIns="0" rtlCol="0" anchor="ctr"/>
          <a:lstStyle/>
          <a:p>
            <a:pPr marL="0" indent="0" algn="ctr" rtl="1">
              <a:buNone/>
            </a:pPr>
            <a:r>
              <a:rPr lang="ar-SA" altLang="en-US" sz="1600" b="1" dirty="0">
                <a:solidFill>
                  <a:schemeClr val="bg1"/>
                </a:solidFill>
              </a:rPr>
              <a:t>5</a:t>
            </a:r>
            <a:endParaRPr lang="ar-SA" sz="1600" dirty="0"/>
          </a:p>
        </p:txBody>
      </p:sp>
      <p:sp>
        <p:nvSpPr>
          <p:cNvPr id="21" name="Text 19"/>
          <p:cNvSpPr txBox="1"/>
          <p:nvPr/>
        </p:nvSpPr>
        <p:spPr>
          <a:xfrm>
            <a:off x="3703320" y="4069080"/>
            <a:ext cx="4297680" cy="457200"/>
          </a:xfrm>
          <a:prstGeom prst="rect">
            <a:avLst/>
          </a:prstGeom>
          <a:noFill/>
          <a:ln/>
        </p:spPr>
        <p:txBody>
          <a:bodyPr wrap="square" lIns="635" tIns="635" rIns="635" bIns="635" rtlCol="0" anchor="ctr"/>
          <a:lstStyle/>
          <a:p>
            <a:pPr marL="0" indent="0" algn="r" rtl="1">
              <a:buNone/>
            </a:pPr>
            <a:r>
              <a:rPr lang="ar-SA" altLang="en-US" sz="1500" dirty="0">
                <a:solidFill>
                  <a:schemeClr val="tx1"/>
                </a:solidFill>
              </a:rPr>
              <a:t>أدركتُ بعد ذلك أنّ … (الخاتمة والعبرة)</a:t>
            </a:r>
            <a:endParaRPr lang="ar-SA" sz="1500" dirty="0"/>
          </a:p>
        </p:txBody>
      </p:sp>
      <p:sp>
        <p:nvSpPr>
          <p:cNvPr id="22" name="CriteriaCard"/>
          <p:cNvSpPr/>
          <p:nvPr/>
        </p:nvSpPr>
        <p:spPr>
          <a:xfrm>
            <a:off x="457200" y="1234440"/>
            <a:ext cx="2880360" cy="3474720"/>
          </a:xfrm>
          <a:prstGeom prst="roundRect">
            <a:avLst>
              <a:gd name="adj" fmla="val 3175"/>
            </a:avLst>
          </a:prstGeom>
          <a:solidFill>
            <a:schemeClr val="bg1"/>
          </a:solidFill>
          <a:ln w="19050">
            <a:solidFill>
              <a:schemeClr val="accent4"/>
            </a:solidFill>
            <a:prstDash val="solid"/>
          </a:ln>
        </p:spPr>
        <p:txBody>
          <a:bodyPr/>
          <a:lstStyle/>
          <a:p>
            <a:endParaRPr lang="en-US"/>
          </a:p>
        </p:txBody>
      </p:sp>
      <p:sp>
        <p:nvSpPr>
          <p:cNvPr id="23" name="Text 21"/>
          <p:cNvSpPr txBox="1"/>
          <p:nvPr/>
        </p:nvSpPr>
        <p:spPr>
          <a:xfrm>
            <a:off x="548640" y="1325880"/>
            <a:ext cx="2697480" cy="457200"/>
          </a:xfrm>
          <a:prstGeom prst="rect">
            <a:avLst/>
          </a:prstGeom>
          <a:noFill/>
          <a:ln/>
        </p:spPr>
        <p:txBody>
          <a:bodyPr wrap="square" lIns="635" tIns="635" rIns="635" bIns="635" rtlCol="0" anchor="t"/>
          <a:lstStyle/>
          <a:p>
            <a:pPr marL="0" indent="0" algn="ctr" rtl="1">
              <a:buNone/>
            </a:pPr>
            <a:r>
              <a:rPr lang="ar-SA" altLang="en-US" sz="2000" b="1" dirty="0">
                <a:solidFill>
                  <a:schemeClr val="accent4"/>
                </a:solidFill>
              </a:rPr>
              <a:t>معايير النجاح</a:t>
            </a:r>
            <a:endParaRPr lang="ar-SA" sz="2000" dirty="0"/>
          </a:p>
        </p:txBody>
      </p:sp>
      <p:sp>
        <p:nvSpPr>
          <p:cNvPr id="24" name="Badge"/>
          <p:cNvSpPr/>
          <p:nvPr/>
        </p:nvSpPr>
        <p:spPr>
          <a:xfrm>
            <a:off x="2816352" y="1911096"/>
            <a:ext cx="365760" cy="365760"/>
          </a:xfrm>
          <a:prstGeom prst="ellipse">
            <a:avLst/>
          </a:prstGeom>
          <a:solidFill>
            <a:schemeClr val="accent4"/>
          </a:solidFill>
          <a:ln w="12700">
            <a:solidFill>
              <a:schemeClr val="accent4"/>
            </a:solidFill>
            <a:prstDash val="solid"/>
          </a:ln>
        </p:spPr>
        <p:txBody>
          <a:bodyPr/>
          <a:lstStyle/>
          <a:p>
            <a:endParaRPr lang="en-US"/>
          </a:p>
        </p:txBody>
      </p:sp>
      <p:sp>
        <p:nvSpPr>
          <p:cNvPr id="25" name="Text 23"/>
          <p:cNvSpPr txBox="1"/>
          <p:nvPr/>
        </p:nvSpPr>
        <p:spPr>
          <a:xfrm>
            <a:off x="2816352" y="1911096"/>
            <a:ext cx="365760" cy="365760"/>
          </a:xfrm>
          <a:prstGeom prst="rect">
            <a:avLst/>
          </a:prstGeom>
          <a:noFill/>
          <a:ln/>
        </p:spPr>
        <p:txBody>
          <a:bodyPr wrap="square" lIns="0" tIns="0" rIns="0" bIns="0" rtlCol="0" anchor="ctr"/>
          <a:lstStyle/>
          <a:p>
            <a:pPr marL="0" indent="0" algn="ctr" rtl="1">
              <a:buNone/>
            </a:pPr>
            <a:r>
              <a:rPr lang="ar-SA" altLang="en-US" sz="1400" b="1" dirty="0">
                <a:solidFill>
                  <a:schemeClr val="bg1"/>
                </a:solidFill>
              </a:rPr>
              <a:t>✓</a:t>
            </a:r>
            <a:endParaRPr lang="ar-SA" sz="1400" dirty="0"/>
          </a:p>
        </p:txBody>
      </p:sp>
      <p:sp>
        <p:nvSpPr>
          <p:cNvPr id="26" name="Text 24"/>
          <p:cNvSpPr txBox="1"/>
          <p:nvPr/>
        </p:nvSpPr>
        <p:spPr>
          <a:xfrm>
            <a:off x="594360" y="1874520"/>
            <a:ext cx="2148840" cy="457200"/>
          </a:xfrm>
          <a:prstGeom prst="rect">
            <a:avLst/>
          </a:prstGeom>
          <a:noFill/>
          <a:ln/>
        </p:spPr>
        <p:txBody>
          <a:bodyPr wrap="square" lIns="635" tIns="635" rIns="635" bIns="635" rtlCol="0" anchor="ctr"/>
          <a:lstStyle/>
          <a:p>
            <a:pPr marL="0" indent="0" algn="r" rtl="1">
              <a:buNone/>
            </a:pPr>
            <a:r>
              <a:rPr lang="ar-SA" altLang="en-US" sz="1400" dirty="0">
                <a:solidFill>
                  <a:schemeClr val="tx1"/>
                </a:solidFill>
              </a:rPr>
              <a:t>تفاصيل متماسكة ومنتقاة</a:t>
            </a:r>
            <a:endParaRPr lang="ar-SA" sz="1400" dirty="0"/>
          </a:p>
        </p:txBody>
      </p:sp>
      <p:sp>
        <p:nvSpPr>
          <p:cNvPr id="27" name="Badge"/>
          <p:cNvSpPr/>
          <p:nvPr/>
        </p:nvSpPr>
        <p:spPr>
          <a:xfrm>
            <a:off x="2816352" y="2459736"/>
            <a:ext cx="365760" cy="365760"/>
          </a:xfrm>
          <a:prstGeom prst="ellipse">
            <a:avLst/>
          </a:prstGeom>
          <a:solidFill>
            <a:schemeClr val="accent4"/>
          </a:solidFill>
          <a:ln w="12700">
            <a:solidFill>
              <a:schemeClr val="accent4"/>
            </a:solidFill>
            <a:prstDash val="solid"/>
          </a:ln>
        </p:spPr>
        <p:txBody>
          <a:bodyPr/>
          <a:lstStyle/>
          <a:p>
            <a:endParaRPr lang="en-US"/>
          </a:p>
        </p:txBody>
      </p:sp>
      <p:sp>
        <p:nvSpPr>
          <p:cNvPr id="28" name="Text 26"/>
          <p:cNvSpPr txBox="1"/>
          <p:nvPr/>
        </p:nvSpPr>
        <p:spPr>
          <a:xfrm>
            <a:off x="2816352" y="2459736"/>
            <a:ext cx="365760" cy="365760"/>
          </a:xfrm>
          <a:prstGeom prst="rect">
            <a:avLst/>
          </a:prstGeom>
          <a:noFill/>
          <a:ln/>
        </p:spPr>
        <p:txBody>
          <a:bodyPr wrap="square" lIns="0" tIns="0" rIns="0" bIns="0" rtlCol="0" anchor="ctr"/>
          <a:lstStyle/>
          <a:p>
            <a:pPr marL="0" indent="0" algn="ctr" rtl="1">
              <a:buNone/>
            </a:pPr>
            <a:r>
              <a:rPr lang="ar-SA" altLang="en-US" sz="1400" b="1" dirty="0">
                <a:solidFill>
                  <a:schemeClr val="bg1"/>
                </a:solidFill>
              </a:rPr>
              <a:t>✓</a:t>
            </a:r>
            <a:endParaRPr lang="ar-SA" sz="1400" dirty="0"/>
          </a:p>
        </p:txBody>
      </p:sp>
      <p:sp>
        <p:nvSpPr>
          <p:cNvPr id="29" name="Text 27"/>
          <p:cNvSpPr txBox="1"/>
          <p:nvPr/>
        </p:nvSpPr>
        <p:spPr>
          <a:xfrm>
            <a:off x="594360" y="2423160"/>
            <a:ext cx="2148840" cy="457200"/>
          </a:xfrm>
          <a:prstGeom prst="rect">
            <a:avLst/>
          </a:prstGeom>
          <a:noFill/>
          <a:ln/>
        </p:spPr>
        <p:txBody>
          <a:bodyPr wrap="square" lIns="635" tIns="635" rIns="635" bIns="635" rtlCol="0" anchor="ctr"/>
          <a:lstStyle/>
          <a:p>
            <a:pPr marL="0" indent="0" algn="r" rtl="1">
              <a:buNone/>
            </a:pPr>
            <a:r>
              <a:rPr lang="ar-SA" altLang="en-US" sz="1400" dirty="0">
                <a:solidFill>
                  <a:schemeClr val="tx1"/>
                </a:solidFill>
              </a:rPr>
              <a:t>ترتيب زمني واضح</a:t>
            </a:r>
            <a:endParaRPr lang="ar-SA" sz="1400" dirty="0"/>
          </a:p>
        </p:txBody>
      </p:sp>
      <p:sp>
        <p:nvSpPr>
          <p:cNvPr id="30" name="Badge"/>
          <p:cNvSpPr/>
          <p:nvPr/>
        </p:nvSpPr>
        <p:spPr>
          <a:xfrm>
            <a:off x="2816352" y="3008376"/>
            <a:ext cx="365760" cy="365760"/>
          </a:xfrm>
          <a:prstGeom prst="ellipse">
            <a:avLst/>
          </a:prstGeom>
          <a:solidFill>
            <a:schemeClr val="accent4"/>
          </a:solidFill>
          <a:ln w="12700">
            <a:solidFill>
              <a:schemeClr val="accent4"/>
            </a:solidFill>
            <a:prstDash val="solid"/>
          </a:ln>
        </p:spPr>
        <p:txBody>
          <a:bodyPr/>
          <a:lstStyle/>
          <a:p>
            <a:endParaRPr lang="en-US"/>
          </a:p>
        </p:txBody>
      </p:sp>
      <p:sp>
        <p:nvSpPr>
          <p:cNvPr id="31" name="Text 29"/>
          <p:cNvSpPr txBox="1"/>
          <p:nvPr/>
        </p:nvSpPr>
        <p:spPr>
          <a:xfrm>
            <a:off x="2816352" y="3008376"/>
            <a:ext cx="365760" cy="365760"/>
          </a:xfrm>
          <a:prstGeom prst="rect">
            <a:avLst/>
          </a:prstGeom>
          <a:noFill/>
          <a:ln/>
        </p:spPr>
        <p:txBody>
          <a:bodyPr wrap="square" lIns="0" tIns="0" rIns="0" bIns="0" rtlCol="0" anchor="ctr"/>
          <a:lstStyle/>
          <a:p>
            <a:pPr marL="0" indent="0" algn="ctr" rtl="1">
              <a:buNone/>
            </a:pPr>
            <a:r>
              <a:rPr lang="ar-SA" altLang="en-US" sz="1400" b="1" dirty="0">
                <a:solidFill>
                  <a:schemeClr val="bg1"/>
                </a:solidFill>
              </a:rPr>
              <a:t>✓</a:t>
            </a:r>
            <a:endParaRPr lang="ar-SA" sz="1400" dirty="0"/>
          </a:p>
        </p:txBody>
      </p:sp>
      <p:sp>
        <p:nvSpPr>
          <p:cNvPr id="32" name="Text 30"/>
          <p:cNvSpPr txBox="1"/>
          <p:nvPr/>
        </p:nvSpPr>
        <p:spPr>
          <a:xfrm>
            <a:off x="594360" y="2971800"/>
            <a:ext cx="2148840" cy="457200"/>
          </a:xfrm>
          <a:prstGeom prst="rect">
            <a:avLst/>
          </a:prstGeom>
          <a:noFill/>
          <a:ln/>
        </p:spPr>
        <p:txBody>
          <a:bodyPr wrap="square" lIns="635" tIns="635" rIns="635" bIns="635" rtlCol="0" anchor="ctr"/>
          <a:lstStyle/>
          <a:p>
            <a:pPr marL="0" indent="0" algn="r" rtl="1">
              <a:buNone/>
            </a:pPr>
            <a:r>
              <a:rPr lang="ar-SA" altLang="en-US" sz="1400" dirty="0">
                <a:solidFill>
                  <a:schemeClr val="tx1"/>
                </a:solidFill>
              </a:rPr>
              <a:t>وصف المكان والمشاعر</a:t>
            </a:r>
            <a:endParaRPr lang="ar-SA" sz="1400" dirty="0"/>
          </a:p>
        </p:txBody>
      </p:sp>
      <p:sp>
        <p:nvSpPr>
          <p:cNvPr id="33" name="Badge"/>
          <p:cNvSpPr/>
          <p:nvPr/>
        </p:nvSpPr>
        <p:spPr>
          <a:xfrm>
            <a:off x="2816352" y="3557016"/>
            <a:ext cx="365760" cy="365760"/>
          </a:xfrm>
          <a:prstGeom prst="ellipse">
            <a:avLst/>
          </a:prstGeom>
          <a:solidFill>
            <a:schemeClr val="accent4"/>
          </a:solidFill>
          <a:ln w="12700">
            <a:solidFill>
              <a:schemeClr val="accent4"/>
            </a:solidFill>
            <a:prstDash val="solid"/>
          </a:ln>
        </p:spPr>
        <p:txBody>
          <a:bodyPr/>
          <a:lstStyle/>
          <a:p>
            <a:endParaRPr lang="en-US"/>
          </a:p>
        </p:txBody>
      </p:sp>
      <p:sp>
        <p:nvSpPr>
          <p:cNvPr id="34" name="Text 32"/>
          <p:cNvSpPr txBox="1"/>
          <p:nvPr/>
        </p:nvSpPr>
        <p:spPr>
          <a:xfrm>
            <a:off x="2816352" y="3557016"/>
            <a:ext cx="365760" cy="365760"/>
          </a:xfrm>
          <a:prstGeom prst="rect">
            <a:avLst/>
          </a:prstGeom>
          <a:noFill/>
          <a:ln/>
        </p:spPr>
        <p:txBody>
          <a:bodyPr wrap="square" lIns="0" tIns="0" rIns="0" bIns="0" rtlCol="0" anchor="ctr"/>
          <a:lstStyle/>
          <a:p>
            <a:pPr marL="0" indent="0" algn="ctr" rtl="1">
              <a:buNone/>
            </a:pPr>
            <a:r>
              <a:rPr lang="ar-SA" altLang="en-US" sz="1400" b="1" dirty="0">
                <a:solidFill>
                  <a:schemeClr val="bg1"/>
                </a:solidFill>
              </a:rPr>
              <a:t>✓</a:t>
            </a:r>
            <a:endParaRPr lang="ar-SA" sz="1400" dirty="0"/>
          </a:p>
        </p:txBody>
      </p:sp>
      <p:sp>
        <p:nvSpPr>
          <p:cNvPr id="35" name="Text 33"/>
          <p:cNvSpPr txBox="1"/>
          <p:nvPr/>
        </p:nvSpPr>
        <p:spPr>
          <a:xfrm>
            <a:off x="594360" y="3520440"/>
            <a:ext cx="2148840" cy="457200"/>
          </a:xfrm>
          <a:prstGeom prst="rect">
            <a:avLst/>
          </a:prstGeom>
          <a:noFill/>
          <a:ln/>
        </p:spPr>
        <p:txBody>
          <a:bodyPr wrap="square" lIns="635" tIns="635" rIns="635" bIns="635" rtlCol="0" anchor="ctr"/>
          <a:lstStyle/>
          <a:p>
            <a:pPr marL="0" indent="0" algn="r" rtl="1">
              <a:buNone/>
            </a:pPr>
            <a:r>
              <a:rPr lang="ar-SA" altLang="en-US" sz="1400" dirty="0">
                <a:solidFill>
                  <a:schemeClr val="tx1"/>
                </a:solidFill>
              </a:rPr>
              <a:t>ضمير المتكلم</a:t>
            </a:r>
            <a:endParaRPr lang="ar-SA" sz="1400" dirty="0"/>
          </a:p>
        </p:txBody>
      </p:sp>
      <p:sp>
        <p:nvSpPr>
          <p:cNvPr id="36" name="Badge"/>
          <p:cNvSpPr/>
          <p:nvPr/>
        </p:nvSpPr>
        <p:spPr>
          <a:xfrm>
            <a:off x="2816352" y="4105656"/>
            <a:ext cx="365760" cy="365760"/>
          </a:xfrm>
          <a:prstGeom prst="ellipse">
            <a:avLst/>
          </a:prstGeom>
          <a:solidFill>
            <a:schemeClr val="accent4"/>
          </a:solidFill>
          <a:ln w="12700">
            <a:solidFill>
              <a:schemeClr val="accent4"/>
            </a:solidFill>
            <a:prstDash val="solid"/>
          </a:ln>
        </p:spPr>
        <p:txBody>
          <a:bodyPr/>
          <a:lstStyle/>
          <a:p>
            <a:endParaRPr lang="en-US"/>
          </a:p>
        </p:txBody>
      </p:sp>
      <p:sp>
        <p:nvSpPr>
          <p:cNvPr id="37" name="Text 35"/>
          <p:cNvSpPr txBox="1"/>
          <p:nvPr/>
        </p:nvSpPr>
        <p:spPr>
          <a:xfrm>
            <a:off x="2816352" y="4105656"/>
            <a:ext cx="365760" cy="365760"/>
          </a:xfrm>
          <a:prstGeom prst="rect">
            <a:avLst/>
          </a:prstGeom>
          <a:noFill/>
          <a:ln/>
        </p:spPr>
        <p:txBody>
          <a:bodyPr wrap="square" lIns="0" tIns="0" rIns="0" bIns="0" rtlCol="0" anchor="ctr"/>
          <a:lstStyle/>
          <a:p>
            <a:pPr marL="0" indent="0" algn="ctr" rtl="1">
              <a:buNone/>
            </a:pPr>
            <a:r>
              <a:rPr lang="ar-SA" altLang="en-US" sz="1400" b="1" dirty="0">
                <a:solidFill>
                  <a:schemeClr val="bg1"/>
                </a:solidFill>
              </a:rPr>
              <a:t>✓</a:t>
            </a:r>
            <a:endParaRPr lang="ar-SA" sz="1400" dirty="0"/>
          </a:p>
        </p:txBody>
      </p:sp>
      <p:sp>
        <p:nvSpPr>
          <p:cNvPr id="38" name="Text 36"/>
          <p:cNvSpPr txBox="1"/>
          <p:nvPr/>
        </p:nvSpPr>
        <p:spPr>
          <a:xfrm>
            <a:off x="594360" y="4069080"/>
            <a:ext cx="2148840" cy="457200"/>
          </a:xfrm>
          <a:prstGeom prst="rect">
            <a:avLst/>
          </a:prstGeom>
          <a:noFill/>
          <a:ln/>
        </p:spPr>
        <p:txBody>
          <a:bodyPr wrap="square" lIns="635" tIns="635" rIns="635" bIns="635" rtlCol="0" anchor="ctr"/>
          <a:lstStyle/>
          <a:p>
            <a:pPr marL="0" indent="0" algn="r" rtl="1">
              <a:buNone/>
            </a:pPr>
            <a:r>
              <a:rPr lang="ar-SA" altLang="en-US" sz="1400" dirty="0">
                <a:solidFill>
                  <a:schemeClr val="tx1"/>
                </a:solidFill>
              </a:rPr>
              <a:t>سلامة اللغة والترقيم</a:t>
            </a:r>
            <a:endParaRPr lang="ar-SA" sz="1400" dirty="0"/>
          </a:p>
        </p:txBody>
      </p:sp>
      <p:sp>
        <p:nvSpPr>
          <p:cNvPr id="39" name="Slide Number Placeholder 0"/>
          <p:cNvSpPr>
            <a:spLocks noGrp="1"/>
          </p:cNvSpPr>
          <p:nvPr>
            <p:ph type="sldNum" sz="quarter" idx="4294967295"/>
          </p:nvPr>
        </p:nvSpPr>
        <p:spPr>
          <a:xfrm>
            <a:off x="457200" y="4828032"/>
            <a:ext cx="731520" cy="237744"/>
          </a:xfrm>
          <a:prstGeom prst="rect">
            <a:avLst/>
          </a:prstGeom>
          <a:extLst>
            <a:ext uri="{C572A759-6A51-4108-AA02-DFA0A04FC94B}">
              <ma14:wrappingTextBoxFlag xmlns:ma14="http://schemas.microsoft.com/office/mac/drawingml/2011/main" xmlns="" val="0"/>
            </a:ext>
          </a:extLst>
        </p:spPr>
        <p:txBody>
          <a:bodyPr/>
          <a:lstStyle>
            <a:lvl1pPr>
              <a:defRPr sz="1100">
                <a:solidFill>
                  <a:schemeClr val="tx1"/>
                </a:solidFill>
              </a:defRPr>
            </a:lvl1pPr>
          </a:lstStyle>
          <a:p>
            <a:pPr algn="l"/>
            <a:fld id="{F7021451-1387-4CA6-816F-3879F97B5CBC}" type="slidenum">
              <a:rPr lang="en-US" b="0"/>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itleTag"/>
          <p:cNvSpPr/>
          <p:nvPr/>
        </p:nvSpPr>
        <p:spPr>
          <a:xfrm>
            <a:off x="4572000" y="182880"/>
            <a:ext cx="4297680" cy="777240"/>
          </a:xfrm>
          <a:prstGeom prst="rect">
            <a:avLst/>
          </a:prstGeom>
          <a:solidFill>
            <a:schemeClr val="bg2"/>
          </a:solidFill>
          <a:ln w="12700">
            <a:solidFill>
              <a:schemeClr val="bg2"/>
            </a:solidFill>
            <a:prstDash val="solid"/>
          </a:ln>
        </p:spPr>
        <p:txBody>
          <a:bodyPr/>
          <a:lstStyle/>
          <a:p>
            <a:endParaRPr lang="en-US"/>
          </a:p>
        </p:txBody>
      </p:sp>
      <p:sp>
        <p:nvSpPr>
          <p:cNvPr id="3" name="TitleTagCorner"/>
          <p:cNvSpPr/>
          <p:nvPr/>
        </p:nvSpPr>
        <p:spPr>
          <a:xfrm flipV="1">
            <a:off x="4572000" y="182880"/>
            <a:ext cx="960120" cy="777240"/>
          </a:xfrm>
          <a:prstGeom prst="rtTriangle">
            <a:avLst/>
          </a:prstGeom>
          <a:solidFill>
            <a:schemeClr val="bg1"/>
          </a:solidFill>
          <a:ln w="12700">
            <a:solidFill>
              <a:schemeClr val="bg1"/>
            </a:solidFill>
            <a:prstDash val="solid"/>
          </a:ln>
        </p:spPr>
        <p:txBody>
          <a:bodyPr/>
          <a:lstStyle/>
          <a:p>
            <a:endParaRPr lang="en-US"/>
          </a:p>
        </p:txBody>
      </p:sp>
      <p:sp>
        <p:nvSpPr>
          <p:cNvPr id="4" name="Text 0"/>
          <p:cNvSpPr>
            <a:spLocks noGrp="1"/>
          </p:cNvSpPr>
          <p:nvPr>
            <p:ph type="title" idx="100" hasCustomPrompt="1"/>
          </p:nvPr>
        </p:nvSpPr>
        <p:spPr>
          <a:xfrm>
            <a:off x="5074920" y="182880"/>
            <a:ext cx="3657600" cy="777240"/>
          </a:xfrm>
          <a:prstGeom prst="rect">
            <a:avLst/>
          </a:prstGeom>
          <a:noFill/>
          <a:ln/>
        </p:spPr>
        <p:txBody>
          <a:bodyPr wrap="square" lIns="635" tIns="635" rIns="635" bIns="635" rtlCol="0" anchor="ctr"/>
          <a:lstStyle/>
          <a:p>
            <a:pPr marL="0" indent="0" algn="r" rtl="1">
              <a:buNone/>
            </a:pPr>
            <a:r>
              <a:rPr lang="ar-SA" altLang="en-US" sz="2400" b="1" dirty="0">
                <a:solidFill>
                  <a:schemeClr val="tx1"/>
                </a:solidFill>
              </a:rPr>
              <a:t>تقويم ختامي</a:t>
            </a:r>
            <a:endParaRPr lang="ar-SA" sz="2400" dirty="0"/>
          </a:p>
        </p:txBody>
      </p:sp>
      <p:sp>
        <p:nvSpPr>
          <p:cNvPr id="5" name="QuestionCard"/>
          <p:cNvSpPr/>
          <p:nvPr/>
        </p:nvSpPr>
        <p:spPr>
          <a:xfrm>
            <a:off x="457200" y="1234440"/>
            <a:ext cx="8229600" cy="777240"/>
          </a:xfrm>
          <a:prstGeom prst="roundRect">
            <a:avLst>
              <a:gd name="adj" fmla="val 11765"/>
            </a:avLst>
          </a:prstGeom>
          <a:solidFill>
            <a:schemeClr val="bg1"/>
          </a:solidFill>
          <a:ln w="12700">
            <a:solidFill>
              <a:schemeClr val="accent2"/>
            </a:solidFill>
            <a:prstDash val="solid"/>
          </a:ln>
        </p:spPr>
        <p:txBody>
          <a:bodyPr/>
          <a:lstStyle/>
          <a:p>
            <a:endParaRPr lang="en-US"/>
          </a:p>
        </p:txBody>
      </p:sp>
      <p:sp>
        <p:nvSpPr>
          <p:cNvPr id="6" name="Badge"/>
          <p:cNvSpPr/>
          <p:nvPr/>
        </p:nvSpPr>
        <p:spPr>
          <a:xfrm>
            <a:off x="7955280" y="1371600"/>
            <a:ext cx="502920" cy="502920"/>
          </a:xfrm>
          <a:prstGeom prst="ellipse">
            <a:avLst/>
          </a:prstGeom>
          <a:solidFill>
            <a:schemeClr val="accent3"/>
          </a:solidFill>
          <a:ln w="12700">
            <a:solidFill>
              <a:schemeClr val="accent3"/>
            </a:solidFill>
            <a:prstDash val="solid"/>
          </a:ln>
        </p:spPr>
        <p:txBody>
          <a:bodyPr/>
          <a:lstStyle/>
          <a:p>
            <a:endParaRPr lang="en-US"/>
          </a:p>
        </p:txBody>
      </p:sp>
      <p:sp>
        <p:nvSpPr>
          <p:cNvPr id="7" name="Text 5"/>
          <p:cNvSpPr txBox="1"/>
          <p:nvPr/>
        </p:nvSpPr>
        <p:spPr>
          <a:xfrm>
            <a:off x="7955280" y="1371600"/>
            <a:ext cx="502920" cy="502920"/>
          </a:xfrm>
          <a:prstGeom prst="rect">
            <a:avLst/>
          </a:prstGeom>
          <a:noFill/>
          <a:ln/>
        </p:spPr>
        <p:txBody>
          <a:bodyPr wrap="square" lIns="0" tIns="0" rIns="0" bIns="0" rtlCol="0" anchor="ctr"/>
          <a:lstStyle/>
          <a:p>
            <a:pPr marL="0" indent="0" algn="ctr" rtl="1">
              <a:buNone/>
            </a:pPr>
            <a:r>
              <a:rPr lang="ar-SA" altLang="en-US" sz="2000" b="1" dirty="0">
                <a:solidFill>
                  <a:schemeClr val="bg1"/>
                </a:solidFill>
              </a:rPr>
              <a:t>1</a:t>
            </a:r>
            <a:endParaRPr lang="ar-SA" sz="2000" dirty="0"/>
          </a:p>
        </p:txBody>
      </p:sp>
      <p:sp>
        <p:nvSpPr>
          <p:cNvPr id="8" name="Text 6"/>
          <p:cNvSpPr txBox="1"/>
          <p:nvPr/>
        </p:nvSpPr>
        <p:spPr>
          <a:xfrm>
            <a:off x="640080" y="1234440"/>
            <a:ext cx="7178040" cy="777240"/>
          </a:xfrm>
          <a:prstGeom prst="rect">
            <a:avLst/>
          </a:prstGeom>
          <a:noFill/>
          <a:ln/>
        </p:spPr>
        <p:txBody>
          <a:bodyPr wrap="square" lIns="635" tIns="635" rIns="635" bIns="635" rtlCol="0" anchor="ctr"/>
          <a:lstStyle/>
          <a:p>
            <a:pPr marL="0" indent="0" algn="r" rtl="1">
              <a:buNone/>
            </a:pPr>
            <a:r>
              <a:rPr lang="ar-SA" altLang="en-US" sz="1700" b="1" dirty="0">
                <a:solidFill>
                  <a:schemeClr val="tx1"/>
                </a:solidFill>
              </a:rPr>
              <a:t>في أي عام نال زويل جائزة نوبل؟ ولماذا نالها؟</a:t>
            </a:r>
            <a:endParaRPr lang="ar-SA" sz="1700" dirty="0"/>
          </a:p>
        </p:txBody>
      </p:sp>
      <p:sp>
        <p:nvSpPr>
          <p:cNvPr id="9" name="QuestionCard"/>
          <p:cNvSpPr/>
          <p:nvPr/>
        </p:nvSpPr>
        <p:spPr>
          <a:xfrm>
            <a:off x="457200" y="2121408"/>
            <a:ext cx="8229600" cy="777240"/>
          </a:xfrm>
          <a:prstGeom prst="roundRect">
            <a:avLst>
              <a:gd name="adj" fmla="val 11765"/>
            </a:avLst>
          </a:prstGeom>
          <a:solidFill>
            <a:schemeClr val="bg1"/>
          </a:solidFill>
          <a:ln w="12700">
            <a:solidFill>
              <a:schemeClr val="accent2"/>
            </a:solidFill>
            <a:prstDash val="solid"/>
          </a:ln>
        </p:spPr>
        <p:txBody>
          <a:bodyPr/>
          <a:lstStyle/>
          <a:p>
            <a:endParaRPr lang="en-US"/>
          </a:p>
        </p:txBody>
      </p:sp>
      <p:sp>
        <p:nvSpPr>
          <p:cNvPr id="10" name="Badge"/>
          <p:cNvSpPr/>
          <p:nvPr/>
        </p:nvSpPr>
        <p:spPr>
          <a:xfrm>
            <a:off x="7955280" y="2258568"/>
            <a:ext cx="502920" cy="502920"/>
          </a:xfrm>
          <a:prstGeom prst="ellipse">
            <a:avLst/>
          </a:prstGeom>
          <a:solidFill>
            <a:schemeClr val="accent3"/>
          </a:solidFill>
          <a:ln w="12700">
            <a:solidFill>
              <a:schemeClr val="accent3"/>
            </a:solidFill>
            <a:prstDash val="solid"/>
          </a:ln>
        </p:spPr>
        <p:txBody>
          <a:bodyPr/>
          <a:lstStyle/>
          <a:p>
            <a:endParaRPr lang="en-US"/>
          </a:p>
        </p:txBody>
      </p:sp>
      <p:sp>
        <p:nvSpPr>
          <p:cNvPr id="11" name="Text 9"/>
          <p:cNvSpPr txBox="1"/>
          <p:nvPr/>
        </p:nvSpPr>
        <p:spPr>
          <a:xfrm>
            <a:off x="7955280" y="2258568"/>
            <a:ext cx="502920" cy="502920"/>
          </a:xfrm>
          <a:prstGeom prst="rect">
            <a:avLst/>
          </a:prstGeom>
          <a:noFill/>
          <a:ln/>
        </p:spPr>
        <p:txBody>
          <a:bodyPr wrap="square" lIns="0" tIns="0" rIns="0" bIns="0" rtlCol="0" anchor="ctr"/>
          <a:lstStyle/>
          <a:p>
            <a:pPr marL="0" indent="0" algn="ctr" rtl="1">
              <a:buNone/>
            </a:pPr>
            <a:r>
              <a:rPr lang="ar-SA" altLang="en-US" sz="2000" b="1" dirty="0">
                <a:solidFill>
                  <a:schemeClr val="bg1"/>
                </a:solidFill>
              </a:rPr>
              <a:t>2</a:t>
            </a:r>
            <a:endParaRPr lang="ar-SA" sz="2000" dirty="0"/>
          </a:p>
        </p:txBody>
      </p:sp>
      <p:sp>
        <p:nvSpPr>
          <p:cNvPr id="12" name="Text 10"/>
          <p:cNvSpPr txBox="1"/>
          <p:nvPr/>
        </p:nvSpPr>
        <p:spPr>
          <a:xfrm>
            <a:off x="640080" y="2121408"/>
            <a:ext cx="7178040" cy="777240"/>
          </a:xfrm>
          <a:prstGeom prst="rect">
            <a:avLst/>
          </a:prstGeom>
          <a:noFill/>
          <a:ln/>
        </p:spPr>
        <p:txBody>
          <a:bodyPr wrap="square" lIns="635" tIns="635" rIns="635" bIns="635" rtlCol="0" anchor="ctr"/>
          <a:lstStyle/>
          <a:p>
            <a:pPr marL="0" indent="0" algn="r" rtl="1">
              <a:buNone/>
            </a:pPr>
            <a:r>
              <a:rPr lang="ar-SA" altLang="en-US" sz="1700" b="1" dirty="0">
                <a:solidFill>
                  <a:schemeClr val="tx1"/>
                </a:solidFill>
              </a:rPr>
              <a:t>أي تفصيلين وصفيين في نص «عصر العلم» أعجباك؟ وما أثرهما؟</a:t>
            </a:r>
            <a:endParaRPr lang="ar-SA" sz="1700" dirty="0"/>
          </a:p>
        </p:txBody>
      </p:sp>
      <p:sp>
        <p:nvSpPr>
          <p:cNvPr id="13" name="QuestionCard"/>
          <p:cNvSpPr/>
          <p:nvPr/>
        </p:nvSpPr>
        <p:spPr>
          <a:xfrm>
            <a:off x="457200" y="3008376"/>
            <a:ext cx="8229600" cy="777240"/>
          </a:xfrm>
          <a:prstGeom prst="roundRect">
            <a:avLst>
              <a:gd name="adj" fmla="val 11765"/>
            </a:avLst>
          </a:prstGeom>
          <a:solidFill>
            <a:schemeClr val="bg1"/>
          </a:solidFill>
          <a:ln w="12700">
            <a:solidFill>
              <a:schemeClr val="accent2"/>
            </a:solidFill>
            <a:prstDash val="solid"/>
          </a:ln>
        </p:spPr>
        <p:txBody>
          <a:bodyPr/>
          <a:lstStyle/>
          <a:p>
            <a:endParaRPr lang="en-US"/>
          </a:p>
        </p:txBody>
      </p:sp>
      <p:sp>
        <p:nvSpPr>
          <p:cNvPr id="14" name="Badge"/>
          <p:cNvSpPr/>
          <p:nvPr/>
        </p:nvSpPr>
        <p:spPr>
          <a:xfrm>
            <a:off x="7955280" y="3145536"/>
            <a:ext cx="502920" cy="502920"/>
          </a:xfrm>
          <a:prstGeom prst="ellipse">
            <a:avLst/>
          </a:prstGeom>
          <a:solidFill>
            <a:schemeClr val="accent3"/>
          </a:solidFill>
          <a:ln w="12700">
            <a:solidFill>
              <a:schemeClr val="accent3"/>
            </a:solidFill>
            <a:prstDash val="solid"/>
          </a:ln>
        </p:spPr>
        <p:txBody>
          <a:bodyPr/>
          <a:lstStyle/>
          <a:p>
            <a:endParaRPr lang="en-US"/>
          </a:p>
        </p:txBody>
      </p:sp>
      <p:sp>
        <p:nvSpPr>
          <p:cNvPr id="15" name="Text 13"/>
          <p:cNvSpPr txBox="1"/>
          <p:nvPr/>
        </p:nvSpPr>
        <p:spPr>
          <a:xfrm>
            <a:off x="7955280" y="3145536"/>
            <a:ext cx="502920" cy="502920"/>
          </a:xfrm>
          <a:prstGeom prst="rect">
            <a:avLst/>
          </a:prstGeom>
          <a:noFill/>
          <a:ln/>
        </p:spPr>
        <p:txBody>
          <a:bodyPr wrap="square" lIns="0" tIns="0" rIns="0" bIns="0" rtlCol="0" anchor="ctr"/>
          <a:lstStyle/>
          <a:p>
            <a:pPr marL="0" indent="0" algn="ctr" rtl="1">
              <a:buNone/>
            </a:pPr>
            <a:r>
              <a:rPr lang="ar-SA" altLang="en-US" sz="2000" b="1" dirty="0">
                <a:solidFill>
                  <a:schemeClr val="bg1"/>
                </a:solidFill>
              </a:rPr>
              <a:t>3</a:t>
            </a:r>
            <a:endParaRPr lang="ar-SA" sz="2000" dirty="0"/>
          </a:p>
        </p:txBody>
      </p:sp>
      <p:sp>
        <p:nvSpPr>
          <p:cNvPr id="16" name="Text 14"/>
          <p:cNvSpPr txBox="1"/>
          <p:nvPr/>
        </p:nvSpPr>
        <p:spPr>
          <a:xfrm>
            <a:off x="640080" y="3008376"/>
            <a:ext cx="7178040" cy="777240"/>
          </a:xfrm>
          <a:prstGeom prst="rect">
            <a:avLst/>
          </a:prstGeom>
          <a:noFill/>
          <a:ln/>
        </p:spPr>
        <p:txBody>
          <a:bodyPr wrap="square" lIns="635" tIns="635" rIns="635" bIns="635" rtlCol="0" anchor="ctr"/>
          <a:lstStyle/>
          <a:p>
            <a:pPr marL="0" indent="0" algn="r" rtl="1">
              <a:buNone/>
            </a:pPr>
            <a:r>
              <a:rPr lang="ar-SA" altLang="en-US" sz="1700" b="1" dirty="0">
                <a:solidFill>
                  <a:schemeClr val="tx1"/>
                </a:solidFill>
              </a:rPr>
              <a:t>ما الحدث الأول الذي اختاره زويل في المقتطف؟ ولماذا يصلح بداية للسيرة؟</a:t>
            </a:r>
            <a:endParaRPr lang="ar-SA" sz="1700" dirty="0"/>
          </a:p>
        </p:txBody>
      </p:sp>
      <p:sp>
        <p:nvSpPr>
          <p:cNvPr id="17" name="QuestionCard"/>
          <p:cNvSpPr/>
          <p:nvPr/>
        </p:nvSpPr>
        <p:spPr>
          <a:xfrm>
            <a:off x="457200" y="3895344"/>
            <a:ext cx="8229600" cy="777240"/>
          </a:xfrm>
          <a:prstGeom prst="roundRect">
            <a:avLst>
              <a:gd name="adj" fmla="val 11765"/>
            </a:avLst>
          </a:prstGeom>
          <a:solidFill>
            <a:schemeClr val="bg1"/>
          </a:solidFill>
          <a:ln w="12700">
            <a:solidFill>
              <a:schemeClr val="accent2"/>
            </a:solidFill>
            <a:prstDash val="solid"/>
          </a:ln>
        </p:spPr>
        <p:txBody>
          <a:bodyPr/>
          <a:lstStyle/>
          <a:p>
            <a:endParaRPr lang="en-US"/>
          </a:p>
        </p:txBody>
      </p:sp>
      <p:sp>
        <p:nvSpPr>
          <p:cNvPr id="18" name="Badge"/>
          <p:cNvSpPr/>
          <p:nvPr/>
        </p:nvSpPr>
        <p:spPr>
          <a:xfrm>
            <a:off x="7955280" y="4032504"/>
            <a:ext cx="502920" cy="502920"/>
          </a:xfrm>
          <a:prstGeom prst="ellipse">
            <a:avLst/>
          </a:prstGeom>
          <a:solidFill>
            <a:schemeClr val="accent3"/>
          </a:solidFill>
          <a:ln w="12700">
            <a:solidFill>
              <a:schemeClr val="accent3"/>
            </a:solidFill>
            <a:prstDash val="solid"/>
          </a:ln>
        </p:spPr>
        <p:txBody>
          <a:bodyPr/>
          <a:lstStyle/>
          <a:p>
            <a:endParaRPr lang="en-US"/>
          </a:p>
        </p:txBody>
      </p:sp>
      <p:sp>
        <p:nvSpPr>
          <p:cNvPr id="19" name="Text 17"/>
          <p:cNvSpPr txBox="1"/>
          <p:nvPr/>
        </p:nvSpPr>
        <p:spPr>
          <a:xfrm>
            <a:off x="7955280" y="4032504"/>
            <a:ext cx="502920" cy="502920"/>
          </a:xfrm>
          <a:prstGeom prst="rect">
            <a:avLst/>
          </a:prstGeom>
          <a:noFill/>
          <a:ln/>
        </p:spPr>
        <p:txBody>
          <a:bodyPr wrap="square" lIns="0" tIns="0" rIns="0" bIns="0" rtlCol="0" anchor="ctr"/>
          <a:lstStyle/>
          <a:p>
            <a:pPr marL="0" indent="0" algn="ctr" rtl="1">
              <a:buNone/>
            </a:pPr>
            <a:r>
              <a:rPr lang="ar-SA" altLang="en-US" sz="2000" b="1" dirty="0">
                <a:solidFill>
                  <a:schemeClr val="bg1"/>
                </a:solidFill>
              </a:rPr>
              <a:t>4</a:t>
            </a:r>
            <a:endParaRPr lang="ar-SA" sz="2000" dirty="0"/>
          </a:p>
        </p:txBody>
      </p:sp>
      <p:sp>
        <p:nvSpPr>
          <p:cNvPr id="20" name="Text 18"/>
          <p:cNvSpPr txBox="1"/>
          <p:nvPr/>
        </p:nvSpPr>
        <p:spPr>
          <a:xfrm>
            <a:off x="640080" y="3895344"/>
            <a:ext cx="7178040" cy="777240"/>
          </a:xfrm>
          <a:prstGeom prst="rect">
            <a:avLst/>
          </a:prstGeom>
          <a:noFill/>
          <a:ln/>
        </p:spPr>
        <p:txBody>
          <a:bodyPr wrap="square" lIns="635" tIns="635" rIns="635" bIns="635" rtlCol="0" anchor="ctr"/>
          <a:lstStyle/>
          <a:p>
            <a:pPr marL="0" indent="0" algn="r" rtl="1">
              <a:buNone/>
            </a:pPr>
            <a:r>
              <a:rPr lang="ar-SA" altLang="en-US" sz="1700" b="1" dirty="0">
                <a:solidFill>
                  <a:schemeClr val="tx1"/>
                </a:solidFill>
              </a:rPr>
              <a:t>اكتب فقرة من خمس جمل عن أول يوم لك في المدرسة موظّفًا السرد والوصف.</a:t>
            </a:r>
            <a:endParaRPr lang="ar-SA" sz="1700" dirty="0"/>
          </a:p>
        </p:txBody>
      </p:sp>
      <p:sp>
        <p:nvSpPr>
          <p:cNvPr id="25" name="Slide Number Placeholder 0"/>
          <p:cNvSpPr>
            <a:spLocks noGrp="1"/>
          </p:cNvSpPr>
          <p:nvPr>
            <p:ph type="sldNum" sz="quarter" idx="4294967295"/>
          </p:nvPr>
        </p:nvSpPr>
        <p:spPr>
          <a:xfrm>
            <a:off x="457200" y="4828032"/>
            <a:ext cx="731520" cy="237744"/>
          </a:xfrm>
          <a:prstGeom prst="rect">
            <a:avLst/>
          </a:prstGeom>
          <a:extLst>
            <a:ext uri="{C572A759-6A51-4108-AA02-DFA0A04FC94B}">
              <ma14:wrappingTextBoxFlag xmlns:ma14="http://schemas.microsoft.com/office/mac/drawingml/2011/main" xmlns="" val="0"/>
            </a:ext>
          </a:extLst>
        </p:spPr>
        <p:txBody>
          <a:bodyPr/>
          <a:lstStyle>
            <a:lvl1pPr>
              <a:defRPr sz="1100">
                <a:solidFill>
                  <a:schemeClr val="tx1"/>
                </a:solidFill>
              </a:defRPr>
            </a:lvl1pPr>
          </a:lstStyle>
          <a:p>
            <a:pPr algn="l"/>
            <a:fld id="{F7021451-1387-4CA6-816F-3879F97B5CBC}" type="slidenum">
              <a:rPr lang="en-US" b="0"/>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4418410" y="1532334"/>
            <a:ext cx="307181" cy="342900"/>
          </a:xfrm>
          <a:prstGeom prst="rect">
            <a:avLst/>
          </a:prstGeom>
        </p:spPr>
      </p:pic>
      <p:sp>
        <p:nvSpPr>
          <p:cNvPr id="3" name="TextBox 2"/>
          <p:cNvSpPr txBox="1"/>
          <p:nvPr/>
        </p:nvSpPr>
        <p:spPr>
          <a:xfrm>
            <a:off x="553641" y="2103834"/>
            <a:ext cx="8036719" cy="355097"/>
          </a:xfrm>
          <a:prstGeom prst="rect">
            <a:avLst/>
          </a:prstGeom>
          <a:noFill/>
        </p:spPr>
        <p:txBody>
          <a:bodyPr wrap="square" lIns="0" tIns="0" rIns="0" bIns="0" anchor="t">
            <a:spAutoFit/>
          </a:bodyPr>
          <a:lstStyle/>
          <a:p>
            <a:pPr algn="ctr" defTabSz="342900">
              <a:lnSpc>
                <a:spcPts val="3038"/>
              </a:lnSpc>
            </a:pPr>
            <a:r>
              <a:rPr sz="2025" b="1">
                <a:solidFill>
                  <a:srgbClr val="0F172A"/>
                </a:solidFill>
                <a:latin typeface="Amiri"/>
              </a:rPr>
              <a:t>"إن التاريخ لن يعفي أمتنا من مسؤوليتها إذا لم نأخذ بأسباب العلم والتقدم الحديث."</a:t>
            </a:r>
          </a:p>
        </p:txBody>
      </p:sp>
      <p:sp>
        <p:nvSpPr>
          <p:cNvPr id="4" name="TextBox 3"/>
          <p:cNvSpPr txBox="1"/>
          <p:nvPr/>
        </p:nvSpPr>
        <p:spPr>
          <a:xfrm>
            <a:off x="3982641" y="3075384"/>
            <a:ext cx="1178719" cy="246221"/>
          </a:xfrm>
          <a:prstGeom prst="rect">
            <a:avLst/>
          </a:prstGeom>
          <a:noFill/>
        </p:spPr>
        <p:txBody>
          <a:bodyPr wrap="square" lIns="0" tIns="0" rIns="0" bIns="0" anchor="t">
            <a:spAutoFit/>
          </a:bodyPr>
          <a:lstStyle/>
          <a:p>
            <a:pPr defTabSz="342900"/>
            <a:r>
              <a:rPr sz="1600" b="1" dirty="0">
                <a:solidFill>
                  <a:srgbClr val="0284C7"/>
                </a:solidFill>
                <a:latin typeface="Cairo"/>
              </a:rPr>
              <a:t>— د. </a:t>
            </a:r>
            <a:r>
              <a:rPr sz="1600" b="1" dirty="0" err="1">
                <a:solidFill>
                  <a:srgbClr val="0284C7"/>
                </a:solidFill>
                <a:latin typeface="Cairo"/>
              </a:rPr>
              <a:t>أحمد</a:t>
            </a:r>
            <a:r>
              <a:rPr sz="1600" b="1" dirty="0">
                <a:solidFill>
                  <a:srgbClr val="0284C7"/>
                </a:solidFill>
                <a:latin typeface="Cairo"/>
              </a:rPr>
              <a:t> </a:t>
            </a:r>
            <a:r>
              <a:rPr sz="1600" b="1" dirty="0" err="1">
                <a:solidFill>
                  <a:srgbClr val="0284C7"/>
                </a:solidFill>
                <a:latin typeface="Cairo"/>
              </a:rPr>
              <a:t>زويل</a:t>
            </a:r>
            <a:endParaRPr sz="1600" b="1" dirty="0">
              <a:solidFill>
                <a:srgbClr val="0284C7"/>
              </a:solidFill>
              <a:latin typeface="Cairo"/>
            </a:endParaRPr>
          </a:p>
        </p:txBody>
      </p:sp>
      <p:sp>
        <p:nvSpPr>
          <p:cNvPr id="5" name="TextBox 4"/>
          <p:cNvSpPr txBox="1"/>
          <p:nvPr/>
        </p:nvSpPr>
        <p:spPr>
          <a:xfrm>
            <a:off x="2156460" y="3396853"/>
            <a:ext cx="4853940" cy="307777"/>
          </a:xfrm>
          <a:prstGeom prst="rect">
            <a:avLst/>
          </a:prstGeom>
          <a:noFill/>
        </p:spPr>
        <p:txBody>
          <a:bodyPr wrap="square" lIns="0" tIns="0" rIns="0" bIns="0" anchor="t">
            <a:spAutoFit/>
          </a:bodyPr>
          <a:lstStyle/>
          <a:p>
            <a:pPr algn="ctr" defTabSz="342900"/>
            <a:r>
              <a:rPr sz="2000" b="1" dirty="0" err="1">
                <a:solidFill>
                  <a:srgbClr val="64748B"/>
                </a:solidFill>
                <a:latin typeface="Cairo"/>
              </a:rPr>
              <a:t>من</a:t>
            </a:r>
            <a:r>
              <a:rPr sz="2000" b="1" dirty="0">
                <a:solidFill>
                  <a:srgbClr val="64748B"/>
                </a:solidFill>
                <a:latin typeface="Cairo"/>
              </a:rPr>
              <a:t> </a:t>
            </a:r>
            <a:r>
              <a:rPr sz="2000" b="1" dirty="0" err="1">
                <a:solidFill>
                  <a:srgbClr val="64748B"/>
                </a:solidFill>
                <a:latin typeface="Cairo"/>
              </a:rPr>
              <a:t>كتابه</a:t>
            </a:r>
            <a:r>
              <a:rPr sz="2000" b="1" dirty="0">
                <a:solidFill>
                  <a:srgbClr val="64748B"/>
                </a:solidFill>
                <a:latin typeface="Cairo"/>
              </a:rPr>
              <a:t> </a:t>
            </a:r>
            <a:r>
              <a:rPr sz="2000" b="1" dirty="0" err="1">
                <a:solidFill>
                  <a:srgbClr val="64748B"/>
                </a:solidFill>
                <a:latin typeface="Cairo"/>
              </a:rPr>
              <a:t>الشهير</a:t>
            </a:r>
            <a:r>
              <a:rPr sz="2000" b="1" dirty="0">
                <a:solidFill>
                  <a:srgbClr val="64748B"/>
                </a:solidFill>
                <a:latin typeface="Cairo"/>
              </a:rPr>
              <a:t> "</a:t>
            </a:r>
            <a:r>
              <a:rPr sz="2000" b="1" dirty="0" err="1">
                <a:solidFill>
                  <a:srgbClr val="64748B"/>
                </a:solidFill>
                <a:latin typeface="Cairo"/>
              </a:rPr>
              <a:t>عصر</a:t>
            </a:r>
            <a:r>
              <a:rPr sz="2000" b="1" dirty="0">
                <a:solidFill>
                  <a:srgbClr val="64748B"/>
                </a:solidFill>
                <a:latin typeface="Cairo"/>
              </a:rPr>
              <a:t> </a:t>
            </a:r>
            <a:r>
              <a:rPr sz="2000" b="1" dirty="0" err="1">
                <a:solidFill>
                  <a:srgbClr val="64748B"/>
                </a:solidFill>
                <a:latin typeface="Cairo"/>
              </a:rPr>
              <a:t>العلم</a:t>
            </a:r>
            <a:r>
              <a:rPr sz="2000" b="1" dirty="0">
                <a:solidFill>
                  <a:srgbClr val="64748B"/>
                </a:solidFill>
                <a:latin typeface="Cairo"/>
              </a:rPr>
              <a: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F172A"/>
        </a:solidFill>
        <a:effectLst/>
      </p:bgPr>
    </p:bg>
    <p:spTree>
      <p:nvGrpSpPr>
        <p:cNvPr id="1" name=""/>
        <p:cNvGrpSpPr/>
        <p:nvPr/>
      </p:nvGrpSpPr>
      <p:grpSpPr>
        <a:xfrm>
          <a:off x="0" y="0"/>
          <a:ext cx="0" cy="0"/>
          <a:chOff x="0" y="0"/>
          <a:chExt cx="0" cy="0"/>
        </a:xfrm>
      </p:grpSpPr>
      <p:sp>
        <p:nvSpPr>
          <p:cNvPr id="2" name="Rectangle 1"/>
          <p:cNvSpPr/>
          <p:nvPr/>
        </p:nvSpPr>
        <p:spPr>
          <a:xfrm>
            <a:off x="4357688" y="3301752"/>
            <a:ext cx="428625" cy="21431"/>
          </a:xfrm>
          <a:prstGeom prst="rect">
            <a:avLst/>
          </a:prstGeom>
          <a:solidFill>
            <a:srgbClr val="38BD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342900"/>
            <a:endParaRPr sz="1350">
              <a:solidFill>
                <a:prstClr val="white"/>
              </a:solidFill>
              <a:latin typeface="Calibri"/>
            </a:endParaRPr>
          </a:p>
        </p:txBody>
      </p:sp>
      <p:pic>
        <p:nvPicPr>
          <p:cNvPr id="3" name="Picture 2" descr="image.png"/>
          <p:cNvPicPr>
            <a:picLocks noChangeAspect="1"/>
          </p:cNvPicPr>
          <p:nvPr/>
        </p:nvPicPr>
        <p:blipFill>
          <a:blip r:embed="rId2"/>
          <a:stretch>
            <a:fillRect/>
          </a:stretch>
        </p:blipFill>
        <p:spPr>
          <a:xfrm>
            <a:off x="4411266" y="1327398"/>
            <a:ext cx="321469" cy="285750"/>
          </a:xfrm>
          <a:prstGeom prst="rect">
            <a:avLst/>
          </a:prstGeom>
        </p:spPr>
      </p:pic>
      <p:sp>
        <p:nvSpPr>
          <p:cNvPr id="4" name="TextBox 3"/>
          <p:cNvSpPr txBox="1"/>
          <p:nvPr/>
        </p:nvSpPr>
        <p:spPr>
          <a:xfrm>
            <a:off x="3132758" y="1784598"/>
            <a:ext cx="2878484" cy="415498"/>
          </a:xfrm>
          <a:prstGeom prst="rect">
            <a:avLst/>
          </a:prstGeom>
          <a:noFill/>
        </p:spPr>
        <p:txBody>
          <a:bodyPr wrap="square" lIns="0" tIns="0" rIns="0" bIns="0" anchor="t">
            <a:spAutoFit/>
          </a:bodyPr>
          <a:lstStyle/>
          <a:p>
            <a:pPr algn="ctr" defTabSz="342900"/>
            <a:r>
              <a:rPr sz="2700" b="1">
                <a:solidFill>
                  <a:srgbClr val="FFFFFF"/>
                </a:solidFill>
                <a:latin typeface="Cairo"/>
              </a:rPr>
              <a:t>إرث علمي خالد</a:t>
            </a:r>
          </a:p>
        </p:txBody>
      </p:sp>
      <p:sp>
        <p:nvSpPr>
          <p:cNvPr id="5" name="TextBox 4"/>
          <p:cNvSpPr txBox="1"/>
          <p:nvPr/>
        </p:nvSpPr>
        <p:spPr>
          <a:xfrm>
            <a:off x="388620" y="2261082"/>
            <a:ext cx="8648700" cy="1297150"/>
          </a:xfrm>
          <a:prstGeom prst="rect">
            <a:avLst/>
          </a:prstGeom>
        </p:spPr>
        <p:style>
          <a:lnRef idx="2">
            <a:schemeClr val="accent2"/>
          </a:lnRef>
          <a:fillRef idx="1">
            <a:schemeClr val="lt1"/>
          </a:fillRef>
          <a:effectRef idx="0">
            <a:schemeClr val="accent2"/>
          </a:effectRef>
          <a:fontRef idx="minor">
            <a:schemeClr val="dk1"/>
          </a:fontRef>
        </p:style>
        <p:txBody>
          <a:bodyPr wrap="square" lIns="0" tIns="0" rIns="0" bIns="0" anchor="t">
            <a:spAutoFit/>
          </a:bodyPr>
          <a:lstStyle/>
          <a:p>
            <a:pPr algn="ctr" defTabSz="342900">
              <a:lnSpc>
                <a:spcPts val="1980"/>
              </a:lnSpc>
            </a:pPr>
            <a:endParaRPr lang="en-US" sz="2400" b="1" dirty="0">
              <a:solidFill>
                <a:srgbClr val="FF0000"/>
              </a:solidFill>
              <a:latin typeface="Cairo"/>
            </a:endParaRPr>
          </a:p>
          <a:p>
            <a:pPr algn="ctr" defTabSz="342900">
              <a:lnSpc>
                <a:spcPts val="1980"/>
              </a:lnSpc>
            </a:pPr>
            <a:r>
              <a:rPr lang="en-US" sz="2400" b="1" dirty="0">
                <a:solidFill>
                  <a:srgbClr val="FF0000"/>
                </a:solidFill>
                <a:latin typeface="Cairo"/>
              </a:rPr>
              <a:t> 2016 </a:t>
            </a:r>
            <a:r>
              <a:rPr sz="2400" b="1" dirty="0" err="1">
                <a:solidFill>
                  <a:srgbClr val="FF0000"/>
                </a:solidFill>
                <a:latin typeface="Cairo"/>
              </a:rPr>
              <a:t>رحل</a:t>
            </a:r>
            <a:r>
              <a:rPr sz="2400" b="1" dirty="0">
                <a:solidFill>
                  <a:srgbClr val="FF0000"/>
                </a:solidFill>
                <a:latin typeface="Cairo"/>
              </a:rPr>
              <a:t> </a:t>
            </a:r>
            <a:r>
              <a:rPr sz="2400" b="1" dirty="0" err="1">
                <a:solidFill>
                  <a:srgbClr val="FF0000"/>
                </a:solidFill>
                <a:latin typeface="Cairo"/>
              </a:rPr>
              <a:t>أحمد</a:t>
            </a:r>
            <a:r>
              <a:rPr sz="2400" b="1" dirty="0">
                <a:solidFill>
                  <a:srgbClr val="FF0000"/>
                </a:solidFill>
                <a:latin typeface="Cairo"/>
              </a:rPr>
              <a:t> </a:t>
            </a:r>
            <a:r>
              <a:rPr sz="2400" b="1" dirty="0" err="1">
                <a:solidFill>
                  <a:srgbClr val="FF0000"/>
                </a:solidFill>
                <a:latin typeface="Cairo"/>
              </a:rPr>
              <a:t>زويل</a:t>
            </a:r>
            <a:r>
              <a:rPr sz="2400" b="1" dirty="0">
                <a:solidFill>
                  <a:srgbClr val="FF0000"/>
                </a:solidFill>
                <a:latin typeface="Cairo"/>
              </a:rPr>
              <a:t> </a:t>
            </a:r>
            <a:r>
              <a:rPr sz="2400" b="1" dirty="0" err="1">
                <a:solidFill>
                  <a:srgbClr val="FF0000"/>
                </a:solidFill>
                <a:latin typeface="Cairo"/>
              </a:rPr>
              <a:t>عام</a:t>
            </a:r>
            <a:endParaRPr lang="en-US" sz="2400" b="1" dirty="0">
              <a:solidFill>
                <a:srgbClr val="FF0000"/>
              </a:solidFill>
              <a:latin typeface="Cairo"/>
            </a:endParaRPr>
          </a:p>
          <a:p>
            <a:pPr algn="ctr" defTabSz="342900">
              <a:lnSpc>
                <a:spcPts val="1980"/>
              </a:lnSpc>
            </a:pPr>
            <a:endParaRPr lang="en-US" sz="2400" b="1" dirty="0">
              <a:solidFill>
                <a:srgbClr val="FF0000"/>
              </a:solidFill>
              <a:latin typeface="Cairo"/>
            </a:endParaRPr>
          </a:p>
          <a:p>
            <a:pPr algn="ctr" defTabSz="342900">
              <a:lnSpc>
                <a:spcPts val="1980"/>
              </a:lnSpc>
            </a:pPr>
            <a:endParaRPr lang="en-US" sz="2400" b="1" dirty="0">
              <a:solidFill>
                <a:srgbClr val="FF0000"/>
              </a:solidFill>
              <a:latin typeface="Cairo"/>
            </a:endParaRPr>
          </a:p>
          <a:p>
            <a:pPr algn="ctr" defTabSz="342900">
              <a:lnSpc>
                <a:spcPts val="1980"/>
              </a:lnSpc>
            </a:pPr>
            <a:r>
              <a:rPr sz="2400" b="1" dirty="0">
                <a:solidFill>
                  <a:srgbClr val="FF0000"/>
                </a:solidFill>
                <a:latin typeface="Cairo"/>
              </a:rPr>
              <a:t>، </a:t>
            </a:r>
            <a:r>
              <a:rPr sz="2400" b="1" dirty="0" err="1">
                <a:solidFill>
                  <a:srgbClr val="FF0000"/>
                </a:solidFill>
                <a:latin typeface="Cairo"/>
              </a:rPr>
              <a:t>لكن</a:t>
            </a:r>
            <a:r>
              <a:rPr sz="2400" b="1" dirty="0">
                <a:solidFill>
                  <a:srgbClr val="FF0000"/>
                </a:solidFill>
                <a:latin typeface="Cairo"/>
              </a:rPr>
              <a:t> </a:t>
            </a:r>
            <a:r>
              <a:rPr sz="2400" b="1" dirty="0" err="1">
                <a:solidFill>
                  <a:srgbClr val="FF0000"/>
                </a:solidFill>
                <a:latin typeface="Cairo"/>
              </a:rPr>
              <a:t>أبحاثه</a:t>
            </a:r>
            <a:r>
              <a:rPr sz="2400" b="1" dirty="0">
                <a:solidFill>
                  <a:srgbClr val="FF0000"/>
                </a:solidFill>
                <a:latin typeface="Cairo"/>
              </a:rPr>
              <a:t> </a:t>
            </a:r>
            <a:r>
              <a:rPr sz="2400" b="1" dirty="0" err="1">
                <a:solidFill>
                  <a:srgbClr val="FF0000"/>
                </a:solidFill>
                <a:latin typeface="Cairo"/>
              </a:rPr>
              <a:t>ورؤيته</a:t>
            </a:r>
            <a:r>
              <a:rPr sz="2400" b="1" dirty="0">
                <a:solidFill>
                  <a:srgbClr val="FF0000"/>
                </a:solidFill>
                <a:latin typeface="Cairo"/>
              </a:rPr>
              <a:t> </a:t>
            </a:r>
            <a:r>
              <a:rPr sz="2400" b="1" dirty="0" err="1">
                <a:solidFill>
                  <a:srgbClr val="FF0000"/>
                </a:solidFill>
                <a:latin typeface="Cairo"/>
              </a:rPr>
              <a:t>ستظل</a:t>
            </a:r>
            <a:r>
              <a:rPr sz="2400" b="1" dirty="0">
                <a:solidFill>
                  <a:srgbClr val="FF0000"/>
                </a:solidFill>
                <a:latin typeface="Cairo"/>
              </a:rPr>
              <a:t> </a:t>
            </a:r>
            <a:r>
              <a:rPr sz="2400" b="1" dirty="0" err="1">
                <a:solidFill>
                  <a:srgbClr val="FF0000"/>
                </a:solidFill>
                <a:latin typeface="Cairo"/>
              </a:rPr>
              <a:t>منارة</a:t>
            </a:r>
            <a:r>
              <a:rPr sz="2400" b="1" dirty="0">
                <a:solidFill>
                  <a:srgbClr val="FF0000"/>
                </a:solidFill>
                <a:latin typeface="Cairo"/>
              </a:rPr>
              <a:t> </a:t>
            </a:r>
            <a:r>
              <a:rPr sz="2400" b="1" dirty="0" err="1">
                <a:solidFill>
                  <a:srgbClr val="FF0000"/>
                </a:solidFill>
                <a:latin typeface="Cairo"/>
              </a:rPr>
              <a:t>ملهمة</a:t>
            </a:r>
            <a:r>
              <a:rPr sz="2400" b="1" dirty="0">
                <a:solidFill>
                  <a:srgbClr val="FF0000"/>
                </a:solidFill>
                <a:latin typeface="Cairo"/>
              </a:rPr>
              <a:t> </a:t>
            </a:r>
            <a:r>
              <a:rPr sz="2400" b="1" dirty="0" err="1">
                <a:solidFill>
                  <a:srgbClr val="FF0000"/>
                </a:solidFill>
                <a:latin typeface="Cairo"/>
              </a:rPr>
              <a:t>للأجيال</a:t>
            </a:r>
            <a:r>
              <a:rPr sz="2400" b="1" dirty="0">
                <a:solidFill>
                  <a:srgbClr val="FF0000"/>
                </a:solidFill>
                <a:latin typeface="Cairo"/>
              </a:rPr>
              <a:t> </a:t>
            </a:r>
            <a:r>
              <a:rPr sz="2400" b="1" dirty="0" err="1">
                <a:solidFill>
                  <a:srgbClr val="FF0000"/>
                </a:solidFill>
                <a:latin typeface="Cairo"/>
              </a:rPr>
              <a:t>القادمة</a:t>
            </a:r>
            <a:r>
              <a:rPr sz="2400" b="1" dirty="0">
                <a:solidFill>
                  <a:srgbClr val="FF0000"/>
                </a:solidFill>
                <a:latin typeface="Cairo"/>
              </a:rPr>
              <a:t> </a:t>
            </a:r>
            <a:r>
              <a:rPr sz="2400" b="1" dirty="0" err="1">
                <a:solidFill>
                  <a:srgbClr val="FF0000"/>
                </a:solidFill>
                <a:latin typeface="Cairo"/>
              </a:rPr>
              <a:t>في</a:t>
            </a:r>
            <a:r>
              <a:rPr sz="2400" b="1" dirty="0">
                <a:solidFill>
                  <a:srgbClr val="FF0000"/>
                </a:solidFill>
                <a:latin typeface="Cairo"/>
              </a:rPr>
              <a:t> </a:t>
            </a:r>
            <a:r>
              <a:rPr sz="2400" b="1" dirty="0" err="1">
                <a:solidFill>
                  <a:srgbClr val="FF0000"/>
                </a:solidFill>
                <a:latin typeface="Cairo"/>
              </a:rPr>
              <a:t>الوطن</a:t>
            </a:r>
            <a:r>
              <a:rPr sz="2400" b="1" dirty="0">
                <a:solidFill>
                  <a:srgbClr val="FF0000"/>
                </a:solidFill>
                <a:latin typeface="Cairo"/>
              </a:rPr>
              <a:t> </a:t>
            </a:r>
            <a:r>
              <a:rPr sz="2400" b="1" dirty="0" err="1">
                <a:solidFill>
                  <a:srgbClr val="FF0000"/>
                </a:solidFill>
                <a:latin typeface="Cairo"/>
              </a:rPr>
              <a:t>العربي</a:t>
            </a:r>
            <a:r>
              <a:rPr sz="2400" b="1" dirty="0">
                <a:solidFill>
                  <a:srgbClr val="FF0000"/>
                </a:solidFill>
                <a:latin typeface="Cairo"/>
              </a:rPr>
              <a:t> </a:t>
            </a:r>
            <a:r>
              <a:rPr sz="2400" b="1" dirty="0" err="1">
                <a:solidFill>
                  <a:srgbClr val="FF0000"/>
                </a:solidFill>
                <a:latin typeface="Cairo"/>
              </a:rPr>
              <a:t>والعالم</a:t>
            </a:r>
            <a:r>
              <a:rPr sz="2400" b="1" dirty="0">
                <a:solidFill>
                  <a:srgbClr val="FF0000"/>
                </a:solidFill>
                <a:latin typeface="Cairo"/>
              </a:rPr>
              <a: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itleTag"/>
          <p:cNvSpPr/>
          <p:nvPr/>
        </p:nvSpPr>
        <p:spPr>
          <a:xfrm>
            <a:off x="4572000" y="182880"/>
            <a:ext cx="4297680" cy="777240"/>
          </a:xfrm>
          <a:prstGeom prst="rect">
            <a:avLst/>
          </a:prstGeom>
          <a:solidFill>
            <a:schemeClr val="bg2"/>
          </a:solidFill>
          <a:ln w="12700">
            <a:solidFill>
              <a:schemeClr val="bg2"/>
            </a:solidFill>
            <a:prstDash val="solid"/>
          </a:ln>
        </p:spPr>
        <p:txBody>
          <a:bodyPr/>
          <a:lstStyle/>
          <a:p>
            <a:endParaRPr lang="en-US"/>
          </a:p>
        </p:txBody>
      </p:sp>
      <p:sp>
        <p:nvSpPr>
          <p:cNvPr id="3" name="TitleTagCorner"/>
          <p:cNvSpPr/>
          <p:nvPr/>
        </p:nvSpPr>
        <p:spPr>
          <a:xfrm flipV="1">
            <a:off x="4572000" y="182880"/>
            <a:ext cx="960120" cy="777240"/>
          </a:xfrm>
          <a:prstGeom prst="rtTriangle">
            <a:avLst/>
          </a:prstGeom>
          <a:solidFill>
            <a:schemeClr val="bg1"/>
          </a:solidFill>
          <a:ln w="12700">
            <a:solidFill>
              <a:schemeClr val="bg1"/>
            </a:solidFill>
            <a:prstDash val="solid"/>
          </a:ln>
        </p:spPr>
        <p:txBody>
          <a:bodyPr/>
          <a:lstStyle/>
          <a:p>
            <a:endParaRPr lang="en-US"/>
          </a:p>
        </p:txBody>
      </p:sp>
      <p:sp>
        <p:nvSpPr>
          <p:cNvPr id="4" name="Text 0"/>
          <p:cNvSpPr>
            <a:spLocks noGrp="1"/>
          </p:cNvSpPr>
          <p:nvPr>
            <p:ph type="title" idx="100" hasCustomPrompt="1"/>
          </p:nvPr>
        </p:nvSpPr>
        <p:spPr>
          <a:xfrm>
            <a:off x="5074920" y="182880"/>
            <a:ext cx="3657600" cy="777240"/>
          </a:xfrm>
          <a:prstGeom prst="rect">
            <a:avLst/>
          </a:prstGeom>
          <a:noFill/>
          <a:ln/>
        </p:spPr>
        <p:txBody>
          <a:bodyPr wrap="square" lIns="635" tIns="635" rIns="635" bIns="635" rtlCol="0" anchor="ctr"/>
          <a:lstStyle/>
          <a:p>
            <a:pPr marL="0" indent="0" algn="r" rtl="1">
              <a:buNone/>
            </a:pPr>
            <a:r>
              <a:rPr lang="ar-SA" altLang="en-US" sz="2400" b="1" dirty="0">
                <a:solidFill>
                  <a:schemeClr val="tx1"/>
                </a:solidFill>
              </a:rPr>
              <a:t>المصادر</a:t>
            </a:r>
            <a:endParaRPr lang="ar-SA" sz="2400" dirty="0"/>
          </a:p>
        </p:txBody>
      </p:sp>
      <p:sp>
        <p:nvSpPr>
          <p:cNvPr id="5" name="SourcesCard"/>
          <p:cNvSpPr/>
          <p:nvPr/>
        </p:nvSpPr>
        <p:spPr>
          <a:xfrm>
            <a:off x="457200" y="1234440"/>
            <a:ext cx="8229600" cy="3291840"/>
          </a:xfrm>
          <a:prstGeom prst="roundRect">
            <a:avLst>
              <a:gd name="adj" fmla="val 2778"/>
            </a:avLst>
          </a:prstGeom>
          <a:solidFill>
            <a:schemeClr val="bg1"/>
          </a:solidFill>
          <a:ln w="12700">
            <a:solidFill>
              <a:schemeClr val="accent2"/>
            </a:solidFill>
            <a:prstDash val="solid"/>
          </a:ln>
        </p:spPr>
        <p:txBody>
          <a:bodyPr/>
          <a:lstStyle/>
          <a:p>
            <a:endParaRPr lang="en-US"/>
          </a:p>
        </p:txBody>
      </p:sp>
      <p:sp>
        <p:nvSpPr>
          <p:cNvPr id="6" name="Text 4"/>
          <p:cNvSpPr txBox="1"/>
          <p:nvPr/>
        </p:nvSpPr>
        <p:spPr>
          <a:xfrm>
            <a:off x="685800" y="1417320"/>
            <a:ext cx="7772400" cy="411480"/>
          </a:xfrm>
          <a:prstGeom prst="rect">
            <a:avLst/>
          </a:prstGeom>
          <a:noFill/>
          <a:ln/>
        </p:spPr>
        <p:txBody>
          <a:bodyPr wrap="square" lIns="635" tIns="635" rIns="635" bIns="635" rtlCol="0" anchor="t"/>
          <a:lstStyle/>
          <a:p>
            <a:pPr marL="0" indent="0" algn="r" rtl="1">
              <a:buNone/>
            </a:pPr>
            <a:r>
              <a:rPr lang="ar-SA" altLang="en-US" sz="1800" b="1" dirty="0">
                <a:solidFill>
                  <a:schemeClr val="tx2"/>
                </a:solidFill>
              </a:rPr>
              <a:t>Caltech: Ahmed Zewail (1946–2016)</a:t>
            </a:r>
            <a:endParaRPr lang="ar-SA" sz="1800" dirty="0"/>
          </a:p>
        </p:txBody>
      </p:sp>
      <p:sp>
        <p:nvSpPr>
          <p:cNvPr id="7" name="Text 5"/>
          <p:cNvSpPr txBox="1"/>
          <p:nvPr/>
        </p:nvSpPr>
        <p:spPr>
          <a:xfrm>
            <a:off x="685800" y="1847088"/>
            <a:ext cx="7772400" cy="365760"/>
          </a:xfrm>
          <a:prstGeom prst="rect">
            <a:avLst/>
          </a:prstGeom>
          <a:noFill/>
          <a:ln/>
        </p:spPr>
        <p:txBody>
          <a:bodyPr wrap="square" lIns="635" tIns="635" rIns="635" bIns="635" rtlCol="0" anchor="t"/>
          <a:lstStyle/>
          <a:p>
            <a:pPr marL="0" indent="0" algn="r" rtl="1">
              <a:buNone/>
            </a:pPr>
            <a:r>
              <a:rPr lang="ar-SA" altLang="en-US" sz="1400" dirty="0">
                <a:solidFill>
                  <a:schemeClr val="accent3"/>
                </a:solidFill>
              </a:rPr>
              <a:t>physics.caltech.edu/news/ahmed-zewail-1946-2016-51594</a:t>
            </a:r>
            <a:endParaRPr lang="ar-SA" sz="1400" dirty="0"/>
          </a:p>
        </p:txBody>
      </p:sp>
      <p:sp>
        <p:nvSpPr>
          <p:cNvPr id="8" name="Text 6"/>
          <p:cNvSpPr txBox="1"/>
          <p:nvPr/>
        </p:nvSpPr>
        <p:spPr>
          <a:xfrm>
            <a:off x="685800" y="2377440"/>
            <a:ext cx="7772400" cy="411480"/>
          </a:xfrm>
          <a:prstGeom prst="rect">
            <a:avLst/>
          </a:prstGeom>
          <a:noFill/>
          <a:ln/>
        </p:spPr>
        <p:txBody>
          <a:bodyPr wrap="square" lIns="635" tIns="635" rIns="635" bIns="635" rtlCol="0" anchor="t"/>
          <a:lstStyle/>
          <a:p>
            <a:pPr marL="0" indent="0" algn="r" rtl="1">
              <a:buNone/>
            </a:pPr>
            <a:r>
              <a:rPr lang="ar-SA" altLang="en-US" sz="1800" b="1" dirty="0">
                <a:solidFill>
                  <a:schemeClr val="tx2"/>
                </a:solidFill>
              </a:rPr>
              <a:t>Wikipedia: Ahmed Zewail</a:t>
            </a:r>
            <a:endParaRPr lang="ar-SA" sz="1800" dirty="0"/>
          </a:p>
        </p:txBody>
      </p:sp>
      <p:sp>
        <p:nvSpPr>
          <p:cNvPr id="9" name="Text 7"/>
          <p:cNvSpPr txBox="1"/>
          <p:nvPr/>
        </p:nvSpPr>
        <p:spPr>
          <a:xfrm>
            <a:off x="685800" y="2807208"/>
            <a:ext cx="7772400" cy="365760"/>
          </a:xfrm>
          <a:prstGeom prst="rect">
            <a:avLst/>
          </a:prstGeom>
          <a:noFill/>
          <a:ln/>
        </p:spPr>
        <p:txBody>
          <a:bodyPr wrap="square" lIns="635" tIns="635" rIns="635" bIns="635" rtlCol="0" anchor="t"/>
          <a:lstStyle/>
          <a:p>
            <a:pPr marL="0" indent="0" algn="r" rtl="1">
              <a:buNone/>
            </a:pPr>
            <a:r>
              <a:rPr lang="ar-SA" altLang="en-US" sz="1400" dirty="0">
                <a:solidFill>
                  <a:schemeClr val="accent3"/>
                </a:solidFill>
              </a:rPr>
              <a:t>en.wikipedia.org/wiki/Ahmed_Zewail</a:t>
            </a:r>
            <a:endParaRPr lang="ar-SA" sz="1400" dirty="0"/>
          </a:p>
        </p:txBody>
      </p:sp>
      <p:sp>
        <p:nvSpPr>
          <p:cNvPr id="10" name="Text 8"/>
          <p:cNvSpPr txBox="1"/>
          <p:nvPr/>
        </p:nvSpPr>
        <p:spPr>
          <a:xfrm>
            <a:off x="685800" y="3337560"/>
            <a:ext cx="7772400" cy="411480"/>
          </a:xfrm>
          <a:prstGeom prst="rect">
            <a:avLst/>
          </a:prstGeom>
          <a:noFill/>
          <a:ln/>
        </p:spPr>
        <p:txBody>
          <a:bodyPr wrap="square" lIns="635" tIns="635" rIns="635" bIns="635" rtlCol="0" anchor="t"/>
          <a:lstStyle/>
          <a:p>
            <a:pPr marL="0" indent="0" algn="r" rtl="1">
              <a:buNone/>
            </a:pPr>
            <a:r>
              <a:rPr lang="ar-SA" altLang="en-US" sz="1800" b="1" dirty="0">
                <a:solidFill>
                  <a:schemeClr val="tx2"/>
                </a:solidFill>
              </a:rPr>
              <a:t>أحمد زويل، «عصر العلم»</a:t>
            </a:r>
            <a:endParaRPr lang="ar-SA" sz="1800" dirty="0"/>
          </a:p>
        </p:txBody>
      </p:sp>
      <p:sp>
        <p:nvSpPr>
          <p:cNvPr id="11" name="Text 9"/>
          <p:cNvSpPr txBox="1"/>
          <p:nvPr/>
        </p:nvSpPr>
        <p:spPr>
          <a:xfrm>
            <a:off x="685800" y="3767328"/>
            <a:ext cx="7772400" cy="365760"/>
          </a:xfrm>
          <a:prstGeom prst="rect">
            <a:avLst/>
          </a:prstGeom>
          <a:noFill/>
          <a:ln/>
        </p:spPr>
        <p:txBody>
          <a:bodyPr wrap="square" lIns="635" tIns="635" rIns="635" bIns="635" rtlCol="0" anchor="t"/>
          <a:lstStyle/>
          <a:p>
            <a:pPr marL="0" indent="0" algn="r" rtl="1">
              <a:buNone/>
            </a:pPr>
            <a:r>
              <a:rPr lang="ar-SA" altLang="en-US" sz="1400" dirty="0">
                <a:solidFill>
                  <a:schemeClr val="accent3"/>
                </a:solidFill>
              </a:rPr>
              <a:t>المقتطفات المستخدمة في الدرس</a:t>
            </a:r>
            <a:endParaRPr lang="ar-SA" sz="1400" dirty="0"/>
          </a:p>
        </p:txBody>
      </p:sp>
      <p:sp>
        <p:nvSpPr>
          <p:cNvPr id="25" name="Slide Number Placeholder 0"/>
          <p:cNvSpPr>
            <a:spLocks noGrp="1"/>
          </p:cNvSpPr>
          <p:nvPr>
            <p:ph type="sldNum" sz="quarter" idx="4294967295"/>
          </p:nvPr>
        </p:nvSpPr>
        <p:spPr>
          <a:xfrm>
            <a:off x="457200" y="4828032"/>
            <a:ext cx="731520" cy="237744"/>
          </a:xfrm>
          <a:prstGeom prst="rect">
            <a:avLst/>
          </a:prstGeom>
          <a:extLst>
            <a:ext uri="{C572A759-6A51-4108-AA02-DFA0A04FC94B}">
              <ma14:wrappingTextBoxFlag xmlns:ma14="http://schemas.microsoft.com/office/mac/drawingml/2011/main" xmlns="" val="0"/>
            </a:ext>
          </a:extLst>
        </p:spPr>
        <p:txBody>
          <a:bodyPr/>
          <a:lstStyle>
            <a:lvl1pPr>
              <a:defRPr sz="1100">
                <a:solidFill>
                  <a:schemeClr val="tx1"/>
                </a:solidFill>
              </a:defRPr>
            </a:lvl1pPr>
          </a:lstStyle>
          <a:p>
            <a:pPr algn="l"/>
            <a:fld id="{F7021451-1387-4CA6-816F-3879F97B5CBC}" type="slidenum">
              <a:rPr lang="en-US" b="0"/>
              <a:t>22</a:t>
            </a:fld>
            <a:endParaRPr lang="en-US"/>
          </a:p>
        </p:txBody>
      </p:sp>
    </p:spTree>
  </p:cSld>
  <p:clrMapOvr>
    <a:masterClrMapping/>
  </p:clrMapOvr>
</p:sld>
</file>

<file path=ppt/theme/theme1.xml><?xml version="1.0" encoding="utf-8"?>
<a:theme xmlns:a="http://schemas.openxmlformats.org/drawingml/2006/main" name="Zewail Lesson">
  <a:themeElements>
    <a:clrScheme name="Zewail Lesson">
      <a:dk1>
        <a:srgbClr val="0B1F4F"/>
      </a:dk1>
      <a:lt1>
        <a:srgbClr val="FFFFFF"/>
      </a:lt1>
      <a:dk2>
        <a:srgbClr val="1F3B8C"/>
      </a:dk2>
      <a:lt2>
        <a:srgbClr val="DFEEF7"/>
      </a:lt2>
      <a:accent1>
        <a:srgbClr val="E8321E"/>
      </a:accent1>
      <a:accent2>
        <a:srgbClr val="ED7D31"/>
      </a:accent2>
      <a:accent3>
        <a:srgbClr val="2F5FA8"/>
      </a:accent3>
      <a:accent4>
        <a:srgbClr val="1E7A5B"/>
      </a:accent4>
      <a:accent5>
        <a:srgbClr val="7B3FA0"/>
      </a:accent5>
      <a:accent6>
        <a:srgbClr val="F2B134"/>
      </a:accent6>
      <a:hlink>
        <a:srgbClr val="2F5FA8"/>
      </a:hlink>
      <a:folHlink>
        <a:srgbClr val="7B3FA0"/>
      </a:folHlink>
    </a:clrScheme>
    <a:fontScheme name="Zewail Lesson">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75</TotalTime>
  <Words>1269</Words>
  <Application>Microsoft Office PowerPoint</Application>
  <PresentationFormat>On-screen Show (16:9)</PresentationFormat>
  <Paragraphs>260</Paragraphs>
  <Slides>22</Slides>
  <Notes>15</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22</vt:i4>
      </vt:variant>
    </vt:vector>
  </HeadingPairs>
  <TitlesOfParts>
    <vt:vector size="29" baseType="lpstr">
      <vt:lpstr>Amiri</vt:lpstr>
      <vt:lpstr>Aptos</vt:lpstr>
      <vt:lpstr>Arial</vt:lpstr>
      <vt:lpstr>Cairo</vt:lpstr>
      <vt:lpstr>Calibri</vt:lpstr>
      <vt:lpstr>Zewail Lesson</vt:lpstr>
      <vt:lpstr>Office Theme</vt:lpstr>
      <vt:lpstr>PowerPoint Presentation</vt:lpstr>
      <vt:lpstr>PowerPoint Presentation</vt:lpstr>
      <vt:lpstr>PowerPoint Presentation</vt:lpstr>
      <vt:lpstr>PowerPoint Presentation</vt:lpstr>
      <vt:lpstr>PowerPoint Presentation</vt:lpstr>
      <vt:lpstr>نواتجُ التَّعلُّمِ</vt:lpstr>
      <vt:lpstr>PowerPoint Presentation</vt:lpstr>
      <vt:lpstr>من هو أحمد زويل</vt:lpstr>
      <vt:lpstr>محطات في حياته</vt:lpstr>
      <vt:lpstr>من الإسكندرية إلى الحلم</vt:lpstr>
      <vt:lpstr>مسيرته في أمريكا</vt:lpstr>
      <vt:lpstr>علم الفيمتو</vt:lpstr>
      <vt:lpstr>جوائزه وتكريمه</vt:lpstr>
      <vt:lpstr>أثره وإرثه</vt:lpstr>
      <vt:lpstr>دروس من سيرته</vt:lpstr>
      <vt:lpstr>كيف نكتب سيرة ذاتية؟</vt:lpstr>
      <vt:lpstr>نموذج من «عصر العلم»</vt:lpstr>
      <vt:lpstr>نشاط تطبيقي</vt:lpstr>
      <vt:lpstr>تقويم ختامي</vt:lpstr>
      <vt:lpstr>PowerPoint Presentation</vt:lpstr>
      <vt:lpstr>PowerPoint Presentation</vt:lpstr>
      <vt:lpstr>المصادر</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أحمد زويل: من دمنهور إلى جائزة نوبل</dc:title>
  <dc:subject>PptxGenJS Presentation</dc:subject>
  <dc:creator>Fares Ahmed Ali Mohammad Gad</dc:creator>
  <cp:lastModifiedBy>Fares Ahmed Ali Mohammad Gad</cp:lastModifiedBy>
  <cp:revision>10</cp:revision>
  <dcterms:created xsi:type="dcterms:W3CDTF">2026-10-24T11:17:13Z</dcterms:created>
  <dcterms:modified xsi:type="dcterms:W3CDTF">2026-10-24T15:45:01Z</dcterms:modified>
</cp:coreProperties>
</file>