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lvetica Neue" panose="02000503000000020004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oundtripDataSignature="AMtx7mjiRdVW/GgvFHQUVy2LPhin6ACUZg==" r:id="rId20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Lafaele" initials="" lastIdx="10" clrIdx="0"/>
  <p:cmAuthor id="1" name="Aisha Al Ali" initials="" lastIdx="9" clrIdx="1"/>
  <p:cmAuthor id="2" name="Tata Nanyeko" initials="TN" lastIdx="7" clrIdx="2">
    <p:extLst>
      <p:ext uri="{19B8F6BF-5375-455C-9EA6-DF929625EA0E}">
        <p15:presenceInfo xmlns:p15="http://schemas.microsoft.com/office/powerpoint/2012/main" userId="S::tata.nanje@moe.gov.ae::cff51f4c-92e5-4aec-8d89-c37beed69e39" providerId="AD"/>
      </p:ext>
    </p:extLst>
  </p:cmAuthor>
  <p:cmAuthor id="3" name="Aisha Al Ali" initials="AAA" lastIdx="5" clrIdx="3">
    <p:extLst>
      <p:ext uri="{19B8F6BF-5375-455C-9EA6-DF929625EA0E}">
        <p15:presenceInfo xmlns:p15="http://schemas.microsoft.com/office/powerpoint/2012/main" userId="S::aisha.alali@ese.gov.ae::7604d629-0439-4a7f-8122-e8b9bdd790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B5DF1A-3B3C-4F1D-A6C0-7145306DB763}">
  <a:tblStyle styleId="{C5B5DF1A-3B3C-4F1D-A6C0-7145306DB76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3" descr="A picture containing 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ese_ae?s=09" TargetMode="External"/><Relationship Id="rId5" Type="http://schemas.openxmlformats.org/officeDocument/2006/relationships/image" Target="../media/image9.jpg"/><Relationship Id="rId4" Type="http://schemas.openxmlformats.org/officeDocument/2006/relationships/hyperlink" Target="https://www.instagram.com/ese.ae/?hl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81" name="Google Shape;81;p1"/>
          <p:cNvSpPr txBox="1"/>
          <p:nvPr/>
        </p:nvSpPr>
        <p:spPr>
          <a:xfrm>
            <a:off x="1683657" y="2063714"/>
            <a:ext cx="570960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English Term 3 Coverage</a:t>
            </a:r>
            <a:endParaRPr/>
          </a:p>
        </p:txBody>
      </p:sp>
      <p:sp>
        <p:nvSpPr>
          <p:cNvPr id="82" name="Google Shape;82;p1"/>
          <p:cNvSpPr txBox="1"/>
          <p:nvPr/>
        </p:nvSpPr>
        <p:spPr>
          <a:xfrm>
            <a:off x="3804746" y="3780739"/>
            <a:ext cx="358851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Level 3.2</a:t>
            </a:r>
            <a:endParaRPr sz="28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5749076" y="4344161"/>
            <a:ext cx="164418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 2021-2022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999852" y="1583494"/>
            <a:ext cx="45472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Contents:</a:t>
            </a:r>
            <a:endParaRPr/>
          </a:p>
        </p:txBody>
      </p:sp>
      <p:sp>
        <p:nvSpPr>
          <p:cNvPr id="89" name="Google Shape;89;p2"/>
          <p:cNvSpPr txBox="1"/>
          <p:nvPr/>
        </p:nvSpPr>
        <p:spPr>
          <a:xfrm>
            <a:off x="1038544" y="1827827"/>
            <a:ext cx="5096148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Coverage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Preparation - grammar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B68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 b="0" i="0" u="none" strike="noStrike" cap="none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BCBDC0"/>
                </a:solidFill>
                <a:latin typeface="Arial"/>
                <a:ea typeface="Arial"/>
                <a:cs typeface="Arial"/>
                <a:sym typeface="Arial"/>
              </a:rPr>
              <a:t>Level 3.2</a:t>
            </a:r>
            <a:endParaRPr sz="2400" b="0" i="1" u="none" strike="noStrike" cap="none">
              <a:solidFill>
                <a:srgbClr val="BCBDC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 b="0" i="0" u="none" strike="noStrike" cap="none">
                <a:solidFill>
                  <a:srgbClr val="B68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BCBDC0"/>
                </a:solidFill>
                <a:latin typeface="Arial"/>
                <a:ea typeface="Arial"/>
                <a:cs typeface="Arial"/>
                <a:sym typeface="Arial"/>
              </a:rPr>
              <a:t>Term 3 Academic Year 2021-2022</a:t>
            </a:r>
            <a:endParaRPr sz="2400" b="0" i="0" u="none" strike="noStrike" cap="none">
              <a:solidFill>
                <a:srgbClr val="BCBD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91" name="Google Shape;91;p2" descr="Des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22704" y="1583494"/>
            <a:ext cx="3640308" cy="3691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/>
        </p:nvSpPr>
        <p:spPr>
          <a:xfrm>
            <a:off x="6401917" y="4017387"/>
            <a:ext cx="552887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 Coverage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4765539" y="966859"/>
            <a:ext cx="26609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 Coverage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3" name="Google Shape;103;p4"/>
          <p:cNvGraphicFramePr/>
          <p:nvPr>
            <p:extLst>
              <p:ext uri="{D42A27DB-BD31-4B8C-83A1-F6EECF244321}">
                <p14:modId xmlns:p14="http://schemas.microsoft.com/office/powerpoint/2010/main" val="2661440886"/>
              </p:ext>
            </p:extLst>
          </p:nvPr>
        </p:nvGraphicFramePr>
        <p:xfrm>
          <a:off x="1208315" y="1935425"/>
          <a:ext cx="9775369" cy="3559648"/>
        </p:xfrm>
        <a:graphic>
          <a:graphicData uri="http://schemas.openxmlformats.org/drawingml/2006/table">
            <a:tbl>
              <a:tblPr bandRow="1">
                <a:noFill/>
                <a:tableStyleId>{C5B5DF1A-3B3C-4F1D-A6C0-7145306DB763}</a:tableStyleId>
              </a:tblPr>
              <a:tblGrid>
                <a:gridCol w="2427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2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0921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Topic(s): Animals</a:t>
                      </a:r>
                      <a:endParaRPr sz="18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/>
                        <a:t>Lexis</a:t>
                      </a:r>
                      <a:endParaRPr sz="16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/>
                        <a:t>Grammar</a:t>
                      </a: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/>
                        <a:t>Functional Language</a:t>
                      </a:r>
                      <a:endParaRPr sz="16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00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deserts,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rainforests,</a:t>
                      </a: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oceans 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Verb forms: gerunds</a:t>
                      </a:r>
                      <a:endParaRPr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Preposition: time</a:t>
                      </a:r>
                      <a:endParaRPr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600" b="0" u="none" strike="noStrike" cap="none" dirty="0"/>
                        <a:t>     Adverbs: frequency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lang="en-US"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Expressing likes and dislikes</a:t>
                      </a:r>
                      <a:endParaRPr sz="1600" b="0" u="none" strike="noStrike" cap="none"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Describing places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Describing objects 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Expressing opinion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Asking for and giving advice 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u="none" strike="noStrike" cap="none" dirty="0"/>
                        <a:t>     Talking about time periods</a:t>
                      </a:r>
                      <a:endParaRPr sz="1600" b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/>
        </p:nvSpPr>
        <p:spPr>
          <a:xfrm>
            <a:off x="5822796" y="4180121"/>
            <a:ext cx="596501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3: Preparation - Grammar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aphicFrame>
        <p:nvGraphicFramePr>
          <p:cNvPr id="115" name="Google Shape;115;p6"/>
          <p:cNvGraphicFramePr/>
          <p:nvPr>
            <p:extLst>
              <p:ext uri="{D42A27DB-BD31-4B8C-83A1-F6EECF244321}">
                <p14:modId xmlns:p14="http://schemas.microsoft.com/office/powerpoint/2010/main" val="805165348"/>
              </p:ext>
            </p:extLst>
          </p:nvPr>
        </p:nvGraphicFramePr>
        <p:xfrm>
          <a:off x="688803" y="1681655"/>
          <a:ext cx="10405250" cy="4354169"/>
        </p:xfrm>
        <a:graphic>
          <a:graphicData uri="http://schemas.openxmlformats.org/drawingml/2006/table">
            <a:tbl>
              <a:tblPr firstRow="1" bandRow="1">
                <a:noFill/>
                <a:tableStyleId>{C5B5DF1A-3B3C-4F1D-A6C0-7145306DB763}</a:tableStyleId>
              </a:tblPr>
              <a:tblGrid>
                <a:gridCol w="20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74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sng" strike="noStrike" cap="none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Swimming</a:t>
                      </a:r>
                      <a:r>
                        <a:rPr lang="en-US" sz="1800" u="none" strike="noStrike" cap="none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is fun.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22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gerund - the </a:t>
                      </a:r>
                      <a:r>
                        <a:rPr lang="en-US" sz="1800" i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800" i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ing</a:t>
                      </a:r>
                      <a:r>
                        <a:rPr lang="en-US" sz="1800" i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form of a verb</a:t>
                      </a:r>
                      <a:endParaRPr sz="1800" i="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gerund is the </a:t>
                      </a:r>
                      <a:r>
                        <a:rPr lang="en-US" sz="1800" i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800" i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ing</a:t>
                      </a:r>
                      <a:r>
                        <a:rPr lang="en-US" sz="1800" i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form of a verb that behaves like a noun. They can be the subject as well as the object in the sentence.</a:t>
                      </a:r>
                      <a:r>
                        <a:rPr lang="en-US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Gerunds can be used as the object after some verbs such as ‘like / hate / love’.</a:t>
                      </a:r>
                      <a:endParaRPr sz="1800" b="0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 the above example, the person enjoys swimming.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love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shopping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They like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camping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She hates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watching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TV.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graphicFrame>
        <p:nvGraphicFramePr>
          <p:cNvPr id="122" name="Google Shape;122;p7"/>
          <p:cNvGraphicFramePr/>
          <p:nvPr>
            <p:extLst>
              <p:ext uri="{D42A27DB-BD31-4B8C-83A1-F6EECF244321}">
                <p14:modId xmlns:p14="http://schemas.microsoft.com/office/powerpoint/2010/main" val="4215259746"/>
              </p:ext>
            </p:extLst>
          </p:nvPr>
        </p:nvGraphicFramePr>
        <p:xfrm>
          <a:off x="677917" y="1529255"/>
          <a:ext cx="10405250" cy="4989480"/>
        </p:xfrm>
        <a:graphic>
          <a:graphicData uri="http://schemas.openxmlformats.org/drawingml/2006/table">
            <a:tbl>
              <a:tblPr firstRow="1" bandRow="1">
                <a:noFill/>
                <a:tableStyleId>{C5B5DF1A-3B3C-4F1D-A6C0-7145306DB763}</a:tableStyleId>
              </a:tblPr>
              <a:tblGrid>
                <a:gridCol w="20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2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will visit you </a:t>
                      </a:r>
                      <a:r>
                        <a:rPr lang="en-US" sz="1800" u="sng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</a:t>
                      </a:r>
                      <a:r>
                        <a:rPr lang="en-US" sz="180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Monday.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Prepositions of time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 verb + object + preposition of time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We use prepositions of time to talk about when an action or event happens.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at: 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can be used for clock times and specific times.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in: 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can be used for months, years, centuries and even longer times.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on: 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can be used for dates and days.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The person is visiting a friend on Monday.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We go to the park </a:t>
                      </a:r>
                      <a:r>
                        <a:rPr lang="en-US" sz="1800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on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Friday.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I have dinner </a:t>
                      </a:r>
                      <a:r>
                        <a:rPr lang="en-US" sz="1800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at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8:00 pm.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My birthday is </a:t>
                      </a:r>
                      <a:r>
                        <a:rPr lang="en-US" sz="1800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in</a:t>
                      </a:r>
                      <a:r>
                        <a:rPr lang="en-US" sz="18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July.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>
            <a:spLocks noGrp="1"/>
          </p:cNvSpPr>
          <p:nvPr>
            <p:ph type="sldNum" idx="1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graphicFrame>
        <p:nvGraphicFramePr>
          <p:cNvPr id="129" name="Google Shape;129;p8"/>
          <p:cNvGraphicFramePr/>
          <p:nvPr>
            <p:extLst>
              <p:ext uri="{D42A27DB-BD31-4B8C-83A1-F6EECF244321}">
                <p14:modId xmlns:p14="http://schemas.microsoft.com/office/powerpoint/2010/main" val="4215011625"/>
              </p:ext>
            </p:extLst>
          </p:nvPr>
        </p:nvGraphicFramePr>
        <p:xfrm>
          <a:off x="677917" y="1466195"/>
          <a:ext cx="10405250" cy="5153384"/>
        </p:xfrm>
        <a:graphic>
          <a:graphicData uri="http://schemas.openxmlformats.org/drawingml/2006/table">
            <a:tbl>
              <a:tblPr firstRow="1" bandRow="1">
                <a:noFill/>
                <a:tableStyleId>{C5B5DF1A-3B3C-4F1D-A6C0-7145306DB763}</a:tableStyleId>
              </a:tblPr>
              <a:tblGrid>
                <a:gridCol w="20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862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take a vacation </a:t>
                      </a:r>
                      <a:r>
                        <a:rPr lang="en-US" sz="1800" u="sng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yearly</a:t>
                      </a:r>
                      <a:r>
                        <a:rPr lang="en-US" sz="1800" u="none" dirty="0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800" u="none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Grammatical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adverb of frequency</a:t>
                      </a:r>
                      <a:endParaRPr lang="en-US" sz="1400" b="0" i="0" u="none" dirty="0">
                        <a:solidFill>
                          <a:schemeClr val="dk1"/>
                        </a:solidFill>
                        <a:latin typeface="Calibri"/>
                        <a:ea typeface="Arial"/>
                        <a:cs typeface="Calibri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+ </a:t>
                      </a:r>
                      <a:r>
                        <a:rPr lang="en-US" sz="1800" b="1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adverb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+ main verb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</a:t>
                      </a:r>
                      <a:r>
                        <a:rPr lang="en-US" sz="1800" b="0" i="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</a:t>
                      </a:r>
                      <a:endParaRPr lang="en-US" sz="1800" b="0" i="0" u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ubject + 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 be 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 </a:t>
                      </a:r>
                      <a:r>
                        <a:rPr lang="en-US" sz="18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adverb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</a:t>
                      </a:r>
                      <a:r>
                        <a:rPr kumimoji="0" lang="en-US" sz="1800" b="0" i="0" u="sng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Arial"/>
                          <a:cs typeface="Arial"/>
                          <a:sym typeface="Arial"/>
                        </a:rPr>
                        <a:t>or</a:t>
                      </a:r>
                      <a:endParaRPr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subject + verb + object 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+ </a:t>
                      </a:r>
                      <a:r>
                        <a:rPr lang="en-US" sz="1800" b="1" i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adverb of definite frequency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Usage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 adverb of frequency describes how often an action happens. 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Common adverbs of frequency include </a:t>
                      </a:r>
                      <a:r>
                        <a:rPr lang="en-US" sz="1800" b="0" i="1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always, ever, never, often, sometimes and usually. </a:t>
                      </a:r>
                      <a:r>
                        <a:rPr lang="en-US" sz="18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Adverbs of definite frequency include </a:t>
                      </a:r>
                      <a:r>
                        <a:rPr lang="en-US" sz="1800" b="0" i="1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daily, weekly, every minute, once and twice.</a:t>
                      </a:r>
                      <a:endParaRPr sz="1800" b="0" i="1" u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87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Meaning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 take a vacation once a year.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examples</a:t>
                      </a:r>
                      <a:endParaRPr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She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always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tells the truth.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 is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never</a:t>
                      </a:r>
                      <a:r>
                        <a:rPr lang="en-US" sz="180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on time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go to school </a:t>
                      </a:r>
                      <a:r>
                        <a:rPr lang="en-US" sz="1800" u="sng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daily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/>
          <p:nvPr/>
        </p:nvSpPr>
        <p:spPr>
          <a:xfrm>
            <a:off x="5297213" y="2738483"/>
            <a:ext cx="1597573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Follow us</a:t>
            </a:r>
            <a:endParaRPr/>
          </a:p>
        </p:txBody>
      </p:sp>
      <p:pic>
        <p:nvPicPr>
          <p:cNvPr id="135" name="Google Shape;135;p9" descr="Icon&#10;&#10;Description automatically generated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5966" y="3917713"/>
            <a:ext cx="827980" cy="82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 descr="Icon&#10;&#10;Description automatically generated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4129" y="3917712"/>
            <a:ext cx="827980" cy="82909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9"/>
          <p:cNvSpPr txBox="1"/>
          <p:nvPr/>
        </p:nvSpPr>
        <p:spPr>
          <a:xfrm>
            <a:off x="4811226" y="4742095"/>
            <a:ext cx="74273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ese.ae</a:t>
            </a:r>
            <a:endParaRPr sz="1200" b="0" i="0" u="none" strike="noStrike" cap="none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6436352" y="4742095"/>
            <a:ext cx="8279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Ese_ae</a:t>
            </a:r>
            <a:endParaRPr sz="1200" b="0" i="0" u="none" strike="noStrike" cap="none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0D5AF4C96FC943BE69E732BE0FA005" ma:contentTypeVersion="15" ma:contentTypeDescription="Create a new document." ma:contentTypeScope="" ma:versionID="335fa11b7f0aa221ad438dc751ed49db">
  <xsd:schema xmlns:xsd="http://www.w3.org/2001/XMLSchema" xmlns:xs="http://www.w3.org/2001/XMLSchema" xmlns:p="http://schemas.microsoft.com/office/2006/metadata/properties" xmlns:ns2="455863f0-e14f-49a8-93b4-4b9a31439012" xmlns:ns3="2f846768-5a33-4038-a2a9-6275ea70022c" targetNamespace="http://schemas.microsoft.com/office/2006/metadata/properties" ma:root="true" ma:fieldsID="3e2cbc29d97286d5376b366f24270a30" ns2:_="" ns3:_="">
    <xsd:import namespace="455863f0-e14f-49a8-93b4-4b9a31439012"/>
    <xsd:import namespace="2f846768-5a33-4038-a2a9-6275ea7002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863f0-e14f-49a8-93b4-4b9a314390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82d5980-b843-4689-85ba-b158ad522ce2}" ma:internalName="TaxCatchAll" ma:showField="CatchAllData" ma:web="455863f0-e14f-49a8-93b4-4b9a314390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46768-5a33-4038-a2a9-6275ea7002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fea0466-b813-4159-b5c3-eab993cda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846768-5a33-4038-a2a9-6275ea70022c">
      <Terms xmlns="http://schemas.microsoft.com/office/infopath/2007/PartnerControls"/>
    </lcf76f155ced4ddcb4097134ff3c332f>
    <TaxCatchAll xmlns="455863f0-e14f-49a8-93b4-4b9a31439012" xsi:nil="true"/>
  </documentManagement>
</p:properties>
</file>

<file path=customXml/itemProps1.xml><?xml version="1.0" encoding="utf-8"?>
<ds:datastoreItem xmlns:ds="http://schemas.openxmlformats.org/officeDocument/2006/customXml" ds:itemID="{39282091-D74C-4E4F-8C71-94CB4AC00711}"/>
</file>

<file path=customXml/itemProps2.xml><?xml version="1.0" encoding="utf-8"?>
<ds:datastoreItem xmlns:ds="http://schemas.openxmlformats.org/officeDocument/2006/customXml" ds:itemID="{ABE12791-45E2-4EEB-B84B-C4A1F82BAAE5}"/>
</file>

<file path=customXml/itemProps3.xml><?xml version="1.0" encoding="utf-8"?>
<ds:datastoreItem xmlns:ds="http://schemas.openxmlformats.org/officeDocument/2006/customXml" ds:itemID="{2F16E2B7-140E-4384-8BDC-C7BC3883C78F}"/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418</Words>
  <Application>Microsoft Macintosh PowerPoint</Application>
  <PresentationFormat>Widescreen</PresentationFormat>
  <Paragraphs>91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Helvetica Neue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Reem Samir Abu Ghaida</dc:creator>
  <cp:lastModifiedBy>Thomasin Hazelden</cp:lastModifiedBy>
  <cp:revision>9</cp:revision>
  <dcterms:created xsi:type="dcterms:W3CDTF">2021-02-06T17:30:35Z</dcterms:created>
  <dcterms:modified xsi:type="dcterms:W3CDTF">2022-05-09T10:35:19Z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0x010100A60D5AF4C96FC943BE69E732BE0FA005</vt:lpwstr>
  </property>
</Properties>
</file>