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2"/>
  </p:handoutMasterIdLst>
  <p:sldIdLst>
    <p:sldId id="461" r:id="rId5"/>
    <p:sldId id="2683" r:id="rId6"/>
    <p:sldId id="2678" r:id="rId7"/>
    <p:sldId id="296" r:id="rId8"/>
    <p:sldId id="299" r:id="rId9"/>
    <p:sldId id="2679" r:id="rId10"/>
    <p:sldId id="2731" r:id="rId11"/>
    <p:sldId id="298" r:id="rId12"/>
    <p:sldId id="2719" r:id="rId13"/>
    <p:sldId id="2727" r:id="rId14"/>
    <p:sldId id="2718" r:id="rId15"/>
    <p:sldId id="2728" r:id="rId16"/>
    <p:sldId id="2713" r:id="rId17"/>
    <p:sldId id="2725" r:id="rId18"/>
    <p:sldId id="2715" r:id="rId19"/>
    <p:sldId id="2726" r:id="rId20"/>
    <p:sldId id="46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31"/>
          </p14:sldIdLst>
        </p14:section>
        <p14:section name="Grammar" id="{DC29BE3B-EFBC-4E24-B3E2-47963FA686AB}">
          <p14:sldIdLst>
            <p14:sldId id="298"/>
            <p14:sldId id="2719"/>
            <p14:sldId id="2727"/>
            <p14:sldId id="2718"/>
            <p14:sldId id="2728"/>
          </p14:sldIdLst>
        </p14:section>
        <p14:section name="Functional Language" id="{5C547082-5C0B-48FA-A990-511A9CA86C49}">
          <p14:sldIdLst>
            <p14:sldId id="2713"/>
            <p14:sldId id="2725"/>
            <p14:sldId id="271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0A2D09-CF93-605B-DEB4-AA2CD87968FB}" name="Terra Royal" initials="TR" userId="S::Terra.Royal@ese.gov.ae::75448b6d-a9ba-4e34-b133-f4c956327c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A8C41"/>
    <a:srgbClr val="AC833B"/>
    <a:srgbClr val="F2F2F2"/>
    <a:srgbClr val="EEEEEE"/>
    <a:srgbClr val="C3DDD6"/>
    <a:srgbClr val="CDCACE"/>
    <a:srgbClr val="008447"/>
    <a:srgbClr val="FFD4D9"/>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9983" autoAdjust="0"/>
    <p:restoredTop sz="96327"/>
  </p:normalViewPr>
  <p:slideViewPr>
    <p:cSldViewPr showGuides="1">
      <p:cViewPr>
        <p:scale>
          <a:sx n="64" d="100"/>
          <a:sy n="64" d="100"/>
        </p:scale>
        <p:origin x="312" y="1464"/>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5/20/25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7.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mauthor.com/present/6742554757693440"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mauthor.com/present/6735185216667648"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472261862817792"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6206869424701440"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Arial" panose="020B0604020202020204" pitchFamily="34" charset="0"/>
                <a:cs typeface="Arial" panose="020B0604020202020204" pitchFamily="34" charset="0"/>
              </a:rPr>
              <a:t>English Language Coverage</a:t>
            </a:r>
          </a:p>
          <a:p>
            <a:pPr marL="0" indent="0">
              <a:lnSpc>
                <a:spcPct val="100000"/>
              </a:lnSpc>
              <a:buNone/>
            </a:pPr>
            <a:r>
              <a:rPr lang="en-GB" sz="4000" b="1" dirty="0">
                <a:solidFill>
                  <a:srgbClr val="AC833B"/>
                </a:solidFill>
                <a:latin typeface="Arial" panose="020B0604020202020204" pitchFamily="34" charset="0"/>
                <a:cs typeface="Arial" panose="020B0604020202020204" pitchFamily="34" charset="0"/>
              </a:rPr>
              <a:t>Grammar and Functional Language Teaching Resource</a:t>
            </a:r>
          </a:p>
          <a:p>
            <a:pPr marL="0" indent="0">
              <a:lnSpc>
                <a:spcPct val="100000"/>
              </a:lnSpc>
              <a:buNone/>
            </a:pPr>
            <a:r>
              <a:rPr lang="en-GB" sz="2400" b="1">
                <a:solidFill>
                  <a:srgbClr val="5F5F5F"/>
                </a:solidFill>
                <a:latin typeface="Arial" panose="020B0604020202020204" pitchFamily="34" charset="0"/>
                <a:cs typeface="Arial" panose="020B0604020202020204" pitchFamily="34" charset="0"/>
              </a:rPr>
              <a:t>Grade 6 Advanced</a:t>
            </a:r>
            <a:endParaRPr lang="en-GB" sz="1800" b="1" dirty="0">
              <a:solidFill>
                <a:srgbClr val="5F5F5F"/>
              </a:solidFill>
              <a:highlight>
                <a:srgbClr val="FFFF00"/>
              </a:highlight>
              <a:latin typeface="Arial" panose="020B0604020202020204" pitchFamily="34" charset="0"/>
              <a:cs typeface="Arial" panose="020B0604020202020204" pitchFamily="34" charset="0"/>
            </a:endParaRPr>
          </a:p>
          <a:p>
            <a:pPr marL="0" indent="0">
              <a:lnSpc>
                <a:spcPct val="100000"/>
              </a:lnSpc>
              <a:buNone/>
            </a:pPr>
            <a:r>
              <a:rPr lang="en-GB" sz="1800" b="1" dirty="0">
                <a:solidFill>
                  <a:srgbClr val="5F5F5F"/>
                </a:solidFill>
                <a:latin typeface="Arial" panose="020B0604020202020204" pitchFamily="34" charset="0"/>
                <a:cs typeface="Arial" panose="020B0604020202020204" pitchFamily="34" charset="0"/>
              </a:rPr>
              <a:t>Term 3</a:t>
            </a:r>
          </a:p>
          <a:p>
            <a:pPr marL="0" indent="0">
              <a:lnSpc>
                <a:spcPct val="100000"/>
              </a:lnSpc>
              <a:buNone/>
            </a:pPr>
            <a:r>
              <a:rPr lang="en-GB" sz="1800" b="1" dirty="0">
                <a:solidFill>
                  <a:srgbClr val="9A9C9B"/>
                </a:solidFill>
                <a:latin typeface="Arial" panose="020B0604020202020204" pitchFamily="34" charset="0"/>
                <a:cs typeface="Arial"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09</a:t>
            </a:r>
          </a:p>
          <a:p>
            <a:pPr marL="0" indent="0">
              <a:lnSpc>
                <a:spcPct val="100000"/>
              </a:lnSpc>
              <a:buNone/>
            </a:pPr>
            <a:r>
              <a:rPr lang="en-US" sz="3600" b="1" dirty="0">
                <a:solidFill>
                  <a:srgbClr val="AC833B"/>
                </a:solidFill>
                <a:latin typeface="Helvetica" pitchFamily="2" charset="0"/>
              </a:rPr>
              <a:t>16</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Lexis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186309"/>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a:latin typeface="Helvetica" pitchFamily="2" charset="0"/>
                <a:cs typeface="Arial" panose="020B0604020202020204" pitchFamily="34" charset="0"/>
              </a:rPr>
              <a:t>the lexis families that assessments will contain</a:t>
            </a:r>
            <a:endParaRPr lang="en-GB" dirty="0">
              <a:latin typeface="Helvetica" pitchFamily="2" charset="0"/>
              <a:cs typeface="Arial" panose="020B0604020202020204" pitchFamily="34" charset="0"/>
            </a:endParaRPr>
          </a:p>
          <a:p>
            <a:pPr marL="541338" indent="-184150">
              <a:buFont typeface="Arial" panose="020B0604020202020204" pitchFamily="34" charset="0"/>
              <a:buChar char="•"/>
            </a:pPr>
            <a:r>
              <a:rPr lang="en-GB" dirty="0">
                <a:latin typeface="Helvetica" pitchFamily="2" charset="0"/>
                <a:cs typeface="Arial" panose="020B0604020202020204" pitchFamily="34" charset="0"/>
              </a:rPr>
              <a:t>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where available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when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 sentences and links to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a:solidFill>
                  <a:schemeClr val="bg1"/>
                </a:solidFill>
                <a:latin typeface="Helvetica" pitchFamily="2" charset="0"/>
              </a:rPr>
              <a:t>Term 3 </a:t>
            </a:r>
            <a:r>
              <a:rPr lang="en-US" sz="3200" b="1" dirty="0">
                <a:solidFill>
                  <a:schemeClr val="bg1"/>
                </a:solidFill>
                <a:latin typeface="Helvetica" pitchFamily="2" charset="0"/>
              </a:rPr>
              <a:t>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F22C5AA-E3A6-7848-6E77-EC5BC6DC5310}"/>
              </a:ext>
            </a:extLst>
          </p:cNvPr>
          <p:cNvGraphicFramePr>
            <a:graphicFrameLocks noGrp="1"/>
          </p:cNvGraphicFramePr>
          <p:nvPr>
            <p:extLst>
              <p:ext uri="{D42A27DB-BD31-4B8C-83A1-F6EECF244321}">
                <p14:modId xmlns:p14="http://schemas.microsoft.com/office/powerpoint/2010/main" val="2355403970"/>
              </p:ext>
            </p:extLst>
          </p:nvPr>
        </p:nvGraphicFramePr>
        <p:xfrm>
          <a:off x="0" y="0"/>
          <a:ext cx="12191999" cy="6858000"/>
        </p:xfrm>
        <a:graphic>
          <a:graphicData uri="http://schemas.openxmlformats.org/drawingml/2006/table">
            <a:tbl>
              <a:tblPr firstRow="1" firstCol="1" bandRow="1">
                <a:tableStyleId>{5C22544A-7EE6-4342-B048-85BDC9FD1C3A}</a:tableStyleId>
              </a:tblPr>
              <a:tblGrid>
                <a:gridCol w="2736979">
                  <a:extLst>
                    <a:ext uri="{9D8B030D-6E8A-4147-A177-3AD203B41FA5}">
                      <a16:colId xmlns:a16="http://schemas.microsoft.com/office/drawing/2014/main" val="2423752681"/>
                    </a:ext>
                  </a:extLst>
                </a:gridCol>
                <a:gridCol w="3142987">
                  <a:extLst>
                    <a:ext uri="{9D8B030D-6E8A-4147-A177-3AD203B41FA5}">
                      <a16:colId xmlns:a16="http://schemas.microsoft.com/office/drawing/2014/main" val="3022092775"/>
                    </a:ext>
                  </a:extLst>
                </a:gridCol>
                <a:gridCol w="3175770">
                  <a:extLst>
                    <a:ext uri="{9D8B030D-6E8A-4147-A177-3AD203B41FA5}">
                      <a16:colId xmlns:a16="http://schemas.microsoft.com/office/drawing/2014/main" val="2645475864"/>
                    </a:ext>
                  </a:extLst>
                </a:gridCol>
                <a:gridCol w="3136263">
                  <a:extLst>
                    <a:ext uri="{9D8B030D-6E8A-4147-A177-3AD203B41FA5}">
                      <a16:colId xmlns:a16="http://schemas.microsoft.com/office/drawing/2014/main" val="1387397373"/>
                    </a:ext>
                  </a:extLst>
                </a:gridCol>
              </a:tblGrid>
              <a:tr h="564849">
                <a:tc gridSpan="4">
                  <a:txBody>
                    <a:bodyPr/>
                    <a:lstStyle/>
                    <a:p>
                      <a:pPr algn="ctr">
                        <a:lnSpc>
                          <a:spcPct val="107000"/>
                        </a:lnSpc>
                        <a:spcAft>
                          <a:spcPts val="800"/>
                        </a:spcAft>
                        <a:buNone/>
                      </a:pPr>
                      <a:r>
                        <a:rPr lang="en-US" sz="1400" dirty="0">
                          <a:effectLst/>
                          <a:latin typeface="Arial" panose="020B0604020202020204" pitchFamily="34" charset="0"/>
                          <a:cs typeface="Arial" panose="020B0604020202020204" pitchFamily="34" charset="0"/>
                        </a:rPr>
                        <a:t>Topic(s): Science; People; Looking Back</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58649757"/>
                  </a:ext>
                </a:extLst>
              </a:tr>
              <a:tr h="564849">
                <a:tc>
                  <a:txBody>
                    <a:bodyPr/>
                    <a:lstStyle/>
                    <a:p>
                      <a:pPr algn="ctr">
                        <a:lnSpc>
                          <a:spcPct val="107000"/>
                        </a:lnSpc>
                        <a:spcAft>
                          <a:spcPts val="800"/>
                        </a:spcAft>
                        <a:buNone/>
                      </a:pPr>
                      <a:r>
                        <a:rPr lang="en-US" sz="1400" dirty="0">
                          <a:effectLst/>
                          <a:latin typeface="Arial" panose="020B0604020202020204" pitchFamily="34" charset="0"/>
                          <a:cs typeface="Arial" panose="020B0604020202020204" pitchFamily="34" charset="0"/>
                        </a:rPr>
                        <a:t>ECFE Grammar</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00000"/>
                    </a:solidFill>
                  </a:tcPr>
                </a:tc>
                <a:tc>
                  <a:txBody>
                    <a:bodyPr/>
                    <a:lstStyle/>
                    <a:p>
                      <a:pPr algn="ctr">
                        <a:lnSpc>
                          <a:spcPct val="107000"/>
                        </a:lnSpc>
                        <a:spcAft>
                          <a:spcPts val="800"/>
                        </a:spcAft>
                        <a:buNone/>
                      </a:pPr>
                      <a:r>
                        <a:rPr lang="en-US" sz="1400" b="1" dirty="0">
                          <a:solidFill>
                            <a:schemeClr val="bg1"/>
                          </a:solidFill>
                          <a:effectLst/>
                          <a:latin typeface="Arial" panose="020B0604020202020204" pitchFamily="34" charset="0"/>
                          <a:cs typeface="Arial" panose="020B0604020202020204" pitchFamily="34" charset="0"/>
                        </a:rPr>
                        <a:t>Prerequisite</a:t>
                      </a:r>
                      <a:endParaRPr lang="en-GB"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08447"/>
                    </a:solidFill>
                  </a:tcPr>
                </a:tc>
                <a:tc>
                  <a:txBody>
                    <a:bodyPr/>
                    <a:lstStyle/>
                    <a:p>
                      <a:pPr algn="ctr">
                        <a:lnSpc>
                          <a:spcPct val="107000"/>
                        </a:lnSpc>
                        <a:spcAft>
                          <a:spcPts val="800"/>
                        </a:spcAft>
                        <a:buNone/>
                      </a:pPr>
                      <a:r>
                        <a:rPr lang="en-US" sz="1400" b="1" dirty="0">
                          <a:effectLst/>
                          <a:latin typeface="Arial" panose="020B0604020202020204" pitchFamily="34" charset="0"/>
                          <a:cs typeface="Arial" panose="020B0604020202020204" pitchFamily="34" charset="0"/>
                        </a:rPr>
                        <a:t>GSE Grammar</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DCACE"/>
                    </a:solidFill>
                  </a:tcPr>
                </a:tc>
                <a:tc>
                  <a:txBody>
                    <a:bodyPr/>
                    <a:lstStyle/>
                    <a:p>
                      <a:pPr algn="ctr" rtl="0" fontAlgn="base">
                        <a:lnSpc>
                          <a:spcPts val="1295"/>
                        </a:lnSpc>
                      </a:pPr>
                      <a:r>
                        <a:rPr lang="en-US" sz="1400" b="1" dirty="0">
                          <a:solidFill>
                            <a:schemeClr val="bg1"/>
                          </a:solidFill>
                          <a:effectLst/>
                          <a:highlight>
                            <a:srgbClr val="000000"/>
                          </a:highlight>
                          <a:latin typeface="Arial" panose="020B0604020202020204" pitchFamily="34" charset="0"/>
                          <a:cs typeface="Arial" panose="020B0604020202020204" pitchFamily="34" charset="0"/>
                        </a:rPr>
                        <a:t>Functional Language</a:t>
                      </a:r>
                    </a:p>
                  </a:txBody>
                  <a:tcPr marL="68580" marR="68580" marT="0" marB="0" anchor="ctr">
                    <a:solidFill>
                      <a:srgbClr val="000000"/>
                    </a:solidFill>
                  </a:tcPr>
                </a:tc>
                <a:extLst>
                  <a:ext uri="{0D108BD9-81ED-4DB2-BD59-A6C34878D82A}">
                    <a16:rowId xmlns:a16="http://schemas.microsoft.com/office/drawing/2014/main" val="2573764784"/>
                  </a:ext>
                </a:extLst>
              </a:tr>
              <a:tr h="1653615">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Past time: present perfect</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affirmative statements using common regular past simple forms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perfect with 'for/since' to talk about the duration of states and conditions (44)</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rowSpan="4">
                  <a:txBody>
                    <a:bodyPr/>
                    <a:lstStyle/>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Describing past experiences and events</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 </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Expressing agreement and disagreement</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 </a:t>
                      </a:r>
                      <a:endParaRPr lang="en-GB" sz="1400" dirty="0">
                        <a:solidFill>
                          <a:srgbClr val="000000"/>
                        </a:solidFill>
                        <a:effectLst/>
                        <a:latin typeface="Arial" panose="020B0604020202020204" pitchFamily="34" charset="0"/>
                        <a:cs typeface="Arial" panose="020B0604020202020204" pitchFamily="34" charset="0"/>
                      </a:endParaRPr>
                    </a:p>
                    <a:p>
                      <a:pPr algn="ctr">
                        <a:buNone/>
                      </a:pPr>
                      <a:r>
                        <a:rPr lang="en-GB" sz="1400" dirty="0">
                          <a:solidFill>
                            <a:srgbClr val="000000"/>
                          </a:solidFill>
                          <a:effectLst/>
                          <a:latin typeface="Arial" panose="020B0604020202020204" pitchFamily="34" charset="0"/>
                          <a:cs typeface="Arial" panose="020B0604020202020204" pitchFamily="34" charset="0"/>
                        </a:rPr>
                        <a:t>Making predictions and hypothesising</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2F2F2"/>
                    </a:solidFill>
                  </a:tcPr>
                </a:tc>
                <a:extLst>
                  <a:ext uri="{0D108BD9-81ED-4DB2-BD59-A6C34878D82A}">
                    <a16:rowId xmlns:a16="http://schemas.microsoft.com/office/drawing/2014/main" val="263915186"/>
                  </a:ext>
                </a:extLst>
              </a:tr>
              <a:tr h="1535938">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Future time: present continuous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to refer to events at the time of speaking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with future reference (42)</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3403519732"/>
                  </a:ext>
                </a:extLst>
              </a:tr>
              <a:tr h="1120487">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Past time: past continuous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to refer to events at the time of speaking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past simple and past continuous (40)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2402841680"/>
                  </a:ext>
                </a:extLst>
              </a:tr>
              <a:tr h="1418262">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Adjectives: comparatives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'be' in the simple present with adjectives (25)</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comparisons with regular shorter adjectives + '-er' (38)</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2128993016"/>
                  </a:ext>
                </a:extLst>
              </a:tr>
            </a:tbl>
          </a:graphicData>
        </a:graphic>
      </p:graphicFrame>
      <p:sp>
        <p:nvSpPr>
          <p:cNvPr id="4" name="Rectangle 1">
            <a:extLst>
              <a:ext uri="{FF2B5EF4-FFF2-40B4-BE49-F238E27FC236}">
                <a16:creationId xmlns:a16="http://schemas.microsoft.com/office/drawing/2014/main" id="{9F8BF414-74FF-DE60-C6EF-E71007581E93}"/>
              </a:ext>
            </a:extLst>
          </p:cNvPr>
          <p:cNvSpPr>
            <a:spLocks noChangeArrowheads="1"/>
          </p:cNvSpPr>
          <p:nvPr/>
        </p:nvSpPr>
        <p:spPr bwMode="auto">
          <a:xfrm>
            <a:off x="1700213" y="17684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8423004"/>
      </p:ext>
    </p:extLst>
  </p:cSld>
  <p:clrMapOvr>
    <a:masterClrMapping/>
  </p:clrMapOvr>
  <mc:AlternateContent xmlns:mc="http://schemas.openxmlformats.org/markup-compatibility/2006">
    <mc:Choice xmlns:p14="http://schemas.microsoft.com/office/powerpoint/2010/main" Requires="p14">
      <p:transition p14:dur="0" advClick="0" advTm="1000"/>
    </mc:Choice>
    <mc:Fallback>
      <p:transition advClick="0" advTm="1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431324340"/>
              </p:ext>
            </p:extLst>
          </p:nvPr>
        </p:nvGraphicFramePr>
        <p:xfrm>
          <a:off x="0" y="1"/>
          <a:ext cx="12192000" cy="6886011"/>
        </p:xfrm>
        <a:graphic>
          <a:graphicData uri="http://schemas.openxmlformats.org/drawingml/2006/table">
            <a:tbl>
              <a:tblPr firstRow="1" firstCol="1" bandRow="1"/>
              <a:tblGrid>
                <a:gridCol w="2736015">
                  <a:extLst>
                    <a:ext uri="{9D8B030D-6E8A-4147-A177-3AD203B41FA5}">
                      <a16:colId xmlns:a16="http://schemas.microsoft.com/office/drawing/2014/main" val="3979107295"/>
                    </a:ext>
                  </a:extLst>
                </a:gridCol>
                <a:gridCol w="9455985">
                  <a:extLst>
                    <a:ext uri="{9D8B030D-6E8A-4147-A177-3AD203B41FA5}">
                      <a16:colId xmlns:a16="http://schemas.microsoft.com/office/drawing/2014/main" val="2834414452"/>
                    </a:ext>
                  </a:extLst>
                </a:gridCol>
              </a:tblGrid>
              <a:tr h="154694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cap="none" dirty="0">
                          <a:solidFill>
                            <a:schemeClr val="accent1"/>
                          </a:solidFill>
                          <a:latin typeface="Arial" panose="020B0604020202020204" pitchFamily="34" charset="0"/>
                          <a:cs typeface="Arial" panose="020B0604020202020204" pitchFamily="34" charset="0"/>
                          <a:sym typeface="Arial"/>
                        </a:rPr>
                        <a:t>They’</a:t>
                      </a:r>
                      <a:r>
                        <a:rPr lang="en-US" sz="1800" b="1" u="sng" strike="noStrike" cap="none" dirty="0">
                          <a:solidFill>
                            <a:schemeClr val="accent1"/>
                          </a:solidFill>
                          <a:latin typeface="Arial" panose="020B0604020202020204" pitchFamily="34" charset="0"/>
                          <a:cs typeface="Arial" panose="020B0604020202020204" pitchFamily="34" charset="0"/>
                          <a:sym typeface="Arial"/>
                        </a:rPr>
                        <a:t>ve lived</a:t>
                      </a:r>
                      <a:r>
                        <a:rPr lang="en-US" sz="1800" b="1" u="none" strike="noStrike" cap="none" dirty="0">
                          <a:solidFill>
                            <a:schemeClr val="accent1"/>
                          </a:solidFill>
                          <a:latin typeface="Arial" panose="020B0604020202020204" pitchFamily="34" charset="0"/>
                          <a:cs typeface="Arial" panose="020B0604020202020204" pitchFamily="34" charset="0"/>
                          <a:sym typeface="Arial"/>
                        </a:rPr>
                        <a:t> in Abu Dhabi </a:t>
                      </a:r>
                      <a:r>
                        <a:rPr lang="en-US" sz="1800" b="1" u="sng" strike="noStrike" cap="none" dirty="0">
                          <a:solidFill>
                            <a:schemeClr val="accent1"/>
                          </a:solidFill>
                          <a:latin typeface="Arial" panose="020B0604020202020204" pitchFamily="34" charset="0"/>
                          <a:cs typeface="Arial" panose="020B0604020202020204" pitchFamily="34" charset="0"/>
                          <a:sym typeface="Arial"/>
                        </a:rPr>
                        <a:t>since</a:t>
                      </a:r>
                      <a:r>
                        <a:rPr lang="en-US" sz="1800" b="1" u="none" strike="noStrike" cap="none" dirty="0">
                          <a:solidFill>
                            <a:schemeClr val="accent1"/>
                          </a:solidFill>
                          <a:latin typeface="Arial" panose="020B0604020202020204" pitchFamily="34" charset="0"/>
                          <a:cs typeface="Arial" panose="020B0604020202020204" pitchFamily="34" charset="0"/>
                          <a:sym typeface="Arial"/>
                        </a:rPr>
                        <a:t> </a:t>
                      </a:r>
                      <a:r>
                        <a:rPr lang="en-US" sz="1800" b="1" u="sng" strike="noStrike" cap="none" dirty="0">
                          <a:solidFill>
                            <a:schemeClr val="accent1"/>
                          </a:solidFill>
                          <a:latin typeface="Arial" panose="020B0604020202020204" pitchFamily="34" charset="0"/>
                          <a:cs typeface="Arial" panose="020B0604020202020204" pitchFamily="34" charset="0"/>
                          <a:sym typeface="Arial"/>
                        </a:rPr>
                        <a:t>2019</a:t>
                      </a:r>
                      <a:r>
                        <a:rPr lang="en-US" sz="1800" b="1" u="none" strike="noStrike" cap="none" dirty="0">
                          <a:solidFill>
                            <a:schemeClr val="accent1"/>
                          </a:solidFill>
                          <a:latin typeface="Arial" panose="020B0604020202020204" pitchFamily="34" charset="0"/>
                          <a:cs typeface="Arial" panose="020B0604020202020204" pitchFamily="34" charset="0"/>
                          <a:sym typeface="Arial"/>
                        </a:rPr>
                        <a:t>. / They’</a:t>
                      </a:r>
                      <a:r>
                        <a:rPr lang="en-US" sz="1800" b="1" u="sng" strike="noStrike" cap="none" dirty="0">
                          <a:solidFill>
                            <a:schemeClr val="accent1"/>
                          </a:solidFill>
                          <a:latin typeface="Arial" panose="020B0604020202020204" pitchFamily="34" charset="0"/>
                          <a:cs typeface="Arial" panose="020B0604020202020204" pitchFamily="34" charset="0"/>
                          <a:sym typeface="Arial"/>
                        </a:rPr>
                        <a:t>ve lived</a:t>
                      </a:r>
                      <a:r>
                        <a:rPr lang="en-US" sz="1800" b="1" u="none" strike="noStrike" cap="none" dirty="0">
                          <a:solidFill>
                            <a:schemeClr val="accent1"/>
                          </a:solidFill>
                          <a:latin typeface="Arial" panose="020B0604020202020204" pitchFamily="34" charset="0"/>
                          <a:cs typeface="Arial" panose="020B0604020202020204" pitchFamily="34" charset="0"/>
                          <a:sym typeface="Arial"/>
                        </a:rPr>
                        <a:t> in Abu Dhabi </a:t>
                      </a:r>
                      <a:r>
                        <a:rPr lang="en-US" sz="1800" b="1" u="sng" strike="noStrike" cap="none" dirty="0">
                          <a:solidFill>
                            <a:schemeClr val="accent1"/>
                          </a:solidFill>
                          <a:latin typeface="Arial" panose="020B0604020202020204" pitchFamily="34" charset="0"/>
                          <a:cs typeface="Arial" panose="020B0604020202020204" pitchFamily="34" charset="0"/>
                          <a:sym typeface="Arial"/>
                        </a:rPr>
                        <a:t>for</a:t>
                      </a:r>
                      <a:r>
                        <a:rPr lang="en-US" sz="1800" b="1" u="none" strike="noStrike" cap="none" dirty="0">
                          <a:solidFill>
                            <a:schemeClr val="accent1"/>
                          </a:solidFill>
                          <a:latin typeface="Arial" panose="020B0604020202020204" pitchFamily="34" charset="0"/>
                          <a:cs typeface="Arial" panose="020B0604020202020204" pitchFamily="34" charset="0"/>
                          <a:sym typeface="Arial"/>
                        </a:rPr>
                        <a:t> </a:t>
                      </a:r>
                      <a:r>
                        <a:rPr lang="en-US" sz="1800" b="1" u="sng" strike="noStrike" cap="none" dirty="0">
                          <a:solidFill>
                            <a:schemeClr val="accent1"/>
                          </a:solidFill>
                          <a:latin typeface="Arial" panose="020B0604020202020204" pitchFamily="34" charset="0"/>
                          <a:cs typeface="Arial" panose="020B0604020202020204" pitchFamily="34" charset="0"/>
                          <a:sym typeface="Arial"/>
                        </a:rPr>
                        <a:t>six years</a:t>
                      </a:r>
                      <a:r>
                        <a:rPr lang="en-US" sz="1800" b="1" u="none" strike="noStrike" cap="none" dirty="0">
                          <a:solidFill>
                            <a:schemeClr val="accent1"/>
                          </a:solidFill>
                          <a:latin typeface="Arial" panose="020B0604020202020204" pitchFamily="34" charset="0"/>
                          <a:cs typeface="Arial" panose="020B0604020202020204" pitchFamily="34" charset="0"/>
                          <a:sym typeface="Arial"/>
                        </a:rPr>
                        <a:t>.</a:t>
                      </a:r>
                      <a:endParaRPr lang="en-US" sz="1800" b="1" u="none" strike="noStrike" cap="none" dirty="0">
                        <a:solidFill>
                          <a:schemeClr val="accent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E5E5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Year:   2019          2020      2021      2022      2023      2024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--&gt;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                                                               (They started living in AD)                                            (Now - 6 years later)                                                                                           </a:t>
                      </a:r>
                      <a:r>
                        <a:rPr lang="en-US" sz="1500" b="1" u="none" strike="noStrike" cap="none" dirty="0">
                          <a:solidFill>
                            <a:schemeClr val="accent1"/>
                          </a:solidFill>
                          <a:latin typeface="Arial" panose="020B0604020202020204" pitchFamily="34" charset="0"/>
                          <a:cs typeface="Arial" panose="020B0604020202020204" pitchFamily="34" charset="0"/>
                          <a:sym typeface="Arial"/>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457947">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Are they living in Abu Dhabi now?</a:t>
                      </a:r>
                    </a:p>
                    <a:p>
                      <a:pPr algn="l"/>
                      <a:r>
                        <a:rPr lang="en-US" sz="1800" dirty="0">
                          <a:latin typeface="Arial" panose="020B0604020202020204" pitchFamily="34" charset="0"/>
                          <a:cs typeface="Arial" panose="020B0604020202020204" pitchFamily="34" charset="0"/>
                        </a:rPr>
                        <a:t>When did they start living there?</a:t>
                      </a:r>
                    </a:p>
                    <a:p>
                      <a:pPr algn="l"/>
                      <a:r>
                        <a:rPr lang="en-US" sz="1800" dirty="0">
                          <a:latin typeface="Arial" panose="020B0604020202020204" pitchFamily="34" charset="0"/>
                          <a:cs typeface="Arial" panose="020B0604020202020204" pitchFamily="34" charset="0"/>
                        </a:rPr>
                        <a:t>How long have they lived there? </a:t>
                      </a:r>
                      <a:endParaRPr lang="en-GB"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08643">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1" i="0" dirty="0">
                          <a:solidFill>
                            <a:schemeClr val="tx2"/>
                          </a:solidFill>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present perfect with ‘for’ / ‘since’</a:t>
                      </a:r>
                      <a:endParaRPr lang="en-US" sz="1800" b="1" i="0" dirty="0">
                        <a:solidFill>
                          <a:schemeClr val="tx2"/>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subject + ‘have / </a:t>
                      </a:r>
                      <a:r>
                        <a:rPr lang="en-GB" sz="1800" b="0" i="0" u="none" strike="noStrike" kern="1200" dirty="0" err="1">
                          <a:solidFill>
                            <a:schemeClr val="tx1"/>
                          </a:solidFill>
                          <a:effectLst/>
                          <a:latin typeface="Arial" panose="020B0604020202020204" pitchFamily="34" charset="0"/>
                          <a:ea typeface="+mn-ea"/>
                          <a:cs typeface="Arial" panose="020B0604020202020204" pitchFamily="34" charset="0"/>
                        </a:rPr>
                        <a:t>has’</a:t>
                      </a: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 + past participle</a:t>
                      </a:r>
                      <a:r>
                        <a:rPr lang="en-US" sz="1800" b="0" i="0" dirty="0">
                          <a:latin typeface="Arial" panose="020B0604020202020204" pitchFamily="34" charset="0"/>
                          <a:cs typeface="Arial" panose="020B0604020202020204" pitchFamily="34" charset="0"/>
                          <a:sym typeface="Arial"/>
                        </a:rPr>
                        <a:t> + adverbial clauses with ‘for / since’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16070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The present perfect tense with ’for’ or ’since’ is used to talk about actions or situations that started in the past and continue to be relevant or true in the present.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Use ‘for’ to show the duration of time (e.g. for six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Use ‘since’ to show the starting point in time (e.g. since 2019).</a:t>
                      </a:r>
                      <a:endParaRPr lang="en-GB" sz="18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837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He’s been here </a:t>
                      </a:r>
                      <a:r>
                        <a:rPr lang="en-US" sz="1800" b="0" i="0" u="sng" kern="1200" dirty="0">
                          <a:solidFill>
                            <a:schemeClr val="dk1"/>
                          </a:solidFill>
                          <a:effectLst/>
                          <a:latin typeface="Arial" panose="020B0604020202020204" pitchFamily="34" charset="0"/>
                          <a:ea typeface="+mn-ea"/>
                          <a:cs typeface="Arial" panose="020B0604020202020204" pitchFamily="34" charset="0"/>
                        </a:rPr>
                        <a:t>for</a:t>
                      </a:r>
                      <a:r>
                        <a:rPr lang="en-US" sz="1800" b="0" i="0" kern="1200" dirty="0">
                          <a:solidFill>
                            <a:schemeClr val="dk1"/>
                          </a:solidFill>
                          <a:effectLst/>
                          <a:latin typeface="Arial" panose="020B0604020202020204" pitchFamily="34" charset="0"/>
                          <a:ea typeface="+mn-ea"/>
                          <a:cs typeface="Arial" panose="020B0604020202020204" pitchFamily="34" charset="0"/>
                        </a:rPr>
                        <a:t> a long time.</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Sara has worked at the company </a:t>
                      </a:r>
                      <a:r>
                        <a:rPr lang="en-US" sz="1800" b="0" i="0" u="sng" kern="1200" dirty="0">
                          <a:solidFill>
                            <a:schemeClr val="dk1"/>
                          </a:solidFill>
                          <a:effectLst/>
                          <a:latin typeface="Arial" panose="020B0604020202020204" pitchFamily="34" charset="0"/>
                          <a:ea typeface="+mn-ea"/>
                          <a:cs typeface="Arial" panose="020B0604020202020204" pitchFamily="34" charset="0"/>
                        </a:rPr>
                        <a:t>since</a:t>
                      </a:r>
                      <a:r>
                        <a:rPr lang="en-US" sz="1800" b="0" i="0" kern="1200" dirty="0">
                          <a:solidFill>
                            <a:schemeClr val="dk1"/>
                          </a:solidFill>
                          <a:effectLst/>
                          <a:latin typeface="Arial" panose="020B0604020202020204" pitchFamily="34" charset="0"/>
                          <a:ea typeface="+mn-ea"/>
                          <a:cs typeface="Arial" panose="020B0604020202020204" pitchFamily="34" charset="0"/>
                        </a:rPr>
                        <a:t> 2023.</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I haven’t seen them </a:t>
                      </a:r>
                      <a:r>
                        <a:rPr lang="en-US" sz="1800" b="0" i="0" u="sng" kern="1200" dirty="0">
                          <a:solidFill>
                            <a:schemeClr val="dk1"/>
                          </a:solidFill>
                          <a:effectLst/>
                          <a:latin typeface="Arial" panose="020B0604020202020204" pitchFamily="34" charset="0"/>
                          <a:ea typeface="+mn-ea"/>
                          <a:cs typeface="Arial" panose="020B0604020202020204" pitchFamily="34" charset="0"/>
                        </a:rPr>
                        <a:t>for</a:t>
                      </a:r>
                      <a:r>
                        <a:rPr lang="en-US" sz="1800" b="0" i="0" kern="1200" dirty="0">
                          <a:solidFill>
                            <a:schemeClr val="dk1"/>
                          </a:solidFill>
                          <a:effectLst/>
                          <a:latin typeface="Arial" panose="020B0604020202020204" pitchFamily="34" charset="0"/>
                          <a:ea typeface="+mn-ea"/>
                          <a:cs typeface="Arial" panose="020B0604020202020204" pitchFamily="34" charset="0"/>
                        </a:rPr>
                        <a:t> three months.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Have you been at this school </a:t>
                      </a:r>
                      <a:r>
                        <a:rPr lang="en-US" sz="1800" b="0" i="0" u="sng" kern="1200" dirty="0">
                          <a:solidFill>
                            <a:schemeClr val="dk1"/>
                          </a:solidFill>
                          <a:effectLst/>
                          <a:latin typeface="Arial" panose="020B0604020202020204" pitchFamily="34" charset="0"/>
                          <a:ea typeface="+mn-ea"/>
                          <a:cs typeface="Arial" panose="020B0604020202020204" pitchFamily="34" charset="0"/>
                        </a:rPr>
                        <a:t>since</a:t>
                      </a:r>
                      <a:r>
                        <a:rPr lang="en-US" sz="1800" b="0" i="0" kern="1200" dirty="0">
                          <a:solidFill>
                            <a:schemeClr val="dk1"/>
                          </a:solidFill>
                          <a:effectLst/>
                          <a:latin typeface="Arial" panose="020B0604020202020204" pitchFamily="34" charset="0"/>
                          <a:ea typeface="+mn-ea"/>
                          <a:cs typeface="Arial" panose="020B0604020202020204" pitchFamily="34" charset="0"/>
                        </a:rPr>
                        <a:t> first Grade?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4044009869"/>
              </p:ext>
            </p:extLst>
          </p:nvPr>
        </p:nvGraphicFramePr>
        <p:xfrm>
          <a:off x="0" y="1"/>
          <a:ext cx="12192000" cy="6858001"/>
        </p:xfrm>
        <a:graphic>
          <a:graphicData uri="http://schemas.openxmlformats.org/drawingml/2006/table">
            <a:tbl>
              <a:tblPr firstRow="1" firstCol="1" bandRow="1"/>
              <a:tblGrid>
                <a:gridCol w="2125340">
                  <a:extLst>
                    <a:ext uri="{9D8B030D-6E8A-4147-A177-3AD203B41FA5}">
                      <a16:colId xmlns:a16="http://schemas.microsoft.com/office/drawing/2014/main" val="3979107295"/>
                    </a:ext>
                  </a:extLst>
                </a:gridCol>
                <a:gridCol w="10066660">
                  <a:extLst>
                    <a:ext uri="{9D8B030D-6E8A-4147-A177-3AD203B41FA5}">
                      <a16:colId xmlns:a16="http://schemas.microsoft.com/office/drawing/2014/main" val="2834414452"/>
                    </a:ext>
                  </a:extLst>
                </a:gridCol>
              </a:tblGrid>
              <a:tr h="1286549">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GB" sz="1800" b="1" u="none" dirty="0">
                        <a:solidFill>
                          <a:schemeClr val="tx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u="none" dirty="0">
                          <a:solidFill>
                            <a:schemeClr val="tx2"/>
                          </a:solidFill>
                          <a:latin typeface="Arial" panose="020B0604020202020204" pitchFamily="34" charset="0"/>
                          <a:cs typeface="Arial" panose="020B0604020202020204" pitchFamily="34" charset="0"/>
                        </a:rPr>
                        <a:t>The boys </a:t>
                      </a:r>
                      <a:r>
                        <a:rPr lang="en-GB" sz="1800" b="1" u="sng" dirty="0">
                          <a:solidFill>
                            <a:schemeClr val="tx2"/>
                          </a:solidFill>
                          <a:latin typeface="Arial" panose="020B0604020202020204" pitchFamily="34" charset="0"/>
                          <a:cs typeface="Arial" panose="020B0604020202020204" pitchFamily="34" charset="0"/>
                        </a:rPr>
                        <a:t>are playing</a:t>
                      </a:r>
                      <a:r>
                        <a:rPr lang="en-GB" sz="1800" b="1" u="none" dirty="0">
                          <a:solidFill>
                            <a:schemeClr val="tx2"/>
                          </a:solidFill>
                          <a:latin typeface="Arial" panose="020B0604020202020204" pitchFamily="34" charset="0"/>
                          <a:cs typeface="Arial" panose="020B0604020202020204" pitchFamily="34" charset="0"/>
                        </a:rPr>
                        <a:t> basketball </a:t>
                      </a:r>
                      <a:r>
                        <a:rPr lang="en-GB" sz="1800" b="1" u="sng" dirty="0">
                          <a:solidFill>
                            <a:schemeClr val="tx2"/>
                          </a:solidFill>
                          <a:latin typeface="Arial" panose="020B0604020202020204" pitchFamily="34" charset="0"/>
                          <a:cs typeface="Arial" panose="020B0604020202020204" pitchFamily="34" charset="0"/>
                        </a:rPr>
                        <a:t>tomorrow</a:t>
                      </a:r>
                      <a:r>
                        <a:rPr lang="en-GB" sz="1800" b="1" u="none" dirty="0">
                          <a:solidFill>
                            <a:schemeClr val="tx2"/>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u="none" dirty="0">
                          <a:solidFill>
                            <a:schemeClr val="tx2"/>
                          </a:solidFill>
                          <a:latin typeface="Arial" panose="020B0604020202020204" pitchFamily="34" charset="0"/>
                          <a:cs typeface="Arial" panose="020B0604020202020204" pitchFamily="34" charset="0"/>
                        </a:rPr>
                        <a:t>                     </a:t>
                      </a:r>
                      <a:endParaRPr lang="en-A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8059">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Are the boys playing basketball now?</a:t>
                      </a:r>
                    </a:p>
                    <a:p>
                      <a:pPr algn="l"/>
                      <a:r>
                        <a:rPr lang="en-US" sz="1800" dirty="0">
                          <a:latin typeface="Arial" panose="020B0604020202020204" pitchFamily="34" charset="0"/>
                          <a:cs typeface="Arial" panose="020B0604020202020204" pitchFamily="34" charset="0"/>
                        </a:rPr>
                        <a:t>When are they playing basketball?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Is it a future plan?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71043">
                <a:tc>
                  <a:txBody>
                    <a:bodyPr/>
                    <a:lstStyle/>
                    <a:p>
                      <a:pPr algn="ct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sz="1800" b="1" i="0" u="none"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continuous (future reference)</a:t>
                      </a:r>
                      <a:endParaRPr lang="en-US" sz="1800" b="1" i="0" u="none" strike="noStrike"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subject + ‘am / is / are’ + verb -</a:t>
                      </a:r>
                      <a:r>
                        <a:rPr lang="en-GB" sz="1800" b="0" i="0" u="none" strike="noStrike" kern="1200" dirty="0" err="1">
                          <a:solidFill>
                            <a:schemeClr val="tx1"/>
                          </a:solidFill>
                          <a:effectLst/>
                          <a:latin typeface="Arial" panose="020B0604020202020204" pitchFamily="34" charset="0"/>
                          <a:ea typeface="+mn-ea"/>
                          <a:cs typeface="Arial" panose="020B0604020202020204" pitchFamily="34" charset="0"/>
                        </a:rPr>
                        <a:t>ing</a:t>
                      </a: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 + a future time expression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57142">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the present continuous to talk about plans or arrangements in the near future. We use it when the plan is already decided, the time is already fixed or other people often know about it.</a:t>
                      </a:r>
                      <a:endParaRPr lang="en-GB" sz="18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8520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What </a:t>
                      </a:r>
                      <a:r>
                        <a:rPr lang="en-GB" sz="1800" b="0" u="sng" dirty="0">
                          <a:solidFill>
                            <a:schemeClr val="tx1"/>
                          </a:solidFill>
                          <a:latin typeface="Arial" panose="020B0604020202020204" pitchFamily="34" charset="0"/>
                          <a:cs typeface="Arial" panose="020B0604020202020204" pitchFamily="34" charset="0"/>
                        </a:rPr>
                        <a:t>are</a:t>
                      </a:r>
                      <a:r>
                        <a:rPr lang="en-GB" sz="1800" b="0" u="none" dirty="0">
                          <a:solidFill>
                            <a:schemeClr val="tx1"/>
                          </a:solidFill>
                          <a:latin typeface="Arial" panose="020B0604020202020204" pitchFamily="34" charset="0"/>
                          <a:cs typeface="Arial" panose="020B0604020202020204" pitchFamily="34" charset="0"/>
                        </a:rPr>
                        <a:t> you </a:t>
                      </a:r>
                      <a:r>
                        <a:rPr lang="en-GB" sz="1800" b="0" u="sng" dirty="0">
                          <a:solidFill>
                            <a:schemeClr val="tx1"/>
                          </a:solidFill>
                          <a:latin typeface="Arial" panose="020B0604020202020204" pitchFamily="34" charset="0"/>
                          <a:cs typeface="Arial" panose="020B0604020202020204" pitchFamily="34" charset="0"/>
                        </a:rPr>
                        <a:t>doing</a:t>
                      </a:r>
                      <a:r>
                        <a:rPr lang="en-GB" sz="1800" b="0" u="none" dirty="0">
                          <a:solidFill>
                            <a:schemeClr val="tx1"/>
                          </a:solidFill>
                          <a:latin typeface="Arial" panose="020B0604020202020204" pitchFamily="34" charset="0"/>
                          <a:cs typeface="Arial" panose="020B0604020202020204" pitchFamily="34" charset="0"/>
                        </a:rPr>
                        <a:t> on Sunday?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The sisters </a:t>
                      </a:r>
                      <a:r>
                        <a:rPr lang="en-GB" sz="1800" b="0" u="sng" dirty="0">
                          <a:solidFill>
                            <a:schemeClr val="tx1"/>
                          </a:solidFill>
                          <a:latin typeface="Arial" panose="020B0604020202020204" pitchFamily="34" charset="0"/>
                          <a:cs typeface="Arial" panose="020B0604020202020204" pitchFamily="34" charset="0"/>
                        </a:rPr>
                        <a:t>are meeting </a:t>
                      </a:r>
                      <a:r>
                        <a:rPr lang="en-GB" sz="1800" b="0" u="none" dirty="0">
                          <a:solidFill>
                            <a:schemeClr val="tx1"/>
                          </a:solidFill>
                          <a:latin typeface="Arial" panose="020B0604020202020204" pitchFamily="34" charset="0"/>
                          <a:cs typeface="Arial" panose="020B0604020202020204" pitchFamily="34" charset="0"/>
                        </a:rPr>
                        <a:t>at 4 o’clock.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She </a:t>
                      </a:r>
                      <a:r>
                        <a:rPr lang="en-GB" sz="1800" b="0" u="sng" dirty="0">
                          <a:solidFill>
                            <a:schemeClr val="tx1"/>
                          </a:solidFill>
                          <a:latin typeface="Arial" panose="020B0604020202020204" pitchFamily="34" charset="0"/>
                          <a:cs typeface="Arial" panose="020B0604020202020204" pitchFamily="34" charset="0"/>
                        </a:rPr>
                        <a:t>is flying </a:t>
                      </a:r>
                      <a:r>
                        <a:rPr lang="en-GB" sz="1800" b="0" u="none" dirty="0">
                          <a:solidFill>
                            <a:schemeClr val="tx1"/>
                          </a:solidFill>
                          <a:latin typeface="Arial" panose="020B0604020202020204" pitchFamily="34" charset="0"/>
                          <a:cs typeface="Arial" panose="020B0604020202020204" pitchFamily="34" charset="0"/>
                        </a:rPr>
                        <a:t>to Paris next week.</a:t>
                      </a:r>
                      <a:endParaRPr lang="en-AE" sz="1800" b="0" u="none"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pic>
        <p:nvPicPr>
          <p:cNvPr id="4" name="Picture 3">
            <a:extLst>
              <a:ext uri="{FF2B5EF4-FFF2-40B4-BE49-F238E27FC236}">
                <a16:creationId xmlns:a16="http://schemas.microsoft.com/office/drawing/2014/main" id="{9CD70FD7-7CE7-ABF0-F84A-D2EB8A653522}"/>
              </a:ext>
            </a:extLst>
          </p:cNvPr>
          <p:cNvPicPr>
            <a:picLocks noChangeAspect="1"/>
          </p:cNvPicPr>
          <p:nvPr/>
        </p:nvPicPr>
        <p:blipFill>
          <a:blip r:embed="rId3"/>
          <a:stretch>
            <a:fillRect/>
          </a:stretch>
        </p:blipFill>
        <p:spPr>
          <a:xfrm>
            <a:off x="5375920" y="260648"/>
            <a:ext cx="5962405" cy="768163"/>
          </a:xfrm>
          <a:prstGeom prst="rect">
            <a:avLst/>
          </a:prstGeom>
        </p:spPr>
      </p:pic>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809204908"/>
              </p:ext>
            </p:extLst>
          </p:nvPr>
        </p:nvGraphicFramePr>
        <p:xfrm>
          <a:off x="0" y="1"/>
          <a:ext cx="12192000" cy="6895338"/>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664596">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Faisal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was cycling</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home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when</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he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crashed</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73283">
                <a:tc>
                  <a:txBody>
                    <a:bodyPr/>
                    <a:lstStyle/>
                    <a:p>
                      <a:pPr algn="ctr"/>
                      <a:r>
                        <a:rPr lang="en-GB" sz="1800" b="1" dirty="0">
                          <a:solidFill>
                            <a:schemeClr val="tx1"/>
                          </a:solidFill>
                          <a:latin typeface="Arial" panose="020B0604020202020204" pitchFamily="34" charset="0"/>
                          <a:cs typeface="Arial" panose="020B0604020202020204" pitchFamily="34" charset="0"/>
                        </a:rPr>
                        <a:t>Checking questions</a:t>
                      </a:r>
                      <a:endParaRPr lang="en-AE" sz="18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What was Faisal doing before the crash?</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Did he stop cycling when he crashed?</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Which action was in progress?</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Which action interrupted the other?</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85679">
                <a:tc>
                  <a:txBody>
                    <a:bodyPr/>
                    <a:lstStyle/>
                    <a:p>
                      <a:pPr algn="ct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GB" sz="1800" b="1"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past continuous and past simple</a:t>
                      </a:r>
                      <a:endParaRPr lang="en-GB" sz="1800" b="1" dirty="0">
                        <a:solidFill>
                          <a:schemeClr val="tx2"/>
                        </a:solidFill>
                        <a:latin typeface="Arial" panose="020B0604020202020204" pitchFamily="34" charset="0"/>
                        <a:cs typeface="Arial" panose="020B0604020202020204" pitchFamily="34" charset="0"/>
                      </a:endParaRPr>
                    </a:p>
                    <a:p>
                      <a:r>
                        <a:rPr lang="en-GB" sz="1800" dirty="0">
                          <a:solidFill>
                            <a:schemeClr val="tx1"/>
                          </a:solidFill>
                          <a:latin typeface="Arial" panose="020B0604020202020204" pitchFamily="34" charset="0"/>
                          <a:cs typeface="Arial" panose="020B0604020202020204" pitchFamily="34" charset="0"/>
                        </a:rPr>
                        <a:t>subject + ‘was / were’ + verb - ing + ‘when’ + subject + verb in the past simple</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33661">
                <a:tc>
                  <a:txBody>
                    <a:bodyPr/>
                    <a:lstStyle/>
                    <a:p>
                      <a:pPr algn="ctr"/>
                      <a:r>
                        <a:rPr lang="en-AE" sz="180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latin typeface="Arial" panose="020B0604020202020204" pitchFamily="34" charset="0"/>
                          <a:cs typeface="Arial" panose="020B0604020202020204" pitchFamily="34" charset="0"/>
                        </a:rPr>
                        <a:t>The past continuous + past simple structure is used to describe two past actions. It shows an ongoing action (past continuous) and a sudden event or action (past simple) that happens during the ongoing action – ‘when’ indicates the moment it happened. The past simple action interrupts the past continuous action.</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700781">
                <a:tc>
                  <a:txBody>
                    <a:bodyPr/>
                    <a:lstStyle/>
                    <a:p>
                      <a:pPr algn="ctr"/>
                      <a:r>
                        <a:rPr lang="en-AE" sz="180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GB" sz="1800" dirty="0">
                          <a:solidFill>
                            <a:schemeClr val="tx1"/>
                          </a:solidFill>
                          <a:latin typeface="Arial" panose="020B0604020202020204" pitchFamily="34" charset="0"/>
                          <a:cs typeface="Arial" panose="020B0604020202020204" pitchFamily="34" charset="0"/>
                        </a:rPr>
                        <a:t>She </a:t>
                      </a:r>
                      <a:r>
                        <a:rPr lang="en-GB" sz="1800" u="sng" dirty="0">
                          <a:solidFill>
                            <a:schemeClr val="tx1"/>
                          </a:solidFill>
                          <a:latin typeface="Arial" panose="020B0604020202020204" pitchFamily="34" charset="0"/>
                          <a:cs typeface="Arial" panose="020B0604020202020204" pitchFamily="34" charset="0"/>
                        </a:rPr>
                        <a:t>was reading</a:t>
                      </a:r>
                      <a:r>
                        <a:rPr lang="en-GB" sz="1800" dirty="0">
                          <a:solidFill>
                            <a:schemeClr val="tx1"/>
                          </a:solidFill>
                          <a:latin typeface="Arial" panose="020B0604020202020204" pitchFamily="34" charset="0"/>
                          <a:cs typeface="Arial" panose="020B0604020202020204" pitchFamily="34" charset="0"/>
                        </a:rPr>
                        <a:t> a book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the phone </a:t>
                      </a:r>
                      <a:r>
                        <a:rPr lang="en-GB" sz="1800" u="sng" dirty="0">
                          <a:solidFill>
                            <a:schemeClr val="tx1"/>
                          </a:solidFill>
                          <a:latin typeface="Arial" panose="020B0604020202020204" pitchFamily="34" charset="0"/>
                          <a:cs typeface="Arial" panose="020B0604020202020204" pitchFamily="34" charset="0"/>
                        </a:rPr>
                        <a:t>rang</a:t>
                      </a:r>
                      <a:r>
                        <a:rPr lang="en-GB" sz="1800" dirty="0">
                          <a:solidFill>
                            <a:schemeClr val="tx1"/>
                          </a:solidFill>
                          <a:latin typeface="Arial" panose="020B0604020202020204" pitchFamily="34" charset="0"/>
                          <a:cs typeface="Arial" panose="020B0604020202020204" pitchFamily="34" charset="0"/>
                        </a:rPr>
                        <a:t>.</a:t>
                      </a:r>
                    </a:p>
                    <a:p>
                      <a:r>
                        <a:rPr lang="en-GB" sz="1800" dirty="0">
                          <a:solidFill>
                            <a:schemeClr val="tx1"/>
                          </a:solidFill>
                          <a:latin typeface="Arial" panose="020B0604020202020204" pitchFamily="34" charset="0"/>
                          <a:cs typeface="Arial" panose="020B0604020202020204" pitchFamily="34" charset="0"/>
                        </a:rPr>
                        <a:t>They </a:t>
                      </a:r>
                      <a:r>
                        <a:rPr lang="en-GB" sz="1800" u="sng" dirty="0">
                          <a:solidFill>
                            <a:schemeClr val="tx1"/>
                          </a:solidFill>
                          <a:latin typeface="Arial" panose="020B0604020202020204" pitchFamily="34" charset="0"/>
                          <a:cs typeface="Arial" panose="020B0604020202020204" pitchFamily="34" charset="0"/>
                        </a:rPr>
                        <a:t>were playing</a:t>
                      </a:r>
                      <a:r>
                        <a:rPr lang="en-GB" sz="1800" dirty="0">
                          <a:solidFill>
                            <a:schemeClr val="tx1"/>
                          </a:solidFill>
                          <a:latin typeface="Arial" panose="020B0604020202020204" pitchFamily="34" charset="0"/>
                          <a:cs typeface="Arial" panose="020B0604020202020204" pitchFamily="34" charset="0"/>
                        </a:rPr>
                        <a:t> football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it </a:t>
                      </a:r>
                      <a:r>
                        <a:rPr lang="en-GB" sz="1800" u="sng" dirty="0">
                          <a:solidFill>
                            <a:schemeClr val="tx1"/>
                          </a:solidFill>
                          <a:latin typeface="Arial" panose="020B0604020202020204" pitchFamily="34" charset="0"/>
                          <a:cs typeface="Arial" panose="020B0604020202020204" pitchFamily="34" charset="0"/>
                        </a:rPr>
                        <a:t>started </a:t>
                      </a:r>
                      <a:r>
                        <a:rPr lang="en-GB" sz="1800" dirty="0">
                          <a:solidFill>
                            <a:schemeClr val="tx1"/>
                          </a:solidFill>
                          <a:latin typeface="Arial" panose="020B0604020202020204" pitchFamily="34" charset="0"/>
                          <a:cs typeface="Arial" panose="020B0604020202020204" pitchFamily="34" charset="0"/>
                        </a:rPr>
                        <a:t>to rain.</a:t>
                      </a:r>
                    </a:p>
                    <a:p>
                      <a:r>
                        <a:rPr lang="en-GB" sz="1800" dirty="0">
                          <a:solidFill>
                            <a:schemeClr val="tx1"/>
                          </a:solidFill>
                          <a:latin typeface="Arial" panose="020B0604020202020204" pitchFamily="34" charset="0"/>
                          <a:cs typeface="Arial" panose="020B0604020202020204" pitchFamily="34" charset="0"/>
                        </a:rPr>
                        <a:t>I </a:t>
                      </a:r>
                      <a:r>
                        <a:rPr lang="en-GB" sz="1800" u="sng" dirty="0">
                          <a:solidFill>
                            <a:schemeClr val="tx1"/>
                          </a:solidFill>
                          <a:latin typeface="Arial" panose="020B0604020202020204" pitchFamily="34" charset="0"/>
                          <a:cs typeface="Arial" panose="020B0604020202020204" pitchFamily="34" charset="0"/>
                        </a:rPr>
                        <a:t>was cooking</a:t>
                      </a:r>
                      <a:r>
                        <a:rPr lang="en-GB" sz="1800" dirty="0">
                          <a:solidFill>
                            <a:schemeClr val="tx1"/>
                          </a:solidFill>
                          <a:latin typeface="Arial" panose="020B0604020202020204" pitchFamily="34" charset="0"/>
                          <a:cs typeface="Arial" panose="020B0604020202020204" pitchFamily="34" charset="0"/>
                        </a:rPr>
                        <a:t> dinner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my friend </a:t>
                      </a:r>
                      <a:r>
                        <a:rPr lang="en-GB" sz="1800" u="sng" dirty="0">
                          <a:solidFill>
                            <a:schemeClr val="tx1"/>
                          </a:solidFill>
                          <a:latin typeface="Arial" panose="020B0604020202020204" pitchFamily="34" charset="0"/>
                          <a:cs typeface="Arial" panose="020B0604020202020204" pitchFamily="34" charset="0"/>
                        </a:rPr>
                        <a:t>arrived</a:t>
                      </a:r>
                      <a:r>
                        <a:rPr lang="en-GB" sz="1800" dirty="0">
                          <a:solidFill>
                            <a:schemeClr val="tx1"/>
                          </a:solidFill>
                          <a:latin typeface="Arial" panose="020B0604020202020204" pitchFamily="34" charset="0"/>
                          <a:cs typeface="Arial" panose="020B0604020202020204" pitchFamily="34" charset="0"/>
                        </a:rPr>
                        <a:t>.</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pic>
        <p:nvPicPr>
          <p:cNvPr id="4" name="Picture 3">
            <a:extLst>
              <a:ext uri="{FF2B5EF4-FFF2-40B4-BE49-F238E27FC236}">
                <a16:creationId xmlns:a16="http://schemas.microsoft.com/office/drawing/2014/main" id="{DABBEE1C-C0A4-57A7-82C6-156D5EBC9C89}"/>
              </a:ext>
            </a:extLst>
          </p:cNvPr>
          <p:cNvPicPr>
            <a:picLocks noChangeAspect="1"/>
          </p:cNvPicPr>
          <p:nvPr/>
        </p:nvPicPr>
        <p:blipFill>
          <a:blip r:embed="rId3"/>
          <a:stretch>
            <a:fillRect/>
          </a:stretch>
        </p:blipFill>
        <p:spPr>
          <a:xfrm>
            <a:off x="7464152" y="32865"/>
            <a:ext cx="3791743" cy="1584176"/>
          </a:xfrm>
          <a:prstGeom prst="rect">
            <a:avLst/>
          </a:prstGeom>
        </p:spPr>
      </p:pic>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3047091335"/>
              </p:ext>
            </p:extLst>
          </p:nvPr>
        </p:nvGraphicFramePr>
        <p:xfrm>
          <a:off x="0" y="0"/>
          <a:ext cx="12191999" cy="6857999"/>
        </p:xfrm>
        <a:graphic>
          <a:graphicData uri="http://schemas.openxmlformats.org/drawingml/2006/table">
            <a:tbl>
              <a:tblPr firstRow="1" firstCol="1" bandRow="1"/>
              <a:tblGrid>
                <a:gridCol w="2736014">
                  <a:extLst>
                    <a:ext uri="{9D8B030D-6E8A-4147-A177-3AD203B41FA5}">
                      <a16:colId xmlns:a16="http://schemas.microsoft.com/office/drawing/2014/main" val="3979107295"/>
                    </a:ext>
                  </a:extLst>
                </a:gridCol>
                <a:gridCol w="9455985">
                  <a:extLst>
                    <a:ext uri="{9D8B030D-6E8A-4147-A177-3AD203B41FA5}">
                      <a16:colId xmlns:a16="http://schemas.microsoft.com/office/drawing/2014/main" val="2834414452"/>
                    </a:ext>
                  </a:extLst>
                </a:gridCol>
              </a:tblGrid>
              <a:tr h="1190096">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i="0" u="none" strike="noStrike" kern="1200" dirty="0">
                          <a:solidFill>
                            <a:srgbClr val="AC833B"/>
                          </a:solidFill>
                          <a:effectLst/>
                          <a:latin typeface="Arial" panose="020B0604020202020204" pitchFamily="34" charset="0"/>
                          <a:ea typeface="+mn-ea"/>
                          <a:cs typeface="Arial" panose="020B0604020202020204" pitchFamily="34" charset="0"/>
                        </a:rPr>
                        <a:t>The journey by train is </a:t>
                      </a:r>
                      <a:r>
                        <a:rPr lang="en-GB" sz="1800" b="1" i="0" u="sng" strike="noStrike" kern="1200" dirty="0">
                          <a:solidFill>
                            <a:srgbClr val="AC833B"/>
                          </a:solidFill>
                          <a:effectLst/>
                          <a:latin typeface="Arial" panose="020B0604020202020204" pitchFamily="34" charset="0"/>
                          <a:ea typeface="+mn-ea"/>
                          <a:cs typeface="Arial" panose="020B0604020202020204" pitchFamily="34" charset="0"/>
                        </a:rPr>
                        <a:t>quicker than</a:t>
                      </a:r>
                      <a:r>
                        <a:rPr lang="en-GB" sz="1800" b="1" i="0" u="none" strike="noStrike" kern="1200" dirty="0">
                          <a:solidFill>
                            <a:srgbClr val="AC833B"/>
                          </a:solidFill>
                          <a:effectLst/>
                          <a:latin typeface="Arial" panose="020B0604020202020204" pitchFamily="34" charset="0"/>
                          <a:ea typeface="+mn-ea"/>
                          <a:cs typeface="Arial" panose="020B0604020202020204" pitchFamily="34" charset="0"/>
                        </a:rPr>
                        <a:t> by car.</a:t>
                      </a:r>
                      <a:endParaRPr lang="x-none" sz="2000" b="1" u="none" dirty="0">
                        <a:solidFill>
                          <a:srgbClr val="AC833B"/>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46584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Which is faster, the train or car?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8650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1"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comparative form of short adjectives</a:t>
                      </a:r>
                      <a:endParaRPr lang="en-US" sz="1800" b="1" dirty="0">
                        <a:solidFill>
                          <a:schemeClr val="tx2"/>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short adjective + -er + (than)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5778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The comparative form of short adjectives is used to compare two things or people, showing that one has more or less of a quality than the other.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5778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effectLst/>
                          <a:latin typeface="Arial" panose="020B0604020202020204" pitchFamily="34" charset="0"/>
                          <a:cs typeface="Arial" panose="020B0604020202020204" pitchFamily="34" charset="0"/>
                        </a:rPr>
                        <a:t>This book is </a:t>
                      </a:r>
                      <a:r>
                        <a:rPr lang="en-US" sz="1800" b="0" u="sng" dirty="0">
                          <a:effectLst/>
                          <a:latin typeface="Arial" panose="020B0604020202020204" pitchFamily="34" charset="0"/>
                          <a:cs typeface="Arial" panose="020B0604020202020204" pitchFamily="34" charset="0"/>
                        </a:rPr>
                        <a:t>smaller than</a:t>
                      </a:r>
                      <a:r>
                        <a:rPr lang="en-US" sz="1800" b="0" dirty="0">
                          <a:effectLst/>
                          <a:latin typeface="Arial" panose="020B0604020202020204" pitchFamily="34" charset="0"/>
                          <a:cs typeface="Arial" panose="020B0604020202020204" pitchFamily="34" charset="0"/>
                        </a:rPr>
                        <a:t> that one.</a:t>
                      </a:r>
                    </a:p>
                    <a:p>
                      <a:pPr algn="l" rtl="0"/>
                      <a:r>
                        <a:rPr lang="en-US" sz="1800" b="0" dirty="0">
                          <a:effectLst/>
                          <a:latin typeface="Arial" panose="020B0604020202020204" pitchFamily="34" charset="0"/>
                          <a:cs typeface="Arial" panose="020B0604020202020204" pitchFamily="34" charset="0"/>
                        </a:rPr>
                        <a:t>She is </a:t>
                      </a:r>
                      <a:r>
                        <a:rPr lang="en-US" sz="1800" b="0" u="sng" dirty="0">
                          <a:effectLst/>
                          <a:latin typeface="Arial" panose="020B0604020202020204" pitchFamily="34" charset="0"/>
                          <a:cs typeface="Arial" panose="020B0604020202020204" pitchFamily="34" charset="0"/>
                        </a:rPr>
                        <a:t>taller than</a:t>
                      </a:r>
                      <a:r>
                        <a:rPr lang="en-US" sz="1800" b="0" dirty="0">
                          <a:effectLst/>
                          <a:latin typeface="Arial" panose="020B0604020202020204" pitchFamily="34" charset="0"/>
                          <a:cs typeface="Arial" panose="020B0604020202020204" pitchFamily="34" charset="0"/>
                        </a:rPr>
                        <a:t> her brother.</a:t>
                      </a:r>
                    </a:p>
                    <a:p>
                      <a:pPr algn="l" rtl="0"/>
                      <a:r>
                        <a:rPr lang="en-US" sz="1800" b="0" dirty="0">
                          <a:effectLst/>
                          <a:latin typeface="Arial" panose="020B0604020202020204" pitchFamily="34" charset="0"/>
                          <a:cs typeface="Arial" panose="020B0604020202020204" pitchFamily="34" charset="0"/>
                        </a:rPr>
                        <a:t>My cousin can run </a:t>
                      </a:r>
                      <a:r>
                        <a:rPr lang="en-US" sz="1800" b="0" u="sng" dirty="0">
                          <a:effectLst/>
                          <a:latin typeface="Arial" panose="020B0604020202020204" pitchFamily="34" charset="0"/>
                          <a:cs typeface="Arial" panose="020B0604020202020204" pitchFamily="34" charset="0"/>
                        </a:rPr>
                        <a:t>faster than</a:t>
                      </a:r>
                      <a:r>
                        <a:rPr lang="en-US" sz="1800" b="0" dirty="0">
                          <a:effectLst/>
                          <a:latin typeface="Arial" panose="020B0604020202020204" pitchFamily="34" charset="0"/>
                          <a:cs typeface="Arial" panose="020B0604020202020204" pitchFamily="34" charset="0"/>
                        </a:rPr>
                        <a:t> my uncle.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744970495"/>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311763">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I agree.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chemeClr val="tx1"/>
                        </a:solidFill>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Yes, you’re right.</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chemeClr val="tx1"/>
                        </a:solidFill>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I disagree.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chemeClr val="tx1"/>
                        </a:solidFill>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I don’t agree.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chemeClr val="tx1"/>
                        </a:solidFill>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No, that’s not right.</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440875">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u="sng" kern="1200" dirty="0">
                        <a:solidFill>
                          <a:schemeClr val="tx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u="sng" kern="1200" dirty="0">
                          <a:solidFill>
                            <a:srgbClr val="BA8C4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Expressing agreement and disagreement</a:t>
                      </a:r>
                      <a:endParaRPr lang="en-GB" sz="1800" b="1" kern="1200" dirty="0">
                        <a:solidFill>
                          <a:srgbClr val="BA8C4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536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ea typeface="Arial"/>
                          <a:cs typeface="Arial" panose="020B0604020202020204" pitchFamily="34" charset="0"/>
                          <a:sym typeface="Arial"/>
                        </a:rPr>
                        <a:t>present simple of ‘be” and “do” in the affirmative and negative form, contractions, subject and verb agreement</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623824380"/>
              </p:ext>
            </p:extLst>
          </p:nvPr>
        </p:nvGraphicFramePr>
        <p:xfrm>
          <a:off x="0" y="0"/>
          <a:ext cx="12192000" cy="6857999"/>
        </p:xfrm>
        <a:graphic>
          <a:graphicData uri="http://schemas.openxmlformats.org/drawingml/2006/table">
            <a:tbl>
              <a:tblPr firstRow="1" bandRow="1">
                <a:tableStyleId>{5940675A-B579-460E-94D1-54222C63F5DA}</a:tableStyleId>
              </a:tblPr>
              <a:tblGrid>
                <a:gridCol w="1831087">
                  <a:extLst>
                    <a:ext uri="{9D8B030D-6E8A-4147-A177-3AD203B41FA5}">
                      <a16:colId xmlns:a16="http://schemas.microsoft.com/office/drawing/2014/main" val="460172098"/>
                    </a:ext>
                  </a:extLst>
                </a:gridCol>
                <a:gridCol w="10360913">
                  <a:extLst>
                    <a:ext uri="{9D8B030D-6E8A-4147-A177-3AD203B41FA5}">
                      <a16:colId xmlns:a16="http://schemas.microsoft.com/office/drawing/2014/main" val="960561992"/>
                    </a:ext>
                  </a:extLst>
                </a:gridCol>
              </a:tblGrid>
              <a:tr h="4441034">
                <a:tc gridSpan="2">
                  <a:txBody>
                    <a:bodyPr/>
                    <a:lstStyle/>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 went to the park yesterday.</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She visited the school last week.</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 didn’t like the movie.</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We didn’t go to school yesterday.</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367723">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u="sng" kern="1200" dirty="0">
                          <a:solidFill>
                            <a:srgbClr val="BA8C4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 </a:t>
                      </a:r>
                      <a:r>
                        <a:rPr lang="en-GB" sz="1800" u="sng" kern="1200" dirty="0">
                          <a:solidFill>
                            <a:srgbClr val="BA8C41"/>
                          </a:solidFill>
                          <a:effectLst/>
                          <a:latin typeface="Arial" panose="020B0604020202020204" pitchFamily="34" charset="0"/>
                          <a:ea typeface="+mn-ea"/>
                          <a:cs typeface="Arial" panose="020B0604020202020204" pitchFamily="34" charset="0"/>
                        </a:rPr>
                        <a:t> </a:t>
                      </a:r>
                      <a:endParaRPr lang="en-GB" sz="1800" kern="1200" dirty="0">
                        <a:solidFill>
                          <a:srgbClr val="BA8C4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049242">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solidFill>
                            <a:schemeClr val="tx1"/>
                          </a:solidFill>
                          <a:latin typeface="Arial" panose="020B0604020202020204" pitchFamily="34" charset="0"/>
                          <a:ea typeface="Arial"/>
                          <a:cs typeface="Arial" panose="020B0604020202020204" pitchFamily="34" charset="0"/>
                          <a:sym typeface="Arial"/>
                        </a:rPr>
                        <a:t>past simple, past time expressions</a:t>
                      </a:r>
                      <a:endParaRPr lang="x-none"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1777236641"/>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47823">
                <a:tc gridSpan="2">
                  <a:txBody>
                    <a:bodyPr/>
                    <a:lstStyle/>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It will rain this afternoon.</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It’s going to be cold tomorrow.</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If I study, I will pass the test.</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 will go if I have time.</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392362">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Making predictions and hypothesising</a:t>
                      </a:r>
                      <a:endParaRPr lang="en-GB"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017815">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ea typeface="Arial"/>
                          <a:cs typeface="Arial" panose="020B0604020202020204" pitchFamily="34" charset="0"/>
                          <a:sym typeface="Arial"/>
                        </a:rPr>
                        <a:t>future with will and going to, first conditional</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6859B982-E6D1-4571-908B-453EAE9ED45C}"/>
</file>

<file path=docProps/app.xml><?xml version="1.0" encoding="utf-8"?>
<Properties xmlns="http://schemas.openxmlformats.org/officeDocument/2006/extended-properties" xmlns:vt="http://schemas.openxmlformats.org/officeDocument/2006/docPropsVTypes">
  <Template>Office Theme</Template>
  <TotalTime>11933</TotalTime>
  <Words>1165</Words>
  <Application>Microsoft Macintosh PowerPoint</Application>
  <PresentationFormat>Widescreen</PresentationFormat>
  <Paragraphs>170</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278</cp:revision>
  <dcterms:created xsi:type="dcterms:W3CDTF">2024-07-05T04:49:36Z</dcterms:created>
  <dcterms:modified xsi:type="dcterms:W3CDTF">2025-05-20T06:57:02Z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