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7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1" autoAdjust="0"/>
    <p:restoredTop sz="94660"/>
  </p:normalViewPr>
  <p:slideViewPr>
    <p:cSldViewPr snapToGrid="0">
      <p:cViewPr varScale="1">
        <p:scale>
          <a:sx n="74" d="100"/>
          <a:sy n="74" d="100"/>
        </p:scale>
        <p:origin x="5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0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551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565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00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633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969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215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67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65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725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85DB2-083A-4F67-A042-9368CB65F985}" type="datetimeFigureOut">
              <a:rPr lang="en-US" smtClean="0"/>
              <a:t>10/4/2016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484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386340" y="1632560"/>
            <a:ext cx="6291565" cy="3515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مستطيل 1"/>
          <p:cNvSpPr/>
          <p:nvPr/>
        </p:nvSpPr>
        <p:spPr>
          <a:xfrm>
            <a:off x="3044987" y="453966"/>
            <a:ext cx="8676290" cy="11079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ar-AE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/>
            <a:r>
              <a:rPr lang="ar-AE" sz="66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محبة الله تعالى </a:t>
            </a:r>
            <a:endParaRPr lang="ar-AE" sz="66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18"/>
          <a:stretch/>
        </p:blipFill>
        <p:spPr>
          <a:xfrm>
            <a:off x="9903656" y="833898"/>
            <a:ext cx="2490978" cy="5702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71"/>
          <a:stretch/>
        </p:blipFill>
        <p:spPr>
          <a:xfrm>
            <a:off x="3044987" y="1365161"/>
            <a:ext cx="2779353" cy="599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379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80" y="561371"/>
            <a:ext cx="12195080" cy="580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91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002" y="639584"/>
            <a:ext cx="12203002" cy="563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77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669" y="0"/>
            <a:ext cx="11257569" cy="6873016"/>
          </a:xfrm>
          <a:prstGeom prst="rect">
            <a:avLst/>
          </a:prstGeom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295775" y="1628775"/>
            <a:ext cx="6913563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3600" b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يحافظ على طاعة الله ويبتعد عن المعاصي</a:t>
            </a:r>
            <a:endParaRPr lang="en-US" altLang="en-US" sz="3600" b="1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310063" y="2701925"/>
            <a:ext cx="69135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3600" b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النِعم الكثيره عليه</a:t>
            </a:r>
            <a:endParaRPr lang="en-US" altLang="en-US" sz="3600" b="1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767638" y="4221163"/>
            <a:ext cx="3729037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3600" b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الصلاة ، الزكاة ، الصيام</a:t>
            </a:r>
          </a:p>
          <a:p>
            <a:pPr algn="r"/>
            <a:r>
              <a:rPr lang="ar-AE" altLang="en-US" sz="3600" b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الحج ، طاعة الوالدين</a:t>
            </a:r>
            <a:endParaRPr lang="en-US" altLang="en-US" sz="3600" b="1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2984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7471"/>
            <a:ext cx="12173728" cy="431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3424"/>
            <a:ext cx="12187010" cy="6101769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993228" y="3230563"/>
            <a:ext cx="408911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4000" b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عندما يُحبُ لله ويكره لله </a:t>
            </a:r>
            <a:endParaRPr lang="en-US" altLang="en-US" sz="4000" b="1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828224" y="4437063"/>
            <a:ext cx="4225539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4000" b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عندما يُعطي  لله ويمنع لله </a:t>
            </a:r>
            <a:endParaRPr lang="en-US" altLang="en-US" sz="4000" b="1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011627" y="5661025"/>
            <a:ext cx="8138973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4000" b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محبة الله تعالى أصل الإيمان به</a:t>
            </a:r>
            <a:endParaRPr lang="en-US" altLang="en-US" sz="4000" b="1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67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9661"/>
            <a:ext cx="12192000" cy="6318564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383338" y="5013325"/>
            <a:ext cx="412273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3600" b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الكلام الطيب ، الدعاء ، الصدق ، تلاوة القرآن </a:t>
            </a:r>
            <a:endParaRPr lang="en-US" altLang="en-US" sz="3600" b="1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558925" y="5046663"/>
            <a:ext cx="4122738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3600" b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الصلاة ، الزكاة ، برالوالدين ، حُسنُ الخُلُق  </a:t>
            </a:r>
            <a:endParaRPr lang="en-US" altLang="en-US" sz="3600" b="1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9835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456" y="0"/>
            <a:ext cx="11560936" cy="6891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57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03" y="209615"/>
            <a:ext cx="12164197" cy="6384367"/>
          </a:xfrm>
          <a:prstGeom prst="rect">
            <a:avLst/>
          </a:prstGeom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914484" y="4941888"/>
            <a:ext cx="7374229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4000" b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 يصلي عليه بقوله ( صلى الله عليه وسلم)</a:t>
            </a:r>
            <a:endParaRPr lang="en-US" altLang="en-US" sz="4000" b="1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103808" y="2781300"/>
            <a:ext cx="824999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4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طاعة الرسول صلى الله عليه وسلم في كل ما جاء به</a:t>
            </a:r>
            <a:endParaRPr lang="en-US" altLang="en-US" sz="4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5607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9" y="437277"/>
            <a:ext cx="12177491" cy="5989280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940158" y="3644900"/>
            <a:ext cx="1028505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4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عمل غير صحيح</a:t>
            </a:r>
            <a:r>
              <a:rPr lang="ar-AE" altLang="en-US" sz="4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 لأن الحديث يفسر ما جاء في القرآن  و يوضحه</a:t>
            </a:r>
            <a:endParaRPr lang="en-US" altLang="en-US" sz="4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99075" y="5381625"/>
            <a:ext cx="610708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40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تصرف صحيح</a:t>
            </a:r>
            <a:r>
              <a:rPr lang="ar-AE" altLang="en-US" sz="4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 لأن لهم فضلٌ علينا</a:t>
            </a:r>
            <a:endParaRPr lang="en-US" altLang="en-US" sz="4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1380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11" y="755829"/>
            <a:ext cx="12166489" cy="506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17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378" y="0"/>
            <a:ext cx="11440344" cy="6858000"/>
          </a:xfrm>
          <a:prstGeom prst="rect">
            <a:avLst/>
          </a:prstGeo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224271" y="3335338"/>
            <a:ext cx="4816698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ar-AE" altLang="en-US" sz="36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الأعمال الواجب فعلها</a:t>
            </a:r>
            <a:endParaRPr lang="en-US" altLang="en-US" sz="36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429500" y="4114800"/>
            <a:ext cx="107791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2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الصلاة</a:t>
            </a:r>
            <a:endParaRPr lang="en-US" altLang="en-US" sz="28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581525" y="4114800"/>
            <a:ext cx="107791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3600" b="1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الحج</a:t>
            </a:r>
            <a:endParaRPr lang="en-US" altLang="en-US" sz="3600" b="1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41450" y="4168775"/>
            <a:ext cx="13049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2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الصدقة</a:t>
            </a:r>
            <a:endParaRPr lang="en-US" altLang="en-US" sz="3600" b="1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584700" y="4941888"/>
            <a:ext cx="3995738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ar-AE" altLang="en-US" sz="3200" b="1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ينال محبة الله والأجرالعظيم</a:t>
            </a:r>
            <a:endParaRPr lang="en-US" altLang="en-US" sz="3200" b="1">
              <a:solidFill>
                <a:srgbClr val="00B05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742950" y="4986338"/>
            <a:ext cx="3995738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ar-AE" altLang="en-US" sz="32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ينال محبة الله والأجر</a:t>
            </a:r>
            <a:endParaRPr lang="en-US" altLang="en-US" sz="3200" b="1" dirty="0">
              <a:solidFill>
                <a:srgbClr val="00B05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562475" y="5705475"/>
            <a:ext cx="399573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ar-AE" altLang="en-US" sz="3200" b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يُعاقب تاركها</a:t>
            </a:r>
            <a:endParaRPr lang="en-US" altLang="en-US" sz="3200" b="1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600075" y="5756275"/>
            <a:ext cx="399573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ar-AE" altLang="en-US" sz="3200" b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لايعاقب لكن يفوته الأجر</a:t>
            </a:r>
            <a:endParaRPr lang="en-US" altLang="en-US" sz="3200" b="1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0405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350" y="363426"/>
            <a:ext cx="12232350" cy="6243436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9491672" y="3582988"/>
            <a:ext cx="1862128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4000" b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الصدقة</a:t>
            </a:r>
            <a:endParaRPr lang="en-US" altLang="en-US" sz="4000" b="1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309870" y="5732463"/>
            <a:ext cx="8186805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4000" b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التسبيح بقوله :(</a:t>
            </a:r>
            <a:r>
              <a:rPr lang="ar-AE" altLang="en-US" sz="4000" b="1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سبحان الله والحمد لله ولا إله إلا الله</a:t>
            </a:r>
            <a:r>
              <a:rPr lang="ar-AE" altLang="en-US" sz="4000" b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</a:t>
            </a:r>
            <a:endParaRPr lang="en-US" altLang="en-US" sz="4000" b="1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0274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69" y="0"/>
            <a:ext cx="10828681" cy="6858000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697288" y="3284538"/>
            <a:ext cx="7921625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3600" b="1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لما في ذلك من أهمية لبناء المجتمع و المحافظة على أمنه</a:t>
            </a:r>
            <a:endParaRPr lang="en-US" altLang="en-US" sz="3600" b="1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703638" y="5119688"/>
            <a:ext cx="79089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4000" b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علاقة أبوية تفيضُ بالحب والحنان</a:t>
            </a:r>
            <a:endParaRPr lang="en-US" altLang="en-US" sz="4000" b="1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057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111" y="1353824"/>
            <a:ext cx="12236111" cy="436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57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61" y="10317"/>
            <a:ext cx="11256135" cy="6847683"/>
          </a:xfrm>
          <a:prstGeom prst="rect">
            <a:avLst/>
          </a:prstGeom>
        </p:spPr>
      </p:pic>
      <p:sp>
        <p:nvSpPr>
          <p:cNvPr id="3" name="Date Placeholder 1"/>
          <p:cNvSpPr>
            <a:spLocks noGrp="1"/>
          </p:cNvSpPr>
          <p:nvPr>
            <p:ph type="dt" sz="quarter" idx="10"/>
          </p:nvPr>
        </p:nvSpPr>
        <p:spPr>
          <a:xfrm>
            <a:off x="838200" y="6356350"/>
            <a:ext cx="2741613" cy="363538"/>
          </a:xfrm>
        </p:spPr>
        <p:txBody>
          <a:bodyPr/>
          <a:lstStyle/>
          <a:p>
            <a:pPr>
              <a:defRPr/>
            </a:pPr>
            <a:fld id="{3632D5F2-66CE-4835-A050-9D74AE039D6A}" type="datetime1">
              <a:rPr lang="en-US">
                <a:latin typeface="Sakkal Majalla" panose="02000000000000000000" pitchFamily="2" charset="-78"/>
                <a:cs typeface="Sakkal Majalla" panose="02000000000000000000" pitchFamily="2" charset="-78"/>
              </a:rPr>
              <a:pPr>
                <a:defRPr/>
              </a:pPr>
              <a:t>10/4/2016</a:t>
            </a:fld>
            <a:endParaRPr lang="en-US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11113"/>
            <a:ext cx="11255375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30238" y="2636838"/>
            <a:ext cx="2738437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3200" b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لأنه عقوق للوالدين</a:t>
            </a:r>
            <a:endParaRPr lang="en-US" altLang="en-US" sz="3200" b="1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922713" y="2586038"/>
            <a:ext cx="935037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sz="5400" b="1" kern="0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519738" y="3357563"/>
            <a:ext cx="935037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>
              <a:defRPr>
                <a:solidFill>
                  <a:schemeClr val="tx1"/>
                </a:solidFill>
                <a:latin typeface="Arial" panose="020B0604020202020204" pitchFamily="34" charset="0"/>
                <a:ea typeface="AR PL SungtiL GB" charset="0"/>
                <a:cs typeface="AR PL SungtiL GB" charset="0"/>
              </a:defRPr>
            </a:lvl1pPr>
            <a:lvl2pPr eaLnBrk="0">
              <a:defRPr>
                <a:solidFill>
                  <a:schemeClr val="tx1"/>
                </a:solidFill>
                <a:latin typeface="Arial" panose="020B0604020202020204" pitchFamily="34" charset="0"/>
                <a:ea typeface="AR PL SungtiL GB" charset="0"/>
                <a:cs typeface="AR PL SungtiL GB" charset="0"/>
              </a:defRPr>
            </a:lvl2pPr>
            <a:lvl3pPr eaLnBrk="0">
              <a:defRPr>
                <a:solidFill>
                  <a:schemeClr val="tx1"/>
                </a:solidFill>
                <a:latin typeface="Arial" panose="020B0604020202020204" pitchFamily="34" charset="0"/>
                <a:ea typeface="AR PL SungtiL GB" charset="0"/>
                <a:cs typeface="AR PL SungtiL GB" charset="0"/>
              </a:defRPr>
            </a:lvl3pPr>
            <a:lvl4pPr eaLnBrk="0">
              <a:defRPr>
                <a:solidFill>
                  <a:schemeClr val="tx1"/>
                </a:solidFill>
                <a:latin typeface="Arial" panose="020B0604020202020204" pitchFamily="34" charset="0"/>
                <a:ea typeface="AR PL SungtiL GB" charset="0"/>
                <a:cs typeface="AR PL SungtiL GB" charset="0"/>
              </a:defRPr>
            </a:lvl4pPr>
            <a:lvl5pPr eaLnBrk="0">
              <a:defRPr>
                <a:solidFill>
                  <a:schemeClr val="tx1"/>
                </a:solidFill>
                <a:latin typeface="Arial" panose="020B0604020202020204" pitchFamily="34" charset="0"/>
                <a:ea typeface="AR PL SungtiL GB" charset="0"/>
                <a:cs typeface="AR PL SungtiL GB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AR PL SungtiL GB" charset="0"/>
                <a:cs typeface="AR PL SungtiL GB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AR PL SungtiL GB" charset="0"/>
                <a:cs typeface="AR PL SungtiL GB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AR PL SungtiL GB" charset="0"/>
                <a:cs typeface="AR PL SungtiL GB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AR PL SungtiL GB" charset="0"/>
                <a:cs typeface="AR PL SungtiL GB" charset="0"/>
              </a:defRPr>
            </a:lvl9pPr>
          </a:lstStyle>
          <a:p>
            <a:pPr algn="ctr" eaLnBrk="1">
              <a:buFont typeface="Wingdings" panose="05000000000000000000" pitchFamily="2" charset="2"/>
              <a:buChar char="ü"/>
            </a:pPr>
            <a:r>
              <a:rPr lang="ar-AE" altLang="en-US" sz="5400" b="1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lang="en-US" altLang="en-US" sz="5400" b="1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519738" y="4051300"/>
            <a:ext cx="935037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>
              <a:defRPr>
                <a:solidFill>
                  <a:schemeClr val="tx1"/>
                </a:solidFill>
                <a:latin typeface="Arial" panose="020B0604020202020204" pitchFamily="34" charset="0"/>
                <a:ea typeface="AR PL SungtiL GB" charset="0"/>
                <a:cs typeface="AR PL SungtiL GB" charset="0"/>
              </a:defRPr>
            </a:lvl1pPr>
            <a:lvl2pPr eaLnBrk="0">
              <a:defRPr>
                <a:solidFill>
                  <a:schemeClr val="tx1"/>
                </a:solidFill>
                <a:latin typeface="Arial" panose="020B0604020202020204" pitchFamily="34" charset="0"/>
                <a:ea typeface="AR PL SungtiL GB" charset="0"/>
                <a:cs typeface="AR PL SungtiL GB" charset="0"/>
              </a:defRPr>
            </a:lvl2pPr>
            <a:lvl3pPr eaLnBrk="0">
              <a:defRPr>
                <a:solidFill>
                  <a:schemeClr val="tx1"/>
                </a:solidFill>
                <a:latin typeface="Arial" panose="020B0604020202020204" pitchFamily="34" charset="0"/>
                <a:ea typeface="AR PL SungtiL GB" charset="0"/>
                <a:cs typeface="AR PL SungtiL GB" charset="0"/>
              </a:defRPr>
            </a:lvl3pPr>
            <a:lvl4pPr eaLnBrk="0">
              <a:defRPr>
                <a:solidFill>
                  <a:schemeClr val="tx1"/>
                </a:solidFill>
                <a:latin typeface="Arial" panose="020B0604020202020204" pitchFamily="34" charset="0"/>
                <a:ea typeface="AR PL SungtiL GB" charset="0"/>
                <a:cs typeface="AR PL SungtiL GB" charset="0"/>
              </a:defRPr>
            </a:lvl4pPr>
            <a:lvl5pPr eaLnBrk="0">
              <a:defRPr>
                <a:solidFill>
                  <a:schemeClr val="tx1"/>
                </a:solidFill>
                <a:latin typeface="Arial" panose="020B0604020202020204" pitchFamily="34" charset="0"/>
                <a:ea typeface="AR PL SungtiL GB" charset="0"/>
                <a:cs typeface="AR PL SungtiL GB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AR PL SungtiL GB" charset="0"/>
                <a:cs typeface="AR PL SungtiL GB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AR PL SungtiL GB" charset="0"/>
                <a:cs typeface="AR PL SungtiL GB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AR PL SungtiL GB" charset="0"/>
                <a:cs typeface="AR PL SungtiL GB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AR PL SungtiL GB" charset="0"/>
                <a:cs typeface="AR PL SungtiL GB" charset="0"/>
              </a:defRPr>
            </a:lvl9pPr>
          </a:lstStyle>
          <a:p>
            <a:pPr algn="ctr" eaLnBrk="1">
              <a:buFont typeface="Wingdings" panose="05000000000000000000" pitchFamily="2" charset="2"/>
              <a:buChar char="ü"/>
            </a:pPr>
            <a:r>
              <a:rPr lang="ar-AE" altLang="en-US" sz="5400" b="1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lang="en-US" altLang="en-US" sz="5400" b="1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519738" y="4768850"/>
            <a:ext cx="935037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>
              <a:defRPr>
                <a:solidFill>
                  <a:schemeClr val="tx1"/>
                </a:solidFill>
                <a:latin typeface="Arial" panose="020B0604020202020204" pitchFamily="34" charset="0"/>
                <a:ea typeface="AR PL SungtiL GB" charset="0"/>
                <a:cs typeface="AR PL SungtiL GB" charset="0"/>
              </a:defRPr>
            </a:lvl1pPr>
            <a:lvl2pPr eaLnBrk="0">
              <a:defRPr>
                <a:solidFill>
                  <a:schemeClr val="tx1"/>
                </a:solidFill>
                <a:latin typeface="Arial" panose="020B0604020202020204" pitchFamily="34" charset="0"/>
                <a:ea typeface="AR PL SungtiL GB" charset="0"/>
                <a:cs typeface="AR PL SungtiL GB" charset="0"/>
              </a:defRPr>
            </a:lvl2pPr>
            <a:lvl3pPr eaLnBrk="0">
              <a:defRPr>
                <a:solidFill>
                  <a:schemeClr val="tx1"/>
                </a:solidFill>
                <a:latin typeface="Arial" panose="020B0604020202020204" pitchFamily="34" charset="0"/>
                <a:ea typeface="AR PL SungtiL GB" charset="0"/>
                <a:cs typeface="AR PL SungtiL GB" charset="0"/>
              </a:defRPr>
            </a:lvl3pPr>
            <a:lvl4pPr eaLnBrk="0">
              <a:defRPr>
                <a:solidFill>
                  <a:schemeClr val="tx1"/>
                </a:solidFill>
                <a:latin typeface="Arial" panose="020B0604020202020204" pitchFamily="34" charset="0"/>
                <a:ea typeface="AR PL SungtiL GB" charset="0"/>
                <a:cs typeface="AR PL SungtiL GB" charset="0"/>
              </a:defRPr>
            </a:lvl4pPr>
            <a:lvl5pPr eaLnBrk="0">
              <a:defRPr>
                <a:solidFill>
                  <a:schemeClr val="tx1"/>
                </a:solidFill>
                <a:latin typeface="Arial" panose="020B0604020202020204" pitchFamily="34" charset="0"/>
                <a:ea typeface="AR PL SungtiL GB" charset="0"/>
                <a:cs typeface="AR PL SungtiL GB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AR PL SungtiL GB" charset="0"/>
                <a:cs typeface="AR PL SungtiL GB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AR PL SungtiL GB" charset="0"/>
                <a:cs typeface="AR PL SungtiL GB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AR PL SungtiL GB" charset="0"/>
                <a:cs typeface="AR PL SungtiL GB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AR PL SungtiL GB" charset="0"/>
                <a:cs typeface="AR PL SungtiL GB" charset="0"/>
              </a:defRPr>
            </a:lvl9pPr>
          </a:lstStyle>
          <a:p>
            <a:pPr algn="ctr" eaLnBrk="1">
              <a:buFont typeface="Wingdings" panose="05000000000000000000" pitchFamily="2" charset="2"/>
              <a:buChar char="ü"/>
            </a:pPr>
            <a:r>
              <a:rPr lang="ar-AE" altLang="en-US" sz="5400" b="1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lang="en-US" altLang="en-US" sz="5400" b="1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893721" y="5591243"/>
            <a:ext cx="935037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sz="5400" b="1" kern="0" dirty="0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30238" y="3357563"/>
            <a:ext cx="2738437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3200" b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لأنها تطيع والدتها</a:t>
            </a:r>
            <a:endParaRPr lang="en-US" altLang="en-US" sz="3200" b="1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92088" y="4051300"/>
            <a:ext cx="3355975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3200" b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لأن الدعاء بِرٌ بالوالدين</a:t>
            </a:r>
            <a:endParaRPr lang="en-US" altLang="en-US" sz="3200" b="1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01650" y="4732338"/>
            <a:ext cx="273685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3200" b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لأنه بارٌ بِوالديه</a:t>
            </a:r>
            <a:endParaRPr lang="en-US" altLang="en-US" sz="3200" b="1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501650" y="5589588"/>
            <a:ext cx="273685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3200" b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لأنه عقوق للوالدين</a:t>
            </a:r>
            <a:endParaRPr lang="en-US" altLang="en-US" sz="3200" b="1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160" y="2636838"/>
            <a:ext cx="678079" cy="67807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445" y="5467201"/>
            <a:ext cx="678079" cy="678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36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4748"/>
            <a:ext cx="12191112" cy="557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82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08" y="0"/>
            <a:ext cx="11565229" cy="6858000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503613" y="2349500"/>
            <a:ext cx="7908925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3600" b="1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تصرف غير صحيح </a:t>
            </a:r>
            <a:r>
              <a:rPr lang="ar-AE" altLang="en-US" sz="3600" b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، لأن فيه ضرر للممتلكات العامة</a:t>
            </a:r>
            <a:endParaRPr lang="en-US" altLang="en-US" sz="3600" b="1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527425" y="3429000"/>
            <a:ext cx="7908925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3600" b="1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تصرف صحيح </a:t>
            </a:r>
            <a:r>
              <a:rPr lang="ar-AE" altLang="en-US" sz="3600" b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، لأنه يخدم المجتمع </a:t>
            </a:r>
            <a:endParaRPr lang="en-US" altLang="en-US" sz="3600" b="1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482975" y="4498975"/>
            <a:ext cx="7910513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3600" b="1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تصرف غير صحيح </a:t>
            </a:r>
            <a:r>
              <a:rPr lang="ar-AE" altLang="en-US" sz="3600" b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، لأنه ضرر للناس</a:t>
            </a:r>
            <a:endParaRPr lang="en-US" altLang="en-US" sz="3600" b="1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482975" y="6021388"/>
            <a:ext cx="7910513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3600" b="1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تصرف  صحيح </a:t>
            </a:r>
            <a:r>
              <a:rPr lang="ar-AE" altLang="en-US" sz="3600" b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، لأنه من طاعة ولي الأمر</a:t>
            </a:r>
            <a:endParaRPr lang="en-US" altLang="en-US" sz="3600" b="1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085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366" y="0"/>
            <a:ext cx="11503404" cy="6858000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078413" y="3325813"/>
            <a:ext cx="9366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altLang="en-US" sz="4800" b="1">
                <a:solidFill>
                  <a:srgbClr val="7030A0"/>
                </a:solidFill>
              </a:rPr>
              <a:t>3</a:t>
            </a:r>
            <a:endParaRPr lang="en-US" altLang="en-US" sz="3600" b="1">
              <a:solidFill>
                <a:srgbClr val="7030A0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78413" y="4522788"/>
            <a:ext cx="9366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altLang="en-US" sz="4800" b="1">
                <a:solidFill>
                  <a:srgbClr val="7030A0"/>
                </a:solidFill>
              </a:rPr>
              <a:t>1</a:t>
            </a:r>
            <a:endParaRPr lang="en-US" altLang="en-US" sz="3600" b="1">
              <a:solidFill>
                <a:srgbClr val="7030A0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78413" y="5589588"/>
            <a:ext cx="936625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altLang="en-US" sz="4800" b="1">
                <a:solidFill>
                  <a:srgbClr val="7030A0"/>
                </a:solidFill>
              </a:rPr>
              <a:t>2</a:t>
            </a:r>
            <a:endParaRPr lang="en-US" altLang="en-US" sz="3600" b="1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96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208" y="257442"/>
            <a:ext cx="12213208" cy="634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33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469" y="0"/>
            <a:ext cx="11656509" cy="6858000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279650" y="3152775"/>
            <a:ext cx="1728788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ar-AE" altLang="en-US" sz="4400" b="1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اللسان</a:t>
            </a:r>
            <a:endParaRPr lang="en-US" altLang="en-US" sz="4400" b="1">
              <a:solidFill>
                <a:srgbClr val="7030A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343025" y="4005263"/>
            <a:ext cx="3600450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ar-AE" altLang="en-US" sz="4400" b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التكبر على الناس</a:t>
            </a:r>
            <a:endParaRPr lang="en-US" altLang="en-US" sz="4400" b="1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79650" y="4797425"/>
            <a:ext cx="1728788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ar-AE" altLang="en-US" sz="4400" b="1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الخيانة</a:t>
            </a:r>
            <a:endParaRPr lang="en-US" altLang="en-US" sz="4400" b="1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703388" y="5589588"/>
            <a:ext cx="2879725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ar-AE" altLang="en-US" sz="4400" b="1" dirty="0" smtClean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الظالـمين </a:t>
            </a:r>
            <a:r>
              <a:rPr lang="ar-AE" altLang="en-US" sz="4400" b="1" dirty="0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للناس</a:t>
            </a:r>
            <a:endParaRPr lang="en-US" altLang="en-US" sz="4400" b="1" dirty="0">
              <a:solidFill>
                <a:srgbClr val="00B05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82278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17" y="502276"/>
            <a:ext cx="11764651" cy="588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47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28" y="-487"/>
            <a:ext cx="11568615" cy="6858487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056846" y="5866841"/>
            <a:ext cx="7334049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ar-AE" altLang="en-US" sz="60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علاقة متبادلة بين العبد </a:t>
            </a:r>
            <a:r>
              <a:rPr lang="ar-AE" altLang="en-US" sz="60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وربّه</a:t>
            </a:r>
            <a:endParaRPr lang="en-US" altLang="en-US" sz="60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6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10" y="0"/>
            <a:ext cx="11825295" cy="6858000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821738" y="4149725"/>
            <a:ext cx="2519362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ar-AE" altLang="en-US" sz="4800" b="1">
                <a:solidFill>
                  <a:srgbClr val="00B05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تقرب العبد من ربه</a:t>
            </a:r>
            <a:endParaRPr lang="en-US" altLang="en-US" sz="4800" b="1">
              <a:solidFill>
                <a:srgbClr val="00B05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656138" y="4437063"/>
            <a:ext cx="3095625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ar-AE" altLang="en-US" sz="4800" b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الصلاة ، الزكاة</a:t>
            </a:r>
          </a:p>
          <a:p>
            <a:pPr algn="ctr"/>
            <a:r>
              <a:rPr lang="ar-AE" altLang="en-US" sz="4800" b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الصيام، الحج</a:t>
            </a:r>
          </a:p>
          <a:p>
            <a:pPr algn="ctr"/>
            <a:r>
              <a:rPr lang="ar-AE" altLang="en-US" sz="4800" b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الصدق ، الأمانة</a:t>
            </a:r>
          </a:p>
          <a:p>
            <a:pPr algn="ctr"/>
            <a:endParaRPr lang="ar-AE" altLang="en-US" sz="4800" b="1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07988" y="4437063"/>
            <a:ext cx="2951162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ar-AE" altLang="en-US" sz="4800" b="1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رضى الله تعالى والفوز بالجنة</a:t>
            </a:r>
            <a:endParaRPr lang="en-US" altLang="en-US" sz="4800" b="1">
              <a:solidFill>
                <a:srgbClr val="0070C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103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01" y="234971"/>
            <a:ext cx="12194101" cy="650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28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29" y="0"/>
            <a:ext cx="11852413" cy="6858000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884738" y="1557338"/>
            <a:ext cx="62642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5400" b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أُبعدها عن الطريق</a:t>
            </a:r>
            <a:endParaRPr lang="en-US" altLang="en-US" sz="5400" b="1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27613" y="2852738"/>
            <a:ext cx="62642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5400" b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أعلمه أركان الصلاة</a:t>
            </a:r>
            <a:endParaRPr lang="en-US" altLang="en-US" sz="5400" b="1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26025" y="4292600"/>
            <a:ext cx="62642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5400" b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أعتذر منه</a:t>
            </a:r>
            <a:endParaRPr lang="en-US" altLang="en-US" sz="5400" b="1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26025" y="5732463"/>
            <a:ext cx="62642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5400" b="1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أشكر الله تعالى</a:t>
            </a:r>
            <a:endParaRPr lang="en-US" altLang="en-US" sz="5400" b="1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1452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62" y="308220"/>
            <a:ext cx="12201762" cy="6337278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719513" y="2349500"/>
            <a:ext cx="180022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4400" b="1">
                <a:solidFill>
                  <a:srgbClr val="0070C0"/>
                </a:solidFill>
                <a:cs typeface="Times New Roman" panose="02020603050405020304" pitchFamily="18" charset="0"/>
              </a:rPr>
              <a:t>عمل جيد</a:t>
            </a:r>
            <a:endParaRPr lang="en-US" altLang="en-US" sz="4400" b="1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34963" y="2349500"/>
            <a:ext cx="3313112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4400" b="1">
                <a:solidFill>
                  <a:srgbClr val="FF0000"/>
                </a:solidFill>
                <a:cs typeface="Times New Roman" panose="02020603050405020304" pitchFamily="18" charset="0"/>
              </a:rPr>
              <a:t>لأنه أخذ بالأسباب</a:t>
            </a:r>
            <a:endParaRPr lang="en-US" altLang="en-US" sz="4400" b="1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719513" y="3416300"/>
            <a:ext cx="180022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4400" b="1">
                <a:solidFill>
                  <a:srgbClr val="0070C0"/>
                </a:solidFill>
                <a:cs typeface="Times New Roman" panose="02020603050405020304" pitchFamily="18" charset="0"/>
              </a:rPr>
              <a:t>عمل جيد</a:t>
            </a:r>
            <a:endParaRPr lang="en-US" altLang="en-US" sz="4400" b="1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34963" y="3416300"/>
            <a:ext cx="3313112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4400" b="1">
                <a:solidFill>
                  <a:srgbClr val="FF0000"/>
                </a:solidFill>
                <a:cs typeface="Times New Roman" panose="02020603050405020304" pitchFamily="18" charset="0"/>
              </a:rPr>
              <a:t>لأنه يريد الأجر</a:t>
            </a:r>
            <a:endParaRPr lang="en-US" altLang="en-US" sz="4400" b="1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157538" y="4424363"/>
            <a:ext cx="26638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4400" b="1">
                <a:solidFill>
                  <a:srgbClr val="0070C0"/>
                </a:solidFill>
                <a:cs typeface="Times New Roman" panose="02020603050405020304" pitchFamily="18" charset="0"/>
              </a:rPr>
              <a:t>عمل غير جيد</a:t>
            </a:r>
            <a:endParaRPr lang="en-US" altLang="en-US" sz="4400" b="1">
              <a:solidFill>
                <a:srgbClr val="0070C0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-168275" y="4441825"/>
            <a:ext cx="33115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4400" b="1">
                <a:solidFill>
                  <a:srgbClr val="FF0000"/>
                </a:solidFill>
                <a:cs typeface="Times New Roman" panose="02020603050405020304" pitchFamily="18" charset="0"/>
              </a:rPr>
              <a:t>لأنه مسرف</a:t>
            </a:r>
            <a:endParaRPr lang="en-US" altLang="en-US" sz="4400" b="1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719513" y="5478463"/>
            <a:ext cx="18002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4400" b="1">
                <a:solidFill>
                  <a:srgbClr val="0070C0"/>
                </a:solidFill>
                <a:cs typeface="Times New Roman" panose="02020603050405020304" pitchFamily="18" charset="0"/>
              </a:rPr>
              <a:t>عمل جيد</a:t>
            </a:r>
            <a:endParaRPr lang="en-US" altLang="en-US" sz="4400" b="1">
              <a:solidFill>
                <a:srgbClr val="0070C0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34963" y="5478463"/>
            <a:ext cx="331311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ar-AE" altLang="en-US" sz="4400" b="1">
                <a:solidFill>
                  <a:srgbClr val="FF0000"/>
                </a:solidFill>
                <a:cs typeface="Times New Roman" panose="02020603050405020304" pitchFamily="18" charset="0"/>
              </a:rPr>
              <a:t>لأنه أخذ بالأسباب</a:t>
            </a:r>
            <a:endParaRPr lang="en-US" altLang="en-US" sz="44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36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7" y="697805"/>
            <a:ext cx="12184914" cy="553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60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794" y="0"/>
            <a:ext cx="10066113" cy="684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5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141" y="-38637"/>
            <a:ext cx="7703717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4619835" y="2282367"/>
            <a:ext cx="2952328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66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شكراً لكم </a:t>
            </a:r>
          </a:p>
        </p:txBody>
      </p:sp>
    </p:spTree>
    <p:extLst>
      <p:ext uri="{BB962C8B-B14F-4D97-AF65-F5344CB8AC3E}">
        <p14:creationId xmlns:p14="http://schemas.microsoft.com/office/powerpoint/2010/main" val="207473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261</Words>
  <Application>Microsoft Office PowerPoint</Application>
  <PresentationFormat>Widescreen</PresentationFormat>
  <Paragraphs>65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 PL SungtiL GB</vt:lpstr>
      <vt:lpstr>Arial</vt:lpstr>
      <vt:lpstr>Calibri</vt:lpstr>
      <vt:lpstr>Calibri Light</vt:lpstr>
      <vt:lpstr>Sakkal Majalla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Aubada Ali</dc:creator>
  <cp:lastModifiedBy>Aubada Ali</cp:lastModifiedBy>
  <cp:revision>10</cp:revision>
  <dcterms:created xsi:type="dcterms:W3CDTF">2016-08-24T13:36:29Z</dcterms:created>
  <dcterms:modified xsi:type="dcterms:W3CDTF">2016-10-04T03:54:48Z</dcterms:modified>
</cp:coreProperties>
</file>