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4"/>
  </p:notesMasterIdLst>
  <p:sldIdLst>
    <p:sldId id="631" r:id="rId2"/>
    <p:sldId id="632" r:id="rId3"/>
    <p:sldId id="637" r:id="rId4"/>
    <p:sldId id="636" r:id="rId5"/>
    <p:sldId id="639" r:id="rId6"/>
    <p:sldId id="643" r:id="rId7"/>
    <p:sldId id="640" r:id="rId8"/>
    <p:sldId id="644" r:id="rId9"/>
    <p:sldId id="641" r:id="rId10"/>
    <p:sldId id="645" r:id="rId11"/>
    <p:sldId id="638" r:id="rId12"/>
    <p:sldId id="642" r:id="rId13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0000FF"/>
    <a:srgbClr val="D8A3F5"/>
    <a:srgbClr val="4C8BAA"/>
    <a:srgbClr val="967F6B"/>
    <a:srgbClr val="F3C925"/>
    <a:srgbClr val="FCFCFC"/>
    <a:srgbClr val="F8F7F8"/>
    <a:srgbClr val="F7F6F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3889" autoAdjust="0"/>
  </p:normalViewPr>
  <p:slideViewPr>
    <p:cSldViewPr snapToGrid="0">
      <p:cViewPr varScale="1">
        <p:scale>
          <a:sx n="51" d="100"/>
          <a:sy n="51" d="100"/>
        </p:scale>
        <p:origin x="2092" y="6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CD4FB744-2E77-41E8-89FF-9C8F25CCC876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51F2B74C-49F5-4FBF-AE16-045D87A846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77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4AEE3-49C9-EDEA-FCDE-929E7C2D2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C9AEB-90E0-6482-0C8E-CAAFBC80CF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AD2D5-6637-E160-A847-B507ED707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4C905-A48D-CC55-6B1B-DD7740FD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4916C-192B-C97B-F6D4-C7158A0F3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97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F0989-0BB0-A9ED-9C11-470F136F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FD622-EB5B-7CBB-9F7F-DC230081D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2C8AC-E3EB-A91E-4C14-4E71DA526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29614-DA63-CEEE-EEF2-1FFB71DA4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0E220-4CC4-5E25-7B66-CA3C00A3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98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B5EE0-5708-D6F7-A6A4-74FA00076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13D5C-D278-0723-D690-EB66F55F9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F0CBA-63B9-B943-C5D0-9018E93E2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AC06B-F213-D69A-C3CF-1B8E5F57A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0014-15E5-8B1B-5EDD-E1EFBE092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254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88C3B-EDB4-259D-46B4-51685C9EF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BC610-1FEA-F971-07D4-C5F772A82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76B906-9B62-9547-F9F3-1DA96BA7F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09F8B-925C-90B3-4E3C-D2E231E0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AEB0D-6316-2916-A00A-61A428649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A51A1-1752-344A-8117-59B2F823C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78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B4B9-D98F-A21B-4AA1-7017189D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96982-528F-53E0-0A5C-FFDFA2B3F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1182D-C6D4-9CBD-77F0-ABE30CB5D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1A5576-EA62-62E5-D1AB-3522A0F41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96F0C8-F746-F2E8-3F60-C9CBC192C7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5824EE-485D-E31A-CFCD-3DC931E2A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1B859E-38EF-7A3D-9EF8-FC21BF833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7EFB27-1AC8-45AD-A7AE-B9C108ACA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125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34CA-B769-DCC7-40A5-C7D3AB0C3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82698-D5DC-E088-EDD7-44C45ED8E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F2924A-F2E2-67FD-565C-A0443329B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B1913D-5D09-42F8-7D2C-B796E374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67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5F9EA4-3015-90B9-4ED0-87A9CBC4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74A00B-3555-EE6E-D75F-9CE46B346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C1058-F8B2-AEE8-C05E-C4BC700B2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10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BCADA-F9B5-1B3D-0AE4-A65FCA95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9B8FD-936F-4A08-5790-BAC3B8993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9971D-109A-D42F-98DB-0FDEA670C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11FDFE-DA6C-912F-F9CA-3430FD23D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535D8-5653-3F59-0D04-D108610CE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4F2E49-98C8-7A6E-2007-722A6FBDC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58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7D92E-8A6B-8634-B203-87507D1B1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1A3F26-EBB9-188B-2916-42EEA77288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BF7A6-31E4-97DB-AAA8-57432A48E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1D77E-47AB-1CB3-841C-3D7EE6DC2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8693CD-0F2D-9A8C-7D59-A35D11DEE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15E6D-2EDB-53E4-8448-3CE80B6E8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81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A7CA-CF5A-440C-B5EB-9BFD602AE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0C8DEE-B70A-EA65-7C28-23C4E1F6C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4EBA7-09CE-6731-5EBD-E31F79C78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2AAF4-7923-C6E1-9E36-44C8171B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C3DF3-9759-C06F-63BC-172040D3F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96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47B81E-9CE2-5A7F-5065-8C9A074529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0E5920-8006-A40C-12B2-8B0260975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A89D0-D4CB-4745-1190-FB38E9FA4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7D404-B912-3754-C190-933DA44AC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E52F1-AADE-20BC-1825-AEC48BDA4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99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B6C06-4300-728E-31B6-8FC661EB0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388C5-7ADC-7D49-5D10-EF8A25FB5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9F8D4-A164-24D2-68D6-CD93CA9385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ADC789-3CD6-48FC-AC33-5B11C730FD48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E0B3E-F0E9-06F4-A2AB-B3A96CF5B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41E27-1DE3-3C6E-FAA2-3CE499F31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748D56-010D-402A-B71B-44C3B8CAD4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2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10">
            <a:extLst>
              <a:ext uri="{FF2B5EF4-FFF2-40B4-BE49-F238E27FC236}">
                <a16:creationId xmlns:a16="http://schemas.microsoft.com/office/drawing/2014/main" id="{6E94D900-0596-C837-6DE5-B811040BF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499" y="7163727"/>
            <a:ext cx="2618776" cy="42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dirty="0"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المعلمة </a:t>
            </a:r>
            <a:r>
              <a:rPr lang="ar-SA" dirty="0"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 ابتسام صالح</a:t>
            </a:r>
            <a:endParaRPr lang="en-US" sz="2400" dirty="0"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ar-AE" sz="2400" dirty="0"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 </a:t>
            </a:r>
            <a:endParaRPr lang="en-US" sz="2400" dirty="0"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5" name="مربع نص 10">
            <a:extLst>
              <a:ext uri="{FF2B5EF4-FFF2-40B4-BE49-F238E27FC236}">
                <a16:creationId xmlns:a16="http://schemas.microsoft.com/office/drawing/2014/main" id="{B39A0157-98E2-BB10-5E0C-E0A698AD3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9612" y="7803808"/>
            <a:ext cx="3191424" cy="42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>
            <a:defPPr>
              <a:defRPr lang="en-US"/>
            </a:defPPr>
            <a:lvl1pPr marR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defRPr>
            </a:lvl1pPr>
          </a:lstStyle>
          <a:p>
            <a:r>
              <a:rPr lang="ar-AE" dirty="0"/>
              <a:t>المادة </a:t>
            </a:r>
            <a:r>
              <a:rPr lang="ar-SA" dirty="0"/>
              <a:t>: الدراسات الاجتماعية والتربية الوطنية</a:t>
            </a:r>
            <a:endParaRPr lang="en-US" dirty="0"/>
          </a:p>
          <a:p>
            <a:r>
              <a:rPr lang="ar-AE" dirty="0"/>
              <a:t> </a:t>
            </a:r>
            <a:endParaRPr lang="en-US" dirty="0"/>
          </a:p>
        </p:txBody>
      </p:sp>
      <p:sp>
        <p:nvSpPr>
          <p:cNvPr id="6" name="مربع نص 10">
            <a:extLst>
              <a:ext uri="{FF2B5EF4-FFF2-40B4-BE49-F238E27FC236}">
                <a16:creationId xmlns:a16="http://schemas.microsoft.com/office/drawing/2014/main" id="{266EE880-4561-54CD-26EC-46B7A455D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9612" y="8443889"/>
            <a:ext cx="2618776" cy="42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>
            <a:defPPr>
              <a:defRPr lang="en-US"/>
            </a:defPPr>
            <a:lvl1pPr marR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defRPr>
            </a:lvl1pPr>
          </a:lstStyle>
          <a:p>
            <a:r>
              <a:rPr lang="ar-AE" dirty="0"/>
              <a:t>الصف </a:t>
            </a:r>
            <a:r>
              <a:rPr lang="ar-SA"/>
              <a:t>: الخامس</a:t>
            </a:r>
            <a:endParaRPr lang="en-US" dirty="0"/>
          </a:p>
          <a:p>
            <a:r>
              <a:rPr lang="ar-AE" dirty="0"/>
              <a:t> </a:t>
            </a:r>
            <a:endParaRPr lang="en-US" dirty="0"/>
          </a:p>
        </p:txBody>
      </p:sp>
      <p:pic>
        <p:nvPicPr>
          <p:cNvPr id="3" name="Picture 2" descr="A white circle with black lines and a light bulb&#10;&#10;Description automatically generated">
            <a:extLst>
              <a:ext uri="{FF2B5EF4-FFF2-40B4-BE49-F238E27FC236}">
                <a16:creationId xmlns:a16="http://schemas.microsoft.com/office/drawing/2014/main" id="{5ADA944B-F820-8750-4259-C5E397E988B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7200"/>
            <a:ext cx="880572" cy="777240"/>
          </a:xfrm>
          <a:prstGeom prst="rect">
            <a:avLst/>
          </a:prstGeom>
        </p:spPr>
      </p:pic>
      <p:pic>
        <p:nvPicPr>
          <p:cNvPr id="8" name="Picture 7" descr="A logo with blue and black text&#10;&#10;Description automatically generated">
            <a:extLst>
              <a:ext uri="{FF2B5EF4-FFF2-40B4-BE49-F238E27FC236}">
                <a16:creationId xmlns:a16="http://schemas.microsoft.com/office/drawing/2014/main" id="{26E967A7-8C52-FF94-BF06-95115F8754D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4440"/>
            <a:ext cx="879967" cy="7772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2E991D-90AF-9B56-5477-FEFD2A29F1F5}"/>
              </a:ext>
            </a:extLst>
          </p:cNvPr>
          <p:cNvSpPr/>
          <p:nvPr/>
        </p:nvSpPr>
        <p:spPr>
          <a:xfrm>
            <a:off x="1083962" y="-114173"/>
            <a:ext cx="1149659" cy="635382"/>
          </a:xfrm>
          <a:prstGeom prst="rect">
            <a:avLst/>
          </a:prstGeom>
          <a:solidFill>
            <a:srgbClr val="FBF4EF"/>
          </a:solidFill>
          <a:ln w="12700" cap="flat" cmpd="sng" algn="ctr">
            <a:solidFill>
              <a:srgbClr val="E9E6D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الفصل الدراسي 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3</a:t>
            </a:r>
            <a:endParaRPr kumimoji="0" lang="ar-AE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highlight>
                <a:srgbClr val="FFFF00"/>
              </a:highligh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prstClr val="black">
                    <a:lumMod val="95000"/>
                    <a:lumOff val="5000"/>
                  </a:prstClr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Third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Semester</a:t>
            </a:r>
          </a:p>
        </p:txBody>
      </p:sp>
    </p:spTree>
    <p:extLst>
      <p:ext uri="{BB962C8B-B14F-4D97-AF65-F5344CB8AC3E}">
        <p14:creationId xmlns:p14="http://schemas.microsoft.com/office/powerpoint/2010/main" val="2430843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circle with black lines and a light bulb&#10;&#10;Description automatically generated">
            <a:extLst>
              <a:ext uri="{FF2B5EF4-FFF2-40B4-BE49-F238E27FC236}">
                <a16:creationId xmlns:a16="http://schemas.microsoft.com/office/drawing/2014/main" id="{DBA67F76-3359-80AA-D721-D6A1DD250B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1" y="106680"/>
            <a:ext cx="880572" cy="777240"/>
          </a:xfrm>
          <a:prstGeom prst="rect">
            <a:avLst/>
          </a:prstGeom>
        </p:spPr>
      </p:pic>
      <p:pic>
        <p:nvPicPr>
          <p:cNvPr id="5" name="Picture 4" descr="A logo with blue and black text&#10;&#10;Description automatically generated">
            <a:extLst>
              <a:ext uri="{FF2B5EF4-FFF2-40B4-BE49-F238E27FC236}">
                <a16:creationId xmlns:a16="http://schemas.microsoft.com/office/drawing/2014/main" id="{8E9BF514-E0AB-D8A1-7D68-2B37D00203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883920"/>
            <a:ext cx="879967" cy="777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80ACE0-F44F-14D9-387C-83F34AB58CB5}"/>
              </a:ext>
            </a:extLst>
          </p:cNvPr>
          <p:cNvSpPr/>
          <p:nvPr/>
        </p:nvSpPr>
        <p:spPr>
          <a:xfrm>
            <a:off x="1083962" y="-114173"/>
            <a:ext cx="1149659" cy="635382"/>
          </a:xfrm>
          <a:prstGeom prst="rect">
            <a:avLst/>
          </a:prstGeom>
          <a:solidFill>
            <a:srgbClr val="FBF4EF"/>
          </a:solidFill>
          <a:ln w="12700" cap="flat" cmpd="sng" algn="ctr">
            <a:solidFill>
              <a:srgbClr val="E9E6D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الفصل الدراسي 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3</a:t>
            </a:r>
            <a:endParaRPr kumimoji="0" lang="ar-AE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highlight>
                <a:srgbClr val="FFFF00"/>
              </a:highligh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prstClr val="black">
                    <a:lumMod val="95000"/>
                    <a:lumOff val="5000"/>
                  </a:prstClr>
                </a:solidFill>
                <a:highlight>
                  <a:srgbClr val="FF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Third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Semester</a:t>
            </a:r>
          </a:p>
        </p:txBody>
      </p:sp>
    </p:spTree>
    <p:extLst>
      <p:ext uri="{BB962C8B-B14F-4D97-AF65-F5344CB8AC3E}">
        <p14:creationId xmlns:p14="http://schemas.microsoft.com/office/powerpoint/2010/main" val="1357134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FF4BF088-8917-11A5-C841-317248777189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9690A879-CA36-2F70-90DB-B394F2C6D16C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2AF6704-303B-FA17-87B9-442561EF9DB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973" y="11349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47A47BCF-6A61-C564-9731-68397AEDF3AD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DD044D5C-9F1A-B6EA-4720-568FCF74C054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A0CA7C-0306-F03C-04E8-48D9C15EC7A9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F8073A7-B7FC-3C49-BDCB-A95AE607A4E2}"/>
              </a:ext>
            </a:extLst>
          </p:cNvPr>
          <p:cNvGraphicFramePr>
            <a:graphicFrameLocks noGrp="1"/>
          </p:cNvGraphicFramePr>
          <p:nvPr/>
        </p:nvGraphicFramePr>
        <p:xfrm>
          <a:off x="365747" y="1511251"/>
          <a:ext cx="6063629" cy="774555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63892">
                  <a:extLst>
                    <a:ext uri="{9D8B030D-6E8A-4147-A177-3AD203B41FA5}">
                      <a16:colId xmlns:a16="http://schemas.microsoft.com/office/drawing/2014/main" val="2497361489"/>
                    </a:ext>
                  </a:extLst>
                </a:gridCol>
                <a:gridCol w="5399737">
                  <a:extLst>
                    <a:ext uri="{9D8B030D-6E8A-4147-A177-3AD203B41FA5}">
                      <a16:colId xmlns:a16="http://schemas.microsoft.com/office/drawing/2014/main" val="168204062"/>
                    </a:ext>
                  </a:extLst>
                </a:gridCol>
              </a:tblGrid>
              <a:tr h="694217"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قسم</a:t>
                      </a:r>
                    </a:p>
                    <a:p>
                      <a:pPr algn="r" rtl="1"/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Part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اقرأ النص التالي واجب عن أسئلة الاختيار من متعدد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الناتج: يتعرف نشأة الأسواق وأهميتها وأنواعها.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219939"/>
                  </a:ext>
                </a:extLst>
              </a:tr>
              <a:tr h="7051342">
                <a:tc gridSpan="2">
                  <a:txBody>
                    <a:bodyPr/>
                    <a:lstStyle/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10904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821407B-D300-D8A9-9F32-11FC4FE58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0" y="730896"/>
            <a:ext cx="6267231" cy="780356"/>
          </a:xfrm>
          <a:prstGeom prst="rect">
            <a:avLst/>
          </a:prstGeom>
        </p:spPr>
      </p:pic>
      <p:pic>
        <p:nvPicPr>
          <p:cNvPr id="6" name="Picture 5" descr="A close up of a text&#10;&#10;AI-generated content may be incorrect.">
            <a:extLst>
              <a:ext uri="{FF2B5EF4-FFF2-40B4-BE49-F238E27FC236}">
                <a16:creationId xmlns:a16="http://schemas.microsoft.com/office/drawing/2014/main" id="{CBC33221-3CB8-DE4F-F268-71565BB4DE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50" y="2167003"/>
            <a:ext cx="6093226" cy="713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93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FF4BF088-8917-11A5-C841-317248777189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9690A879-CA36-2F70-90DB-B394F2C6D16C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2AF6704-303B-FA17-87B9-442561EF9DB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926" y="11931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47A47BCF-6A61-C564-9731-68397AEDF3AD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DD044D5C-9F1A-B6EA-4720-568FCF74C054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A0CA7C-0306-F03C-04E8-48D9C15EC7A9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جدول 9">
            <a:extLst>
              <a:ext uri="{FF2B5EF4-FFF2-40B4-BE49-F238E27FC236}">
                <a16:creationId xmlns:a16="http://schemas.microsoft.com/office/drawing/2014/main" id="{895B8A7C-D102-AEFF-80D0-0E6E81B2B3EB}"/>
              </a:ext>
            </a:extLst>
          </p:cNvPr>
          <p:cNvGraphicFramePr>
            <a:graphicFrameLocks noGrp="1"/>
          </p:cNvGraphicFramePr>
          <p:nvPr/>
        </p:nvGraphicFramePr>
        <p:xfrm>
          <a:off x="365748" y="1513732"/>
          <a:ext cx="6237633" cy="459666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6730">
                  <a:extLst>
                    <a:ext uri="{9D8B030D-6E8A-4147-A177-3AD203B41FA5}">
                      <a16:colId xmlns:a16="http://schemas.microsoft.com/office/drawing/2014/main" val="2651963275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266883613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1567140369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1331300600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2069853282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1027308998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3615882513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71846531"/>
                    </a:ext>
                  </a:extLst>
                </a:gridCol>
              </a:tblGrid>
              <a:tr h="546631">
                <a:tc gridSpan="8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chemeClr val="dk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اختر الإجابة الصحيحة فيما يلي :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Choose the correct answer               </a:t>
                      </a:r>
                      <a:endParaRPr lang="ar-A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259292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ar-AE" sz="14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يقع سوق العرصة في إمارة ؟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01393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رأس الخيمة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ابوظبي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الشارقة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دبي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27538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2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</a:t>
                      </a:r>
                      <a:r>
                        <a:rPr lang="ar-SA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إلى أي نوع ينتمي سوق العرصة ؟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06537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الأسواق الشعبية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الأسواق التجارية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الأسواق الإلكترونية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الأسواق الموسمية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332398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3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</a:t>
                      </a:r>
                      <a:r>
                        <a:rPr lang="ar-SA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الأفكار الواردة في النص تنتمي ؟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5568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للقطاع الصحي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للقطاع الاقتصادي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للقطاع التعليمي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للقطاع السياسي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40689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</a:t>
                      </a:r>
                      <a:r>
                        <a:rPr lang="ar-SA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تكمن أهمية سوق العرصة في كونه يمثل ؟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61616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مكان للبيع والشراء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كثرة المحلات التجارية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الطابع التاريخي للبناء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مساحته الصغيرة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145548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7A98AB7-D65D-41E2-39BF-C0B23046B8D6}"/>
              </a:ext>
            </a:extLst>
          </p:cNvPr>
          <p:cNvGraphicFramePr>
            <a:graphicFrameLocks noGrp="1"/>
          </p:cNvGraphicFramePr>
          <p:nvPr/>
        </p:nvGraphicFramePr>
        <p:xfrm>
          <a:off x="380847" y="6110393"/>
          <a:ext cx="6222534" cy="92506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1631">
                  <a:extLst>
                    <a:ext uri="{9D8B030D-6E8A-4147-A177-3AD203B41FA5}">
                      <a16:colId xmlns:a16="http://schemas.microsoft.com/office/drawing/2014/main" val="2668120313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3946174832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342082670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2424084431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1615532305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4160871480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101499395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94199047"/>
                    </a:ext>
                  </a:extLst>
                </a:gridCol>
              </a:tblGrid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افتتح سوق العرصة رسميا في عام ؟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79311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1996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1998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1980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420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7788678-1641-B5F6-6D38-44D82DEE1E58}"/>
              </a:ext>
            </a:extLst>
          </p:cNvPr>
          <p:cNvSpPr txBox="1"/>
          <p:nvPr/>
        </p:nvSpPr>
        <p:spPr>
          <a:xfrm>
            <a:off x="6225371" y="6137714"/>
            <a:ext cx="251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895CD4-F447-32DE-B74D-D343A57AB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11" y="627207"/>
            <a:ext cx="877900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5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22348-9037-8458-C41C-ED2CE1365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2AB3810A-9732-0382-B2C5-23EBE9BB9202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01DBFA88-3FF2-B0A4-C84D-F29CF0DD7C56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CB6AE6B-B335-8E7D-57B4-D90B0AD4ED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973" y="11349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540F0F77-5C77-7BBB-9A70-9C660AE3543B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BCAD1CF4-6CBB-5FBD-742A-F13D33241F2A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42DFA5-8D5D-2409-E9F9-FA5F0FEC720E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27DBF2B-EA2C-A526-1525-4D3B5CA3C61F}"/>
              </a:ext>
            </a:extLst>
          </p:cNvPr>
          <p:cNvGraphicFramePr>
            <a:graphicFrameLocks noGrp="1"/>
          </p:cNvGraphicFramePr>
          <p:nvPr/>
        </p:nvGraphicFramePr>
        <p:xfrm>
          <a:off x="365747" y="1511251"/>
          <a:ext cx="6063629" cy="774555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63892">
                  <a:extLst>
                    <a:ext uri="{9D8B030D-6E8A-4147-A177-3AD203B41FA5}">
                      <a16:colId xmlns:a16="http://schemas.microsoft.com/office/drawing/2014/main" val="2497361489"/>
                    </a:ext>
                  </a:extLst>
                </a:gridCol>
                <a:gridCol w="5399737">
                  <a:extLst>
                    <a:ext uri="{9D8B030D-6E8A-4147-A177-3AD203B41FA5}">
                      <a16:colId xmlns:a16="http://schemas.microsoft.com/office/drawing/2014/main" val="168204062"/>
                    </a:ext>
                  </a:extLst>
                </a:gridCol>
              </a:tblGrid>
              <a:tr h="694217"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قسم</a:t>
                      </a:r>
                    </a:p>
                    <a:p>
                      <a:pPr algn="r" rtl="1"/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Part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اقرأ الصورة المعلوماتية التالي واجب عن أسئلة الاختيار من متعدد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الناتج : الإمارات وعلم الفلك دور الرواد الإماراتيين في كافة المجالات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219939"/>
                  </a:ext>
                </a:extLst>
              </a:tr>
              <a:tr h="7051342">
                <a:tc gridSpan="2">
                  <a:txBody>
                    <a:bodyPr/>
                    <a:lstStyle/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10904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747B5AA-A7AE-AE3F-BB22-01164AAB0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0" y="730896"/>
            <a:ext cx="6267231" cy="780356"/>
          </a:xfrm>
          <a:prstGeom prst="rect">
            <a:avLst/>
          </a:prstGeom>
        </p:spPr>
      </p:pic>
      <p:pic>
        <p:nvPicPr>
          <p:cNvPr id="9" name="Picture 8" descr="A poster with text and images of people&#10;&#10;AI-generated content may be incorrect.">
            <a:extLst>
              <a:ext uri="{FF2B5EF4-FFF2-40B4-BE49-F238E27FC236}">
                <a16:creationId xmlns:a16="http://schemas.microsoft.com/office/drawing/2014/main" id="{3CFE7384-7CED-4252-5322-E8F2A3EEF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91" y="2179529"/>
            <a:ext cx="6063629" cy="707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5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EAA8F-8E63-BAB9-C6A4-BA9BDD92C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7CAA92F5-312F-C0C4-87CF-B15B5D5EF405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222E8657-253E-F13D-E1E7-09BB60DD7B5E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226853F-A1D5-8640-8974-FE7A88338B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926" y="11931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D0109710-F8B2-2D7A-C5DB-A9E6A3511923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FEC4747C-8BAE-621C-E279-0A39407B4642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AD6363-B7E2-17CD-7D86-107331D32F92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جدول 9">
            <a:extLst>
              <a:ext uri="{FF2B5EF4-FFF2-40B4-BE49-F238E27FC236}">
                <a16:creationId xmlns:a16="http://schemas.microsoft.com/office/drawing/2014/main" id="{4C4107D9-BF43-0CE3-B0F6-9E899F53D313}"/>
              </a:ext>
            </a:extLst>
          </p:cNvPr>
          <p:cNvGraphicFramePr>
            <a:graphicFrameLocks noGrp="1"/>
          </p:cNvGraphicFramePr>
          <p:nvPr/>
        </p:nvGraphicFramePr>
        <p:xfrm>
          <a:off x="365748" y="1513732"/>
          <a:ext cx="6237633" cy="459666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6730">
                  <a:extLst>
                    <a:ext uri="{9D8B030D-6E8A-4147-A177-3AD203B41FA5}">
                      <a16:colId xmlns:a16="http://schemas.microsoft.com/office/drawing/2014/main" val="2651963275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266883613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1567140369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1331300600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2069853282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1027308998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3615882513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71846531"/>
                    </a:ext>
                  </a:extLst>
                </a:gridCol>
              </a:tblGrid>
              <a:tr h="546631">
                <a:tc gridSpan="8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chemeClr val="dk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اختر الإجابة الصحيحة فيما يلي :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Choose the correct answer               </a:t>
                      </a:r>
                      <a:endParaRPr lang="ar-A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259292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ar-AE" sz="14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المركز الذي يهتم بدراسة الفضاء في دولة الإمارات العربية المتحدة هو مركز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01393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البحوث الزراعية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محمد بن راشد للفضاء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التراث الإماراتي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الدراسات التاريخية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27538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2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تبلغ مستحة المجمع المخصص لمهمة استكشاف الفضاء حوالي ؟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06537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100 قدم مربع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320 قدم مربع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650 قدم مربع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970 قدم مربع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332398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3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بدأت المرحلة الأولى لبرنامج الإمارات لمحاكاة الفضاء في عام 2024 في شهر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5568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يناير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مارس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إبريل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أكتوبر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40689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عدد التجارب العلمية التي يشارك فيها مركز محمد بن راشد للفضاء لإنجاز المهمة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61616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145548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2F5F992-76DC-A6AE-73C9-48969FF77825}"/>
              </a:ext>
            </a:extLst>
          </p:cNvPr>
          <p:cNvGraphicFramePr>
            <a:graphicFrameLocks noGrp="1"/>
          </p:cNvGraphicFramePr>
          <p:nvPr/>
        </p:nvGraphicFramePr>
        <p:xfrm>
          <a:off x="365189" y="6173229"/>
          <a:ext cx="6222534" cy="104165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1631">
                  <a:extLst>
                    <a:ext uri="{9D8B030D-6E8A-4147-A177-3AD203B41FA5}">
                      <a16:colId xmlns:a16="http://schemas.microsoft.com/office/drawing/2014/main" val="2668120313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3946174832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342082670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2424084431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1615532305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4160871480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101499395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94199047"/>
                    </a:ext>
                  </a:extLst>
                </a:gridCol>
              </a:tblGrid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الشاب الإماراتي المشارك في برنامج الإمارات لمحاكاة الفضاء هو ؟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79311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سلطان </a:t>
                      </a:r>
                      <a:r>
                        <a:rPr lang="ar-SA" sz="1600" b="1" dirty="0" err="1">
                          <a:solidFill>
                            <a:schemeClr val="tx1"/>
                          </a:solidFill>
                        </a:rPr>
                        <a:t>النيادي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هزاع المنصوري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محمد الملا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شريف الرميثي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4207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41198A8-AB32-ACD5-9DE1-B3F49FFD4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704" y="6257778"/>
            <a:ext cx="317019" cy="3779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3A5920-6883-619C-3DE5-889D22057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11" y="634007"/>
            <a:ext cx="877900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55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FF027-F949-AF99-BC95-C5D267B89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B2CC4152-3AF4-0B7F-2AA2-13567D764C4E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9998586E-50FC-2435-42BB-62BE51431059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E027F42-79A0-0DA7-1A77-02706727F0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973" y="11349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4383017A-B9D9-AB98-C8FB-AAE71DD92211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07E9DF8F-FF1E-CB0D-1B75-DA9632BD9470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D19F1E-30C6-6C34-DC4B-2134075FA427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9C1E133-C81F-FCF8-DC13-5F0AE9E6ABA8}"/>
              </a:ext>
            </a:extLst>
          </p:cNvPr>
          <p:cNvGraphicFramePr>
            <a:graphicFrameLocks noGrp="1"/>
          </p:cNvGraphicFramePr>
          <p:nvPr/>
        </p:nvGraphicFramePr>
        <p:xfrm>
          <a:off x="365747" y="1511251"/>
          <a:ext cx="6063629" cy="774555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63892">
                  <a:extLst>
                    <a:ext uri="{9D8B030D-6E8A-4147-A177-3AD203B41FA5}">
                      <a16:colId xmlns:a16="http://schemas.microsoft.com/office/drawing/2014/main" val="2497361489"/>
                    </a:ext>
                  </a:extLst>
                </a:gridCol>
                <a:gridCol w="5399737">
                  <a:extLst>
                    <a:ext uri="{9D8B030D-6E8A-4147-A177-3AD203B41FA5}">
                      <a16:colId xmlns:a16="http://schemas.microsoft.com/office/drawing/2014/main" val="168204062"/>
                    </a:ext>
                  </a:extLst>
                </a:gridCol>
              </a:tblGrid>
              <a:tr h="694217"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قسم</a:t>
                      </a:r>
                    </a:p>
                    <a:p>
                      <a:pPr algn="r" rtl="1"/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Part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اقرأ النص التالي واجب عن أسئلة الاختيار من متعدد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الناتج : أنواع النبات الطبيعي في بلادي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219939"/>
                  </a:ext>
                </a:extLst>
              </a:tr>
              <a:tr h="7051342">
                <a:tc gridSpan="2">
                  <a:txBody>
                    <a:bodyPr/>
                    <a:lstStyle/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10904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283F969-4072-61A7-8F61-66EAEC751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0" y="730896"/>
            <a:ext cx="6267231" cy="780356"/>
          </a:xfrm>
          <a:prstGeom prst="rect">
            <a:avLst/>
          </a:prstGeom>
        </p:spPr>
      </p:pic>
      <p:pic>
        <p:nvPicPr>
          <p:cNvPr id="6" name="Picture 5" descr="A tree with camels and text&#10;&#10;AI-generated content may be incorrect.">
            <a:extLst>
              <a:ext uri="{FF2B5EF4-FFF2-40B4-BE49-F238E27FC236}">
                <a16:creationId xmlns:a16="http://schemas.microsoft.com/office/drawing/2014/main" id="{2716E9E5-1182-246A-A163-29406F284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6" y="2943620"/>
            <a:ext cx="6063630" cy="545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98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AFADB-0EE8-D6CA-4E92-C6DD29A11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52997B6E-8E10-0658-68A3-93EA6A915EBE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84603652-1250-ABDE-328E-0ECDD9C840D7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90BC7E3-0B9D-4A9E-E46F-7F27468A76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926" y="11931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F38AD706-565A-0529-FC11-9E5472F9DCFE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A9B2E50F-2486-74B7-5C81-A2F29CA09E48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2A530F-6A78-95A9-A0D0-81AF24ABC047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جدول 9">
            <a:extLst>
              <a:ext uri="{FF2B5EF4-FFF2-40B4-BE49-F238E27FC236}">
                <a16:creationId xmlns:a16="http://schemas.microsoft.com/office/drawing/2014/main" id="{1DE18129-4155-121D-E666-3DDAB0A855F5}"/>
              </a:ext>
            </a:extLst>
          </p:cNvPr>
          <p:cNvGraphicFramePr>
            <a:graphicFrameLocks noGrp="1"/>
          </p:cNvGraphicFramePr>
          <p:nvPr/>
        </p:nvGraphicFramePr>
        <p:xfrm>
          <a:off x="365748" y="1513732"/>
          <a:ext cx="6237633" cy="436348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6730">
                  <a:extLst>
                    <a:ext uri="{9D8B030D-6E8A-4147-A177-3AD203B41FA5}">
                      <a16:colId xmlns:a16="http://schemas.microsoft.com/office/drawing/2014/main" val="2651963275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266883613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1567140369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1331300600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2069853282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1027308998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3615882513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71846531"/>
                    </a:ext>
                  </a:extLst>
                </a:gridCol>
              </a:tblGrid>
              <a:tr h="546631">
                <a:tc gridSpan="8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chemeClr val="dk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اختر الإجابة الصحيحة فيما يلي :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Choose the correct answer               </a:t>
                      </a:r>
                      <a:endParaRPr lang="ar-A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259292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ar-AE" sz="14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</a:t>
                      </a:r>
                      <a:r>
                        <a:rPr lang="ar-SA" sz="1600" b="1" i="0" u="none" strike="noStrike" baseline="0" dirty="0">
                          <a:latin typeface="Arial-BoldMT"/>
                        </a:rPr>
                        <a:t>الفكرة الرئيسة للنص هي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01393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النبات الطبيعي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تغير المناخ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الذكاء الاصطناعي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الحدائق العامة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27538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2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</a:t>
                      </a:r>
                      <a:r>
                        <a:rPr lang="ar-SA" sz="1600" b="1" i="0" u="none" strike="noStrike" baseline="0" dirty="0">
                          <a:latin typeface="Arial-BoldMT"/>
                        </a:rPr>
                        <a:t>هو نبات معمر يعيش فترة زمنية طويلة ويعتبر رمز وطني في الامارات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06537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التين 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الغاف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الرمان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الفقع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332398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3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بلغ عدد أشجار الغاف في إمارة ابوظبي 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5568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ستة ملايين 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عشرة ملايين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مليونان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خمسة ملايين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40689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نوع من أنواع الفطر البري وينمو في البيئة </a:t>
                      </a:r>
                      <a:r>
                        <a:rPr lang="ar-SA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الصجراوية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61616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السدر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السمر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الفقع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النخيل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145548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108F952-5A28-F079-F3D2-CBDFF51B01C0}"/>
              </a:ext>
            </a:extLst>
          </p:cNvPr>
          <p:cNvGraphicFramePr>
            <a:graphicFrameLocks noGrp="1"/>
          </p:cNvGraphicFramePr>
          <p:nvPr/>
        </p:nvGraphicFramePr>
        <p:xfrm>
          <a:off x="382779" y="5888676"/>
          <a:ext cx="6237633" cy="92506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6730">
                  <a:extLst>
                    <a:ext uri="{9D8B030D-6E8A-4147-A177-3AD203B41FA5}">
                      <a16:colId xmlns:a16="http://schemas.microsoft.com/office/drawing/2014/main" val="2668120313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3946174832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342082670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2424084431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1615532305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4160871480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101499395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94199047"/>
                    </a:ext>
                  </a:extLst>
                </a:gridCol>
              </a:tblGrid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كم تبلغ نسبة أشجار الغاف في دولة الإمارات ؟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79311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50%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80%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4207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6BD24F3-A19A-A1DE-B0D3-18E99D318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393" y="5845184"/>
            <a:ext cx="317019" cy="3779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0E9804-35EB-662D-C1A2-A1211F73A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48" y="659059"/>
            <a:ext cx="877900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57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C9250-3D4E-DE3E-B7B4-E2705802D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72AA482C-CCBB-850E-5E28-A6B757F1CA81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5459F6EB-12BD-6CCC-710B-D5B883168F57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ADB4C68-1743-6FB8-7597-DB1B318244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973" y="11349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47261210-2DB9-2AA7-0626-5D1BCDA9802C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A8AAA4D6-9CBA-C7D5-C319-3D25E6E7DF6B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B0B637-40CB-F823-E7D9-51EC4195864C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C1FF9AE-3EFD-05E3-B0A9-2B7DE34C72ED}"/>
              </a:ext>
            </a:extLst>
          </p:cNvPr>
          <p:cNvGraphicFramePr>
            <a:graphicFrameLocks noGrp="1"/>
          </p:cNvGraphicFramePr>
          <p:nvPr/>
        </p:nvGraphicFramePr>
        <p:xfrm>
          <a:off x="365747" y="1511251"/>
          <a:ext cx="6063629" cy="787430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63892">
                  <a:extLst>
                    <a:ext uri="{9D8B030D-6E8A-4147-A177-3AD203B41FA5}">
                      <a16:colId xmlns:a16="http://schemas.microsoft.com/office/drawing/2014/main" val="2497361489"/>
                    </a:ext>
                  </a:extLst>
                </a:gridCol>
                <a:gridCol w="5399737">
                  <a:extLst>
                    <a:ext uri="{9D8B030D-6E8A-4147-A177-3AD203B41FA5}">
                      <a16:colId xmlns:a16="http://schemas.microsoft.com/office/drawing/2014/main" val="168204062"/>
                    </a:ext>
                  </a:extLst>
                </a:gridCol>
              </a:tblGrid>
              <a:tr h="694217"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قسم</a:t>
                      </a:r>
                    </a:p>
                    <a:p>
                      <a:pPr algn="r" rtl="1"/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Part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اقرأ النص التالي واجب عن أسئلة الاختيار من متعدد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يعطي أمثلة على شركات متطورة للنقل والاتصالات وتأثيرها على التطور والنمو الاقتصادي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219939"/>
                  </a:ext>
                </a:extLst>
              </a:tr>
              <a:tr h="7051342">
                <a:tc gridSpan="2">
                  <a:txBody>
                    <a:bodyPr/>
                    <a:lstStyle/>
                    <a:p>
                      <a:pPr algn="r" rtl="1"/>
                      <a:r>
                        <a:rPr lang="ar-SA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المدينة الذكية المستدامة ، هي مدينة مبتكرة تستخدم الذكاء الاصطناعي ، وتعتمد على الطاقة المتجددة ، وتوظف الروبوت الآلي لتحسين نوعية الحياة ، وكفاءة الخدمات ، لتلبي احتياجات الأجيال الحالية والقادمة في الجوانب الاقتصادية ، والاجتماعية ، والبيئية ، والثقافية ، وتعزز الشعور بالسعاة والصحة ، وقد تصدرت مدينتي ابوظبي ودبي المركز الأول والثاني كأذكى مدينتين في منطقة الشرق الأوسط وشمال إفريقيا للمرة الثانية على التوالي في مؤشر المدن الذكية للعام 2021 ، في عدة مجالات من أهمها الصحة والسلامة ، والنقل ، في حين تصدرت أذكى ثلاث مدن على مستوى العالم : مدينة سنغافورة المركز الأول ، ومدينة زيورخ المركز الثاني ، ومدينة أوسلو المركز الثالث.</a:t>
                      </a:r>
                    </a:p>
                    <a:p>
                      <a:pPr algn="r" rtl="1"/>
                      <a:endParaRPr lang="ar-AE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10904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6C0490D-D282-0308-354D-076A3A97B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0" y="730896"/>
            <a:ext cx="6267231" cy="7803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49C9EF-291D-10C9-1B5E-2463775E91A1}"/>
              </a:ext>
            </a:extLst>
          </p:cNvPr>
          <p:cNvSpPr txBox="1"/>
          <p:nvPr/>
        </p:nvSpPr>
        <p:spPr>
          <a:xfrm>
            <a:off x="4033381" y="4953000"/>
            <a:ext cx="232984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البيئة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قياس نسب التلوث وثاني أكسيد الكربون في الجو ، والتحكم في استهلاك الطاقة.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C76DE-F03D-594A-BFF7-F2D63C8CCA21}"/>
              </a:ext>
            </a:extLst>
          </p:cNvPr>
          <p:cNvSpPr txBox="1"/>
          <p:nvPr/>
        </p:nvSpPr>
        <p:spPr>
          <a:xfrm>
            <a:off x="494778" y="4957476"/>
            <a:ext cx="232984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النفايات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باستخدام الروبوتات يتم جمع وفرز القمامة ، وتحديد ما يمكن إعادة تدويره في المنطقة.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24F88F-9572-57A9-B0A7-E908B9FE33B5}"/>
              </a:ext>
            </a:extLst>
          </p:cNvPr>
          <p:cNvSpPr txBox="1"/>
          <p:nvPr/>
        </p:nvSpPr>
        <p:spPr>
          <a:xfrm>
            <a:off x="421661" y="7267799"/>
            <a:ext cx="2329841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حركة المرور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يمكن التنبؤ بحركة المرور لتقليل الازدحام ، كما يمكن تحديد أماكن وقوع حوادث الطرق.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8F1AE-0841-57F5-47B5-DAA1834F039F}"/>
              </a:ext>
            </a:extLst>
          </p:cNvPr>
          <p:cNvSpPr txBox="1"/>
          <p:nvPr/>
        </p:nvSpPr>
        <p:spPr>
          <a:xfrm>
            <a:off x="4099535" y="7267799"/>
            <a:ext cx="2329841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الأمن والأمان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يمكن للكاميرات الأمنية اكتشاف المطلوبين للعدالة من ملامح الوجه ، والعثور عليهم بشكل أسرع.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135546-BC1B-32B7-AC1A-B594241DD3BB}"/>
              </a:ext>
            </a:extLst>
          </p:cNvPr>
          <p:cNvSpPr txBox="1"/>
          <p:nvPr/>
        </p:nvSpPr>
        <p:spPr>
          <a:xfrm>
            <a:off x="2854215" y="6483111"/>
            <a:ext cx="114260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المدينة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الذكية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المستدامة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950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FD4DA-E2BC-659D-1ED7-BF21F5FAD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DC02F8E7-12A7-FFFA-8E3C-AE542F466B62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C7DF0B30-BDD0-8E73-F063-867208CFC980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64D6812-B094-EF1B-22E5-CBC68ABF414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926" y="11931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1B1DC0EE-661E-E01E-621E-FE060F53E3F2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72A0E469-1D25-0E37-9C2C-EAAFB299AB00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4989A0-5B82-BD03-3FBC-F65E9FF8DD75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جدول 9">
            <a:extLst>
              <a:ext uri="{FF2B5EF4-FFF2-40B4-BE49-F238E27FC236}">
                <a16:creationId xmlns:a16="http://schemas.microsoft.com/office/drawing/2014/main" id="{1DBE4101-3ED2-B666-BFD5-8B23D02985DC}"/>
              </a:ext>
            </a:extLst>
          </p:cNvPr>
          <p:cNvGraphicFramePr>
            <a:graphicFrameLocks noGrp="1"/>
          </p:cNvGraphicFramePr>
          <p:nvPr/>
        </p:nvGraphicFramePr>
        <p:xfrm>
          <a:off x="365748" y="1513732"/>
          <a:ext cx="6237633" cy="484050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6730">
                  <a:extLst>
                    <a:ext uri="{9D8B030D-6E8A-4147-A177-3AD203B41FA5}">
                      <a16:colId xmlns:a16="http://schemas.microsoft.com/office/drawing/2014/main" val="2651963275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266883613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1567140369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1331300600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2069853282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1027308998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3615882513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71846531"/>
                    </a:ext>
                  </a:extLst>
                </a:gridCol>
              </a:tblGrid>
              <a:tr h="546631">
                <a:tc gridSpan="8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chemeClr val="dk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اختر الإجابة الصحيحة فيما يلي :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Choose the correct answer               </a:t>
                      </a:r>
                      <a:endParaRPr lang="ar-A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259292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ar-AE" sz="14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تسهم المدن الذكية في مجال البيئة ، بالحد من ؟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01393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التعرف على ملامح الوجه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حوادث الطرق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تلوث الهواء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استخدام التكنولوجيا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27538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2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الهدف الرئيس لإنشاء المدن الذكية ؟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06537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تحسين نوعية الحياة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رفع أسعار المساكن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تقليل عدد السكان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زيادة عدد السيارات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332398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3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تصدرت مدينتي ابوظبي ودبي المركز الأول كأذكى مدينتين ، على مستوى دول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5568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العالم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شرق أوروبا وآسيا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قارة أمريكا الشمالية والجنوبية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الشرق الأوسط وشمال أفريقيا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40689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</a:t>
                      </a:r>
                      <a:r>
                        <a:rPr lang="ar-SA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يعتمد إنشاء وتصميم المدن الذكية ، على استخدام الطاقة 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61616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النفطية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المتجددة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الغاز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الفحم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145548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41DA3F-5E72-31E0-5B51-0C2022DD6A2B}"/>
              </a:ext>
            </a:extLst>
          </p:cNvPr>
          <p:cNvGraphicFramePr>
            <a:graphicFrameLocks noGrp="1"/>
          </p:cNvGraphicFramePr>
          <p:nvPr/>
        </p:nvGraphicFramePr>
        <p:xfrm>
          <a:off x="365747" y="6354233"/>
          <a:ext cx="6237633" cy="12854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6730">
                  <a:extLst>
                    <a:ext uri="{9D8B030D-6E8A-4147-A177-3AD203B41FA5}">
                      <a16:colId xmlns:a16="http://schemas.microsoft.com/office/drawing/2014/main" val="2668120313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3946174832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342082670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2424084431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1615532305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4160871480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101499395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94199047"/>
                    </a:ext>
                  </a:extLst>
                </a:gridCol>
              </a:tblGrid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توفر المدن الذكية الأمن والأمان للسكان ، لقدرتها على 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79311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سرعة العثور على المطلوبين للعدالة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التحكم في الطاقة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استخدام الروبوت الآلي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تحديد وسائل النقل المستخدمة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4207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167446D-001A-8D61-5E52-9327807BA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361" y="6449275"/>
            <a:ext cx="317019" cy="3779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65B1D1-1175-3EAB-EB1C-3EDFF8979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11" y="677682"/>
            <a:ext cx="877900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04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49EFD-0EB0-0DDD-02C3-A5A7EA767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A4EEE4A6-8AEB-F2EF-DDEF-7DD316D46312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4E96E5CF-5E10-2EB9-53F1-969BA093ABCB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A10C088-E4DE-19FD-4115-2F1CAC645E3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973" y="11349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F95BC273-297B-AD66-2240-89E678EC6D0F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2EEC4902-0610-589A-F8D2-547316E27142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AEB72F-2BDC-E671-F770-9B874F259782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7DDFB75-8545-251D-B2DB-06071948ACC6}"/>
              </a:ext>
            </a:extLst>
          </p:cNvPr>
          <p:cNvGraphicFramePr>
            <a:graphicFrameLocks noGrp="1"/>
          </p:cNvGraphicFramePr>
          <p:nvPr/>
        </p:nvGraphicFramePr>
        <p:xfrm>
          <a:off x="365747" y="1511251"/>
          <a:ext cx="6063629" cy="774555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63892">
                  <a:extLst>
                    <a:ext uri="{9D8B030D-6E8A-4147-A177-3AD203B41FA5}">
                      <a16:colId xmlns:a16="http://schemas.microsoft.com/office/drawing/2014/main" val="2497361489"/>
                    </a:ext>
                  </a:extLst>
                </a:gridCol>
                <a:gridCol w="5399737">
                  <a:extLst>
                    <a:ext uri="{9D8B030D-6E8A-4147-A177-3AD203B41FA5}">
                      <a16:colId xmlns:a16="http://schemas.microsoft.com/office/drawing/2014/main" val="168204062"/>
                    </a:ext>
                  </a:extLst>
                </a:gridCol>
              </a:tblGrid>
              <a:tr h="694217">
                <a:tc>
                  <a:txBody>
                    <a:bodyPr/>
                    <a:lstStyle/>
                    <a:p>
                      <a:pPr algn="r" rtl="1"/>
                      <a:r>
                        <a:rPr lang="ar-AE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قسم</a:t>
                      </a:r>
                    </a:p>
                    <a:p>
                      <a:pPr algn="r" rtl="1"/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Part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اقرأ النص التالي واجب عن أسئلة الاختيار من متعدد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المحافظة على البيئة وتحقيق الاستدامة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219939"/>
                  </a:ext>
                </a:extLst>
              </a:tr>
              <a:tr h="7051342">
                <a:tc gridSpan="2">
                  <a:txBody>
                    <a:bodyPr/>
                    <a:lstStyle/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r" rtl="1"/>
                      <a:endParaRPr lang="ar-A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10904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2A25EA2-76EE-E689-250D-BB72C6F24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0" y="730896"/>
            <a:ext cx="6267231" cy="780356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C663ED5-9E4D-138D-ADDE-853FE90C4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" y="2279737"/>
            <a:ext cx="6000752" cy="68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78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E4F1A-DD05-E906-7355-EAE584F96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ستطيل 28">
            <a:extLst>
              <a:ext uri="{FF2B5EF4-FFF2-40B4-BE49-F238E27FC236}">
                <a16:creationId xmlns:a16="http://schemas.microsoft.com/office/drawing/2014/main" id="{2B322B4C-FEEE-5DDC-5C55-61332BD9EB5B}"/>
              </a:ext>
            </a:extLst>
          </p:cNvPr>
          <p:cNvSpPr/>
          <p:nvPr/>
        </p:nvSpPr>
        <p:spPr>
          <a:xfrm>
            <a:off x="3374006" y="9615099"/>
            <a:ext cx="33698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تعليم </a:t>
            </a:r>
            <a:r>
              <a:rPr kumimoji="0" lang="ar-A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مُبتكَر</a:t>
            </a:r>
            <a:r>
              <a:rPr kumimoji="0" lang="ar-A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 مستدام، لدولة رائدة عالمياً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F3923DA6-FE79-0676-E54F-A1E069CEFE08}"/>
              </a:ext>
            </a:extLst>
          </p:cNvPr>
          <p:cNvSpPr txBox="1"/>
          <p:nvPr/>
        </p:nvSpPr>
        <p:spPr>
          <a:xfrm>
            <a:off x="1084911" y="9613266"/>
            <a:ext cx="3686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  <a:sym typeface="Arial"/>
              </a:rPr>
              <a:t>Sustainable Innovative Education for a World-leading Country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F25C506-97A6-2A42-6304-0B6E8AA2847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926" y="11931"/>
            <a:ext cx="1619181" cy="406482"/>
          </a:xfrm>
          <a:prstGeom prst="rect">
            <a:avLst/>
          </a:prstGeom>
        </p:spPr>
      </p:pic>
      <p:sp>
        <p:nvSpPr>
          <p:cNvPr id="40" name="Rectangle 12">
            <a:extLst>
              <a:ext uri="{FF2B5EF4-FFF2-40B4-BE49-F238E27FC236}">
                <a16:creationId xmlns:a16="http://schemas.microsoft.com/office/drawing/2014/main" id="{972240CD-25DD-774F-774A-52036961022E}"/>
              </a:ext>
            </a:extLst>
          </p:cNvPr>
          <p:cNvSpPr/>
          <p:nvPr/>
        </p:nvSpPr>
        <p:spPr>
          <a:xfrm>
            <a:off x="-7620" y="30194"/>
            <a:ext cx="253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UNITED ARAB EMIRATES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Ministry Of Education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0658206A-48B4-BD75-3EBF-7EDBC5B0AB4D}"/>
              </a:ext>
            </a:extLst>
          </p:cNvPr>
          <p:cNvSpPr/>
          <p:nvPr/>
        </p:nvSpPr>
        <p:spPr>
          <a:xfrm>
            <a:off x="4614626" y="30194"/>
            <a:ext cx="2243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دولة الامارات العربية المتحدة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وزارة التربية و التعليم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01651D6-2B0F-A987-ACC1-25E277FFFC9A}"/>
              </a:ext>
            </a:extLst>
          </p:cNvPr>
          <p:cNvCxnSpPr>
            <a:cxnSpLocks/>
          </p:cNvCxnSpPr>
          <p:nvPr/>
        </p:nvCxnSpPr>
        <p:spPr>
          <a:xfrm>
            <a:off x="111129" y="621988"/>
            <a:ext cx="67468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جدول 9">
            <a:extLst>
              <a:ext uri="{FF2B5EF4-FFF2-40B4-BE49-F238E27FC236}">
                <a16:creationId xmlns:a16="http://schemas.microsoft.com/office/drawing/2014/main" id="{6F647C13-F6F6-8168-D2E6-2B9E89A3B0B8}"/>
              </a:ext>
            </a:extLst>
          </p:cNvPr>
          <p:cNvGraphicFramePr>
            <a:graphicFrameLocks noGrp="1"/>
          </p:cNvGraphicFramePr>
          <p:nvPr/>
        </p:nvGraphicFramePr>
        <p:xfrm>
          <a:off x="365748" y="1513732"/>
          <a:ext cx="6237633" cy="459666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6730">
                  <a:extLst>
                    <a:ext uri="{9D8B030D-6E8A-4147-A177-3AD203B41FA5}">
                      <a16:colId xmlns:a16="http://schemas.microsoft.com/office/drawing/2014/main" val="2651963275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266883613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1567140369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1331300600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2069853282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1027308998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3615882513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71846531"/>
                    </a:ext>
                  </a:extLst>
                </a:gridCol>
              </a:tblGrid>
              <a:tr h="546631">
                <a:tc gridSpan="8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chemeClr val="dk1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اختر الإجابة الصحيحة فيما يلي :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Choose the correct answer               </a:t>
                      </a:r>
                      <a:endParaRPr lang="ar-A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259292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ar-AE" sz="14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i="0" u="none" strike="noStrike" baseline="0" dirty="0">
                          <a:latin typeface="Arial-BoldMT"/>
                        </a:rPr>
                        <a:t>بلغت مساحة غابات أشجار القرم في دولة الإمارات العربية المتحدة </a:t>
                      </a:r>
                      <a:r>
                        <a:rPr lang="ar-SA" sz="1600" b="1" i="0" u="none" strike="noStrike" baseline="0" dirty="0">
                          <a:latin typeface="Arial" panose="020B0604020202020204" pitchFamily="34" charset="0"/>
                        </a:rPr>
                        <a:t>: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01393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ألفي هكتار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خمسة آلاف هكتار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أربعة آلاف هكتار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عشرة آلاف هكتار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27538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2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i="0" u="none" strike="noStrike" baseline="0" dirty="0">
                          <a:latin typeface="Arial-BoldMT"/>
                        </a:rPr>
                        <a:t>وفق خطة دولة الإمارات تطمح بحلول عام 2030 م لزيادة أشجار القرم إلى :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065379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مئة مليون شجرة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مئتي مليون شجرة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مليون شجرة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ثلاثمائة مليون شجرة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332398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3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i="0" u="none" strike="noStrike" baseline="0" dirty="0">
                          <a:latin typeface="Arial-BoldMT"/>
                        </a:rPr>
                        <a:t>يستفيد من مبادرة شركة أدنوك عدد من مدارس منطقة :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5568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الشهامة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الظفرة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بني ياس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خورفكان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40689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 </a:t>
                      </a:r>
                      <a:r>
                        <a:rPr lang="ar-SA" sz="1600" b="1" i="0" u="none" strike="noStrike" baseline="0" dirty="0">
                          <a:latin typeface="Arial-BoldMT"/>
                        </a:rPr>
                        <a:t>تهدف دولة الإمارات العربية المتحدة من وراء الإكثار من زراعة أشجار القرم إلى مواجهة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616160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الأعاصير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التغير المناخي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التصحر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الزلازل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145548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C7E529B-F566-3CFD-673E-447616A8773A}"/>
              </a:ext>
            </a:extLst>
          </p:cNvPr>
          <p:cNvGraphicFramePr>
            <a:graphicFrameLocks noGrp="1"/>
          </p:cNvGraphicFramePr>
          <p:nvPr/>
        </p:nvGraphicFramePr>
        <p:xfrm>
          <a:off x="365748" y="6110393"/>
          <a:ext cx="6237633" cy="104165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6730">
                  <a:extLst>
                    <a:ext uri="{9D8B030D-6E8A-4147-A177-3AD203B41FA5}">
                      <a16:colId xmlns:a16="http://schemas.microsoft.com/office/drawing/2014/main" val="2668120313"/>
                    </a:ext>
                  </a:extLst>
                </a:gridCol>
                <a:gridCol w="1202679">
                  <a:extLst>
                    <a:ext uri="{9D8B030D-6E8A-4147-A177-3AD203B41FA5}">
                      <a16:colId xmlns:a16="http://schemas.microsoft.com/office/drawing/2014/main" val="3946174832"/>
                    </a:ext>
                  </a:extLst>
                </a:gridCol>
                <a:gridCol w="316453">
                  <a:extLst>
                    <a:ext uri="{9D8B030D-6E8A-4147-A177-3AD203B41FA5}">
                      <a16:colId xmlns:a16="http://schemas.microsoft.com/office/drawing/2014/main" val="342082670"/>
                    </a:ext>
                  </a:extLst>
                </a:gridCol>
                <a:gridCol w="1242955">
                  <a:extLst>
                    <a:ext uri="{9D8B030D-6E8A-4147-A177-3AD203B41FA5}">
                      <a16:colId xmlns:a16="http://schemas.microsoft.com/office/drawing/2014/main" val="2424084431"/>
                    </a:ext>
                  </a:extLst>
                </a:gridCol>
                <a:gridCol w="279323">
                  <a:extLst>
                    <a:ext uri="{9D8B030D-6E8A-4147-A177-3AD203B41FA5}">
                      <a16:colId xmlns:a16="http://schemas.microsoft.com/office/drawing/2014/main" val="1615532305"/>
                    </a:ext>
                  </a:extLst>
                </a:gridCol>
                <a:gridCol w="1280085">
                  <a:extLst>
                    <a:ext uri="{9D8B030D-6E8A-4147-A177-3AD203B41FA5}">
                      <a16:colId xmlns:a16="http://schemas.microsoft.com/office/drawing/2014/main" val="4160871480"/>
                    </a:ext>
                  </a:extLst>
                </a:gridCol>
                <a:gridCol w="317351">
                  <a:extLst>
                    <a:ext uri="{9D8B030D-6E8A-4147-A177-3AD203B41FA5}">
                      <a16:colId xmlns:a16="http://schemas.microsoft.com/office/drawing/2014/main" val="101499395"/>
                    </a:ext>
                  </a:extLst>
                </a:gridCol>
                <a:gridCol w="1242057">
                  <a:extLst>
                    <a:ext uri="{9D8B030D-6E8A-4147-A177-3AD203B41FA5}">
                      <a16:colId xmlns:a16="http://schemas.microsoft.com/office/drawing/2014/main" val="1794199047"/>
                    </a:ext>
                  </a:extLst>
                </a:gridCol>
              </a:tblGrid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4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السؤال: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أطلقت شركة بترول ابوظبي الوطنية ( أدنوك ) مبادرة أشجار القرم المذهلة بالتعاون مع منظمة :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793115"/>
                  </a:ext>
                </a:extLst>
              </a:tr>
              <a:tr h="462534">
                <a:tc>
                  <a:txBody>
                    <a:bodyPr/>
                    <a:lstStyle/>
                    <a:p>
                      <a:pPr rtl="1"/>
                      <a:r>
                        <a:rPr lang="en-US" sz="1400" b="1" dirty="0"/>
                        <a:t>A</a:t>
                      </a:r>
                      <a:endParaRPr lang="ar-AE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أزرق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اليونيسكو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>
                          <a:solidFill>
                            <a:schemeClr val="tx1"/>
                          </a:solidFill>
                        </a:rPr>
                        <a:t>أوبك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b="1" dirty="0" err="1">
                          <a:solidFill>
                            <a:schemeClr val="tx1"/>
                          </a:solidFill>
                        </a:rPr>
                        <a:t>الألسكو</a:t>
                      </a:r>
                      <a:endParaRPr lang="ar-AE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4207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3B8A9D8-778E-C8AF-5931-70EE3B014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362" y="6194942"/>
            <a:ext cx="317019" cy="3779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929066-9458-77F6-0201-4F89E3E211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11" y="648827"/>
            <a:ext cx="877900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1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7189</TotalTime>
  <Words>1243</Words>
  <Application>Microsoft Office PowerPoint</Application>
  <PresentationFormat>A4 Paper (210x297 mm)</PresentationFormat>
  <Paragraphs>387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Arial-BoldMT</vt:lpstr>
      <vt:lpstr>Calibri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عائشه على الحساني</dc:creator>
  <cp:lastModifiedBy>Ibtisam Saleh Abdelkareem  Alnaqbi</cp:lastModifiedBy>
  <cp:revision>536</cp:revision>
  <cp:lastPrinted>2024-08-26T03:14:05Z</cp:lastPrinted>
  <dcterms:created xsi:type="dcterms:W3CDTF">2019-09-16T17:42:47Z</dcterms:created>
  <dcterms:modified xsi:type="dcterms:W3CDTF">2025-05-26T09:04:58Z</dcterms:modified>
</cp:coreProperties>
</file>