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77" r:id="rId2"/>
    <p:sldMasterId id="2147483689" r:id="rId3"/>
  </p:sldMasterIdLst>
  <p:notesMasterIdLst>
    <p:notesMasterId r:id="rId18"/>
  </p:notesMasterIdLst>
  <p:sldIdLst>
    <p:sldId id="358" r:id="rId4"/>
    <p:sldId id="355" r:id="rId5"/>
    <p:sldId id="359" r:id="rId6"/>
    <p:sldId id="2839" r:id="rId7"/>
    <p:sldId id="356" r:id="rId8"/>
    <p:sldId id="2861" r:id="rId9"/>
    <p:sldId id="2860" r:id="rId10"/>
    <p:sldId id="2851" r:id="rId11"/>
    <p:sldId id="2856" r:id="rId12"/>
    <p:sldId id="2855" r:id="rId13"/>
    <p:sldId id="2852" r:id="rId14"/>
    <p:sldId id="2858" r:id="rId15"/>
    <p:sldId id="2853" r:id="rId16"/>
    <p:sldId id="2862" r:id="rId17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691091-E923-4473-9B76-736D1319F30A}" type="datetimeFigureOut">
              <a:rPr lang="ar-EG" smtClean="0"/>
              <a:t>13/08/1447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C648A8-BD2F-421E-BE36-74E317C9C08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447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41B37-C936-E1E6-0E34-09C674B2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E25FF9F-6D89-017C-1C61-B32ED3C92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5FE189-AE76-EA58-91A2-C64F8A370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E57392-DC47-B0D4-35D8-8ADC4CFB8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9125-D307-45D5-9B5A-F06E0E64C7E2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417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E71C-267C-182F-4D22-C08FEEFE4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79106BA-8495-F23D-111A-5B600C509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EAF4277-5346-7B29-9407-24E744F66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E799BA-738D-59C3-39B2-EBDC5932F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F9125-D307-45D5-9B5A-F06E0E64C7E2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0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6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1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7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2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23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8373437" y="6268720"/>
            <a:ext cx="3666163" cy="58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AE" dirty="0">
              <a:solidFill>
                <a:prstClr val="black"/>
              </a:solidFill>
            </a:endParaRPr>
          </a:p>
          <a:p>
            <a:pPr algn="ctr" rtl="1"/>
            <a:r>
              <a:rPr lang="ar-AE" sz="4400" b="1" dirty="0">
                <a:solidFill>
                  <a:prstClr val="black"/>
                </a:solidFill>
              </a:rPr>
              <a:t>القيمة : النزاهة</a:t>
            </a:r>
          </a:p>
          <a:p>
            <a:pPr algn="ctr" rtl="1"/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60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2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890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2941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604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9320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16122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14392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9367520" y="6268720"/>
            <a:ext cx="2672080" cy="58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  <a:p>
            <a:pPr algn="ctr"/>
            <a:r>
              <a:rPr lang="ar-AE" dirty="0"/>
              <a:t>القيمة : الاحترام</a:t>
            </a:r>
          </a:p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700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31295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74349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3670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77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5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8393988" y="6268720"/>
            <a:ext cx="3645613" cy="58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AE" dirty="0">
              <a:solidFill>
                <a:prstClr val="black"/>
              </a:solidFill>
            </a:endParaRPr>
          </a:p>
          <a:p>
            <a:pPr algn="ctr" rtl="1"/>
            <a:r>
              <a:rPr lang="ar-AE" sz="4400" b="1" dirty="0">
                <a:solidFill>
                  <a:prstClr val="black"/>
                </a:solidFill>
              </a:rPr>
              <a:t>القيمة : النـّــزاهة</a:t>
            </a:r>
          </a:p>
          <a:p>
            <a:pPr algn="ctr" rtl="1"/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2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4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0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2EE87EC-D14D-4295-8A85-C6BE4F34D540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13/08/1447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46F5EAB-06A8-4069-BACC-4E0FB46EA23F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87EC-D14D-4295-8A85-C6BE4F34D540}" type="datetimeFigureOut">
              <a:rPr lang="ar-AE" smtClean="0"/>
              <a:t>13/08/1447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786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6CBE69-6290-980E-9926-2FB1ECF7D0BA}"/>
              </a:ext>
            </a:extLst>
          </p:cNvPr>
          <p:cNvSpPr/>
          <p:nvPr/>
        </p:nvSpPr>
        <p:spPr>
          <a:xfrm>
            <a:off x="1899140" y="183787"/>
            <a:ext cx="8591341" cy="13737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نَحْنُ نَحْتَرِمُ القَواعِدَ الصَّفيَّةَ </a:t>
            </a:r>
            <a:endParaRPr kumimoji="0" lang="ar-EG" sz="8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D6614DD-86E7-BE2C-BC3E-EE7979898584}"/>
              </a:ext>
            </a:extLst>
          </p:cNvPr>
          <p:cNvSpPr/>
          <p:nvPr/>
        </p:nvSpPr>
        <p:spPr>
          <a:xfrm>
            <a:off x="7887956" y="2688205"/>
            <a:ext cx="4334189" cy="1230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نُخفضُ أصواتَنا  ونحافظُ على الهدوء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44A6728-8048-E329-A7A2-2FEDEA8334CD}"/>
              </a:ext>
            </a:extLst>
          </p:cNvPr>
          <p:cNvSpPr/>
          <p:nvPr/>
        </p:nvSpPr>
        <p:spPr>
          <a:xfrm>
            <a:off x="3957301" y="5016755"/>
            <a:ext cx="3469059" cy="91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نحترمُ آراء زملائنا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E04B8C-C7A5-4A70-D883-BEE3644643BD}"/>
              </a:ext>
            </a:extLst>
          </p:cNvPr>
          <p:cNvSpPr/>
          <p:nvPr/>
        </p:nvSpPr>
        <p:spPr>
          <a:xfrm>
            <a:off x="3657606" y="2689371"/>
            <a:ext cx="3768759" cy="1090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نستمعُ جيدًا للمعلم ونُنَفذ ما يطلبه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9982904-8EDC-B2E3-3B1E-38B2F4BBDBDC}"/>
              </a:ext>
            </a:extLst>
          </p:cNvPr>
          <p:cNvSpPr/>
          <p:nvPr/>
        </p:nvSpPr>
        <p:spPr>
          <a:xfrm>
            <a:off x="150730" y="5016755"/>
            <a:ext cx="3428865" cy="91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نُشاركُ ونبدعُ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0E99A51-09A7-7044-9DA2-5676F75584E6}"/>
              </a:ext>
            </a:extLst>
          </p:cNvPr>
          <p:cNvSpPr/>
          <p:nvPr/>
        </p:nvSpPr>
        <p:spPr>
          <a:xfrm>
            <a:off x="55343" y="2718369"/>
            <a:ext cx="3361100" cy="91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نحضِّرُ أدواتِ اللغة العربية 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7DD5058-A6A9-37F2-6633-BD638AD9F7C2}"/>
              </a:ext>
            </a:extLst>
          </p:cNvPr>
          <p:cNvSpPr/>
          <p:nvPr/>
        </p:nvSpPr>
        <p:spPr>
          <a:xfrm>
            <a:off x="7887958" y="4773768"/>
            <a:ext cx="4334188" cy="11562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نرفعُ أيدينا قبل الإجابة 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 ولا نقاطع الشرح  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4095672015"/>
      </p:ext>
    </p:extLst>
  </p:cSld>
  <p:clrMapOvr>
    <a:masterClrMapping/>
  </p:clrMapOvr>
  <p:transition spd="slow">
    <p:fad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360D3-BC55-C745-74C8-F9E29A68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44F864-7548-5ED8-E0CD-F7AF6CBF0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141BE3-0A21-BD6C-0F47-9051D3799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5176837"/>
            <a:ext cx="5157787" cy="1681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sz="2400" b="1" dirty="0">
                <a:solidFill>
                  <a:srgbClr val="FF0000"/>
                </a:solidFill>
              </a:rPr>
              <a:t>متيمنًا</a:t>
            </a:r>
            <a:r>
              <a:rPr lang="ar-AE" sz="2400" b="1" dirty="0"/>
              <a:t>: مستبشرًا</a:t>
            </a:r>
          </a:p>
          <a:p>
            <a:r>
              <a:rPr lang="ar-AE" sz="2400" b="1" dirty="0">
                <a:solidFill>
                  <a:srgbClr val="FF0000"/>
                </a:solidFill>
              </a:rPr>
              <a:t>يتقي </a:t>
            </a:r>
            <a:r>
              <a:rPr lang="ar-AE" sz="2400" b="1" dirty="0"/>
              <a:t> : يخاف  </a:t>
            </a:r>
          </a:p>
          <a:p>
            <a:r>
              <a:rPr lang="ar-AE" sz="2400" b="1" dirty="0">
                <a:solidFill>
                  <a:srgbClr val="FF0000"/>
                </a:solidFill>
              </a:rPr>
              <a:t>تشيطن</a:t>
            </a:r>
            <a:r>
              <a:rPr lang="ar-AE" sz="2400" b="1" dirty="0"/>
              <a:t> : يقصد كثير الحركة  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E2E500B-2A4A-6E1A-BCEE-AFF072432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AF7D67-85E0-6572-61F3-FC51E2182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4907" y="5270621"/>
            <a:ext cx="5183188" cy="14818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b="1" dirty="0">
                <a:solidFill>
                  <a:srgbClr val="FF0000"/>
                </a:solidFill>
              </a:rPr>
              <a:t>يبريها </a:t>
            </a:r>
            <a:r>
              <a:rPr lang="ar-AE" b="1" dirty="0"/>
              <a:t>: ينحت </a:t>
            </a:r>
          </a:p>
          <a:p>
            <a:r>
              <a:rPr lang="ar-AE" b="1" dirty="0">
                <a:solidFill>
                  <a:srgbClr val="FF0000"/>
                </a:solidFill>
              </a:rPr>
              <a:t>قنا </a:t>
            </a:r>
            <a:r>
              <a:rPr lang="ar-AE" b="1" dirty="0"/>
              <a:t>: الرِّماح </a:t>
            </a:r>
          </a:p>
          <a:p>
            <a:r>
              <a:rPr lang="ar-AE" b="1" dirty="0">
                <a:solidFill>
                  <a:srgbClr val="FF0000"/>
                </a:solidFill>
              </a:rPr>
              <a:t>الوحل</a:t>
            </a:r>
            <a:r>
              <a:rPr lang="ar-AE" b="1" dirty="0"/>
              <a:t> : الطين المبلل</a:t>
            </a:r>
            <a:endParaRPr lang="ar-EG" b="1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9A403A1-7195-CAB9-00D4-66320EEF91C1}"/>
              </a:ext>
            </a:extLst>
          </p:cNvPr>
          <p:cNvSpPr/>
          <p:nvPr/>
        </p:nvSpPr>
        <p:spPr>
          <a:xfrm>
            <a:off x="6734907" y="785448"/>
            <a:ext cx="521678" cy="2674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AA4DEC5-505D-87B1-38C4-3735E4D4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64160"/>
            <a:ext cx="11643775" cy="451281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9527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8213-826A-F73A-1010-CEB76BA6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F6F4BF-A20B-6FB6-4AD2-42988D1E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" y="148481"/>
            <a:ext cx="12026747" cy="56904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</a:br>
            <a: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  <a:t>من خِلال فهمك لمعاني الكلمات من خلال السّياق، صل كل كلمة بما يناسبها </a:t>
            </a:r>
            <a:br>
              <a:rPr lang="ar-AE" sz="5480" b="1" dirty="0">
                <a:solidFill>
                  <a:srgbClr val="002465"/>
                </a:solidFill>
                <a:highlight>
                  <a:srgbClr val="00FFFF"/>
                </a:highlight>
              </a:rPr>
            </a:br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80D806-1FA6-82F3-1924-A0C72C01C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69" y="717523"/>
            <a:ext cx="5692352" cy="4502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( ب ) </a:t>
            </a:r>
            <a:endParaRPr lang="ar-EG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E2ED72-ECB8-63D6-F8C5-666876E5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21" y="1330411"/>
            <a:ext cx="5692352" cy="5621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المستبشر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صار كالشيطان في حركته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الطين المبلل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ينحت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الرّماح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يخاف  </a:t>
            </a:r>
          </a:p>
          <a:p>
            <a:pPr marL="0" indent="0">
              <a:buNone/>
            </a:pPr>
            <a:endParaRPr lang="ar-EG" sz="3653" b="1" dirty="0">
              <a:solidFill>
                <a:srgbClr val="004E9A"/>
              </a:solidFill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7423BCA-DB30-3626-0903-83C1BD420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17523"/>
            <a:ext cx="6019800" cy="45026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  ( أ ) </a:t>
            </a:r>
            <a:endParaRPr lang="ar-EG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FE466D-6FB0-743E-8B46-928B00359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0411"/>
            <a:ext cx="6019800" cy="56212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يبري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القنا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يتقي  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الوحل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تشيطن 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54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المتيمن </a:t>
            </a:r>
            <a:endParaRPr lang="ar-EG" sz="5400" b="1" dirty="0">
              <a:solidFill>
                <a:srgbClr val="004E9A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456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F1EE-6618-6F0A-E99D-9DEB9AF84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CF646-B851-2938-99A1-49E10B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التقويم التكويني </a:t>
            </a:r>
            <a:br>
              <a:rPr lang="ar-AE" dirty="0"/>
            </a:br>
            <a:endParaRPr lang="ar-E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C02746-D892-0A9F-22EE-AE5D1698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"/>
            <a:ext cx="12192000" cy="685799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/>
            <a:r>
              <a:rPr lang="ar-AE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اشرح الأبيات السابقة بأسلوبك الأدبي .</a:t>
            </a:r>
          </a:p>
          <a:p>
            <a:pPr algn="r" rtl="1"/>
            <a:r>
              <a:rPr lang="ar-AE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  الفكرة المحورية  أو المغزى أو الرسالة من  الأبيات الشعرية السابقة .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ثلاثة أشياء كان يقوم الشاعر بها صغيرًا .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العاطفة المسيطرة على الشاعر في الأبيات السابقة .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بيتًا شعريًا أعجبك ، وبين سبب إعجابك به .</a:t>
            </a:r>
          </a:p>
          <a:p>
            <a:pPr algn="r" rtl="1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 المعاني الإيحائية الواردة في كلمة   ( تشيطن ).</a:t>
            </a:r>
          </a:p>
          <a:p>
            <a:r>
              <a:rPr lang="ar-AE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كان الولد لا يشعر بالأذى من وحل الشّتاء ؟</a:t>
            </a:r>
          </a:p>
          <a:p>
            <a:r>
              <a:rPr lang="ar-AE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رقم البيت الذي يدل سعادة الولد حينما يوصف بالشيطنة . </a:t>
            </a: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اقترح عنوانًا جديدًا للقصيدة. </a:t>
            </a:r>
          </a:p>
          <a:p>
            <a:pPr marL="0" indent="0" algn="r" rtl="1">
              <a:buNone/>
            </a:pPr>
            <a:endParaRPr lang="ar-EG" b="1" dirty="0">
              <a:solidFill>
                <a:srgbClr val="002060"/>
              </a:solidFill>
            </a:endParaRPr>
          </a:p>
          <a:p>
            <a:pPr algn="r" rtl="1"/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AA8C7D2-C503-FA87-1735-075005A5C39D}"/>
              </a:ext>
            </a:extLst>
          </p:cNvPr>
          <p:cNvSpPr txBox="1"/>
          <p:nvPr/>
        </p:nvSpPr>
        <p:spPr>
          <a:xfrm>
            <a:off x="382950" y="78242"/>
            <a:ext cx="1636606" cy="478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512" b="1" i="0" u="none" strike="noStrike" kern="1200" cap="none" spc="0" normalizeH="0" baseline="0" noProof="0" dirty="0">
                <a:ln>
                  <a:noFill/>
                </a:ln>
                <a:solidFill>
                  <a:srgbClr val="FF585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عمل جماعي </a:t>
            </a:r>
            <a:endParaRPr kumimoji="0" lang="ar-EG" sz="2512" b="1" i="0" u="none" strike="noStrike" kern="1200" cap="none" spc="0" normalizeH="0" baseline="0" noProof="0" dirty="0">
              <a:ln>
                <a:noFill/>
              </a:ln>
              <a:solidFill>
                <a:srgbClr val="FF585C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6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7425-C7D2-B39C-5765-CDF23EA88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D4B8BD5A-DA1E-EACA-BD78-A58F72D7627A}"/>
              </a:ext>
            </a:extLst>
          </p:cNvPr>
          <p:cNvSpPr/>
          <p:nvPr/>
        </p:nvSpPr>
        <p:spPr>
          <a:xfrm>
            <a:off x="311734" y="132890"/>
            <a:ext cx="11512063" cy="135382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سؤال إبداعي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C29B9EB3-3214-7356-3D6A-267D6C286FD8}"/>
              </a:ext>
            </a:extLst>
          </p:cNvPr>
          <p:cNvSpPr/>
          <p:nvPr/>
        </p:nvSpPr>
        <p:spPr>
          <a:xfrm>
            <a:off x="786810" y="2628780"/>
            <a:ext cx="11216640" cy="2248019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sX0" fmla="*/ 0 w 11216640"/>
                      <a:gd name="csY0" fmla="*/ 0 h 2248019"/>
                      <a:gd name="csX1" fmla="*/ 11216640 w 11216640"/>
                      <a:gd name="csY1" fmla="*/ 0 h 2248019"/>
                      <a:gd name="csX2" fmla="*/ 11216640 w 11216640"/>
                      <a:gd name="csY2" fmla="*/ 2248019 h 2248019"/>
                      <a:gd name="csX3" fmla="*/ 0 w 11216640"/>
                      <a:gd name="csY3" fmla="*/ 2248019 h 2248019"/>
                      <a:gd name="csX4" fmla="*/ 0 w 11216640"/>
                      <a:gd name="csY4" fmla="*/ 0 h 2248019"/>
                      <a:gd name="csX0" fmla="*/ 0 w 11216640"/>
                      <a:gd name="csY0" fmla="*/ 0 h 2248019"/>
                      <a:gd name="csX1" fmla="*/ 11216640 w 11216640"/>
                      <a:gd name="csY1" fmla="*/ 0 h 2248019"/>
                      <a:gd name="csX2" fmla="*/ 11216640 w 11216640"/>
                      <a:gd name="csY2" fmla="*/ 2248019 h 2248019"/>
                      <a:gd name="csX3" fmla="*/ 0 w 11216640"/>
                      <a:gd name="csY3" fmla="*/ 2248019 h 2248019"/>
                      <a:gd name="csX4" fmla="*/ 0 w 11216640"/>
                      <a:gd name="csY4" fmla="*/ 0 h 224801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216640" h="2248019" fill="none" extrusionOk="0">
                        <a:moveTo>
                          <a:pt x="0" y="0"/>
                        </a:moveTo>
                        <a:cubicBezTo>
                          <a:pt x="2021952" y="-25493"/>
                          <a:pt x="8752027" y="-327448"/>
                          <a:pt x="11216640" y="0"/>
                        </a:cubicBezTo>
                        <a:cubicBezTo>
                          <a:pt x="11101415" y="340981"/>
                          <a:pt x="11336040" y="1930348"/>
                          <a:pt x="11216640" y="2248019"/>
                        </a:cubicBezTo>
                        <a:cubicBezTo>
                          <a:pt x="8125264" y="2041759"/>
                          <a:pt x="3890090" y="2133221"/>
                          <a:pt x="0" y="2248019"/>
                        </a:cubicBezTo>
                        <a:cubicBezTo>
                          <a:pt x="53945" y="1283225"/>
                          <a:pt x="203513" y="701103"/>
                          <a:pt x="0" y="0"/>
                        </a:cubicBezTo>
                        <a:close/>
                      </a:path>
                      <a:path w="11216640" h="2248019" stroke="0" extrusionOk="0">
                        <a:moveTo>
                          <a:pt x="0" y="0"/>
                        </a:moveTo>
                        <a:cubicBezTo>
                          <a:pt x="1759898" y="32557"/>
                          <a:pt x="6196162" y="126704"/>
                          <a:pt x="11216640" y="0"/>
                        </a:cubicBezTo>
                        <a:cubicBezTo>
                          <a:pt x="11056659" y="442368"/>
                          <a:pt x="11244377" y="1923536"/>
                          <a:pt x="11216640" y="2248019"/>
                        </a:cubicBezTo>
                        <a:cubicBezTo>
                          <a:pt x="9743465" y="1928250"/>
                          <a:pt x="2646894" y="2372384"/>
                          <a:pt x="0" y="2248019"/>
                        </a:cubicBezTo>
                        <a:cubicBezTo>
                          <a:pt x="-106345" y="1611030"/>
                          <a:pt x="123037" y="478096"/>
                          <a:pt x="0" y="0"/>
                        </a:cubicBezTo>
                        <a:close/>
                      </a:path>
                      <a:path w="11216640" h="2248019" fill="none" stroke="0" extrusionOk="0">
                        <a:moveTo>
                          <a:pt x="0" y="0"/>
                        </a:moveTo>
                        <a:cubicBezTo>
                          <a:pt x="1946029" y="325955"/>
                          <a:pt x="9246486" y="-241170"/>
                          <a:pt x="11216640" y="0"/>
                        </a:cubicBezTo>
                        <a:cubicBezTo>
                          <a:pt x="11091858" y="332631"/>
                          <a:pt x="11343984" y="1872316"/>
                          <a:pt x="11216640" y="2248019"/>
                        </a:cubicBezTo>
                        <a:cubicBezTo>
                          <a:pt x="8152932" y="1955963"/>
                          <a:pt x="4572071" y="2713131"/>
                          <a:pt x="0" y="2248019"/>
                        </a:cubicBezTo>
                        <a:cubicBezTo>
                          <a:pt x="62004" y="1300371"/>
                          <a:pt x="135556" y="6061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lvl="0" algn="ctr" defTabSz="628649" rtl="1">
              <a:defRPr/>
            </a:pPr>
            <a:r>
              <a:rPr lang="ar-AE" sz="4800" b="1" kern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الربط بالهوية والتربية الإسلامية </a:t>
            </a:r>
          </a:p>
          <a:p>
            <a:pPr lvl="0" algn="r" defTabSz="628649" rtl="1">
              <a:defRPr/>
            </a:pPr>
            <a:r>
              <a:rPr lang="ar-AE" sz="4800" b="1" kern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قال رسول الله صلى الله عليه </a:t>
            </a:r>
            <a:r>
              <a:rPr lang="ar-AE" sz="4800" b="1" kern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وسلم في حب الوطن </a:t>
            </a:r>
            <a:r>
              <a:rPr lang="ar-AE" sz="66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lvl="0" algn="r" defTabSz="628649" rtl="1">
              <a:defRPr/>
            </a:pPr>
            <a:endParaRPr lang="ar-AE" sz="66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DD68B2DA-5116-3CF0-CF22-FB86997DEA60}"/>
              </a:ext>
            </a:extLst>
          </p:cNvPr>
          <p:cNvSpPr/>
          <p:nvPr/>
        </p:nvSpPr>
        <p:spPr>
          <a:xfrm>
            <a:off x="491387" y="1566017"/>
            <a:ext cx="11512063" cy="772261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برأيك لماذا ربط الشاعر بين ذكرياته الجميلة والحنين  إلى وطنه ؟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A9CF3B-7189-0E4F-06BC-69DCA4FBF16A}"/>
              </a:ext>
            </a:extLst>
          </p:cNvPr>
          <p:cNvSpPr txBox="1"/>
          <p:nvPr/>
        </p:nvSpPr>
        <p:spPr>
          <a:xfrm>
            <a:off x="325851" y="5257562"/>
            <a:ext cx="11540298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EG" sz="4000" dirty="0"/>
              <a:t>أبرزها قوله عند خروجه من مكة: </a:t>
            </a:r>
            <a:r>
              <a:rPr lang="ar-EG" sz="4000" b="1" dirty="0"/>
              <a:t>«ما أطيبك من بلد، وأحبّك إلىّ! ولولا أن قومك أخرجوني منكِ ما سكنتُ غيرك»</a:t>
            </a:r>
            <a:endParaRPr lang="ar-AE" sz="88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  <a:p>
            <a:pPr algn="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012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358B8AF-D172-BA8F-0257-78AF0BC25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" y="1625600"/>
            <a:ext cx="11785599" cy="5232399"/>
          </a:xfrm>
          <a:prstGeom prst="rect">
            <a:avLst/>
          </a:pr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A423B6CF-7B7C-CF1A-D1DD-0E768FFD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normAutofit fontScale="90000"/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تأشيرة الخروج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8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10">
            <a:extLst>
              <a:ext uri="{FF2B5EF4-FFF2-40B4-BE49-F238E27FC236}">
                <a16:creationId xmlns:a16="http://schemas.microsoft.com/office/drawing/2014/main" id="{C29CC8DB-0789-4A36-BEDA-F30D02EDBBAC}"/>
              </a:ext>
            </a:extLst>
          </p:cNvPr>
          <p:cNvSpPr/>
          <p:nvPr/>
        </p:nvSpPr>
        <p:spPr>
          <a:xfrm>
            <a:off x="751840" y="1293933"/>
            <a:ext cx="11170211" cy="2556470"/>
          </a:xfrm>
          <a:custGeom>
            <a:avLst/>
            <a:gdLst>
              <a:gd name="connsiteX0" fmla="*/ 0 w 7292505"/>
              <a:gd name="connsiteY0" fmla="*/ 0 h 2015167"/>
              <a:gd name="connsiteX1" fmla="*/ 7292505 w 7292505"/>
              <a:gd name="connsiteY1" fmla="*/ 0 h 2015167"/>
              <a:gd name="connsiteX2" fmla="*/ 7292505 w 7292505"/>
              <a:gd name="connsiteY2" fmla="*/ 2015167 h 2015167"/>
              <a:gd name="connsiteX3" fmla="*/ 0 w 7292505"/>
              <a:gd name="connsiteY3" fmla="*/ 2015167 h 2015167"/>
              <a:gd name="connsiteX4" fmla="*/ 0 w 7292505"/>
              <a:gd name="connsiteY4" fmla="*/ 0 h 20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2505" h="2015167" fill="none" extrusionOk="0">
                <a:moveTo>
                  <a:pt x="0" y="0"/>
                </a:moveTo>
                <a:cubicBezTo>
                  <a:pt x="2408342" y="94387"/>
                  <a:pt x="4261466" y="-36996"/>
                  <a:pt x="7292505" y="0"/>
                </a:cubicBezTo>
                <a:cubicBezTo>
                  <a:pt x="7327485" y="843432"/>
                  <a:pt x="7416814" y="1036461"/>
                  <a:pt x="7292505" y="2015167"/>
                </a:cubicBezTo>
                <a:cubicBezTo>
                  <a:pt x="5975755" y="2058994"/>
                  <a:pt x="954403" y="2070323"/>
                  <a:pt x="0" y="2015167"/>
                </a:cubicBezTo>
                <a:cubicBezTo>
                  <a:pt x="-98447" y="1069062"/>
                  <a:pt x="-40082" y="961144"/>
                  <a:pt x="0" y="0"/>
                </a:cubicBezTo>
                <a:close/>
              </a:path>
              <a:path w="7292505" h="2015167" stroke="0" extrusionOk="0">
                <a:moveTo>
                  <a:pt x="0" y="0"/>
                </a:moveTo>
                <a:cubicBezTo>
                  <a:pt x="3622046" y="-8932"/>
                  <a:pt x="5389817" y="98516"/>
                  <a:pt x="7292505" y="0"/>
                </a:cubicBezTo>
                <a:cubicBezTo>
                  <a:pt x="7264738" y="384711"/>
                  <a:pt x="7224139" y="1428343"/>
                  <a:pt x="7292505" y="2015167"/>
                </a:cubicBezTo>
                <a:cubicBezTo>
                  <a:pt x="4617846" y="1890305"/>
                  <a:pt x="3245482" y="2040694"/>
                  <a:pt x="0" y="2015167"/>
                </a:cubicBezTo>
                <a:cubicBezTo>
                  <a:pt x="-161066" y="1705541"/>
                  <a:pt x="-137745" y="3782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58881134">
                  <a:custGeom>
                    <a:avLst/>
                    <a:gdLst>
                      <a:gd name="csX0" fmla="*/ 0 w 11170211"/>
                      <a:gd name="csY0" fmla="*/ 0 h 2556470"/>
                      <a:gd name="csX1" fmla="*/ 11170211 w 11170211"/>
                      <a:gd name="csY1" fmla="*/ 0 h 2556470"/>
                      <a:gd name="csX2" fmla="*/ 11170211 w 11170211"/>
                      <a:gd name="csY2" fmla="*/ 2556470 h 2556470"/>
                      <a:gd name="csX3" fmla="*/ 0 w 11170211"/>
                      <a:gd name="csY3" fmla="*/ 2556470 h 2556470"/>
                      <a:gd name="csX4" fmla="*/ 0 w 11170211"/>
                      <a:gd name="csY4" fmla="*/ 0 h 2556470"/>
                      <a:gd name="csX0" fmla="*/ 0 w 11170211"/>
                      <a:gd name="csY0" fmla="*/ 0 h 2556470"/>
                      <a:gd name="csX1" fmla="*/ 11170211 w 11170211"/>
                      <a:gd name="csY1" fmla="*/ 0 h 2556470"/>
                      <a:gd name="csX2" fmla="*/ 11170211 w 11170211"/>
                      <a:gd name="csY2" fmla="*/ 2556470 h 2556470"/>
                      <a:gd name="csX3" fmla="*/ 0 w 11170211"/>
                      <a:gd name="csY3" fmla="*/ 2556470 h 2556470"/>
                      <a:gd name="csX4" fmla="*/ 0 w 11170211"/>
                      <a:gd name="csY4" fmla="*/ 0 h 255647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1170211" h="2556470" fill="none" extrusionOk="0">
                        <a:moveTo>
                          <a:pt x="0" y="0"/>
                        </a:moveTo>
                        <a:cubicBezTo>
                          <a:pt x="3661332" y="-343933"/>
                          <a:pt x="6766014" y="-158058"/>
                          <a:pt x="11170211" y="0"/>
                        </a:cubicBezTo>
                        <a:cubicBezTo>
                          <a:pt x="11192254" y="1059732"/>
                          <a:pt x="11331558" y="1308173"/>
                          <a:pt x="11170211" y="2556470"/>
                        </a:cubicBezTo>
                        <a:cubicBezTo>
                          <a:pt x="8929760" y="2513668"/>
                          <a:pt x="1348901" y="2592373"/>
                          <a:pt x="0" y="2556470"/>
                        </a:cubicBezTo>
                        <a:cubicBezTo>
                          <a:pt x="-155056" y="1359363"/>
                          <a:pt x="-75224" y="1243760"/>
                          <a:pt x="0" y="0"/>
                        </a:cubicBezTo>
                        <a:close/>
                      </a:path>
                      <a:path w="11170211" h="2556470" stroke="0" extrusionOk="0">
                        <a:moveTo>
                          <a:pt x="0" y="0"/>
                        </a:moveTo>
                        <a:cubicBezTo>
                          <a:pt x="5332851" y="-9869"/>
                          <a:pt x="8356988" y="71552"/>
                          <a:pt x="11170211" y="0"/>
                        </a:cubicBezTo>
                        <a:cubicBezTo>
                          <a:pt x="11160129" y="489991"/>
                          <a:pt x="11042615" y="1803985"/>
                          <a:pt x="11170211" y="2556470"/>
                        </a:cubicBezTo>
                        <a:cubicBezTo>
                          <a:pt x="7025363" y="2016190"/>
                          <a:pt x="4769013" y="2747536"/>
                          <a:pt x="0" y="2556470"/>
                        </a:cubicBezTo>
                        <a:cubicBezTo>
                          <a:pt x="-239496" y="2133089"/>
                          <a:pt x="-128764" y="439592"/>
                          <a:pt x="0" y="0"/>
                        </a:cubicBezTo>
                        <a:close/>
                      </a:path>
                      <a:path w="11170211" h="2556470" fill="none" stroke="0" extrusionOk="0">
                        <a:moveTo>
                          <a:pt x="0" y="0"/>
                        </a:moveTo>
                        <a:cubicBezTo>
                          <a:pt x="3584870" y="190046"/>
                          <a:pt x="6800717" y="99558"/>
                          <a:pt x="11170211" y="0"/>
                        </a:cubicBezTo>
                        <a:cubicBezTo>
                          <a:pt x="11224898" y="1079421"/>
                          <a:pt x="11321596" y="1335005"/>
                          <a:pt x="11170211" y="2556470"/>
                        </a:cubicBezTo>
                        <a:cubicBezTo>
                          <a:pt x="9265224" y="2554179"/>
                          <a:pt x="1404647" y="2350108"/>
                          <a:pt x="0" y="2556470"/>
                        </a:cubicBezTo>
                        <a:cubicBezTo>
                          <a:pt x="-178160" y="1357889"/>
                          <a:pt x="-80289" y="11970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2866" tIns="31433" rIns="62866" bIns="31433">
            <a:spAutoFit/>
          </a:bodyPr>
          <a:lstStyle/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A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ما المرحلة العمرية التي يكثر</a:t>
            </a:r>
            <a:r>
              <a:rPr kumimoji="0" lang="ar-AE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 فيها اللعب والمرح </a:t>
            </a:r>
            <a:r>
              <a:rPr kumimoji="0" lang="ar-A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؟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AE" sz="5400" b="1" noProof="0" dirty="0">
                <a:solidFill>
                  <a:prstClr val="black"/>
                </a:solidFill>
                <a:latin typeface="Arabic Typesetting"/>
                <a:cs typeface="Arabic Typesetting"/>
              </a:rPr>
              <a:t>ما الذي تمثله لك هذه الــِّذكريات لك؟</a:t>
            </a:r>
          </a:p>
          <a:p>
            <a:pPr marL="914400" marR="0" lvl="0" indent="-91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AE" sz="5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علل /</a:t>
            </a:r>
            <a:r>
              <a:rPr kumimoji="0" lang="ar-AE" sz="54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/>
                <a:ea typeface="+mn-ea"/>
                <a:cs typeface="Arabic Typesetting"/>
              </a:rPr>
              <a:t> اشتياق الإنسان دائمًا لمرحلة الطفولة ووطنه ؟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/>
              <a:ea typeface="+mn-ea"/>
              <a:cs typeface="Arabic Typesetting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BE784-B39C-4E3E-AAA3-A9B78A1D2A1B}"/>
              </a:ext>
            </a:extLst>
          </p:cNvPr>
          <p:cNvSpPr txBox="1"/>
          <p:nvPr/>
        </p:nvSpPr>
        <p:spPr>
          <a:xfrm>
            <a:off x="3" y="140549"/>
            <a:ext cx="1206807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380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التهيئة الحافزة ( الحوار والمناقشة )</a:t>
            </a:r>
          </a:p>
        </p:txBody>
      </p:sp>
      <p:pic>
        <p:nvPicPr>
          <p:cNvPr id="2" name="Picture 2" descr="عبارات جميلة عن طفلتي: تعبير عن الحب والبراءة">
            <a:extLst>
              <a:ext uri="{FF2B5EF4-FFF2-40B4-BE49-F238E27FC236}">
                <a16:creationId xmlns:a16="http://schemas.microsoft.com/office/drawing/2014/main" id="{C80DDD06-905C-1490-3E77-8B1F6CDF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91" y="4043443"/>
            <a:ext cx="4277360" cy="18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وأنا كنت صغير&quot; ذكريات الطفولة في هاشتاج: &quot;شرايط كاسيت وكرة شراب ومسدس  المياة&quot; - الوطن">
            <a:extLst>
              <a:ext uri="{FF2B5EF4-FFF2-40B4-BE49-F238E27FC236}">
                <a16:creationId xmlns:a16="http://schemas.microsoft.com/office/drawing/2014/main" id="{5B53370D-2103-4602-D863-5393AB43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4168656"/>
            <a:ext cx="3647440" cy="19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1362EA5-1171-4A54-B606-CD37C789F7CC}"/>
              </a:ext>
            </a:extLst>
          </p:cNvPr>
          <p:cNvSpPr/>
          <p:nvPr/>
        </p:nvSpPr>
        <p:spPr>
          <a:xfrm>
            <a:off x="142239" y="3081715"/>
            <a:ext cx="11744961" cy="1800200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9C1E3-6233-6F98-78D9-3A2775A5ABCF}"/>
              </a:ext>
            </a:extLst>
          </p:cNvPr>
          <p:cNvSpPr txBox="1">
            <a:spLocks/>
          </p:cNvSpPr>
          <p:nvPr/>
        </p:nvSpPr>
        <p:spPr>
          <a:xfrm rot="170837">
            <a:off x="3461479" y="3771225"/>
            <a:ext cx="7091539" cy="68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قصيدة : وطن النّجوم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139182-7327-CF10-D331-0F716D028867}"/>
              </a:ext>
            </a:extLst>
          </p:cNvPr>
          <p:cNvSpPr txBox="1"/>
          <p:nvPr/>
        </p:nvSpPr>
        <p:spPr>
          <a:xfrm>
            <a:off x="355600" y="4233659"/>
            <a:ext cx="22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إيليا أبو ماضي </a:t>
            </a:r>
            <a:endParaRPr lang="ar-EG" sz="2800" dirty="0">
              <a:solidFill>
                <a:srgbClr val="FF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FD2EE3-47D8-9205-A934-28D80746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38" y="179572"/>
            <a:ext cx="2514951" cy="2055628"/>
          </a:xfrm>
          <a:prstGeom prst="rect">
            <a:avLst/>
          </a:prstGeom>
        </p:spPr>
      </p:pic>
      <p:pic>
        <p:nvPicPr>
          <p:cNvPr id="1026" name="Picture 2" descr="عبارات جميلة عن طفلتي: تعبير عن الحب والبراءة">
            <a:extLst>
              <a:ext uri="{FF2B5EF4-FFF2-40B4-BE49-F238E27FC236}">
                <a16:creationId xmlns:a16="http://schemas.microsoft.com/office/drawing/2014/main" id="{E7F00DC7-F4C3-EC4D-C48E-79838AC3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0" y="265142"/>
            <a:ext cx="4277360" cy="24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 أيام في حب الوطن.. من الفجيرة حتى أبوظبي">
            <a:extLst>
              <a:ext uri="{FF2B5EF4-FFF2-40B4-BE49-F238E27FC236}">
                <a16:creationId xmlns:a16="http://schemas.microsoft.com/office/drawing/2014/main" id="{D7EB2CB7-D9C7-49DD-823D-FB3DB9B3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84" y="5064219"/>
            <a:ext cx="333621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وأنا كنت صغير&quot; ذكريات الطفولة في هاشتاج: &quot;شرايط كاسيت وكرة شراب ومسدس  المياة&quot; - الوطن">
            <a:extLst>
              <a:ext uri="{FF2B5EF4-FFF2-40B4-BE49-F238E27FC236}">
                <a16:creationId xmlns:a16="http://schemas.microsoft.com/office/drawing/2014/main" id="{21BAD3BF-CF34-6C72-3D57-CC9F727D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4234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E82504-442C-619F-63C3-8F49C77F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554" y="555262"/>
            <a:ext cx="3562840" cy="612718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>
                <a:highlight>
                  <a:srgbClr val="FFFF00"/>
                </a:highlight>
              </a:rPr>
              <a:t>حول الشاعر  </a:t>
            </a:r>
            <a:endParaRPr lang="ar-EG" dirty="0">
              <a:highlight>
                <a:srgbClr val="FFFF00"/>
              </a:highligh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11E43D-D35F-7DB7-4F4B-0581B9B91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9" y="1675980"/>
            <a:ext cx="6415825" cy="21949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AE" sz="4050" b="1" dirty="0">
                <a:solidFill>
                  <a:srgbClr val="004E9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مَنْ هو مؤلف قصيدة  وطن النجوم ؟</a:t>
            </a:r>
          </a:p>
          <a:p>
            <a:pPr algn="r" rtl="1"/>
            <a:r>
              <a:rPr lang="ar-AE" sz="4050" b="1" dirty="0">
                <a:solidFill>
                  <a:srgbClr val="004E9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أين  مسقط رأسِه ؟</a:t>
            </a:r>
          </a:p>
          <a:p>
            <a:pPr algn="r" rtl="1"/>
            <a:r>
              <a:rPr lang="ar-AE" sz="4050" b="1" dirty="0">
                <a:solidFill>
                  <a:srgbClr val="004E9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الفرق بين القصة والشعر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3D57917-3ABF-6715-3449-3FFE4BEFB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355600"/>
            <a:ext cx="504952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FDD7D02E-A563-4B67-9F5D-A4C23B1CD056}"/>
              </a:ext>
            </a:extLst>
          </p:cNvPr>
          <p:cNvSpPr/>
          <p:nvPr/>
        </p:nvSpPr>
        <p:spPr>
          <a:xfrm>
            <a:off x="-137160" y="1607127"/>
            <a:ext cx="12481560" cy="5250872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lvl="0" algn="just" defTabSz="628649" rtl="1">
              <a:lnSpc>
                <a:spcPct val="150000"/>
              </a:lnSpc>
              <a:defRPr/>
            </a:pP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abic Typesetting"/>
              </a:rPr>
              <a:t>1 - </a:t>
            </a: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أنْ </a:t>
            </a:r>
            <a:r>
              <a:rPr lang="ar-AE" sz="5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يُبيِّنَ الطالبُ المعنى الإجمالي للقصيدة </a:t>
            </a: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just" defTabSz="628649" rtl="1">
              <a:lnSpc>
                <a:spcPct val="150000"/>
              </a:lnSpc>
              <a:defRPr/>
            </a:pP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2-  أن يفسِّرَ </a:t>
            </a:r>
            <a:r>
              <a:rPr lang="ar-AE" sz="5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الطالبُ كلماتِ النَّص من خلال  السّياق </a:t>
            </a: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marR="0" lvl="0" indent="0" algn="just" defTabSz="628649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3-  أن يشرحَ الطالبُ القصيدة .</a:t>
            </a:r>
          </a:p>
          <a:p>
            <a:pPr marL="0" marR="0" lvl="0" indent="0" algn="just" defTabSz="628649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5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4-  أن يُثمن الطلاب قيمة حُبِّ الوطن .</a:t>
            </a:r>
            <a:endParaRPr kumimoji="0" lang="ar-AE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1362EA5-1171-4A54-B606-CD37C789F7CC}"/>
              </a:ext>
            </a:extLst>
          </p:cNvPr>
          <p:cNvSpPr/>
          <p:nvPr/>
        </p:nvSpPr>
        <p:spPr>
          <a:xfrm>
            <a:off x="311734" y="132890"/>
            <a:ext cx="11512063" cy="1353823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1980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0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</a:endParaRP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</a:rPr>
              <a:t>نواتج التَّعلُـم </a:t>
            </a:r>
          </a:p>
          <a:p>
            <a:pPr marL="0" marR="0" lvl="0" indent="0" algn="ctr" defTabSz="62859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0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BE92B5-FD7C-3CCD-7B98-5E6ED91E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68ED35-F686-5543-EADF-6671C0E75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3B98A8-C34D-078B-D3FC-B61A0A2A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5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44E1B-772B-46A5-3422-39F17B0B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B1EE4C-1B2F-679B-F439-777C999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7B951A-1BDB-E92C-91E7-37F78B0B0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86ED83-9407-E086-4E53-D731B5B84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4958860"/>
            <a:ext cx="5981212" cy="17700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sz="3600" dirty="0">
                <a:solidFill>
                  <a:srgbClr val="FF0000"/>
                </a:solidFill>
              </a:rPr>
              <a:t>مدندنا </a:t>
            </a:r>
            <a:r>
              <a:rPr lang="ar-AE" sz="3600" dirty="0"/>
              <a:t>: مغنٍ</a:t>
            </a:r>
          </a:p>
          <a:p>
            <a:r>
              <a:rPr lang="ar-AE" sz="3600" dirty="0">
                <a:solidFill>
                  <a:srgbClr val="FF0000"/>
                </a:solidFill>
              </a:rPr>
              <a:t>المقتنى</a:t>
            </a:r>
            <a:r>
              <a:rPr lang="ar-AE" sz="3600" dirty="0"/>
              <a:t> :الممتلَكُ</a:t>
            </a:r>
          </a:p>
          <a:p>
            <a:r>
              <a:rPr lang="ar-AE" sz="3600" dirty="0">
                <a:solidFill>
                  <a:srgbClr val="FF0000"/>
                </a:solidFill>
              </a:rPr>
              <a:t>ونى</a:t>
            </a:r>
            <a:r>
              <a:rPr lang="ar-AE" sz="3600" dirty="0"/>
              <a:t> : تعب –          </a:t>
            </a:r>
            <a:r>
              <a:rPr lang="ar-AE" sz="3600" dirty="0">
                <a:solidFill>
                  <a:srgbClr val="FF0000"/>
                </a:solidFill>
              </a:rPr>
              <a:t>حدّق</a:t>
            </a:r>
            <a:r>
              <a:rPr lang="ar-AE" sz="3600" dirty="0"/>
              <a:t>(أمعن النّظر) </a:t>
            </a:r>
          </a:p>
          <a:p>
            <a:pPr marL="0" indent="0">
              <a:buNone/>
            </a:pPr>
            <a:r>
              <a:rPr lang="ar-AE" sz="3600" dirty="0"/>
              <a:t> </a:t>
            </a:r>
            <a:endParaRPr lang="ar-EG" sz="3600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B93530-92E0-8EBC-6398-A47302740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BA3923-7797-FFED-9726-4304227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4304" y="4958860"/>
            <a:ext cx="5183188" cy="20280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AE" sz="3200" dirty="0">
                <a:solidFill>
                  <a:srgbClr val="FF0000"/>
                </a:solidFill>
              </a:rPr>
              <a:t>غريرًا </a:t>
            </a:r>
            <a:r>
              <a:rPr lang="ar-AE" sz="3200" dirty="0"/>
              <a:t>: لا تجارب له - صغيرًا</a:t>
            </a:r>
          </a:p>
          <a:p>
            <a:r>
              <a:rPr lang="ar-AE" sz="3200" dirty="0">
                <a:solidFill>
                  <a:srgbClr val="FF0000"/>
                </a:solidFill>
              </a:rPr>
              <a:t>أرعنا</a:t>
            </a:r>
            <a:r>
              <a:rPr lang="ar-AE" sz="3200" dirty="0"/>
              <a:t> :طائش- متهور</a:t>
            </a:r>
          </a:p>
          <a:p>
            <a:r>
              <a:rPr lang="ar-AE" sz="3200" dirty="0">
                <a:solidFill>
                  <a:srgbClr val="FF0000"/>
                </a:solidFill>
              </a:rPr>
              <a:t>جذلانَ</a:t>
            </a:r>
            <a:r>
              <a:rPr lang="ar-AE" sz="3200" dirty="0"/>
              <a:t>: فرحان</a:t>
            </a:r>
            <a:endParaRPr lang="ar-EG" sz="32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D9213BD-4D95-ADB9-4E4E-68819D77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29077"/>
            <a:ext cx="11948160" cy="464612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138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C9F02D-4A4F-9C06-B8B0-51CB00A3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" y="148481"/>
            <a:ext cx="12026747" cy="56904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</a:br>
            <a:r>
              <a:rPr lang="ar-AE" sz="2740" b="1" dirty="0">
                <a:solidFill>
                  <a:srgbClr val="FF0000"/>
                </a:solidFill>
                <a:highlight>
                  <a:srgbClr val="00FFFF"/>
                </a:highlight>
              </a:rPr>
              <a:t>من خِلال فهمك لمعاني الكلمات من خلال السّياق، صل كل كلمة بما يناسبها </a:t>
            </a:r>
            <a:br>
              <a:rPr lang="ar-AE" sz="5480" b="1" dirty="0">
                <a:solidFill>
                  <a:srgbClr val="002465"/>
                </a:solidFill>
                <a:highlight>
                  <a:srgbClr val="00FFFF"/>
                </a:highlight>
              </a:rPr>
            </a:br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9314D7-A24D-4111-E582-679227B8F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69" y="717523"/>
            <a:ext cx="5692352" cy="4502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( ب ) </a:t>
            </a:r>
            <a:endParaRPr lang="ar-EG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7A76690-2FF8-DD28-60B4-6BC862C88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21" y="1330411"/>
            <a:ext cx="5692352" cy="5621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مغنٍ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تعب وضعف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48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 الذي لا تجارب له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فرحان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امعن النّظر </a:t>
            </a:r>
          </a:p>
          <a:p>
            <a:pPr marL="0" indent="0">
              <a:buNone/>
            </a:pPr>
            <a:endParaRPr lang="ar-EG" sz="3653" b="1" dirty="0">
              <a:solidFill>
                <a:srgbClr val="004E9A"/>
              </a:solidFill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C8F2C9-88DE-0924-A8BF-12768495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17523"/>
            <a:ext cx="6019800" cy="45026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العمود   ( أ ) </a:t>
            </a:r>
            <a:endParaRPr lang="ar-EG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E511EB-205D-D281-FE8F-D52DB24B1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0411"/>
            <a:ext cx="6019800" cy="56212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الغرير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جذلان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حدِّق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ونى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ar-AE" sz="6000" b="1" dirty="0">
                <a:solidFill>
                  <a:srgbClr val="004E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مدندن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ar-EG" sz="3600" b="1" dirty="0">
              <a:solidFill>
                <a:srgbClr val="004E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B4A5-1633-CBCF-DDC7-142C022A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4D34B-6643-1AD2-CC0A-0DDF941D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التقويم التكويني </a:t>
            </a:r>
            <a:br>
              <a:rPr lang="ar-AE" dirty="0"/>
            </a:br>
            <a:endParaRPr lang="ar-E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E353B1-F2B1-7ED9-5DD9-10B05C4E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"/>
            <a:ext cx="12192000" cy="685799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/>
            <a:r>
              <a:rPr lang="ar-AE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اشرح الأبيات السابقة بأسلوبك الأدبي .</a:t>
            </a:r>
          </a:p>
          <a:p>
            <a:pPr algn="r" rtl="1"/>
            <a:r>
              <a:rPr lang="ar-AE" sz="4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وضح الفكرة المحورية  أو المغزى أو الرسالة من  الأبيات الشعرية السابقة .</a:t>
            </a:r>
          </a:p>
          <a:p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ثلاثة أشياء كان يفعلها الشّاعر في صغره ..</a:t>
            </a:r>
          </a:p>
          <a:p>
            <a:pPr algn="r" rtl="1"/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العاطفة المسيطرة على الشاعر في الأبيات السابقة .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بيتًا شعريًا أعجبك ، وبين سبب إعجابك به .</a:t>
            </a:r>
          </a:p>
          <a:p>
            <a:pPr algn="r" rtl="1"/>
            <a:r>
              <a:rPr lang="ar-AE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وضح الجمال في قول الشاعر (يمرح كالنّسيم ) .</a:t>
            </a:r>
          </a:p>
          <a:p>
            <a:pPr algn="r" rtl="1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 المعاني الإيحائية الواردة في كلمة (أرعن ).</a:t>
            </a:r>
          </a:p>
          <a:p>
            <a:pPr algn="r" rtl="1"/>
            <a:r>
              <a:rPr lang="ar-AE" sz="48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العلاقة بين كلمتي ( المقتنى – غير المقتنى ) .</a:t>
            </a: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 البيت الذي يتفق مع ( الولد يلعب في الحقول )   .</a:t>
            </a:r>
          </a:p>
          <a:p>
            <a:pPr algn="r" rtl="1"/>
            <a:r>
              <a:rPr lang="ar-AE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اقترح عنوانًا جديدًا للقصيدة .</a:t>
            </a:r>
          </a:p>
          <a:p>
            <a:pPr marL="0" indent="0" algn="r" rtl="1">
              <a:buNone/>
            </a:pPr>
            <a:endParaRPr lang="ar-EG" b="1" dirty="0">
              <a:solidFill>
                <a:srgbClr val="002060"/>
              </a:solidFill>
            </a:endParaRPr>
          </a:p>
          <a:p>
            <a:pPr algn="r" rtl="1"/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944829E-18D9-865B-920B-B3E4EAA31AF5}"/>
              </a:ext>
            </a:extLst>
          </p:cNvPr>
          <p:cNvSpPr txBox="1"/>
          <p:nvPr/>
        </p:nvSpPr>
        <p:spPr>
          <a:xfrm>
            <a:off x="382950" y="78242"/>
            <a:ext cx="1636606" cy="478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512" b="1" dirty="0">
                <a:solidFill>
                  <a:srgbClr val="FF585C"/>
                </a:solidFill>
              </a:rPr>
              <a:t>عمل جماعي </a:t>
            </a:r>
            <a:endParaRPr lang="ar-EG" sz="2512" b="1" dirty="0">
              <a:solidFill>
                <a:srgbClr val="FF5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1603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5">
      <a:majorFont>
        <a:latin typeface="Arabic Typesetting"/>
        <a:ea typeface=""/>
        <a:cs typeface="Arabic Typesetting"/>
      </a:majorFont>
      <a:minorFont>
        <a:latin typeface="Arabic Typesetting"/>
        <a:ea typeface=""/>
        <a:cs typeface="Arabic Typesetti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5">
      <a:majorFont>
        <a:latin typeface="Arabic Typesetting"/>
        <a:ea typeface=""/>
        <a:cs typeface="Arabic Typesetting"/>
      </a:majorFont>
      <a:minorFont>
        <a:latin typeface="Arabic Typesetting"/>
        <a:ea typeface=""/>
        <a:cs typeface="Arabic Typesetti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506</Words>
  <Application>Microsoft Office PowerPoint</Application>
  <PresentationFormat>شاشة عريضة</PresentationFormat>
  <Paragraphs>107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Aldhabi</vt:lpstr>
      <vt:lpstr>Arabic Typesetting</vt:lpstr>
      <vt:lpstr>Arial</vt:lpstr>
      <vt:lpstr>Calibri</vt:lpstr>
      <vt:lpstr>Calibri Light</vt:lpstr>
      <vt:lpstr>Sakkal Majalla</vt:lpstr>
      <vt:lpstr>Traditional Arabic</vt:lpstr>
      <vt:lpstr>1_نسق Office</vt:lpstr>
      <vt:lpstr>نسق Office</vt:lpstr>
      <vt:lpstr>2_نسق Office</vt:lpstr>
      <vt:lpstr>عرض تقديمي في PowerPoint</vt:lpstr>
      <vt:lpstr>عرض تقديمي في PowerPoint</vt:lpstr>
      <vt:lpstr>عرض تقديمي في PowerPoint</vt:lpstr>
      <vt:lpstr>حول الشاعر  </vt:lpstr>
      <vt:lpstr>عرض تقديمي في PowerPoint</vt:lpstr>
      <vt:lpstr>عرض تقديمي في PowerPoint</vt:lpstr>
      <vt:lpstr>عرض تقديمي في PowerPoint</vt:lpstr>
      <vt:lpstr> من خِلال فهمك لمعاني الكلمات من خلال السّياق، صل كل كلمة بما يناسبها  </vt:lpstr>
      <vt:lpstr>التقويم التكويني  </vt:lpstr>
      <vt:lpstr>عرض تقديمي في PowerPoint</vt:lpstr>
      <vt:lpstr> من خِلال فهمك لمعاني الكلمات من خلال السّياق، صل كل كلمة بما يناسبها  </vt:lpstr>
      <vt:lpstr>التقويم التكويني  </vt:lpstr>
      <vt:lpstr>عرض تقديمي في PowerPoint</vt:lpstr>
      <vt:lpstr> تأشيرة الخروج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العبد</cp:lastModifiedBy>
  <cp:revision>26</cp:revision>
  <dcterms:modified xsi:type="dcterms:W3CDTF">2026-01-31T15:25:21Z</dcterms:modified>
</cp:coreProperties>
</file>