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74" r:id="rId4"/>
    <p:sldId id="278" r:id="rId5"/>
    <p:sldId id="280" r:id="rId6"/>
    <p:sldId id="279" r:id="rId7"/>
    <p:sldId id="275" r:id="rId8"/>
    <p:sldId id="277" r:id="rId9"/>
    <p:sldId id="276" r:id="rId10"/>
    <p:sldId id="258" r:id="rId11"/>
    <p:sldId id="260" r:id="rId12"/>
    <p:sldId id="263" r:id="rId13"/>
    <p:sldId id="259" r:id="rId14"/>
    <p:sldId id="261" r:id="rId15"/>
    <p:sldId id="262" r:id="rId16"/>
    <p:sldId id="264" r:id="rId17"/>
    <p:sldId id="265" r:id="rId18"/>
    <p:sldId id="266" r:id="rId19"/>
    <p:sldId id="268" r:id="rId20"/>
    <p:sldId id="269" r:id="rId21"/>
    <p:sldId id="270" r:id="rId22"/>
    <p:sldId id="271" r:id="rId23"/>
    <p:sldId id="272" r:id="rId24"/>
    <p:sldId id="273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57CABA-BE2B-42FB-B8A7-BE70BA506D9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DAC54-3AAD-4FA2-87F3-F27C48FDD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9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4DAC54-3AAD-4FA2-87F3-F27C48FDD2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67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4DAC54-3AAD-4FA2-87F3-F27C48FDD23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330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4DAC54-3AAD-4FA2-87F3-F27C48FDD23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398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7D216-F9B9-4FF0-9951-69BFDAFAC5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19EE33-E75C-4383-8B03-B2C16D5A67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E0646-0FF5-45DC-A4AD-BB7C866E3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77744-9676-40E1-8CB5-2551BF0E6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6BB170-1A8E-4E28-A04E-F60263748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336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F7042-5E60-4F5D-87E7-AFE6A7F84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FB153-056D-498E-9122-93AE073FC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C9763-D8D8-44E0-8557-725217E7F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2F5E08-DA3E-4854-B02F-5761E3E73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B988B8-2A83-43B8-A96C-E9C96F45D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711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67488-3B2E-4BB9-A3AA-7E8796588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4C54C2-DC97-4E66-B811-ABA3B054C0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80D25-6D79-441B-ACBD-9E8C9ED03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D8B0A-672F-4667-AB32-27068A5FB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4DB8B-4F27-4022-9054-474DC7C6D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047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097A6-40D3-4938-AD19-7971DF90D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A50D0C-A6DE-4FD2-9737-B868016770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382F01-8824-41B7-A667-D55374E54E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83AEA8-59BA-4E22-9D07-26BA5DEBF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7BEA03-C582-41AB-BB47-18F2360B8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4522BD-6FF1-436E-8BCE-3E354C5AE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049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CD0D0-6987-496E-ACEB-1FB3E9280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4A92FA-98F0-4EB6-A830-2DD34698B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35919-FEC2-4902-9CEE-CDC565A71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D7B2F7-90C0-4E9E-AAA4-99BD071CAC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BF747A-5BF7-491E-8DE5-B91108C00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4275F9-B46E-4EE7-A206-41F175894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41C23-CD48-4BCF-852C-662384493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9A9F79-DC75-490E-A09D-DF4638864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000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28F1C-E359-43E4-8748-5B313BDD2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C0A059-5794-4473-9AAB-8378BB1A6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887CD6-94AE-46F7-B056-48D2B7914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055DC4-4929-4CFE-B7E6-4D643E2E7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035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EF2FE4-3B81-454C-85A8-F0FC55F5D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C46755-9C70-4DF9-889A-35E2ED38C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69EBF0-67DD-41C0-815E-53A657A86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13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45D66-CDA6-47FA-9060-997DA6679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CC4AE-56FB-41D4-9B16-7AB39EF8C6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F1C9F6-8DFE-4B18-9BDA-FB41185CF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F10720-8821-41BF-9EED-284ECD238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8D97A0-6078-4F5C-8FDA-078B8E6F5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842852-5E14-45AE-9AD3-261FCA91C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675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2B96C-1CD0-4B4C-831D-A1147185A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A08379-91C2-4A9C-8C6C-F88B68ADF9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14B6D4-999C-4E69-A563-8EDC769FC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38A28F-3D1B-4CFC-B1DC-79630AF5C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B023D8-F6CE-42C0-88E9-DBBB43A24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915925-2C47-430F-90FE-DF7CA883D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215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A944A-C8A1-47CB-BB79-A1227A07D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46421F-9CED-4D59-BE54-B8895641B4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AF45B-80B7-4421-8ED5-CAF5F1315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386F66-9CF2-4F5C-8FC5-E0041AEC4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C7A4FE-41BA-4B3F-B819-4EFD8E012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31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FC44CF-9335-4D07-B753-E9DC66EBEB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953D4E-A202-46BD-A60B-0A20EFCB4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2382E-25CC-495F-907C-0A38C3AF0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8C0FB-354A-4F46-822D-AB9E1F57F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60A78-901C-45B1-8091-46F75BCF2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438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9F7D06-B2CD-4A2B-86DD-F262A9715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7DB9EA-9681-4B26-BAF7-CADF30194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57D87-3AFA-4C34-99A3-D400E6696D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2393F-EAD3-4FCD-9CD6-0674333AAEF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96CB9-9682-4B2F-9677-8A3A4F6FC8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FF62B-DB90-42E0-B053-81F089DAC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DFB9D-A8DC-4C11-9E7A-E4DD7E620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564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7D096-D6C4-4026-9F0C-1166DD0EC8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AE" dirty="0"/>
              <a:t>المراجعة النهائية لاختبار نهاية الفصل الدراسي الثالث 2025/2026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F7DB48-6852-459E-B548-BA6F9DB12E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AE" sz="4000" b="1" dirty="0"/>
              <a:t>في مادة العلوم للصف الخامس </a:t>
            </a:r>
            <a:endParaRPr lang="en-US" sz="40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783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BD504D5-908F-4E81-8A76-AB08152E1B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6302" y="467740"/>
            <a:ext cx="6163221" cy="27146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DB0F43-CC16-4F37-8D82-4062650D2C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1212" y="3182365"/>
            <a:ext cx="6163222" cy="28706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A69018-D6C7-4568-A940-6C09E55BF6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597" y="632708"/>
            <a:ext cx="4618219" cy="19605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88DC9E-2BD1-42FB-B817-9D649C9057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567" y="2823381"/>
            <a:ext cx="4975250" cy="32295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628F2C2-1910-4275-809A-C65FC4A68597}"/>
              </a:ext>
            </a:extLst>
          </p:cNvPr>
          <p:cNvSpPr txBox="1"/>
          <p:nvPr/>
        </p:nvSpPr>
        <p:spPr>
          <a:xfrm>
            <a:off x="11621007" y="467740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B88BE9-637D-4F38-A767-432E34CDF0EC}"/>
              </a:ext>
            </a:extLst>
          </p:cNvPr>
          <p:cNvSpPr txBox="1"/>
          <p:nvPr/>
        </p:nvSpPr>
        <p:spPr>
          <a:xfrm>
            <a:off x="11735697" y="1903047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71C08E-DAD8-4FC6-B30E-EC924E7AE99A}"/>
              </a:ext>
            </a:extLst>
          </p:cNvPr>
          <p:cNvSpPr txBox="1"/>
          <p:nvPr/>
        </p:nvSpPr>
        <p:spPr>
          <a:xfrm>
            <a:off x="11593289" y="3215466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44D4452-7CC7-47C1-B81E-1BCE4095A57A}"/>
              </a:ext>
            </a:extLst>
          </p:cNvPr>
          <p:cNvSpPr txBox="1"/>
          <p:nvPr/>
        </p:nvSpPr>
        <p:spPr>
          <a:xfrm>
            <a:off x="11712313" y="4802338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A74CF3-57F3-46EC-9231-10A2B6A8B09C}"/>
              </a:ext>
            </a:extLst>
          </p:cNvPr>
          <p:cNvSpPr txBox="1"/>
          <p:nvPr/>
        </p:nvSpPr>
        <p:spPr>
          <a:xfrm>
            <a:off x="5256043" y="632708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30686D-FA00-451D-9F20-040A4306DF3B}"/>
              </a:ext>
            </a:extLst>
          </p:cNvPr>
          <p:cNvSpPr txBox="1"/>
          <p:nvPr/>
        </p:nvSpPr>
        <p:spPr>
          <a:xfrm>
            <a:off x="5297888" y="2846134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F019AB-7F45-4CAB-9F4A-ED401050A551}"/>
              </a:ext>
            </a:extLst>
          </p:cNvPr>
          <p:cNvSpPr txBox="1"/>
          <p:nvPr/>
        </p:nvSpPr>
        <p:spPr>
          <a:xfrm>
            <a:off x="5274662" y="4670530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711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2F190A-6BDA-4CD4-B675-2FF12B405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1135" y="372724"/>
            <a:ext cx="5986072" cy="19957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6C8655-236D-4B45-9247-487C24198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1135" y="4354955"/>
            <a:ext cx="6300865" cy="2324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66B23F-D548-41E6-9AA8-292D2B5D6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562225"/>
            <a:ext cx="5589223" cy="15989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BD2081-3905-4D66-8962-663F16D0774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6819"/>
          <a:stretch/>
        </p:blipFill>
        <p:spPr>
          <a:xfrm>
            <a:off x="314793" y="323850"/>
            <a:ext cx="5351645" cy="15948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C69F08-B877-4D12-88CC-864D38420E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080" y="4040161"/>
            <a:ext cx="5589223" cy="20696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7B83FD-0CCA-49CB-A6D8-D6132D14A152}"/>
              </a:ext>
            </a:extLst>
          </p:cNvPr>
          <p:cNvSpPr txBox="1"/>
          <p:nvPr/>
        </p:nvSpPr>
        <p:spPr>
          <a:xfrm>
            <a:off x="659567" y="2053652"/>
            <a:ext cx="50068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يصبح وزن الجسم داخل الماء اقل بسبب :</a:t>
            </a:r>
          </a:p>
          <a:p>
            <a:pPr algn="r"/>
            <a:r>
              <a:rPr lang="ar-AE" b="1" dirty="0"/>
              <a:t>أ- قوة الاختكاك </a:t>
            </a:r>
          </a:p>
          <a:p>
            <a:pPr algn="r"/>
            <a:r>
              <a:rPr lang="ar-AE" b="1" dirty="0"/>
              <a:t>ب- قوة رفع الماء الى لاعلى </a:t>
            </a:r>
          </a:p>
          <a:p>
            <a:pPr algn="r"/>
            <a:r>
              <a:rPr lang="ar-AE" b="1" dirty="0"/>
              <a:t>ج- قوة رفع الماء الى اسفل </a:t>
            </a:r>
          </a:p>
          <a:p>
            <a:pPr algn="r"/>
            <a:r>
              <a:rPr lang="ar-AE" b="1" dirty="0"/>
              <a:t>د- الجابية </a:t>
            </a:r>
            <a:endParaRPr 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1D07D-AD43-4911-9810-CA805395ECAA}"/>
              </a:ext>
            </a:extLst>
          </p:cNvPr>
          <p:cNvSpPr txBox="1"/>
          <p:nvPr/>
        </p:nvSpPr>
        <p:spPr>
          <a:xfrm>
            <a:off x="11685223" y="372724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D28007-5E0F-48DD-8986-4D3AA1EAE17B}"/>
              </a:ext>
            </a:extLst>
          </p:cNvPr>
          <p:cNvSpPr txBox="1"/>
          <p:nvPr/>
        </p:nvSpPr>
        <p:spPr>
          <a:xfrm>
            <a:off x="11685222" y="2550662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18680B-630C-4842-86B8-860F09750823}"/>
              </a:ext>
            </a:extLst>
          </p:cNvPr>
          <p:cNvSpPr txBox="1"/>
          <p:nvPr/>
        </p:nvSpPr>
        <p:spPr>
          <a:xfrm>
            <a:off x="11698691" y="4460190"/>
            <a:ext cx="493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ED7132-A55A-4A75-91F7-5F2A8AE8CC08}"/>
              </a:ext>
            </a:extLst>
          </p:cNvPr>
          <p:cNvSpPr txBox="1"/>
          <p:nvPr/>
        </p:nvSpPr>
        <p:spPr>
          <a:xfrm>
            <a:off x="11698691" y="5612013"/>
            <a:ext cx="493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D9CC24-E745-47B4-8C29-FCAC8D92F4A4}"/>
              </a:ext>
            </a:extLst>
          </p:cNvPr>
          <p:cNvSpPr txBox="1"/>
          <p:nvPr/>
        </p:nvSpPr>
        <p:spPr>
          <a:xfrm>
            <a:off x="5657811" y="465419"/>
            <a:ext cx="438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37CD16-6AAB-4A12-BB12-74473405C085}"/>
              </a:ext>
            </a:extLst>
          </p:cNvPr>
          <p:cNvSpPr txBox="1"/>
          <p:nvPr/>
        </p:nvSpPr>
        <p:spPr>
          <a:xfrm>
            <a:off x="5657810" y="2192893"/>
            <a:ext cx="438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13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FDCADA-DE89-4280-A63C-871D37FE30CC}"/>
              </a:ext>
            </a:extLst>
          </p:cNvPr>
          <p:cNvSpPr txBox="1"/>
          <p:nvPr/>
        </p:nvSpPr>
        <p:spPr>
          <a:xfrm>
            <a:off x="5702704" y="4111110"/>
            <a:ext cx="493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066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3651D0-2A9E-451F-9FCA-427A3F4880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5862" y="326505"/>
            <a:ext cx="5392399" cy="24574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11AAF9-2D0D-4B06-9295-A394E9F0C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0931" y="2933154"/>
            <a:ext cx="5602262" cy="30003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E311F7-D684-4C20-8F6D-44733EDCE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876" y="400284"/>
            <a:ext cx="5707193" cy="28479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36570F-A3F1-4E8E-9346-5D758536C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877" y="3666423"/>
            <a:ext cx="5602262" cy="28479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E2E31B-A5F6-40B7-9FCA-8D2630E2E678}"/>
              </a:ext>
            </a:extLst>
          </p:cNvPr>
          <p:cNvSpPr txBox="1"/>
          <p:nvPr/>
        </p:nvSpPr>
        <p:spPr>
          <a:xfrm>
            <a:off x="11497457" y="372724"/>
            <a:ext cx="544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15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43E3C8-D48F-40B6-87C3-B88F1E46838C}"/>
              </a:ext>
            </a:extLst>
          </p:cNvPr>
          <p:cNvSpPr txBox="1"/>
          <p:nvPr/>
        </p:nvSpPr>
        <p:spPr>
          <a:xfrm>
            <a:off x="11698691" y="2213144"/>
            <a:ext cx="493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16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6EC352-5C87-4F69-B815-654695055062}"/>
              </a:ext>
            </a:extLst>
          </p:cNvPr>
          <p:cNvSpPr txBox="1"/>
          <p:nvPr/>
        </p:nvSpPr>
        <p:spPr>
          <a:xfrm>
            <a:off x="11442979" y="2965501"/>
            <a:ext cx="493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17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A3E5AE-2F73-4B6F-8F49-F4B63C90C147}"/>
              </a:ext>
            </a:extLst>
          </p:cNvPr>
          <p:cNvSpPr txBox="1"/>
          <p:nvPr/>
        </p:nvSpPr>
        <p:spPr>
          <a:xfrm>
            <a:off x="5657811" y="465419"/>
            <a:ext cx="438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18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156433-DD0F-41C7-BABE-02DDC2204823}"/>
              </a:ext>
            </a:extLst>
          </p:cNvPr>
          <p:cNvSpPr txBox="1"/>
          <p:nvPr/>
        </p:nvSpPr>
        <p:spPr>
          <a:xfrm>
            <a:off x="5347861" y="3666423"/>
            <a:ext cx="538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960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B054780-83F6-4334-B998-B90785642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40839" y="640829"/>
            <a:ext cx="5027951" cy="27881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6E8F7A-596A-487D-BDE6-226F46FC5A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74"/>
          <a:stretch/>
        </p:blipFill>
        <p:spPr>
          <a:xfrm>
            <a:off x="6445770" y="3609037"/>
            <a:ext cx="4923020" cy="27881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58863A-B9C1-4AC4-B1F5-0B19B9F4F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210" y="640828"/>
            <a:ext cx="5027952" cy="16976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84BDB7-2440-42B8-8C03-54D0F2818F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466" y="2742184"/>
            <a:ext cx="3194154" cy="32688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78D824B-9673-44E1-BBA0-DBF70F239C9C}"/>
              </a:ext>
            </a:extLst>
          </p:cNvPr>
          <p:cNvSpPr txBox="1"/>
          <p:nvPr/>
        </p:nvSpPr>
        <p:spPr>
          <a:xfrm>
            <a:off x="3727557" y="3147935"/>
            <a:ext cx="2218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/>
              <a:t>اي من الصناديق احتاج الى بذل شغل اكبر لرفعه ؟ </a:t>
            </a:r>
          </a:p>
          <a:p>
            <a:pPr algn="r"/>
            <a:r>
              <a:rPr lang="en-US" b="1" dirty="0"/>
              <a:t>A</a:t>
            </a:r>
            <a:r>
              <a:rPr lang="ar-AE" b="1" dirty="0"/>
              <a:t>أ- </a:t>
            </a:r>
          </a:p>
          <a:p>
            <a:pPr algn="r"/>
            <a:r>
              <a:rPr lang="en-US" b="1" dirty="0"/>
              <a:t>B</a:t>
            </a:r>
            <a:r>
              <a:rPr lang="ar-AE" b="1" dirty="0"/>
              <a:t>ب- </a:t>
            </a:r>
          </a:p>
          <a:p>
            <a:pPr algn="r"/>
            <a:r>
              <a:rPr lang="en-US" b="1" dirty="0"/>
              <a:t>C</a:t>
            </a:r>
            <a:r>
              <a:rPr lang="ar-AE" b="1" dirty="0"/>
              <a:t>ج- </a:t>
            </a:r>
          </a:p>
          <a:p>
            <a:pPr algn="r"/>
            <a:r>
              <a:rPr lang="en-US" b="1" dirty="0"/>
              <a:t>D</a:t>
            </a:r>
            <a:r>
              <a:rPr lang="ar-AE" b="1" dirty="0"/>
              <a:t>د- </a:t>
            </a:r>
            <a:endParaRPr lang="en-US" b="1" dirty="0"/>
          </a:p>
          <a:p>
            <a:endParaRPr lang="en-US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B1D61A-0D1D-4717-A998-06FE77B80CDF}"/>
              </a:ext>
            </a:extLst>
          </p:cNvPr>
          <p:cNvSpPr txBox="1"/>
          <p:nvPr/>
        </p:nvSpPr>
        <p:spPr>
          <a:xfrm>
            <a:off x="11356533" y="542251"/>
            <a:ext cx="514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20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BB3660-583D-41E4-9308-1AC1D5D73E1D}"/>
              </a:ext>
            </a:extLst>
          </p:cNvPr>
          <p:cNvSpPr txBox="1"/>
          <p:nvPr/>
        </p:nvSpPr>
        <p:spPr>
          <a:xfrm>
            <a:off x="11376052" y="2034914"/>
            <a:ext cx="514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F9FEA8-DE05-4336-9415-747D75885E75}"/>
              </a:ext>
            </a:extLst>
          </p:cNvPr>
          <p:cNvSpPr txBox="1"/>
          <p:nvPr/>
        </p:nvSpPr>
        <p:spPr>
          <a:xfrm>
            <a:off x="11387291" y="3488877"/>
            <a:ext cx="514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22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812AB9-5AEC-4C3C-9107-53A32592B75C}"/>
              </a:ext>
            </a:extLst>
          </p:cNvPr>
          <p:cNvSpPr txBox="1"/>
          <p:nvPr/>
        </p:nvSpPr>
        <p:spPr>
          <a:xfrm>
            <a:off x="11376052" y="4998680"/>
            <a:ext cx="492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23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44E0E2-6D4F-45AD-97A5-D3C999F8F41C}"/>
              </a:ext>
            </a:extLst>
          </p:cNvPr>
          <p:cNvSpPr txBox="1"/>
          <p:nvPr/>
        </p:nvSpPr>
        <p:spPr>
          <a:xfrm>
            <a:off x="5817476" y="858421"/>
            <a:ext cx="516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24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11B9DA-F5AE-4A24-A4A1-505E55591242}"/>
              </a:ext>
            </a:extLst>
          </p:cNvPr>
          <p:cNvSpPr txBox="1"/>
          <p:nvPr/>
        </p:nvSpPr>
        <p:spPr>
          <a:xfrm>
            <a:off x="5746231" y="3147935"/>
            <a:ext cx="499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25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F892BD-105F-47B2-BC00-5D4E05121CF7}"/>
              </a:ext>
            </a:extLst>
          </p:cNvPr>
          <p:cNvSpPr txBox="1"/>
          <p:nvPr/>
        </p:nvSpPr>
        <p:spPr>
          <a:xfrm>
            <a:off x="5702704" y="4111110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825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9C55B2-2EE8-407D-8BA3-1761007A1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0131" y="282939"/>
            <a:ext cx="4440212" cy="27600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AB637E-3561-428B-959B-2C499D101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1832" y="3301462"/>
            <a:ext cx="5191125" cy="29361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B8C3C6-9452-4B0D-BCE5-F7616F19BE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726" y="414103"/>
            <a:ext cx="5764343" cy="1514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815185-1DB0-47AE-8342-EF439DC83B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18" y="2060913"/>
            <a:ext cx="5994426" cy="16866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7198CB-72F0-4A7B-A168-16C24DA5A0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726" y="3879876"/>
            <a:ext cx="6103418" cy="27495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8F78F0-6472-41EA-A21F-89E715B49F30}"/>
              </a:ext>
            </a:extLst>
          </p:cNvPr>
          <p:cNvSpPr txBox="1"/>
          <p:nvPr/>
        </p:nvSpPr>
        <p:spPr>
          <a:xfrm>
            <a:off x="11341660" y="375713"/>
            <a:ext cx="623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26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7BD427-D2B9-4439-B1AC-6F27394AD300}"/>
              </a:ext>
            </a:extLst>
          </p:cNvPr>
          <p:cNvSpPr txBox="1"/>
          <p:nvPr/>
        </p:nvSpPr>
        <p:spPr>
          <a:xfrm>
            <a:off x="11698691" y="3445666"/>
            <a:ext cx="492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27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F41453-F1AF-41EF-BA19-3483F5B663DF}"/>
              </a:ext>
            </a:extLst>
          </p:cNvPr>
          <p:cNvSpPr txBox="1"/>
          <p:nvPr/>
        </p:nvSpPr>
        <p:spPr>
          <a:xfrm>
            <a:off x="5657811" y="465419"/>
            <a:ext cx="438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28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CFDE22-2AB3-4754-99A3-AA43D2FB5F3B}"/>
              </a:ext>
            </a:extLst>
          </p:cNvPr>
          <p:cNvSpPr txBox="1"/>
          <p:nvPr/>
        </p:nvSpPr>
        <p:spPr>
          <a:xfrm>
            <a:off x="5836326" y="2077132"/>
            <a:ext cx="563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29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304D3A-1BE8-4386-B365-AEB8A0FC26B7}"/>
              </a:ext>
            </a:extLst>
          </p:cNvPr>
          <p:cNvSpPr txBox="1"/>
          <p:nvPr/>
        </p:nvSpPr>
        <p:spPr>
          <a:xfrm>
            <a:off x="5836326" y="3910249"/>
            <a:ext cx="493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30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9CA8B5-0E10-44B8-B347-F65BED9D3BEB}"/>
              </a:ext>
            </a:extLst>
          </p:cNvPr>
          <p:cNvSpPr/>
          <p:nvPr/>
        </p:nvSpPr>
        <p:spPr>
          <a:xfrm>
            <a:off x="1835318" y="2446464"/>
            <a:ext cx="683030" cy="36933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84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5C9CA9-35C2-4C15-96A4-01126FD89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5692" y="608038"/>
            <a:ext cx="2800350" cy="23150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380858-8CED-4972-A94C-CB31D4CD7D8D}"/>
              </a:ext>
            </a:extLst>
          </p:cNvPr>
          <p:cNvSpPr txBox="1"/>
          <p:nvPr/>
        </p:nvSpPr>
        <p:spPr>
          <a:xfrm>
            <a:off x="9366042" y="719528"/>
            <a:ext cx="2251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اي المكعبات تعرض لاكبر قوة احتكاك ؟ </a:t>
            </a:r>
          </a:p>
          <a:p>
            <a:pPr algn="r"/>
            <a:r>
              <a:rPr lang="en-US" b="1" dirty="0"/>
              <a:t>A</a:t>
            </a:r>
            <a:r>
              <a:rPr lang="ar-AE" b="1" dirty="0"/>
              <a:t>أ- </a:t>
            </a:r>
          </a:p>
          <a:p>
            <a:pPr algn="r"/>
            <a:r>
              <a:rPr lang="en-US" b="1" dirty="0"/>
              <a:t>B</a:t>
            </a:r>
            <a:r>
              <a:rPr lang="ar-AE" b="1" dirty="0"/>
              <a:t>ب- </a:t>
            </a:r>
          </a:p>
          <a:p>
            <a:pPr algn="r"/>
            <a:r>
              <a:rPr lang="en-US" b="1" dirty="0"/>
              <a:t> C</a:t>
            </a:r>
            <a:r>
              <a:rPr lang="ar-AE" b="1" dirty="0"/>
              <a:t>ج- </a:t>
            </a:r>
          </a:p>
          <a:p>
            <a:pPr algn="r"/>
            <a:r>
              <a:rPr lang="en-US" b="1" dirty="0"/>
              <a:t>D</a:t>
            </a:r>
            <a:r>
              <a:rPr lang="ar-AE" b="1" dirty="0"/>
              <a:t>د- </a:t>
            </a:r>
            <a:endParaRPr lang="en-US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52D787-F4AA-4714-9522-3E184BB294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584" y="3506984"/>
            <a:ext cx="4690915" cy="17543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F4423C-E49D-441D-9138-551BCDE00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278" y="695779"/>
            <a:ext cx="5861154" cy="30317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D922D5-5AD3-4B2A-A788-1D51C86311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666" y="3748044"/>
            <a:ext cx="5861154" cy="29532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379B8B-2F20-4F1E-949D-0E47C7579C6F}"/>
              </a:ext>
            </a:extLst>
          </p:cNvPr>
          <p:cNvSpPr txBox="1"/>
          <p:nvPr/>
        </p:nvSpPr>
        <p:spPr>
          <a:xfrm>
            <a:off x="11617377" y="695779"/>
            <a:ext cx="438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31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0519A2-793E-4441-975E-39B5A80BF844}"/>
              </a:ext>
            </a:extLst>
          </p:cNvPr>
          <p:cNvSpPr txBox="1"/>
          <p:nvPr/>
        </p:nvSpPr>
        <p:spPr>
          <a:xfrm>
            <a:off x="11617377" y="3493033"/>
            <a:ext cx="438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32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6B72D6-D861-4E53-87CE-67B93AFA38C2}"/>
              </a:ext>
            </a:extLst>
          </p:cNvPr>
          <p:cNvSpPr txBox="1"/>
          <p:nvPr/>
        </p:nvSpPr>
        <p:spPr>
          <a:xfrm>
            <a:off x="6111182" y="3830149"/>
            <a:ext cx="565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35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6FCD50-64BB-4D40-AB63-F89411BD9D2C}"/>
              </a:ext>
            </a:extLst>
          </p:cNvPr>
          <p:cNvSpPr txBox="1"/>
          <p:nvPr/>
        </p:nvSpPr>
        <p:spPr>
          <a:xfrm>
            <a:off x="5958219" y="770684"/>
            <a:ext cx="463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33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3B6CE0-0D9C-4DDC-A9C1-A0AF4EE9346A}"/>
              </a:ext>
            </a:extLst>
          </p:cNvPr>
          <p:cNvSpPr txBox="1"/>
          <p:nvPr/>
        </p:nvSpPr>
        <p:spPr>
          <a:xfrm>
            <a:off x="5657810" y="2192893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56B9AD-4C49-49B7-9B07-03BAAFAFF005}"/>
              </a:ext>
            </a:extLst>
          </p:cNvPr>
          <p:cNvSpPr txBox="1"/>
          <p:nvPr/>
        </p:nvSpPr>
        <p:spPr>
          <a:xfrm>
            <a:off x="5702704" y="4111110"/>
            <a:ext cx="35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7DD565-5443-421C-A685-EA0A034378F0}"/>
              </a:ext>
            </a:extLst>
          </p:cNvPr>
          <p:cNvSpPr txBox="1"/>
          <p:nvPr/>
        </p:nvSpPr>
        <p:spPr>
          <a:xfrm>
            <a:off x="6064808" y="2473854"/>
            <a:ext cx="463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34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6A9D0EB-7B22-4F87-8716-8BA88B890AD6}"/>
              </a:ext>
            </a:extLst>
          </p:cNvPr>
          <p:cNvSpPr txBox="1"/>
          <p:nvPr/>
        </p:nvSpPr>
        <p:spPr>
          <a:xfrm>
            <a:off x="6014841" y="5224653"/>
            <a:ext cx="565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587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3849E8-0596-475C-B2B6-2E77AB3DC68B}"/>
              </a:ext>
            </a:extLst>
          </p:cNvPr>
          <p:cNvSpPr txBox="1"/>
          <p:nvPr/>
        </p:nvSpPr>
        <p:spPr>
          <a:xfrm>
            <a:off x="6415791" y="415977"/>
            <a:ext cx="52365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/>
              <a:t>اي من قوانين نيوتن يفسر فدرة الانسان على المشي على الطريق ؟</a:t>
            </a:r>
          </a:p>
          <a:p>
            <a:pPr algn="r"/>
            <a:r>
              <a:rPr lang="ar-AE" b="1" dirty="0"/>
              <a:t>أ- قانون نيوتن الاول </a:t>
            </a:r>
          </a:p>
          <a:p>
            <a:pPr algn="r"/>
            <a:r>
              <a:rPr lang="ar-AE" b="1" dirty="0"/>
              <a:t>ب- قانون نيوتن الثاني</a:t>
            </a:r>
          </a:p>
          <a:p>
            <a:pPr algn="r"/>
            <a:r>
              <a:rPr lang="ar-AE" b="1" dirty="0"/>
              <a:t>ج- قانون نيوتن الثالث </a:t>
            </a:r>
          </a:p>
          <a:p>
            <a:pPr algn="r"/>
            <a:r>
              <a:rPr lang="ar-AE" b="1" dirty="0"/>
              <a:t>د- قوانين نيوتن الثلاثة 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F620E-06CE-402A-B353-7A585D2B3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4403" y="2450033"/>
            <a:ext cx="5027952" cy="33961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21B0BF-88E1-4B97-94E9-E734BDF143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951"/>
          <a:stretch/>
        </p:blipFill>
        <p:spPr>
          <a:xfrm>
            <a:off x="539645" y="476907"/>
            <a:ext cx="5556355" cy="28209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0255EB-906A-40C3-8A09-EEFFF81AE6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45" y="3876477"/>
            <a:ext cx="2929176" cy="26142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C72B363-2E86-43E2-97AC-08BC7BA86832}"/>
              </a:ext>
            </a:extLst>
          </p:cNvPr>
          <p:cNvSpPr txBox="1"/>
          <p:nvPr/>
        </p:nvSpPr>
        <p:spPr>
          <a:xfrm>
            <a:off x="3582648" y="4044408"/>
            <a:ext cx="25133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عند اي نقطة تملك العربة اكبر قدر من طاقة الوضع ؟</a:t>
            </a:r>
          </a:p>
          <a:p>
            <a:pPr algn="r"/>
            <a:r>
              <a:rPr lang="en-US" b="1" dirty="0"/>
              <a:t>A</a:t>
            </a:r>
            <a:r>
              <a:rPr lang="ar-AE" b="1" dirty="0"/>
              <a:t>أ- </a:t>
            </a:r>
          </a:p>
          <a:p>
            <a:pPr algn="r"/>
            <a:r>
              <a:rPr lang="en-US" b="1" dirty="0"/>
              <a:t>B</a:t>
            </a:r>
            <a:r>
              <a:rPr lang="ar-AE" b="1" dirty="0"/>
              <a:t>ب- </a:t>
            </a:r>
          </a:p>
          <a:p>
            <a:pPr algn="r"/>
            <a:r>
              <a:rPr lang="en-US" b="1" dirty="0"/>
              <a:t>C</a:t>
            </a:r>
            <a:r>
              <a:rPr lang="ar-AE" b="1" dirty="0"/>
              <a:t>ج- </a:t>
            </a:r>
          </a:p>
          <a:p>
            <a:pPr algn="r"/>
            <a:r>
              <a:rPr lang="en-US" b="1" dirty="0"/>
              <a:t>D</a:t>
            </a:r>
            <a:r>
              <a:rPr lang="ar-AE" b="1" dirty="0"/>
              <a:t>د- </a:t>
            </a:r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9A9B1E-5597-4519-B0CC-1CD16DF2EF4C}"/>
              </a:ext>
            </a:extLst>
          </p:cNvPr>
          <p:cNvSpPr txBox="1"/>
          <p:nvPr/>
        </p:nvSpPr>
        <p:spPr>
          <a:xfrm>
            <a:off x="11550936" y="473436"/>
            <a:ext cx="48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37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FDE50-2629-4270-B043-82669ED221D2}"/>
              </a:ext>
            </a:extLst>
          </p:cNvPr>
          <p:cNvSpPr txBox="1"/>
          <p:nvPr/>
        </p:nvSpPr>
        <p:spPr>
          <a:xfrm>
            <a:off x="11615894" y="2424143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B8B8A5-8083-48F6-9738-9514945B83B3}"/>
              </a:ext>
            </a:extLst>
          </p:cNvPr>
          <p:cNvSpPr txBox="1"/>
          <p:nvPr/>
        </p:nvSpPr>
        <p:spPr>
          <a:xfrm>
            <a:off x="11376052" y="4998680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D15103-E4AD-4C0D-848E-C21D243361E0}"/>
              </a:ext>
            </a:extLst>
          </p:cNvPr>
          <p:cNvSpPr txBox="1"/>
          <p:nvPr/>
        </p:nvSpPr>
        <p:spPr>
          <a:xfrm>
            <a:off x="11630338" y="2301757"/>
            <a:ext cx="48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38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615BCEF-071E-4ED9-98EF-86D774F6D1A4}"/>
              </a:ext>
            </a:extLst>
          </p:cNvPr>
          <p:cNvSpPr txBox="1"/>
          <p:nvPr/>
        </p:nvSpPr>
        <p:spPr>
          <a:xfrm>
            <a:off x="11550936" y="4322145"/>
            <a:ext cx="48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39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CFD070-1E32-44CF-A45D-C0512085E781}"/>
              </a:ext>
            </a:extLst>
          </p:cNvPr>
          <p:cNvSpPr txBox="1"/>
          <p:nvPr/>
        </p:nvSpPr>
        <p:spPr>
          <a:xfrm>
            <a:off x="5961326" y="4148098"/>
            <a:ext cx="48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42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8103608-1F63-493D-8951-5D6A4D7F2EF8}"/>
              </a:ext>
            </a:extLst>
          </p:cNvPr>
          <p:cNvSpPr txBox="1"/>
          <p:nvPr/>
        </p:nvSpPr>
        <p:spPr>
          <a:xfrm>
            <a:off x="6045389" y="488122"/>
            <a:ext cx="48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40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525964-085E-494C-A54A-F25BB0D4069E}"/>
              </a:ext>
            </a:extLst>
          </p:cNvPr>
          <p:cNvSpPr txBox="1"/>
          <p:nvPr/>
        </p:nvSpPr>
        <p:spPr>
          <a:xfrm>
            <a:off x="6077769" y="2180531"/>
            <a:ext cx="48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75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08A1F80-21FB-4A06-9F47-74304331F576}"/>
              </a:ext>
            </a:extLst>
          </p:cNvPr>
          <p:cNvSpPr txBox="1"/>
          <p:nvPr/>
        </p:nvSpPr>
        <p:spPr>
          <a:xfrm>
            <a:off x="8304551" y="709805"/>
            <a:ext cx="32989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عندما تسقط تفاحة من اعلى فان : </a:t>
            </a:r>
          </a:p>
          <a:p>
            <a:pPr algn="r"/>
            <a:r>
              <a:rPr lang="ar-AE" b="1" dirty="0"/>
              <a:t>ا- طاقة الوضع تتحول الى طاقة حركية </a:t>
            </a:r>
          </a:p>
          <a:p>
            <a:pPr algn="r"/>
            <a:r>
              <a:rPr lang="ar-AE" b="1" dirty="0"/>
              <a:t>ب- الطاقة الحركية تتحول الى طاقة وضع </a:t>
            </a:r>
          </a:p>
          <a:p>
            <a:pPr algn="r"/>
            <a:r>
              <a:rPr lang="ar-AE" b="1" dirty="0"/>
              <a:t>ج- الطاقة الحركية تبقى ثابتة </a:t>
            </a:r>
          </a:p>
          <a:p>
            <a:pPr algn="r"/>
            <a:r>
              <a:rPr lang="ar-AE" b="1" dirty="0"/>
              <a:t>د- طاقة الوضع تبقى ثابتة </a:t>
            </a:r>
            <a:endParaRPr lang="en-US" b="1" dirty="0"/>
          </a:p>
        </p:txBody>
      </p:sp>
      <p:sp>
        <p:nvSpPr>
          <p:cNvPr id="4" name="AutoShape 2" descr="تصميم متجه لفاكهة صحية، تجربة إسقاط تفاحة من اليد للجاذبية, صحيح, الفواكه,  تصميم صورة توضيحية على Pngtree ، غير محفوظة الحقوق">
            <a:extLst>
              <a:ext uri="{FF2B5EF4-FFF2-40B4-BE49-F238E27FC236}">
                <a16:creationId xmlns:a16="http://schemas.microsoft.com/office/drawing/2014/main" id="{FCF6DAC2-D9CE-4B2A-B589-CFFB7B2735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9246C5-E228-427B-BB9D-E4E6FCD35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0438" y="709805"/>
            <a:ext cx="1584113" cy="16736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1CF783-2D0F-4B52-88A7-3F8D5C411A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279" y="2664971"/>
            <a:ext cx="4408205" cy="33310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C07BD9-D060-4BBC-AF8C-6258A8ED31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199" y="858790"/>
            <a:ext cx="5109147" cy="29344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16744C-3BA2-4F1D-9664-CD0AF6980DD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348"/>
          <a:stretch/>
        </p:blipFill>
        <p:spPr>
          <a:xfrm>
            <a:off x="588516" y="3870726"/>
            <a:ext cx="5423940" cy="29344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B34A4F8-4C37-4A6B-82DF-C37C1A8F447F}"/>
              </a:ext>
            </a:extLst>
          </p:cNvPr>
          <p:cNvSpPr txBox="1"/>
          <p:nvPr/>
        </p:nvSpPr>
        <p:spPr>
          <a:xfrm>
            <a:off x="11477939" y="727051"/>
            <a:ext cx="544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43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AAFEC0-59FF-4794-85E6-134AF735E509}"/>
              </a:ext>
            </a:extLst>
          </p:cNvPr>
          <p:cNvSpPr txBox="1"/>
          <p:nvPr/>
        </p:nvSpPr>
        <p:spPr>
          <a:xfrm>
            <a:off x="11511828" y="2664971"/>
            <a:ext cx="510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44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02359D-7171-4541-A616-5BA4CDEA185A}"/>
              </a:ext>
            </a:extLst>
          </p:cNvPr>
          <p:cNvSpPr txBox="1"/>
          <p:nvPr/>
        </p:nvSpPr>
        <p:spPr>
          <a:xfrm>
            <a:off x="11550936" y="4484139"/>
            <a:ext cx="471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45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7A4A3F-2F65-4149-98C0-3146E7B5CF59}"/>
              </a:ext>
            </a:extLst>
          </p:cNvPr>
          <p:cNvSpPr txBox="1"/>
          <p:nvPr/>
        </p:nvSpPr>
        <p:spPr>
          <a:xfrm>
            <a:off x="11376052" y="4998680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771D3EB-9863-43E7-9ECD-3DAFADE6A32A}"/>
              </a:ext>
            </a:extLst>
          </p:cNvPr>
          <p:cNvSpPr txBox="1"/>
          <p:nvPr/>
        </p:nvSpPr>
        <p:spPr>
          <a:xfrm>
            <a:off x="5817476" y="858421"/>
            <a:ext cx="51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46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BC44FB-6B83-4AAA-BFC1-3C2A39195290}"/>
              </a:ext>
            </a:extLst>
          </p:cNvPr>
          <p:cNvSpPr txBox="1"/>
          <p:nvPr/>
        </p:nvSpPr>
        <p:spPr>
          <a:xfrm>
            <a:off x="5746231" y="3147935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633D68-D8B1-4114-ACDD-F664DAAF615D}"/>
              </a:ext>
            </a:extLst>
          </p:cNvPr>
          <p:cNvSpPr txBox="1"/>
          <p:nvPr/>
        </p:nvSpPr>
        <p:spPr>
          <a:xfrm>
            <a:off x="5979589" y="5435271"/>
            <a:ext cx="507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49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63B9B7-D963-4F98-8FE9-1D740A025115}"/>
              </a:ext>
            </a:extLst>
          </p:cNvPr>
          <p:cNvSpPr txBox="1"/>
          <p:nvPr/>
        </p:nvSpPr>
        <p:spPr>
          <a:xfrm>
            <a:off x="5837571" y="2488966"/>
            <a:ext cx="510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47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F9367DD-1B63-42AB-8F5C-4E0A79F14537}"/>
              </a:ext>
            </a:extLst>
          </p:cNvPr>
          <p:cNvSpPr txBox="1"/>
          <p:nvPr/>
        </p:nvSpPr>
        <p:spPr>
          <a:xfrm>
            <a:off x="5943600" y="3924171"/>
            <a:ext cx="776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5271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7A3842-2619-4049-BD49-BE2C257BE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1430" y="640908"/>
            <a:ext cx="5378477" cy="1862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125478-9C47-4610-8F3B-0FC02EE55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136" y="2649588"/>
            <a:ext cx="5095771" cy="17391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829B92-1700-4CEC-895F-26170B91FFA8}"/>
              </a:ext>
            </a:extLst>
          </p:cNvPr>
          <p:cNvSpPr txBox="1"/>
          <p:nvPr/>
        </p:nvSpPr>
        <p:spPr>
          <a:xfrm>
            <a:off x="6594136" y="4691921"/>
            <a:ext cx="50957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2000" b="1" dirty="0"/>
              <a:t>ماذا تسمى المناطق في الهواء التي تشمل على عدد كبير من الجسيمات في الموجة الصوتية ؟ </a:t>
            </a:r>
          </a:p>
          <a:p>
            <a:pPr algn="r"/>
            <a:r>
              <a:rPr lang="ar-AE" sz="2000" b="1" dirty="0"/>
              <a:t>أ- التخلخلات </a:t>
            </a:r>
          </a:p>
          <a:p>
            <a:pPr algn="r"/>
            <a:r>
              <a:rPr lang="ar-AE" sz="2000" b="1" dirty="0"/>
              <a:t>ب- الانضغاطات </a:t>
            </a:r>
          </a:p>
          <a:p>
            <a:pPr algn="r"/>
            <a:r>
              <a:rPr lang="ar-AE" sz="2000" b="1" dirty="0"/>
              <a:t>ج- الاهتزازات </a:t>
            </a:r>
          </a:p>
          <a:p>
            <a:pPr algn="r"/>
            <a:r>
              <a:rPr lang="ar-AE" sz="2000" b="1" dirty="0"/>
              <a:t>د- التموجات </a:t>
            </a:r>
            <a:endParaRPr lang="en-US" sz="20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A51F5C-90E8-41CC-BA3D-EE8272DD17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094" y="781557"/>
            <a:ext cx="5686008" cy="206657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86416A-C5E9-4542-BB09-26ED3C5A1409}"/>
              </a:ext>
            </a:extLst>
          </p:cNvPr>
          <p:cNvSpPr txBox="1"/>
          <p:nvPr/>
        </p:nvSpPr>
        <p:spPr>
          <a:xfrm>
            <a:off x="2159725" y="1510821"/>
            <a:ext cx="39973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/>
              <a:t>أ- التخلخلات </a:t>
            </a:r>
          </a:p>
          <a:p>
            <a:pPr algn="r"/>
            <a:r>
              <a:rPr lang="ar-AE" b="1"/>
              <a:t>ب- الانضغاطات </a:t>
            </a:r>
          </a:p>
          <a:p>
            <a:pPr algn="r"/>
            <a:r>
              <a:rPr lang="ar-AE" b="1"/>
              <a:t>ج- الاهتزازات </a:t>
            </a:r>
          </a:p>
          <a:p>
            <a:pPr algn="r"/>
            <a:r>
              <a:rPr lang="ar-AE" b="1"/>
              <a:t>د- التموجات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4D881A-036D-402E-80A2-A8814F96DD08}"/>
              </a:ext>
            </a:extLst>
          </p:cNvPr>
          <p:cNvSpPr txBox="1"/>
          <p:nvPr/>
        </p:nvSpPr>
        <p:spPr>
          <a:xfrm>
            <a:off x="209862" y="3013023"/>
            <a:ext cx="58861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في الشكل أدناه الى ماذا يشير السهم باللون الاحمر ؟ </a:t>
            </a:r>
          </a:p>
          <a:p>
            <a:pPr algn="r"/>
            <a:endParaRPr lang="ar-AE" dirty="0"/>
          </a:p>
          <a:p>
            <a:pPr algn="r"/>
            <a:endParaRPr lang="ar-AE" dirty="0"/>
          </a:p>
          <a:p>
            <a:pPr algn="r"/>
            <a:endParaRPr lang="ar-AE" dirty="0"/>
          </a:p>
          <a:p>
            <a:pPr algn="r"/>
            <a:endParaRPr lang="ar-AE" dirty="0"/>
          </a:p>
          <a:p>
            <a:pPr algn="r"/>
            <a:endParaRPr lang="ar-AE" dirty="0"/>
          </a:p>
          <a:p>
            <a:pPr algn="r"/>
            <a:endParaRPr lang="ar-AE" dirty="0"/>
          </a:p>
          <a:p>
            <a:pPr algn="r"/>
            <a:r>
              <a:rPr lang="ar-AE" b="1" dirty="0"/>
              <a:t>أ- الطول الموجي </a:t>
            </a:r>
          </a:p>
          <a:p>
            <a:pPr algn="r"/>
            <a:r>
              <a:rPr lang="ar-AE" b="1" dirty="0"/>
              <a:t>ب- التردد </a:t>
            </a:r>
          </a:p>
          <a:p>
            <a:pPr algn="r"/>
            <a:r>
              <a:rPr lang="ar-AE" b="1" dirty="0"/>
              <a:t>ج- السعة </a:t>
            </a:r>
          </a:p>
          <a:p>
            <a:pPr algn="r"/>
            <a:r>
              <a:rPr lang="ar-AE" b="1" dirty="0"/>
              <a:t>د- القمة </a:t>
            </a:r>
          </a:p>
          <a:p>
            <a:pPr algn="r"/>
            <a:endParaRPr lang="ar-AE" dirty="0"/>
          </a:p>
          <a:p>
            <a:pPr algn="r"/>
            <a:endParaRPr lang="ar-AE" dirty="0"/>
          </a:p>
          <a:p>
            <a:pPr algn="r"/>
            <a:endParaRPr lang="ar-AE" dirty="0"/>
          </a:p>
          <a:p>
            <a:pPr algn="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BC5168E-E70B-41F0-BD8D-9EDF11563F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331" y="3486890"/>
            <a:ext cx="4810125" cy="15335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445CD38-6CBD-48E1-93D4-26905027C6B1}"/>
              </a:ext>
            </a:extLst>
          </p:cNvPr>
          <p:cNvSpPr txBox="1"/>
          <p:nvPr/>
        </p:nvSpPr>
        <p:spPr>
          <a:xfrm>
            <a:off x="11477938" y="813606"/>
            <a:ext cx="524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50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925E05-5018-44E7-B677-D3C055A5199D}"/>
              </a:ext>
            </a:extLst>
          </p:cNvPr>
          <p:cNvSpPr txBox="1"/>
          <p:nvPr/>
        </p:nvSpPr>
        <p:spPr>
          <a:xfrm>
            <a:off x="11550936" y="2733329"/>
            <a:ext cx="512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788DABB-B106-4779-88C9-101A70896B62}"/>
              </a:ext>
            </a:extLst>
          </p:cNvPr>
          <p:cNvSpPr txBox="1"/>
          <p:nvPr/>
        </p:nvSpPr>
        <p:spPr>
          <a:xfrm>
            <a:off x="5961661" y="3107103"/>
            <a:ext cx="540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45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4A734A2-944B-4B46-94A3-890B7063F836}"/>
              </a:ext>
            </a:extLst>
          </p:cNvPr>
          <p:cNvSpPr txBox="1"/>
          <p:nvPr/>
        </p:nvSpPr>
        <p:spPr>
          <a:xfrm>
            <a:off x="11376052" y="4998680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BFB808-65C5-491C-A6DE-4DB8573EF967}"/>
              </a:ext>
            </a:extLst>
          </p:cNvPr>
          <p:cNvSpPr txBox="1"/>
          <p:nvPr/>
        </p:nvSpPr>
        <p:spPr>
          <a:xfrm>
            <a:off x="11652821" y="4762907"/>
            <a:ext cx="512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52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A3CDC31-FF0B-42C2-921D-D9EA6ADC3646}"/>
              </a:ext>
            </a:extLst>
          </p:cNvPr>
          <p:cNvSpPr txBox="1"/>
          <p:nvPr/>
        </p:nvSpPr>
        <p:spPr>
          <a:xfrm>
            <a:off x="6167096" y="813606"/>
            <a:ext cx="524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269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CE6A3-E13A-4FE0-BDA2-6E8B812AD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F9FCCBA-6368-4A63-AACF-7A00FC6275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052092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D0C9C9-2252-4C52-93B4-52858A8437A0}"/>
              </a:ext>
            </a:extLst>
          </p:cNvPr>
          <p:cNvSpPr txBox="1"/>
          <p:nvPr/>
        </p:nvSpPr>
        <p:spPr>
          <a:xfrm>
            <a:off x="11725821" y="0"/>
            <a:ext cx="466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55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5900A1-5CC1-45FA-8506-9B1C018BB517}"/>
              </a:ext>
            </a:extLst>
          </p:cNvPr>
          <p:cNvSpPr txBox="1"/>
          <p:nvPr/>
        </p:nvSpPr>
        <p:spPr>
          <a:xfrm>
            <a:off x="11702323" y="4503677"/>
            <a:ext cx="466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57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66B86F-FA1E-4BE2-AD23-5DB645E43968}"/>
              </a:ext>
            </a:extLst>
          </p:cNvPr>
          <p:cNvSpPr txBox="1"/>
          <p:nvPr/>
        </p:nvSpPr>
        <p:spPr>
          <a:xfrm>
            <a:off x="11725821" y="5193552"/>
            <a:ext cx="442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58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50A03F-8F17-4B2D-B621-D7600E56BA15}"/>
              </a:ext>
            </a:extLst>
          </p:cNvPr>
          <p:cNvSpPr txBox="1"/>
          <p:nvPr/>
        </p:nvSpPr>
        <p:spPr>
          <a:xfrm>
            <a:off x="5817476" y="858421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2034B3-25DB-4D03-9A2D-6088FDF6C92B}"/>
              </a:ext>
            </a:extLst>
          </p:cNvPr>
          <p:cNvSpPr txBox="1"/>
          <p:nvPr/>
        </p:nvSpPr>
        <p:spPr>
          <a:xfrm>
            <a:off x="11652822" y="2883662"/>
            <a:ext cx="466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56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14684D-CDDA-4D4C-BA13-535D42AAED76}"/>
              </a:ext>
            </a:extLst>
          </p:cNvPr>
          <p:cNvSpPr txBox="1"/>
          <p:nvPr/>
        </p:nvSpPr>
        <p:spPr>
          <a:xfrm>
            <a:off x="11749319" y="6117249"/>
            <a:ext cx="442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59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80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0ED1B05-9212-4471-99E4-15B31FE275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4046" y="479684"/>
            <a:ext cx="9638675" cy="59510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09A274-2E3D-42AC-8A09-6BD0081AD9FE}"/>
              </a:ext>
            </a:extLst>
          </p:cNvPr>
          <p:cNvSpPr txBox="1"/>
          <p:nvPr/>
        </p:nvSpPr>
        <p:spPr>
          <a:xfrm>
            <a:off x="11179696" y="537809"/>
            <a:ext cx="497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60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BD6FF6-2B20-4FFA-BE39-FFE253142338}"/>
              </a:ext>
            </a:extLst>
          </p:cNvPr>
          <p:cNvSpPr txBox="1"/>
          <p:nvPr/>
        </p:nvSpPr>
        <p:spPr>
          <a:xfrm>
            <a:off x="11201167" y="3338079"/>
            <a:ext cx="497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886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2E1244-09A1-4250-8002-283F31060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3526" y="20905"/>
            <a:ext cx="5629821" cy="60659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B13C6F-D112-4DE0-AC3C-5926F287B4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983"/>
          <a:stretch/>
        </p:blipFill>
        <p:spPr>
          <a:xfrm>
            <a:off x="251398" y="322288"/>
            <a:ext cx="5489835" cy="14773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C20087-5961-48A2-94A3-1B824D1EFBA9}"/>
              </a:ext>
            </a:extLst>
          </p:cNvPr>
          <p:cNvSpPr txBox="1"/>
          <p:nvPr/>
        </p:nvSpPr>
        <p:spPr>
          <a:xfrm>
            <a:off x="671356" y="1817557"/>
            <a:ext cx="46919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ماذا تسمى المادة التي ينتقل الموجات من خلالاها ؟</a:t>
            </a:r>
          </a:p>
          <a:p>
            <a:pPr algn="r"/>
            <a:r>
              <a:rPr lang="ar-AE" b="1" dirty="0"/>
              <a:t>أ- المادة الناقلة </a:t>
            </a:r>
          </a:p>
          <a:p>
            <a:pPr algn="r"/>
            <a:r>
              <a:rPr lang="ar-AE" b="1" dirty="0"/>
              <a:t>ب- المادة الحاملة </a:t>
            </a:r>
          </a:p>
          <a:p>
            <a:pPr algn="r"/>
            <a:r>
              <a:rPr lang="ar-AE" b="1" dirty="0"/>
              <a:t>ج- الوسط </a:t>
            </a:r>
          </a:p>
          <a:p>
            <a:pPr algn="r"/>
            <a:r>
              <a:rPr lang="ar-AE" b="1" dirty="0"/>
              <a:t>د- النواقل </a:t>
            </a:r>
            <a:endParaRPr lang="en-US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799EFA-7A5B-418E-97BC-06F255642E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35" y="3429000"/>
            <a:ext cx="5489835" cy="34289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18D123-9474-4F12-9992-E1D71C473C35}"/>
              </a:ext>
            </a:extLst>
          </p:cNvPr>
          <p:cNvSpPr txBox="1"/>
          <p:nvPr/>
        </p:nvSpPr>
        <p:spPr>
          <a:xfrm>
            <a:off x="11652822" y="462190"/>
            <a:ext cx="539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62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673689-94DD-4499-B3C3-0E4D83B8A994}"/>
              </a:ext>
            </a:extLst>
          </p:cNvPr>
          <p:cNvSpPr txBox="1"/>
          <p:nvPr/>
        </p:nvSpPr>
        <p:spPr>
          <a:xfrm>
            <a:off x="11514436" y="4755041"/>
            <a:ext cx="566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63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81B88B-7945-4BB7-A4EE-DFE71473FC12}"/>
              </a:ext>
            </a:extLst>
          </p:cNvPr>
          <p:cNvSpPr txBox="1"/>
          <p:nvPr/>
        </p:nvSpPr>
        <p:spPr>
          <a:xfrm>
            <a:off x="5469461" y="291819"/>
            <a:ext cx="626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64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3DE38F-D179-49E9-ACBC-35063F5AD168}"/>
              </a:ext>
            </a:extLst>
          </p:cNvPr>
          <p:cNvSpPr txBox="1"/>
          <p:nvPr/>
        </p:nvSpPr>
        <p:spPr>
          <a:xfrm>
            <a:off x="5306716" y="1921202"/>
            <a:ext cx="477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65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A8637-135D-43C1-86D1-67D222262FF2}"/>
              </a:ext>
            </a:extLst>
          </p:cNvPr>
          <p:cNvSpPr txBox="1"/>
          <p:nvPr/>
        </p:nvSpPr>
        <p:spPr>
          <a:xfrm>
            <a:off x="5374562" y="3388989"/>
            <a:ext cx="477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66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98F7EE-26E8-4343-9007-9ECDA2E38EAC}"/>
              </a:ext>
            </a:extLst>
          </p:cNvPr>
          <p:cNvSpPr txBox="1"/>
          <p:nvPr/>
        </p:nvSpPr>
        <p:spPr>
          <a:xfrm>
            <a:off x="5560785" y="6071857"/>
            <a:ext cx="477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194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AE0CFA-0A4A-4471-BFF0-48FFBEA6E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98462"/>
            <a:ext cx="5746698" cy="12555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C12C50-E301-4668-A178-69BCDBA64C6F}"/>
              </a:ext>
            </a:extLst>
          </p:cNvPr>
          <p:cNvSpPr txBox="1"/>
          <p:nvPr/>
        </p:nvSpPr>
        <p:spPr>
          <a:xfrm>
            <a:off x="6625652" y="1603948"/>
            <a:ext cx="4856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dirty="0"/>
              <a:t>خواص الفوتون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BC8555-F631-47D9-8F73-C4FB5F0DE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768265"/>
            <a:ext cx="5941102" cy="25276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4E9D45-6A28-415D-9950-5DEEEA628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302" y="213453"/>
            <a:ext cx="5511852" cy="17917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0658B9-F6F6-4980-972D-5DC41DF334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302" y="2263314"/>
            <a:ext cx="5746698" cy="25335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DD3E737-58BD-410B-9155-AE3049D65AB7}"/>
              </a:ext>
            </a:extLst>
          </p:cNvPr>
          <p:cNvSpPr txBox="1"/>
          <p:nvPr/>
        </p:nvSpPr>
        <p:spPr>
          <a:xfrm>
            <a:off x="11550936" y="213453"/>
            <a:ext cx="486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68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3AD8B9-6033-4418-BAAE-054EA1091A1F}"/>
              </a:ext>
            </a:extLst>
          </p:cNvPr>
          <p:cNvSpPr txBox="1"/>
          <p:nvPr/>
        </p:nvSpPr>
        <p:spPr>
          <a:xfrm>
            <a:off x="11586381" y="3822812"/>
            <a:ext cx="45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69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D36097-BC65-40DE-84D3-58B87341044E}"/>
              </a:ext>
            </a:extLst>
          </p:cNvPr>
          <p:cNvSpPr txBox="1"/>
          <p:nvPr/>
        </p:nvSpPr>
        <p:spPr>
          <a:xfrm>
            <a:off x="5643254" y="170276"/>
            <a:ext cx="452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70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88828F-A194-4656-AC40-19D949ACE4DB}"/>
              </a:ext>
            </a:extLst>
          </p:cNvPr>
          <p:cNvSpPr txBox="1"/>
          <p:nvPr/>
        </p:nvSpPr>
        <p:spPr>
          <a:xfrm>
            <a:off x="5993023" y="2404672"/>
            <a:ext cx="48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6253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DD7EC91-A50D-4EA4-BDD9-8E38498B5E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77562" y="22913"/>
            <a:ext cx="4734544" cy="32274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E1A690-05AD-41E1-937E-F0FAB7362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0034" y="3250405"/>
            <a:ext cx="4177180" cy="31133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C8739C-E449-4D90-837B-0A49A157E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894" y="159973"/>
            <a:ext cx="6345758" cy="61808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125FB0-9CA6-4829-8E9E-3F5A713D9F35}"/>
              </a:ext>
            </a:extLst>
          </p:cNvPr>
          <p:cNvSpPr txBox="1"/>
          <p:nvPr/>
        </p:nvSpPr>
        <p:spPr>
          <a:xfrm>
            <a:off x="11528373" y="214195"/>
            <a:ext cx="523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72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B18AE2-0211-45A9-BB57-9B25BEEEAF6F}"/>
              </a:ext>
            </a:extLst>
          </p:cNvPr>
          <p:cNvSpPr txBox="1"/>
          <p:nvPr/>
        </p:nvSpPr>
        <p:spPr>
          <a:xfrm>
            <a:off x="11528372" y="1801434"/>
            <a:ext cx="523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73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502916-555A-47A3-8A4B-55A81B489781}"/>
              </a:ext>
            </a:extLst>
          </p:cNvPr>
          <p:cNvSpPr txBox="1"/>
          <p:nvPr/>
        </p:nvSpPr>
        <p:spPr>
          <a:xfrm>
            <a:off x="11479891" y="3334822"/>
            <a:ext cx="523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74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2C3F3E-10A0-4ED5-9989-592199F6F1C7}"/>
              </a:ext>
            </a:extLst>
          </p:cNvPr>
          <p:cNvSpPr txBox="1"/>
          <p:nvPr/>
        </p:nvSpPr>
        <p:spPr>
          <a:xfrm>
            <a:off x="11462326" y="4931459"/>
            <a:ext cx="449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75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BEC31D-2ED5-42F1-9DE5-7224FACC4E0C}"/>
              </a:ext>
            </a:extLst>
          </p:cNvPr>
          <p:cNvSpPr txBox="1"/>
          <p:nvPr/>
        </p:nvSpPr>
        <p:spPr>
          <a:xfrm>
            <a:off x="6292865" y="159973"/>
            <a:ext cx="467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76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43FB47-49A8-4390-BC94-76E16584F1AB}"/>
              </a:ext>
            </a:extLst>
          </p:cNvPr>
          <p:cNvSpPr txBox="1"/>
          <p:nvPr/>
        </p:nvSpPr>
        <p:spPr>
          <a:xfrm>
            <a:off x="6183445" y="3708596"/>
            <a:ext cx="577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106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B91821-9AEC-4B7B-8A4B-483EA2AFB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6126" y="254833"/>
            <a:ext cx="5726242" cy="28331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80D004-5CC2-4630-8F87-3B623A8E1F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1062" y="3087975"/>
            <a:ext cx="5726242" cy="20536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4BBD41-24F1-40A1-9AF3-21514285EA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5334779"/>
            <a:ext cx="5631304" cy="12683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11D2D6-2D85-4FA6-B813-ABF905E370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717" y="254833"/>
            <a:ext cx="5366556" cy="61459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7F9FA3D-BC6B-4430-8313-42C7CD093CC0}"/>
              </a:ext>
            </a:extLst>
          </p:cNvPr>
          <p:cNvSpPr txBox="1"/>
          <p:nvPr/>
        </p:nvSpPr>
        <p:spPr>
          <a:xfrm>
            <a:off x="11530012" y="305175"/>
            <a:ext cx="552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78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5845D9-8693-44F3-A12B-501E9BFF4BB5}"/>
              </a:ext>
            </a:extLst>
          </p:cNvPr>
          <p:cNvSpPr txBox="1"/>
          <p:nvPr/>
        </p:nvSpPr>
        <p:spPr>
          <a:xfrm>
            <a:off x="11602621" y="3103529"/>
            <a:ext cx="552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79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5A1C46-7F98-4223-B129-9FC112342249}"/>
              </a:ext>
            </a:extLst>
          </p:cNvPr>
          <p:cNvSpPr txBox="1"/>
          <p:nvPr/>
        </p:nvSpPr>
        <p:spPr>
          <a:xfrm>
            <a:off x="11612848" y="5358999"/>
            <a:ext cx="54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81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D5CDFC-0039-4655-998C-214B92F48F54}"/>
              </a:ext>
            </a:extLst>
          </p:cNvPr>
          <p:cNvSpPr txBox="1"/>
          <p:nvPr/>
        </p:nvSpPr>
        <p:spPr>
          <a:xfrm>
            <a:off x="11632368" y="4161370"/>
            <a:ext cx="637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80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D36DE6-388D-4A0E-A24E-F27A13C1653F}"/>
              </a:ext>
            </a:extLst>
          </p:cNvPr>
          <p:cNvSpPr txBox="1"/>
          <p:nvPr/>
        </p:nvSpPr>
        <p:spPr>
          <a:xfrm>
            <a:off x="5591333" y="492062"/>
            <a:ext cx="552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82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31FA4E-12F4-4766-AACB-D92470EC618A}"/>
              </a:ext>
            </a:extLst>
          </p:cNvPr>
          <p:cNvSpPr txBox="1"/>
          <p:nvPr/>
        </p:nvSpPr>
        <p:spPr>
          <a:xfrm>
            <a:off x="5363983" y="4114801"/>
            <a:ext cx="542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6722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38F4D4-F2E1-43EB-B01C-B57A23854C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902"/>
          <a:stretch/>
        </p:blipFill>
        <p:spPr>
          <a:xfrm>
            <a:off x="6430779" y="339230"/>
            <a:ext cx="5221575" cy="34532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A428BC-A815-4F95-AE77-68AD3859A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0328" y="3792511"/>
            <a:ext cx="4532026" cy="27262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6A68A0-DC39-4729-9743-C639DA92A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646" y="-61095"/>
            <a:ext cx="5891133" cy="451317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7293BA-99D6-491A-B456-33B4F51D3D9F}"/>
              </a:ext>
            </a:extLst>
          </p:cNvPr>
          <p:cNvSpPr txBox="1"/>
          <p:nvPr/>
        </p:nvSpPr>
        <p:spPr>
          <a:xfrm>
            <a:off x="719528" y="4751882"/>
            <a:ext cx="5516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أ- التلك </a:t>
            </a:r>
          </a:p>
          <a:p>
            <a:pPr algn="r"/>
            <a:r>
              <a:rPr lang="ar-AE" b="1" dirty="0"/>
              <a:t>ب- الجبس </a:t>
            </a:r>
          </a:p>
          <a:p>
            <a:pPr algn="r"/>
            <a:r>
              <a:rPr lang="ar-AE" b="1" dirty="0"/>
              <a:t>ج- الكالسيت </a:t>
            </a:r>
          </a:p>
          <a:p>
            <a:pPr algn="r"/>
            <a:r>
              <a:rPr lang="ar-AE" b="1" dirty="0"/>
              <a:t>د- الفلوريت </a:t>
            </a:r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B17B33-2672-4C49-AC9B-0B530A6044BF}"/>
              </a:ext>
            </a:extLst>
          </p:cNvPr>
          <p:cNvSpPr txBox="1"/>
          <p:nvPr/>
        </p:nvSpPr>
        <p:spPr>
          <a:xfrm>
            <a:off x="11627370" y="339230"/>
            <a:ext cx="468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84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FF3A9F-BC5C-4CB1-B5F0-0961B9789A62}"/>
              </a:ext>
            </a:extLst>
          </p:cNvPr>
          <p:cNvSpPr txBox="1"/>
          <p:nvPr/>
        </p:nvSpPr>
        <p:spPr>
          <a:xfrm>
            <a:off x="11550936" y="2097878"/>
            <a:ext cx="468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85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FBA895-C649-41E7-B849-6F1D2BD337B2}"/>
              </a:ext>
            </a:extLst>
          </p:cNvPr>
          <p:cNvSpPr txBox="1"/>
          <p:nvPr/>
        </p:nvSpPr>
        <p:spPr>
          <a:xfrm>
            <a:off x="11605899" y="3785574"/>
            <a:ext cx="490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86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A3416E-EE9A-4496-881B-E092A9CDBB34}"/>
              </a:ext>
            </a:extLst>
          </p:cNvPr>
          <p:cNvSpPr txBox="1"/>
          <p:nvPr/>
        </p:nvSpPr>
        <p:spPr>
          <a:xfrm>
            <a:off x="11550936" y="5177385"/>
            <a:ext cx="490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87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764C24-A65A-4DBB-BAE6-ADB8600EBAAE}"/>
              </a:ext>
            </a:extLst>
          </p:cNvPr>
          <p:cNvSpPr txBox="1"/>
          <p:nvPr/>
        </p:nvSpPr>
        <p:spPr>
          <a:xfrm>
            <a:off x="6205185" y="152343"/>
            <a:ext cx="560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88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AACDCD-26C6-486B-83FA-0F31EFD1545F}"/>
              </a:ext>
            </a:extLst>
          </p:cNvPr>
          <p:cNvSpPr txBox="1"/>
          <p:nvPr/>
        </p:nvSpPr>
        <p:spPr>
          <a:xfrm>
            <a:off x="5746231" y="3147935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139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E70CA46-0745-4247-B072-2186A84C5A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0742" y="146726"/>
            <a:ext cx="5331502" cy="5909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5B0474-85FD-44E2-99D7-62A96772F0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16"/>
          <a:stretch/>
        </p:blipFill>
        <p:spPr>
          <a:xfrm>
            <a:off x="764498" y="811769"/>
            <a:ext cx="2923082" cy="17832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51A00A-4815-49D6-9A96-D40AECB71258}"/>
              </a:ext>
            </a:extLst>
          </p:cNvPr>
          <p:cNvSpPr txBox="1"/>
          <p:nvPr/>
        </p:nvSpPr>
        <p:spPr>
          <a:xfrm>
            <a:off x="1898754" y="405281"/>
            <a:ext cx="41972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ما الخاصية التي يتم دراستها التي في الشكل ؟</a:t>
            </a:r>
          </a:p>
          <a:p>
            <a:pPr algn="r"/>
            <a:endParaRPr lang="ar-AE" b="1" dirty="0"/>
          </a:p>
          <a:p>
            <a:pPr algn="r"/>
            <a:r>
              <a:rPr lang="ar-AE" b="1" dirty="0"/>
              <a:t>أ- الصلادة </a:t>
            </a:r>
          </a:p>
          <a:p>
            <a:pPr algn="r"/>
            <a:r>
              <a:rPr lang="ar-AE" b="1" dirty="0"/>
              <a:t>ب- لون المعدن </a:t>
            </a:r>
          </a:p>
          <a:p>
            <a:pPr algn="r"/>
            <a:r>
              <a:rPr lang="ar-AE" b="1" dirty="0"/>
              <a:t>ج- المكسر </a:t>
            </a:r>
          </a:p>
          <a:p>
            <a:pPr algn="r"/>
            <a:r>
              <a:rPr lang="ar-AE" b="1" dirty="0"/>
              <a:t>د- المخدش </a:t>
            </a:r>
            <a:endParaRPr lang="en-US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8BCA5B-C526-43E8-90AB-75EBC10688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577" y="2804915"/>
            <a:ext cx="5331502" cy="34801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B32ED39-7E1B-40E6-B66D-7B9D7F4E104C}"/>
              </a:ext>
            </a:extLst>
          </p:cNvPr>
          <p:cNvSpPr txBox="1"/>
          <p:nvPr/>
        </p:nvSpPr>
        <p:spPr>
          <a:xfrm>
            <a:off x="11725821" y="218394"/>
            <a:ext cx="491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89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21312C-F236-43EF-82FD-12EA8F0FB822}"/>
              </a:ext>
            </a:extLst>
          </p:cNvPr>
          <p:cNvSpPr txBox="1"/>
          <p:nvPr/>
        </p:nvSpPr>
        <p:spPr>
          <a:xfrm>
            <a:off x="11505968" y="2560622"/>
            <a:ext cx="491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90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519A1B-13CB-4467-9B5B-6581D6267140}"/>
              </a:ext>
            </a:extLst>
          </p:cNvPr>
          <p:cNvSpPr txBox="1"/>
          <p:nvPr/>
        </p:nvSpPr>
        <p:spPr>
          <a:xfrm>
            <a:off x="11472475" y="4358096"/>
            <a:ext cx="491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91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DF7D00-83F5-4B40-92F8-474319210E8C}"/>
              </a:ext>
            </a:extLst>
          </p:cNvPr>
          <p:cNvSpPr txBox="1"/>
          <p:nvPr/>
        </p:nvSpPr>
        <p:spPr>
          <a:xfrm>
            <a:off x="6069727" y="437995"/>
            <a:ext cx="540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92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FEDA1A-0FD5-4E21-B484-896D46CD8062}"/>
              </a:ext>
            </a:extLst>
          </p:cNvPr>
          <p:cNvSpPr txBox="1"/>
          <p:nvPr/>
        </p:nvSpPr>
        <p:spPr>
          <a:xfrm>
            <a:off x="5817476" y="858421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BC25A2A-4047-435A-8F76-2B264830BBD6}"/>
              </a:ext>
            </a:extLst>
          </p:cNvPr>
          <p:cNvSpPr txBox="1"/>
          <p:nvPr/>
        </p:nvSpPr>
        <p:spPr>
          <a:xfrm>
            <a:off x="5883641" y="2804915"/>
            <a:ext cx="727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93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A18D932-88EF-47FD-B15D-EE31B31EEDB9}"/>
              </a:ext>
            </a:extLst>
          </p:cNvPr>
          <p:cNvSpPr txBox="1"/>
          <p:nvPr/>
        </p:nvSpPr>
        <p:spPr>
          <a:xfrm>
            <a:off x="5976079" y="4562301"/>
            <a:ext cx="727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7566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43980-A813-4724-B82C-DAAEF7191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07F211A-47E1-41CE-830F-052704FCC7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9823" y="0"/>
            <a:ext cx="11542426" cy="6857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7C28CE-6D30-46DB-82A7-62564ED2FA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23" y="4107304"/>
            <a:ext cx="4646950" cy="21435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FBC613-1A31-4303-A1C9-DC6449CD3941}"/>
              </a:ext>
            </a:extLst>
          </p:cNvPr>
          <p:cNvSpPr txBox="1"/>
          <p:nvPr/>
        </p:nvSpPr>
        <p:spPr>
          <a:xfrm>
            <a:off x="11725821" y="0"/>
            <a:ext cx="466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95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774C14-6251-4AE9-A46E-D5F42061342A}"/>
              </a:ext>
            </a:extLst>
          </p:cNvPr>
          <p:cNvSpPr txBox="1"/>
          <p:nvPr/>
        </p:nvSpPr>
        <p:spPr>
          <a:xfrm>
            <a:off x="11645094" y="1380712"/>
            <a:ext cx="466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96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6BE9CD-78FE-4C39-A176-49ACD9C3ABF4}"/>
              </a:ext>
            </a:extLst>
          </p:cNvPr>
          <p:cNvSpPr txBox="1"/>
          <p:nvPr/>
        </p:nvSpPr>
        <p:spPr>
          <a:xfrm>
            <a:off x="11637364" y="2836251"/>
            <a:ext cx="466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97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14B159-A4F6-4A82-9E49-EB5315199750}"/>
              </a:ext>
            </a:extLst>
          </p:cNvPr>
          <p:cNvSpPr txBox="1"/>
          <p:nvPr/>
        </p:nvSpPr>
        <p:spPr>
          <a:xfrm>
            <a:off x="4661942" y="0"/>
            <a:ext cx="697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100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41C04E-7CCA-4741-BDEA-EB43D818A04F}"/>
              </a:ext>
            </a:extLst>
          </p:cNvPr>
          <p:cNvSpPr txBox="1"/>
          <p:nvPr/>
        </p:nvSpPr>
        <p:spPr>
          <a:xfrm>
            <a:off x="5817476" y="858421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7DF600-6709-4B6E-8BC6-B0E879195DF6}"/>
              </a:ext>
            </a:extLst>
          </p:cNvPr>
          <p:cNvSpPr txBox="1"/>
          <p:nvPr/>
        </p:nvSpPr>
        <p:spPr>
          <a:xfrm>
            <a:off x="5746231" y="3147935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EEFF2EF-7D27-45CD-9A27-CEB322402CD5}"/>
              </a:ext>
            </a:extLst>
          </p:cNvPr>
          <p:cNvSpPr txBox="1"/>
          <p:nvPr/>
        </p:nvSpPr>
        <p:spPr>
          <a:xfrm>
            <a:off x="11455998" y="4107124"/>
            <a:ext cx="466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98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D48D6E-68C5-4189-B961-02BFEAC26ADF}"/>
              </a:ext>
            </a:extLst>
          </p:cNvPr>
          <p:cNvSpPr txBox="1"/>
          <p:nvPr/>
        </p:nvSpPr>
        <p:spPr>
          <a:xfrm>
            <a:off x="4713878" y="4089677"/>
            <a:ext cx="697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4762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CFB0F-C934-440B-8579-CD4335B80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5B506F-6CE2-4221-A575-D33FAA827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922" y="373774"/>
            <a:ext cx="11677337" cy="64842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544D9E-FB4F-4829-99C1-C98F800977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535711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E4BFC8-7E5E-475C-8902-639A75A56F9B}"/>
              </a:ext>
            </a:extLst>
          </p:cNvPr>
          <p:cNvSpPr txBox="1"/>
          <p:nvPr/>
        </p:nvSpPr>
        <p:spPr>
          <a:xfrm>
            <a:off x="11714892" y="373774"/>
            <a:ext cx="58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102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124E9D-BDED-48C1-8783-5EC05535056F}"/>
              </a:ext>
            </a:extLst>
          </p:cNvPr>
          <p:cNvSpPr txBox="1"/>
          <p:nvPr/>
        </p:nvSpPr>
        <p:spPr>
          <a:xfrm>
            <a:off x="11652822" y="1298659"/>
            <a:ext cx="58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103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0837E1-5B90-40F3-9DF6-3D4085F06A1F}"/>
              </a:ext>
            </a:extLst>
          </p:cNvPr>
          <p:cNvSpPr txBox="1"/>
          <p:nvPr/>
        </p:nvSpPr>
        <p:spPr>
          <a:xfrm>
            <a:off x="11540007" y="2597318"/>
            <a:ext cx="58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104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691F20-04DE-468F-83E7-04DDE2BC32BF}"/>
              </a:ext>
            </a:extLst>
          </p:cNvPr>
          <p:cNvSpPr txBox="1"/>
          <p:nvPr/>
        </p:nvSpPr>
        <p:spPr>
          <a:xfrm>
            <a:off x="11652821" y="5007749"/>
            <a:ext cx="58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105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4F7632-284B-4458-BB88-BEFA3D17F29F}"/>
              </a:ext>
            </a:extLst>
          </p:cNvPr>
          <p:cNvSpPr txBox="1"/>
          <p:nvPr/>
        </p:nvSpPr>
        <p:spPr>
          <a:xfrm>
            <a:off x="6216976" y="82013"/>
            <a:ext cx="57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106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17D8CA-9AD1-4674-ABB3-C0E1C43D10D3}"/>
              </a:ext>
            </a:extLst>
          </p:cNvPr>
          <p:cNvSpPr txBox="1"/>
          <p:nvPr/>
        </p:nvSpPr>
        <p:spPr>
          <a:xfrm>
            <a:off x="6304418" y="2064462"/>
            <a:ext cx="58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97637B-AF61-4415-AF41-6E99A23A7B43}"/>
              </a:ext>
            </a:extLst>
          </p:cNvPr>
          <p:cNvSpPr txBox="1"/>
          <p:nvPr/>
        </p:nvSpPr>
        <p:spPr>
          <a:xfrm>
            <a:off x="6169506" y="4482485"/>
            <a:ext cx="58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325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919348E-B4D6-4A85-85A0-D3EFF1EC21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600512" y="56213"/>
            <a:ext cx="5199636" cy="33727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45504E-23F9-4DE6-BBC0-3D718DC49F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5555" y="3267856"/>
            <a:ext cx="5024594" cy="33727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9E50B9-FA31-4BB2-80D7-34022A9218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784" y="244370"/>
            <a:ext cx="5454468" cy="26637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F8D09A-F8CF-4A6F-9BB4-53BB97BFCA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851" y="3132944"/>
            <a:ext cx="5454467" cy="31153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30D0885-4E96-49B9-AFB5-D9FB3B448565}"/>
              </a:ext>
            </a:extLst>
          </p:cNvPr>
          <p:cNvSpPr txBox="1"/>
          <p:nvPr/>
        </p:nvSpPr>
        <p:spPr>
          <a:xfrm>
            <a:off x="11725821" y="57483"/>
            <a:ext cx="578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109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2B5FDD-D40C-4252-8209-ECAA03F624DA}"/>
              </a:ext>
            </a:extLst>
          </p:cNvPr>
          <p:cNvSpPr txBox="1"/>
          <p:nvPr/>
        </p:nvSpPr>
        <p:spPr>
          <a:xfrm>
            <a:off x="11625264" y="1750013"/>
            <a:ext cx="566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110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520640-2C6D-445E-89CD-7E7F81414B4F}"/>
              </a:ext>
            </a:extLst>
          </p:cNvPr>
          <p:cNvSpPr txBox="1"/>
          <p:nvPr/>
        </p:nvSpPr>
        <p:spPr>
          <a:xfrm>
            <a:off x="11705603" y="3269126"/>
            <a:ext cx="566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111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3EA054-EE91-4BAD-B540-83A76562F578}"/>
              </a:ext>
            </a:extLst>
          </p:cNvPr>
          <p:cNvSpPr txBox="1"/>
          <p:nvPr/>
        </p:nvSpPr>
        <p:spPr>
          <a:xfrm>
            <a:off x="11376052" y="4998680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E366AD-757C-4D4C-A658-42D377F35F82}"/>
              </a:ext>
            </a:extLst>
          </p:cNvPr>
          <p:cNvSpPr txBox="1"/>
          <p:nvPr/>
        </p:nvSpPr>
        <p:spPr>
          <a:xfrm>
            <a:off x="5711252" y="244370"/>
            <a:ext cx="754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114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872CB87-5CBF-430A-BEEF-C28092A589E6}"/>
              </a:ext>
            </a:extLst>
          </p:cNvPr>
          <p:cNvSpPr txBox="1"/>
          <p:nvPr/>
        </p:nvSpPr>
        <p:spPr>
          <a:xfrm>
            <a:off x="5746231" y="3147935"/>
            <a:ext cx="719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116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FC0F1E-F507-42F1-9EAD-03D64093DDA6}"/>
              </a:ext>
            </a:extLst>
          </p:cNvPr>
          <p:cNvSpPr txBox="1"/>
          <p:nvPr/>
        </p:nvSpPr>
        <p:spPr>
          <a:xfrm>
            <a:off x="11625264" y="5122800"/>
            <a:ext cx="566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112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0A39D6-DAFE-4797-91F3-58B7EEC1D79A}"/>
              </a:ext>
            </a:extLst>
          </p:cNvPr>
          <p:cNvSpPr txBox="1"/>
          <p:nvPr/>
        </p:nvSpPr>
        <p:spPr>
          <a:xfrm>
            <a:off x="5682875" y="1714911"/>
            <a:ext cx="566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115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A778987-94E3-4E58-A0B7-76890DB4081A}"/>
              </a:ext>
            </a:extLst>
          </p:cNvPr>
          <p:cNvSpPr txBox="1"/>
          <p:nvPr/>
        </p:nvSpPr>
        <p:spPr>
          <a:xfrm>
            <a:off x="5796275" y="4698128"/>
            <a:ext cx="719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9796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BF3D61-E6A6-4FA3-8D35-C510EC36C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347" y="378346"/>
            <a:ext cx="4631415" cy="30506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1CAA14-137C-4822-9D1B-39CD6922F9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271" y="3690156"/>
            <a:ext cx="4511491" cy="27894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602F739-D9ED-42F3-8620-552ECDCE876D}"/>
              </a:ext>
            </a:extLst>
          </p:cNvPr>
          <p:cNvSpPr txBox="1"/>
          <p:nvPr/>
        </p:nvSpPr>
        <p:spPr>
          <a:xfrm>
            <a:off x="719528" y="378346"/>
            <a:ext cx="51416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ماذا يسمى المزيج من المعادن واجزاء الصخور وقطع من اجزاء كائنات حية فيما سبق من التباتات والحيوانات؟ </a:t>
            </a:r>
          </a:p>
          <a:p>
            <a:pPr algn="r"/>
            <a:r>
              <a:rPr lang="ar-AE" b="1" dirty="0"/>
              <a:t>أ- الصخور </a:t>
            </a:r>
          </a:p>
          <a:p>
            <a:pPr algn="r"/>
            <a:r>
              <a:rPr lang="ar-AE" b="1" dirty="0"/>
              <a:t>ب- المعادن </a:t>
            </a:r>
          </a:p>
          <a:p>
            <a:pPr algn="r"/>
            <a:r>
              <a:rPr lang="ar-AE" b="1" dirty="0"/>
              <a:t>ج- التربة </a:t>
            </a:r>
          </a:p>
          <a:p>
            <a:pPr algn="r"/>
            <a:r>
              <a:rPr lang="ar-AE" b="1" dirty="0"/>
              <a:t>د- التلاحم  </a:t>
            </a:r>
            <a:endParaRPr lang="en-US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FACE7F-A042-4616-A880-648E9341E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9740" y="2285149"/>
            <a:ext cx="4631415" cy="35310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E4BCA80-269E-4D9A-A459-43588BEB6633}"/>
              </a:ext>
            </a:extLst>
          </p:cNvPr>
          <p:cNvSpPr txBox="1"/>
          <p:nvPr/>
        </p:nvSpPr>
        <p:spPr>
          <a:xfrm>
            <a:off x="11621827" y="378346"/>
            <a:ext cx="570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118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A4FBC1-1F68-41AB-A3CE-C4F77F7EEE1A}"/>
              </a:ext>
            </a:extLst>
          </p:cNvPr>
          <p:cNvSpPr txBox="1"/>
          <p:nvPr/>
        </p:nvSpPr>
        <p:spPr>
          <a:xfrm>
            <a:off x="11658287" y="2098262"/>
            <a:ext cx="570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119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0DB3C2-5BBE-451F-8005-4339A8672023}"/>
              </a:ext>
            </a:extLst>
          </p:cNvPr>
          <p:cNvSpPr txBox="1"/>
          <p:nvPr/>
        </p:nvSpPr>
        <p:spPr>
          <a:xfrm>
            <a:off x="11658286" y="3746382"/>
            <a:ext cx="738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120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0E3AFB-E5C9-4D81-85DF-AE751A1F65CA}"/>
              </a:ext>
            </a:extLst>
          </p:cNvPr>
          <p:cNvSpPr txBox="1"/>
          <p:nvPr/>
        </p:nvSpPr>
        <p:spPr>
          <a:xfrm>
            <a:off x="11532821" y="5207615"/>
            <a:ext cx="659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121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BDF044-223B-46D3-A903-C69FDD8E8725}"/>
              </a:ext>
            </a:extLst>
          </p:cNvPr>
          <p:cNvSpPr txBox="1"/>
          <p:nvPr/>
        </p:nvSpPr>
        <p:spPr>
          <a:xfrm>
            <a:off x="5746230" y="479686"/>
            <a:ext cx="699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122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902096-A8FF-4F4C-9303-6610A9F22D6F}"/>
              </a:ext>
            </a:extLst>
          </p:cNvPr>
          <p:cNvSpPr txBox="1"/>
          <p:nvPr/>
        </p:nvSpPr>
        <p:spPr>
          <a:xfrm>
            <a:off x="5811188" y="2398504"/>
            <a:ext cx="634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123</a:t>
            </a: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9BC8A0E-27BB-47E5-9D1B-B0DD5C1A1440}"/>
              </a:ext>
            </a:extLst>
          </p:cNvPr>
          <p:cNvSpPr txBox="1"/>
          <p:nvPr/>
        </p:nvSpPr>
        <p:spPr>
          <a:xfrm>
            <a:off x="5778709" y="4107731"/>
            <a:ext cx="634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4785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8C44D4-42AA-4B44-8F2B-C62DDB7292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4964" y="260766"/>
            <a:ext cx="4002217" cy="32769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AED672-0479-40AE-A017-D9A7667F88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8350688" y="3687579"/>
            <a:ext cx="3431424" cy="29096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3F9DF0-68E6-4C76-8AA3-E07815961F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778" y="555660"/>
            <a:ext cx="2283777" cy="16333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5226B89-9DFC-4D86-A399-CE7B734EF14C}"/>
              </a:ext>
            </a:extLst>
          </p:cNvPr>
          <p:cNvSpPr txBox="1"/>
          <p:nvPr/>
        </p:nvSpPr>
        <p:spPr>
          <a:xfrm>
            <a:off x="3013023" y="434715"/>
            <a:ext cx="2668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ما نوع زراعة التربة الذي يظهر في الشكل ؟</a:t>
            </a:r>
          </a:p>
          <a:p>
            <a:pPr algn="r"/>
            <a:r>
              <a:rPr lang="ar-AE" b="1" dirty="0"/>
              <a:t>أ- الزراعة بالتصطيب </a:t>
            </a:r>
          </a:p>
          <a:p>
            <a:pPr algn="r"/>
            <a:r>
              <a:rPr lang="ar-AE" b="1" dirty="0"/>
              <a:t>ب- الحراثة الكنتورية </a:t>
            </a:r>
          </a:p>
          <a:p>
            <a:pPr algn="r"/>
            <a:r>
              <a:rPr lang="ar-AE" b="1" dirty="0"/>
              <a:t>ج- الزراعة الشريطية </a:t>
            </a:r>
          </a:p>
          <a:p>
            <a:pPr algn="r"/>
            <a:r>
              <a:rPr lang="ar-AE" b="1" dirty="0"/>
              <a:t>د- التسميد </a:t>
            </a:r>
            <a:endParaRPr lang="en-US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90B5CF-E42E-45DE-9D2F-8A12433225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544" y="2861404"/>
            <a:ext cx="595640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55796E6-7C0C-4383-8E16-77722B92D45A}"/>
              </a:ext>
            </a:extLst>
          </p:cNvPr>
          <p:cNvSpPr txBox="1"/>
          <p:nvPr/>
        </p:nvSpPr>
        <p:spPr>
          <a:xfrm>
            <a:off x="629587" y="2323475"/>
            <a:ext cx="5306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اي من الخيارات التالية يمثل الوصف الصحيح لنوع الزراعة ؟</a:t>
            </a:r>
            <a:endParaRPr lang="en-US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49C2D84-5608-4246-ACBE-9E927D52AF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785" y="4382551"/>
            <a:ext cx="5956403" cy="13525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D43FD22-A1D9-4E63-8699-70A1DAEEA3D0}"/>
              </a:ext>
            </a:extLst>
          </p:cNvPr>
          <p:cNvSpPr txBox="1"/>
          <p:nvPr/>
        </p:nvSpPr>
        <p:spPr>
          <a:xfrm>
            <a:off x="11607227" y="368773"/>
            <a:ext cx="58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125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126883-E99B-4F0F-8520-5FDC626903CD}"/>
              </a:ext>
            </a:extLst>
          </p:cNvPr>
          <p:cNvSpPr txBox="1"/>
          <p:nvPr/>
        </p:nvSpPr>
        <p:spPr>
          <a:xfrm>
            <a:off x="11550936" y="1983683"/>
            <a:ext cx="58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126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821893-F899-464E-8074-5C3C25054E72}"/>
              </a:ext>
            </a:extLst>
          </p:cNvPr>
          <p:cNvSpPr txBox="1"/>
          <p:nvPr/>
        </p:nvSpPr>
        <p:spPr>
          <a:xfrm>
            <a:off x="11477938" y="3617968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B7FEED-B836-4E2D-AEF1-77AF4C3CDC1B}"/>
              </a:ext>
            </a:extLst>
          </p:cNvPr>
          <p:cNvSpPr txBox="1"/>
          <p:nvPr/>
        </p:nvSpPr>
        <p:spPr>
          <a:xfrm>
            <a:off x="11682021" y="3604780"/>
            <a:ext cx="58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127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3E415B-5E2E-4169-B298-563F3179CA70}"/>
              </a:ext>
            </a:extLst>
          </p:cNvPr>
          <p:cNvSpPr txBox="1"/>
          <p:nvPr/>
        </p:nvSpPr>
        <p:spPr>
          <a:xfrm>
            <a:off x="5681272" y="555660"/>
            <a:ext cx="58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129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1D2AC1-6729-45C2-B8EB-298802188B17}"/>
              </a:ext>
            </a:extLst>
          </p:cNvPr>
          <p:cNvSpPr txBox="1"/>
          <p:nvPr/>
        </p:nvSpPr>
        <p:spPr>
          <a:xfrm>
            <a:off x="5746231" y="3147935"/>
            <a:ext cx="349769" cy="373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FE00825-DA98-4282-8EA1-27E4F7B04732}"/>
              </a:ext>
            </a:extLst>
          </p:cNvPr>
          <p:cNvSpPr txBox="1"/>
          <p:nvPr/>
        </p:nvSpPr>
        <p:spPr>
          <a:xfrm>
            <a:off x="11692326" y="5276882"/>
            <a:ext cx="58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128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0ABF9CF-2E48-4C0F-B1DE-C47F2B0F4951}"/>
              </a:ext>
            </a:extLst>
          </p:cNvPr>
          <p:cNvSpPr txBox="1"/>
          <p:nvPr/>
        </p:nvSpPr>
        <p:spPr>
          <a:xfrm>
            <a:off x="5901128" y="2271024"/>
            <a:ext cx="58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130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3826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37235D-0361-4C67-BBEA-C5DAAD1B1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918" y="314793"/>
            <a:ext cx="5579699" cy="61159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BA83F7-967F-498C-9D24-C79D25E10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9" y="1272447"/>
            <a:ext cx="5956404" cy="13525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529CB0-EFEE-49FC-88EC-87B73CA4737F}"/>
              </a:ext>
            </a:extLst>
          </p:cNvPr>
          <p:cNvSpPr txBox="1"/>
          <p:nvPr/>
        </p:nvSpPr>
        <p:spPr>
          <a:xfrm>
            <a:off x="309484" y="314793"/>
            <a:ext cx="56962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b="1" dirty="0"/>
              <a:t>اي من طرق الزراعة التاليئة تحمي التربة من الانجراف بفعل مياه الامطار بشكل اساسي  ؟ </a:t>
            </a:r>
            <a:endParaRPr lang="en-US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7B82A9-BB76-4917-92E5-F6E5CB1F605A}"/>
              </a:ext>
            </a:extLst>
          </p:cNvPr>
          <p:cNvSpPr txBox="1"/>
          <p:nvPr/>
        </p:nvSpPr>
        <p:spPr>
          <a:xfrm>
            <a:off x="1528997" y="2772621"/>
            <a:ext cx="43221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/>
              <a:t>A </a:t>
            </a:r>
            <a:r>
              <a:rPr lang="ar-AE" b="1" dirty="0"/>
              <a:t>و</a:t>
            </a:r>
            <a:r>
              <a:rPr lang="en-US" b="1" dirty="0"/>
              <a:t>B</a:t>
            </a:r>
            <a:r>
              <a:rPr lang="ar-AE" b="1" dirty="0"/>
              <a:t>أ- </a:t>
            </a:r>
          </a:p>
          <a:p>
            <a:pPr algn="r"/>
            <a:r>
              <a:rPr lang="en-US" b="1" dirty="0"/>
              <a:t>B</a:t>
            </a:r>
            <a:r>
              <a:rPr lang="ar-AE" b="1" dirty="0"/>
              <a:t>و</a:t>
            </a:r>
            <a:r>
              <a:rPr lang="en-US" b="1" dirty="0"/>
              <a:t> D</a:t>
            </a:r>
            <a:r>
              <a:rPr lang="ar-AE" b="1" dirty="0"/>
              <a:t>ب- </a:t>
            </a:r>
            <a:endParaRPr lang="en-US" b="1" dirty="0"/>
          </a:p>
          <a:p>
            <a:pPr algn="r"/>
            <a:r>
              <a:rPr lang="en-US" b="1" dirty="0"/>
              <a:t>A </a:t>
            </a:r>
            <a:r>
              <a:rPr lang="ar-AE" b="1" dirty="0"/>
              <a:t>و</a:t>
            </a:r>
            <a:r>
              <a:rPr lang="en-US" b="1" dirty="0"/>
              <a:t> D</a:t>
            </a:r>
            <a:r>
              <a:rPr lang="ar-AE" b="1" dirty="0"/>
              <a:t>ج- </a:t>
            </a:r>
            <a:endParaRPr lang="en-US" b="1" dirty="0"/>
          </a:p>
          <a:p>
            <a:pPr algn="r"/>
            <a:r>
              <a:rPr lang="en-US" b="1" dirty="0"/>
              <a:t>D</a:t>
            </a:r>
            <a:r>
              <a:rPr lang="ar-AE" b="1" dirty="0"/>
              <a:t>د- </a:t>
            </a:r>
            <a:endParaRPr lang="en-US" b="1" dirty="0"/>
          </a:p>
        </p:txBody>
      </p:sp>
      <p:sp>
        <p:nvSpPr>
          <p:cNvPr id="9" name="TextBox 10">
            <a:extLst>
              <a:ext uri="{FF2B5EF4-FFF2-40B4-BE49-F238E27FC236}">
                <a16:creationId xmlns:a16="http://schemas.microsoft.com/office/drawing/2014/main" id="{63B1D61A-0D1D-4717-A998-06FE77B80CDF}"/>
              </a:ext>
            </a:extLst>
          </p:cNvPr>
          <p:cNvSpPr txBox="1"/>
          <p:nvPr/>
        </p:nvSpPr>
        <p:spPr>
          <a:xfrm>
            <a:off x="11717664" y="349388"/>
            <a:ext cx="596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AE" dirty="0"/>
              <a:t>131</a:t>
            </a:r>
            <a:endParaRPr lang="en-US" dirty="0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F7BB3660-583D-41E4-9308-1AC1D5D73E1D}"/>
              </a:ext>
            </a:extLst>
          </p:cNvPr>
          <p:cNvSpPr txBox="1"/>
          <p:nvPr/>
        </p:nvSpPr>
        <p:spPr>
          <a:xfrm>
            <a:off x="11684014" y="1948722"/>
            <a:ext cx="596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AE" dirty="0"/>
              <a:t>132</a:t>
            </a:r>
            <a:endParaRPr lang="en-US" dirty="0"/>
          </a:p>
        </p:txBody>
      </p:sp>
      <p:sp>
        <p:nvSpPr>
          <p:cNvPr id="11" name="TextBox 12">
            <a:extLst>
              <a:ext uri="{FF2B5EF4-FFF2-40B4-BE49-F238E27FC236}">
                <a16:creationId xmlns:a16="http://schemas.microsoft.com/office/drawing/2014/main" id="{98F9FEA8-DE05-4336-9415-747D75885E75}"/>
              </a:ext>
            </a:extLst>
          </p:cNvPr>
          <p:cNvSpPr txBox="1"/>
          <p:nvPr/>
        </p:nvSpPr>
        <p:spPr>
          <a:xfrm>
            <a:off x="11688716" y="3769538"/>
            <a:ext cx="591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AE" dirty="0"/>
              <a:t>133</a:t>
            </a:r>
            <a:endParaRPr lang="en-US" dirty="0"/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E544E0E2-6D4F-45AD-97A5-D3C999F8F41C}"/>
              </a:ext>
            </a:extLst>
          </p:cNvPr>
          <p:cNvSpPr txBox="1"/>
          <p:nvPr/>
        </p:nvSpPr>
        <p:spPr>
          <a:xfrm>
            <a:off x="5905812" y="344946"/>
            <a:ext cx="596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AE" dirty="0"/>
              <a:t>134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519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484</Words>
  <Application>Microsoft Office PowerPoint</Application>
  <PresentationFormat>Widescreen</PresentationFormat>
  <Paragraphs>237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Office Theme</vt:lpstr>
      <vt:lpstr>المراجعة النهائية لاختبار نهاية الفصل الدراسي الثالث 2025/2026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Ziad Manasrah</dc:creator>
  <cp:lastModifiedBy>Ziad Manasrah</cp:lastModifiedBy>
  <cp:revision>114</cp:revision>
  <dcterms:created xsi:type="dcterms:W3CDTF">2026-05-29T19:20:47Z</dcterms:created>
  <dcterms:modified xsi:type="dcterms:W3CDTF">2026-05-30T16:04:16Z</dcterms:modified>
</cp:coreProperties>
</file>