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</p:sldMasterIdLst>
  <p:sldIdLst>
    <p:sldId id="358" r:id="rId4"/>
    <p:sldId id="295" r:id="rId5"/>
    <p:sldId id="12424" r:id="rId6"/>
    <p:sldId id="12425" r:id="rId7"/>
    <p:sldId id="2881" r:id="rId8"/>
    <p:sldId id="296" r:id="rId9"/>
    <p:sldId id="267" r:id="rId10"/>
    <p:sldId id="268" r:id="rId11"/>
    <p:sldId id="336" r:id="rId12"/>
    <p:sldId id="269" r:id="rId13"/>
    <p:sldId id="270" r:id="rId14"/>
    <p:sldId id="271" r:id="rId15"/>
    <p:sldId id="344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31:24.496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1084 247 0,'-30'0'110,"-1"0"-79,-31 0-31,0 0 16,31 0-1,0 0-15,0 0 16,0 0-16,0 0 15,0 0 1,0 0 0,0 0-1,0 0-15,0 0 16,0 0 0,0 0-16,-31 0 109,31 0-109,0 0 31,-31 0-15,31 0 15,0 0 78,0 0-93,0 0 125,0 0-126,0 0 110,0 0-109,0 0-16,0 0 31,0 0 235,0 0-219,31-31 265,0 0-296,0 0 15,0 0-15,0 0 46,31 31 94,0 0-156,0 0 32,0 0-32,0 0 31,0 0-31,0 0 16,0 0-1,0 0-15,0 0 16,0 0 93,0 0-46,0 0-63,0 0 109,0 0-78,31 0-15,-31 0 0,0 0 124,-31-31-109,31 31-31,0 0 16,-31-30 0,31 30-1,-31-31 95,31 31-95,-31 31 267,0-1-282,0 1 31,0 0-31,0 0 15,31 0-15,-31 0 32,31-31-17,-31 31 63,-31-31 219,0 0-281,0 0 0,0 0 15,0 0-31,0 0 15,0 31 1,0-31-16,0 0 31,0 0-15,0 31 15,0-31-15,0 0 15,0 0 0,31 31-15,-31-31 0,0 0-1,0 0 1,31 31-1,-31-31 1,31 31-16,-31-31 16,0 0-1,0 0 17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31:58.243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-1 63 0,'31'0'250,"31"0"-219,-31 0 1,0 0-17,-1 0 1,1 0 0,0 0-1,0 0 1,0 0-16,0 0 31,0 0-15,0 0-1,0 0 17,0 0-32,0 0 31,0 0-16,0 0 17,0 0-32,0 0 31,0 0 78,0 0-77,0 0-17,0 0 16,0 0 16,0 0-15,0 0-17,0-31-15,0 31 31,0 0-31,-31-31 391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44:31.126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3973 0 0,'-30'0'140,"0"0"-108,0 0-17,0 0 1,0 0 0,1 0-1,-1 0 1,-30 0-1,0 0 1,0 0 0,31 0-1,-31 0-15,30 0 16,-30 0 0,30 0-16,0 0 15,0 0-15,1 0 16,-31 29-1,0-29-15,30 0 16,-30 0 0,1 0-16,-1 0 15,0 30 1,0-30-16,30 0 16,-29 0-16,29 0 15,-30 0 1,30 0-16,-30 0 15,1 0 1,-1 0-16,0 0 16,30 0-1,-30 0-15,1 0 16,-1 0 0,30 0-16,0 0 15,0 0 1,-29 0-16,29 0 15,-30 30-15,0-30 16,0 0 0,30 0-16,-29 0 15,-1 30 1,30-30-16,0 0 16,-30 0-1,31 0-15,-31 30 31,0-30-31,30 0 16,0 0-16,-30 0 16,31 0-1,-1 0-15,0 0 16,-30 0 0,30 0-16,-30 0 31,31 0-31,-1 0 15,0 0 1,0 0-16,0 0 16,-30 0-16,30 0 31,0 0-31,1 0 16,-1 0-1,-30 0-15,30 0 16,0 0-1,-30 0-15,31 0 32,-31 0-32,30 0 15,0 0 1,0 0 0,0 0-16,0 0 31,0 0 0,1 0-31,-1 0 31,0 0-31,0 0 32,0 0-17,0 0 16,0 0 1,0 0 108,60 0 32,0 0-156,0 0-1,0 0 1,0 0-16,30 0 31,-1 30-31,31 0 16,149 30 0,0-1-16,-30-29 15,-119-30 1,-30 0-16,-1 0 15,-29 0 1,0 0 0,0 0-1,30-30 1,-30 0-16,0 30 16,0-29-1,-1-1-15,1 30 16,-30-30-1,60 30-15,-30-60 32,30 60-32,-1 0 31,-59-30-31,30 30 16,0 0 15,0 0-16,0 0 1,0 0 0,0 0-1,0 0 17,0 0-32,-1 0 15,1 0-15,0 0 16,0 0-1,0 0-15,0 0 16,30 0 0,-31 0-1,1 0 1,0 0 0,0 0-1,0 0 1,0 0-16,0 0 31,0 0-31,0 0 16,-1 0-1,1 0-15,30 0 16,-30 0 0,0 0-16,0 0 15,0 0 1,-1 0-16,1 0 15,0 0-15,0 0 16,30 0 0,-30 0-1,0 0 1,0 0 15,-1 0-31,1 0 16,30 0-1,-30 0-15,0 0 16,0 0-16,0 0 31,-1 0-15,1 0 0,0 0 15,0 0-16,0 0 17,0 0-17,0 0 1,30 0 15,-31 0 0,1 0 32,0 0-47,0 0 15,0 0 0,0 0 32,0 0-17,0 0-46,-60 0 204,0 0-189,0 0 1,0 0-1,0 0 1,0 0 0,0 0-1,1 0 1,-1 0 0,0 0-1,0 0 1,0 0-1,-30 0-15,30 0 16,-29 0 0,29 0-16,0 0 15,-60 0-15,60 0 16,-29 0 0,29 0-1,0 0 1,-30 0-16,30 0 15,-30 0 1,30 0-16,1 0 16,-61 0-1,60 0-15,-60 0 16,61 0-16,-31 0 16,0 0-1,30 0 1,-30 0-1,1 0-15,-1 30 16,30-30 0,-30 0-16,-29 0 15,59 0 1,-30 0-16,30 0 16,0 0-16,0 0 15,0 0 1,-29 30-16,29-30 15,-30 0 1,0 30-16,0-30 16,1 0-1,29 0-15,-30 0 16,30 0 0,-30 0-16,30 0 15,1 0-15,-31 30 16,0-30-1,30 0-15,-30 0 16,31 0 0,-31 0-16,0 0 15,30 0 1,0 0-16,0 0 16,0 0-1,1 0-15,-1 0 16,0 0-1,0 0 1,0 0-16,0 0 31,0 0-15,0 0 0,1 0 15,-1 0-16,0 0 1,0 0 0,0 0-1,-30 0 1,30 0 15,0 0-15,-29 0 15,29-30 0,0 30-15,0 0 0,0 0-16,0 0 31,0 0-16,1 0 1,29-30 156,29 30 15,1 0 32,0 0-156,0 0-16,0 0-32,0 0 1,0 0-1,0 0-15,29 0 16,31 0 0,-30 30-16,0-30 15,-31 0-15,1 0 32,0 0-32,0 0 31,30 0-31,0 0 15,59 0 1,-29 30-16,29-30 16,-59 0-1,-30 0-15,0 0 16,0 0-16,0 0 31,-1 0-15,1 0-1,0 0 1,0 0 0,0 0-1,0 0 1,0 0-16,0 0 16,0 0-16,-1 0 15,1 0 1,0 0-16,0 0 15,0 0 1,0 0 0,0 0-1,0 0-15,-1 0 16,31 0 0,0 0-16,0 0 15,0 0-15,-31 0 16,31 30-1,0-30-15,-30 0 16,0 29 0,0-29-16,-1 0 15,1 0 1,0 0-16,0 30 31,0-30-31,0 0 16,0 0-16,0 0 15,0 0 1,-1 0-16,1 30 16,0-30-1,0 0-15,30 30 16,-30-30 0,29 0-1,-29 0 1,0 0-16,0 0 15,30 30 1,-30-30 0,0 0-16,0 0 15,-1 0 1,1 0-16,0 0 16,0 0-1,0 0 1,0 0-1,0 0 17,0 0-17,-1 0 1,1 0 0,0 0 15,0 0 0,0 0-31,0 0 31,0 0-15,0 0 0,0 0-1,-1 0 1,1 0-1,30 0 17,-30 0-1,-60 0 297,0 0-328,0 0 31,0 0-31,1 0 16,-1 0 0,0 0 15,0 0-16,0 0 1,0 0-16,0 0 16,0 0-16,0 0 15,-29 0 1,-1 0-16,0 0 16,30 0-1,-29 0-15,-1 30 16,30-30-1,0 0-15,-30 0 16,0 0 0,31 0-16,-31 0 15,0 0-15,0 30 16,1-30 0,29 0-16,-30 0 15,0 30 1,30-30-1,-59 29 1,59-29-16,0 0 16,-30 0-1,0 0-15,1 0 16,-1 30-16,30-30 16,-30 0-1,0 30-15,30-30 16,1 0-1,-31 0-15,0 0 16,30 0 0,0 0-16,-59 0 15,59 0 1,0 30-16,0-30 16,-30 0-16,30 0 15,0 0 1,1 0-16,-1 0 31,0 0-31,0 0 31,0 0-15,0 0 15,0 0-15,0 0-1,1 0 17,-1 0-1,0 0-15,0 0 15,0 0-16,0 0 17,0 0-17,0 0 1,0 0 0,1 0 30,-1 0-30,0 0 0,0 0 15,0 0-15,0 0-1,0 0 1,0 0-1,1 0 1,-1 0 0,0 0 15,0 0-15,0 0-1,0 0 1,0 0 15,30-30 0,-30 30 16,30-30 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57:19.403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688 360 0,'-30'0'141,"1"0"-125,-1 0 15,0 0-15,0 0-1,0 0 1,0 0-1,0 0 17,0 0-32,0 0 15,1 0-15,-1 0 16,-30 0 0,30 0-16,0 0 15,0 0 16,30 30-15,-30-30 0,1 0-1,-1 0 1,0 0 15,30 30-31,-30-30 31,0 0-15,30 30 125,0 0-110,0-1 16,0 1 0,0 0-16,0 0-31,0 0 31,0 0-15,0 0-1,0 0 1,0 0 15,0-1-15,0 1 0,30-30 15,-30 30-16,30-30 79,-30 30-63,30-30-31,0 30 32,-1-30-1,1 0 16,0 0-16,0 0-15,0 0 31,0 0-32,-30-30-15,0 0 31,30 30-31,-30-30 16,0 0 0,30 1-16,-30-1 15,0 0 1,29 0-16,1 0 16,0-30-1,0 0-15,-30 31 16,0-31-1,30-30-15,0 60 16,0-59-16,0-1 16,0 30-1,-30 30 1,0 0 0,-30 30 249,0 0-218,0 0-31,30 30 15,-30-30-31,-30 0 31,30 30-15,-29-30-1,29 0 17,-30 0-32,30 0 31,0 0-31,0 30 31,0-30-31,1 0 16,-1 0 15,0 0 32,0 0-48,0 0 1,30 30 46,0 0 16,0 0-62,0 0 31,0 0 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57:32.105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3234 697 0,'-115'0'110,"-1"0"-95,1 0 1,3 0-16,-118 0 16,114 0-1,1 0-15,0 0 16,-116 0-1,116-30-15,3 30 16,-3 0 0,-1 0-1,-114 0 17,114 0-17,-115-30 1,231 1 62,-111 29 31,111-30-93,-115 30-16,-1 0 31,116 30 219,0-1-234,116-29-1,-116 30-15,0 30 16,0 0-16,0-30 16,0 0-1,0 0 1,0 29 46,0-29-46,0 0 15,0 0-15,0 0 15,0 0 32,0 0-48,115-1 1,-4-29 93,5 0-62,-1 0-16,-115-29-15,116 29 0,-1-30-1,0 0 1,1 0 0,-1 30-1,-3-60-15,234 0 16,-231-89-16,231 89 15,-231-29 1,-3 29-16,-112 30 31,0 0 1,0 0-32,0 0 31,0 0 16,0 1-32,0-1 1,0 0-16,-112 30 16,112-30-1,0 0 16,-115 30-15,115-30 15,-115-30-15,-1 30 0,116 1 15,0-1-16,-115 30 1,115-30-16,-115 30 31,115-30 16,-116 30-16,1 0-15,0 0 15,3 0 47,-3 0-62,-1 0 15,1 30-31,0 0 16,-1-30 0,1 30-1,-1-30 16,116 29-15,-111-29 0,-4 30-1,-1 0 32,116 0-47,-115 0 31,-1-30 1,116 30-17,0 0 126,0 0-110,0 0-15,0-1-1,0 1 1,0 0-16,-115-30 16,115 30-1,0 0-15,0 0 32,0 0-1,-115 0-31,115-1 15,0 1 17,0 0-1,0 0 0,0 0 0,0 0 1,0 0 30,0 0-46,0 0-1,-116-30 17,116 29-1,0 1 0,0 0 0,0 0-15,116-30 172,-1 30-188,0-30 31,1 0-16,-1 0 1,1 0 0,-1 0-1,-115 30 1,227-30 0,-112 0-1,1 0 16,-1 0-31,0 0 32,1 0-17,-1 0 1,-3 0 0,3 0-16,0 0 31,1 0 63,-1-60-79,0 30 1,1-59-1,-1-1-15,112 0 16,-227 60 0,115 0-16,-115 1 31,0-31-15,0 30-1,0 0 1,0 0-1,0 0 1,0 0 15,0 1-15,0-61 0,0 0-16,0 30 15,0 31 16,0-1 48,0 0-48,-115 30 16,115-30-32,-112 30 17,-3 0 14,0 0-30,-1 0 0,1 0-16,0 0 31,-1 0-31,1 0 31,0 0 0,-112 0-15,111 0 0,1 0-1,0 0-15,-1 0 16,1 0 0,-1 0-16,5 0 31,-4 0-16,115 30 1,0 0 0,0 0 31,-116 29-32,1-59-15,115 30 16,0 0-1,0 0-15,-116 0 16,116 0 0,0 0-1,-115-30 1,115 30-16,-115 29 16,115-29 15,0 0-31,0 0 15,0 30 1,0-30-16,0-1 31,0 31-15,0 0 0,0-30-1,0 30 1,0-30 15,0-1 16,0 1-47,0 0 62,0 30-46,0-30 0,0 0 62,230 0-47,-114-30-15,-116 29-1,115-29 1,1 0-16,-1 0 31,-4 0-31,5 0 31,-1 0-31,1 0 32,-1 0-1,0 0 0,1 0-15,-1 0 15,-3 0 110,3 0-94,0 0-32,1 0 1,-1 0 109,0 0-78,1 0-32,-1 0 17,0 0-17,-3 0 16,3 0 157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00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51.77993" units="1/cm"/>
          <inkml:channelProperty channel="Y" name="resolution" value="51.72414" units="1/cm"/>
          <inkml:channelProperty channel="T" name="resolution" value="1" units="1/dev"/>
        </inkml:channelProperties>
      </inkml:inkSource>
      <inkml:timestamp xml:id="ts0" timeString="2025-01-17T18:57:42.776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268 627 0,'29'0'110,"1"0"-95,30 0 1,0 0-1,-30 0-15,0 0 16,29 0 0,31 0-16,-30 0 15,29 0 1,-29 0-16,30 0 16,-1 0-1,1 0-15,-30 0 16,-30 0-16,30 0 15,-31 0 1,1 0-16,0 0 16,30 0-1,0 0-15,-30 0 16,-1 0 0,31 0-16,0 0 15,-30 0-15,0 0 16,30 0-1,-31 0-15,1 0 16,0 0 0,0 0-1,30 0 1,-30 0 46,0 0-46,-1 0 0,1 0-1,0 0 1,0 0 0,0 0-1,0 0 1,0 0-16,0 0 31,0 0-15,-1 0-1,1 0 17,0 0-17,0-30 235,-30 1-234,0-1-1,0 0-15,30-30 16,-30 30 0,0-60-16,0 61 15,0-61 1,0 60-16,0 0 16,0-30-1,0 31-15,0-1 16,0 0-1,-30 30 204,0 0-188,30 30 1,-30-30-17,30 30 1,-59-30 0,29 0 15,0 0-31,-30 0 15,30 0 1,-60 29 0,61-29-16,-1 0 15,0 0 1,-60 30-16,30-30 16,1 0-1,-1 0-15,0 0 16,0 0-1,1 0-15,-31 0 16,30 0 0,30 0-16,-29 0 15,-31 0-15,30 0 16,-30 0 0,-29 0-16,29 0 15,-29 0 1,59 0-16,-30 0 15,31 0 1,-1-30-16,0 30 16,0 0-1,1 0-15,-1 0 16,0 0-16,30 0 16,0 0-1,0 0-15,-29 0 31,59 30 251,0 0-251,29-30-15,-29 30-1,0 0 16,0 0-31,30-30 16,-30 30-16,0 0 31,0-1-15,0 1 15,0 0-15,30-30-16,-30 30 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6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4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55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2" indent="0" algn="ctr">
              <a:buNone/>
              <a:defRPr sz="2000"/>
            </a:lvl2pPr>
            <a:lvl3pPr marL="914363" indent="0" algn="ctr">
              <a:buNone/>
              <a:defRPr sz="1800"/>
            </a:lvl3pPr>
            <a:lvl4pPr marL="1371545" indent="0" algn="ctr">
              <a:buNone/>
              <a:defRPr sz="1600"/>
            </a:lvl4pPr>
            <a:lvl5pPr marL="1828727" indent="0" algn="ctr">
              <a:buNone/>
              <a:defRPr sz="1600"/>
            </a:lvl5pPr>
            <a:lvl6pPr marL="2285909" indent="0" algn="ctr">
              <a:buNone/>
              <a:defRPr sz="1600"/>
            </a:lvl6pPr>
            <a:lvl7pPr marL="2743090" indent="0" algn="ctr">
              <a:buNone/>
              <a:defRPr sz="1600"/>
            </a:lvl7pPr>
            <a:lvl8pPr marL="3200272" indent="0" algn="ctr">
              <a:buNone/>
              <a:defRPr sz="1600"/>
            </a:lvl8pPr>
            <a:lvl9pPr marL="3657454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151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613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29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069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0800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90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8393989" y="6268720"/>
            <a:ext cx="3645613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AE" sz="1800" dirty="0">
              <a:solidFill>
                <a:prstClr val="black"/>
              </a:solidFill>
            </a:endParaRPr>
          </a:p>
          <a:p>
            <a:pPr algn="ctr" rtl="1"/>
            <a:r>
              <a:rPr lang="ar-AE" sz="4400" b="1" dirty="0">
                <a:solidFill>
                  <a:prstClr val="black"/>
                </a:solidFill>
              </a:rPr>
              <a:t>القيمة :الإبداع</a:t>
            </a:r>
          </a:p>
          <a:p>
            <a:pPr algn="ctr" rtl="1"/>
            <a:endParaRPr lang="ar-EG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23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92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5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2" indent="0">
              <a:buNone/>
              <a:defRPr sz="2800"/>
            </a:lvl2pPr>
            <a:lvl3pPr marL="914363" indent="0">
              <a:buNone/>
              <a:defRPr sz="2400"/>
            </a:lvl3pPr>
            <a:lvl4pPr marL="1371545" indent="0">
              <a:buNone/>
              <a:defRPr sz="2000"/>
            </a:lvl4pPr>
            <a:lvl5pPr marL="1828727" indent="0">
              <a:buNone/>
              <a:defRPr sz="2000"/>
            </a:lvl5pPr>
            <a:lvl6pPr marL="2285909" indent="0">
              <a:buNone/>
              <a:defRPr sz="2000"/>
            </a:lvl6pPr>
            <a:lvl7pPr marL="2743090" indent="0">
              <a:buNone/>
              <a:defRPr sz="2000"/>
            </a:lvl7pPr>
            <a:lvl8pPr marL="3200272" indent="0">
              <a:buNone/>
              <a:defRPr sz="2000"/>
            </a:lvl8pPr>
            <a:lvl9pPr marL="3657454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2" indent="0">
              <a:buNone/>
              <a:defRPr sz="1400"/>
            </a:lvl2pPr>
            <a:lvl3pPr marL="914363" indent="0">
              <a:buNone/>
              <a:defRPr sz="1200"/>
            </a:lvl3pPr>
            <a:lvl4pPr marL="1371545" indent="0">
              <a:buNone/>
              <a:defRPr sz="1000"/>
            </a:lvl4pPr>
            <a:lvl5pPr marL="1828727" indent="0">
              <a:buNone/>
              <a:defRPr sz="1000"/>
            </a:lvl5pPr>
            <a:lvl6pPr marL="2285909" indent="0">
              <a:buNone/>
              <a:defRPr sz="1000"/>
            </a:lvl6pPr>
            <a:lvl7pPr marL="2743090" indent="0">
              <a:buNone/>
              <a:defRPr sz="1000"/>
            </a:lvl7pPr>
            <a:lvl8pPr marL="3200272" indent="0">
              <a:buNone/>
              <a:defRPr sz="1000"/>
            </a:lvl8pPr>
            <a:lvl9pPr marL="3657454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50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4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48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540605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2811419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083963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0435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9556052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4554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8373438" y="6268720"/>
            <a:ext cx="3666162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AE" dirty="0"/>
          </a:p>
          <a:p>
            <a:pPr algn="ctr"/>
            <a:r>
              <a:rPr lang="ar-AE" sz="4400" dirty="0"/>
              <a:t>القيمة : الإبداع</a:t>
            </a:r>
          </a:p>
          <a:p>
            <a:pPr algn="ctr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9697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661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5848196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5501910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875488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97359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8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07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8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5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ADFD1-B960-4797-85DD-D8CDAD4BBF83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39DFD-26AC-47D6-9A9A-8145D056B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22/07/1447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0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363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r" defTabSz="914363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3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4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8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r" defTabSz="914363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r" defTabSz="914363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E87EC-D14D-4295-8A85-C6BE4F34D540}" type="datetimeFigureOut">
              <a:rPr lang="ar-AE" smtClean="0"/>
              <a:t>22/07/1447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6655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customXml" Target="../ink/ink5.xml"/><Relationship Id="rId4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emf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386CBE69-6290-980E-9926-2FB1ECF7D0BA}"/>
              </a:ext>
            </a:extLst>
          </p:cNvPr>
          <p:cNvSpPr/>
          <p:nvPr/>
        </p:nvSpPr>
        <p:spPr>
          <a:xfrm>
            <a:off x="1899141" y="183787"/>
            <a:ext cx="8591341" cy="1373708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8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نَحْنُ نَحْتَرِمُ القَواعِدَ الصَّفيَّةَ </a:t>
            </a:r>
            <a:endParaRPr kumimoji="0" lang="ar-EG" sz="8800" b="1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8D6614DD-86E7-BE2C-BC3E-EE7979898584}"/>
              </a:ext>
            </a:extLst>
          </p:cNvPr>
          <p:cNvSpPr/>
          <p:nvPr/>
        </p:nvSpPr>
        <p:spPr>
          <a:xfrm>
            <a:off x="7857812" y="2312820"/>
            <a:ext cx="4334189" cy="12306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نُخفضُ أصواتَنا  ونحافظُ على الهدوء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44A6728-8048-E329-A7A2-2FEDEA8334CD}"/>
              </a:ext>
            </a:extLst>
          </p:cNvPr>
          <p:cNvSpPr/>
          <p:nvPr/>
        </p:nvSpPr>
        <p:spPr>
          <a:xfrm>
            <a:off x="3957302" y="4560134"/>
            <a:ext cx="3469059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نحترمُ آراء زملائنا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61E04B8C-C7A5-4A70-D883-BEE3644643BD}"/>
              </a:ext>
            </a:extLst>
          </p:cNvPr>
          <p:cNvSpPr/>
          <p:nvPr/>
        </p:nvSpPr>
        <p:spPr>
          <a:xfrm>
            <a:off x="3657602" y="2383033"/>
            <a:ext cx="3768759" cy="10902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نستمعُ جيدًا للمعلم ونُنَفذُ ما يطلبه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C9982904-8EDC-B2E3-3B1E-38B2F4BBDBDC}"/>
              </a:ext>
            </a:extLst>
          </p:cNvPr>
          <p:cNvSpPr/>
          <p:nvPr/>
        </p:nvSpPr>
        <p:spPr>
          <a:xfrm>
            <a:off x="80777" y="4566361"/>
            <a:ext cx="3428865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نُشاركُ ونبدعُ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00E99A51-09A7-7044-9DA2-5676F75584E6}"/>
              </a:ext>
            </a:extLst>
          </p:cNvPr>
          <p:cNvSpPr/>
          <p:nvPr/>
        </p:nvSpPr>
        <p:spPr>
          <a:xfrm>
            <a:off x="80776" y="2383033"/>
            <a:ext cx="3361100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نحضِّرُ أدواتِ اللغة العربية 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B7DD5058-A6A9-37F2-6633-BD638AD9F7C2}"/>
              </a:ext>
            </a:extLst>
          </p:cNvPr>
          <p:cNvSpPr/>
          <p:nvPr/>
        </p:nvSpPr>
        <p:spPr>
          <a:xfrm>
            <a:off x="7804066" y="4438637"/>
            <a:ext cx="4334188" cy="11562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نرفعُ أيدينا قبل الإجابة ،</a:t>
            </a:r>
          </a:p>
          <a:p>
            <a:pPr marL="0" marR="0" lvl="0" indent="0" algn="ctr" defTabSz="91436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 ولا نقاطع الشرح 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</p:spTree>
    <p:extLst>
      <p:ext uri="{BB962C8B-B14F-4D97-AF65-F5344CB8AC3E}">
        <p14:creationId xmlns:p14="http://schemas.microsoft.com/office/powerpoint/2010/main" val="4095672015"/>
      </p:ext>
    </p:extLst>
  </p:cSld>
  <p:clrMapOvr>
    <a:masterClrMapping/>
  </p:clrMapOvr>
  <p:transition spd="slow">
    <p:fade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32326" cy="36440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31325"/>
            <a:ext cx="5932326" cy="2726674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5932326" y="797128"/>
            <a:ext cx="6100028" cy="56938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algn="r" rtl="1">
              <a:lnSpc>
                <a:spcPct val="150000"/>
              </a:lnSpc>
            </a:pPr>
            <a:endParaRPr lang="ar-AE" sz="2800" b="1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lnSpc>
                <a:spcPct val="150000"/>
              </a:lnSpc>
            </a:pPr>
            <a:endParaRPr lang="ar-AE" sz="2800" b="1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>
              <a:lnSpc>
                <a:spcPct val="150000"/>
              </a:lnSpc>
            </a:pPr>
            <a:endParaRPr lang="ar-AE" sz="2800" b="1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endParaRPr lang="ar-AE" sz="2800" b="1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التقنية المستخدمة هي .........................................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استنتج صفتين للفتاة :........................................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أسباب وضع الفتاة لمعطفها وشالها وقبعتها على الأخشاب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الذي يؤكد لك أن هذه القصة خيالية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توقع الأحداث القادمة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اطرح سؤالاً.</a:t>
            </a:r>
          </a:p>
        </p:txBody>
      </p:sp>
      <p:graphicFrame>
        <p:nvGraphicFramePr>
          <p:cNvPr id="4" name="Table 14">
            <a:extLst>
              <a:ext uri="{FF2B5EF4-FFF2-40B4-BE49-F238E27FC236}">
                <a16:creationId xmlns:a16="http://schemas.microsoft.com/office/drawing/2014/main" id="{CF78FD85-264F-71AE-ED00-ED327EFC0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302163"/>
              </p:ext>
            </p:extLst>
          </p:nvPr>
        </p:nvGraphicFramePr>
        <p:xfrm>
          <a:off x="5932326" y="128663"/>
          <a:ext cx="5890353" cy="3085277"/>
        </p:xfrm>
        <a:graphic>
          <a:graphicData uri="http://schemas.openxmlformats.org/drawingml/2006/table">
            <a:tbl>
              <a:tblPr rtl="1" firstRow="1" firstCol="1" bandRow="1"/>
              <a:tblGrid>
                <a:gridCol w="2121147">
                  <a:extLst>
                    <a:ext uri="{9D8B030D-6E8A-4147-A177-3AD203B41FA5}">
                      <a16:colId xmlns:a16="http://schemas.microsoft.com/office/drawing/2014/main" val="835085804"/>
                    </a:ext>
                  </a:extLst>
                </a:gridCol>
                <a:gridCol w="2390405">
                  <a:extLst>
                    <a:ext uri="{9D8B030D-6E8A-4147-A177-3AD203B41FA5}">
                      <a16:colId xmlns:a16="http://schemas.microsoft.com/office/drawing/2014/main" val="3374181365"/>
                    </a:ext>
                  </a:extLst>
                </a:gridCol>
                <a:gridCol w="1378801">
                  <a:extLst>
                    <a:ext uri="{9D8B030D-6E8A-4147-A177-3AD203B41FA5}">
                      <a16:colId xmlns:a16="http://schemas.microsoft.com/office/drawing/2014/main" val="1736786352"/>
                    </a:ext>
                  </a:extLst>
                </a:gridCol>
              </a:tblGrid>
              <a:tr h="42816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المعيار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lvl="0" indent="0" algn="r" defTabSz="54864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800" dirty="0">
                          <a:effectLst/>
                        </a:rPr>
                        <a:t>الدرجة </a:t>
                      </a:r>
                      <a:r>
                        <a:rPr lang="ar-AE" sz="1800" dirty="0">
                          <a:effectLst/>
                        </a:rPr>
                        <a:t>(10)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الد رجة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47850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صحة القراءة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3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16669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الطلاقة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2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48932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وضوح الصوت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2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58503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القراءة المعبرة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3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124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03408" cy="6521450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6045796" y="2673560"/>
            <a:ext cx="5909439" cy="40934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endParaRPr lang="ar-AE" sz="2800" b="1" dirty="0">
              <a:solidFill>
                <a:srgbClr val="0070C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مرادف برهة  – ضلت  .....................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التقنية المستخدمة قال الدبب لنفسه ...............................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لو كنت مكان الفتاة هل  كنت ستحاور الدبب وأنت في سلة الكعك؟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أيّ من  الشخصيتين أعجبك ؟ ولماذا؟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.حدد نوع الأسلوب ( لا تأكل الكعكات ) ( نهي – نفي )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هات مفرد كعكات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اطرح سؤالا 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endParaRPr lang="en-US" sz="2400" dirty="0"/>
          </a:p>
        </p:txBody>
      </p:sp>
      <p:graphicFrame>
        <p:nvGraphicFramePr>
          <p:cNvPr id="3" name="Table 14">
            <a:extLst>
              <a:ext uri="{FF2B5EF4-FFF2-40B4-BE49-F238E27FC236}">
                <a16:creationId xmlns:a16="http://schemas.microsoft.com/office/drawing/2014/main" id="{4B01E594-A130-E50B-DF89-7EB8E345B4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74069"/>
              </p:ext>
            </p:extLst>
          </p:nvPr>
        </p:nvGraphicFramePr>
        <p:xfrm>
          <a:off x="6096000" y="-303484"/>
          <a:ext cx="5890353" cy="3085277"/>
        </p:xfrm>
        <a:graphic>
          <a:graphicData uri="http://schemas.openxmlformats.org/drawingml/2006/table">
            <a:tbl>
              <a:tblPr rtl="1" firstRow="1" firstCol="1" bandRow="1"/>
              <a:tblGrid>
                <a:gridCol w="2121147">
                  <a:extLst>
                    <a:ext uri="{9D8B030D-6E8A-4147-A177-3AD203B41FA5}">
                      <a16:colId xmlns:a16="http://schemas.microsoft.com/office/drawing/2014/main" val="835085804"/>
                    </a:ext>
                  </a:extLst>
                </a:gridCol>
                <a:gridCol w="2390405">
                  <a:extLst>
                    <a:ext uri="{9D8B030D-6E8A-4147-A177-3AD203B41FA5}">
                      <a16:colId xmlns:a16="http://schemas.microsoft.com/office/drawing/2014/main" val="3374181365"/>
                    </a:ext>
                  </a:extLst>
                </a:gridCol>
                <a:gridCol w="1378801">
                  <a:extLst>
                    <a:ext uri="{9D8B030D-6E8A-4147-A177-3AD203B41FA5}">
                      <a16:colId xmlns:a16="http://schemas.microsoft.com/office/drawing/2014/main" val="1736786352"/>
                    </a:ext>
                  </a:extLst>
                </a:gridCol>
              </a:tblGrid>
              <a:tr h="624119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المعيار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lvl="0" indent="0" algn="r" defTabSz="54864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800" dirty="0">
                          <a:effectLst/>
                        </a:rPr>
                        <a:t>الدرجة </a:t>
                      </a:r>
                      <a:r>
                        <a:rPr lang="ar-AE" sz="1800" dirty="0">
                          <a:effectLst/>
                        </a:rPr>
                        <a:t>(10)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الد رجة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47850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صحة القراءة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3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16669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الطلاقة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2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48932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وضوح الصوت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2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58503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القراءة المعبرة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3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380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102646"/>
            <a:ext cx="6058124" cy="4777826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6312664" y="128663"/>
            <a:ext cx="5719689" cy="58169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لماذا طاردت الكلاب الدب؟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كيف استطاعت الفتاة تلخيص نفسها من الدب ؟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رأيك في طريقة تفكير الفتاة ؟.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وجه نصيحة لزملائك على ضوء فهمك لأحداث القصة </a:t>
            </a: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خبر كان في الجملة الملونة 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أين وقعت أحداث القصة ؟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AE" sz="28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اقترح نهاية أخرى لهذه القصة </a:t>
            </a:r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endParaRPr lang="en-U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حبر 2"/>
              <p14:cNvContentPartPr/>
              <p14:nvPr/>
            </p14:nvContentPartPr>
            <p14:xfrm>
              <a:off x="2581475" y="612656"/>
              <a:ext cx="247680" cy="323640"/>
            </p14:xfrm>
          </p:contentPart>
        </mc:Choice>
        <mc:Fallback xmlns="">
          <p:pic>
            <p:nvPicPr>
              <p:cNvPr id="3" name="حبر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33595" y="516896"/>
                <a:ext cx="343800" cy="51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حبر 3"/>
              <p14:cNvContentPartPr/>
              <p14:nvPr/>
            </p14:nvContentPartPr>
            <p14:xfrm>
              <a:off x="4441977" y="2888735"/>
              <a:ext cx="1165657" cy="412560"/>
            </p14:xfrm>
          </p:contentPart>
        </mc:Choice>
        <mc:Fallback xmlns="">
          <p:pic>
            <p:nvPicPr>
              <p:cNvPr id="4" name="حبر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393905" y="2798960"/>
                <a:ext cx="1261801" cy="5914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حبر 4"/>
              <p14:cNvContentPartPr/>
              <p14:nvPr/>
            </p14:nvContentPartPr>
            <p14:xfrm>
              <a:off x="4723115" y="3603896"/>
              <a:ext cx="884520" cy="251640"/>
            </p14:xfrm>
          </p:contentPart>
        </mc:Choice>
        <mc:Fallback xmlns="">
          <p:pic>
            <p:nvPicPr>
              <p:cNvPr id="5" name="حبر 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674875" y="3507776"/>
                <a:ext cx="980640" cy="44388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8" name="Table 14">
            <a:extLst>
              <a:ext uri="{FF2B5EF4-FFF2-40B4-BE49-F238E27FC236}">
                <a16:creationId xmlns:a16="http://schemas.microsoft.com/office/drawing/2014/main" id="{E07BDEAB-6E8B-2F5E-8914-CA7E950A63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52899"/>
              </p:ext>
            </p:extLst>
          </p:nvPr>
        </p:nvGraphicFramePr>
        <p:xfrm>
          <a:off x="-282718" y="4048178"/>
          <a:ext cx="5890353" cy="3085277"/>
        </p:xfrm>
        <a:graphic>
          <a:graphicData uri="http://schemas.openxmlformats.org/drawingml/2006/table">
            <a:tbl>
              <a:tblPr rtl="1" firstRow="1" firstCol="1" bandRow="1"/>
              <a:tblGrid>
                <a:gridCol w="2121147">
                  <a:extLst>
                    <a:ext uri="{9D8B030D-6E8A-4147-A177-3AD203B41FA5}">
                      <a16:colId xmlns:a16="http://schemas.microsoft.com/office/drawing/2014/main" val="835085804"/>
                    </a:ext>
                  </a:extLst>
                </a:gridCol>
                <a:gridCol w="2390405">
                  <a:extLst>
                    <a:ext uri="{9D8B030D-6E8A-4147-A177-3AD203B41FA5}">
                      <a16:colId xmlns:a16="http://schemas.microsoft.com/office/drawing/2014/main" val="3374181365"/>
                    </a:ext>
                  </a:extLst>
                </a:gridCol>
                <a:gridCol w="1378801">
                  <a:extLst>
                    <a:ext uri="{9D8B030D-6E8A-4147-A177-3AD203B41FA5}">
                      <a16:colId xmlns:a16="http://schemas.microsoft.com/office/drawing/2014/main" val="1736786352"/>
                    </a:ext>
                  </a:extLst>
                </a:gridCol>
              </a:tblGrid>
              <a:tr h="624119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المعيار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lvl="0" indent="0" algn="r" defTabSz="54864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800" dirty="0">
                          <a:effectLst/>
                        </a:rPr>
                        <a:t>الدرجة </a:t>
                      </a:r>
                      <a:r>
                        <a:rPr lang="ar-AE" sz="1800" dirty="0">
                          <a:effectLst/>
                        </a:rPr>
                        <a:t>(10)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الد رجة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47850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صحة القراءة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3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16669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الطلاقة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2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48932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وضوح الصوت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2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58503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القراءة المعبرة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3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829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70339" y="2480310"/>
            <a:ext cx="12017828" cy="202135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صممْ</a:t>
            </a:r>
            <a:r>
              <a:rPr kumimoji="0" lang="ar-A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 مطوية أو قصاصة ورقية  تبين فيها ما تعلمته من الدرس وقم بلصقها على حائط الصف 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اكتب رأيك في درس اليوم على لافتة صغيرة وقم بوضعها على حائط اللغة العربية 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4468168" y="381838"/>
            <a:ext cx="3168580" cy="12560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2</a:t>
            </a:r>
            <a:endParaRPr kumimoji="0" lang="ar-A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</p:spTree>
    <p:extLst>
      <p:ext uri="{BB962C8B-B14F-4D97-AF65-F5344CB8AC3E}">
        <p14:creationId xmlns:p14="http://schemas.microsoft.com/office/powerpoint/2010/main" val="1623654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104" y="200024"/>
            <a:ext cx="10971484" cy="64446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993232" y="40317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AE" b="1" dirty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33350"/>
            <a:ext cx="11456987" cy="659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723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3987"/>
            <a:ext cx="11450637" cy="66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6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07614" y="783365"/>
            <a:ext cx="8405870" cy="13255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AE" sz="6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التهيئة الحافزة  مهارة : </a:t>
            </a:r>
            <a:r>
              <a:rPr lang="ar-AE" sz="60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( حل المشكلات </a:t>
            </a:r>
            <a:r>
              <a:rPr lang="ar-AE" dirty="0"/>
              <a:t>)           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96922" y="3429000"/>
            <a:ext cx="11412312" cy="254214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r" rtl="1"/>
            <a:endParaRPr lang="ar-AE" sz="8000" b="1" dirty="0"/>
          </a:p>
          <a:p>
            <a:pPr algn="r" rtl="1">
              <a:lnSpc>
                <a:spcPct val="170000"/>
              </a:lnSpc>
            </a:pPr>
            <a:r>
              <a:rPr lang="ar-AE" sz="8000" b="1" dirty="0"/>
              <a:t>كيف ستتصرف إذا وجدت نفسَك تائهًا  في غابة أو في  الصحراء؟</a:t>
            </a:r>
          </a:p>
          <a:p>
            <a:pPr algn="r" rtl="1">
              <a:lnSpc>
                <a:spcPct val="170000"/>
              </a:lnSpc>
            </a:pPr>
            <a:r>
              <a:rPr lang="ar-AE" sz="8000" b="1" dirty="0"/>
              <a:t>اقترح حلولاً قابلة للتطبيق .</a:t>
            </a:r>
          </a:p>
          <a:p>
            <a:pPr algn="r" rtl="1">
              <a:lnSpc>
                <a:spcPct val="170000"/>
              </a:lnSpc>
            </a:pPr>
            <a:r>
              <a:rPr lang="ar-AE" sz="8000" b="1" dirty="0"/>
              <a:t>كيف يمكن نشر الوعي بين طلاب المدارس لحمايتهم من الضياع .</a:t>
            </a:r>
          </a:p>
          <a:p>
            <a:pPr algn="r" rtl="1"/>
            <a:endParaRPr lang="ar-AE" sz="800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698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94BC3-3BFA-87CF-9464-159A7042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8">
            <a:extLst>
              <a:ext uri="{FF2B5EF4-FFF2-40B4-BE49-F238E27FC236}">
                <a16:creationId xmlns:a16="http://schemas.microsoft.com/office/drawing/2014/main" id="{71D81451-EC5B-3835-ED4A-CD46C5B4B364}"/>
              </a:ext>
            </a:extLst>
          </p:cNvPr>
          <p:cNvSpPr/>
          <p:nvPr/>
        </p:nvSpPr>
        <p:spPr>
          <a:xfrm>
            <a:off x="1663547" y="2522863"/>
            <a:ext cx="8728300" cy="2875402"/>
          </a:xfrm>
          <a:custGeom>
            <a:avLst/>
            <a:gdLst>
              <a:gd name="connsiteX0" fmla="*/ 0 w 9437300"/>
              <a:gd name="connsiteY0" fmla="*/ 0 h 6193766"/>
              <a:gd name="connsiteX1" fmla="*/ 9437300 w 9437300"/>
              <a:gd name="connsiteY1" fmla="*/ 0 h 6193766"/>
              <a:gd name="connsiteX2" fmla="*/ 9437300 w 9437300"/>
              <a:gd name="connsiteY2" fmla="*/ 6193766 h 6193766"/>
              <a:gd name="connsiteX3" fmla="*/ 0 w 9437300"/>
              <a:gd name="connsiteY3" fmla="*/ 6193766 h 6193766"/>
              <a:gd name="connsiteX4" fmla="*/ 0 w 9437300"/>
              <a:gd name="connsiteY4" fmla="*/ 0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7300" h="6193766" fill="none" extrusionOk="0">
                <a:moveTo>
                  <a:pt x="0" y="0"/>
                </a:moveTo>
                <a:cubicBezTo>
                  <a:pt x="1778036" y="166429"/>
                  <a:pt x="7516282" y="88759"/>
                  <a:pt x="9437300" y="0"/>
                </a:cubicBezTo>
                <a:cubicBezTo>
                  <a:pt x="9317925" y="849372"/>
                  <a:pt x="9507082" y="5249122"/>
                  <a:pt x="9437300" y="6193766"/>
                </a:cubicBezTo>
                <a:cubicBezTo>
                  <a:pt x="6819273" y="6050139"/>
                  <a:pt x="3445783" y="6347899"/>
                  <a:pt x="0" y="6193766"/>
                </a:cubicBezTo>
                <a:cubicBezTo>
                  <a:pt x="55200" y="3517336"/>
                  <a:pt x="157852" y="1810930"/>
                  <a:pt x="0" y="0"/>
                </a:cubicBezTo>
                <a:close/>
              </a:path>
              <a:path w="9437300" h="6193766" stroke="0" extrusionOk="0">
                <a:moveTo>
                  <a:pt x="0" y="0"/>
                </a:moveTo>
                <a:cubicBezTo>
                  <a:pt x="3076616" y="77430"/>
                  <a:pt x="6111944" y="24190"/>
                  <a:pt x="9437300" y="0"/>
                </a:cubicBezTo>
                <a:cubicBezTo>
                  <a:pt x="9306876" y="1193144"/>
                  <a:pt x="9436677" y="5216559"/>
                  <a:pt x="9437300" y="6193766"/>
                </a:cubicBezTo>
                <a:cubicBezTo>
                  <a:pt x="8257573" y="6313236"/>
                  <a:pt x="2055790" y="6101222"/>
                  <a:pt x="0" y="6193766"/>
                </a:cubicBezTo>
                <a:cubicBezTo>
                  <a:pt x="-80068" y="4510318"/>
                  <a:pt x="51255" y="139048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sX0" fmla="*/ 0 w 8728300"/>
                      <a:gd name="csY0" fmla="*/ 0 h 2875402"/>
                      <a:gd name="csX1" fmla="*/ 8728300 w 8728300"/>
                      <a:gd name="csY1" fmla="*/ 0 h 2875402"/>
                      <a:gd name="csX2" fmla="*/ 8728300 w 8728300"/>
                      <a:gd name="csY2" fmla="*/ 2875402 h 2875402"/>
                      <a:gd name="csX3" fmla="*/ 0 w 8728300"/>
                      <a:gd name="csY3" fmla="*/ 2875402 h 2875402"/>
                      <a:gd name="csX4" fmla="*/ 0 w 8728300"/>
                      <a:gd name="csY4" fmla="*/ 0 h 2875402"/>
                      <a:gd name="csX0" fmla="*/ 0 w 8728300"/>
                      <a:gd name="csY0" fmla="*/ 0 h 2875402"/>
                      <a:gd name="csX1" fmla="*/ 8728300 w 8728300"/>
                      <a:gd name="csY1" fmla="*/ 0 h 2875402"/>
                      <a:gd name="csX2" fmla="*/ 8728300 w 8728300"/>
                      <a:gd name="csY2" fmla="*/ 2875402 h 2875402"/>
                      <a:gd name="csX3" fmla="*/ 0 w 8728300"/>
                      <a:gd name="csY3" fmla="*/ 2875402 h 2875402"/>
                      <a:gd name="csX4" fmla="*/ 0 w 8728300"/>
                      <a:gd name="csY4" fmla="*/ 0 h 2875402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8728300" h="2875402" fill="none" extrusionOk="0">
                        <a:moveTo>
                          <a:pt x="0" y="0"/>
                        </a:moveTo>
                        <a:cubicBezTo>
                          <a:pt x="1530876" y="-29574"/>
                          <a:pt x="6879432" y="-101889"/>
                          <a:pt x="8728300" y="0"/>
                        </a:cubicBezTo>
                        <a:cubicBezTo>
                          <a:pt x="8634120" y="414220"/>
                          <a:pt x="8861626" y="2484374"/>
                          <a:pt x="8728300" y="2875402"/>
                        </a:cubicBezTo>
                        <a:cubicBezTo>
                          <a:pt x="6337441" y="2576849"/>
                          <a:pt x="2828515" y="2648999"/>
                          <a:pt x="0" y="2875402"/>
                        </a:cubicBezTo>
                        <a:cubicBezTo>
                          <a:pt x="-20974" y="1673736"/>
                          <a:pt x="164033" y="890438"/>
                          <a:pt x="0" y="0"/>
                        </a:cubicBezTo>
                        <a:close/>
                      </a:path>
                      <a:path w="8728300" h="2875402" stroke="0" extrusionOk="0">
                        <a:moveTo>
                          <a:pt x="0" y="0"/>
                        </a:moveTo>
                        <a:cubicBezTo>
                          <a:pt x="2804126" y="6941"/>
                          <a:pt x="5116844" y="104404"/>
                          <a:pt x="8728300" y="0"/>
                        </a:cubicBezTo>
                        <a:cubicBezTo>
                          <a:pt x="8576133" y="613084"/>
                          <a:pt x="8762954" y="2459094"/>
                          <a:pt x="8728300" y="2875402"/>
                        </a:cubicBezTo>
                        <a:cubicBezTo>
                          <a:pt x="7609370" y="2788550"/>
                          <a:pt x="1921632" y="2848187"/>
                          <a:pt x="0" y="2875402"/>
                        </a:cubicBezTo>
                        <a:cubicBezTo>
                          <a:pt x="-82379" y="2074525"/>
                          <a:pt x="163986" y="595639"/>
                          <a:pt x="0" y="0"/>
                        </a:cubicBezTo>
                        <a:close/>
                      </a:path>
                      <a:path w="8728300" h="2875402" fill="none" stroke="0" extrusionOk="0">
                        <a:moveTo>
                          <a:pt x="0" y="0"/>
                        </a:moveTo>
                        <a:cubicBezTo>
                          <a:pt x="1595674" y="154719"/>
                          <a:pt x="7062528" y="-55662"/>
                          <a:pt x="8728300" y="0"/>
                        </a:cubicBezTo>
                        <a:cubicBezTo>
                          <a:pt x="8654501" y="446447"/>
                          <a:pt x="8812591" y="2422249"/>
                          <a:pt x="8728300" y="2875402"/>
                        </a:cubicBezTo>
                        <a:cubicBezTo>
                          <a:pt x="6356786" y="2559303"/>
                          <a:pt x="3367099" y="3101648"/>
                          <a:pt x="0" y="2875402"/>
                        </a:cubicBezTo>
                        <a:cubicBezTo>
                          <a:pt x="40808" y="1700449"/>
                          <a:pt x="54057" y="75034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649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6600" b="1" dirty="0">
              <a:ln w="10160">
                <a:noFill/>
                <a:prstDash val="solid"/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628649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6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توقع عنوان الدّرس.</a:t>
            </a:r>
          </a:p>
        </p:txBody>
      </p:sp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C3694364-34C4-ABCB-8BFB-7E3994419CDF}"/>
              </a:ext>
            </a:extLst>
          </p:cNvPr>
          <p:cNvSpPr/>
          <p:nvPr/>
        </p:nvSpPr>
        <p:spPr>
          <a:xfrm>
            <a:off x="1757799" y="132886"/>
            <a:ext cx="8634047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التقويم القبلي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09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0FC14-2CF5-E019-D984-D12CAFCB0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8">
            <a:extLst>
              <a:ext uri="{FF2B5EF4-FFF2-40B4-BE49-F238E27FC236}">
                <a16:creationId xmlns:a16="http://schemas.microsoft.com/office/drawing/2014/main" id="{719F0CAA-373D-48D6-7323-A26E6EC93378}"/>
              </a:ext>
            </a:extLst>
          </p:cNvPr>
          <p:cNvSpPr/>
          <p:nvPr/>
        </p:nvSpPr>
        <p:spPr>
          <a:xfrm>
            <a:off x="162560" y="2413373"/>
            <a:ext cx="11866880" cy="1353824"/>
          </a:xfrm>
          <a:custGeom>
            <a:avLst/>
            <a:gdLst>
              <a:gd name="connsiteX0" fmla="*/ 0 w 9437300"/>
              <a:gd name="connsiteY0" fmla="*/ 0 h 6193766"/>
              <a:gd name="connsiteX1" fmla="*/ 9437300 w 9437300"/>
              <a:gd name="connsiteY1" fmla="*/ 0 h 6193766"/>
              <a:gd name="connsiteX2" fmla="*/ 9437300 w 9437300"/>
              <a:gd name="connsiteY2" fmla="*/ 6193766 h 6193766"/>
              <a:gd name="connsiteX3" fmla="*/ 0 w 9437300"/>
              <a:gd name="connsiteY3" fmla="*/ 6193766 h 6193766"/>
              <a:gd name="connsiteX4" fmla="*/ 0 w 9437300"/>
              <a:gd name="connsiteY4" fmla="*/ 0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7300" h="6193766" fill="none" extrusionOk="0">
                <a:moveTo>
                  <a:pt x="0" y="0"/>
                </a:moveTo>
                <a:cubicBezTo>
                  <a:pt x="1778036" y="166429"/>
                  <a:pt x="7516282" y="88759"/>
                  <a:pt x="9437300" y="0"/>
                </a:cubicBezTo>
                <a:cubicBezTo>
                  <a:pt x="9317925" y="849372"/>
                  <a:pt x="9507082" y="5249122"/>
                  <a:pt x="9437300" y="6193766"/>
                </a:cubicBezTo>
                <a:cubicBezTo>
                  <a:pt x="6819273" y="6050139"/>
                  <a:pt x="3445783" y="6347899"/>
                  <a:pt x="0" y="6193766"/>
                </a:cubicBezTo>
                <a:cubicBezTo>
                  <a:pt x="55200" y="3517336"/>
                  <a:pt x="157852" y="1810930"/>
                  <a:pt x="0" y="0"/>
                </a:cubicBezTo>
                <a:close/>
              </a:path>
              <a:path w="9437300" h="6193766" stroke="0" extrusionOk="0">
                <a:moveTo>
                  <a:pt x="0" y="0"/>
                </a:moveTo>
                <a:cubicBezTo>
                  <a:pt x="3076616" y="77430"/>
                  <a:pt x="6111944" y="24190"/>
                  <a:pt x="9437300" y="0"/>
                </a:cubicBezTo>
                <a:cubicBezTo>
                  <a:pt x="9306876" y="1193144"/>
                  <a:pt x="9436677" y="5216559"/>
                  <a:pt x="9437300" y="6193766"/>
                </a:cubicBezTo>
                <a:cubicBezTo>
                  <a:pt x="8257573" y="6313236"/>
                  <a:pt x="2055790" y="6101222"/>
                  <a:pt x="0" y="6193766"/>
                </a:cubicBezTo>
                <a:cubicBezTo>
                  <a:pt x="-80068" y="4510318"/>
                  <a:pt x="51255" y="139048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11866880"/>
                      <a:gd name="connsiteY0" fmla="*/ 0 h 1353824"/>
                      <a:gd name="connsiteX1" fmla="*/ 11866880 w 11866880"/>
                      <a:gd name="connsiteY1" fmla="*/ 0 h 1353824"/>
                      <a:gd name="connsiteX2" fmla="*/ 11866880 w 11866880"/>
                      <a:gd name="connsiteY2" fmla="*/ 1353824 h 1353824"/>
                      <a:gd name="connsiteX3" fmla="*/ 0 w 11866880"/>
                      <a:gd name="connsiteY3" fmla="*/ 1353824 h 1353824"/>
                      <a:gd name="connsiteX4" fmla="*/ 0 w 11866880"/>
                      <a:gd name="connsiteY4" fmla="*/ 0 h 1353824"/>
                      <a:gd name="connsiteX0" fmla="*/ 0 w 11866880"/>
                      <a:gd name="connsiteY0" fmla="*/ 0 h 1353824"/>
                      <a:gd name="connsiteX1" fmla="*/ 11866880 w 11866880"/>
                      <a:gd name="connsiteY1" fmla="*/ 0 h 1353824"/>
                      <a:gd name="connsiteX2" fmla="*/ 11866880 w 11866880"/>
                      <a:gd name="connsiteY2" fmla="*/ 1353824 h 1353824"/>
                      <a:gd name="connsiteX3" fmla="*/ 0 w 11866880"/>
                      <a:gd name="connsiteY3" fmla="*/ 1353824 h 1353824"/>
                      <a:gd name="connsiteX4" fmla="*/ 0 w 11866880"/>
                      <a:gd name="connsiteY4" fmla="*/ 0 h 13538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866880" h="1353824" fill="none" extrusionOk="0">
                        <a:moveTo>
                          <a:pt x="0" y="0"/>
                        </a:moveTo>
                        <a:cubicBezTo>
                          <a:pt x="1944001" y="-238079"/>
                          <a:pt x="9292890" y="-294694"/>
                          <a:pt x="11866880" y="0"/>
                        </a:cubicBezTo>
                        <a:cubicBezTo>
                          <a:pt x="11729804" y="201641"/>
                          <a:pt x="11983738" y="1167455"/>
                          <a:pt x="11866880" y="1353824"/>
                        </a:cubicBezTo>
                        <a:cubicBezTo>
                          <a:pt x="6528540" y="1210197"/>
                          <a:pt x="1853083" y="1507957"/>
                          <a:pt x="0" y="1353824"/>
                        </a:cubicBezTo>
                        <a:cubicBezTo>
                          <a:pt x="31369" y="790385"/>
                          <a:pt x="214428" y="439764"/>
                          <a:pt x="0" y="0"/>
                        </a:cubicBezTo>
                        <a:close/>
                      </a:path>
                      <a:path w="11866880" h="1353824" stroke="0" extrusionOk="0">
                        <a:moveTo>
                          <a:pt x="0" y="0"/>
                        </a:moveTo>
                        <a:cubicBezTo>
                          <a:pt x="1434800" y="32557"/>
                          <a:pt x="10487771" y="126704"/>
                          <a:pt x="11866880" y="0"/>
                        </a:cubicBezTo>
                        <a:cubicBezTo>
                          <a:pt x="11685197" y="293970"/>
                          <a:pt x="11870549" y="1144948"/>
                          <a:pt x="11866880" y="1353824"/>
                        </a:cubicBezTo>
                        <a:cubicBezTo>
                          <a:pt x="10308750" y="998040"/>
                          <a:pt x="2935130" y="1605331"/>
                          <a:pt x="0" y="1353824"/>
                        </a:cubicBezTo>
                        <a:cubicBezTo>
                          <a:pt x="-106510" y="972314"/>
                          <a:pt x="95450" y="290666"/>
                          <a:pt x="0" y="0"/>
                        </a:cubicBezTo>
                        <a:close/>
                      </a:path>
                      <a:path w="11866880" h="1353824" fill="none" stroke="0" extrusionOk="0">
                        <a:moveTo>
                          <a:pt x="0" y="0"/>
                        </a:moveTo>
                        <a:cubicBezTo>
                          <a:pt x="2191504" y="106681"/>
                          <a:pt x="9568263" y="-82735"/>
                          <a:pt x="11866880" y="0"/>
                        </a:cubicBezTo>
                        <a:cubicBezTo>
                          <a:pt x="11728368" y="202167"/>
                          <a:pt x="11967803" y="1137598"/>
                          <a:pt x="11866880" y="1353824"/>
                        </a:cubicBezTo>
                        <a:cubicBezTo>
                          <a:pt x="10153891" y="1473294"/>
                          <a:pt x="3860959" y="1261280"/>
                          <a:pt x="0" y="1353824"/>
                        </a:cubicBezTo>
                        <a:cubicBezTo>
                          <a:pt x="65788" y="792700"/>
                          <a:pt x="171872" y="36966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649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6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حسنُ التّصرفِ.</a:t>
            </a:r>
          </a:p>
        </p:txBody>
      </p:sp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9171C40C-421A-AAAD-48CA-5B2838C9F9BB}"/>
              </a:ext>
            </a:extLst>
          </p:cNvPr>
          <p:cNvSpPr/>
          <p:nvPr/>
        </p:nvSpPr>
        <p:spPr>
          <a:xfrm>
            <a:off x="1757799" y="132886"/>
            <a:ext cx="8634047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العنوان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48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8">
            <a:extLst>
              <a:ext uri="{FF2B5EF4-FFF2-40B4-BE49-F238E27FC236}">
                <a16:creationId xmlns:a16="http://schemas.microsoft.com/office/drawing/2014/main" id="{FDD7D02E-A563-4B67-9F5D-A4C23B1CD056}"/>
              </a:ext>
            </a:extLst>
          </p:cNvPr>
          <p:cNvSpPr/>
          <p:nvPr/>
        </p:nvSpPr>
        <p:spPr>
          <a:xfrm>
            <a:off x="265471" y="1607128"/>
            <a:ext cx="11661058" cy="5250872"/>
          </a:xfrm>
          <a:custGeom>
            <a:avLst/>
            <a:gdLst>
              <a:gd name="connsiteX0" fmla="*/ 0 w 9437300"/>
              <a:gd name="connsiteY0" fmla="*/ 0 h 6193766"/>
              <a:gd name="connsiteX1" fmla="*/ 9437300 w 9437300"/>
              <a:gd name="connsiteY1" fmla="*/ 0 h 6193766"/>
              <a:gd name="connsiteX2" fmla="*/ 9437300 w 9437300"/>
              <a:gd name="connsiteY2" fmla="*/ 6193766 h 6193766"/>
              <a:gd name="connsiteX3" fmla="*/ 0 w 9437300"/>
              <a:gd name="connsiteY3" fmla="*/ 6193766 h 6193766"/>
              <a:gd name="connsiteX4" fmla="*/ 0 w 9437300"/>
              <a:gd name="connsiteY4" fmla="*/ 0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7300" h="6193766" fill="none" extrusionOk="0">
                <a:moveTo>
                  <a:pt x="0" y="0"/>
                </a:moveTo>
                <a:cubicBezTo>
                  <a:pt x="1778036" y="166429"/>
                  <a:pt x="7516282" y="88759"/>
                  <a:pt x="9437300" y="0"/>
                </a:cubicBezTo>
                <a:cubicBezTo>
                  <a:pt x="9317925" y="849372"/>
                  <a:pt x="9507082" y="5249122"/>
                  <a:pt x="9437300" y="6193766"/>
                </a:cubicBezTo>
                <a:cubicBezTo>
                  <a:pt x="6819273" y="6050139"/>
                  <a:pt x="3445783" y="6347899"/>
                  <a:pt x="0" y="6193766"/>
                </a:cubicBezTo>
                <a:cubicBezTo>
                  <a:pt x="55200" y="3517336"/>
                  <a:pt x="157852" y="1810930"/>
                  <a:pt x="0" y="0"/>
                </a:cubicBezTo>
                <a:close/>
              </a:path>
              <a:path w="9437300" h="6193766" stroke="0" extrusionOk="0">
                <a:moveTo>
                  <a:pt x="0" y="0"/>
                </a:moveTo>
                <a:cubicBezTo>
                  <a:pt x="3076616" y="77430"/>
                  <a:pt x="6111944" y="24190"/>
                  <a:pt x="9437300" y="0"/>
                </a:cubicBezTo>
                <a:cubicBezTo>
                  <a:pt x="9306876" y="1193144"/>
                  <a:pt x="9436677" y="5216559"/>
                  <a:pt x="9437300" y="6193766"/>
                </a:cubicBezTo>
                <a:cubicBezTo>
                  <a:pt x="8257573" y="6313236"/>
                  <a:pt x="2055790" y="6101222"/>
                  <a:pt x="0" y="6193766"/>
                </a:cubicBezTo>
                <a:cubicBezTo>
                  <a:pt x="-80068" y="4510318"/>
                  <a:pt x="51255" y="139048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11661058"/>
                      <a:gd name="connsiteY0" fmla="*/ 0 h 5250872"/>
                      <a:gd name="connsiteX1" fmla="*/ 11661058 w 11661058"/>
                      <a:gd name="connsiteY1" fmla="*/ 0 h 5250872"/>
                      <a:gd name="connsiteX2" fmla="*/ 11661058 w 11661058"/>
                      <a:gd name="connsiteY2" fmla="*/ 5250872 h 5250872"/>
                      <a:gd name="connsiteX3" fmla="*/ 0 w 11661058"/>
                      <a:gd name="connsiteY3" fmla="*/ 5250872 h 5250872"/>
                      <a:gd name="connsiteX4" fmla="*/ 0 w 11661058"/>
                      <a:gd name="connsiteY4" fmla="*/ 0 h 5250872"/>
                      <a:gd name="connsiteX0" fmla="*/ 0 w 11661058"/>
                      <a:gd name="connsiteY0" fmla="*/ 0 h 5250872"/>
                      <a:gd name="connsiteX1" fmla="*/ 11661058 w 11661058"/>
                      <a:gd name="connsiteY1" fmla="*/ 0 h 5250872"/>
                      <a:gd name="connsiteX2" fmla="*/ 11661058 w 11661058"/>
                      <a:gd name="connsiteY2" fmla="*/ 5250872 h 5250872"/>
                      <a:gd name="connsiteX3" fmla="*/ 0 w 11661058"/>
                      <a:gd name="connsiteY3" fmla="*/ 5250872 h 5250872"/>
                      <a:gd name="connsiteX4" fmla="*/ 0 w 11661058"/>
                      <a:gd name="connsiteY4" fmla="*/ 0 h 5250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661058" h="5250872" fill="none" extrusionOk="0">
                        <a:moveTo>
                          <a:pt x="0" y="0"/>
                        </a:moveTo>
                        <a:cubicBezTo>
                          <a:pt x="2125658" y="73984"/>
                          <a:pt x="9254874" y="10797"/>
                          <a:pt x="11661058" y="0"/>
                        </a:cubicBezTo>
                        <a:cubicBezTo>
                          <a:pt x="11523212" y="731917"/>
                          <a:pt x="11769334" y="4465265"/>
                          <a:pt x="11661058" y="5250872"/>
                        </a:cubicBezTo>
                        <a:cubicBezTo>
                          <a:pt x="8523746" y="4386596"/>
                          <a:pt x="3675707" y="4897666"/>
                          <a:pt x="0" y="5250872"/>
                        </a:cubicBezTo>
                        <a:cubicBezTo>
                          <a:pt x="-9198" y="3025776"/>
                          <a:pt x="288696" y="1793392"/>
                          <a:pt x="0" y="0"/>
                        </a:cubicBezTo>
                        <a:close/>
                      </a:path>
                      <a:path w="11661058" h="5250872" stroke="0" extrusionOk="0">
                        <a:moveTo>
                          <a:pt x="0" y="0"/>
                        </a:moveTo>
                        <a:cubicBezTo>
                          <a:pt x="3736858" y="20248"/>
                          <a:pt x="6981830" y="119659"/>
                          <a:pt x="11661058" y="0"/>
                        </a:cubicBezTo>
                        <a:cubicBezTo>
                          <a:pt x="11469958" y="1067688"/>
                          <a:pt x="11725292" y="4491344"/>
                          <a:pt x="11661058" y="5250872"/>
                        </a:cubicBezTo>
                        <a:cubicBezTo>
                          <a:pt x="10146482" y="5061392"/>
                          <a:pt x="2765274" y="5347111"/>
                          <a:pt x="0" y="5250872"/>
                        </a:cubicBezTo>
                        <a:cubicBezTo>
                          <a:pt x="-116409" y="3783087"/>
                          <a:pt x="108319" y="1159562"/>
                          <a:pt x="0" y="0"/>
                        </a:cubicBezTo>
                        <a:close/>
                      </a:path>
                      <a:path w="11661058" h="5250872" fill="none" stroke="0" extrusionOk="0">
                        <a:moveTo>
                          <a:pt x="0" y="0"/>
                        </a:moveTo>
                        <a:cubicBezTo>
                          <a:pt x="2050155" y="374259"/>
                          <a:pt x="9351492" y="19260"/>
                          <a:pt x="11661058" y="0"/>
                        </a:cubicBezTo>
                        <a:cubicBezTo>
                          <a:pt x="11600364" y="843696"/>
                          <a:pt x="11757491" y="4442482"/>
                          <a:pt x="11661058" y="5250872"/>
                        </a:cubicBezTo>
                        <a:cubicBezTo>
                          <a:pt x="8495025" y="4784256"/>
                          <a:pt x="4401228" y="5504733"/>
                          <a:pt x="0" y="5250872"/>
                        </a:cubicBezTo>
                        <a:cubicBezTo>
                          <a:pt x="43798" y="3142860"/>
                          <a:pt x="20581" y="136376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r" defTabSz="628624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4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ar-AE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أنْ يقرأَ الطالبُ نُصوصًا</a:t>
            </a:r>
            <a:r>
              <a:rPr lang="ar-SA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سرد</a:t>
            </a:r>
            <a:r>
              <a:rPr lang="ar-AE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ِ</a:t>
            </a:r>
            <a:r>
              <a:rPr lang="ar-SA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r>
              <a:rPr lang="ar-AE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ّ</a:t>
            </a:r>
            <a:r>
              <a:rPr lang="ar-SA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ة </a:t>
            </a:r>
            <a:r>
              <a:rPr lang="ar-AE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بطلاقةٍ مع مراعاةِ التعبيرِ عن المشاعر والانفعالات ِ</a:t>
            </a:r>
            <a:r>
              <a:rPr kumimoji="0" lang="ar-AE" sz="3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r" defTabSz="628624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2- </a:t>
            </a:r>
            <a:r>
              <a:rPr kumimoji="0" lang="ar-AE" sz="32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أَنْ يستنتجَ صفاتِ الشَّخصياتِ من خلال تصرفاتها، داعمًا رأيه بالحُجَجِ والبراهين.</a:t>
            </a:r>
          </a:p>
          <a:p>
            <a:pPr marL="0" marR="0" lvl="0" indent="0" algn="r" defTabSz="628624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3200" b="1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3- أن يطبّق الطالب ما تعلمه في مواقف حياتية جديدة .</a:t>
            </a:r>
            <a:endParaRPr kumimoji="0" lang="ar-AE" sz="3200" b="1" i="0" u="none" strike="noStrike" kern="1200" cap="none" spc="0" normalizeH="0" baseline="0" noProof="0" dirty="0">
              <a:ln w="10160">
                <a:noFill/>
                <a:prstDash val="solid"/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628624" rtl="1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600" b="1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3-أَنْ يُثمِّن الطالبُ قِيمتي احترام الآخر وتحمل المسؤولية.</a:t>
            </a:r>
          </a:p>
        </p:txBody>
      </p:sp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81362EA5-1171-4A54-B606-CD37C789F7CC}"/>
              </a:ext>
            </a:extLst>
          </p:cNvPr>
          <p:cNvSpPr/>
          <p:nvPr/>
        </p:nvSpPr>
        <p:spPr>
          <a:xfrm>
            <a:off x="311734" y="132890"/>
            <a:ext cx="11512063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6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6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نواتج التَّعلُـم </a:t>
            </a:r>
          </a:p>
          <a:p>
            <a:pPr marL="0" marR="0" lvl="0" indent="0" algn="ctr" defTabSz="628568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907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273685"/>
            <a:ext cx="10515600" cy="13255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AE" sz="48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هات آية قرآنية أو حديثًا نبويًا يدعونا إلى طاعة الوالدَينِ .</a:t>
            </a:r>
            <a:endParaRPr lang="en-US" sz="480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0320" y="4348480"/>
            <a:ext cx="11917680" cy="174752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endParaRPr lang="ar-AE" dirty="0"/>
          </a:p>
          <a:p>
            <a:pPr marL="0" indent="0" algn="r" rtl="1">
              <a:buNone/>
            </a:pPr>
            <a:r>
              <a:rPr lang="ar-AE" sz="440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بعضًا من المبادرات التي تقدمها دولة الإمارات لرعاية الأطفال  وحمايتهم والحفاظ على سلامتهم </a:t>
            </a:r>
            <a:r>
              <a:rPr lang="ar-AE" sz="4400" dirty="0"/>
              <a:t>.</a:t>
            </a:r>
          </a:p>
          <a:p>
            <a:pPr marL="0" indent="0" algn="r" rtl="1">
              <a:buNone/>
            </a:pPr>
            <a:r>
              <a:rPr lang="ar-AE" sz="4400" dirty="0"/>
              <a:t>ماذا تعرف عن قانون وديمة ؟</a:t>
            </a:r>
            <a:endParaRPr lang="en-US" sz="4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65244" y="2337692"/>
            <a:ext cx="11832116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ar-AE" b="1" dirty="0"/>
              <a:t>﴿ </a:t>
            </a:r>
            <a:r>
              <a:rPr lang="ar-AE" sz="3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وَقَضَىٰ رَبُّكَ أَلَّا تَعْبُدُوا إِلَّا إِيَّاهُ وَبِالْوَالِدَيْنِ إِحْسَانًا ۚ إِمَّا يَبْلُغَنَّ عِندَكَ الْكِبَرَ أَحَدُهُمَا أَوْ كِلَاهُمَا فَلَا تَقُل لَّهُمَا أُفٍّ وَلَا </a:t>
            </a:r>
            <a:r>
              <a:rPr lang="ar-AE" sz="3600" b="1" dirty="0" err="1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تَنْهَرْهُمَا</a:t>
            </a:r>
            <a:r>
              <a:rPr lang="ar-AE" sz="36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وَقُل لَّهُمَا قَوْلًا كَرِيمًا﴾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47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7287" y="0"/>
            <a:ext cx="6314733" cy="7105879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6127446" y="2704674"/>
            <a:ext cx="6064554" cy="39703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مرادف( توغلت – ضلت ) ، ثم ضعهما في جمل من إنشائك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أين عاشت البنت الصغيرة 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 المشكلة التي وقعت فيها البنت 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لو كنت مكان الفتاة هل ستتعمق في الغابة ؟ ولماذا 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الأسباب التي مكنت الدب من الفتاة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الخُدعة التي استخدمها الدب للظفر بالفتاة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8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هل يتوافق ما فعله الدب مع قول الشاعر </a:t>
            </a:r>
          </a:p>
          <a:p>
            <a:pPr algn="r" rtl="1"/>
            <a:r>
              <a:rPr lang="ar-AE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 الأفاعي وإن لانت ملامُسها ***   في أنيابــــــــــها السُم ناقعً .</a:t>
            </a:r>
          </a:p>
          <a:p>
            <a:pPr algn="r" rtl="1"/>
            <a:r>
              <a:rPr lang="ar-AE" sz="28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بيّن المعنى المشترك بين قول الشاعر ، وما حدث 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حبر 1"/>
              <p14:cNvContentPartPr/>
              <p14:nvPr/>
            </p14:nvContentPartPr>
            <p14:xfrm>
              <a:off x="5705760" y="4383134"/>
              <a:ext cx="390240" cy="145080"/>
            </p14:xfrm>
          </p:contentPart>
        </mc:Choice>
        <mc:Fallback xmlns="">
          <p:pic>
            <p:nvPicPr>
              <p:cNvPr id="2" name="حبر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57924" y="4287959"/>
                <a:ext cx="485912" cy="3347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حبر 4"/>
              <p14:cNvContentPartPr/>
              <p14:nvPr/>
            </p14:nvContentPartPr>
            <p14:xfrm>
              <a:off x="3312404" y="5051081"/>
              <a:ext cx="334440" cy="28440"/>
            </p14:xfrm>
          </p:contentPart>
        </mc:Choice>
        <mc:Fallback xmlns="">
          <p:pic>
            <p:nvPicPr>
              <p:cNvPr id="5" name="حبر 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64164" y="4955321"/>
                <a:ext cx="430560" cy="22032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4" name="Table 14">
            <a:extLst>
              <a:ext uri="{FF2B5EF4-FFF2-40B4-BE49-F238E27FC236}">
                <a16:creationId xmlns:a16="http://schemas.microsoft.com/office/drawing/2014/main" id="{3D7E7702-B5C0-E610-0B69-0157139333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737061"/>
              </p:ext>
            </p:extLst>
          </p:nvPr>
        </p:nvGraphicFramePr>
        <p:xfrm>
          <a:off x="6214546" y="-380603"/>
          <a:ext cx="5890353" cy="3085277"/>
        </p:xfrm>
        <a:graphic>
          <a:graphicData uri="http://schemas.openxmlformats.org/drawingml/2006/table">
            <a:tbl>
              <a:tblPr rtl="1" firstRow="1" firstCol="1" bandRow="1"/>
              <a:tblGrid>
                <a:gridCol w="2121147">
                  <a:extLst>
                    <a:ext uri="{9D8B030D-6E8A-4147-A177-3AD203B41FA5}">
                      <a16:colId xmlns:a16="http://schemas.microsoft.com/office/drawing/2014/main" val="835085804"/>
                    </a:ext>
                  </a:extLst>
                </a:gridCol>
                <a:gridCol w="2390405">
                  <a:extLst>
                    <a:ext uri="{9D8B030D-6E8A-4147-A177-3AD203B41FA5}">
                      <a16:colId xmlns:a16="http://schemas.microsoft.com/office/drawing/2014/main" val="3374181365"/>
                    </a:ext>
                  </a:extLst>
                </a:gridCol>
                <a:gridCol w="1378801">
                  <a:extLst>
                    <a:ext uri="{9D8B030D-6E8A-4147-A177-3AD203B41FA5}">
                      <a16:colId xmlns:a16="http://schemas.microsoft.com/office/drawing/2014/main" val="1736786352"/>
                    </a:ext>
                  </a:extLst>
                </a:gridCol>
              </a:tblGrid>
              <a:tr h="624119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المعيار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lvl="0" indent="0" algn="r" defTabSz="54864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800" dirty="0">
                          <a:effectLst/>
                        </a:rPr>
                        <a:t>الدرجة </a:t>
                      </a:r>
                      <a:r>
                        <a:rPr lang="ar-AE" sz="1800" dirty="0">
                          <a:effectLst/>
                        </a:rPr>
                        <a:t>(10)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الد رجة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47850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صحة القراءة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3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16669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الطلاقة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2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48932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وضوح الصوت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2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58503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القراءة المعبرة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3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748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32326" cy="6868970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5932326" y="2887682"/>
            <a:ext cx="6100028" cy="39703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مرادف (  ألحت  – ضلت )   .....................................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التقنية المستخدمة هي ........................... قال : آه </a:t>
            </a:r>
            <a:r>
              <a:rPr lang="ar-AE" sz="2400" b="1" dirty="0" err="1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ياصغيرتي</a:t>
            </a: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. حدد التقنية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لو كنت مكان الفتاة كيف كنت ستتصرف للخلاص من الدب 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أيهما أفضل من وجهة نظرك قوة العقل أم قوة الجسد ؟ علل رأيك.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لماذا نفذت البنت كلام الذئب ؟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خبر أضحى في الجملة الملونة 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AE" sz="2400" b="1" dirty="0">
                <a:solidFill>
                  <a:srgbClr val="0070C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هل يتوافق ما فعله الدب مع قول الشاعر ؟</a:t>
            </a:r>
          </a:p>
          <a:p>
            <a:pPr algn="r" rtl="1"/>
            <a:r>
              <a:rPr lang="ar-AE" sz="2400" b="1" dirty="0">
                <a:solidFill>
                  <a:srgbClr val="FF000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رأيتَ أنيابَ الليثِ بارزة ً    ****  فلا تظننّ أن الليثَ يبتسمُ .</a:t>
            </a:r>
          </a:p>
          <a:p>
            <a:pPr algn="r" rtl="1"/>
            <a:r>
              <a:rPr lang="ar-AE" sz="2400" b="1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حدد المعاني المشتركة بينهما 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endParaRPr lang="en-U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حبر 5"/>
              <p14:cNvContentPartPr/>
              <p14:nvPr/>
            </p14:nvContentPartPr>
            <p14:xfrm>
              <a:off x="3905555" y="2657287"/>
              <a:ext cx="1430640" cy="239760"/>
            </p14:xfrm>
          </p:contentPart>
        </mc:Choice>
        <mc:Fallback xmlns="">
          <p:pic>
            <p:nvPicPr>
              <p:cNvPr id="6" name="حبر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57315" y="2561167"/>
                <a:ext cx="1526760" cy="432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3" name="Table 14">
            <a:extLst>
              <a:ext uri="{FF2B5EF4-FFF2-40B4-BE49-F238E27FC236}">
                <a16:creationId xmlns:a16="http://schemas.microsoft.com/office/drawing/2014/main" id="{1DBE7762-DA30-2745-35C0-ABD5CD294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240461"/>
              </p:ext>
            </p:extLst>
          </p:nvPr>
        </p:nvGraphicFramePr>
        <p:xfrm>
          <a:off x="6110609" y="-142864"/>
          <a:ext cx="5890353" cy="3085277"/>
        </p:xfrm>
        <a:graphic>
          <a:graphicData uri="http://schemas.openxmlformats.org/drawingml/2006/table">
            <a:tbl>
              <a:tblPr rtl="1" firstRow="1" firstCol="1" bandRow="1"/>
              <a:tblGrid>
                <a:gridCol w="2121147">
                  <a:extLst>
                    <a:ext uri="{9D8B030D-6E8A-4147-A177-3AD203B41FA5}">
                      <a16:colId xmlns:a16="http://schemas.microsoft.com/office/drawing/2014/main" val="835085804"/>
                    </a:ext>
                  </a:extLst>
                </a:gridCol>
                <a:gridCol w="2390405">
                  <a:extLst>
                    <a:ext uri="{9D8B030D-6E8A-4147-A177-3AD203B41FA5}">
                      <a16:colId xmlns:a16="http://schemas.microsoft.com/office/drawing/2014/main" val="3374181365"/>
                    </a:ext>
                  </a:extLst>
                </a:gridCol>
                <a:gridCol w="1378801">
                  <a:extLst>
                    <a:ext uri="{9D8B030D-6E8A-4147-A177-3AD203B41FA5}">
                      <a16:colId xmlns:a16="http://schemas.microsoft.com/office/drawing/2014/main" val="1736786352"/>
                    </a:ext>
                  </a:extLst>
                </a:gridCol>
              </a:tblGrid>
              <a:tr h="624119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المعيار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lvl="0" indent="0" algn="r" defTabSz="54864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800" dirty="0">
                          <a:effectLst/>
                        </a:rPr>
                        <a:t>الدرجة </a:t>
                      </a:r>
                      <a:r>
                        <a:rPr lang="ar-AE" sz="1800" dirty="0">
                          <a:effectLst/>
                        </a:rPr>
                        <a:t>(10)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الد رجة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947850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صحة القراءة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3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16669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الطلاقة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>
                          <a:effectLst/>
                        </a:rPr>
                        <a:t>2</a:t>
                      </a:r>
                      <a:endParaRPr lang="en-US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48932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>
                          <a:effectLst/>
                        </a:rPr>
                        <a:t>وضوح الصوت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2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58503"/>
                  </a:ext>
                </a:extLst>
              </a:tr>
              <a:tr h="497112"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b="1" kern="1200">
                          <a:solidFill>
                            <a:schemeClr val="lt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القراءة المعبرة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3600" dirty="0">
                          <a:effectLst/>
                        </a:rPr>
                        <a:t>3</a:t>
                      </a:r>
                      <a:endParaRPr lang="en-US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1pPr>
                      <a:lvl2pPr marL="5486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2pPr>
                      <a:lvl3pPr marL="10972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3pPr>
                      <a:lvl4pPr marL="16459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4pPr>
                      <a:lvl5pPr marL="219456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5pPr>
                      <a:lvl6pPr marL="274320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6pPr>
                      <a:lvl7pPr marL="329184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7pPr>
                      <a:lvl8pPr marL="384048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8pPr>
                      <a:lvl9pPr marL="4389120" algn="l" defTabSz="548640" rtl="0" eaLnBrk="1" latinLnBrk="0" hangingPunct="1">
                        <a:defRPr sz="2160" kern="1200">
                          <a:solidFill>
                            <a:schemeClr val="dk1"/>
                          </a:solidFill>
                          <a:latin typeface="Calibri" panose="020F0502020204030204"/>
                          <a:cs typeface="Arabic Typesetting"/>
                        </a:defRPr>
                      </a:lvl9pPr>
                    </a:lstStyle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AE" sz="2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0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82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>
            <a:extLst>
              <a:ext uri="{FF2B5EF4-FFF2-40B4-BE49-F238E27FC236}">
                <a16:creationId xmlns:a16="http://schemas.microsoft.com/office/drawing/2014/main" id="{F5176CB8-EEB1-4EAE-843D-1E3850974620}"/>
              </a:ext>
            </a:extLst>
          </p:cNvPr>
          <p:cNvSpPr/>
          <p:nvPr/>
        </p:nvSpPr>
        <p:spPr>
          <a:xfrm>
            <a:off x="4835947" y="0"/>
            <a:ext cx="2747868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w Cen MT" panose="020B0602020104020603"/>
                <a:ea typeface="+mn-ea"/>
                <a:cs typeface="Arial" panose="020B0604020202020204" pitchFamily="34" charset="0"/>
              </a:rPr>
              <a:t>تأشيرة الخروج </a:t>
            </a:r>
            <a:endParaRPr kumimoji="0" lang="ar-SA" sz="40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w Cen MT" panose="020B0602020104020603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147691" y="1148561"/>
            <a:ext cx="10631156" cy="34470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حدد الشخصية الرئيسة في القصة  .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أين وقع حل المشكلة داخل القصة ؟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لو بإمكانك  إضافة شخصية أخرى للقصة فمن تكون ؟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اقترح حلولا للقضاء على مشكلة ضياع الأطفال .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كيف تستفيد من هذه القصة في حياتك اليومية ؟</a:t>
            </a:r>
            <a:endParaRPr kumimoji="0" lang="ar-AE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</p:spTree>
    <p:extLst>
      <p:ext uri="{BB962C8B-B14F-4D97-AF65-F5344CB8AC3E}">
        <p14:creationId xmlns:p14="http://schemas.microsoft.com/office/powerpoint/2010/main" val="309191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0">
      <a:majorFont>
        <a:latin typeface="Arabic Typesetting"/>
        <a:ea typeface=""/>
        <a:cs typeface="Times New Roman"/>
      </a:majorFont>
      <a:minorFont>
        <a:latin typeface="Arabic Typesetting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5">
      <a:majorFont>
        <a:latin typeface="Arabic Typesetting"/>
        <a:ea typeface=""/>
        <a:cs typeface="Arabic Typesetting"/>
      </a:majorFont>
      <a:minorFont>
        <a:latin typeface="Arabic Typesetting"/>
        <a:ea typeface=""/>
        <a:cs typeface="Arabic Typesetting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5">
      <a:majorFont>
        <a:latin typeface="Arabic Typesetting"/>
        <a:ea typeface=""/>
        <a:cs typeface="Arabic Typesetting"/>
      </a:majorFont>
      <a:minorFont>
        <a:latin typeface="Arabic Typesetting"/>
        <a:ea typeface=""/>
        <a:cs typeface="Arabic Typesetting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684</Words>
  <Application>Microsoft Office PowerPoint</Application>
  <PresentationFormat>شاشة عريضة</PresentationFormat>
  <Paragraphs>165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16</vt:i4>
      </vt:variant>
    </vt:vector>
  </HeadingPairs>
  <TitlesOfParts>
    <vt:vector size="25" baseType="lpstr">
      <vt:lpstr>Aldhabi</vt:lpstr>
      <vt:lpstr>Arabic Typesetting</vt:lpstr>
      <vt:lpstr>Arial</vt:lpstr>
      <vt:lpstr>Calibri</vt:lpstr>
      <vt:lpstr>Times New Roman</vt:lpstr>
      <vt:lpstr>Tw Cen MT</vt:lpstr>
      <vt:lpstr>Office Theme</vt:lpstr>
      <vt:lpstr>1_نسق Office</vt:lpstr>
      <vt:lpstr>نسق Office</vt:lpstr>
      <vt:lpstr>عرض تقديمي في PowerPoint</vt:lpstr>
      <vt:lpstr>التهيئة الحافزة  مهارة : ( حل المشكلات )            </vt:lpstr>
      <vt:lpstr>عرض تقديمي في PowerPoint</vt:lpstr>
      <vt:lpstr>عرض تقديمي في PowerPoint</vt:lpstr>
      <vt:lpstr>عرض تقديمي في PowerPoint</vt:lpstr>
      <vt:lpstr>هات آية قرآنية أو حديثًا نبويًا يدعونا إلى طاعة الوالدَينِ 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العبد</cp:lastModifiedBy>
  <cp:revision>116</cp:revision>
  <dcterms:created xsi:type="dcterms:W3CDTF">2022-01-06T06:55:33Z</dcterms:created>
  <dcterms:modified xsi:type="dcterms:W3CDTF">2026-01-10T11:15:25Z</dcterms:modified>
</cp:coreProperties>
</file>