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lvetica Neue" panose="02000503000000020004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XzsbjtM5aehPq0kwNrm/WkaNpd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in Hazelden" initials="TH" lastIdx="4" clrIdx="0">
    <p:extLst>
      <p:ext uri="{19B8F6BF-5375-455C-9EA6-DF929625EA0E}">
        <p15:presenceInfo xmlns:p15="http://schemas.microsoft.com/office/powerpoint/2012/main" userId="S::thomasin.hazelden@moe.gov.ae::f29baab4-2868-4035-acb8-0a565474c3c9" providerId="AD"/>
      </p:ext>
    </p:extLst>
  </p:cmAuthor>
  <p:cmAuthor id="2" name="Joanne Bayram" initials="JB" lastIdx="3" clrIdx="1">
    <p:extLst>
      <p:ext uri="{19B8F6BF-5375-455C-9EA6-DF929625EA0E}">
        <p15:presenceInfo xmlns:p15="http://schemas.microsoft.com/office/powerpoint/2012/main" userId="S::Joanne.Bayram@ese.gov.ae::a97fa69d-1c73-4dd9-b0b0-0c18712c34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4BAED2-E72A-456B-BA67-D03AC1427E80}">
  <a:tblStyle styleId="{E64BAED2-E72A-456B-BA67-D03AC1427E8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89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3" descr="A picture containing 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dn.pixabay.com/photo/2016/03/21/23/25/link-1271843_960_720.png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ese_ae?s=09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s://www.instagram.com/ese.ae/?hl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81" name="Google Shape;81;p1"/>
          <p:cNvSpPr txBox="1"/>
          <p:nvPr/>
        </p:nvSpPr>
        <p:spPr>
          <a:xfrm>
            <a:off x="1683657" y="2063714"/>
            <a:ext cx="570960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English Term 3 Coverage</a:t>
            </a:r>
            <a:endParaRPr/>
          </a:p>
        </p:txBody>
      </p:sp>
      <p:sp>
        <p:nvSpPr>
          <p:cNvPr id="82" name="Google Shape;82;p1"/>
          <p:cNvSpPr txBox="1"/>
          <p:nvPr/>
        </p:nvSpPr>
        <p:spPr>
          <a:xfrm>
            <a:off x="3804746" y="3780739"/>
            <a:ext cx="358851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Level 3.1</a:t>
            </a:r>
            <a:endParaRPr/>
          </a:p>
        </p:txBody>
      </p:sp>
      <p:sp>
        <p:nvSpPr>
          <p:cNvPr id="83" name="Google Shape;83;p1"/>
          <p:cNvSpPr txBox="1"/>
          <p:nvPr/>
        </p:nvSpPr>
        <p:spPr>
          <a:xfrm>
            <a:off x="5749076" y="4344161"/>
            <a:ext cx="164418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 2021-2022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999852" y="1583494"/>
            <a:ext cx="45472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Contents:</a:t>
            </a:r>
            <a:endParaRPr/>
          </a:p>
        </p:txBody>
      </p:sp>
      <p:sp>
        <p:nvSpPr>
          <p:cNvPr id="89" name="Google Shape;89;p2"/>
          <p:cNvSpPr txBox="1"/>
          <p:nvPr/>
        </p:nvSpPr>
        <p:spPr>
          <a:xfrm>
            <a:off x="1038544" y="1827827"/>
            <a:ext cx="5096148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Coverage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Preparation - grammar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 b="0" i="0" u="none" strike="noStrike" cap="none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BCBDC0"/>
                </a:solidFill>
                <a:latin typeface="Arial"/>
                <a:ea typeface="Arial"/>
                <a:cs typeface="Arial"/>
                <a:sym typeface="Arial"/>
              </a:rPr>
              <a:t>Level 3.1</a:t>
            </a:r>
            <a:endParaRPr sz="2400" b="0" i="1" u="none" strike="noStrike" cap="none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 b="0" i="0" u="none" strike="noStrike" cap="none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BCBDC0"/>
                </a:solidFill>
                <a:latin typeface="Arial"/>
                <a:ea typeface="Arial"/>
                <a:cs typeface="Arial"/>
                <a:sym typeface="Arial"/>
              </a:rPr>
              <a:t>Term 3 Academic Year 2021-2022</a:t>
            </a:r>
            <a:endParaRPr sz="2400" b="0" i="0" u="none" strike="noStrike" cap="none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91" name="Google Shape;91;p2" descr="Des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22704" y="1583494"/>
            <a:ext cx="3640308" cy="3691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/>
        </p:nvSpPr>
        <p:spPr>
          <a:xfrm>
            <a:off x="6401917" y="4017387"/>
            <a:ext cx="552887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3: Coverage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4765539" y="966859"/>
            <a:ext cx="26609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 Coverage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3" name="Google Shape;103;p4"/>
          <p:cNvGraphicFramePr/>
          <p:nvPr>
            <p:extLst>
              <p:ext uri="{D42A27DB-BD31-4B8C-83A1-F6EECF244321}">
                <p14:modId xmlns:p14="http://schemas.microsoft.com/office/powerpoint/2010/main" val="2842930419"/>
              </p:ext>
            </p:extLst>
          </p:nvPr>
        </p:nvGraphicFramePr>
        <p:xfrm>
          <a:off x="954065" y="1692879"/>
          <a:ext cx="10283868" cy="4663470"/>
        </p:xfrm>
        <a:graphic>
          <a:graphicData uri="http://schemas.openxmlformats.org/drawingml/2006/table">
            <a:tbl>
              <a:tblPr>
                <a:noFill/>
                <a:tableStyleId>{E64BAED2-E72A-456B-BA67-D03AC1427E80}</a:tableStyleId>
              </a:tblPr>
              <a:tblGrid>
                <a:gridCol w="2247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6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9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874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Topic(s): 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People and Jobs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7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Lexis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Grammar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Functional Language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29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lifestyle choices</a:t>
                      </a:r>
                      <a:endParaRPr sz="1800" dirty="0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careers</a:t>
                      </a:r>
                      <a:endParaRPr sz="1800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Conjunctions: coordinating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Present time: present simple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Past time: past simple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Asking for and giving personal information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Expressing likes and dislikes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Using numbers to express amount, quantity, number, and time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Describing People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Describing habits, routines, tasks and jobs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strike="noStrike" cap="none" dirty="0"/>
                      </a:b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Comparing and contrasting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/>
        </p:nvSpPr>
        <p:spPr>
          <a:xfrm>
            <a:off x="5822796" y="4180121"/>
            <a:ext cx="596501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3: Preparation - Grammar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aphicFrame>
        <p:nvGraphicFramePr>
          <p:cNvPr id="115" name="Google Shape;115;p6"/>
          <p:cNvGraphicFramePr/>
          <p:nvPr>
            <p:extLst>
              <p:ext uri="{D42A27DB-BD31-4B8C-83A1-F6EECF244321}">
                <p14:modId xmlns:p14="http://schemas.microsoft.com/office/powerpoint/2010/main" val="2797318251"/>
              </p:ext>
            </p:extLst>
          </p:nvPr>
        </p:nvGraphicFramePr>
        <p:xfrm>
          <a:off x="1335741" y="1661201"/>
          <a:ext cx="9897025" cy="4640000"/>
        </p:xfrm>
        <a:graphic>
          <a:graphicData uri="http://schemas.openxmlformats.org/drawingml/2006/table">
            <a:tbl>
              <a:tblPr>
                <a:noFill/>
                <a:tableStyleId>{E64BAED2-E72A-456B-BA67-D03AC1427E80}</a:tableStyleId>
              </a:tblPr>
              <a:tblGrid>
                <a:gridCol w="197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36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</a:t>
                      </a:r>
                      <a:r>
                        <a:rPr lang="en-US" sz="1800" b="1" i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</a:t>
                      </a:r>
                      <a:r>
                        <a:rPr lang="en-US" sz="18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my homework every day. 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 structure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Present simple               </a:t>
                      </a:r>
                      <a:endParaRPr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verb + object        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9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can use the present simple tense when we want to talk about things that happen regularly in the present, something that is true in the present or always true.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This person does his homework on Monday, Tuesday, Wednesday, Thursday, Friday, Saturday and Sunday. 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eats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his breakfast every morning. </a:t>
                      </a:r>
                      <a:endParaRPr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paint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pictures in my free time.</a:t>
                      </a:r>
                      <a:endParaRPr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They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live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in Fujairah.</a:t>
                      </a:r>
                      <a:endParaRPr sz="1800" u="none" strike="noStrike" cap="none" dirty="0"/>
                    </a:p>
                  </a:txBody>
                  <a:tcPr marL="78675" marR="78675" marT="39350" marB="393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6" name="Google Shape;116;p6"/>
          <p:cNvSpPr/>
          <p:nvPr/>
        </p:nvSpPr>
        <p:spPr>
          <a:xfrm>
            <a:off x="1768475" y="182086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6"/>
          <p:cNvGrpSpPr/>
          <p:nvPr/>
        </p:nvGrpSpPr>
        <p:grpSpPr>
          <a:xfrm>
            <a:off x="3854824" y="266380"/>
            <a:ext cx="5710516" cy="1339667"/>
            <a:chOff x="3854824" y="-16484"/>
            <a:chExt cx="5710516" cy="1339667"/>
          </a:xfrm>
        </p:grpSpPr>
        <p:cxnSp>
          <p:nvCxnSpPr>
            <p:cNvPr id="118" name="Google Shape;118;p6"/>
            <p:cNvCxnSpPr/>
            <p:nvPr/>
          </p:nvCxnSpPr>
          <p:spPr>
            <a:xfrm>
              <a:off x="3854824" y="735104"/>
              <a:ext cx="4858870" cy="1"/>
            </a:xfrm>
            <a:prstGeom prst="straightConnector1">
              <a:avLst/>
            </a:pr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0" name="Google Shape;120;p6"/>
            <p:cNvCxnSpPr/>
            <p:nvPr/>
          </p:nvCxnSpPr>
          <p:spPr>
            <a:xfrm>
              <a:off x="6499412" y="502024"/>
              <a:ext cx="0" cy="451827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2" name="Google Shape;122;p6"/>
            <p:cNvSpPr txBox="1"/>
            <p:nvPr/>
          </p:nvSpPr>
          <p:spPr>
            <a:xfrm>
              <a:off x="3881720" y="861674"/>
              <a:ext cx="86957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past</a:t>
              </a:r>
              <a:endParaRPr/>
            </a:p>
          </p:txBody>
        </p:sp>
        <p:sp>
          <p:nvSpPr>
            <p:cNvPr id="123" name="Google Shape;123;p6"/>
            <p:cNvSpPr txBox="1"/>
            <p:nvPr/>
          </p:nvSpPr>
          <p:spPr>
            <a:xfrm>
              <a:off x="6104964" y="953851"/>
              <a:ext cx="1927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present</a:t>
              </a:r>
              <a:endParaRPr/>
            </a:p>
          </p:txBody>
        </p:sp>
        <p:sp>
          <p:nvSpPr>
            <p:cNvPr id="124" name="Google Shape;124;p6"/>
            <p:cNvSpPr txBox="1"/>
            <p:nvPr/>
          </p:nvSpPr>
          <p:spPr>
            <a:xfrm>
              <a:off x="8265459" y="864972"/>
              <a:ext cx="1299881" cy="3829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future</a:t>
              </a: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 rot="2771347">
              <a:off x="6146031" y="-14553"/>
              <a:ext cx="726093" cy="722231"/>
            </a:xfrm>
            <a:prstGeom prst="plus">
              <a:avLst>
                <a:gd name="adj" fmla="val 45268"/>
              </a:avLst>
            </a:prstGeom>
            <a:solidFill>
              <a:schemeClr val="accent2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graphicFrame>
        <p:nvGraphicFramePr>
          <p:cNvPr id="132" name="Google Shape;132;p7"/>
          <p:cNvGraphicFramePr/>
          <p:nvPr/>
        </p:nvGraphicFramePr>
        <p:xfrm>
          <a:off x="827314" y="1494971"/>
          <a:ext cx="10377725" cy="4615500"/>
        </p:xfrm>
        <a:graphic>
          <a:graphicData uri="http://schemas.openxmlformats.org/drawingml/2006/table">
            <a:tbl>
              <a:tblPr>
                <a:noFill/>
                <a:tableStyleId>{E64BAED2-E72A-456B-BA67-D03AC1427E80}</a:tableStyleId>
              </a:tblPr>
              <a:tblGrid>
                <a:gridCol w="20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34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Huda </a:t>
                      </a:r>
                      <a:r>
                        <a:rPr lang="en-US" sz="1800" b="1" i="0" u="sng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didn’t</a:t>
                      </a:r>
                      <a:r>
                        <a:rPr lang="en-US" sz="1800" b="1" i="0" u="none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go to work at the library on Saturday.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Past simple tense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verb + object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Create the past tense form by using regular (walk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talk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jump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 or irregular verbs (took, saw, did, went). We use the past simple tense when we are talking about something which happened and finished in the past. 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Did Huda go to work at the library on Saturday? No.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walked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to school at 8 am.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weren’t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at home last night.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It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took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 long time to cook dinner.</a:t>
                      </a:r>
                      <a:endParaRPr sz="1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6500" marR="86500" marT="43250" marB="432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3" name="Google Shape;133;p7"/>
          <p:cNvSpPr/>
          <p:nvPr/>
        </p:nvSpPr>
        <p:spPr>
          <a:xfrm>
            <a:off x="1126445" y="165757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7"/>
          <p:cNvGrpSpPr/>
          <p:nvPr/>
        </p:nvGrpSpPr>
        <p:grpSpPr>
          <a:xfrm>
            <a:off x="3840309" y="240783"/>
            <a:ext cx="5710516" cy="1131270"/>
            <a:chOff x="3854824" y="474777"/>
            <a:chExt cx="5710516" cy="1131270"/>
          </a:xfrm>
        </p:grpSpPr>
        <p:cxnSp>
          <p:nvCxnSpPr>
            <p:cNvPr id="135" name="Google Shape;135;p7"/>
            <p:cNvCxnSpPr/>
            <p:nvPr/>
          </p:nvCxnSpPr>
          <p:spPr>
            <a:xfrm>
              <a:off x="3854824" y="1017968"/>
              <a:ext cx="4858870" cy="1"/>
            </a:xfrm>
            <a:prstGeom prst="straightConnector1">
              <a:avLst/>
            </a:pr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7" name="Google Shape;137;p7"/>
            <p:cNvCxnSpPr/>
            <p:nvPr/>
          </p:nvCxnSpPr>
          <p:spPr>
            <a:xfrm>
              <a:off x="6499412" y="784888"/>
              <a:ext cx="0" cy="451827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9" name="Google Shape;139;p7"/>
            <p:cNvSpPr txBox="1"/>
            <p:nvPr/>
          </p:nvSpPr>
          <p:spPr>
            <a:xfrm>
              <a:off x="3881720" y="1144538"/>
              <a:ext cx="86957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past</a:t>
              </a:r>
              <a:endParaRPr/>
            </a:p>
          </p:txBody>
        </p:sp>
        <p:sp>
          <p:nvSpPr>
            <p:cNvPr id="140" name="Google Shape;140;p7"/>
            <p:cNvSpPr txBox="1"/>
            <p:nvPr/>
          </p:nvSpPr>
          <p:spPr>
            <a:xfrm>
              <a:off x="6104964" y="1236715"/>
              <a:ext cx="1927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present</a:t>
              </a:r>
              <a:endParaRPr/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8265459" y="1147836"/>
              <a:ext cx="1299881" cy="3829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future</a:t>
              </a: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 rot="2771347">
              <a:off x="3936013" y="476708"/>
              <a:ext cx="726093" cy="722231"/>
            </a:xfrm>
            <a:prstGeom prst="plus">
              <a:avLst>
                <a:gd name="adj" fmla="val 45268"/>
              </a:avLst>
            </a:prstGeom>
            <a:solidFill>
              <a:schemeClr val="accent2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graphicFrame>
        <p:nvGraphicFramePr>
          <p:cNvPr id="149" name="Google Shape;149;p8"/>
          <p:cNvGraphicFramePr/>
          <p:nvPr>
            <p:extLst>
              <p:ext uri="{D42A27DB-BD31-4B8C-83A1-F6EECF244321}">
                <p14:modId xmlns:p14="http://schemas.microsoft.com/office/powerpoint/2010/main" val="1436206637"/>
              </p:ext>
            </p:extLst>
          </p:nvPr>
        </p:nvGraphicFramePr>
        <p:xfrm>
          <a:off x="899886" y="1494970"/>
          <a:ext cx="10072925" cy="4717175"/>
        </p:xfrm>
        <a:graphic>
          <a:graphicData uri="http://schemas.openxmlformats.org/drawingml/2006/table">
            <a:tbl>
              <a:tblPr>
                <a:noFill/>
                <a:tableStyleId>{E64BAED2-E72A-456B-BA67-D03AC1427E80}</a:tableStyleId>
              </a:tblPr>
              <a:tblGrid>
                <a:gridCol w="201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3600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like football </a:t>
                      </a:r>
                      <a:r>
                        <a:rPr lang="en-US" sz="1800" b="1" i="0" u="sng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</a:t>
                      </a:r>
                      <a:r>
                        <a:rPr lang="en-US" sz="1800" b="1" i="0" u="none" strike="noStrike" cap="none" dirty="0">
                          <a:solidFill>
                            <a:srgbClr val="4472C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 don’t like tennis.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</a:t>
                      </a:r>
                      <a:endParaRPr sz="1800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Coordinating conjunctions</a:t>
                      </a:r>
                      <a:endParaRPr sz="18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verb + object, [coordinating conjunction] subject + verb + object</a:t>
                      </a:r>
                      <a:endParaRPr sz="1800" u="none" strike="noStrike" cap="none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8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Coordinating conjunctions can be used as joining words that link two parts of a sentence together. However, the parts of the sentence need to make sense on their own.</a:t>
                      </a:r>
                      <a:endParaRPr sz="18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connects two ideas</a:t>
                      </a:r>
                      <a:endParaRPr sz="18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states either a condition or a contrast 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 sz="1800" u="none" strike="noStrike" cap="none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This person prefers football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 tennis.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0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 sz="1800" u="none" strike="noStrike" cap="none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This dress is the right size,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 don’t like the </a:t>
                      </a:r>
                      <a:r>
                        <a:rPr lang="en-US" sz="18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colour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8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love food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 want to own a restaurant one day.</a:t>
                      </a:r>
                      <a:endParaRPr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 eats vegetables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fruit, </a:t>
                      </a:r>
                      <a:r>
                        <a:rPr lang="en-US" sz="1800" b="0" i="0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he doesn’t eat meat.</a:t>
                      </a:r>
                      <a:endParaRPr sz="1800" u="none" strike="noStrike" cap="none" dirty="0"/>
                    </a:p>
                  </a:txBody>
                  <a:tcPr marL="75675" marR="75675" marT="37850" marB="3785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1" name="Google Shape;15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657691">
            <a:off x="7668093" y="113979"/>
            <a:ext cx="1383725" cy="140767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7530571" y="1227477"/>
            <a:ext cx="339998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u="sng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Link, </a:t>
            </a:r>
            <a:r>
              <a:rPr lang="en-US" sz="8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Maicon Fonseca Zanco, 2016, Pixabay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/>
          <p:nvPr/>
        </p:nvSpPr>
        <p:spPr>
          <a:xfrm>
            <a:off x="5297213" y="2738483"/>
            <a:ext cx="1597573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Follow us</a:t>
            </a:r>
            <a:endParaRPr/>
          </a:p>
        </p:txBody>
      </p:sp>
      <p:pic>
        <p:nvPicPr>
          <p:cNvPr id="158" name="Google Shape;158;p9" descr="Icon&#10;&#10;Description automatically generated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5966" y="3917713"/>
            <a:ext cx="827980" cy="82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9" descr="Icon&#10;&#10;Description automatically generated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4129" y="3917712"/>
            <a:ext cx="827980" cy="82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 txBox="1"/>
          <p:nvPr/>
        </p:nvSpPr>
        <p:spPr>
          <a:xfrm>
            <a:off x="4811226" y="4742095"/>
            <a:ext cx="74273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ese.ae</a:t>
            </a:r>
            <a:endParaRPr sz="1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6436352" y="4742095"/>
            <a:ext cx="8279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Ese_ae</a:t>
            </a:r>
            <a:endParaRPr sz="1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0D5AF4C96FC943BE69E732BE0FA005" ma:contentTypeVersion="15" ma:contentTypeDescription="Create a new document." ma:contentTypeScope="" ma:versionID="335fa11b7f0aa221ad438dc751ed49db">
  <xsd:schema xmlns:xsd="http://www.w3.org/2001/XMLSchema" xmlns:xs="http://www.w3.org/2001/XMLSchema" xmlns:p="http://schemas.microsoft.com/office/2006/metadata/properties" xmlns:ns2="455863f0-e14f-49a8-93b4-4b9a31439012" xmlns:ns3="2f846768-5a33-4038-a2a9-6275ea70022c" targetNamespace="http://schemas.microsoft.com/office/2006/metadata/properties" ma:root="true" ma:fieldsID="3e2cbc29d97286d5376b366f24270a30" ns2:_="" ns3:_="">
    <xsd:import namespace="455863f0-e14f-49a8-93b4-4b9a31439012"/>
    <xsd:import namespace="2f846768-5a33-4038-a2a9-6275ea7002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863f0-e14f-49a8-93b4-4b9a314390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82d5980-b843-4689-85ba-b158ad522ce2}" ma:internalName="TaxCatchAll" ma:showField="CatchAllData" ma:web="455863f0-e14f-49a8-93b4-4b9a314390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46768-5a33-4038-a2a9-6275ea7002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fea0466-b813-4159-b5c3-eab993cda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846768-5a33-4038-a2a9-6275ea70022c">
      <Terms xmlns="http://schemas.microsoft.com/office/infopath/2007/PartnerControls"/>
    </lcf76f155ced4ddcb4097134ff3c332f>
    <TaxCatchAll xmlns="455863f0-e14f-49a8-93b4-4b9a31439012" xsi:nil="true"/>
  </documentManagement>
</p:properties>
</file>

<file path=customXml/itemProps1.xml><?xml version="1.0" encoding="utf-8"?>
<ds:datastoreItem xmlns:ds="http://schemas.openxmlformats.org/officeDocument/2006/customXml" ds:itemID="{4FB7EEB2-EA9C-4978-A5AB-6131E683EC8D}"/>
</file>

<file path=customXml/itemProps2.xml><?xml version="1.0" encoding="utf-8"?>
<ds:datastoreItem xmlns:ds="http://schemas.openxmlformats.org/officeDocument/2006/customXml" ds:itemID="{71D1106E-A5D6-46C4-B855-574B534C93C9}"/>
</file>

<file path=customXml/itemProps3.xml><?xml version="1.0" encoding="utf-8"?>
<ds:datastoreItem xmlns:ds="http://schemas.openxmlformats.org/officeDocument/2006/customXml" ds:itemID="{E114D993-C47A-4C71-88D7-64C2C6C3CD97}"/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462</Words>
  <Application>Microsoft Macintosh PowerPoint</Application>
  <PresentationFormat>Widescreen</PresentationFormat>
  <Paragraphs>93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Helvetica Neue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Reem Samir Abu Ghaida</dc:creator>
  <cp:lastModifiedBy>Thomasin Hazelden</cp:lastModifiedBy>
  <cp:revision>7</cp:revision>
  <dcterms:created xsi:type="dcterms:W3CDTF">2021-02-06T17:30:35Z</dcterms:created>
  <dcterms:modified xsi:type="dcterms:W3CDTF">2022-05-09T10:18:25Z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0x010100A60D5AF4C96FC943BE69E732BE0FA005</vt:lpwstr>
  </property>
</Properties>
</file>