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9"/>
  </p:notesMasterIdLst>
  <p:sldIdLst>
    <p:sldId id="3143" r:id="rId2"/>
    <p:sldId id="3144" r:id="rId3"/>
    <p:sldId id="3145" r:id="rId4"/>
    <p:sldId id="3147" r:id="rId5"/>
    <p:sldId id="3146" r:id="rId6"/>
    <p:sldId id="3148" r:id="rId7"/>
    <p:sldId id="276" r:id="rId8"/>
    <p:sldId id="3155" r:id="rId9"/>
    <p:sldId id="3149" r:id="rId10"/>
    <p:sldId id="3150" r:id="rId11"/>
    <p:sldId id="3159" r:id="rId12"/>
    <p:sldId id="3156" r:id="rId13"/>
    <p:sldId id="3157" r:id="rId14"/>
    <p:sldId id="3158" r:id="rId15"/>
    <p:sldId id="3160" r:id="rId16"/>
    <p:sldId id="3161" r:id="rId17"/>
    <p:sldId id="316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FEC12-7588-4FE9-BEA2-7D3A7BE030E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2DD56-E971-429E-A959-7ADEB032B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9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9357C-7185-491E-8C55-D681876ED18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8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32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54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68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21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25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42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5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575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232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72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45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94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762991"/>
            <a:ext cx="12192000" cy="76808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sz="1519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553108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91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415816" y="983530"/>
            <a:ext cx="3360373" cy="3360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60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804" y="1518956"/>
            <a:ext cx="1092397" cy="242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90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E8FA5-774B-44DB-B4CC-B98C1EEF6E91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21705D2-BA5A-4A0B-BF7E-44F76B02B1B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57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ixabay.com/en/clipboard-notes-plain-paper-307332/" TargetMode="External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hyperlink" Target="https://pngtree.com/freepng/a-plan-view-of-potted-plants_961866.html" TargetMode="External"/><Relationship Id="rId9" Type="http://schemas.openxmlformats.org/officeDocument/2006/relationships/hyperlink" Target="http://clipart-library.com/mechanical-pencil-cliparts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BADA63-2B4F-4D09-BBEE-37DF7537E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" y="0"/>
            <a:ext cx="12190609" cy="6858000"/>
          </a:xfrm>
          <a:prstGeom prst="rect">
            <a:avLst/>
          </a:prstGeom>
        </p:spPr>
      </p:pic>
      <p:pic>
        <p:nvPicPr>
          <p:cNvPr id="7" name="Picture 4" descr="السلام عليكم ورحمة الله وبركاته - Ejabat.co">
            <a:extLst>
              <a:ext uri="{FF2B5EF4-FFF2-40B4-BE49-F238E27FC236}">
                <a16:creationId xmlns:a16="http://schemas.microsoft.com/office/drawing/2014/main" id="{5A42BB46-6F9F-4324-8DD9-AF764DE76F7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18" y="183355"/>
            <a:ext cx="11864764" cy="649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0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E2DFC38-BB91-405D-9AF7-EA1D23BA4520}"/>
              </a:ext>
            </a:extLst>
          </p:cNvPr>
          <p:cNvSpPr txBox="1">
            <a:spLocks/>
          </p:cNvSpPr>
          <p:nvPr/>
        </p:nvSpPr>
        <p:spPr>
          <a:xfrm rot="21133400">
            <a:off x="19828" y="289186"/>
            <a:ext cx="2923520" cy="1430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28" name="Picture 27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359F6821-213E-4D1B-BBF9-1F26D71B32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00" b="69375" l="9219" r="90000">
                        <a14:foregroundMark x1="9219" y1="33594" x2="9219" y2="33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5095" r="47754" b="25568"/>
          <a:stretch/>
        </p:blipFill>
        <p:spPr>
          <a:xfrm rot="20324303">
            <a:off x="9079949" y="-334009"/>
            <a:ext cx="2976356" cy="2810636"/>
          </a:xfrm>
          <a:prstGeom prst="rect">
            <a:avLst/>
          </a:prstGeom>
        </p:spPr>
      </p:pic>
      <p:pic>
        <p:nvPicPr>
          <p:cNvPr id="15" name="Picture 14" descr="A close up of a computer&#10;&#10;Description automatically generated">
            <a:extLst>
              <a:ext uri="{FF2B5EF4-FFF2-40B4-BE49-F238E27FC236}">
                <a16:creationId xmlns:a16="http://schemas.microsoft.com/office/drawing/2014/main" id="{3BF70A1A-A86A-4C8C-95A6-45D1ABF4984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31434">
            <a:off x="6341695" y="1064316"/>
            <a:ext cx="3750119" cy="5499156"/>
          </a:xfrm>
          <a:prstGeom prst="rect">
            <a:avLst/>
          </a:prstGeom>
        </p:spPr>
      </p:pic>
      <p:pic>
        <p:nvPicPr>
          <p:cNvPr id="17" name="Picture 16" descr="A close up of a computer&#10;&#10;Description automatically generated">
            <a:extLst>
              <a:ext uri="{FF2B5EF4-FFF2-40B4-BE49-F238E27FC236}">
                <a16:creationId xmlns:a16="http://schemas.microsoft.com/office/drawing/2014/main" id="{D7DA55A8-D8C6-4573-A8D2-465CBA09DEF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500718">
            <a:off x="900164" y="26136"/>
            <a:ext cx="4442992" cy="651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BC19E2-BA6C-4C93-BBF9-17A550192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32820">
            <a:off x="5984654" y="1680692"/>
            <a:ext cx="4125309" cy="4944285"/>
          </a:xfrm>
          <a:prstGeom prst="rect">
            <a:avLst/>
          </a:prstGeom>
        </p:spPr>
      </p:pic>
      <p:pic>
        <p:nvPicPr>
          <p:cNvPr id="18" name="Picture 17" descr="A picture containing writing implement, stationary, pencil&#10;&#10;Description automatically generated">
            <a:extLst>
              <a:ext uri="{FF2B5EF4-FFF2-40B4-BE49-F238E27FC236}">
                <a16:creationId xmlns:a16="http://schemas.microsoft.com/office/drawing/2014/main" id="{62D9E985-C75F-4CCD-9892-E1322E5399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rot="10534922">
            <a:off x="9755658" y="3215361"/>
            <a:ext cx="1624939" cy="31732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18660" y="0"/>
            <a:ext cx="6937849" cy="692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030A12B5-54B2-49A1-BB13-4E6A1CBB1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928" y="4565360"/>
            <a:ext cx="5215196" cy="219785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253A11-88CF-4B90-9E4A-170CAFDA2C95}"/>
              </a:ext>
            </a:extLst>
          </p:cNvPr>
          <p:cNvSpPr txBox="1">
            <a:spLocks/>
          </p:cNvSpPr>
          <p:nvPr/>
        </p:nvSpPr>
        <p:spPr>
          <a:xfrm>
            <a:off x="3362928" y="210901"/>
            <a:ext cx="5215196" cy="805099"/>
          </a:xfrm>
          <a:prstGeom prst="rect">
            <a:avLst/>
          </a:prstGeom>
          <a:solidFill>
            <a:srgbClr val="ED7D31"/>
          </a:solidFill>
        </p:spPr>
        <p:txBody>
          <a:bodyPr vert="horz" lIns="28932" tIns="14467" rIns="28932" bIns="1446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89322">
              <a:spcBef>
                <a:spcPts val="316"/>
              </a:spcBef>
              <a:buNone/>
              <a:defRPr/>
            </a:pPr>
            <a:r>
              <a:rPr lang="ar-AE" sz="4800" b="1" dirty="0">
                <a:solidFill>
                  <a:sysClr val="window" lastClr="FFFFFF"/>
                </a:solidFill>
                <a:latin typeface="Calibri" panose="020F0502020204030204"/>
                <a:cs typeface="(AH) Manal Black" pitchFamily="2" charset="-78"/>
              </a:rPr>
              <a:t>كشف الحضور و الغياب</a:t>
            </a:r>
            <a:endParaRPr lang="en-US" sz="4800" b="1" dirty="0">
              <a:solidFill>
                <a:sysClr val="window" lastClr="FFFFFF"/>
              </a:solidFill>
              <a:latin typeface="Calibri" panose="020F0502020204030204"/>
              <a:cs typeface="(AH) Manal Black" pitchFamily="2" charset="-78"/>
            </a:endParaRPr>
          </a:p>
        </p:txBody>
      </p:sp>
      <p:pic>
        <p:nvPicPr>
          <p:cNvPr id="6" name="Picture 2" descr="نظام المدرسة المتكامل">
            <a:extLst>
              <a:ext uri="{FF2B5EF4-FFF2-40B4-BE49-F238E27FC236}">
                <a16:creationId xmlns:a16="http://schemas.microsoft.com/office/drawing/2014/main" id="{B19C2C06-4611-4498-8637-03EE5AC1A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9465" y="5065933"/>
            <a:ext cx="1031528" cy="108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FC11C14-8841-4D69-AF39-0EA8FAD39C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9354"/>
          <a:stretch/>
        </p:blipFill>
        <p:spPr bwMode="auto">
          <a:xfrm>
            <a:off x="641007" y="5253502"/>
            <a:ext cx="1042027" cy="900251"/>
          </a:xfrm>
          <a:custGeom>
            <a:avLst/>
            <a:gdLst/>
            <a:ahLst/>
            <a:cxnLst/>
            <a:rect l="l" t="t" r="r" b="b"/>
            <a:pathLst>
              <a:path w="4942147" h="2621148">
                <a:moveTo>
                  <a:pt x="389783" y="0"/>
                </a:moveTo>
                <a:lnTo>
                  <a:pt x="4942147" y="0"/>
                </a:lnTo>
                <a:lnTo>
                  <a:pt x="4942147" y="21851"/>
                </a:lnTo>
                <a:lnTo>
                  <a:pt x="4550886" y="2621148"/>
                </a:lnTo>
                <a:lnTo>
                  <a:pt x="0" y="26211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85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18">
            <a:extLst>
              <a:ext uri="{FF2B5EF4-FFF2-40B4-BE49-F238E27FC236}">
                <a16:creationId xmlns:a16="http://schemas.microsoft.com/office/drawing/2014/main" id="{B30630D8-FA60-4476-962A-51E9F8DBC6FE}"/>
              </a:ext>
            </a:extLst>
          </p:cNvPr>
          <p:cNvSpPr/>
          <p:nvPr/>
        </p:nvSpPr>
        <p:spPr>
          <a:xfrm>
            <a:off x="85256" y="1482210"/>
            <a:ext cx="4805578" cy="5236909"/>
          </a:xfrm>
          <a:prstGeom prst="roundRect">
            <a:avLst>
              <a:gd name="adj" fmla="val 4743"/>
            </a:avLst>
          </a:prstGeom>
          <a:solidFill>
            <a:srgbClr val="FFF2CC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defTabSz="342900" rtl="1">
              <a:defRPr/>
            </a:pPr>
            <a:endParaRPr lang="ar-AE" sz="788" b="1" dirty="0">
              <a:ln w="10160">
                <a:noFill/>
                <a:prstDash val="solid"/>
              </a:ln>
              <a:solidFill>
                <a:srgbClr val="D6009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Arial" panose="020B0604020202020204" pitchFamily="34" charset="0"/>
            </a:endParaRPr>
          </a:p>
          <a:p>
            <a:pPr algn="r" defTabSz="342900" rtl="1">
              <a:defRPr/>
            </a:pPr>
            <a:endParaRPr lang="ar-AE" sz="2100" b="1" dirty="0">
              <a:ln w="10160">
                <a:noFill/>
                <a:prstDash val="solid"/>
              </a:ln>
              <a:solidFill>
                <a:srgbClr val="D6009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Arial" panose="020B0604020202020204" pitchFamily="34" charset="0"/>
            </a:endParaRPr>
          </a:p>
          <a:p>
            <a:pPr algn="r" defTabSz="342900" rtl="1">
              <a:defRPr/>
            </a:pPr>
            <a:r>
              <a:rPr lang="ar-AE" sz="2800" b="1" dirty="0">
                <a:ln w="10160">
                  <a:noFill/>
                  <a:prstDash val="solid"/>
                </a:ln>
                <a:solidFill>
                  <a:srgbClr val="D6009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Arial" panose="020B0604020202020204" pitchFamily="34" charset="0"/>
              </a:rPr>
              <a:t>السلام عليكم ورحمة الله وبركاته</a:t>
            </a:r>
          </a:p>
          <a:p>
            <a:pPr algn="r" defTabSz="342900" rtl="1">
              <a:defRPr/>
            </a:pPr>
            <a:r>
              <a:rPr lang="ar-AE" sz="2800" b="1" dirty="0">
                <a:ln w="10160">
                  <a:noFill/>
                  <a:prstDash val="solid"/>
                </a:ln>
                <a:solidFill>
                  <a:srgbClr val="D6009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Arial" panose="020B0604020202020204" pitchFamily="34" charset="0"/>
              </a:rPr>
              <a:t>أتمنى لكم درسًا حافلاً بالمتعة والنشاط</a:t>
            </a:r>
          </a:p>
          <a:p>
            <a:pPr algn="r" defTabSz="342900" rtl="1">
              <a:defRPr/>
            </a:pPr>
            <a:endParaRPr lang="ar-AE" sz="3200" b="1" dirty="0">
              <a:ln w="10160">
                <a:noFill/>
                <a:prstDash val="solid"/>
              </a:ln>
              <a:solidFill>
                <a:srgbClr val="0033C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defTabSz="342900" rtl="1">
              <a:defRPr/>
            </a:pPr>
            <a:r>
              <a:rPr lang="ar-AE" sz="3200" b="1" u="sng" dirty="0">
                <a:ln w="10160">
                  <a:noFill/>
                  <a:prstDash val="solid"/>
                </a:ln>
                <a:solidFill>
                  <a:srgbClr val="0033C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سير حصتنا اليوم:</a:t>
            </a:r>
          </a:p>
          <a:p>
            <a:pPr marL="121209" indent="-121209" algn="r" defTabSz="342900" rtl="1">
              <a:buFont typeface="+mj-lt"/>
              <a:buAutoNum type="arabicPeriod"/>
              <a:defRPr/>
            </a:pPr>
            <a:r>
              <a:rPr lang="ar-AE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تسجيل الحضور .</a:t>
            </a:r>
          </a:p>
          <a:p>
            <a:pPr marL="121209" indent="-121209" algn="r" defTabSz="342900" rtl="1">
              <a:buFont typeface="+mj-lt"/>
              <a:buAutoNum type="arabicPeriod"/>
              <a:defRPr/>
            </a:pPr>
            <a:r>
              <a:rPr lang="ar-AE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تقويم قبلي .</a:t>
            </a:r>
          </a:p>
          <a:p>
            <a:pPr marL="121209" indent="-121209" algn="r" defTabSz="342900" rtl="1">
              <a:buFont typeface="+mj-lt"/>
              <a:buAutoNum type="arabicPeriod"/>
              <a:defRPr/>
            </a:pPr>
            <a:r>
              <a:rPr lang="ar-AE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 لدرس اليوم.</a:t>
            </a:r>
          </a:p>
          <a:p>
            <a:pPr marL="121209" indent="-121209" algn="r" defTabSz="342900" rtl="1">
              <a:buFont typeface="+mj-lt"/>
              <a:buAutoNum type="arabicPeriod"/>
              <a:defRPr/>
            </a:pPr>
            <a:r>
              <a:rPr lang="ar-AE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عرض نواتج التَّعلُّم.</a:t>
            </a:r>
          </a:p>
          <a:p>
            <a:pPr marL="121209" indent="-121209" algn="r" defTabSz="342900" rtl="1">
              <a:buFont typeface="+mj-lt"/>
              <a:buAutoNum type="arabicPeriod"/>
              <a:defRPr/>
            </a:pPr>
            <a:r>
              <a:rPr lang="ar-AE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تناول الدرس والأنشطة المتعلقة به .</a:t>
            </a:r>
            <a:endParaRPr lang="en-US" sz="3200" b="1" dirty="0">
              <a:ln w="10160">
                <a:noFill/>
                <a:prstDash val="solid"/>
              </a:ln>
              <a:solidFill>
                <a:srgbClr val="21390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defTabSz="342900" rtl="1">
              <a:defRPr/>
            </a:pPr>
            <a:r>
              <a:rPr lang="ar-AE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6 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. </a:t>
            </a:r>
            <a:r>
              <a:rPr lang="ar-AE" sz="3200" b="1" dirty="0">
                <a:ln w="10160">
                  <a:noFill/>
                  <a:prstDash val="solid"/>
                </a:ln>
                <a:solidFill>
                  <a:srgbClr val="2139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تقويم ختامي</a:t>
            </a:r>
            <a:endParaRPr lang="ar-AE" sz="3200" b="1" dirty="0">
              <a:solidFill>
                <a:srgbClr val="D60093"/>
              </a:solidFill>
              <a:latin typeface="Gill Sans MT" panose="020B0502020104020203"/>
              <a:cs typeface="Arial" panose="020B0604020202020204" pitchFamily="34" charset="0"/>
            </a:endParaRPr>
          </a:p>
          <a:p>
            <a:pPr algn="r" defTabSz="342900" rtl="1">
              <a:defRPr/>
            </a:pPr>
            <a:endParaRPr lang="ar-SA" sz="1200" dirty="0">
              <a:solidFill>
                <a:prstClr val="white"/>
              </a:solidFill>
              <a:latin typeface="Gill Sans MT" panose="020B0502020104020203"/>
              <a:cs typeface="Arial" panose="020B0604020202020204" pitchFamily="34" charset="0"/>
            </a:endParaRPr>
          </a:p>
        </p:txBody>
      </p:sp>
      <p:sp>
        <p:nvSpPr>
          <p:cNvPr id="6" name="مستطيل 9">
            <a:extLst>
              <a:ext uri="{FF2B5EF4-FFF2-40B4-BE49-F238E27FC236}">
                <a16:creationId xmlns:a16="http://schemas.microsoft.com/office/drawing/2014/main" id="{F385EF6E-4001-49C0-9E9F-636A42D17A7B}"/>
              </a:ext>
            </a:extLst>
          </p:cNvPr>
          <p:cNvSpPr/>
          <p:nvPr/>
        </p:nvSpPr>
        <p:spPr>
          <a:xfrm>
            <a:off x="9541581" y="3254717"/>
            <a:ext cx="217274" cy="1970675"/>
          </a:xfrm>
          <a:prstGeom prst="rect">
            <a:avLst/>
          </a:prstGeom>
          <a:solidFill>
            <a:srgbClr val="332B2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342900">
              <a:defRPr/>
            </a:pPr>
            <a:endParaRPr lang="ar-SA" sz="587" b="1" dirty="0">
              <a:ln w="10160">
                <a:noFill/>
                <a:prstDash val="solid"/>
              </a:ln>
              <a:solidFill>
                <a:srgbClr val="D6009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ounded Rectangle 18">
            <a:extLst>
              <a:ext uri="{FF2B5EF4-FFF2-40B4-BE49-F238E27FC236}">
                <a16:creationId xmlns:a16="http://schemas.microsoft.com/office/drawing/2014/main" id="{031FAEF2-12DA-411D-9BD5-682C0F797373}"/>
              </a:ext>
            </a:extLst>
          </p:cNvPr>
          <p:cNvSpPr/>
          <p:nvPr/>
        </p:nvSpPr>
        <p:spPr>
          <a:xfrm rot="21418362">
            <a:off x="8177183" y="2684142"/>
            <a:ext cx="2582198" cy="702052"/>
          </a:xfrm>
          <a:prstGeom prst="roundRect">
            <a:avLst/>
          </a:prstGeom>
          <a:solidFill>
            <a:srgbClr val="417504"/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29837" rtlCol="1" anchor="ctr"/>
          <a:lstStyle/>
          <a:p>
            <a:pPr algn="ctr" defTabSz="342900">
              <a:defRPr/>
            </a:pPr>
            <a:r>
              <a:rPr lang="ar-AE" sz="4800" b="1" dirty="0">
                <a:solidFill>
                  <a:srgbClr val="2FB6C6">
                    <a:lumMod val="20000"/>
                    <a:lumOff val="80000"/>
                  </a:srgbClr>
                </a:solidFill>
                <a:latin typeface="PF Din Text Universal Medium" panose="02000506020000020004" pitchFamily="2" charset="0"/>
                <a:ea typeface="AppleMyungjo" pitchFamily="2" charset="-127"/>
                <a:cs typeface="Arial" panose="020B0604020202020204" pitchFamily="34" charset="0"/>
              </a:rPr>
              <a:t>خط الرقعة</a:t>
            </a:r>
            <a:endParaRPr lang="en-US" sz="1600" b="1" dirty="0">
              <a:ln>
                <a:solidFill>
                  <a:srgbClr val="FFFF00"/>
                </a:solidFill>
              </a:ln>
              <a:solidFill>
                <a:srgbClr val="2FB6C6">
                  <a:lumMod val="20000"/>
                  <a:lumOff val="8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B776A4B3-D808-43CC-96D9-9E4AF9A9F6EC}"/>
              </a:ext>
            </a:extLst>
          </p:cNvPr>
          <p:cNvSpPr/>
          <p:nvPr/>
        </p:nvSpPr>
        <p:spPr>
          <a:xfrm>
            <a:off x="7843282" y="3660994"/>
            <a:ext cx="3831145" cy="812553"/>
          </a:xfrm>
          <a:prstGeom prst="roundRect">
            <a:avLst>
              <a:gd name="adj" fmla="val 7865"/>
            </a:avLst>
          </a:prstGeom>
          <a:solidFill>
            <a:srgbClr val="F8E1F1"/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29837" rtlCol="1" anchor="ctr"/>
          <a:lstStyle/>
          <a:p>
            <a:pPr algn="ctr" defTabSz="216992">
              <a:defRPr/>
            </a:pPr>
            <a:r>
              <a:rPr lang="ar-AE" sz="4400" b="1" dirty="0">
                <a:solidFill>
                  <a:srgbClr val="FF0000"/>
                </a:solidFill>
                <a:latin typeface="PF Din Text Universal Medium" panose="02000506020000020004" pitchFamily="2" charset="0"/>
                <a:ea typeface="AppleMyungjo" pitchFamily="2" charset="-127"/>
                <a:cs typeface="Arial" panose="020B0604020202020204" pitchFamily="34" charset="0"/>
              </a:rPr>
              <a:t>الوحدة الرابعة</a:t>
            </a:r>
            <a:endParaRPr lang="en-US" sz="4400" b="1" dirty="0">
              <a:solidFill>
                <a:srgbClr val="FF0000"/>
              </a:solidFill>
              <a:latin typeface="PF Din Text Universal Medium" panose="02000506020000020004" pitchFamily="2" charset="0"/>
              <a:ea typeface="AppleMyungjo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104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81CB9E3-8FDD-42CD-8768-A9446C4C3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308415"/>
            <a:ext cx="9144000" cy="556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DEE7A9-09CF-4312-AFA7-34FFC7F29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71" y="1610559"/>
            <a:ext cx="5217229" cy="36119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C207A9-7DE1-48BE-BCEB-CAE87FE69045}"/>
              </a:ext>
            </a:extLst>
          </p:cNvPr>
          <p:cNvSpPr txBox="1"/>
          <p:nvPr/>
        </p:nvSpPr>
        <p:spPr>
          <a:xfrm>
            <a:off x="8240487" y="3573959"/>
            <a:ext cx="3733801" cy="32970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342900">
              <a:defRPr/>
            </a:pPr>
            <a:r>
              <a:rPr lang="ar-AE" sz="2800" b="1" u="sng" dirty="0">
                <a:solidFill>
                  <a:srgbClr val="0070C0"/>
                </a:solidFill>
                <a:latin typeface="Gill Sans MT" panose="020B0502020104020203"/>
                <a:cs typeface="Arial" panose="020B0604020202020204" pitchFamily="34" charset="0"/>
              </a:rPr>
              <a:t>استراتيجيات الحصة : </a:t>
            </a:r>
          </a:p>
          <a:p>
            <a:pPr algn="r" defTabSz="342900">
              <a:defRPr/>
            </a:pPr>
            <a:r>
              <a:rPr lang="ar-AE" sz="2800" b="1" dirty="0">
                <a:solidFill>
                  <a:srgbClr val="FF0000"/>
                </a:solidFill>
                <a:latin typeface="Gill Sans MT" panose="020B0502020104020203"/>
                <a:cs typeface="Arial" panose="020B0604020202020204" pitchFamily="34" charset="0"/>
              </a:rPr>
              <a:t>الحوار والمناقشة </a:t>
            </a:r>
          </a:p>
          <a:p>
            <a:pPr algn="r" defTabSz="342900">
              <a:defRPr/>
            </a:pPr>
            <a:r>
              <a:rPr lang="ar-AE" sz="2800" b="1" dirty="0">
                <a:solidFill>
                  <a:srgbClr val="FF0000"/>
                </a:solidFill>
                <a:latin typeface="Gill Sans MT" panose="020B0502020104020203"/>
                <a:cs typeface="Arial" panose="020B0604020202020204" pitchFamily="34" charset="0"/>
              </a:rPr>
              <a:t>العصف الذهني</a:t>
            </a:r>
          </a:p>
          <a:p>
            <a:pPr algn="r" defTabSz="342900">
              <a:defRPr/>
            </a:pPr>
            <a:r>
              <a:rPr lang="ar-AE" sz="2800" b="1" dirty="0">
                <a:solidFill>
                  <a:srgbClr val="FF0000"/>
                </a:solidFill>
                <a:latin typeface="Gill Sans MT" panose="020B0502020104020203"/>
                <a:cs typeface="Arial" panose="020B0604020202020204" pitchFamily="34" charset="0"/>
              </a:rPr>
              <a:t>التعلم التعاوني</a:t>
            </a:r>
          </a:p>
          <a:p>
            <a:pPr algn="r" defTabSz="342900">
              <a:defRPr/>
            </a:pPr>
            <a:r>
              <a:rPr lang="ar-AE" sz="2800" b="1" dirty="0">
                <a:solidFill>
                  <a:srgbClr val="FF0000"/>
                </a:solidFill>
                <a:latin typeface="Gill Sans MT" panose="020B0502020104020203"/>
                <a:cs typeface="Arial" panose="020B0604020202020204" pitchFamily="34" charset="0"/>
              </a:rPr>
              <a:t>حل المشكلات</a:t>
            </a:r>
          </a:p>
          <a:p>
            <a:pPr algn="r" defTabSz="342900">
              <a:defRPr/>
            </a:pPr>
            <a:r>
              <a:rPr lang="ar-AE" sz="2800" b="1" dirty="0">
                <a:solidFill>
                  <a:srgbClr val="FF0000"/>
                </a:solidFill>
                <a:latin typeface="Gill Sans MT" panose="020B0502020104020203"/>
                <a:cs typeface="Arial" panose="020B0604020202020204" pitchFamily="34" charset="0"/>
              </a:rPr>
              <a:t>التفكير الناقد</a:t>
            </a:r>
            <a:endParaRPr lang="en-US" sz="2800" b="1" dirty="0">
              <a:solidFill>
                <a:srgbClr val="FF0000"/>
              </a:solidFill>
              <a:latin typeface="Gill Sans MT" panose="020B0502020104020203"/>
            </a:endParaRPr>
          </a:p>
          <a:p>
            <a:pPr algn="r" defTabSz="342900">
              <a:defRPr/>
            </a:pPr>
            <a:r>
              <a:rPr lang="ar-AE" sz="2800" b="1" dirty="0">
                <a:solidFill>
                  <a:srgbClr val="FF0000"/>
                </a:solidFill>
                <a:latin typeface="Gill Sans MT" panose="020B0502020104020203"/>
                <a:cs typeface="Arial" panose="020B0604020202020204" pitchFamily="34" charset="0"/>
              </a:rPr>
              <a:t>الطالب </a:t>
            </a:r>
            <a:r>
              <a:rPr lang="ar-AE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المعلم</a:t>
            </a:r>
            <a:r>
              <a:rPr lang="ar-AE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..........)</a:t>
            </a:r>
            <a:endParaRPr lang="en-US" sz="2800" b="1" dirty="0">
              <a:solidFill>
                <a:srgbClr val="FF0000"/>
              </a:solidFill>
              <a:latin typeface="Gill Sans MT" panose="020B0502020104020203"/>
            </a:endParaRPr>
          </a:p>
          <a:p>
            <a:pPr defTabSz="342900">
              <a:defRPr/>
            </a:pPr>
            <a:endParaRPr lang="ar-AE" sz="825" dirty="0">
              <a:solidFill>
                <a:prstClr val="black"/>
              </a:solidFill>
              <a:latin typeface="Gill Sans MT" panose="020B0502020104020203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7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3">
            <a:extLst>
              <a:ext uri="{FF2B5EF4-FFF2-40B4-BE49-F238E27FC236}">
                <a16:creationId xmlns:a16="http://schemas.microsoft.com/office/drawing/2014/main" id="{AF56A46A-EA1F-413B-B4DE-445FE92339A7}"/>
              </a:ext>
            </a:extLst>
          </p:cNvPr>
          <p:cNvSpPr txBox="1"/>
          <p:nvPr/>
        </p:nvSpPr>
        <p:spPr>
          <a:xfrm>
            <a:off x="9096088" y="134149"/>
            <a:ext cx="2433403" cy="1087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defRPr/>
            </a:pPr>
            <a:r>
              <a:rPr lang="ar-AE" sz="6469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التقويم القبلي</a:t>
            </a:r>
            <a:endParaRPr lang="en-US" sz="6469" b="1" dirty="0"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C8955CD-D960-48E6-BBC1-DD1AF6F4F96E}"/>
              </a:ext>
            </a:extLst>
          </p:cNvPr>
          <p:cNvSpPr txBox="1"/>
          <p:nvPr/>
        </p:nvSpPr>
        <p:spPr>
          <a:xfrm>
            <a:off x="1649716" y="2875236"/>
            <a:ext cx="84335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defRPr/>
            </a:pPr>
            <a:r>
              <a:rPr lang="ar-AE" sz="6000" b="1" dirty="0">
                <a:solidFill>
                  <a:srgbClr val="7030A0"/>
                </a:solidFill>
                <a:latin typeface="Aldhabi" panose="01000000000000000000" pitchFamily="2" charset="-78"/>
                <a:cs typeface="Times New Roman" panose="02020603050405020304" pitchFamily="18" charset="0"/>
              </a:rPr>
              <a:t>ما أنواع الخطوط التي تعرفها ؟</a:t>
            </a:r>
            <a:endParaRPr lang="ar-AE" sz="6000" b="1" dirty="0">
              <a:solidFill>
                <a:srgbClr val="7030A0"/>
              </a:solidFill>
              <a:latin typeface="Aldhabi" panose="01000000000000000000" pitchFamily="2" charset="-7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16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1802" y="1569239"/>
            <a:ext cx="7412670" cy="163121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AE" sz="3600" b="1" dirty="0">
                <a:solidFill>
                  <a:srgbClr val="FF0000"/>
                </a:solidFill>
              </a:rPr>
              <a:t>نواتج التَّعلم:</a:t>
            </a:r>
          </a:p>
          <a:p>
            <a:pPr algn="r"/>
            <a:endParaRPr lang="ar-AE" sz="3200" b="1" dirty="0"/>
          </a:p>
          <a:p>
            <a:pPr algn="r"/>
            <a:r>
              <a:rPr lang="ar-AE" sz="3200" b="1" dirty="0"/>
              <a:t> - يتتبع رسم الحروف العربية مراعيا قواعد خط الرقعة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72" b="10345"/>
          <a:stretch/>
        </p:blipFill>
        <p:spPr>
          <a:xfrm>
            <a:off x="0" y="0"/>
            <a:ext cx="2057400" cy="198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7F052E3E-30B4-379E-69EA-DFD9E5AE1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705" y="0"/>
            <a:ext cx="7592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30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368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B68816-5A62-E6A3-AFC3-340FBDCA8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587" y="0"/>
            <a:ext cx="616241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E04FB3-39BA-9815-2274-E9689BFBC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63771" cy="691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02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756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1653AB-E461-94DD-AA76-E63B23308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772" y="0"/>
            <a:ext cx="582023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748314-C641-F7F3-63E7-977717738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0"/>
            <a:ext cx="5820230" cy="686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50FA47-D7D4-3AC7-EC90-3A2C7C0FE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657" y="0"/>
            <a:ext cx="593634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E54D44-6E1F-4962-63DE-F5F639644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01" y="0"/>
            <a:ext cx="5936343" cy="685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20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3009C7-AF0F-371D-2A54-A398902D7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885" y="-1"/>
            <a:ext cx="5704115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72EB9D-312E-BCEC-233C-D38F41D68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5704115" cy="686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81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4EFB39-5A92-0EDC-AA7A-00947BAED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229" y="0"/>
            <a:ext cx="586377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639281-8794-F764-5D67-A94884E8C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8099"/>
            <a:ext cx="5863771" cy="685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2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75AFA0-9280-B948-B547-D499FAF3E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43" y="-1"/>
            <a:ext cx="5849257" cy="6846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7D32B2-1139-8348-7B58-DFFED555E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5849256" cy="68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94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676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853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89862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79</TotalTime>
  <Words>86</Words>
  <Application>Microsoft Office PowerPoint</Application>
  <PresentationFormat>Widescreen</PresentationFormat>
  <Paragraphs>28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Aldhabi</vt:lpstr>
      <vt:lpstr>Arial</vt:lpstr>
      <vt:lpstr>Calibri</vt:lpstr>
      <vt:lpstr>Champagne &amp; Limousines</vt:lpstr>
      <vt:lpstr>Gill Sans MT</vt:lpstr>
      <vt:lpstr>PF Din Text Universal Medium</vt:lpstr>
      <vt:lpstr>Sakkal Majalla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moubark abubaker   mahmmad</dc:creator>
  <cp:lastModifiedBy>moubark abubaker   mahmmad</cp:lastModifiedBy>
  <cp:revision>8</cp:revision>
  <dcterms:created xsi:type="dcterms:W3CDTF">2023-01-25T20:32:52Z</dcterms:created>
  <dcterms:modified xsi:type="dcterms:W3CDTF">2023-09-24T17:52:28Z</dcterms:modified>
</cp:coreProperties>
</file>