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829" r:id="rId2"/>
    <p:sldId id="1828" r:id="rId3"/>
    <p:sldId id="1827" r:id="rId4"/>
    <p:sldId id="1816" r:id="rId5"/>
    <p:sldId id="1045" r:id="rId6"/>
    <p:sldId id="1819" r:id="rId7"/>
    <p:sldId id="1821" r:id="rId8"/>
    <p:sldId id="1822" r:id="rId9"/>
    <p:sldId id="1823" r:id="rId10"/>
    <p:sldId id="1824" r:id="rId11"/>
    <p:sldId id="1825" r:id="rId12"/>
    <p:sldId id="1826" r:id="rId13"/>
    <p:sldId id="1820" r:id="rId14"/>
    <p:sldId id="17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3B8C3-6756-4AB3-B545-D480AB55300D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DA36C-4A4A-4EF0-A4E2-E8C40F5FF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7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A36C-4A4A-4EF0-A4E2-E8C40F5FF1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1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4378B-FECB-48EB-A3FF-F573422492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4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4378B-FECB-48EB-A3FF-F573422492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4378B-FECB-48EB-A3FF-F573422492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1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2F6D-B6D2-40EC-9830-2C04215F3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F5D28-3BC7-4A40-89AF-52E61CF4E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3724C-DA62-44F8-8E62-15BC335F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51197-59C3-4430-99D0-18AEF467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9706-3F88-40F0-A31F-FB7F0F3E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9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BD6C-1979-46CC-B2D5-4CB45258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8A3E9-C415-477A-8F83-3360C27DA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C244A-B976-402F-9C6E-E5E5914E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D10A5-8EE6-430D-B22F-A0024724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32D11-9A01-4780-9F72-5BC02260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2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0D840B-3991-4D41-94FD-04B472146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08E80-A775-4423-B9CD-888D61D51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EBE97-DA4A-441D-B2B4-288FAFE0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F20E6-A9FF-464A-A0DA-BEC265E8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DF4D-055A-4701-94D4-ADA32075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03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002616" y="6353255"/>
            <a:ext cx="190581" cy="2113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0499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6466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98186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DADA-448D-47A0-BFEC-10F21208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B643-4D8F-485E-B3DF-2BB4AE6B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BA720-0082-42B6-8FDB-1DFF8A52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4191-041A-40E0-87EA-CEC3CFB7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D33E-4D8A-48A5-ACF8-290F87DA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108D-F96F-471A-B679-0E68EF0D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A4B9A-AF88-4B7A-BEC6-ADC0CC0EF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AE48D-A780-4048-BFC6-8310D666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0F4A-7737-42CF-8184-2789CB3E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FA53-D70E-4C26-A3AB-5EBDB643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2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D225-A238-4D50-96FF-E6C4D6B8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5A10-D329-403C-896A-4685FFCD2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C0873-C73C-491B-950B-E2DE3B8EF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587E-908A-4508-9F4B-9A5B9F1B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7DF8-28DE-4279-8E9E-D78F7BB6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87D2A-82AD-4C95-97C2-88756A82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9DC8-074A-4168-AD08-8B29FFC6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F3423-5032-425F-9A2F-B477CB149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7342-5A72-4260-9259-35B9D3ED1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2937C-00F2-4398-AA31-DB2FBD465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F0842-6939-4BB5-9B08-D37DAD0BB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B8179-9AD7-4AF8-A004-7FB7FF29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0C832-CD6F-41A3-B65C-7D95CFFA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A7FB6-5B03-4E13-B747-E0C9ECAB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0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827-670F-4276-973B-A613E7AA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3CFD3-CCBA-4C06-B0CD-9CFDB169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B231F-ABD7-4DCA-AC0E-563F2C90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76E13-C8CB-4F05-B7C2-C347CC3B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1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D4B2F-C5EF-4BA6-8BBE-5E3CD7E0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A0A79-6497-4429-A53C-CA4F89F7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D06E4-9310-4272-98DF-624EFDC5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7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B931-709A-48BB-8F5C-FF910491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9CEC-4C60-4725-9ACF-79A68507C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B6AA1-9143-44B0-B1BA-D7B182475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E6D4F-C6BC-4D70-B8B1-8CB71442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E19F5-C593-421B-A558-2CEE2E6C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5E6DC-8D3E-4270-A6CD-B4C9DB91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2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2ADE-FB36-4822-9AC3-C5BB0D3C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1B672-3FA8-44E9-8E02-A4456A682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FC0B8-C8A5-4F32-B0CF-C106AF300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3EE1D-D1B1-41DC-BB44-F67BD692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4586D-1A9C-41EE-B897-4466940D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331B-28EC-40FB-9A7F-FC959E83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13EA6-C382-4BE1-9296-6673ADF8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C5C24-AB35-4AB8-8F85-EA869C2A8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F8633-C109-436A-B4FC-45EEB287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FBEB-11C0-43DF-B2B7-D9960B2EBF1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11CC9-177E-4B11-8F88-412F3555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BCAE6-2A59-4DC5-B2D9-C71D35920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91D7-E38E-4ECA-B6A7-19FFA77AB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ru4pi_fHD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B632A30-62B7-4F6E-9AFD-DC4234A66025}"/>
              </a:ext>
            </a:extLst>
          </p:cNvPr>
          <p:cNvSpPr txBox="1"/>
          <p:nvPr/>
        </p:nvSpPr>
        <p:spPr>
          <a:xfrm>
            <a:off x="1776625" y="6003745"/>
            <a:ext cx="2721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AE" sz="3200" b="1" dirty="0" smtClean="0">
                <a:solidFill>
                  <a:srgbClr val="FF0000"/>
                </a:solidFill>
              </a:rPr>
              <a:t>النص السردي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E6230DF-624D-4650-A0AB-9E32967FA389}"/>
              </a:ext>
            </a:extLst>
          </p:cNvPr>
          <p:cNvSpPr txBox="1">
            <a:spLocks/>
          </p:cNvSpPr>
          <p:nvPr/>
        </p:nvSpPr>
        <p:spPr>
          <a:xfrm>
            <a:off x="6315426" y="1539065"/>
            <a:ext cx="5351372" cy="63587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اليوم : </a:t>
            </a:r>
            <a:r>
              <a:rPr lang="ar-SA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الاثنين</a:t>
            </a:r>
            <a:endParaRPr lang="ar-AE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A2C057-0ABC-4897-B003-8384FBD5DB15}"/>
              </a:ext>
            </a:extLst>
          </p:cNvPr>
          <p:cNvSpPr txBox="1">
            <a:spLocks/>
          </p:cNvSpPr>
          <p:nvPr/>
        </p:nvSpPr>
        <p:spPr>
          <a:xfrm>
            <a:off x="6315426" y="2242909"/>
            <a:ext cx="5351372" cy="643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11/</a:t>
            </a:r>
            <a:r>
              <a:rPr lang="ar-SA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en-US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/202</a:t>
            </a:r>
            <a:r>
              <a:rPr lang="ar-SA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r>
              <a:rPr lang="en-US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AE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التاريخ: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43EEAC-376B-4535-B4A7-76F78F85917E}"/>
              </a:ext>
            </a:extLst>
          </p:cNvPr>
          <p:cNvSpPr txBox="1">
            <a:spLocks/>
          </p:cNvSpPr>
          <p:nvPr/>
        </p:nvSpPr>
        <p:spPr>
          <a:xfrm>
            <a:off x="6315427" y="2968329"/>
            <a:ext cx="5351371" cy="5749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الوحدة :  </a:t>
            </a:r>
            <a:r>
              <a:rPr lang="ar-SA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الخامسة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5B265D4-6774-4B04-B6B2-D988CB760ECD}"/>
              </a:ext>
            </a:extLst>
          </p:cNvPr>
          <p:cNvSpPr txBox="1">
            <a:spLocks/>
          </p:cNvSpPr>
          <p:nvPr/>
        </p:nvSpPr>
        <p:spPr>
          <a:xfrm>
            <a:off x="6315426" y="3671145"/>
            <a:ext cx="5351371" cy="557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عنوان الدرس </a:t>
            </a:r>
            <a:r>
              <a:rPr lang="ar-SA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:النوم مع العقارب</a:t>
            </a:r>
            <a:endParaRPr lang="ar-SA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8F5ABD1-AE56-4974-B407-97B1725052BD}"/>
              </a:ext>
            </a:extLst>
          </p:cNvPr>
          <p:cNvSpPr txBox="1">
            <a:spLocks/>
          </p:cNvSpPr>
          <p:nvPr/>
        </p:nvSpPr>
        <p:spPr>
          <a:xfrm>
            <a:off x="6315426" y="4279267"/>
            <a:ext cx="5351372" cy="6070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الصف</a:t>
            </a:r>
            <a:r>
              <a:rPr lang="ar-AE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الخامس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8AC5E9-BA80-44C0-BD55-362915D91093}"/>
              </a:ext>
            </a:extLst>
          </p:cNvPr>
          <p:cNvSpPr txBox="1">
            <a:spLocks/>
          </p:cNvSpPr>
          <p:nvPr/>
        </p:nvSpPr>
        <p:spPr>
          <a:xfrm>
            <a:off x="6315426" y="4926590"/>
            <a:ext cx="5351372" cy="602671"/>
          </a:xfrm>
          <a:prstGeom prst="rect">
            <a:avLst/>
          </a:prstGeom>
          <a:solidFill>
            <a:srgbClr val="B381D9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>
                <a:uFillTx/>
              </a:defRPr>
            </a:pPr>
            <a:r>
              <a:rPr lang="ar-AE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المادة</a:t>
            </a:r>
            <a:r>
              <a:rPr lang="ar-AE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اللغة العربية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F8D34FD-F489-4D44-8735-F15CB7BB58DA}"/>
              </a:ext>
            </a:extLst>
          </p:cNvPr>
          <p:cNvSpPr txBox="1">
            <a:spLocks/>
          </p:cNvSpPr>
          <p:nvPr/>
        </p:nvSpPr>
        <p:spPr>
          <a:xfrm>
            <a:off x="6315426" y="5562416"/>
            <a:ext cx="5351372" cy="624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rgbClr val="11EF6B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>
                <a:uFillTx/>
              </a:defRPr>
            </a:pPr>
            <a:r>
              <a:rPr lang="ar-AE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معلمة المادة </a:t>
            </a:r>
            <a:r>
              <a:rPr lang="ar-AE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زينب أبو المعاطي</a:t>
            </a:r>
          </a:p>
        </p:txBody>
      </p:sp>
      <p:pic>
        <p:nvPicPr>
          <p:cNvPr id="24" name="Picture 2" descr="هيئة الشارقة للتعليم الخاص - مدرسة صناع الغد الخاصة">
            <a:extLst>
              <a:ext uri="{FF2B5EF4-FFF2-40B4-BE49-F238E27FC236}">
                <a16:creationId xmlns:a16="http://schemas.microsoft.com/office/drawing/2014/main" id="{050B8A1B-66AA-4107-832B-3E41266B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55" y="-144086"/>
            <a:ext cx="3030664" cy="147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addemoticons171">
            <a:extLst>
              <a:ext uri="{FF2B5EF4-FFF2-40B4-BE49-F238E27FC236}">
                <a16:creationId xmlns:a16="http://schemas.microsoft.com/office/drawing/2014/main" id="{FC6C8F5B-B3AF-42B4-B958-A8F8E7E561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692" y="5529260"/>
            <a:ext cx="1926325" cy="1328739"/>
          </a:xfrm>
          <a:prstGeom prst="rect">
            <a:avLst/>
          </a:prstGeom>
          <a:noFill/>
        </p:spPr>
      </p:pic>
      <p:pic>
        <p:nvPicPr>
          <p:cNvPr id="26" name="Picture 14" descr="addemoticons171">
            <a:extLst>
              <a:ext uri="{FF2B5EF4-FFF2-40B4-BE49-F238E27FC236}">
                <a16:creationId xmlns:a16="http://schemas.microsoft.com/office/drawing/2014/main" id="{F04E1E66-2A33-4546-B81D-F480FE632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9675" y="5331408"/>
            <a:ext cx="1926325" cy="1613574"/>
          </a:xfrm>
          <a:prstGeom prst="rect">
            <a:avLst/>
          </a:prstGeom>
          <a:noFill/>
        </p:spPr>
      </p:pic>
      <p:pic>
        <p:nvPicPr>
          <p:cNvPr id="27" name="Picture 14" descr="addemoticons171">
            <a:extLst>
              <a:ext uri="{FF2B5EF4-FFF2-40B4-BE49-F238E27FC236}">
                <a16:creationId xmlns:a16="http://schemas.microsoft.com/office/drawing/2014/main" id="{7720BBA5-7A65-4C96-B92D-75EAAB49EF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3634" y="5993128"/>
            <a:ext cx="1627449" cy="951854"/>
          </a:xfrm>
          <a:prstGeom prst="rect">
            <a:avLst/>
          </a:prstGeom>
          <a:noFill/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4036"/>
            <a:ext cx="5696479" cy="457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1870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6" y="0"/>
            <a:ext cx="12275126" cy="68430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236" y="-1"/>
            <a:ext cx="7610765" cy="257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02337"/>
            <a:ext cx="6899564" cy="253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8275782" y="5231823"/>
            <a:ext cx="3420845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استخرج من الفقرة: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-فعل مجزوم بحذف حرف العلة.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-كلمة بمعنى (يظهر)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-كلمة عكس (يُضعِف)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8AC7643-4353-BF05-46F0-3CB62BD0A6B5}"/>
              </a:ext>
            </a:extLst>
          </p:cNvPr>
          <p:cNvSpPr/>
          <p:nvPr/>
        </p:nvSpPr>
        <p:spPr>
          <a:xfrm>
            <a:off x="0" y="3449132"/>
            <a:ext cx="825623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104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9F5CC09-1896-305F-2ECE-67F3892880E6}"/>
              </a:ext>
            </a:extLst>
          </p:cNvPr>
          <p:cNvSpPr/>
          <p:nvPr/>
        </p:nvSpPr>
        <p:spPr>
          <a:xfrm>
            <a:off x="3755613" y="1930316"/>
            <a:ext cx="825623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3476478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82" y="728508"/>
            <a:ext cx="5338617" cy="6129492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3FE4ED4-BFCF-C623-E7D1-092139C95BAE}"/>
              </a:ext>
            </a:extLst>
          </p:cNvPr>
          <p:cNvSpPr/>
          <p:nvPr/>
        </p:nvSpPr>
        <p:spPr>
          <a:xfrm>
            <a:off x="6249879" y="40220"/>
            <a:ext cx="825623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706958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72" y="757382"/>
            <a:ext cx="10039927" cy="610061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7A133F4-0D44-ECB0-0767-D62C68B38EB7}"/>
              </a:ext>
            </a:extLst>
          </p:cNvPr>
          <p:cNvSpPr/>
          <p:nvPr/>
        </p:nvSpPr>
        <p:spPr>
          <a:xfrm>
            <a:off x="1326449" y="109312"/>
            <a:ext cx="825623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25255687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" y="-48158"/>
            <a:ext cx="12185566" cy="6862904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C4D7A9B-329F-41E1-ABEB-3B57D07FC290}"/>
              </a:ext>
            </a:extLst>
          </p:cNvPr>
          <p:cNvGrpSpPr/>
          <p:nvPr/>
        </p:nvGrpSpPr>
        <p:grpSpPr>
          <a:xfrm>
            <a:off x="1772276" y="922995"/>
            <a:ext cx="1689274" cy="2732823"/>
            <a:chOff x="1772276" y="922995"/>
            <a:chExt cx="1689274" cy="2732823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DBC4D494-B502-4DC0-B6C7-AC04334B7951}"/>
                </a:ext>
              </a:extLst>
            </p:cNvPr>
            <p:cNvGrpSpPr/>
            <p:nvPr/>
          </p:nvGrpSpPr>
          <p:grpSpPr>
            <a:xfrm>
              <a:off x="1772276" y="922995"/>
              <a:ext cx="1689274" cy="2105558"/>
              <a:chOff x="1772276" y="922995"/>
              <a:chExt cx="1689274" cy="2105558"/>
            </a:xfrm>
          </p:grpSpPr>
          <p:sp>
            <p:nvSpPr>
              <p:cNvPr id="20" name="مثلث متساوي الساقين 19">
                <a:extLst>
                  <a:ext uri="{FF2B5EF4-FFF2-40B4-BE49-F238E27FC236}">
                    <a16:creationId xmlns:a16="http://schemas.microsoft.com/office/drawing/2014/main" id="{60F6C070-C258-465B-8244-207C6D588900}"/>
                  </a:ext>
                </a:extLst>
              </p:cNvPr>
              <p:cNvSpPr/>
              <p:nvPr/>
            </p:nvSpPr>
            <p:spPr>
              <a:xfrm flipV="1">
                <a:off x="2466161" y="2759888"/>
                <a:ext cx="301505" cy="268665"/>
              </a:xfrm>
              <a:prstGeom prst="triangle">
                <a:avLst>
                  <a:gd name="adj" fmla="val 51575"/>
                </a:avLst>
              </a:prstGeom>
              <a:solidFill>
                <a:srgbClr val="A71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218B787F-7129-4297-A6E3-6599CC7C2F81}"/>
                  </a:ext>
                </a:extLst>
              </p:cNvPr>
              <p:cNvSpPr/>
              <p:nvPr/>
            </p:nvSpPr>
            <p:spPr>
              <a:xfrm>
                <a:off x="1772276" y="1503145"/>
                <a:ext cx="1689274" cy="1256743"/>
              </a:xfrm>
              <a:custGeom>
                <a:avLst/>
                <a:gdLst>
                  <a:gd name="connsiteX0" fmla="*/ 0 w 1689274"/>
                  <a:gd name="connsiteY0" fmla="*/ 0 h 1129645"/>
                  <a:gd name="connsiteX1" fmla="*/ 1689274 w 1689274"/>
                  <a:gd name="connsiteY1" fmla="*/ 0 h 1129645"/>
                  <a:gd name="connsiteX2" fmla="*/ 1689274 w 1689274"/>
                  <a:gd name="connsiteY2" fmla="*/ 940092 h 1129645"/>
                  <a:gd name="connsiteX3" fmla="*/ 1499721 w 1689274"/>
                  <a:gd name="connsiteY3" fmla="*/ 1129645 h 1129645"/>
                  <a:gd name="connsiteX4" fmla="*/ 189553 w 1689274"/>
                  <a:gd name="connsiteY4" fmla="*/ 1129645 h 1129645"/>
                  <a:gd name="connsiteX5" fmla="*/ 0 w 1689274"/>
                  <a:gd name="connsiteY5" fmla="*/ 940092 h 11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274" h="1129645">
                    <a:moveTo>
                      <a:pt x="0" y="0"/>
                    </a:moveTo>
                    <a:lnTo>
                      <a:pt x="1689274" y="0"/>
                    </a:lnTo>
                    <a:lnTo>
                      <a:pt x="1689274" y="940092"/>
                    </a:lnTo>
                    <a:cubicBezTo>
                      <a:pt x="1689274" y="1044779"/>
                      <a:pt x="1604408" y="1129645"/>
                      <a:pt x="1499721" y="1129645"/>
                    </a:cubicBezTo>
                    <a:lnTo>
                      <a:pt x="189553" y="1129645"/>
                    </a:lnTo>
                    <a:cubicBezTo>
                      <a:pt x="84866" y="1129645"/>
                      <a:pt x="0" y="1044779"/>
                      <a:pt x="0" y="9400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71F6A"/>
                  </a:gs>
                  <a:gs pos="44000">
                    <a:srgbClr val="E0287F"/>
                  </a:gs>
                  <a:gs pos="79000">
                    <a:srgbClr val="DA2779"/>
                  </a:gs>
                  <a:gs pos="100000">
                    <a:srgbClr val="C12459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AE" dirty="0">
                    <a:cs typeface="Sultan Medium" pitchFamily="2" charset="-78"/>
                  </a:rPr>
                  <a:t>ما المشكلة التي تعرضت لها؟</a:t>
                </a:r>
                <a:endParaRPr lang="ar-EG" dirty="0">
                  <a:cs typeface="Sultan Medium" pitchFamily="2" charset="-78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727FFAE6-7103-4E7E-8C0E-8E32485312C9}"/>
                  </a:ext>
                </a:extLst>
              </p:cNvPr>
              <p:cNvSpPr/>
              <p:nvPr/>
            </p:nvSpPr>
            <p:spPr>
              <a:xfrm>
                <a:off x="1772276" y="922995"/>
                <a:ext cx="1689274" cy="580150"/>
              </a:xfrm>
              <a:custGeom>
                <a:avLst/>
                <a:gdLst>
                  <a:gd name="connsiteX0" fmla="*/ 189553 w 1689274"/>
                  <a:gd name="connsiteY0" fmla="*/ 0 h 521478"/>
                  <a:gd name="connsiteX1" fmla="*/ 1499721 w 1689274"/>
                  <a:gd name="connsiteY1" fmla="*/ 0 h 521478"/>
                  <a:gd name="connsiteX2" fmla="*/ 1689274 w 1689274"/>
                  <a:gd name="connsiteY2" fmla="*/ 189553 h 521478"/>
                  <a:gd name="connsiteX3" fmla="*/ 1689274 w 1689274"/>
                  <a:gd name="connsiteY3" fmla="*/ 521478 h 521478"/>
                  <a:gd name="connsiteX4" fmla="*/ 0 w 1689274"/>
                  <a:gd name="connsiteY4" fmla="*/ 521478 h 521478"/>
                  <a:gd name="connsiteX5" fmla="*/ 0 w 1689274"/>
                  <a:gd name="connsiteY5" fmla="*/ 189553 h 521478"/>
                  <a:gd name="connsiteX6" fmla="*/ 189553 w 1689274"/>
                  <a:gd name="connsiteY6" fmla="*/ 0 h 52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274" h="521478">
                    <a:moveTo>
                      <a:pt x="189553" y="0"/>
                    </a:moveTo>
                    <a:lnTo>
                      <a:pt x="1499721" y="0"/>
                    </a:lnTo>
                    <a:cubicBezTo>
                      <a:pt x="1604408" y="0"/>
                      <a:pt x="1689274" y="84866"/>
                      <a:pt x="1689274" y="189553"/>
                    </a:cubicBezTo>
                    <a:lnTo>
                      <a:pt x="1689274" y="521478"/>
                    </a:lnTo>
                    <a:lnTo>
                      <a:pt x="0" y="521478"/>
                    </a:lnTo>
                    <a:lnTo>
                      <a:pt x="0" y="189553"/>
                    </a:lnTo>
                    <a:cubicBezTo>
                      <a:pt x="0" y="84866"/>
                      <a:pt x="84866" y="0"/>
                      <a:pt x="1895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EG" sz="2800" dirty="0">
                    <a:solidFill>
                      <a:srgbClr val="B81F68"/>
                    </a:solidFill>
                    <a:cs typeface="Sultan Medium" pitchFamily="2" charset="-78"/>
                  </a:rPr>
                  <a:t>خامسا</a:t>
                </a:r>
              </a:p>
            </p:txBody>
          </p:sp>
        </p:grp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3D1289A3-6565-48F0-AD70-FD845233E814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2616913" y="3028553"/>
              <a:ext cx="0" cy="627265"/>
            </a:xfrm>
            <a:prstGeom prst="line">
              <a:avLst/>
            </a:prstGeom>
            <a:ln w="28575">
              <a:solidFill>
                <a:srgbClr val="ADADA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655F6148-FFEB-410A-AAE6-552A69092CA3}"/>
              </a:ext>
            </a:extLst>
          </p:cNvPr>
          <p:cNvGrpSpPr/>
          <p:nvPr/>
        </p:nvGrpSpPr>
        <p:grpSpPr>
          <a:xfrm>
            <a:off x="4897932" y="999963"/>
            <a:ext cx="1689274" cy="2773936"/>
            <a:chOff x="1772276" y="922995"/>
            <a:chExt cx="1689274" cy="2773936"/>
          </a:xfrm>
        </p:grpSpPr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0F964805-AE05-4C6C-B092-DC03B6755929}"/>
                </a:ext>
              </a:extLst>
            </p:cNvPr>
            <p:cNvGrpSpPr/>
            <p:nvPr/>
          </p:nvGrpSpPr>
          <p:grpSpPr>
            <a:xfrm>
              <a:off x="1772276" y="922995"/>
              <a:ext cx="1689274" cy="2105558"/>
              <a:chOff x="1772276" y="922995"/>
              <a:chExt cx="1689274" cy="2105558"/>
            </a:xfrm>
          </p:grpSpPr>
          <p:sp>
            <p:nvSpPr>
              <p:cNvPr id="47" name="مثلث متساوي الساقين 46">
                <a:extLst>
                  <a:ext uri="{FF2B5EF4-FFF2-40B4-BE49-F238E27FC236}">
                    <a16:creationId xmlns:a16="http://schemas.microsoft.com/office/drawing/2014/main" id="{6CECBE85-48B8-4A0C-BAEE-0A8CFDBE652D}"/>
                  </a:ext>
                </a:extLst>
              </p:cNvPr>
              <p:cNvSpPr/>
              <p:nvPr/>
            </p:nvSpPr>
            <p:spPr>
              <a:xfrm flipV="1">
                <a:off x="2466161" y="2759888"/>
                <a:ext cx="301505" cy="268665"/>
              </a:xfrm>
              <a:prstGeom prst="triangle">
                <a:avLst>
                  <a:gd name="adj" fmla="val 51575"/>
                </a:avLst>
              </a:prstGeom>
              <a:solidFill>
                <a:srgbClr val="41B4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633239F2-C5D4-4538-9CED-001DAB6942ED}"/>
                  </a:ext>
                </a:extLst>
              </p:cNvPr>
              <p:cNvSpPr/>
              <p:nvPr/>
            </p:nvSpPr>
            <p:spPr>
              <a:xfrm>
                <a:off x="1772276" y="1503145"/>
                <a:ext cx="1689274" cy="1256743"/>
              </a:xfrm>
              <a:custGeom>
                <a:avLst/>
                <a:gdLst>
                  <a:gd name="connsiteX0" fmla="*/ 0 w 1689274"/>
                  <a:gd name="connsiteY0" fmla="*/ 0 h 1129645"/>
                  <a:gd name="connsiteX1" fmla="*/ 1689274 w 1689274"/>
                  <a:gd name="connsiteY1" fmla="*/ 0 h 1129645"/>
                  <a:gd name="connsiteX2" fmla="*/ 1689274 w 1689274"/>
                  <a:gd name="connsiteY2" fmla="*/ 940092 h 1129645"/>
                  <a:gd name="connsiteX3" fmla="*/ 1499721 w 1689274"/>
                  <a:gd name="connsiteY3" fmla="*/ 1129645 h 1129645"/>
                  <a:gd name="connsiteX4" fmla="*/ 189553 w 1689274"/>
                  <a:gd name="connsiteY4" fmla="*/ 1129645 h 1129645"/>
                  <a:gd name="connsiteX5" fmla="*/ 0 w 1689274"/>
                  <a:gd name="connsiteY5" fmla="*/ 940092 h 11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274" h="1129645">
                    <a:moveTo>
                      <a:pt x="0" y="0"/>
                    </a:moveTo>
                    <a:lnTo>
                      <a:pt x="1689274" y="0"/>
                    </a:lnTo>
                    <a:lnTo>
                      <a:pt x="1689274" y="940092"/>
                    </a:lnTo>
                    <a:cubicBezTo>
                      <a:pt x="1689274" y="1044779"/>
                      <a:pt x="1604408" y="1129645"/>
                      <a:pt x="1499721" y="1129645"/>
                    </a:cubicBezTo>
                    <a:lnTo>
                      <a:pt x="189553" y="1129645"/>
                    </a:lnTo>
                    <a:cubicBezTo>
                      <a:pt x="84866" y="1129645"/>
                      <a:pt x="0" y="1044779"/>
                      <a:pt x="0" y="940092"/>
                    </a:cubicBezTo>
                    <a:close/>
                  </a:path>
                </a:pathLst>
              </a:custGeom>
              <a:gradFill>
                <a:gsLst>
                  <a:gs pos="11000">
                    <a:srgbClr val="73A326"/>
                  </a:gs>
                  <a:gs pos="34000">
                    <a:srgbClr val="8BC231"/>
                  </a:gs>
                  <a:gs pos="60000">
                    <a:srgbClr val="89C331"/>
                  </a:gs>
                  <a:gs pos="87000">
                    <a:srgbClr val="55B84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AE" dirty="0">
                    <a:cs typeface="Sultan Medium" pitchFamily="2" charset="-78"/>
                  </a:rPr>
                  <a:t>ما عناصر القصة؟</a:t>
                </a:r>
                <a:endParaRPr lang="ar-EG" dirty="0">
                  <a:cs typeface="Sultan Medium" pitchFamily="2" charset="-78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76E99574-5900-4C85-819C-6E50A1E19747}"/>
                  </a:ext>
                </a:extLst>
              </p:cNvPr>
              <p:cNvSpPr/>
              <p:nvPr/>
            </p:nvSpPr>
            <p:spPr>
              <a:xfrm>
                <a:off x="1772276" y="922995"/>
                <a:ext cx="1689274" cy="580150"/>
              </a:xfrm>
              <a:custGeom>
                <a:avLst/>
                <a:gdLst>
                  <a:gd name="connsiteX0" fmla="*/ 189553 w 1689274"/>
                  <a:gd name="connsiteY0" fmla="*/ 0 h 521478"/>
                  <a:gd name="connsiteX1" fmla="*/ 1499721 w 1689274"/>
                  <a:gd name="connsiteY1" fmla="*/ 0 h 521478"/>
                  <a:gd name="connsiteX2" fmla="*/ 1689274 w 1689274"/>
                  <a:gd name="connsiteY2" fmla="*/ 189553 h 521478"/>
                  <a:gd name="connsiteX3" fmla="*/ 1689274 w 1689274"/>
                  <a:gd name="connsiteY3" fmla="*/ 521478 h 521478"/>
                  <a:gd name="connsiteX4" fmla="*/ 0 w 1689274"/>
                  <a:gd name="connsiteY4" fmla="*/ 521478 h 521478"/>
                  <a:gd name="connsiteX5" fmla="*/ 0 w 1689274"/>
                  <a:gd name="connsiteY5" fmla="*/ 189553 h 521478"/>
                  <a:gd name="connsiteX6" fmla="*/ 189553 w 1689274"/>
                  <a:gd name="connsiteY6" fmla="*/ 0 h 52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274" h="521478">
                    <a:moveTo>
                      <a:pt x="189553" y="0"/>
                    </a:moveTo>
                    <a:lnTo>
                      <a:pt x="1499721" y="0"/>
                    </a:lnTo>
                    <a:cubicBezTo>
                      <a:pt x="1604408" y="0"/>
                      <a:pt x="1689274" y="84866"/>
                      <a:pt x="1689274" y="189553"/>
                    </a:cubicBezTo>
                    <a:lnTo>
                      <a:pt x="1689274" y="521478"/>
                    </a:lnTo>
                    <a:lnTo>
                      <a:pt x="0" y="521478"/>
                    </a:lnTo>
                    <a:lnTo>
                      <a:pt x="0" y="189553"/>
                    </a:lnTo>
                    <a:cubicBezTo>
                      <a:pt x="0" y="84866"/>
                      <a:pt x="84866" y="0"/>
                      <a:pt x="1895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EG" sz="2800" dirty="0">
                    <a:solidFill>
                      <a:srgbClr val="41B441"/>
                    </a:solidFill>
                    <a:cs typeface="Sultan Medium" pitchFamily="2" charset="-78"/>
                  </a:rPr>
                  <a:t>ثالث</a:t>
                </a:r>
                <a:r>
                  <a:rPr lang="ar-AE" sz="2800" dirty="0">
                    <a:solidFill>
                      <a:srgbClr val="41B441"/>
                    </a:solidFill>
                    <a:cs typeface="Sultan Medium" pitchFamily="2" charset="-78"/>
                  </a:rPr>
                  <a:t>ا</a:t>
                </a:r>
                <a:endParaRPr lang="ar-EG" sz="2800" dirty="0">
                  <a:solidFill>
                    <a:srgbClr val="41B441"/>
                  </a:solidFill>
                  <a:cs typeface="Sultan Medium" pitchFamily="2" charset="-78"/>
                </a:endParaRPr>
              </a:p>
            </p:txBody>
          </p:sp>
        </p:grp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33586753-000B-4F3F-81C3-E7CEA14D8DA8}"/>
                </a:ext>
              </a:extLst>
            </p:cNvPr>
            <p:cNvCxnSpPr>
              <a:cxnSpLocks/>
            </p:cNvCxnSpPr>
            <p:nvPr/>
          </p:nvCxnSpPr>
          <p:spPr>
            <a:xfrm>
              <a:off x="2616913" y="3069666"/>
              <a:ext cx="0" cy="627265"/>
            </a:xfrm>
            <a:prstGeom prst="line">
              <a:avLst/>
            </a:prstGeom>
            <a:ln w="28575">
              <a:solidFill>
                <a:srgbClr val="ADADA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8EC5F569-A2B5-48D7-A7AE-47C436DC015E}"/>
              </a:ext>
            </a:extLst>
          </p:cNvPr>
          <p:cNvGrpSpPr/>
          <p:nvPr/>
        </p:nvGrpSpPr>
        <p:grpSpPr>
          <a:xfrm>
            <a:off x="8056256" y="961321"/>
            <a:ext cx="1689274" cy="2735606"/>
            <a:chOff x="1772276" y="922995"/>
            <a:chExt cx="1689274" cy="2735606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7F67E115-F3FD-42A3-BE64-F88241019557}"/>
                </a:ext>
              </a:extLst>
            </p:cNvPr>
            <p:cNvGrpSpPr/>
            <p:nvPr/>
          </p:nvGrpSpPr>
          <p:grpSpPr>
            <a:xfrm>
              <a:off x="1772276" y="922995"/>
              <a:ext cx="1689274" cy="2105558"/>
              <a:chOff x="1772276" y="922995"/>
              <a:chExt cx="1689274" cy="2105558"/>
            </a:xfrm>
          </p:grpSpPr>
          <p:sp>
            <p:nvSpPr>
              <p:cNvPr id="53" name="مثلث متساوي الساقين 52">
                <a:extLst>
                  <a:ext uri="{FF2B5EF4-FFF2-40B4-BE49-F238E27FC236}">
                    <a16:creationId xmlns:a16="http://schemas.microsoft.com/office/drawing/2014/main" id="{C1C90E06-08D2-4541-8523-EEEAA115DFAE}"/>
                  </a:ext>
                </a:extLst>
              </p:cNvPr>
              <p:cNvSpPr/>
              <p:nvPr/>
            </p:nvSpPr>
            <p:spPr>
              <a:xfrm flipV="1">
                <a:off x="2466161" y="2759888"/>
                <a:ext cx="301505" cy="268665"/>
              </a:xfrm>
              <a:prstGeom prst="triangle">
                <a:avLst>
                  <a:gd name="adj" fmla="val 51575"/>
                </a:avLst>
              </a:prstGeom>
              <a:solidFill>
                <a:srgbClr val="3933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B46B71A0-E887-4DC7-94A2-7F627F5CCEC6}"/>
                  </a:ext>
                </a:extLst>
              </p:cNvPr>
              <p:cNvSpPr/>
              <p:nvPr/>
            </p:nvSpPr>
            <p:spPr>
              <a:xfrm>
                <a:off x="1772276" y="1503145"/>
                <a:ext cx="1689274" cy="1256743"/>
              </a:xfrm>
              <a:custGeom>
                <a:avLst/>
                <a:gdLst>
                  <a:gd name="connsiteX0" fmla="*/ 0 w 1689274"/>
                  <a:gd name="connsiteY0" fmla="*/ 0 h 1129645"/>
                  <a:gd name="connsiteX1" fmla="*/ 1689274 w 1689274"/>
                  <a:gd name="connsiteY1" fmla="*/ 0 h 1129645"/>
                  <a:gd name="connsiteX2" fmla="*/ 1689274 w 1689274"/>
                  <a:gd name="connsiteY2" fmla="*/ 940092 h 1129645"/>
                  <a:gd name="connsiteX3" fmla="*/ 1499721 w 1689274"/>
                  <a:gd name="connsiteY3" fmla="*/ 1129645 h 1129645"/>
                  <a:gd name="connsiteX4" fmla="*/ 189553 w 1689274"/>
                  <a:gd name="connsiteY4" fmla="*/ 1129645 h 1129645"/>
                  <a:gd name="connsiteX5" fmla="*/ 0 w 1689274"/>
                  <a:gd name="connsiteY5" fmla="*/ 940092 h 11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274" h="1129645">
                    <a:moveTo>
                      <a:pt x="0" y="0"/>
                    </a:moveTo>
                    <a:lnTo>
                      <a:pt x="1689274" y="0"/>
                    </a:lnTo>
                    <a:lnTo>
                      <a:pt x="1689274" y="940092"/>
                    </a:lnTo>
                    <a:cubicBezTo>
                      <a:pt x="1689274" y="1044779"/>
                      <a:pt x="1604408" y="1129645"/>
                      <a:pt x="1499721" y="1129645"/>
                    </a:cubicBezTo>
                    <a:lnTo>
                      <a:pt x="189553" y="1129645"/>
                    </a:lnTo>
                    <a:cubicBezTo>
                      <a:pt x="84866" y="1129645"/>
                      <a:pt x="0" y="1044779"/>
                      <a:pt x="0" y="940092"/>
                    </a:cubicBezTo>
                    <a:close/>
                  </a:path>
                </a:pathLst>
              </a:custGeom>
              <a:gradFill>
                <a:gsLst>
                  <a:gs pos="21000">
                    <a:srgbClr val="5A296A"/>
                  </a:gs>
                  <a:gs pos="37000">
                    <a:srgbClr val="7B3284"/>
                  </a:gs>
                  <a:gs pos="51000">
                    <a:srgbClr val="7A2C7A"/>
                  </a:gs>
                  <a:gs pos="75000">
                    <a:srgbClr val="39336F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AE" dirty="0">
                    <a:cs typeface="Sultan Medium" pitchFamily="2" charset="-78"/>
                  </a:rPr>
                  <a:t>ما اسم  الشخصية الرئيسة؟</a:t>
                </a:r>
                <a:endParaRPr lang="ar-EG" dirty="0">
                  <a:cs typeface="Sultan Medium" pitchFamily="2" charset="-78"/>
                </a:endParaRPr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ABA732E6-9FD1-458E-9ED7-00B8061E633B}"/>
                  </a:ext>
                </a:extLst>
              </p:cNvPr>
              <p:cNvSpPr/>
              <p:nvPr/>
            </p:nvSpPr>
            <p:spPr>
              <a:xfrm>
                <a:off x="1772276" y="922995"/>
                <a:ext cx="1689274" cy="580150"/>
              </a:xfrm>
              <a:custGeom>
                <a:avLst/>
                <a:gdLst>
                  <a:gd name="connsiteX0" fmla="*/ 189553 w 1689274"/>
                  <a:gd name="connsiteY0" fmla="*/ 0 h 521478"/>
                  <a:gd name="connsiteX1" fmla="*/ 1499721 w 1689274"/>
                  <a:gd name="connsiteY1" fmla="*/ 0 h 521478"/>
                  <a:gd name="connsiteX2" fmla="*/ 1689274 w 1689274"/>
                  <a:gd name="connsiteY2" fmla="*/ 189553 h 521478"/>
                  <a:gd name="connsiteX3" fmla="*/ 1689274 w 1689274"/>
                  <a:gd name="connsiteY3" fmla="*/ 521478 h 521478"/>
                  <a:gd name="connsiteX4" fmla="*/ 0 w 1689274"/>
                  <a:gd name="connsiteY4" fmla="*/ 521478 h 521478"/>
                  <a:gd name="connsiteX5" fmla="*/ 0 w 1689274"/>
                  <a:gd name="connsiteY5" fmla="*/ 189553 h 521478"/>
                  <a:gd name="connsiteX6" fmla="*/ 189553 w 1689274"/>
                  <a:gd name="connsiteY6" fmla="*/ 0 h 52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274" h="521478">
                    <a:moveTo>
                      <a:pt x="189553" y="0"/>
                    </a:moveTo>
                    <a:lnTo>
                      <a:pt x="1499721" y="0"/>
                    </a:lnTo>
                    <a:cubicBezTo>
                      <a:pt x="1604408" y="0"/>
                      <a:pt x="1689274" y="84866"/>
                      <a:pt x="1689274" y="189553"/>
                    </a:cubicBezTo>
                    <a:lnTo>
                      <a:pt x="1689274" y="521478"/>
                    </a:lnTo>
                    <a:lnTo>
                      <a:pt x="0" y="521478"/>
                    </a:lnTo>
                    <a:lnTo>
                      <a:pt x="0" y="189553"/>
                    </a:lnTo>
                    <a:cubicBezTo>
                      <a:pt x="0" y="84866"/>
                      <a:pt x="84866" y="0"/>
                      <a:pt x="1895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EG" sz="2800" dirty="0">
                    <a:solidFill>
                      <a:srgbClr val="954C9D"/>
                    </a:solidFill>
                    <a:cs typeface="Sultan Medium" pitchFamily="2" charset="-78"/>
                  </a:rPr>
                  <a:t>أولا</a:t>
                </a:r>
              </a:p>
            </p:txBody>
          </p:sp>
        </p:grp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CAD6E346-0366-4BD9-9C2E-BCFE69B6E277}"/>
                </a:ext>
              </a:extLst>
            </p:cNvPr>
            <p:cNvCxnSpPr>
              <a:cxnSpLocks/>
            </p:cNvCxnSpPr>
            <p:nvPr/>
          </p:nvCxnSpPr>
          <p:spPr>
            <a:xfrm>
              <a:off x="2616913" y="3031336"/>
              <a:ext cx="0" cy="627265"/>
            </a:xfrm>
            <a:prstGeom prst="line">
              <a:avLst/>
            </a:prstGeom>
            <a:ln w="28575">
              <a:solidFill>
                <a:srgbClr val="ADADA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061E3B44-6051-4C5A-8DC1-5A99371DC0A0}"/>
              </a:ext>
            </a:extLst>
          </p:cNvPr>
          <p:cNvGrpSpPr/>
          <p:nvPr/>
        </p:nvGrpSpPr>
        <p:grpSpPr>
          <a:xfrm>
            <a:off x="3339091" y="3201753"/>
            <a:ext cx="1689274" cy="2620061"/>
            <a:chOff x="975562" y="3505673"/>
            <a:chExt cx="1689274" cy="2620061"/>
          </a:xfrm>
        </p:grpSpPr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C5B0C985-5B49-4305-8BF3-9D2E7BA283F6}"/>
                </a:ext>
              </a:extLst>
            </p:cNvPr>
            <p:cNvGrpSpPr/>
            <p:nvPr/>
          </p:nvGrpSpPr>
          <p:grpSpPr>
            <a:xfrm>
              <a:off x="975562" y="4098238"/>
              <a:ext cx="1689274" cy="2027496"/>
              <a:chOff x="1780785" y="753802"/>
              <a:chExt cx="1689274" cy="2027496"/>
            </a:xfrm>
          </p:grpSpPr>
          <p:sp>
            <p:nvSpPr>
              <p:cNvPr id="60" name="مثلث متساوي الساقين 59">
                <a:extLst>
                  <a:ext uri="{FF2B5EF4-FFF2-40B4-BE49-F238E27FC236}">
                    <a16:creationId xmlns:a16="http://schemas.microsoft.com/office/drawing/2014/main" id="{05176B96-EE44-4D15-8166-E844CB903C8D}"/>
                  </a:ext>
                </a:extLst>
              </p:cNvPr>
              <p:cNvSpPr/>
              <p:nvPr/>
            </p:nvSpPr>
            <p:spPr>
              <a:xfrm>
                <a:off x="2466161" y="753802"/>
                <a:ext cx="301505" cy="268665"/>
              </a:xfrm>
              <a:prstGeom prst="triangle">
                <a:avLst>
                  <a:gd name="adj" fmla="val 51575"/>
                </a:avLst>
              </a:prstGeom>
              <a:solidFill>
                <a:srgbClr val="0F5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372D9C3B-C40B-4FDA-B19F-2ECF5552C607}"/>
                  </a:ext>
                </a:extLst>
              </p:cNvPr>
              <p:cNvSpPr/>
              <p:nvPr/>
            </p:nvSpPr>
            <p:spPr>
              <a:xfrm flipV="1">
                <a:off x="1780785" y="1025088"/>
                <a:ext cx="1689274" cy="1256743"/>
              </a:xfrm>
              <a:custGeom>
                <a:avLst/>
                <a:gdLst>
                  <a:gd name="connsiteX0" fmla="*/ 0 w 1689274"/>
                  <a:gd name="connsiteY0" fmla="*/ 0 h 1129645"/>
                  <a:gd name="connsiteX1" fmla="*/ 1689274 w 1689274"/>
                  <a:gd name="connsiteY1" fmla="*/ 0 h 1129645"/>
                  <a:gd name="connsiteX2" fmla="*/ 1689274 w 1689274"/>
                  <a:gd name="connsiteY2" fmla="*/ 940092 h 1129645"/>
                  <a:gd name="connsiteX3" fmla="*/ 1499721 w 1689274"/>
                  <a:gd name="connsiteY3" fmla="*/ 1129645 h 1129645"/>
                  <a:gd name="connsiteX4" fmla="*/ 189553 w 1689274"/>
                  <a:gd name="connsiteY4" fmla="*/ 1129645 h 1129645"/>
                  <a:gd name="connsiteX5" fmla="*/ 0 w 1689274"/>
                  <a:gd name="connsiteY5" fmla="*/ 940092 h 11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274" h="1129645">
                    <a:moveTo>
                      <a:pt x="0" y="0"/>
                    </a:moveTo>
                    <a:lnTo>
                      <a:pt x="1689274" y="0"/>
                    </a:lnTo>
                    <a:lnTo>
                      <a:pt x="1689274" y="940092"/>
                    </a:lnTo>
                    <a:cubicBezTo>
                      <a:pt x="1689274" y="1044779"/>
                      <a:pt x="1604408" y="1129645"/>
                      <a:pt x="1499721" y="1129645"/>
                    </a:cubicBezTo>
                    <a:lnTo>
                      <a:pt x="189553" y="1129645"/>
                    </a:lnTo>
                    <a:cubicBezTo>
                      <a:pt x="84866" y="1129645"/>
                      <a:pt x="0" y="1044779"/>
                      <a:pt x="0" y="9400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3586"/>
                  </a:gs>
                  <a:gs pos="49000">
                    <a:srgbClr val="0F5FA6"/>
                  </a:gs>
                  <a:gs pos="79000">
                    <a:srgbClr val="26BECE"/>
                  </a:gs>
                  <a:gs pos="100000">
                    <a:srgbClr val="35F5E4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EG" dirty="0">
                  <a:cs typeface="Sultan Medium" pitchFamily="2" charset="-78"/>
                </a:endParaRPr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E70479FC-51EB-462A-BA81-8B5DECD9B1EC}"/>
                  </a:ext>
                </a:extLst>
              </p:cNvPr>
              <p:cNvSpPr/>
              <p:nvPr/>
            </p:nvSpPr>
            <p:spPr>
              <a:xfrm flipV="1">
                <a:off x="1780785" y="2201148"/>
                <a:ext cx="1689274" cy="580150"/>
              </a:xfrm>
              <a:custGeom>
                <a:avLst/>
                <a:gdLst>
                  <a:gd name="connsiteX0" fmla="*/ 189553 w 1689274"/>
                  <a:gd name="connsiteY0" fmla="*/ 0 h 521478"/>
                  <a:gd name="connsiteX1" fmla="*/ 1499721 w 1689274"/>
                  <a:gd name="connsiteY1" fmla="*/ 0 h 521478"/>
                  <a:gd name="connsiteX2" fmla="*/ 1689274 w 1689274"/>
                  <a:gd name="connsiteY2" fmla="*/ 189553 h 521478"/>
                  <a:gd name="connsiteX3" fmla="*/ 1689274 w 1689274"/>
                  <a:gd name="connsiteY3" fmla="*/ 521478 h 521478"/>
                  <a:gd name="connsiteX4" fmla="*/ 0 w 1689274"/>
                  <a:gd name="connsiteY4" fmla="*/ 521478 h 521478"/>
                  <a:gd name="connsiteX5" fmla="*/ 0 w 1689274"/>
                  <a:gd name="connsiteY5" fmla="*/ 189553 h 521478"/>
                  <a:gd name="connsiteX6" fmla="*/ 189553 w 1689274"/>
                  <a:gd name="connsiteY6" fmla="*/ 0 h 52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274" h="521478">
                    <a:moveTo>
                      <a:pt x="189553" y="0"/>
                    </a:moveTo>
                    <a:lnTo>
                      <a:pt x="1499721" y="0"/>
                    </a:lnTo>
                    <a:cubicBezTo>
                      <a:pt x="1604408" y="0"/>
                      <a:pt x="1689274" y="84866"/>
                      <a:pt x="1689274" y="189553"/>
                    </a:cubicBezTo>
                    <a:lnTo>
                      <a:pt x="1689274" y="521478"/>
                    </a:lnTo>
                    <a:lnTo>
                      <a:pt x="0" y="521478"/>
                    </a:lnTo>
                    <a:lnTo>
                      <a:pt x="0" y="189553"/>
                    </a:lnTo>
                    <a:cubicBezTo>
                      <a:pt x="0" y="84866"/>
                      <a:pt x="84866" y="0"/>
                      <a:pt x="1895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EG" sz="2800" dirty="0">
                  <a:solidFill>
                    <a:srgbClr val="B81F68"/>
                  </a:solidFill>
                  <a:cs typeface="Sultan Medium" pitchFamily="2" charset="-78"/>
                </a:endParaRPr>
              </a:p>
            </p:txBody>
          </p:sp>
        </p:grp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5E97E110-838F-43D4-9B38-E246D132AC9F}"/>
                </a:ext>
              </a:extLst>
            </p:cNvPr>
            <p:cNvCxnSpPr>
              <a:cxnSpLocks/>
            </p:cNvCxnSpPr>
            <p:nvPr/>
          </p:nvCxnSpPr>
          <p:spPr>
            <a:xfrm>
              <a:off x="1802360" y="3505673"/>
              <a:ext cx="0" cy="627265"/>
            </a:xfrm>
            <a:prstGeom prst="line">
              <a:avLst/>
            </a:prstGeom>
            <a:ln w="28575">
              <a:solidFill>
                <a:srgbClr val="ADADA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40E5023D-E9C0-455C-8139-CA7A84BB1B30}"/>
                </a:ext>
              </a:extLst>
            </p:cNvPr>
            <p:cNvSpPr txBox="1"/>
            <p:nvPr/>
          </p:nvSpPr>
          <p:spPr>
            <a:xfrm>
              <a:off x="1062446" y="5626267"/>
              <a:ext cx="15544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2400" dirty="0">
                  <a:solidFill>
                    <a:srgbClr val="21A6C7"/>
                  </a:solidFill>
                  <a:cs typeface="Sultan Medium" pitchFamily="2" charset="-78"/>
                </a:rPr>
                <a:t>رابعا</a:t>
              </a: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0B2E582D-3671-4E78-9411-2AC5E94CEDF9}"/>
                </a:ext>
              </a:extLst>
            </p:cNvPr>
            <p:cNvSpPr txBox="1"/>
            <p:nvPr/>
          </p:nvSpPr>
          <p:spPr>
            <a:xfrm>
              <a:off x="1062445" y="4844439"/>
              <a:ext cx="155446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dirty="0">
                  <a:solidFill>
                    <a:schemeClr val="bg1"/>
                  </a:solidFill>
                  <a:cs typeface="Sultan Medium" pitchFamily="2" charset="-78"/>
                </a:rPr>
                <a:t>ماذا استفدت من القصة</a:t>
              </a:r>
              <a:endParaRPr lang="ar-EG" dirty="0">
                <a:solidFill>
                  <a:schemeClr val="bg1"/>
                </a:solidFill>
                <a:cs typeface="Sultan Medium" pitchFamily="2" charset="-78"/>
              </a:endParaRP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C12DFF10-2ABB-4CE9-80E6-7ECF15EA6E88}"/>
              </a:ext>
            </a:extLst>
          </p:cNvPr>
          <p:cNvGrpSpPr/>
          <p:nvPr/>
        </p:nvGrpSpPr>
        <p:grpSpPr>
          <a:xfrm>
            <a:off x="6462557" y="3201753"/>
            <a:ext cx="1689274" cy="2620061"/>
            <a:chOff x="975562" y="3505673"/>
            <a:chExt cx="1689274" cy="2620061"/>
          </a:xfrm>
        </p:grpSpPr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AB3C1BC8-C1C1-46F2-8732-7905B93BBE45}"/>
                </a:ext>
              </a:extLst>
            </p:cNvPr>
            <p:cNvGrpSpPr/>
            <p:nvPr/>
          </p:nvGrpSpPr>
          <p:grpSpPr>
            <a:xfrm>
              <a:off x="975562" y="4098238"/>
              <a:ext cx="1689274" cy="2027496"/>
              <a:chOff x="1780785" y="753802"/>
              <a:chExt cx="1689274" cy="2027496"/>
            </a:xfrm>
          </p:grpSpPr>
          <p:sp>
            <p:nvSpPr>
              <p:cNvPr id="79" name="مثلث متساوي الساقين 78">
                <a:extLst>
                  <a:ext uri="{FF2B5EF4-FFF2-40B4-BE49-F238E27FC236}">
                    <a16:creationId xmlns:a16="http://schemas.microsoft.com/office/drawing/2014/main" id="{09EA187F-E287-4034-ABD7-313EBA670B8D}"/>
                  </a:ext>
                </a:extLst>
              </p:cNvPr>
              <p:cNvSpPr/>
              <p:nvPr/>
            </p:nvSpPr>
            <p:spPr>
              <a:xfrm>
                <a:off x="2466161" y="753802"/>
                <a:ext cx="301505" cy="268665"/>
              </a:xfrm>
              <a:prstGeom prst="triangle">
                <a:avLst>
                  <a:gd name="adj" fmla="val 51575"/>
                </a:avLst>
              </a:prstGeom>
              <a:solidFill>
                <a:srgbClr val="F48F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7FE851CD-4C98-4688-A602-15A02C544D11}"/>
                  </a:ext>
                </a:extLst>
              </p:cNvPr>
              <p:cNvSpPr/>
              <p:nvPr/>
            </p:nvSpPr>
            <p:spPr>
              <a:xfrm flipV="1">
                <a:off x="1780785" y="1025088"/>
                <a:ext cx="1689274" cy="1256743"/>
              </a:xfrm>
              <a:custGeom>
                <a:avLst/>
                <a:gdLst>
                  <a:gd name="connsiteX0" fmla="*/ 0 w 1689274"/>
                  <a:gd name="connsiteY0" fmla="*/ 0 h 1129645"/>
                  <a:gd name="connsiteX1" fmla="*/ 1689274 w 1689274"/>
                  <a:gd name="connsiteY1" fmla="*/ 0 h 1129645"/>
                  <a:gd name="connsiteX2" fmla="*/ 1689274 w 1689274"/>
                  <a:gd name="connsiteY2" fmla="*/ 940092 h 1129645"/>
                  <a:gd name="connsiteX3" fmla="*/ 1499721 w 1689274"/>
                  <a:gd name="connsiteY3" fmla="*/ 1129645 h 1129645"/>
                  <a:gd name="connsiteX4" fmla="*/ 189553 w 1689274"/>
                  <a:gd name="connsiteY4" fmla="*/ 1129645 h 1129645"/>
                  <a:gd name="connsiteX5" fmla="*/ 0 w 1689274"/>
                  <a:gd name="connsiteY5" fmla="*/ 940092 h 112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274" h="1129645">
                    <a:moveTo>
                      <a:pt x="0" y="0"/>
                    </a:moveTo>
                    <a:lnTo>
                      <a:pt x="1689274" y="0"/>
                    </a:lnTo>
                    <a:lnTo>
                      <a:pt x="1689274" y="940092"/>
                    </a:lnTo>
                    <a:cubicBezTo>
                      <a:pt x="1689274" y="1044779"/>
                      <a:pt x="1604408" y="1129645"/>
                      <a:pt x="1499721" y="1129645"/>
                    </a:cubicBezTo>
                    <a:lnTo>
                      <a:pt x="189553" y="1129645"/>
                    </a:lnTo>
                    <a:cubicBezTo>
                      <a:pt x="84866" y="1129645"/>
                      <a:pt x="0" y="1044779"/>
                      <a:pt x="0" y="9400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8F01"/>
                  </a:gs>
                  <a:gs pos="49000">
                    <a:srgbClr val="F8B801"/>
                  </a:gs>
                  <a:gs pos="79000">
                    <a:srgbClr val="FBD101"/>
                  </a:gs>
                  <a:gs pos="100000">
                    <a:srgbClr val="FCDB04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EG" dirty="0">
                  <a:cs typeface="Sultan Medium" pitchFamily="2" charset="-78"/>
                </a:endParaRPr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C06085A6-0E46-4586-B183-5B54191AFF1C}"/>
                  </a:ext>
                </a:extLst>
              </p:cNvPr>
              <p:cNvSpPr/>
              <p:nvPr/>
            </p:nvSpPr>
            <p:spPr>
              <a:xfrm flipV="1">
                <a:off x="1780785" y="2201148"/>
                <a:ext cx="1689274" cy="580150"/>
              </a:xfrm>
              <a:custGeom>
                <a:avLst/>
                <a:gdLst>
                  <a:gd name="connsiteX0" fmla="*/ 189553 w 1689274"/>
                  <a:gd name="connsiteY0" fmla="*/ 0 h 521478"/>
                  <a:gd name="connsiteX1" fmla="*/ 1499721 w 1689274"/>
                  <a:gd name="connsiteY1" fmla="*/ 0 h 521478"/>
                  <a:gd name="connsiteX2" fmla="*/ 1689274 w 1689274"/>
                  <a:gd name="connsiteY2" fmla="*/ 189553 h 521478"/>
                  <a:gd name="connsiteX3" fmla="*/ 1689274 w 1689274"/>
                  <a:gd name="connsiteY3" fmla="*/ 521478 h 521478"/>
                  <a:gd name="connsiteX4" fmla="*/ 0 w 1689274"/>
                  <a:gd name="connsiteY4" fmla="*/ 521478 h 521478"/>
                  <a:gd name="connsiteX5" fmla="*/ 0 w 1689274"/>
                  <a:gd name="connsiteY5" fmla="*/ 189553 h 521478"/>
                  <a:gd name="connsiteX6" fmla="*/ 189553 w 1689274"/>
                  <a:gd name="connsiteY6" fmla="*/ 0 h 52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274" h="521478">
                    <a:moveTo>
                      <a:pt x="189553" y="0"/>
                    </a:moveTo>
                    <a:lnTo>
                      <a:pt x="1499721" y="0"/>
                    </a:lnTo>
                    <a:cubicBezTo>
                      <a:pt x="1604408" y="0"/>
                      <a:pt x="1689274" y="84866"/>
                      <a:pt x="1689274" y="189553"/>
                    </a:cubicBezTo>
                    <a:lnTo>
                      <a:pt x="1689274" y="521478"/>
                    </a:lnTo>
                    <a:lnTo>
                      <a:pt x="0" y="521478"/>
                    </a:lnTo>
                    <a:lnTo>
                      <a:pt x="0" y="189553"/>
                    </a:lnTo>
                    <a:cubicBezTo>
                      <a:pt x="0" y="84866"/>
                      <a:pt x="84866" y="0"/>
                      <a:pt x="1895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EG" sz="2800" dirty="0">
                  <a:solidFill>
                    <a:srgbClr val="B81F68"/>
                  </a:solidFill>
                  <a:cs typeface="Sultan Medium" pitchFamily="2" charset="-78"/>
                </a:endParaRPr>
              </a:p>
            </p:txBody>
          </p:sp>
        </p:grpSp>
        <p:cxnSp>
          <p:nvCxnSpPr>
            <p:cNvPr id="76" name="رابط مستقيم 75">
              <a:extLst>
                <a:ext uri="{FF2B5EF4-FFF2-40B4-BE49-F238E27FC236}">
                  <a16:creationId xmlns:a16="http://schemas.microsoft.com/office/drawing/2014/main" id="{D5057DBA-4A92-4312-BBD4-2331E8782902}"/>
                </a:ext>
              </a:extLst>
            </p:cNvPr>
            <p:cNvCxnSpPr>
              <a:cxnSpLocks/>
            </p:cNvCxnSpPr>
            <p:nvPr/>
          </p:nvCxnSpPr>
          <p:spPr>
            <a:xfrm>
              <a:off x="1802360" y="3505673"/>
              <a:ext cx="0" cy="627265"/>
            </a:xfrm>
            <a:prstGeom prst="line">
              <a:avLst/>
            </a:prstGeom>
            <a:ln w="28575">
              <a:solidFill>
                <a:srgbClr val="ADADA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80B7887C-B377-4BFB-A784-E67ADF747B33}"/>
                </a:ext>
              </a:extLst>
            </p:cNvPr>
            <p:cNvSpPr txBox="1"/>
            <p:nvPr/>
          </p:nvSpPr>
          <p:spPr>
            <a:xfrm>
              <a:off x="1062446" y="5626267"/>
              <a:ext cx="15544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2400" dirty="0">
                  <a:solidFill>
                    <a:srgbClr val="F48F01"/>
                  </a:solidFill>
                  <a:cs typeface="Sultan Medium" pitchFamily="2" charset="-78"/>
                </a:rPr>
                <a:t>ثانيا</a:t>
              </a: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44D05749-1F1F-4E9C-B92A-1E5EE136F728}"/>
                </a:ext>
              </a:extLst>
            </p:cNvPr>
            <p:cNvSpPr txBox="1"/>
            <p:nvPr/>
          </p:nvSpPr>
          <p:spPr>
            <a:xfrm>
              <a:off x="1062445" y="4844439"/>
              <a:ext cx="155446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dirty="0">
                  <a:solidFill>
                    <a:schemeClr val="bg1"/>
                  </a:solidFill>
                  <a:cs typeface="Sultan Medium" pitchFamily="2" charset="-78"/>
                </a:rPr>
                <a:t>كيف تم الانفراج؟</a:t>
              </a:r>
              <a:endParaRPr lang="ar-EG" dirty="0">
                <a:solidFill>
                  <a:schemeClr val="bg1"/>
                </a:solidFill>
                <a:cs typeface="Sultan Medium" pitchFamily="2" charset="-78"/>
              </a:endParaRPr>
            </a:p>
          </p:txBody>
        </p:sp>
      </p:grpSp>
      <p:sp>
        <p:nvSpPr>
          <p:cNvPr id="73" name="2">
            <a:extLst>
              <a:ext uri="{FF2B5EF4-FFF2-40B4-BE49-F238E27FC236}">
                <a16:creationId xmlns:a16="http://schemas.microsoft.com/office/drawing/2014/main" id="{D06A3258-A1FA-4EAE-8B05-0BD60B0B6F11}"/>
              </a:ext>
            </a:extLst>
          </p:cNvPr>
          <p:cNvSpPr/>
          <p:nvPr/>
        </p:nvSpPr>
        <p:spPr>
          <a:xfrm>
            <a:off x="7201456" y="2990041"/>
            <a:ext cx="236170" cy="236170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 dirty="0">
              <a:cs typeface="Sultan Medium" pitchFamily="2" charset="-78"/>
            </a:endParaRP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FEF34502-92A8-451D-8EA3-4C6316B85C5E}"/>
              </a:ext>
            </a:extLst>
          </p:cNvPr>
          <p:cNvSpPr/>
          <p:nvPr/>
        </p:nvSpPr>
        <p:spPr>
          <a:xfrm>
            <a:off x="2498828" y="3655818"/>
            <a:ext cx="236170" cy="236170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" name="1">
            <a:extLst>
              <a:ext uri="{FF2B5EF4-FFF2-40B4-BE49-F238E27FC236}">
                <a16:creationId xmlns:a16="http://schemas.microsoft.com/office/drawing/2014/main" id="{870198DE-41E1-4A3F-9419-715AAB43DB56}"/>
              </a:ext>
            </a:extLst>
          </p:cNvPr>
          <p:cNvSpPr/>
          <p:nvPr/>
        </p:nvSpPr>
        <p:spPr>
          <a:xfrm>
            <a:off x="5618457" y="3696927"/>
            <a:ext cx="236170" cy="236170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727DE259-F4CC-4031-B37D-F72C2D86D9EF}"/>
              </a:ext>
            </a:extLst>
          </p:cNvPr>
          <p:cNvSpPr/>
          <p:nvPr/>
        </p:nvSpPr>
        <p:spPr>
          <a:xfrm>
            <a:off x="8799142" y="3655818"/>
            <a:ext cx="236170" cy="236170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>
              <a:cs typeface="Sultan Medium" pitchFamily="2" charset="-78"/>
            </a:endParaRPr>
          </a:p>
        </p:txBody>
      </p:sp>
      <p:sp>
        <p:nvSpPr>
          <p:cNvPr id="56" name="2">
            <a:extLst>
              <a:ext uri="{FF2B5EF4-FFF2-40B4-BE49-F238E27FC236}">
                <a16:creationId xmlns:a16="http://schemas.microsoft.com/office/drawing/2014/main" id="{2EC3C8CD-DD40-40C4-B5E6-9065A2EE84FF}"/>
              </a:ext>
            </a:extLst>
          </p:cNvPr>
          <p:cNvSpPr/>
          <p:nvPr/>
        </p:nvSpPr>
        <p:spPr>
          <a:xfrm>
            <a:off x="4077990" y="2990041"/>
            <a:ext cx="236170" cy="236170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>
              <a:cs typeface="Sultan Medium" pitchFamily="2" charset="-78"/>
            </a:endParaRPr>
          </a:p>
        </p:txBody>
      </p:sp>
      <p:sp>
        <p:nvSpPr>
          <p:cNvPr id="65" name="Flowchart: Terminator 4"/>
          <p:cNvSpPr/>
          <p:nvPr/>
        </p:nvSpPr>
        <p:spPr>
          <a:xfrm>
            <a:off x="9745530" y="131026"/>
            <a:ext cx="2694355" cy="811132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40EA8552-8565-46C9-970B-A2803C1CFACF}"/>
              </a:ext>
            </a:extLst>
          </p:cNvPr>
          <p:cNvSpPr/>
          <p:nvPr/>
        </p:nvSpPr>
        <p:spPr>
          <a:xfrm>
            <a:off x="9876300" y="-92668"/>
            <a:ext cx="21323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US" sz="60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نشاط ختامي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7238AD8-32B7-4EB8-85EC-8CA0F6CAD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EE94C1F-15FE-4EDA-B855-FBC21BA42155}"/>
              </a:ext>
            </a:extLst>
          </p:cNvPr>
          <p:cNvSpPr/>
          <p:nvPr/>
        </p:nvSpPr>
        <p:spPr>
          <a:xfrm>
            <a:off x="2430571" y="2218776"/>
            <a:ext cx="8092286" cy="33632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7175" hangingPunct="0">
              <a:lnSpc>
                <a:spcPct val="250000"/>
              </a:lnSpc>
              <a:defRPr/>
            </a:pPr>
            <a:r>
              <a:rPr lang="ar-AE" sz="4400" b="1" kern="0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لا تنسوا يا أبطال تحضير (</a:t>
            </a:r>
            <a:r>
              <a:rPr lang="ar-AE" sz="4400" b="1" kern="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خيلي الأول</a:t>
            </a:r>
            <a:r>
              <a:rPr lang="ar-AE" sz="4400" b="1" kern="0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)</a:t>
            </a:r>
          </a:p>
          <a:p>
            <a:pPr algn="ctr" defTabSz="257175" hangingPunct="0">
              <a:lnSpc>
                <a:spcPct val="250000"/>
              </a:lnSpc>
              <a:defRPr/>
            </a:pPr>
            <a:endParaRPr lang="en-US" sz="2000" b="1" kern="0" dirty="0">
              <a:solidFill>
                <a:srgbClr val="0070C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6076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8213295" y="236364"/>
            <a:ext cx="4082696" cy="1260361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التهيئة الحافزة: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961720" y="921243"/>
            <a:ext cx="3035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hlinkClick r:id="rId3"/>
              </a:rPr>
              <a:t>https://</a:t>
            </a:r>
            <a:r>
              <a:rPr lang="ar-AE" dirty="0" smtClean="0">
                <a:hlinkClick r:id="rId3"/>
              </a:rPr>
              <a:t>youtu.be/cru4pi_fHD0</a:t>
            </a:r>
            <a:endParaRPr lang="ar-AE" dirty="0" smtClean="0"/>
          </a:p>
          <a:p>
            <a:endParaRPr lang="ar-AE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t="16629" r="20369"/>
          <a:stretch/>
        </p:blipFill>
        <p:spPr>
          <a:xfrm>
            <a:off x="83127" y="1672859"/>
            <a:ext cx="8017164" cy="511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ستطيل 6"/>
          <p:cNvSpPr/>
          <p:nvPr/>
        </p:nvSpPr>
        <p:spPr>
          <a:xfrm>
            <a:off x="8684649" y="3124261"/>
            <a:ext cx="3139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kern="0" dirty="0" smtClean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-عن أي شيء يتحدث الفيديو؟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>
            <a:off x="8335818" y="3812370"/>
            <a:ext cx="3488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kern="0" dirty="0" smtClean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-هل كانت حياة الصحراء سهلة أم صعبة؟</a:t>
            </a:r>
            <a:endParaRPr lang="ar-AE" sz="2400" dirty="0"/>
          </a:p>
        </p:txBody>
      </p:sp>
      <p:sp>
        <p:nvSpPr>
          <p:cNvPr id="10" name="مستطيل 9"/>
          <p:cNvSpPr/>
          <p:nvPr/>
        </p:nvSpPr>
        <p:spPr>
          <a:xfrm>
            <a:off x="8100291" y="4927930"/>
            <a:ext cx="3724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kern="0" smtClean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-أيهما </a:t>
            </a:r>
            <a:r>
              <a:rPr lang="ar-AE" sz="2400" b="1" kern="0" dirty="0" smtClean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تفضل حياة الصحراء أم المدينة؟</a:t>
            </a:r>
            <a:r>
              <a:rPr lang="ar-SA" sz="2400" b="1" kern="0" dirty="0" smtClean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ولماذا؟</a:t>
            </a:r>
            <a:r>
              <a:rPr lang="en-US" sz="2400" b="1" kern="0" dirty="0" smtClean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7247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8B646-CC0F-4EDB-BE65-7A7D49213F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779" t="2975" r="5923" b="63054"/>
          <a:stretch/>
        </p:blipFill>
        <p:spPr>
          <a:xfrm>
            <a:off x="9953014" y="187309"/>
            <a:ext cx="2080942" cy="3063446"/>
          </a:xfrm>
          <a:prstGeom prst="rect">
            <a:avLst/>
          </a:prstGeom>
        </p:spPr>
      </p:pic>
      <p:pic>
        <p:nvPicPr>
          <p:cNvPr id="11" name="مؤقت">
            <a:hlinkClick r:id="" action="ppaction://media"/>
            <a:extLst>
              <a:ext uri="{FF2B5EF4-FFF2-40B4-BE49-F238E27FC236}">
                <a16:creationId xmlns:a16="http://schemas.microsoft.com/office/drawing/2014/main" id="{8E911420-9FC2-4386-A9DE-E660D83059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1041" y="3374906"/>
            <a:ext cx="1819208" cy="9630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77412C-1D54-42A6-BEC1-CCD17480D154}"/>
              </a:ext>
            </a:extLst>
          </p:cNvPr>
          <p:cNvSpPr txBox="1"/>
          <p:nvPr/>
        </p:nvSpPr>
        <p:spPr>
          <a:xfrm>
            <a:off x="4793222" y="375542"/>
            <a:ext cx="17816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rgbClr val="7030A0"/>
                </a:solidFill>
              </a:rPr>
              <a:t>تقييم بالأقران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07E420D2-9F78-4D17-BC25-E0D9B46B9442}"/>
              </a:ext>
            </a:extLst>
          </p:cNvPr>
          <p:cNvGraphicFramePr>
            <a:graphicFrameLocks noGrp="1"/>
          </p:cNvGraphicFramePr>
          <p:nvPr/>
        </p:nvGraphicFramePr>
        <p:xfrm>
          <a:off x="310492" y="88214"/>
          <a:ext cx="4150671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3557">
                  <a:extLst>
                    <a:ext uri="{9D8B030D-6E8A-4147-A177-3AD203B41FA5}">
                      <a16:colId xmlns:a16="http://schemas.microsoft.com/office/drawing/2014/main" val="2786624872"/>
                    </a:ext>
                  </a:extLst>
                </a:gridCol>
                <a:gridCol w="1383557">
                  <a:extLst>
                    <a:ext uri="{9D8B030D-6E8A-4147-A177-3AD203B41FA5}">
                      <a16:colId xmlns:a16="http://schemas.microsoft.com/office/drawing/2014/main" val="4120714192"/>
                    </a:ext>
                  </a:extLst>
                </a:gridCol>
                <a:gridCol w="1383557">
                  <a:extLst>
                    <a:ext uri="{9D8B030D-6E8A-4147-A177-3AD203B41FA5}">
                      <a16:colId xmlns:a16="http://schemas.microsoft.com/office/drawing/2014/main" val="685460832"/>
                    </a:ext>
                  </a:extLst>
                </a:gridCol>
              </a:tblGrid>
              <a:tr h="3887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ربطها</a:t>
                      </a:r>
                      <a:r>
                        <a:rPr lang="ar-AE" sz="2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بالواقع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>
                          <a:solidFill>
                            <a:srgbClr val="FF0000"/>
                          </a:solidFill>
                        </a:rPr>
                        <a:t>وضعها في جملة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معرفة معنى الكلمة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48194"/>
                  </a:ext>
                </a:extLst>
              </a:tr>
              <a:tr h="233225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/>
                        <a:t>5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406934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F6AFACC-51D8-463D-A10C-F37C20FBDDA7}"/>
              </a:ext>
            </a:extLst>
          </p:cNvPr>
          <p:cNvSpPr/>
          <p:nvPr/>
        </p:nvSpPr>
        <p:spPr>
          <a:xfrm>
            <a:off x="4387713" y="1970065"/>
            <a:ext cx="50529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هيا نتوقع نواتج التعلم :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EDA2F27-176F-4DD5-B4AD-99AE212FB3FF}"/>
              </a:ext>
            </a:extLst>
          </p:cNvPr>
          <p:cNvSpPr txBox="1"/>
          <p:nvPr/>
        </p:nvSpPr>
        <p:spPr>
          <a:xfrm>
            <a:off x="762815" y="3353279"/>
            <a:ext cx="64516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cs typeface="(AH) Manal Black" pitchFamily="2" charset="-78"/>
              </a:rPr>
              <a:t> </a:t>
            </a:r>
            <a:r>
              <a:rPr lang="ar-AE" sz="4000" b="1" dirty="0"/>
              <a:t>1- ي</a:t>
            </a:r>
            <a:r>
              <a:rPr lang="ar-SA" sz="4000" b="1" dirty="0"/>
              <a:t>قرأ المتعلم الجمل الواردة بالدرس بطلاقة</a:t>
            </a:r>
            <a:r>
              <a:rPr lang="ar-AE" sz="4000" b="1" dirty="0"/>
              <a:t> ويفسر معناها.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</a:rPr>
              <a:t>يضع المتعلم الكلمات الجديدة في جمل من إنشائه ويربطها بالواقع.</a:t>
            </a:r>
            <a:endParaRPr lang="ar-AE" sz="4000" b="1" dirty="0">
              <a:solidFill>
                <a:schemeClr val="tx1"/>
              </a:solidFill>
            </a:endParaRPr>
          </a:p>
        </p:txBody>
      </p:sp>
      <p:pic>
        <p:nvPicPr>
          <p:cNvPr id="18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1B2577-B2EF-431E-926E-E9154220E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62" y="4337937"/>
            <a:ext cx="2679831" cy="1754327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0F4B9F34-23F9-4C08-B7A8-5B3318A685D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" y="870092"/>
            <a:ext cx="2187850" cy="19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mute="1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8B646-CC0F-4EDB-BE65-7A7D49213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79" t="2975" r="5923" b="63054"/>
          <a:stretch/>
        </p:blipFill>
        <p:spPr>
          <a:xfrm>
            <a:off x="8099828" y="3794554"/>
            <a:ext cx="2080942" cy="3063446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07E420D2-9F78-4D17-BC25-E0D9B46B9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5201"/>
              </p:ext>
            </p:extLst>
          </p:nvPr>
        </p:nvGraphicFramePr>
        <p:xfrm>
          <a:off x="8099828" y="77566"/>
          <a:ext cx="4092172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43">
                  <a:extLst>
                    <a:ext uri="{9D8B030D-6E8A-4147-A177-3AD203B41FA5}">
                      <a16:colId xmlns:a16="http://schemas.microsoft.com/office/drawing/2014/main" val="3413879132"/>
                    </a:ext>
                  </a:extLst>
                </a:gridCol>
                <a:gridCol w="1023043">
                  <a:extLst>
                    <a:ext uri="{9D8B030D-6E8A-4147-A177-3AD203B41FA5}">
                      <a16:colId xmlns:a16="http://schemas.microsoft.com/office/drawing/2014/main" val="2786624872"/>
                    </a:ext>
                  </a:extLst>
                </a:gridCol>
                <a:gridCol w="1023043">
                  <a:extLst>
                    <a:ext uri="{9D8B030D-6E8A-4147-A177-3AD203B41FA5}">
                      <a16:colId xmlns:a16="http://schemas.microsoft.com/office/drawing/2014/main" val="4120714192"/>
                    </a:ext>
                  </a:extLst>
                </a:gridCol>
                <a:gridCol w="1023043">
                  <a:extLst>
                    <a:ext uri="{9D8B030D-6E8A-4147-A177-3AD203B41FA5}">
                      <a16:colId xmlns:a16="http://schemas.microsoft.com/office/drawing/2014/main" val="685460832"/>
                    </a:ext>
                  </a:extLst>
                </a:gridCol>
              </a:tblGrid>
              <a:tr h="388709"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القراءة </a:t>
                      </a:r>
                    </a:p>
                    <a:p>
                      <a:pPr algn="ctr"/>
                      <a:r>
                        <a:rPr lang="ar-AE" sz="2000" b="1" dirty="0"/>
                        <a:t>المعبرة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وضوح</a:t>
                      </a:r>
                    </a:p>
                    <a:p>
                      <a:pPr algn="ctr"/>
                      <a:r>
                        <a:rPr lang="ar-AE" sz="2000" b="1" dirty="0"/>
                        <a:t> الصوت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السرعة والطلاقة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/>
                        <a:t>صحة </a:t>
                      </a:r>
                    </a:p>
                    <a:p>
                      <a:pPr algn="ctr"/>
                      <a:r>
                        <a:rPr lang="ar-AE" sz="2000" b="1" dirty="0"/>
                        <a:t>القراءة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48194"/>
                  </a:ext>
                </a:extLst>
              </a:tr>
              <a:tr h="233225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/>
                        <a:t>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/>
                        <a:t>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/>
                        <a:t>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/>
                        <a:t>5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406934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5581" r="4509"/>
          <a:stretch/>
        </p:blipFill>
        <p:spPr>
          <a:xfrm>
            <a:off x="0" y="0"/>
            <a:ext cx="8035636" cy="69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2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02899F-152E-4F12-A09F-EAAE44B7DC20}"/>
              </a:ext>
            </a:extLst>
          </p:cNvPr>
          <p:cNvSpPr txBox="1"/>
          <p:nvPr/>
        </p:nvSpPr>
        <p:spPr>
          <a:xfrm>
            <a:off x="2401129" y="29375"/>
            <a:ext cx="6657842" cy="810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ar-AE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AE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هيّا بنا </a:t>
            </a:r>
            <a:r>
              <a:rPr lang="ar-AE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نقرأ</a:t>
            </a:r>
            <a:r>
              <a:rPr lang="ar-AE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هذه القصة و</a:t>
            </a:r>
            <a:r>
              <a:rPr lang="ar-AE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حدد</a:t>
            </a:r>
            <a:r>
              <a:rPr lang="ar-AE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أحداثها....</a:t>
            </a:r>
            <a:endParaRPr lang="en-US" sz="4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0F4B9F34-23F9-4C08-B7A8-5B3318A685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3" y="-1"/>
            <a:ext cx="2881125" cy="240042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1275"/>
            <a:ext cx="7604080" cy="4276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674" y="869649"/>
            <a:ext cx="6814534" cy="440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ounded Rectangle 2"/>
          <p:cNvSpPr/>
          <p:nvPr/>
        </p:nvSpPr>
        <p:spPr>
          <a:xfrm>
            <a:off x="9108105" y="911685"/>
            <a:ext cx="1041534" cy="577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ar-AE" b="1" dirty="0">
                <a:solidFill>
                  <a:srgbClr val="FF0000"/>
                </a:solidFill>
                <a:latin typeface="TraditionalArabic-Bold"/>
              </a:rPr>
              <a:t>أتطلع إلى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6"/>
          <p:cNvCxnSpPr/>
          <p:nvPr/>
        </p:nvCxnSpPr>
        <p:spPr>
          <a:xfrm flipV="1">
            <a:off x="9058971" y="1932968"/>
            <a:ext cx="544017" cy="702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"/>
          <p:cNvCxnSpPr/>
          <p:nvPr/>
        </p:nvCxnSpPr>
        <p:spPr>
          <a:xfrm flipV="1">
            <a:off x="4463880" y="6749732"/>
            <a:ext cx="544017" cy="702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"/>
          <p:cNvSpPr/>
          <p:nvPr/>
        </p:nvSpPr>
        <p:spPr>
          <a:xfrm>
            <a:off x="7686636" y="5988351"/>
            <a:ext cx="1104611" cy="569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ar-AE" sz="3600" b="1" dirty="0">
                <a:solidFill>
                  <a:srgbClr val="A51B7E"/>
                </a:solidFill>
                <a:latin typeface="TraditionalArabic-Bold"/>
              </a:rPr>
              <a:t>الصيد</a:t>
            </a:r>
            <a:endParaRPr lang="en-US" sz="3600" dirty="0">
              <a:solidFill>
                <a:srgbClr val="A51B7E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94F1615-2DF7-DE20-BDEE-F971E1764918}"/>
              </a:ext>
            </a:extLst>
          </p:cNvPr>
          <p:cNvSpPr/>
          <p:nvPr/>
        </p:nvSpPr>
        <p:spPr>
          <a:xfrm>
            <a:off x="11417793" y="381740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D9F20A9-6E2B-F703-C832-273C0D93F31D}"/>
              </a:ext>
            </a:extLst>
          </p:cNvPr>
          <p:cNvSpPr/>
          <p:nvPr/>
        </p:nvSpPr>
        <p:spPr>
          <a:xfrm>
            <a:off x="59565" y="4626057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83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4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B01CBCC0-366D-4ECB-9750-7F104420494D}"/>
              </a:ext>
            </a:extLst>
          </p:cNvPr>
          <p:cNvSpPr txBox="1"/>
          <p:nvPr/>
        </p:nvSpPr>
        <p:spPr>
          <a:xfrm>
            <a:off x="2738490" y="18767"/>
            <a:ext cx="6657842" cy="5127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AE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هيّا بنا </a:t>
            </a:r>
            <a:r>
              <a:rPr lang="ar-AE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نقرأ</a:t>
            </a:r>
            <a:r>
              <a:rPr lang="ar-AE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هذه القصة و</a:t>
            </a:r>
            <a:r>
              <a:rPr lang="ar-AE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نستخرج</a:t>
            </a:r>
            <a:r>
              <a:rPr lang="ar-AE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منها العناصر....</a:t>
            </a:r>
            <a:endParaRPr lang="en-US" sz="3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310" y="609600"/>
            <a:ext cx="6353175" cy="52197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0600"/>
            <a:ext cx="7105650" cy="2057400"/>
          </a:xfrm>
          <a:prstGeom prst="rect">
            <a:avLst/>
          </a:prstGeom>
        </p:spPr>
      </p:pic>
      <p:sp>
        <p:nvSpPr>
          <p:cNvPr id="12" name="Rounded Rectangle 2"/>
          <p:cNvSpPr/>
          <p:nvPr/>
        </p:nvSpPr>
        <p:spPr>
          <a:xfrm>
            <a:off x="8666794" y="2096325"/>
            <a:ext cx="1120434" cy="569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ar-AE" sz="2400" b="1" dirty="0">
                <a:solidFill>
                  <a:srgbClr val="A51B7E"/>
                </a:solidFill>
                <a:latin typeface="TraditionalArabic-Bold"/>
              </a:rPr>
              <a:t>الممتازة</a:t>
            </a:r>
            <a:endParaRPr lang="en-US" sz="2400" dirty="0">
              <a:solidFill>
                <a:srgbClr val="A51B7E"/>
              </a:solidFill>
            </a:endParaRPr>
          </a:p>
        </p:txBody>
      </p:sp>
      <p:cxnSp>
        <p:nvCxnSpPr>
          <p:cNvPr id="13" name="Straight Connector 6"/>
          <p:cNvCxnSpPr/>
          <p:nvPr/>
        </p:nvCxnSpPr>
        <p:spPr>
          <a:xfrm flipV="1">
            <a:off x="6833641" y="1044927"/>
            <a:ext cx="544017" cy="702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"/>
          <p:cNvSpPr/>
          <p:nvPr/>
        </p:nvSpPr>
        <p:spPr>
          <a:xfrm>
            <a:off x="3552825" y="531521"/>
            <a:ext cx="1696852" cy="770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ar-AE" sz="3600" b="1" dirty="0">
                <a:solidFill>
                  <a:srgbClr val="A51B7E"/>
                </a:solidFill>
                <a:latin typeface="TraditionalArabic-Bold"/>
              </a:rPr>
              <a:t>مهارتها</a:t>
            </a:r>
            <a:endParaRPr lang="en-US" sz="3600" dirty="0">
              <a:solidFill>
                <a:srgbClr val="A51B7E"/>
              </a:solidFill>
            </a:endParaRPr>
          </a:p>
        </p:txBody>
      </p:sp>
      <p:cxnSp>
        <p:nvCxnSpPr>
          <p:cNvPr id="15" name="Straight Connector 6"/>
          <p:cNvCxnSpPr/>
          <p:nvPr/>
        </p:nvCxnSpPr>
        <p:spPr>
          <a:xfrm flipV="1">
            <a:off x="8955003" y="1993004"/>
            <a:ext cx="544017" cy="702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8341AFA-6803-3D00-CEA8-27A90871F249}"/>
              </a:ext>
            </a:extLst>
          </p:cNvPr>
          <p:cNvSpPr/>
          <p:nvPr/>
        </p:nvSpPr>
        <p:spPr>
          <a:xfrm>
            <a:off x="76515" y="4152529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2A2158B-F301-1570-C0A1-3557AD10B617}"/>
              </a:ext>
            </a:extLst>
          </p:cNvPr>
          <p:cNvSpPr/>
          <p:nvPr/>
        </p:nvSpPr>
        <p:spPr>
          <a:xfrm>
            <a:off x="11436407" y="0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23760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531521"/>
            <a:ext cx="6162675" cy="4629150"/>
          </a:xfrm>
          <a:prstGeom prst="rect">
            <a:avLst/>
          </a:prstGeom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B01CBCC0-366D-4ECB-9750-7F104420494D}"/>
              </a:ext>
            </a:extLst>
          </p:cNvPr>
          <p:cNvSpPr txBox="1"/>
          <p:nvPr/>
        </p:nvSpPr>
        <p:spPr>
          <a:xfrm>
            <a:off x="2738490" y="18767"/>
            <a:ext cx="6657842" cy="5127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AE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هيّا بنا </a:t>
            </a:r>
            <a:r>
              <a:rPr lang="ar-AE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نقرأ</a:t>
            </a:r>
            <a:r>
              <a:rPr lang="ar-AE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هذه القصة و</a:t>
            </a:r>
            <a:r>
              <a:rPr lang="ar-AE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نستخرج</a:t>
            </a:r>
            <a:r>
              <a:rPr lang="ar-AE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منها العناصر....</a:t>
            </a:r>
            <a:endParaRPr lang="en-US" sz="3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6"/>
          <p:cNvCxnSpPr/>
          <p:nvPr/>
        </p:nvCxnSpPr>
        <p:spPr>
          <a:xfrm flipV="1">
            <a:off x="7997423" y="1700709"/>
            <a:ext cx="544017" cy="702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"/>
          <p:cNvSpPr/>
          <p:nvPr/>
        </p:nvSpPr>
        <p:spPr>
          <a:xfrm>
            <a:off x="314036" y="1315306"/>
            <a:ext cx="5715289" cy="770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ar-AE" sz="2400" b="1" dirty="0">
                <a:solidFill>
                  <a:srgbClr val="A51B7E"/>
                </a:solidFill>
                <a:latin typeface="TraditionalArabic-Bold"/>
              </a:rPr>
              <a:t>نوع من الخبز وقد يتم طحنه وخلطه بالعسل أو التمر</a:t>
            </a:r>
            <a:endParaRPr lang="en-US" sz="2400" dirty="0">
              <a:solidFill>
                <a:srgbClr val="A51B7E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321" t="2004" r="2015" b="27448"/>
          <a:stretch/>
        </p:blipFill>
        <p:spPr>
          <a:xfrm>
            <a:off x="0" y="5231823"/>
            <a:ext cx="6578889" cy="1626177"/>
          </a:xfrm>
          <a:prstGeom prst="rect">
            <a:avLst/>
          </a:prstGeom>
        </p:spPr>
      </p:pic>
      <p:sp>
        <p:nvSpPr>
          <p:cNvPr id="16" name="Rectangle 2"/>
          <p:cNvSpPr/>
          <p:nvPr/>
        </p:nvSpPr>
        <p:spPr>
          <a:xfrm>
            <a:off x="8526575" y="5231823"/>
            <a:ext cx="3170052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استخرج من الفقرة: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-جمع تكسير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-كلمة مضاد (تخسر/ </a:t>
            </a:r>
            <a:r>
              <a:rPr lang="ar-AE" sz="2400" b="1" dirty="0" err="1">
                <a:solidFill>
                  <a:srgbClr val="FF0000"/>
                </a:solidFill>
              </a:rPr>
              <a:t>يايسًا</a:t>
            </a:r>
            <a:r>
              <a:rPr lang="ar-AE" sz="2400" b="1" dirty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F1705A3-924A-CCB8-EE61-76A626362EC0}"/>
              </a:ext>
            </a:extLst>
          </p:cNvPr>
          <p:cNvSpPr/>
          <p:nvPr/>
        </p:nvSpPr>
        <p:spPr>
          <a:xfrm>
            <a:off x="11493585" y="105672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26AED15-F657-9FCB-CA2C-60E1E7318FBE}"/>
              </a:ext>
            </a:extLst>
          </p:cNvPr>
          <p:cNvSpPr/>
          <p:nvPr/>
        </p:nvSpPr>
        <p:spPr>
          <a:xfrm>
            <a:off x="0" y="4548177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2962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7871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11756"/>
          <a:stretch/>
        </p:blipFill>
        <p:spPr>
          <a:xfrm>
            <a:off x="6400800" y="78940"/>
            <a:ext cx="5791200" cy="4565073"/>
          </a:xfrm>
          <a:prstGeom prst="rect">
            <a:avLst/>
          </a:prstGeom>
        </p:spPr>
      </p:pic>
      <p:cxnSp>
        <p:nvCxnSpPr>
          <p:cNvPr id="13" name="Straight Connector 6"/>
          <p:cNvCxnSpPr/>
          <p:nvPr/>
        </p:nvCxnSpPr>
        <p:spPr>
          <a:xfrm flipV="1">
            <a:off x="9567584" y="1114854"/>
            <a:ext cx="544017" cy="702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"/>
          <p:cNvSpPr/>
          <p:nvPr/>
        </p:nvSpPr>
        <p:spPr>
          <a:xfrm>
            <a:off x="683492" y="484571"/>
            <a:ext cx="4913746" cy="746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ar-AE" sz="2400" b="1" dirty="0">
                <a:solidFill>
                  <a:srgbClr val="A51B7E"/>
                </a:solidFill>
                <a:latin typeface="TraditionalArabic-Bold"/>
              </a:rPr>
              <a:t>تدريب القناص الصقور على العودة بعد القنص</a:t>
            </a:r>
            <a:endParaRPr lang="en-US" sz="2400" dirty="0">
              <a:solidFill>
                <a:srgbClr val="A51B7E"/>
              </a:solidFill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8526575" y="5231823"/>
            <a:ext cx="3170052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استخرج من الفقرة: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-مفعول به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-كلمة بمعنى (الاختفاء)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-كلمة عكس (الأليفة)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0684"/>
            <a:ext cx="6581775" cy="22288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00650"/>
            <a:ext cx="7019925" cy="1657350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9C18A6B-CBA0-1322-F015-F4E03862980C}"/>
              </a:ext>
            </a:extLst>
          </p:cNvPr>
          <p:cNvSpPr/>
          <p:nvPr/>
        </p:nvSpPr>
        <p:spPr>
          <a:xfrm>
            <a:off x="11493585" y="615149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DDB989C-CEDA-2AA5-07CF-9FB75DD8DC39}"/>
              </a:ext>
            </a:extLst>
          </p:cNvPr>
          <p:cNvSpPr/>
          <p:nvPr/>
        </p:nvSpPr>
        <p:spPr>
          <a:xfrm>
            <a:off x="5702385" y="1571158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B3FEA27-FD20-E98F-E9A4-206DEC6E3D07}"/>
              </a:ext>
            </a:extLst>
          </p:cNvPr>
          <p:cNvSpPr/>
          <p:nvPr/>
        </p:nvSpPr>
        <p:spPr>
          <a:xfrm>
            <a:off x="6321510" y="4552580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29404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26667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5" y="0"/>
            <a:ext cx="6562725" cy="155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821" y="1552575"/>
            <a:ext cx="6724650" cy="148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38475"/>
            <a:ext cx="468630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165" y="3038475"/>
            <a:ext cx="4733925" cy="381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 flipV="1">
            <a:off x="10052530" y="3551881"/>
            <a:ext cx="544017" cy="702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/>
          <p:cNvSpPr/>
          <p:nvPr/>
        </p:nvSpPr>
        <p:spPr>
          <a:xfrm>
            <a:off x="4512553" y="5874038"/>
            <a:ext cx="2765701" cy="770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ar-AE" sz="3600" b="1" dirty="0">
                <a:solidFill>
                  <a:srgbClr val="A51B7E"/>
                </a:solidFill>
                <a:latin typeface="TraditionalArabic-Bold"/>
              </a:rPr>
              <a:t>نسَكَنَ مُدة طَويلة</a:t>
            </a:r>
            <a:endParaRPr lang="en-US" sz="3600" dirty="0">
              <a:solidFill>
                <a:srgbClr val="A51B7E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6E1BE05-0133-2429-47C4-3B3286C10527}"/>
              </a:ext>
            </a:extLst>
          </p:cNvPr>
          <p:cNvSpPr/>
          <p:nvPr/>
        </p:nvSpPr>
        <p:spPr>
          <a:xfrm>
            <a:off x="11493585" y="904505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7ED5B3B-20C1-F12F-6D08-1B6F04DFAC5E}"/>
              </a:ext>
            </a:extLst>
          </p:cNvPr>
          <p:cNvSpPr/>
          <p:nvPr/>
        </p:nvSpPr>
        <p:spPr>
          <a:xfrm>
            <a:off x="2415123" y="797464"/>
            <a:ext cx="698415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6E44645-9870-60E1-0741-1E1433048AE5}"/>
              </a:ext>
            </a:extLst>
          </p:cNvPr>
          <p:cNvSpPr/>
          <p:nvPr/>
        </p:nvSpPr>
        <p:spPr>
          <a:xfrm>
            <a:off x="0" y="2355377"/>
            <a:ext cx="825623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101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C6F0182-7CD1-53A6-15E5-F655BA420078}"/>
              </a:ext>
            </a:extLst>
          </p:cNvPr>
          <p:cNvSpPr/>
          <p:nvPr/>
        </p:nvSpPr>
        <p:spPr>
          <a:xfrm>
            <a:off x="7436402" y="3104963"/>
            <a:ext cx="825623" cy="64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1689380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289</Words>
  <Application>Microsoft Office PowerPoint</Application>
  <PresentationFormat>شاشة عريضة</PresentationFormat>
  <Paragraphs>89</Paragraphs>
  <Slides>14</Slides>
  <Notes>4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5" baseType="lpstr">
      <vt:lpstr>(AH) Manal Black</vt:lpstr>
      <vt:lpstr>Aldhabi</vt:lpstr>
      <vt:lpstr>Arial</vt:lpstr>
      <vt:lpstr>Calibri</vt:lpstr>
      <vt:lpstr>Calibri Light</vt:lpstr>
      <vt:lpstr>Helvetica</vt:lpstr>
      <vt:lpstr>Sultan Medium</vt:lpstr>
      <vt:lpstr>Times New Roman</vt:lpstr>
      <vt:lpstr>Traditional Arabic</vt:lpstr>
      <vt:lpstr>TraditionalArabic-Bold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 Hamad Abdulla Al Kaabi</dc:creator>
  <cp:lastModifiedBy>user</cp:lastModifiedBy>
  <cp:revision>92</cp:revision>
  <dcterms:created xsi:type="dcterms:W3CDTF">2021-01-19T04:07:57Z</dcterms:created>
  <dcterms:modified xsi:type="dcterms:W3CDTF">2025-02-07T15:10:52Z</dcterms:modified>
</cp:coreProperties>
</file>