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08" r:id="rId2"/>
    <p:sldId id="341" r:id="rId3"/>
    <p:sldId id="623" r:id="rId4"/>
    <p:sldId id="342" r:id="rId5"/>
    <p:sldId id="728" r:id="rId6"/>
    <p:sldId id="340" r:id="rId7"/>
    <p:sldId id="339" r:id="rId8"/>
    <p:sldId id="737" r:id="rId9"/>
    <p:sldId id="344" r:id="rId10"/>
    <p:sldId id="410" r:id="rId11"/>
    <p:sldId id="734" r:id="rId12"/>
    <p:sldId id="689" r:id="rId13"/>
    <p:sldId id="346" r:id="rId14"/>
    <p:sldId id="347" r:id="rId15"/>
    <p:sldId id="729" r:id="rId16"/>
    <p:sldId id="735" r:id="rId17"/>
    <p:sldId id="701" r:id="rId18"/>
    <p:sldId id="738" r:id="rId19"/>
    <p:sldId id="716" r:id="rId20"/>
    <p:sldId id="730" r:id="rId21"/>
    <p:sldId id="658" r:id="rId22"/>
    <p:sldId id="736" r:id="rId23"/>
    <p:sldId id="594" r:id="rId24"/>
    <p:sldId id="630" r:id="rId25"/>
    <p:sldId id="710" r:id="rId26"/>
    <p:sldId id="357" r:id="rId27"/>
    <p:sldId id="633" r:id="rId28"/>
    <p:sldId id="731" r:id="rId29"/>
    <p:sldId id="717" r:id="rId30"/>
    <p:sldId id="732" r:id="rId31"/>
    <p:sldId id="733" r:id="rId32"/>
    <p:sldId id="664" r:id="rId33"/>
    <p:sldId id="663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660F39-7CF1-49D7-A056-01F154FC5D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432FE5-D590-417A-A9C8-B139C5D4BF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9D5DB6-515D-4653-B73E-675C5B9C881B}" type="datetimeFigureOut">
              <a:rPr lang="en-US"/>
              <a:pPr>
                <a:defRPr/>
              </a:pPr>
              <a:t>6/10/2023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5A49F43-3578-4FC5-BEB5-0C530CC41A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6A8A5A0-E974-4C26-A083-24D52E964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0EF7C-5AC2-47FA-A450-FCBD4D62A5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1F817-FE52-408C-B50D-D0DC2B11C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471826-FA95-4121-AFDA-0E45E0E41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A5E3FD-55D3-4B8F-8D0E-FE2E5E2E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C9B1-03D9-4A5E-A289-82E7CB8CA455}" type="datetime2">
              <a:rPr lang="en-US"/>
              <a:pPr>
                <a:defRPr/>
              </a:pPr>
              <a:t>Saturday, June 10, 2023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237DDB-BB30-44CA-8DEA-9FE9F0C6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3DAF9B-1322-4746-8FE9-8AECBFC8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2CDDA-3A5F-4BE2-8A23-63590701B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1692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301E91-30EC-40F9-9072-FF23D39F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AB32-3165-47CA-98C4-495F10E5AB04}" type="datetime2">
              <a:rPr lang="en-US"/>
              <a:pPr>
                <a:defRPr/>
              </a:pPr>
              <a:t>Saturday, June 10, 2023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F1DF3A-567A-4247-A26C-BC5A3E9F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0EAA91-F58D-4BE2-94D3-F7E26EE4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0F0F-ACB3-49D1-948C-34BDC9A0F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0783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EA7211-C64F-4AF7-9845-8FC088FB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A3CE-0330-48BC-AED9-F5064680E78E}" type="datetime2">
              <a:rPr lang="en-US"/>
              <a:pPr>
                <a:defRPr/>
              </a:pPr>
              <a:t>Saturday, June 10, 2023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A1E2B0-BD70-41ED-9372-A0070E2A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23D035-15C0-426E-9E44-162C4FE6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347B-207C-4CA1-B1A8-0AEC69DD7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99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30B300-67FF-4AD5-A37C-3C468FA3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BCF1-C69B-45A0-9D3D-7FBA15EE4E06}" type="datetime2">
              <a:rPr lang="en-US"/>
              <a:pPr>
                <a:defRPr/>
              </a:pPr>
              <a:t>Saturday, June 10, 2023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5487EE-2741-403E-BC21-2384A45A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864C20-0A13-4EFC-B83E-82F49CC7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EFF0-D590-47C0-8E6D-F257C8D25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220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1E53B50-18AE-4BBD-AB66-24776CE6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05CD-C23B-40C6-930E-869B7739D502}" type="datetime2">
              <a:rPr lang="en-US"/>
              <a:pPr>
                <a:defRPr/>
              </a:pPr>
              <a:t>Saturday, June 10, 2023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D65CE8-842B-40B0-8AF0-25CF0866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0F9957-E283-49FB-BBC4-C2A8E9E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4061-187F-4109-BDE1-047E86B31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374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78E435D-0F17-4936-907B-6CFDC063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DBCE-45D1-41EC-8D40-B2AF1F7E9E13}" type="datetime2">
              <a:rPr lang="en-US"/>
              <a:pPr>
                <a:defRPr/>
              </a:pPr>
              <a:t>Saturday, June 10, 2023</a:t>
            </a:fld>
            <a:endParaRPr lang="en-US" dirty="0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F7FD378-0FA5-48B9-994B-13D24977A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A8B503A-87A5-48AB-970B-A0D9F68E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1080-6BA6-4FB5-9800-2AED0118A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608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1335BB86-BD5C-4048-90F6-83E11678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0F2C-5D0A-49AD-A22A-AA9076C89C30}" type="datetime2">
              <a:rPr lang="en-US"/>
              <a:pPr>
                <a:defRPr/>
              </a:pPr>
              <a:t>Saturday, June 10, 2023</a:t>
            </a:fld>
            <a:endParaRPr lang="en-US" dirty="0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3C2846A6-9C86-4D6E-A609-329A823A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820A8AA8-8C44-4FAD-9971-088293B2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4BC5-5CC1-49E6-9002-E856F785A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01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AEBFD98D-2948-4EA4-B271-3E3185FC8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D73C-5C72-4240-A930-A0F0F193D0A1}" type="datetime2">
              <a:rPr lang="en-US"/>
              <a:pPr>
                <a:defRPr/>
              </a:pPr>
              <a:t>Saturday, June 10, 2023</a:t>
            </a:fld>
            <a:endParaRPr lang="en-US" dirty="0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A53A54A0-ECDA-47CD-91DF-88895940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F8695C-F0C5-4118-9916-F8BC7008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75CDF-14A0-489E-8B40-0DAB20528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5643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70240190-D69F-4849-AAA8-ED94552E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AD15-33D7-46C9-858D-437CFBB58377}" type="datetime2">
              <a:rPr lang="en-US"/>
              <a:pPr>
                <a:defRPr/>
              </a:pPr>
              <a:t>Saturday, June 10, 2023</a:t>
            </a:fld>
            <a:endParaRPr lang="en-US" dirty="0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518A5056-BE49-4F77-A7EB-B19C2E05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6161361-226F-4AA3-9539-B96B1C8E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6BC0-8E8A-4AB6-AFED-15DD6F01A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189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3CEB25A-E813-411C-A9FC-6F6BD76E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7CF2C-EA1C-420A-AA0F-C22BB91C1531}" type="datetime2">
              <a:rPr lang="en-US"/>
              <a:pPr>
                <a:defRPr/>
              </a:pPr>
              <a:t>Saturday, June 10, 2023</a:t>
            </a:fld>
            <a:endParaRPr lang="en-US" dirty="0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2D6600A-9744-4A0B-95CF-BF27D2FE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C9362057-CC8C-4896-A19A-2A0CF7F2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5C12-E3A1-4882-BA39-CC5BDB81F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3672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F849BD8-B18A-427C-98A9-7F167526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C479-EF7C-4144-9EC9-F699BAF7F726}" type="datetime2">
              <a:rPr lang="en-US"/>
              <a:pPr>
                <a:defRPr/>
              </a:pPr>
              <a:t>Saturday, June 10, 2023</a:t>
            </a:fld>
            <a:endParaRPr lang="en-US" dirty="0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F1105E1F-7C89-4880-93D1-B811D08A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A3C94B92-67FB-46A5-8878-D1DBFB27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541D5-E538-4E7A-99E5-126509B13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624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نص 2">
            <a:extLst>
              <a:ext uri="{FF2B5EF4-FFF2-40B4-BE49-F238E27FC236}">
                <a16:creationId xmlns:a16="http://schemas.microsoft.com/office/drawing/2014/main" id="{C46110E5-E899-4BC2-8E99-450D97C95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C54245-28A0-4F4D-A62F-00DAF592F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58975" y="317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70C0"/>
                </a:solidFill>
                <a:latin typeface="+mn-lt"/>
              </a:defRPr>
            </a:lvl1pPr>
          </a:lstStyle>
          <a:p>
            <a:pPr>
              <a:defRPr/>
            </a:pPr>
            <a:fld id="{2B697DE0-5535-4905-B951-203B62259169}" type="datetime2">
              <a:rPr lang="en-US"/>
              <a:pPr>
                <a:defRPr/>
              </a:pPr>
              <a:t>Saturday, June 10, 2023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E8B1C3-46D3-4051-8E7F-5B3ED74D5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FEEC5A-018B-4B38-B374-8BB724684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36E157-B931-4F9A-AB36-48BB1177C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quizizz.com/admin/quiz/6411a8a631f2c1001d9dc5e5?source=quiz_share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quizizz.com/admin/quiz/6411a8a631f2c1001d9dc5e5?source=quiz_share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iveworksheets.com/sg1775105ug" TargetMode="External"/><Relationship Id="rId4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73BE7CAE-D883-4990-8ED4-3C34EF45C48F}"/>
              </a:ext>
            </a:extLst>
          </p:cNvPr>
          <p:cNvSpPr txBox="1"/>
          <p:nvPr/>
        </p:nvSpPr>
        <p:spPr>
          <a:xfrm>
            <a:off x="1875184" y="1563757"/>
            <a:ext cx="3101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66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الاثنين</a:t>
            </a:r>
            <a:endParaRPr lang="en-AE" sz="66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49E76-29B8-4275-9AF2-CEF9E3E2CC6E}"/>
              </a:ext>
            </a:extLst>
          </p:cNvPr>
          <p:cNvSpPr txBox="1"/>
          <p:nvPr/>
        </p:nvSpPr>
        <p:spPr>
          <a:xfrm>
            <a:off x="3797825" y="2875002"/>
            <a:ext cx="1272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AE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C46FF-DE5D-4B68-B794-7D075D79404F}"/>
              </a:ext>
            </a:extLst>
          </p:cNvPr>
          <p:cNvSpPr txBox="1"/>
          <p:nvPr/>
        </p:nvSpPr>
        <p:spPr>
          <a:xfrm>
            <a:off x="2048785" y="2875002"/>
            <a:ext cx="1808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مـايـو</a:t>
            </a:r>
            <a:endParaRPr lang="en-AE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FC8D8-8730-4894-8946-2307149D85A2}"/>
              </a:ext>
            </a:extLst>
          </p:cNvPr>
          <p:cNvSpPr txBox="1"/>
          <p:nvPr/>
        </p:nvSpPr>
        <p:spPr>
          <a:xfrm>
            <a:off x="314738" y="2869960"/>
            <a:ext cx="1808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ar-SA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AE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887498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68CC7C7F-D8C8-4044-9E78-B031C77EF04D}"/>
              </a:ext>
            </a:extLst>
          </p:cNvPr>
          <p:cNvGraphicFramePr>
            <a:graphicFrameLocks noGrp="1"/>
          </p:cNvGraphicFramePr>
          <p:nvPr/>
        </p:nvGraphicFramePr>
        <p:xfrm>
          <a:off x="1287463" y="1479550"/>
          <a:ext cx="9601200" cy="523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734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82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328" name="Picture 2" descr="A picture containing text, clipart, plant&#10;&#10;Description automatically generated">
            <a:extLst>
              <a:ext uri="{FF2B5EF4-FFF2-40B4-BE49-F238E27FC236}">
                <a16:creationId xmlns:a16="http://schemas.microsoft.com/office/drawing/2014/main" id="{9102C55B-389B-4958-B4B5-21F99531B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457325"/>
            <a:ext cx="9144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3" descr="A close-up of a light bulb&#10;&#10;Description automatically generated">
            <a:extLst>
              <a:ext uri="{FF2B5EF4-FFF2-40B4-BE49-F238E27FC236}">
                <a16:creationId xmlns:a16="http://schemas.microsoft.com/office/drawing/2014/main" id="{F90A259E-9B5B-4483-ABAF-07E23AAA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479550"/>
            <a:ext cx="8318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4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6AF8D9A9-54FE-4EFE-9C67-4607516B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493838"/>
            <a:ext cx="11461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TextBox 5">
            <a:extLst>
              <a:ext uri="{FF2B5EF4-FFF2-40B4-BE49-F238E27FC236}">
                <a16:creationId xmlns:a16="http://schemas.microsoft.com/office/drawing/2014/main" id="{D5200390-DC65-4B35-8A6F-2022D0C8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2393950"/>
            <a:ext cx="1987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200">
                <a:cs typeface="Arial" panose="020B0604020202020204" pitchFamily="34" charset="0"/>
              </a:rPr>
              <a:t>ماذا أعرف  ؟</a:t>
            </a:r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13332" name="TextBox 6">
            <a:extLst>
              <a:ext uri="{FF2B5EF4-FFF2-40B4-BE49-F238E27FC236}">
                <a16:creationId xmlns:a16="http://schemas.microsoft.com/office/drawing/2014/main" id="{00663557-66BF-4285-A5DE-DD114551D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475" y="2414588"/>
            <a:ext cx="1987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200">
                <a:cs typeface="Arial" panose="020B0604020202020204" pitchFamily="34" charset="0"/>
              </a:rPr>
              <a:t>ماذا سأتعلم ؟ </a:t>
            </a:r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13333" name="TextBox 7">
            <a:extLst>
              <a:ext uri="{FF2B5EF4-FFF2-40B4-BE49-F238E27FC236}">
                <a16:creationId xmlns:a16="http://schemas.microsoft.com/office/drawing/2014/main" id="{513C7E1F-421D-418F-B0AF-3DD2D1371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2425700"/>
            <a:ext cx="211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200">
                <a:cs typeface="Arial" panose="020B0604020202020204" pitchFamily="34" charset="0"/>
              </a:rPr>
              <a:t>ماذا تعلمت ؟ </a:t>
            </a:r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13338" name="TextBox 12">
            <a:extLst>
              <a:ext uri="{FF2B5EF4-FFF2-40B4-BE49-F238E27FC236}">
                <a16:creationId xmlns:a16="http://schemas.microsoft.com/office/drawing/2014/main" id="{00F55ED2-62CC-4327-9D3C-309FC85BD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13" y="120650"/>
            <a:ext cx="1054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KWL</a:t>
            </a:r>
          </a:p>
        </p:txBody>
      </p:sp>
      <p:sp>
        <p:nvSpPr>
          <p:cNvPr id="13339" name="TextBox 13">
            <a:extLst>
              <a:ext uri="{FF2B5EF4-FFF2-40B4-BE49-F238E27FC236}">
                <a16:creationId xmlns:a16="http://schemas.microsoft.com/office/drawing/2014/main" id="{2370FB79-1B90-4F3D-AA41-5C67964A0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575" y="-3175"/>
            <a:ext cx="1600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44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استراتيجية</a:t>
            </a:r>
            <a:endParaRPr lang="en-US" altLang="en-US" sz="440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06A66-7746-4F7A-B3A8-3F992F37FFBE}"/>
              </a:ext>
            </a:extLst>
          </p:cNvPr>
          <p:cNvSpPr txBox="1"/>
          <p:nvPr/>
        </p:nvSpPr>
        <p:spPr>
          <a:xfrm>
            <a:off x="7891975" y="3429000"/>
            <a:ext cx="2996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dirty="0">
                <a:solidFill>
                  <a:srgbClr val="0070C0"/>
                </a:solidFill>
              </a:rPr>
              <a:t>الاشكال ثلاثية الأبعاد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38116-901D-4E84-93D3-A05E53BA9D6A}"/>
              </a:ext>
            </a:extLst>
          </p:cNvPr>
          <p:cNvSpPr txBox="1"/>
          <p:nvPr/>
        </p:nvSpPr>
        <p:spPr>
          <a:xfrm>
            <a:off x="8064439" y="4726562"/>
            <a:ext cx="2996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dirty="0">
                <a:solidFill>
                  <a:srgbClr val="FF0000"/>
                </a:solidFill>
              </a:rPr>
              <a:t>إيجاد حجم المنشور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CEDC77-F444-4112-9C02-51AB5B37D6D9}"/>
              </a:ext>
            </a:extLst>
          </p:cNvPr>
          <p:cNvSpPr txBox="1"/>
          <p:nvPr/>
        </p:nvSpPr>
        <p:spPr>
          <a:xfrm>
            <a:off x="4692906" y="3711575"/>
            <a:ext cx="2996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dirty="0">
                <a:solidFill>
                  <a:srgbClr val="FF0000"/>
                </a:solidFill>
              </a:rPr>
              <a:t>إيجاد حجم الأشكال المركبة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9B0AD7-9C92-4C22-B59C-A7B54FCE420B}"/>
              </a:ext>
            </a:extLst>
          </p:cNvPr>
          <p:cNvSpPr txBox="1"/>
          <p:nvPr/>
        </p:nvSpPr>
        <p:spPr>
          <a:xfrm>
            <a:off x="1321373" y="4098131"/>
            <a:ext cx="2996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dirty="0">
                <a:solidFill>
                  <a:srgbClr val="00B050"/>
                </a:solidFill>
              </a:rPr>
              <a:t>إيجاد حجم الأشكال المركبة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89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38">
            <a:extLst>
              <a:ext uri="{FF2B5EF4-FFF2-40B4-BE49-F238E27FC236}">
                <a16:creationId xmlns:a16="http://schemas.microsoft.com/office/drawing/2014/main" id="{B39FD6A3-C660-46AB-B8E4-E685590C2300}"/>
              </a:ext>
            </a:extLst>
          </p:cNvPr>
          <p:cNvSpPr/>
          <p:nvPr/>
        </p:nvSpPr>
        <p:spPr>
          <a:xfrm>
            <a:off x="0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2E2C132-21B1-4DB9-A3D3-3992B1769D65}"/>
              </a:ext>
            </a:extLst>
          </p:cNvPr>
          <p:cNvSpPr/>
          <p:nvPr/>
        </p:nvSpPr>
        <p:spPr>
          <a:xfrm>
            <a:off x="1676400" y="1828803"/>
            <a:ext cx="4370321" cy="422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" name="Picture 22" descr="خلفيات خشب: للتصميم | للتصوير | بوربوينت | 3D واكثر | دودي جلو">
            <a:extLst>
              <a:ext uri="{FF2B5EF4-FFF2-40B4-BE49-F238E27FC236}">
                <a16:creationId xmlns:a16="http://schemas.microsoft.com/office/drawing/2014/main" id="{DD1923B0-A5AE-4049-80A2-82EC1036F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8" b="67407"/>
          <a:stretch/>
        </p:blipFill>
        <p:spPr bwMode="auto">
          <a:xfrm>
            <a:off x="2560320" y="642917"/>
            <a:ext cx="8524239" cy="1136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344D356D-8C63-4503-B8A7-792F2C5D7BA2}"/>
              </a:ext>
            </a:extLst>
          </p:cNvPr>
          <p:cNvSpPr/>
          <p:nvPr/>
        </p:nvSpPr>
        <p:spPr>
          <a:xfrm>
            <a:off x="3251200" y="908141"/>
            <a:ext cx="6380894" cy="436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bg1"/>
                </a:solidFill>
                <a:cs typeface="(AH) Manal Black" pitchFamily="2" charset="-78"/>
              </a:rPr>
              <a:t>تقييم قبلي </a:t>
            </a:r>
            <a:endParaRPr lang="ar-AE" sz="4000" b="1" dirty="0">
              <a:solidFill>
                <a:schemeClr val="bg1"/>
              </a:solidFill>
              <a:cs typeface="(AH) Manal Black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D12222-2C29-444A-87E0-7478BD043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61" y="1610180"/>
            <a:ext cx="3750859" cy="34132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117244-3FDD-43C9-8744-DFBF94CFB9E1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9F737EE8-A84B-416C-A6FB-55C0B2EE543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2D1012-FC10-4C80-8FB4-F710A68F455F}"/>
              </a:ext>
            </a:extLst>
          </p:cNvPr>
          <p:cNvSpPr txBox="1"/>
          <p:nvPr/>
        </p:nvSpPr>
        <p:spPr>
          <a:xfrm>
            <a:off x="923411" y="5115870"/>
            <a:ext cx="101080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5"/>
              </a:rPr>
              <a:t>https://quizizz.com/admin/quiz/6411a8a631f2c1001d9dc5e5?source=quiz_share</a:t>
            </a:r>
            <a:endParaRPr lang="ar-AE" sz="3200" dirty="0"/>
          </a:p>
          <a:p>
            <a:endParaRPr lang="ar-AE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081748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38">
            <a:extLst>
              <a:ext uri="{FF2B5EF4-FFF2-40B4-BE49-F238E27FC236}">
                <a16:creationId xmlns:a16="http://schemas.microsoft.com/office/drawing/2014/main" id="{B39FD6A3-C660-46AB-B8E4-E685590C2300}"/>
              </a:ext>
            </a:extLst>
          </p:cNvPr>
          <p:cNvSpPr/>
          <p:nvPr/>
        </p:nvSpPr>
        <p:spPr>
          <a:xfrm>
            <a:off x="0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2E2C132-21B1-4DB9-A3D3-3992B1769D65}"/>
              </a:ext>
            </a:extLst>
          </p:cNvPr>
          <p:cNvSpPr/>
          <p:nvPr/>
        </p:nvSpPr>
        <p:spPr>
          <a:xfrm>
            <a:off x="1676400" y="1828803"/>
            <a:ext cx="4370321" cy="422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" name="Picture 22" descr="خلفيات خشب: للتصميم | للتصوير | بوربوينت | 3D واكثر | دودي جلو">
            <a:extLst>
              <a:ext uri="{FF2B5EF4-FFF2-40B4-BE49-F238E27FC236}">
                <a16:creationId xmlns:a16="http://schemas.microsoft.com/office/drawing/2014/main" id="{DD1923B0-A5AE-4049-80A2-82EC1036F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8" b="67407"/>
          <a:stretch/>
        </p:blipFill>
        <p:spPr bwMode="auto">
          <a:xfrm>
            <a:off x="2560320" y="642917"/>
            <a:ext cx="8524239" cy="1136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344D356D-8C63-4503-B8A7-792F2C5D7BA2}"/>
              </a:ext>
            </a:extLst>
          </p:cNvPr>
          <p:cNvSpPr/>
          <p:nvPr/>
        </p:nvSpPr>
        <p:spPr>
          <a:xfrm>
            <a:off x="3251200" y="908141"/>
            <a:ext cx="6380894" cy="436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bg1"/>
                </a:solidFill>
                <a:cs typeface="(AH) Manal Black" pitchFamily="2" charset="-78"/>
              </a:rPr>
              <a:t>تقييم قبلي </a:t>
            </a:r>
            <a:endParaRPr lang="ar-AE" sz="4000" b="1" dirty="0">
              <a:solidFill>
                <a:schemeClr val="bg1"/>
              </a:solidFill>
              <a:cs typeface="(AH) Manal Black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117244-3FDD-43C9-8744-DFBF94CFB9E1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9F737EE8-A84B-416C-A6FB-55C0B2EE543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11F047-7AC4-4F93-9267-376F0D8657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76" t="37943" r="24461" b="25676"/>
          <a:stretch/>
        </p:blipFill>
        <p:spPr>
          <a:xfrm>
            <a:off x="1005818" y="2053883"/>
            <a:ext cx="2855742" cy="416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91C634-E0D0-4DFF-AFE4-6F6CDF3D1C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803"/>
          <a:stretch/>
        </p:blipFill>
        <p:spPr>
          <a:xfrm>
            <a:off x="5486401" y="2319020"/>
            <a:ext cx="4527410" cy="25721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95E155-B68A-4B00-8584-7EBDD9296561}"/>
              </a:ext>
            </a:extLst>
          </p:cNvPr>
          <p:cNvSpPr txBox="1"/>
          <p:nvPr/>
        </p:nvSpPr>
        <p:spPr>
          <a:xfrm>
            <a:off x="8753993" y="3648799"/>
            <a:ext cx="1378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</a:t>
            </a:r>
            <a:endParaRPr lang="en-US" sz="4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99307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2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3F5F0611-228D-4FBA-88BE-12EBBE17C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36" y="756533"/>
            <a:ext cx="4104887" cy="1194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B1C4C3-2C99-4F7D-9927-28E09A37FD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00" t="37943" r="4577" b="26758"/>
          <a:stretch/>
        </p:blipFill>
        <p:spPr>
          <a:xfrm>
            <a:off x="205691" y="2053883"/>
            <a:ext cx="11347231" cy="4037428"/>
          </a:xfrm>
          <a:prstGeom prst="rect">
            <a:avLst/>
          </a:prstGeom>
        </p:spPr>
      </p:pic>
      <p:sp>
        <p:nvSpPr>
          <p:cNvPr id="5" name="مستطيل 6">
            <a:extLst>
              <a:ext uri="{FF2B5EF4-FFF2-40B4-BE49-F238E27FC236}">
                <a16:creationId xmlns:a16="http://schemas.microsoft.com/office/drawing/2014/main" id="{45FD6AE7-DCB9-473F-B4E9-7781BD68F212}"/>
              </a:ext>
            </a:extLst>
          </p:cNvPr>
          <p:cNvSpPr/>
          <p:nvPr/>
        </p:nvSpPr>
        <p:spPr>
          <a:xfrm>
            <a:off x="5767755" y="1922636"/>
            <a:ext cx="3005163" cy="42999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3DEF84-97EC-4AD2-B168-9E8A876A9871}"/>
              </a:ext>
            </a:extLst>
          </p:cNvPr>
          <p:cNvSpPr txBox="1"/>
          <p:nvPr/>
        </p:nvSpPr>
        <p:spPr>
          <a:xfrm>
            <a:off x="9961563" y="754063"/>
            <a:ext cx="1508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الناتج الأول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0D7B59A-FFF7-45B9-A425-7E46664E829B}"/>
              </a:ext>
            </a:extLst>
          </p:cNvPr>
          <p:cNvSpPr txBox="1"/>
          <p:nvPr/>
        </p:nvSpPr>
        <p:spPr>
          <a:xfrm>
            <a:off x="4853353" y="3749626"/>
            <a:ext cx="72401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AE" sz="7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PT Bold Broken" panose="02010400000000000000" pitchFamily="2" charset="-78"/>
              </a:rPr>
              <a:t>إيجاد حجم الأشكال المركبة</a:t>
            </a:r>
            <a:r>
              <a:rPr lang="ar-SA" sz="7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PT Bold Broken" panose="02010400000000000000" pitchFamily="2" charset="-78"/>
              </a:rPr>
              <a:t>.</a:t>
            </a:r>
            <a:endParaRPr lang="en-AE" sz="6000" dirty="0">
              <a:solidFill>
                <a:srgbClr val="FF0000"/>
              </a:solidFill>
              <a:cs typeface="PT Bold Dusky" panose="02010400000000000000" pitchFamily="2" charset="-78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B3CBCA92-04BE-4715-8A52-5D36CC14CDAC}"/>
              </a:ext>
            </a:extLst>
          </p:cNvPr>
          <p:cNvSpPr/>
          <p:nvPr/>
        </p:nvSpPr>
        <p:spPr>
          <a:xfrm>
            <a:off x="3908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6D659-DD7D-48AF-A601-E07838691E01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FBA8439F-4BF4-42DD-B3AB-9A1CAA12311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11461-5768-47F8-B59E-29DFC7967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7" t="3670" r="7115" b="14444"/>
          <a:stretch/>
        </p:blipFill>
        <p:spPr>
          <a:xfrm>
            <a:off x="2641600" y="1500268"/>
            <a:ext cx="8243668" cy="4397358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21047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B3CBCA92-04BE-4715-8A52-5D36CC14CDAC}"/>
              </a:ext>
            </a:extLst>
          </p:cNvPr>
          <p:cNvSpPr/>
          <p:nvPr/>
        </p:nvSpPr>
        <p:spPr>
          <a:xfrm>
            <a:off x="3908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580D6093-29C6-421C-9122-E56A000F1074}"/>
              </a:ext>
            </a:extLst>
          </p:cNvPr>
          <p:cNvGrpSpPr/>
          <p:nvPr/>
        </p:nvGrpSpPr>
        <p:grpSpPr>
          <a:xfrm>
            <a:off x="281646" y="118581"/>
            <a:ext cx="1691323" cy="954107"/>
            <a:chOff x="0" y="-50334"/>
            <a:chExt cx="1691323" cy="954107"/>
          </a:xfrm>
        </p:grpSpPr>
        <p:pic>
          <p:nvPicPr>
            <p:cNvPr id="11" name="Picture 2" descr="Button Modern Logo Design Template Vector, Blue, Store, Symbol PNG ...">
              <a:extLst>
                <a:ext uri="{FF2B5EF4-FFF2-40B4-BE49-F238E27FC236}">
                  <a16:creationId xmlns:a16="http://schemas.microsoft.com/office/drawing/2014/main" id="{BDDA4E4C-18A0-4625-972C-ADE21E19BA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95" b="25585"/>
            <a:stretch/>
          </p:blipFill>
          <p:spPr bwMode="auto">
            <a:xfrm>
              <a:off x="0" y="-50334"/>
              <a:ext cx="1691323" cy="9541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AECF89B7-F6BC-40F5-A303-20566784EEA5}"/>
                </a:ext>
              </a:extLst>
            </p:cNvPr>
            <p:cNvSpPr txBox="1"/>
            <p:nvPr/>
          </p:nvSpPr>
          <p:spPr>
            <a:xfrm>
              <a:off x="259239" y="11220"/>
              <a:ext cx="85344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FF00"/>
                  </a:solidFill>
                </a:rPr>
                <a:t>صفحة </a:t>
              </a:r>
              <a:r>
                <a:rPr lang="ar-AE" sz="2400" b="1" dirty="0">
                  <a:solidFill>
                    <a:srgbClr val="FFFF00"/>
                  </a:solidFill>
                </a:rPr>
                <a:t>947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E6D659-DD7D-48AF-A601-E07838691E01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FBA8439F-4BF4-42DD-B3AB-9A1CAA12311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AE50B-0A36-4BE5-8BFF-E397909C0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71" y="2316774"/>
            <a:ext cx="10801887" cy="2824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378268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B3CBCA92-04BE-4715-8A52-5D36CC14CDAC}"/>
              </a:ext>
            </a:extLst>
          </p:cNvPr>
          <p:cNvSpPr/>
          <p:nvPr/>
        </p:nvSpPr>
        <p:spPr>
          <a:xfrm>
            <a:off x="-10160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B50754-F9C8-4626-A55B-5A1C9A4DD276}"/>
              </a:ext>
            </a:extLst>
          </p:cNvPr>
          <p:cNvSpPr txBox="1"/>
          <p:nvPr/>
        </p:nvSpPr>
        <p:spPr>
          <a:xfrm>
            <a:off x="8324139" y="505588"/>
            <a:ext cx="2827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u="sng" dirty="0"/>
              <a:t>مثال 1</a:t>
            </a:r>
            <a:endParaRPr lang="en-US" sz="60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ED201-1370-4C79-A1F6-008343898BC3}"/>
              </a:ext>
            </a:extLst>
          </p:cNvPr>
          <p:cNvSpPr txBox="1"/>
          <p:nvPr/>
        </p:nvSpPr>
        <p:spPr>
          <a:xfrm>
            <a:off x="2641600" y="1332644"/>
            <a:ext cx="7322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dirty="0">
                <a:solidFill>
                  <a:srgbClr val="FF0000"/>
                </a:solidFill>
              </a:rPr>
              <a:t>الربط بــ</a:t>
            </a:r>
            <a:r>
              <a:rPr lang="ar-AE" sz="6000" u="sng" dirty="0">
                <a:solidFill>
                  <a:srgbClr val="FF0000"/>
                </a:solidFill>
              </a:rPr>
              <a:t>" الهندسة".</a:t>
            </a:r>
            <a:endParaRPr lang="en-US" sz="6000" u="sng" dirty="0">
              <a:solidFill>
                <a:srgbClr val="FF0000"/>
              </a:solidFill>
            </a:endParaRPr>
          </a:p>
        </p:txBody>
      </p:sp>
      <p:grpSp>
        <p:nvGrpSpPr>
          <p:cNvPr id="11" name="Group 1">
            <a:extLst>
              <a:ext uri="{FF2B5EF4-FFF2-40B4-BE49-F238E27FC236}">
                <a16:creationId xmlns:a16="http://schemas.microsoft.com/office/drawing/2014/main" id="{5E22DA71-633D-449E-A959-02E8817F9261}"/>
              </a:ext>
            </a:extLst>
          </p:cNvPr>
          <p:cNvGrpSpPr/>
          <p:nvPr/>
        </p:nvGrpSpPr>
        <p:grpSpPr>
          <a:xfrm>
            <a:off x="194592" y="0"/>
            <a:ext cx="1691323" cy="954107"/>
            <a:chOff x="0" y="-50334"/>
            <a:chExt cx="1691323" cy="954107"/>
          </a:xfrm>
        </p:grpSpPr>
        <p:pic>
          <p:nvPicPr>
            <p:cNvPr id="12" name="Picture 2" descr="Button Modern Logo Design Template Vector, Blue, Store, Symbol PNG ...">
              <a:extLst>
                <a:ext uri="{FF2B5EF4-FFF2-40B4-BE49-F238E27FC236}">
                  <a16:creationId xmlns:a16="http://schemas.microsoft.com/office/drawing/2014/main" id="{BA261A5E-6505-4825-955F-EE4B67981C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95" b="25585"/>
            <a:stretch/>
          </p:blipFill>
          <p:spPr bwMode="auto">
            <a:xfrm>
              <a:off x="0" y="-50334"/>
              <a:ext cx="1691323" cy="9541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78A10B33-58FB-4434-BA09-15A7C63555E2}"/>
                </a:ext>
              </a:extLst>
            </p:cNvPr>
            <p:cNvSpPr txBox="1"/>
            <p:nvPr/>
          </p:nvSpPr>
          <p:spPr>
            <a:xfrm>
              <a:off x="259239" y="11220"/>
              <a:ext cx="85344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FF00"/>
                  </a:solidFill>
                </a:rPr>
                <a:t>صفحة</a:t>
              </a:r>
              <a:r>
                <a:rPr lang="ar-AE" sz="2400" b="1" dirty="0">
                  <a:solidFill>
                    <a:srgbClr val="FFFF00"/>
                  </a:solidFill>
                </a:rPr>
                <a:t>947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C73089F-BB5E-47B0-BC79-3063F1CA212C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396731D2-3D8C-44E5-8369-5FCA9E77BF6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D7490-E31D-478D-9963-65EFF63F6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92" y="2348307"/>
            <a:ext cx="3687470" cy="3773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E92EA4-14CC-4830-8DD1-79EE74A723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388"/>
          <a:stretch/>
        </p:blipFill>
        <p:spPr>
          <a:xfrm>
            <a:off x="3994188" y="2833369"/>
            <a:ext cx="2744238" cy="2691987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E7A461-3383-496C-822C-5291691821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49" t="27483" b="23918"/>
          <a:stretch/>
        </p:blipFill>
        <p:spPr>
          <a:xfrm>
            <a:off x="6811205" y="2926911"/>
            <a:ext cx="4818872" cy="1856104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653242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B3CBCA92-04BE-4715-8A52-5D36CC14CDAC}"/>
              </a:ext>
            </a:extLst>
          </p:cNvPr>
          <p:cNvSpPr/>
          <p:nvPr/>
        </p:nvSpPr>
        <p:spPr>
          <a:xfrm>
            <a:off x="-10160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73089F-BB5E-47B0-BC79-3063F1CA212C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396731D2-3D8C-44E5-8369-5FCA9E77BF6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A47D0A-8220-48D2-94A9-FA5EEA102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82" y="2365145"/>
            <a:ext cx="4012370" cy="40123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99BE60-AC96-401F-9058-4583A6A79CA2}"/>
              </a:ext>
            </a:extLst>
          </p:cNvPr>
          <p:cNvSpPr txBox="1"/>
          <p:nvPr/>
        </p:nvSpPr>
        <p:spPr>
          <a:xfrm>
            <a:off x="6330462" y="1505243"/>
            <a:ext cx="4206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6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عمل جماعي</a:t>
            </a:r>
            <a:endParaRPr lang="en-US" sz="6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54189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B3CBCA92-04BE-4715-8A52-5D36CC14CDAC}"/>
              </a:ext>
            </a:extLst>
          </p:cNvPr>
          <p:cNvSpPr/>
          <p:nvPr/>
        </p:nvSpPr>
        <p:spPr>
          <a:xfrm>
            <a:off x="3908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580D6093-29C6-421C-9122-E56A000F1074}"/>
              </a:ext>
            </a:extLst>
          </p:cNvPr>
          <p:cNvGrpSpPr/>
          <p:nvPr/>
        </p:nvGrpSpPr>
        <p:grpSpPr>
          <a:xfrm>
            <a:off x="281646" y="118581"/>
            <a:ext cx="1691323" cy="954107"/>
            <a:chOff x="0" y="-50334"/>
            <a:chExt cx="1691323" cy="954107"/>
          </a:xfrm>
        </p:grpSpPr>
        <p:pic>
          <p:nvPicPr>
            <p:cNvPr id="11" name="Picture 2" descr="Button Modern Logo Design Template Vector, Blue, Store, Symbol PNG ...">
              <a:extLst>
                <a:ext uri="{FF2B5EF4-FFF2-40B4-BE49-F238E27FC236}">
                  <a16:creationId xmlns:a16="http://schemas.microsoft.com/office/drawing/2014/main" id="{BDDA4E4C-18A0-4625-972C-ADE21E19BA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95" b="25585"/>
            <a:stretch/>
          </p:blipFill>
          <p:spPr bwMode="auto">
            <a:xfrm>
              <a:off x="0" y="-50334"/>
              <a:ext cx="1691323" cy="9541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AECF89B7-F6BC-40F5-A303-20566784EEA5}"/>
                </a:ext>
              </a:extLst>
            </p:cNvPr>
            <p:cNvSpPr txBox="1"/>
            <p:nvPr/>
          </p:nvSpPr>
          <p:spPr>
            <a:xfrm>
              <a:off x="259239" y="11220"/>
              <a:ext cx="85344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FF00"/>
                  </a:solidFill>
                </a:rPr>
                <a:t>صفحة </a:t>
              </a:r>
              <a:r>
                <a:rPr lang="ar-AE" sz="2400" b="1" dirty="0">
                  <a:solidFill>
                    <a:srgbClr val="FFFF00"/>
                  </a:solidFill>
                </a:rPr>
                <a:t>949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DED296C-E767-409E-9DE5-2379569D2634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B945306-D4E5-4B2D-93A3-8FE10F605AE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C71C1-81B8-4650-9E61-60C698B195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874"/>
          <a:stretch/>
        </p:blipFill>
        <p:spPr>
          <a:xfrm>
            <a:off x="692321" y="2215295"/>
            <a:ext cx="4920688" cy="4134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3FF195-F66F-45D6-BEB2-F62AF424F1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817" b="85856"/>
          <a:stretch/>
        </p:blipFill>
        <p:spPr>
          <a:xfrm>
            <a:off x="5451934" y="718744"/>
            <a:ext cx="5175157" cy="929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68072D-FA4E-415F-B886-0EE3B7AFDD81}"/>
              </a:ext>
            </a:extLst>
          </p:cNvPr>
          <p:cNvSpPr txBox="1"/>
          <p:nvPr/>
        </p:nvSpPr>
        <p:spPr>
          <a:xfrm>
            <a:off x="6096000" y="2215295"/>
            <a:ext cx="273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1) 3 x 5 x 6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06E13A-2DB9-4045-A3F2-99AB0B679968}"/>
              </a:ext>
            </a:extLst>
          </p:cNvPr>
          <p:cNvSpPr txBox="1"/>
          <p:nvPr/>
        </p:nvSpPr>
        <p:spPr>
          <a:xfrm>
            <a:off x="8539089" y="2215295"/>
            <a:ext cx="155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90 m</a:t>
            </a:r>
            <a:r>
              <a:rPr lang="en-US" sz="3600" u="sng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93801F-E370-4FCA-8817-EBD4E6016B49}"/>
              </a:ext>
            </a:extLst>
          </p:cNvPr>
          <p:cNvSpPr txBox="1"/>
          <p:nvPr/>
        </p:nvSpPr>
        <p:spPr>
          <a:xfrm>
            <a:off x="6107721" y="3014810"/>
            <a:ext cx="2879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2) 5 x 6 x 8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F8F2FC-1725-4F39-B016-875B41D691F5}"/>
              </a:ext>
            </a:extLst>
          </p:cNvPr>
          <p:cNvSpPr txBox="1"/>
          <p:nvPr/>
        </p:nvSpPr>
        <p:spPr>
          <a:xfrm>
            <a:off x="8581297" y="3014810"/>
            <a:ext cx="196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240  m</a:t>
            </a:r>
            <a:r>
              <a:rPr lang="en-US" sz="3600" u="sng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9FF4FB-1BBD-42CB-9622-CD3A85644D10}"/>
              </a:ext>
            </a:extLst>
          </p:cNvPr>
          <p:cNvSpPr txBox="1"/>
          <p:nvPr/>
        </p:nvSpPr>
        <p:spPr>
          <a:xfrm>
            <a:off x="6105253" y="4147373"/>
            <a:ext cx="273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3) 90  + 240 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438DAA-39EB-47E5-9DB3-8EC5431EC774}"/>
              </a:ext>
            </a:extLst>
          </p:cNvPr>
          <p:cNvSpPr txBox="1"/>
          <p:nvPr/>
        </p:nvSpPr>
        <p:spPr>
          <a:xfrm>
            <a:off x="8708939" y="4147373"/>
            <a:ext cx="175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330   m</a:t>
            </a:r>
            <a:r>
              <a:rPr lang="en-US" sz="3600" u="sng" baseline="30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BD4E38-28FD-46CC-944A-CE1CBDA08EEE}"/>
              </a:ext>
            </a:extLst>
          </p:cNvPr>
          <p:cNvSpPr txBox="1"/>
          <p:nvPr/>
        </p:nvSpPr>
        <p:spPr>
          <a:xfrm>
            <a:off x="3701546" y="5445760"/>
            <a:ext cx="175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330   m</a:t>
            </a:r>
            <a:r>
              <a:rPr lang="en-US" sz="3600" u="sng" baseline="30000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67568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5928EA0-81A6-4511-8F05-903713178512}"/>
              </a:ext>
            </a:extLst>
          </p:cNvPr>
          <p:cNvSpPr/>
          <p:nvPr/>
        </p:nvSpPr>
        <p:spPr>
          <a:xfrm>
            <a:off x="4652554" y="212496"/>
            <a:ext cx="2886891" cy="761194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w="139700" h="1397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507F8ECE-E605-48D9-A547-1369FE3EC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12725"/>
            <a:ext cx="3336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4800" b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خط سير الحصة</a:t>
            </a:r>
            <a:endParaRPr lang="en-US" altLang="en-US" sz="4800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3725BA6A-0CD1-4905-B754-445CACB21AD5}"/>
              </a:ext>
            </a:extLst>
          </p:cNvPr>
          <p:cNvSpPr/>
          <p:nvPr/>
        </p:nvSpPr>
        <p:spPr>
          <a:xfrm>
            <a:off x="4652554" y="212496"/>
            <a:ext cx="2886891" cy="761194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w="139700" h="1397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00B173B1-A3AC-48BB-B261-3C3281774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51765"/>
            <a:ext cx="33369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5400" b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خط سير الحصة</a:t>
            </a:r>
            <a:endParaRPr lang="en-US" altLang="en-US" sz="5400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3" name="صورة 7">
            <a:extLst>
              <a:ext uri="{FF2B5EF4-FFF2-40B4-BE49-F238E27FC236}">
                <a16:creationId xmlns:a16="http://schemas.microsoft.com/office/drawing/2014/main" id="{FBE37567-656C-44C1-8266-E212A5CF2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6679" y="830691"/>
            <a:ext cx="9956836" cy="5874909"/>
          </a:xfrm>
          <a:prstGeom prst="rect">
            <a:avLst/>
          </a:prstGeom>
        </p:spPr>
      </p:pic>
      <p:sp>
        <p:nvSpPr>
          <p:cNvPr id="24" name="مربع نص 10">
            <a:extLst>
              <a:ext uri="{FF2B5EF4-FFF2-40B4-BE49-F238E27FC236}">
                <a16:creationId xmlns:a16="http://schemas.microsoft.com/office/drawing/2014/main" id="{E745F419-BCEA-4649-9682-020C0FC583C0}"/>
              </a:ext>
            </a:extLst>
          </p:cNvPr>
          <p:cNvSpPr txBox="1"/>
          <p:nvPr/>
        </p:nvSpPr>
        <p:spPr>
          <a:xfrm>
            <a:off x="8972657" y="3989223"/>
            <a:ext cx="18501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3">
              <a:defRPr/>
            </a:pPr>
            <a:r>
              <a:rPr lang="ar-AE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الدرس</a:t>
            </a:r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ربع نص 14">
            <a:extLst>
              <a:ext uri="{FF2B5EF4-FFF2-40B4-BE49-F238E27FC236}">
                <a16:creationId xmlns:a16="http://schemas.microsoft.com/office/drawing/2014/main" id="{D6A8FE22-2717-4272-968C-07EBF10F0FE3}"/>
              </a:ext>
            </a:extLst>
          </p:cNvPr>
          <p:cNvSpPr txBox="1"/>
          <p:nvPr/>
        </p:nvSpPr>
        <p:spPr>
          <a:xfrm>
            <a:off x="9625423" y="4851906"/>
            <a:ext cx="2087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3">
              <a:defRPr/>
            </a:pP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السلامة الرقمية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40">
            <a:extLst>
              <a:ext uri="{FF2B5EF4-FFF2-40B4-BE49-F238E27FC236}">
                <a16:creationId xmlns:a16="http://schemas.microsoft.com/office/drawing/2014/main" id="{CE0F3F95-0597-489B-B99A-C63BDA4575AB}"/>
              </a:ext>
            </a:extLst>
          </p:cNvPr>
          <p:cNvSpPr txBox="1"/>
          <p:nvPr/>
        </p:nvSpPr>
        <p:spPr>
          <a:xfrm>
            <a:off x="7002634" y="1482874"/>
            <a:ext cx="5081371" cy="938719"/>
          </a:xfrm>
          <a:custGeom>
            <a:avLst/>
            <a:gdLst>
              <a:gd name="connsiteX0" fmla="*/ 0 w 5081371"/>
              <a:gd name="connsiteY0" fmla="*/ 0 h 938719"/>
              <a:gd name="connsiteX1" fmla="*/ 666224 w 5081371"/>
              <a:gd name="connsiteY1" fmla="*/ 0 h 938719"/>
              <a:gd name="connsiteX2" fmla="*/ 1281635 w 5081371"/>
              <a:gd name="connsiteY2" fmla="*/ 0 h 938719"/>
              <a:gd name="connsiteX3" fmla="*/ 1897045 w 5081371"/>
              <a:gd name="connsiteY3" fmla="*/ 0 h 938719"/>
              <a:gd name="connsiteX4" fmla="*/ 2461642 w 5081371"/>
              <a:gd name="connsiteY4" fmla="*/ 0 h 938719"/>
              <a:gd name="connsiteX5" fmla="*/ 2975425 w 5081371"/>
              <a:gd name="connsiteY5" fmla="*/ 0 h 938719"/>
              <a:gd name="connsiteX6" fmla="*/ 3540022 w 5081371"/>
              <a:gd name="connsiteY6" fmla="*/ 0 h 938719"/>
              <a:gd name="connsiteX7" fmla="*/ 4206246 w 5081371"/>
              <a:gd name="connsiteY7" fmla="*/ 0 h 938719"/>
              <a:gd name="connsiteX8" fmla="*/ 5081371 w 5081371"/>
              <a:gd name="connsiteY8" fmla="*/ 0 h 938719"/>
              <a:gd name="connsiteX9" fmla="*/ 5081371 w 5081371"/>
              <a:gd name="connsiteY9" fmla="*/ 469360 h 938719"/>
              <a:gd name="connsiteX10" fmla="*/ 5081371 w 5081371"/>
              <a:gd name="connsiteY10" fmla="*/ 938719 h 938719"/>
              <a:gd name="connsiteX11" fmla="*/ 4465961 w 5081371"/>
              <a:gd name="connsiteY11" fmla="*/ 938719 h 938719"/>
              <a:gd name="connsiteX12" fmla="*/ 4053805 w 5081371"/>
              <a:gd name="connsiteY12" fmla="*/ 938719 h 938719"/>
              <a:gd name="connsiteX13" fmla="*/ 3387581 w 5081371"/>
              <a:gd name="connsiteY13" fmla="*/ 938719 h 938719"/>
              <a:gd name="connsiteX14" fmla="*/ 2721356 w 5081371"/>
              <a:gd name="connsiteY14" fmla="*/ 938719 h 938719"/>
              <a:gd name="connsiteX15" fmla="*/ 2309201 w 5081371"/>
              <a:gd name="connsiteY15" fmla="*/ 938719 h 938719"/>
              <a:gd name="connsiteX16" fmla="*/ 1846231 w 5081371"/>
              <a:gd name="connsiteY16" fmla="*/ 938719 h 938719"/>
              <a:gd name="connsiteX17" fmla="*/ 1383262 w 5081371"/>
              <a:gd name="connsiteY17" fmla="*/ 938719 h 938719"/>
              <a:gd name="connsiteX18" fmla="*/ 767852 w 5081371"/>
              <a:gd name="connsiteY18" fmla="*/ 938719 h 938719"/>
              <a:gd name="connsiteX19" fmla="*/ 0 w 5081371"/>
              <a:gd name="connsiteY19" fmla="*/ 938719 h 938719"/>
              <a:gd name="connsiteX20" fmla="*/ 0 w 5081371"/>
              <a:gd name="connsiteY20" fmla="*/ 450585 h 938719"/>
              <a:gd name="connsiteX21" fmla="*/ 0 w 5081371"/>
              <a:gd name="connsiteY21" fmla="*/ 0 h 93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81371" h="938719" extrusionOk="0">
                <a:moveTo>
                  <a:pt x="0" y="0"/>
                </a:moveTo>
                <a:cubicBezTo>
                  <a:pt x="221546" y="-19653"/>
                  <a:pt x="500551" y="60467"/>
                  <a:pt x="666224" y="0"/>
                </a:cubicBezTo>
                <a:cubicBezTo>
                  <a:pt x="831897" y="-60467"/>
                  <a:pt x="1037723" y="49983"/>
                  <a:pt x="1281635" y="0"/>
                </a:cubicBezTo>
                <a:cubicBezTo>
                  <a:pt x="1525547" y="-49983"/>
                  <a:pt x="1736027" y="56858"/>
                  <a:pt x="1897045" y="0"/>
                </a:cubicBezTo>
                <a:cubicBezTo>
                  <a:pt x="2058063" y="-56858"/>
                  <a:pt x="2340875" y="45302"/>
                  <a:pt x="2461642" y="0"/>
                </a:cubicBezTo>
                <a:cubicBezTo>
                  <a:pt x="2582409" y="-45302"/>
                  <a:pt x="2858360" y="26131"/>
                  <a:pt x="2975425" y="0"/>
                </a:cubicBezTo>
                <a:cubicBezTo>
                  <a:pt x="3092490" y="-26131"/>
                  <a:pt x="3426098" y="26859"/>
                  <a:pt x="3540022" y="0"/>
                </a:cubicBezTo>
                <a:cubicBezTo>
                  <a:pt x="3653946" y="-26859"/>
                  <a:pt x="3898456" y="856"/>
                  <a:pt x="4206246" y="0"/>
                </a:cubicBezTo>
                <a:cubicBezTo>
                  <a:pt x="4514036" y="-856"/>
                  <a:pt x="4693147" y="54675"/>
                  <a:pt x="5081371" y="0"/>
                </a:cubicBezTo>
                <a:cubicBezTo>
                  <a:pt x="5118246" y="105371"/>
                  <a:pt x="5043808" y="350588"/>
                  <a:pt x="5081371" y="469360"/>
                </a:cubicBezTo>
                <a:cubicBezTo>
                  <a:pt x="5118934" y="588132"/>
                  <a:pt x="5046971" y="725562"/>
                  <a:pt x="5081371" y="938719"/>
                </a:cubicBezTo>
                <a:cubicBezTo>
                  <a:pt x="4879252" y="940034"/>
                  <a:pt x="4644471" y="927974"/>
                  <a:pt x="4465961" y="938719"/>
                </a:cubicBezTo>
                <a:cubicBezTo>
                  <a:pt x="4287451" y="949464"/>
                  <a:pt x="4152945" y="900420"/>
                  <a:pt x="4053805" y="938719"/>
                </a:cubicBezTo>
                <a:cubicBezTo>
                  <a:pt x="3954665" y="977018"/>
                  <a:pt x="3686805" y="888022"/>
                  <a:pt x="3387581" y="938719"/>
                </a:cubicBezTo>
                <a:cubicBezTo>
                  <a:pt x="3088357" y="989416"/>
                  <a:pt x="3002244" y="881549"/>
                  <a:pt x="2721356" y="938719"/>
                </a:cubicBezTo>
                <a:cubicBezTo>
                  <a:pt x="2440469" y="995889"/>
                  <a:pt x="2490165" y="899213"/>
                  <a:pt x="2309201" y="938719"/>
                </a:cubicBezTo>
                <a:cubicBezTo>
                  <a:pt x="2128238" y="978225"/>
                  <a:pt x="1945542" y="897672"/>
                  <a:pt x="1846231" y="938719"/>
                </a:cubicBezTo>
                <a:cubicBezTo>
                  <a:pt x="1746920" y="979766"/>
                  <a:pt x="1476133" y="926408"/>
                  <a:pt x="1383262" y="938719"/>
                </a:cubicBezTo>
                <a:cubicBezTo>
                  <a:pt x="1290391" y="951030"/>
                  <a:pt x="953255" y="888676"/>
                  <a:pt x="767852" y="938719"/>
                </a:cubicBezTo>
                <a:cubicBezTo>
                  <a:pt x="582449" y="988762"/>
                  <a:pt x="304125" y="888372"/>
                  <a:pt x="0" y="938719"/>
                </a:cubicBezTo>
                <a:cubicBezTo>
                  <a:pt x="-55288" y="812501"/>
                  <a:pt x="17172" y="548698"/>
                  <a:pt x="0" y="450585"/>
                </a:cubicBezTo>
                <a:cubicBezTo>
                  <a:pt x="-17172" y="352472"/>
                  <a:pt x="46055" y="107372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8273082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rtlCol="0">
            <a:spAutoFit/>
          </a:bodyPr>
          <a:lstStyle/>
          <a:p>
            <a:pPr algn="ctr" defTabSz="914363">
              <a:defRPr/>
            </a:pPr>
            <a:r>
              <a:rPr lang="ar-AE" sz="55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سير الحصة الدرسية</a:t>
            </a:r>
            <a:endParaRPr lang="en-US" sz="55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ربع نص 17">
            <a:extLst>
              <a:ext uri="{FF2B5EF4-FFF2-40B4-BE49-F238E27FC236}">
                <a16:creationId xmlns:a16="http://schemas.microsoft.com/office/drawing/2014/main" id="{D6E82F65-E1BF-4848-A7A7-744F6BA6E119}"/>
              </a:ext>
            </a:extLst>
          </p:cNvPr>
          <p:cNvSpPr txBox="1"/>
          <p:nvPr/>
        </p:nvSpPr>
        <p:spPr>
          <a:xfrm>
            <a:off x="10894525" y="5509371"/>
            <a:ext cx="13384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3">
              <a:defRPr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تسجيل الحضور</a:t>
            </a:r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ربع نص 8">
            <a:extLst>
              <a:ext uri="{FF2B5EF4-FFF2-40B4-BE49-F238E27FC236}">
                <a16:creationId xmlns:a16="http://schemas.microsoft.com/office/drawing/2014/main" id="{72F57CC1-97E0-4906-A289-5B66BFDBEEC5}"/>
              </a:ext>
            </a:extLst>
          </p:cNvPr>
          <p:cNvSpPr txBox="1"/>
          <p:nvPr/>
        </p:nvSpPr>
        <p:spPr>
          <a:xfrm>
            <a:off x="6331310" y="3020152"/>
            <a:ext cx="1612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3">
              <a:defRPr/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محور الدرس</a:t>
            </a:r>
            <a:r>
              <a:rPr lang="ar-A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ربع نص 9">
            <a:extLst>
              <a:ext uri="{FF2B5EF4-FFF2-40B4-BE49-F238E27FC236}">
                <a16:creationId xmlns:a16="http://schemas.microsoft.com/office/drawing/2014/main" id="{9004ADC3-3822-4F82-B5A1-20D9976F03EC}"/>
              </a:ext>
            </a:extLst>
          </p:cNvPr>
          <p:cNvSpPr txBox="1"/>
          <p:nvPr/>
        </p:nvSpPr>
        <p:spPr>
          <a:xfrm>
            <a:off x="6776481" y="3665510"/>
            <a:ext cx="2520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3">
              <a:defRPr/>
            </a:pP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KWL</a:t>
            </a:r>
            <a:r>
              <a:rPr lang="ar-AE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قبلي +</a:t>
            </a:r>
            <a:endParaRPr lang="ar-S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ربع نص 11">
            <a:extLst>
              <a:ext uri="{FF2B5EF4-FFF2-40B4-BE49-F238E27FC236}">
                <a16:creationId xmlns:a16="http://schemas.microsoft.com/office/drawing/2014/main" id="{DD435036-27CB-42BF-AD47-EBB64ACE566A}"/>
              </a:ext>
            </a:extLst>
          </p:cNvPr>
          <p:cNvSpPr txBox="1"/>
          <p:nvPr/>
        </p:nvSpPr>
        <p:spPr>
          <a:xfrm>
            <a:off x="5044121" y="2435743"/>
            <a:ext cx="2495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3">
              <a:defRPr/>
            </a:pPr>
            <a:r>
              <a:rPr lang="ar-AE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تمارين الكتاب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مربع نص 12">
            <a:extLst>
              <a:ext uri="{FF2B5EF4-FFF2-40B4-BE49-F238E27FC236}">
                <a16:creationId xmlns:a16="http://schemas.microsoft.com/office/drawing/2014/main" id="{264F4DE0-8AF6-474E-9907-EC160E14E4E0}"/>
              </a:ext>
            </a:extLst>
          </p:cNvPr>
          <p:cNvSpPr txBox="1"/>
          <p:nvPr/>
        </p:nvSpPr>
        <p:spPr>
          <a:xfrm>
            <a:off x="3433581" y="1270421"/>
            <a:ext cx="152036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63">
              <a:defRPr/>
            </a:pP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 ختامي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ربع نص 13">
            <a:extLst>
              <a:ext uri="{FF2B5EF4-FFF2-40B4-BE49-F238E27FC236}">
                <a16:creationId xmlns:a16="http://schemas.microsoft.com/office/drawing/2014/main" id="{D0AA2A1A-AAEB-4F28-90B6-C25F41DCA7DC}"/>
              </a:ext>
            </a:extLst>
          </p:cNvPr>
          <p:cNvSpPr txBox="1"/>
          <p:nvPr/>
        </p:nvSpPr>
        <p:spPr>
          <a:xfrm>
            <a:off x="103700" y="373755"/>
            <a:ext cx="107324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363">
              <a:defRPr/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 المتمايز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ربع نص 15">
            <a:extLst>
              <a:ext uri="{FF2B5EF4-FFF2-40B4-BE49-F238E27FC236}">
                <a16:creationId xmlns:a16="http://schemas.microsoft.com/office/drawing/2014/main" id="{5AA9E643-BE83-4B05-9AC5-72E45B5D9F73}"/>
              </a:ext>
            </a:extLst>
          </p:cNvPr>
          <p:cNvSpPr txBox="1"/>
          <p:nvPr/>
        </p:nvSpPr>
        <p:spPr>
          <a:xfrm>
            <a:off x="2191238" y="937018"/>
            <a:ext cx="1520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3">
              <a:defRPr/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بطاقة خروج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ربع نص 15">
            <a:extLst>
              <a:ext uri="{FF2B5EF4-FFF2-40B4-BE49-F238E27FC236}">
                <a16:creationId xmlns:a16="http://schemas.microsoft.com/office/drawing/2014/main" id="{059B4DB5-A367-4A8B-83A7-E0BF2588F784}"/>
              </a:ext>
            </a:extLst>
          </p:cNvPr>
          <p:cNvSpPr txBox="1"/>
          <p:nvPr/>
        </p:nvSpPr>
        <p:spPr>
          <a:xfrm>
            <a:off x="4388833" y="1754021"/>
            <a:ext cx="2026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3">
              <a:defRPr/>
            </a:pPr>
            <a:r>
              <a:rPr lang="ar-A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مربع نص 13">
            <a:extLst>
              <a:ext uri="{FF2B5EF4-FFF2-40B4-BE49-F238E27FC236}">
                <a16:creationId xmlns:a16="http://schemas.microsoft.com/office/drawing/2014/main" id="{9B30258C-5BB5-47A5-86FF-B1F40419CBD8}"/>
              </a:ext>
            </a:extLst>
          </p:cNvPr>
          <p:cNvSpPr txBox="1"/>
          <p:nvPr/>
        </p:nvSpPr>
        <p:spPr>
          <a:xfrm>
            <a:off x="1296652" y="413332"/>
            <a:ext cx="152036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63">
              <a:defRPr/>
            </a:pPr>
            <a:r>
              <a:rPr lang="ar-AE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مهمة </a:t>
            </a:r>
            <a:r>
              <a:rPr lang="ar-AE" sz="28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آداء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B3CBCA92-04BE-4715-8A52-5D36CC14CDAC}"/>
              </a:ext>
            </a:extLst>
          </p:cNvPr>
          <p:cNvSpPr/>
          <p:nvPr/>
        </p:nvSpPr>
        <p:spPr>
          <a:xfrm>
            <a:off x="3908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25" name="Group 1">
            <a:extLst>
              <a:ext uri="{FF2B5EF4-FFF2-40B4-BE49-F238E27FC236}">
                <a16:creationId xmlns:a16="http://schemas.microsoft.com/office/drawing/2014/main" id="{CC714B72-8F1A-4A95-8349-075A49A5BB3B}"/>
              </a:ext>
            </a:extLst>
          </p:cNvPr>
          <p:cNvGrpSpPr/>
          <p:nvPr/>
        </p:nvGrpSpPr>
        <p:grpSpPr>
          <a:xfrm>
            <a:off x="281646" y="118581"/>
            <a:ext cx="1691323" cy="954107"/>
            <a:chOff x="0" y="-50334"/>
            <a:chExt cx="1691323" cy="954107"/>
          </a:xfrm>
        </p:grpSpPr>
        <p:pic>
          <p:nvPicPr>
            <p:cNvPr id="26" name="Picture 2" descr="Button Modern Logo Design Template Vector, Blue, Store, Symbol PNG ...">
              <a:extLst>
                <a:ext uri="{FF2B5EF4-FFF2-40B4-BE49-F238E27FC236}">
                  <a16:creationId xmlns:a16="http://schemas.microsoft.com/office/drawing/2014/main" id="{40328F26-8EA3-49FE-B56E-23211B2121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95" b="25585"/>
            <a:stretch/>
          </p:blipFill>
          <p:spPr bwMode="auto">
            <a:xfrm>
              <a:off x="0" y="-50334"/>
              <a:ext cx="1691323" cy="9541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940918BF-F5FB-4FA8-8E39-DF00B0EDA10E}"/>
                </a:ext>
              </a:extLst>
            </p:cNvPr>
            <p:cNvSpPr txBox="1"/>
            <p:nvPr/>
          </p:nvSpPr>
          <p:spPr>
            <a:xfrm>
              <a:off x="259239" y="11220"/>
              <a:ext cx="85344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FF00"/>
                  </a:solidFill>
                </a:rPr>
                <a:t>صفحة </a:t>
              </a:r>
              <a:r>
                <a:rPr lang="ar-AE" sz="2400" b="1" dirty="0">
                  <a:solidFill>
                    <a:srgbClr val="FFFF00"/>
                  </a:solidFill>
                </a:rPr>
                <a:t>949</a:t>
              </a:r>
            </a:p>
          </p:txBody>
        </p:sp>
      </p:grpSp>
      <p:sp>
        <p:nvSpPr>
          <p:cNvPr id="19" name="Rectangle 24">
            <a:extLst>
              <a:ext uri="{FF2B5EF4-FFF2-40B4-BE49-F238E27FC236}">
                <a16:creationId xmlns:a16="http://schemas.microsoft.com/office/drawing/2014/main" id="{F8D56671-8CB4-4A1B-A82E-37455F0CE2A6}"/>
              </a:ext>
            </a:extLst>
          </p:cNvPr>
          <p:cNvSpPr/>
          <p:nvPr/>
        </p:nvSpPr>
        <p:spPr>
          <a:xfrm>
            <a:off x="8873156" y="624605"/>
            <a:ext cx="2212910" cy="584200"/>
          </a:xfrm>
          <a:custGeom>
            <a:avLst/>
            <a:gdLst>
              <a:gd name="connsiteX0" fmla="*/ 0 w 2806330"/>
              <a:gd name="connsiteY0" fmla="*/ 0 h 584775"/>
              <a:gd name="connsiteX1" fmla="*/ 589329 w 2806330"/>
              <a:gd name="connsiteY1" fmla="*/ 0 h 584775"/>
              <a:gd name="connsiteX2" fmla="*/ 1150595 w 2806330"/>
              <a:gd name="connsiteY2" fmla="*/ 0 h 584775"/>
              <a:gd name="connsiteX3" fmla="*/ 1683797 w 2806330"/>
              <a:gd name="connsiteY3" fmla="*/ 0 h 584775"/>
              <a:gd name="connsiteX4" fmla="*/ 2273127 w 2806330"/>
              <a:gd name="connsiteY4" fmla="*/ 0 h 584775"/>
              <a:gd name="connsiteX5" fmla="*/ 2806329 w 2806330"/>
              <a:gd name="connsiteY5" fmla="*/ 0 h 584775"/>
              <a:gd name="connsiteX6" fmla="*/ 2806329 w 2806330"/>
              <a:gd name="connsiteY6" fmla="*/ 286539 h 584775"/>
              <a:gd name="connsiteX7" fmla="*/ 2806329 w 2806330"/>
              <a:gd name="connsiteY7" fmla="*/ 584775 h 584775"/>
              <a:gd name="connsiteX8" fmla="*/ 2245063 w 2806330"/>
              <a:gd name="connsiteY8" fmla="*/ 584775 h 584775"/>
              <a:gd name="connsiteX9" fmla="*/ 1739924 w 2806330"/>
              <a:gd name="connsiteY9" fmla="*/ 584775 h 584775"/>
              <a:gd name="connsiteX10" fmla="*/ 1262848 w 2806330"/>
              <a:gd name="connsiteY10" fmla="*/ 584775 h 584775"/>
              <a:gd name="connsiteX11" fmla="*/ 673519 w 2806330"/>
              <a:gd name="connsiteY11" fmla="*/ 584775 h 584775"/>
              <a:gd name="connsiteX12" fmla="*/ 0 w 2806330"/>
              <a:gd name="connsiteY12" fmla="*/ 584775 h 584775"/>
              <a:gd name="connsiteX13" fmla="*/ 0 w 2806330"/>
              <a:gd name="connsiteY13" fmla="*/ 304082 h 584775"/>
              <a:gd name="connsiteX14" fmla="*/ 0 w 2806330"/>
              <a:gd name="connsiteY1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6330" h="584775" extrusionOk="0">
                <a:moveTo>
                  <a:pt x="0" y="0"/>
                </a:moveTo>
                <a:cubicBezTo>
                  <a:pt x="150353" y="-28188"/>
                  <a:pt x="473391" y="77847"/>
                  <a:pt x="589329" y="0"/>
                </a:cubicBezTo>
                <a:cubicBezTo>
                  <a:pt x="665329" y="52524"/>
                  <a:pt x="943092" y="47829"/>
                  <a:pt x="1150595" y="0"/>
                </a:cubicBezTo>
                <a:cubicBezTo>
                  <a:pt x="1467551" y="-27901"/>
                  <a:pt x="1575303" y="-11820"/>
                  <a:pt x="1683797" y="0"/>
                </a:cubicBezTo>
                <a:cubicBezTo>
                  <a:pt x="1855724" y="87799"/>
                  <a:pt x="2134641" y="-93620"/>
                  <a:pt x="2273127" y="0"/>
                </a:cubicBezTo>
                <a:cubicBezTo>
                  <a:pt x="2403594" y="46215"/>
                  <a:pt x="2514396" y="14757"/>
                  <a:pt x="2806329" y="0"/>
                </a:cubicBezTo>
                <a:cubicBezTo>
                  <a:pt x="2820975" y="128289"/>
                  <a:pt x="2780736" y="195262"/>
                  <a:pt x="2806329" y="286539"/>
                </a:cubicBezTo>
                <a:cubicBezTo>
                  <a:pt x="2835011" y="312100"/>
                  <a:pt x="2785410" y="499126"/>
                  <a:pt x="2806329" y="584775"/>
                </a:cubicBezTo>
                <a:cubicBezTo>
                  <a:pt x="2556559" y="550029"/>
                  <a:pt x="2441259" y="600477"/>
                  <a:pt x="2245063" y="584775"/>
                </a:cubicBezTo>
                <a:cubicBezTo>
                  <a:pt x="2003574" y="671027"/>
                  <a:pt x="1858471" y="628515"/>
                  <a:pt x="1739924" y="584775"/>
                </a:cubicBezTo>
                <a:cubicBezTo>
                  <a:pt x="1618594" y="730800"/>
                  <a:pt x="1439479" y="580693"/>
                  <a:pt x="1262848" y="584775"/>
                </a:cubicBezTo>
                <a:cubicBezTo>
                  <a:pt x="1158119" y="610093"/>
                  <a:pt x="812576" y="484444"/>
                  <a:pt x="673519" y="584775"/>
                </a:cubicBezTo>
                <a:cubicBezTo>
                  <a:pt x="402036" y="457893"/>
                  <a:pt x="288613" y="698571"/>
                  <a:pt x="0" y="584775"/>
                </a:cubicBezTo>
                <a:cubicBezTo>
                  <a:pt x="-58235" y="478626"/>
                  <a:pt x="50873" y="366752"/>
                  <a:pt x="0" y="304082"/>
                </a:cubicBezTo>
                <a:cubicBezTo>
                  <a:pt x="-23569" y="201662"/>
                  <a:pt x="48529" y="44496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A413F11-1B90-445B-AFAD-A7075F71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3156" y="598716"/>
            <a:ext cx="2309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تمارين ذاتية</a:t>
            </a:r>
            <a:endParaRPr lang="en-US" altLang="en-US" sz="4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7B0CF-9241-40E4-8B60-6D8F5EBE6DA8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EF5D3FD-2C93-473F-9E73-28FC09D86D3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BDC6CF-516F-42A9-A379-8F3ED4E0D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78" r="65872"/>
          <a:stretch/>
        </p:blipFill>
        <p:spPr>
          <a:xfrm>
            <a:off x="306890" y="1743020"/>
            <a:ext cx="3955621" cy="4277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BB4AA2-55A5-4ADA-89CE-1FD9322F5D8E}"/>
              </a:ext>
            </a:extLst>
          </p:cNvPr>
          <p:cNvSpPr txBox="1"/>
          <p:nvPr/>
        </p:nvSpPr>
        <p:spPr>
          <a:xfrm>
            <a:off x="6096000" y="2215295"/>
            <a:ext cx="273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1) 4 x 5 x 5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0ED5C0-EC40-476C-A2CD-13A580F15EDF}"/>
              </a:ext>
            </a:extLst>
          </p:cNvPr>
          <p:cNvSpPr txBox="1"/>
          <p:nvPr/>
        </p:nvSpPr>
        <p:spPr>
          <a:xfrm>
            <a:off x="8539089" y="2215295"/>
            <a:ext cx="155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100 m</a:t>
            </a:r>
            <a:r>
              <a:rPr lang="en-US" sz="3600" u="sng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949C73-8956-493A-BB31-F18A56654C60}"/>
              </a:ext>
            </a:extLst>
          </p:cNvPr>
          <p:cNvSpPr txBox="1"/>
          <p:nvPr/>
        </p:nvSpPr>
        <p:spPr>
          <a:xfrm>
            <a:off x="6107721" y="3014810"/>
            <a:ext cx="2879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2) 5 x 4 x 9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EFCE41-6EA8-4FC7-8C18-32C957CAB3E5}"/>
              </a:ext>
            </a:extLst>
          </p:cNvPr>
          <p:cNvSpPr txBox="1"/>
          <p:nvPr/>
        </p:nvSpPr>
        <p:spPr>
          <a:xfrm>
            <a:off x="8581297" y="3014810"/>
            <a:ext cx="196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180  m</a:t>
            </a:r>
            <a:r>
              <a:rPr lang="en-US" sz="3600" u="sng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532548-0118-4F99-8731-361E4B97AE4A}"/>
              </a:ext>
            </a:extLst>
          </p:cNvPr>
          <p:cNvSpPr txBox="1"/>
          <p:nvPr/>
        </p:nvSpPr>
        <p:spPr>
          <a:xfrm>
            <a:off x="6105253" y="4147373"/>
            <a:ext cx="310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3) 100  + 180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68D8A2-26E0-4FCE-8224-27C2E914875B}"/>
              </a:ext>
            </a:extLst>
          </p:cNvPr>
          <p:cNvSpPr txBox="1"/>
          <p:nvPr/>
        </p:nvSpPr>
        <p:spPr>
          <a:xfrm>
            <a:off x="9056600" y="4147373"/>
            <a:ext cx="175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280   m</a:t>
            </a:r>
            <a:r>
              <a:rPr lang="en-US" sz="3600" u="sng" baseline="30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69B99D-E153-4C4B-960A-183F5DAD82B3}"/>
              </a:ext>
            </a:extLst>
          </p:cNvPr>
          <p:cNvSpPr txBox="1"/>
          <p:nvPr/>
        </p:nvSpPr>
        <p:spPr>
          <a:xfrm>
            <a:off x="1766406" y="5191367"/>
            <a:ext cx="175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280   m</a:t>
            </a:r>
            <a:r>
              <a:rPr lang="en-US" sz="3600" u="sng" baseline="30000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9967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B3CBCA92-04BE-4715-8A52-5D36CC14CDAC}"/>
              </a:ext>
            </a:extLst>
          </p:cNvPr>
          <p:cNvSpPr/>
          <p:nvPr/>
        </p:nvSpPr>
        <p:spPr>
          <a:xfrm>
            <a:off x="3908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25" name="Group 1">
            <a:extLst>
              <a:ext uri="{FF2B5EF4-FFF2-40B4-BE49-F238E27FC236}">
                <a16:creationId xmlns:a16="http://schemas.microsoft.com/office/drawing/2014/main" id="{CC714B72-8F1A-4A95-8349-075A49A5BB3B}"/>
              </a:ext>
            </a:extLst>
          </p:cNvPr>
          <p:cNvGrpSpPr/>
          <p:nvPr/>
        </p:nvGrpSpPr>
        <p:grpSpPr>
          <a:xfrm>
            <a:off x="281646" y="118581"/>
            <a:ext cx="1691323" cy="954107"/>
            <a:chOff x="0" y="-50334"/>
            <a:chExt cx="1691323" cy="954107"/>
          </a:xfrm>
        </p:grpSpPr>
        <p:pic>
          <p:nvPicPr>
            <p:cNvPr id="26" name="Picture 2" descr="Button Modern Logo Design Template Vector, Blue, Store, Symbol PNG ...">
              <a:extLst>
                <a:ext uri="{FF2B5EF4-FFF2-40B4-BE49-F238E27FC236}">
                  <a16:creationId xmlns:a16="http://schemas.microsoft.com/office/drawing/2014/main" id="{40328F26-8EA3-49FE-B56E-23211B2121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95" b="25585"/>
            <a:stretch/>
          </p:blipFill>
          <p:spPr bwMode="auto">
            <a:xfrm>
              <a:off x="0" y="-50334"/>
              <a:ext cx="1691323" cy="9541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940918BF-F5FB-4FA8-8E39-DF00B0EDA10E}"/>
                </a:ext>
              </a:extLst>
            </p:cNvPr>
            <p:cNvSpPr txBox="1"/>
            <p:nvPr/>
          </p:nvSpPr>
          <p:spPr>
            <a:xfrm>
              <a:off x="259239" y="11220"/>
              <a:ext cx="85344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FF00"/>
                  </a:solidFill>
                </a:rPr>
                <a:t>صفحة </a:t>
              </a:r>
              <a:r>
                <a:rPr lang="ar-AE" sz="2400" b="1" dirty="0">
                  <a:solidFill>
                    <a:srgbClr val="FFFF00"/>
                  </a:solidFill>
                </a:rPr>
                <a:t>950</a:t>
              </a: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94560290-A1B1-4061-AB70-7B43CBE8AE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9" t="26855" r="2649" b="67470"/>
          <a:stretch/>
        </p:blipFill>
        <p:spPr>
          <a:xfrm>
            <a:off x="2641600" y="675792"/>
            <a:ext cx="8393819" cy="95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C42D9E-4FE6-4FF6-83B0-9EA9DFC5D8EF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427D6554-76AB-462F-9857-E89C807B66C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A2AA3-15DD-4FE6-A88B-C0BDEC697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819" y="2114549"/>
            <a:ext cx="10126036" cy="33999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800253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38">
            <a:extLst>
              <a:ext uri="{FF2B5EF4-FFF2-40B4-BE49-F238E27FC236}">
                <a16:creationId xmlns:a16="http://schemas.microsoft.com/office/drawing/2014/main" id="{B39FD6A3-C660-46AB-B8E4-E685590C2300}"/>
              </a:ext>
            </a:extLst>
          </p:cNvPr>
          <p:cNvSpPr/>
          <p:nvPr/>
        </p:nvSpPr>
        <p:spPr>
          <a:xfrm>
            <a:off x="0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2E2C132-21B1-4DB9-A3D3-3992B1769D65}"/>
              </a:ext>
            </a:extLst>
          </p:cNvPr>
          <p:cNvSpPr/>
          <p:nvPr/>
        </p:nvSpPr>
        <p:spPr>
          <a:xfrm>
            <a:off x="1676400" y="1828803"/>
            <a:ext cx="4370321" cy="422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" name="Picture 22" descr="خلفيات خشب: للتصميم | للتصوير | بوربوينت | 3D واكثر | دودي جلو">
            <a:extLst>
              <a:ext uri="{FF2B5EF4-FFF2-40B4-BE49-F238E27FC236}">
                <a16:creationId xmlns:a16="http://schemas.microsoft.com/office/drawing/2014/main" id="{DD1923B0-A5AE-4049-80A2-82EC1036F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8" b="67407"/>
          <a:stretch/>
        </p:blipFill>
        <p:spPr bwMode="auto">
          <a:xfrm>
            <a:off x="2560320" y="642917"/>
            <a:ext cx="8524239" cy="1136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344D356D-8C63-4503-B8A7-792F2C5D7BA2}"/>
              </a:ext>
            </a:extLst>
          </p:cNvPr>
          <p:cNvSpPr/>
          <p:nvPr/>
        </p:nvSpPr>
        <p:spPr>
          <a:xfrm>
            <a:off x="3251200" y="908141"/>
            <a:ext cx="6380894" cy="436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bg1"/>
                </a:solidFill>
                <a:cs typeface="(AH) Manal Black" pitchFamily="2" charset="-78"/>
              </a:rPr>
              <a:t>تقييم </a:t>
            </a:r>
            <a:r>
              <a:rPr lang="ar-AE" sz="4000" b="1" dirty="0">
                <a:solidFill>
                  <a:schemeClr val="bg1"/>
                </a:solidFill>
                <a:cs typeface="(AH) Manal Black" pitchFamily="2" charset="-78"/>
              </a:rPr>
              <a:t>ختام</a:t>
            </a:r>
            <a:r>
              <a:rPr lang="ar-SA" sz="4000" b="1" dirty="0">
                <a:solidFill>
                  <a:schemeClr val="bg1"/>
                </a:solidFill>
                <a:cs typeface="(AH) Manal Black" pitchFamily="2" charset="-78"/>
              </a:rPr>
              <a:t>ي </a:t>
            </a:r>
            <a:endParaRPr lang="ar-AE" sz="4000" b="1" dirty="0">
              <a:solidFill>
                <a:schemeClr val="bg1"/>
              </a:solidFill>
              <a:cs typeface="(AH) Manal Black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D12222-2C29-444A-87E0-7478BD043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61" y="1610180"/>
            <a:ext cx="3750859" cy="34132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117244-3FDD-43C9-8744-DFBF94CFB9E1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9F737EE8-A84B-416C-A6FB-55C0B2EE543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2D1012-FC10-4C80-8FB4-F710A68F455F}"/>
              </a:ext>
            </a:extLst>
          </p:cNvPr>
          <p:cNvSpPr txBox="1"/>
          <p:nvPr/>
        </p:nvSpPr>
        <p:spPr>
          <a:xfrm>
            <a:off x="923411" y="5115870"/>
            <a:ext cx="101080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5"/>
              </a:rPr>
              <a:t>https://quizizz.com/admin/quiz/6411a8a631f2c1001d9dc5e5?source=quiz_share</a:t>
            </a:r>
            <a:endParaRPr lang="ar-AE" sz="3200" dirty="0"/>
          </a:p>
          <a:p>
            <a:endParaRPr lang="ar-AE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845724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26DD21-5019-4538-8C22-42FA230E149E}"/>
              </a:ext>
            </a:extLst>
          </p:cNvPr>
          <p:cNvSpPr txBox="1"/>
          <p:nvPr/>
        </p:nvSpPr>
        <p:spPr>
          <a:xfrm>
            <a:off x="5394960" y="3429000"/>
            <a:ext cx="638048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8800" b="1" dirty="0">
                <a:ln/>
                <a:solidFill>
                  <a:srgbClr val="FFC000"/>
                </a:solidFill>
                <a:latin typeface="Arabic Typesetting" panose="03020402040406030203" pitchFamily="66" charset="-78"/>
                <a:cs typeface="PT Bold Broken" panose="02010400000000000000" pitchFamily="2" charset="-78"/>
              </a:rPr>
              <a:t>تأشيرة الخروج</a:t>
            </a:r>
            <a:endParaRPr lang="en-US" sz="8800" b="1" dirty="0">
              <a:ln/>
              <a:solidFill>
                <a:srgbClr val="FFC000"/>
              </a:solidFill>
              <a:latin typeface="Arabic Typesetting" panose="03020402040406030203" pitchFamily="66" charset="-78"/>
              <a:cs typeface="PT Bold Broken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324285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38">
            <a:extLst>
              <a:ext uri="{FF2B5EF4-FFF2-40B4-BE49-F238E27FC236}">
                <a16:creationId xmlns:a16="http://schemas.microsoft.com/office/drawing/2014/main" id="{B39FD6A3-C660-46AB-B8E4-E685590C2300}"/>
              </a:ext>
            </a:extLst>
          </p:cNvPr>
          <p:cNvSpPr/>
          <p:nvPr/>
        </p:nvSpPr>
        <p:spPr>
          <a:xfrm>
            <a:off x="0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8" name="صورة 12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215DAEB6-E937-43F1-82D4-FA844E38C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36" y="756533"/>
            <a:ext cx="4104887" cy="1194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8105BA-5C03-4251-BAC1-DD43B27D8770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78E429B-E804-4F1C-9AFD-C8C7058A638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82DD2F-0A73-4A10-908E-735EDD5A14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00" t="37943" r="4577" b="26758"/>
          <a:stretch/>
        </p:blipFill>
        <p:spPr>
          <a:xfrm>
            <a:off x="205691" y="2053883"/>
            <a:ext cx="11347231" cy="4037428"/>
          </a:xfrm>
          <a:prstGeom prst="rect">
            <a:avLst/>
          </a:prstGeom>
        </p:spPr>
      </p:pic>
      <p:sp>
        <p:nvSpPr>
          <p:cNvPr id="10" name="مستطيل 6">
            <a:extLst>
              <a:ext uri="{FF2B5EF4-FFF2-40B4-BE49-F238E27FC236}">
                <a16:creationId xmlns:a16="http://schemas.microsoft.com/office/drawing/2014/main" id="{D3AE3330-83CB-488A-AF39-F47DEE9D29D7}"/>
              </a:ext>
            </a:extLst>
          </p:cNvPr>
          <p:cNvSpPr/>
          <p:nvPr/>
        </p:nvSpPr>
        <p:spPr>
          <a:xfrm>
            <a:off x="5767755" y="1922636"/>
            <a:ext cx="3005163" cy="42999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5855105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38">
            <a:extLst>
              <a:ext uri="{FF2B5EF4-FFF2-40B4-BE49-F238E27FC236}">
                <a16:creationId xmlns:a16="http://schemas.microsoft.com/office/drawing/2014/main" id="{B39FD6A3-C660-46AB-B8E4-E685590C2300}"/>
              </a:ext>
            </a:extLst>
          </p:cNvPr>
          <p:cNvSpPr/>
          <p:nvPr/>
        </p:nvSpPr>
        <p:spPr>
          <a:xfrm>
            <a:off x="0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2E2C132-21B1-4DB9-A3D3-3992B1769D65}"/>
              </a:ext>
            </a:extLst>
          </p:cNvPr>
          <p:cNvSpPr/>
          <p:nvPr/>
        </p:nvSpPr>
        <p:spPr>
          <a:xfrm>
            <a:off x="1676400" y="1828803"/>
            <a:ext cx="4370321" cy="422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" name="Picture 22" descr="خلفيات خشب: للتصميم | للتصوير | بوربوينت | 3D واكثر | دودي جلو">
            <a:extLst>
              <a:ext uri="{FF2B5EF4-FFF2-40B4-BE49-F238E27FC236}">
                <a16:creationId xmlns:a16="http://schemas.microsoft.com/office/drawing/2014/main" id="{DD1923B0-A5AE-4049-80A2-82EC1036F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8" b="67407"/>
          <a:stretch/>
        </p:blipFill>
        <p:spPr bwMode="auto">
          <a:xfrm>
            <a:off x="2560320" y="642917"/>
            <a:ext cx="8524239" cy="1136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344D356D-8C63-4503-B8A7-792F2C5D7BA2}"/>
              </a:ext>
            </a:extLst>
          </p:cNvPr>
          <p:cNvSpPr/>
          <p:nvPr/>
        </p:nvSpPr>
        <p:spPr>
          <a:xfrm>
            <a:off x="3251200" y="908141"/>
            <a:ext cx="6380894" cy="436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>
                <a:solidFill>
                  <a:schemeClr val="bg1"/>
                </a:solidFill>
                <a:cs typeface="(AH) Manal Black" pitchFamily="2" charset="-78"/>
              </a:rPr>
              <a:t>مهمة </a:t>
            </a:r>
            <a:r>
              <a:rPr lang="ar-AE" sz="4000" b="1" dirty="0" err="1">
                <a:solidFill>
                  <a:schemeClr val="bg1"/>
                </a:solidFill>
                <a:cs typeface="(AH) Manal Black" pitchFamily="2" charset="-78"/>
              </a:rPr>
              <a:t>آداء</a:t>
            </a:r>
            <a:endParaRPr lang="ar-AE" sz="4000" b="1" dirty="0">
              <a:solidFill>
                <a:schemeClr val="bg1"/>
              </a:solidFill>
              <a:cs typeface="(AH) Manal Black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C3116A-3419-4EA4-BEB5-59776B356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86" y="1779169"/>
            <a:ext cx="4370321" cy="27533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C998C3-10A3-4B6A-AAB4-815A5F1C7420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1D2514B1-46B7-46C6-B542-0FB5616DE4C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84769-F357-469D-8E90-52B58EE65E23}"/>
              </a:ext>
            </a:extLst>
          </p:cNvPr>
          <p:cNvSpPr txBox="1"/>
          <p:nvPr/>
        </p:nvSpPr>
        <p:spPr>
          <a:xfrm>
            <a:off x="1280160" y="5303715"/>
            <a:ext cx="9214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linkClick r:id="rId5"/>
              </a:rPr>
              <a:t>https://www.liveworksheets.com/sg1775105ug</a:t>
            </a:r>
            <a:endParaRPr lang="ar-AE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368593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0005D-A375-485D-8FD5-E2DC5D414E98}"/>
              </a:ext>
            </a:extLst>
          </p:cNvPr>
          <p:cNvSpPr txBox="1"/>
          <p:nvPr/>
        </p:nvSpPr>
        <p:spPr>
          <a:xfrm>
            <a:off x="5293360" y="3713480"/>
            <a:ext cx="669544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9600" b="1" dirty="0">
                <a:ln/>
                <a:solidFill>
                  <a:schemeClr val="accent4"/>
                </a:solidFill>
                <a:latin typeface="Arabic Typesetting" panose="03020402040406030203" pitchFamily="66" charset="-78"/>
                <a:cs typeface="PT Bold Broken" panose="02010400000000000000" pitchFamily="2" charset="-78"/>
              </a:rPr>
              <a:t>تعليم متمايز</a:t>
            </a:r>
            <a:endParaRPr lang="en-US" sz="9600" b="1" dirty="0">
              <a:ln/>
              <a:solidFill>
                <a:schemeClr val="accent4"/>
              </a:solidFill>
              <a:latin typeface="Arabic Typesetting" panose="03020402040406030203" pitchFamily="66" charset="-78"/>
              <a:cs typeface="PT Bold Broken" panose="02010400000000000000" pitchFamily="2" charset="-78"/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38">
            <a:extLst>
              <a:ext uri="{FF2B5EF4-FFF2-40B4-BE49-F238E27FC236}">
                <a16:creationId xmlns:a16="http://schemas.microsoft.com/office/drawing/2014/main" id="{B39FD6A3-C660-46AB-B8E4-E685590C2300}"/>
              </a:ext>
            </a:extLst>
          </p:cNvPr>
          <p:cNvSpPr/>
          <p:nvPr/>
        </p:nvSpPr>
        <p:spPr>
          <a:xfrm>
            <a:off x="0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515FC2-C337-4648-A176-8C3F9AEC9683}"/>
              </a:ext>
            </a:extLst>
          </p:cNvPr>
          <p:cNvGrpSpPr/>
          <p:nvPr/>
        </p:nvGrpSpPr>
        <p:grpSpPr>
          <a:xfrm>
            <a:off x="7640132" y="1443306"/>
            <a:ext cx="3618807" cy="3444196"/>
            <a:chOff x="1113469" y="1638196"/>
            <a:chExt cx="3618807" cy="344419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0F038FB-B76E-4E2F-A0F0-95B8FD218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753" t="17238" r="15793" b="17611"/>
            <a:stretch/>
          </p:blipFill>
          <p:spPr>
            <a:xfrm>
              <a:off x="1113469" y="1638196"/>
              <a:ext cx="3618807" cy="344419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D6CDDE-99AE-42A3-A74E-853F64C967BD}"/>
                </a:ext>
              </a:extLst>
            </p:cNvPr>
            <p:cNvSpPr txBox="1"/>
            <p:nvPr/>
          </p:nvSpPr>
          <p:spPr>
            <a:xfrm>
              <a:off x="1642712" y="2616074"/>
              <a:ext cx="256032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AE" sz="66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</a:rPr>
                <a:t>التعليم المتمايز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6E2116-0161-426D-9CE7-87B177A44D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6683" y="2670536"/>
              <a:ext cx="813301" cy="631668"/>
              <a:chOff x="1110" y="2656"/>
              <a:chExt cx="1549" cy="1351"/>
            </a:xfrm>
            <a:noFill/>
          </p:grpSpPr>
          <p:sp>
            <p:nvSpPr>
              <p:cNvPr id="20" name="AutoShape 18">
                <a:extLst>
                  <a:ext uri="{FF2B5EF4-FFF2-40B4-BE49-F238E27FC236}">
                    <a16:creationId xmlns:a16="http://schemas.microsoft.com/office/drawing/2014/main" id="{74E506F3-CABF-401B-9118-443A98458E5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</p:txBody>
          </p:sp>
          <p:sp>
            <p:nvSpPr>
              <p:cNvPr id="21" name="AutoShape 19">
                <a:extLst>
                  <a:ext uri="{FF2B5EF4-FFF2-40B4-BE49-F238E27FC236}">
                    <a16:creationId xmlns:a16="http://schemas.microsoft.com/office/drawing/2014/main" id="{F9FCCB60-7C6F-4C2E-8EBE-B0366923605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</p:txBody>
          </p:sp>
          <p:sp>
            <p:nvSpPr>
              <p:cNvPr id="22" name="AutoShape 20">
                <a:extLst>
                  <a:ext uri="{FF2B5EF4-FFF2-40B4-BE49-F238E27FC236}">
                    <a16:creationId xmlns:a16="http://schemas.microsoft.com/office/drawing/2014/main" id="{89679F53-368B-461D-ABDF-D1D0891ED02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</p:txBody>
          </p:sp>
        </p:grpSp>
      </p:grp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F77E610-E474-481E-995B-CB867E056B9B}"/>
              </a:ext>
            </a:extLst>
          </p:cNvPr>
          <p:cNvSpPr txBox="1"/>
          <p:nvPr/>
        </p:nvSpPr>
        <p:spPr>
          <a:xfrm>
            <a:off x="833035" y="1617474"/>
            <a:ext cx="6383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>
                <a:solidFill>
                  <a:srgbClr val="00B050"/>
                </a:solidFill>
              </a:rPr>
              <a:t>مجموعة التميز: من 80 الى 100 %</a:t>
            </a:r>
          </a:p>
          <a:p>
            <a:pPr algn="r" rtl="1"/>
            <a:r>
              <a:rPr lang="ar-SA" sz="2800" dirty="0">
                <a:solidFill>
                  <a:srgbClr val="00B050"/>
                </a:solidFill>
              </a:rPr>
              <a:t>حل تمرين #</a:t>
            </a:r>
            <a:r>
              <a:rPr lang="ar-AE" sz="2800" dirty="0">
                <a:solidFill>
                  <a:srgbClr val="00B050"/>
                </a:solidFill>
              </a:rPr>
              <a:t> 3</a:t>
            </a:r>
            <a:r>
              <a:rPr lang="ar-SA" sz="2800" dirty="0">
                <a:solidFill>
                  <a:srgbClr val="00B050"/>
                </a:solidFill>
              </a:rPr>
              <a:t> ص </a:t>
            </a:r>
            <a:r>
              <a:rPr lang="ar-AE" sz="2800" dirty="0">
                <a:solidFill>
                  <a:srgbClr val="00B050"/>
                </a:solidFill>
              </a:rPr>
              <a:t>7949</a:t>
            </a:r>
          </a:p>
          <a:p>
            <a:pPr algn="r" rtl="1"/>
            <a:endParaRPr lang="ar-SA" sz="2800" dirty="0">
              <a:solidFill>
                <a:srgbClr val="00B050"/>
              </a:solidFill>
            </a:endParaRPr>
          </a:p>
          <a:p>
            <a:pPr algn="r" rtl="1"/>
            <a:r>
              <a:rPr lang="ar-SA" sz="2800" dirty="0">
                <a:solidFill>
                  <a:srgbClr val="FFC000"/>
                </a:solidFill>
              </a:rPr>
              <a:t>مجموعة التفوق: من 60 الى 80 %</a:t>
            </a:r>
          </a:p>
          <a:p>
            <a:pPr algn="r" rtl="1"/>
            <a:r>
              <a:rPr lang="ar-SA" sz="2800" dirty="0">
                <a:solidFill>
                  <a:srgbClr val="FFC000"/>
                </a:solidFill>
              </a:rPr>
              <a:t>حل تمرين </a:t>
            </a:r>
            <a:r>
              <a:rPr lang="ar-AE" sz="2800" dirty="0">
                <a:solidFill>
                  <a:srgbClr val="FFC000"/>
                </a:solidFill>
              </a:rPr>
              <a:t># 5</a:t>
            </a:r>
            <a:r>
              <a:rPr lang="ar-SA" sz="2800" dirty="0">
                <a:solidFill>
                  <a:srgbClr val="FFC000"/>
                </a:solidFill>
              </a:rPr>
              <a:t> ص </a:t>
            </a:r>
            <a:r>
              <a:rPr lang="ar-AE" sz="2800" dirty="0">
                <a:solidFill>
                  <a:srgbClr val="FFC000"/>
                </a:solidFill>
              </a:rPr>
              <a:t>749</a:t>
            </a:r>
            <a:r>
              <a:rPr lang="ar-SA" sz="2800" dirty="0">
                <a:solidFill>
                  <a:srgbClr val="FFC000"/>
                </a:solidFill>
              </a:rPr>
              <a:t> </a:t>
            </a:r>
          </a:p>
          <a:p>
            <a:pPr algn="r" rtl="1"/>
            <a:endParaRPr lang="ar-SA" sz="2800" dirty="0">
              <a:solidFill>
                <a:srgbClr val="00B050"/>
              </a:solidFill>
            </a:endParaRPr>
          </a:p>
          <a:p>
            <a:pPr algn="r" rtl="1"/>
            <a:r>
              <a:rPr lang="ar-SA" sz="2800" dirty="0">
                <a:solidFill>
                  <a:srgbClr val="FF0000"/>
                </a:solidFill>
              </a:rPr>
              <a:t>مجموعة النجاح: أقل من 60%</a:t>
            </a:r>
            <a:endParaRPr lang="ar-AE" sz="2800" dirty="0">
              <a:solidFill>
                <a:srgbClr val="FF0000"/>
              </a:solidFill>
            </a:endParaRPr>
          </a:p>
          <a:p>
            <a:pPr algn="r" rtl="1"/>
            <a:r>
              <a:rPr lang="ar-AE" sz="2800" dirty="0">
                <a:solidFill>
                  <a:srgbClr val="FF0000"/>
                </a:solidFill>
              </a:rPr>
              <a:t>حل تمرين #  6 ص 749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A4E99B-615B-4E0F-B038-F073D05D3770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AE0C0C0-490A-4EC4-821B-606B058A59B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8564679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B3CBCA92-04BE-4715-8A52-5D36CC14CDAC}"/>
              </a:ext>
            </a:extLst>
          </p:cNvPr>
          <p:cNvSpPr/>
          <p:nvPr/>
        </p:nvSpPr>
        <p:spPr>
          <a:xfrm>
            <a:off x="3908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25" name="Group 1">
            <a:extLst>
              <a:ext uri="{FF2B5EF4-FFF2-40B4-BE49-F238E27FC236}">
                <a16:creationId xmlns:a16="http://schemas.microsoft.com/office/drawing/2014/main" id="{CC714B72-8F1A-4A95-8349-075A49A5BB3B}"/>
              </a:ext>
            </a:extLst>
          </p:cNvPr>
          <p:cNvGrpSpPr/>
          <p:nvPr/>
        </p:nvGrpSpPr>
        <p:grpSpPr>
          <a:xfrm>
            <a:off x="281646" y="118581"/>
            <a:ext cx="1691323" cy="954107"/>
            <a:chOff x="0" y="-50334"/>
            <a:chExt cx="1691323" cy="954107"/>
          </a:xfrm>
        </p:grpSpPr>
        <p:pic>
          <p:nvPicPr>
            <p:cNvPr id="26" name="Picture 2" descr="Button Modern Logo Design Template Vector, Blue, Store, Symbol PNG ...">
              <a:extLst>
                <a:ext uri="{FF2B5EF4-FFF2-40B4-BE49-F238E27FC236}">
                  <a16:creationId xmlns:a16="http://schemas.microsoft.com/office/drawing/2014/main" id="{40328F26-8EA3-49FE-B56E-23211B2121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95" b="25585"/>
            <a:stretch/>
          </p:blipFill>
          <p:spPr bwMode="auto">
            <a:xfrm>
              <a:off x="0" y="-50334"/>
              <a:ext cx="1691323" cy="9541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940918BF-F5FB-4FA8-8E39-DF00B0EDA10E}"/>
                </a:ext>
              </a:extLst>
            </p:cNvPr>
            <p:cNvSpPr txBox="1"/>
            <p:nvPr/>
          </p:nvSpPr>
          <p:spPr>
            <a:xfrm>
              <a:off x="259239" y="11220"/>
              <a:ext cx="85344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FF00"/>
                  </a:solidFill>
                </a:rPr>
                <a:t>صفحة </a:t>
              </a:r>
              <a:r>
                <a:rPr lang="ar-AE" sz="2400" b="1" dirty="0">
                  <a:solidFill>
                    <a:srgbClr val="FFFF00"/>
                  </a:solidFill>
                </a:rPr>
                <a:t>949</a:t>
              </a:r>
            </a:p>
          </p:txBody>
        </p:sp>
      </p:grpSp>
      <p:sp>
        <p:nvSpPr>
          <p:cNvPr id="19" name="Rectangle 24">
            <a:extLst>
              <a:ext uri="{FF2B5EF4-FFF2-40B4-BE49-F238E27FC236}">
                <a16:creationId xmlns:a16="http://schemas.microsoft.com/office/drawing/2014/main" id="{F8D56671-8CB4-4A1B-A82E-37455F0CE2A6}"/>
              </a:ext>
            </a:extLst>
          </p:cNvPr>
          <p:cNvSpPr/>
          <p:nvPr/>
        </p:nvSpPr>
        <p:spPr>
          <a:xfrm>
            <a:off x="8873156" y="624605"/>
            <a:ext cx="2212910" cy="584200"/>
          </a:xfrm>
          <a:custGeom>
            <a:avLst/>
            <a:gdLst>
              <a:gd name="connsiteX0" fmla="*/ 0 w 2806330"/>
              <a:gd name="connsiteY0" fmla="*/ 0 h 584775"/>
              <a:gd name="connsiteX1" fmla="*/ 589329 w 2806330"/>
              <a:gd name="connsiteY1" fmla="*/ 0 h 584775"/>
              <a:gd name="connsiteX2" fmla="*/ 1150595 w 2806330"/>
              <a:gd name="connsiteY2" fmla="*/ 0 h 584775"/>
              <a:gd name="connsiteX3" fmla="*/ 1683797 w 2806330"/>
              <a:gd name="connsiteY3" fmla="*/ 0 h 584775"/>
              <a:gd name="connsiteX4" fmla="*/ 2273127 w 2806330"/>
              <a:gd name="connsiteY4" fmla="*/ 0 h 584775"/>
              <a:gd name="connsiteX5" fmla="*/ 2806329 w 2806330"/>
              <a:gd name="connsiteY5" fmla="*/ 0 h 584775"/>
              <a:gd name="connsiteX6" fmla="*/ 2806329 w 2806330"/>
              <a:gd name="connsiteY6" fmla="*/ 286539 h 584775"/>
              <a:gd name="connsiteX7" fmla="*/ 2806329 w 2806330"/>
              <a:gd name="connsiteY7" fmla="*/ 584775 h 584775"/>
              <a:gd name="connsiteX8" fmla="*/ 2245063 w 2806330"/>
              <a:gd name="connsiteY8" fmla="*/ 584775 h 584775"/>
              <a:gd name="connsiteX9" fmla="*/ 1739924 w 2806330"/>
              <a:gd name="connsiteY9" fmla="*/ 584775 h 584775"/>
              <a:gd name="connsiteX10" fmla="*/ 1262848 w 2806330"/>
              <a:gd name="connsiteY10" fmla="*/ 584775 h 584775"/>
              <a:gd name="connsiteX11" fmla="*/ 673519 w 2806330"/>
              <a:gd name="connsiteY11" fmla="*/ 584775 h 584775"/>
              <a:gd name="connsiteX12" fmla="*/ 0 w 2806330"/>
              <a:gd name="connsiteY12" fmla="*/ 584775 h 584775"/>
              <a:gd name="connsiteX13" fmla="*/ 0 w 2806330"/>
              <a:gd name="connsiteY13" fmla="*/ 304082 h 584775"/>
              <a:gd name="connsiteX14" fmla="*/ 0 w 2806330"/>
              <a:gd name="connsiteY1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6330" h="584775" extrusionOk="0">
                <a:moveTo>
                  <a:pt x="0" y="0"/>
                </a:moveTo>
                <a:cubicBezTo>
                  <a:pt x="150353" y="-28188"/>
                  <a:pt x="473391" y="77847"/>
                  <a:pt x="589329" y="0"/>
                </a:cubicBezTo>
                <a:cubicBezTo>
                  <a:pt x="665329" y="52524"/>
                  <a:pt x="943092" y="47829"/>
                  <a:pt x="1150595" y="0"/>
                </a:cubicBezTo>
                <a:cubicBezTo>
                  <a:pt x="1467551" y="-27901"/>
                  <a:pt x="1575303" y="-11820"/>
                  <a:pt x="1683797" y="0"/>
                </a:cubicBezTo>
                <a:cubicBezTo>
                  <a:pt x="1855724" y="87799"/>
                  <a:pt x="2134641" y="-93620"/>
                  <a:pt x="2273127" y="0"/>
                </a:cubicBezTo>
                <a:cubicBezTo>
                  <a:pt x="2403594" y="46215"/>
                  <a:pt x="2514396" y="14757"/>
                  <a:pt x="2806329" y="0"/>
                </a:cubicBezTo>
                <a:cubicBezTo>
                  <a:pt x="2820975" y="128289"/>
                  <a:pt x="2780736" y="195262"/>
                  <a:pt x="2806329" y="286539"/>
                </a:cubicBezTo>
                <a:cubicBezTo>
                  <a:pt x="2835011" y="312100"/>
                  <a:pt x="2785410" y="499126"/>
                  <a:pt x="2806329" y="584775"/>
                </a:cubicBezTo>
                <a:cubicBezTo>
                  <a:pt x="2556559" y="550029"/>
                  <a:pt x="2441259" y="600477"/>
                  <a:pt x="2245063" y="584775"/>
                </a:cubicBezTo>
                <a:cubicBezTo>
                  <a:pt x="2003574" y="671027"/>
                  <a:pt x="1858471" y="628515"/>
                  <a:pt x="1739924" y="584775"/>
                </a:cubicBezTo>
                <a:cubicBezTo>
                  <a:pt x="1618594" y="730800"/>
                  <a:pt x="1439479" y="580693"/>
                  <a:pt x="1262848" y="584775"/>
                </a:cubicBezTo>
                <a:cubicBezTo>
                  <a:pt x="1158119" y="610093"/>
                  <a:pt x="812576" y="484444"/>
                  <a:pt x="673519" y="584775"/>
                </a:cubicBezTo>
                <a:cubicBezTo>
                  <a:pt x="402036" y="457893"/>
                  <a:pt x="288613" y="698571"/>
                  <a:pt x="0" y="584775"/>
                </a:cubicBezTo>
                <a:cubicBezTo>
                  <a:pt x="-58235" y="478626"/>
                  <a:pt x="50873" y="366752"/>
                  <a:pt x="0" y="304082"/>
                </a:cubicBezTo>
                <a:cubicBezTo>
                  <a:pt x="-23569" y="201662"/>
                  <a:pt x="48529" y="44496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A413F11-1B90-445B-AFAD-A7075F71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3156" y="598716"/>
            <a:ext cx="2309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تمارين ذاتية</a:t>
            </a:r>
            <a:endParaRPr lang="en-US" altLang="en-US" sz="4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7B0CF-9241-40E4-8B60-6D8F5EBE6DA8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EF5D3FD-2C93-473F-9E73-28FC09D86D3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AA1619-11B7-4106-BA0E-6938E0AA3F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34" t="7878" r="4778"/>
          <a:stretch/>
        </p:blipFill>
        <p:spPr>
          <a:xfrm>
            <a:off x="5570363" y="1616410"/>
            <a:ext cx="5788259" cy="4981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DC11A2-EC1F-498B-B16D-715C8752EBD3}"/>
              </a:ext>
            </a:extLst>
          </p:cNvPr>
          <p:cNvSpPr txBox="1"/>
          <p:nvPr/>
        </p:nvSpPr>
        <p:spPr>
          <a:xfrm>
            <a:off x="281646" y="2398175"/>
            <a:ext cx="3052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1) 3 x 7 x 1.5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AFB35A-D9BD-4433-8F3C-187107247AB4}"/>
              </a:ext>
            </a:extLst>
          </p:cNvPr>
          <p:cNvSpPr txBox="1"/>
          <p:nvPr/>
        </p:nvSpPr>
        <p:spPr>
          <a:xfrm>
            <a:off x="3048297" y="2398175"/>
            <a:ext cx="2004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31.5  m</a:t>
            </a:r>
            <a:r>
              <a:rPr lang="en-US" sz="3600" u="sng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1822D7-5D1E-45A0-8A7B-4CADAD4D9636}"/>
              </a:ext>
            </a:extLst>
          </p:cNvPr>
          <p:cNvSpPr txBox="1"/>
          <p:nvPr/>
        </p:nvSpPr>
        <p:spPr>
          <a:xfrm>
            <a:off x="293367" y="3197690"/>
            <a:ext cx="2879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2) 4 x 6 x 11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4AF94E-E69F-4F61-A4A0-1577EC227F99}"/>
              </a:ext>
            </a:extLst>
          </p:cNvPr>
          <p:cNvSpPr txBox="1"/>
          <p:nvPr/>
        </p:nvSpPr>
        <p:spPr>
          <a:xfrm>
            <a:off x="2921689" y="3197690"/>
            <a:ext cx="196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264  m</a:t>
            </a:r>
            <a:r>
              <a:rPr lang="en-US" sz="3600" u="sng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D2287E-FF3D-44D6-8513-4A13BF2A6686}"/>
              </a:ext>
            </a:extLst>
          </p:cNvPr>
          <p:cNvSpPr txBox="1"/>
          <p:nvPr/>
        </p:nvSpPr>
        <p:spPr>
          <a:xfrm>
            <a:off x="290899" y="4330253"/>
            <a:ext cx="318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3) 31.5  + 264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BC9090-5995-4159-99D6-1C87A9F8735E}"/>
              </a:ext>
            </a:extLst>
          </p:cNvPr>
          <p:cNvSpPr txBox="1"/>
          <p:nvPr/>
        </p:nvSpPr>
        <p:spPr>
          <a:xfrm>
            <a:off x="3246276" y="4330253"/>
            <a:ext cx="209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295.5   m</a:t>
            </a:r>
            <a:r>
              <a:rPr lang="en-US" sz="3600" u="sng" baseline="30000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2277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B3CBCA92-04BE-4715-8A52-5D36CC14CDAC}"/>
              </a:ext>
            </a:extLst>
          </p:cNvPr>
          <p:cNvSpPr/>
          <p:nvPr/>
        </p:nvSpPr>
        <p:spPr>
          <a:xfrm>
            <a:off x="3908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25" name="Group 1">
            <a:extLst>
              <a:ext uri="{FF2B5EF4-FFF2-40B4-BE49-F238E27FC236}">
                <a16:creationId xmlns:a16="http://schemas.microsoft.com/office/drawing/2014/main" id="{CC714B72-8F1A-4A95-8349-075A49A5BB3B}"/>
              </a:ext>
            </a:extLst>
          </p:cNvPr>
          <p:cNvGrpSpPr/>
          <p:nvPr/>
        </p:nvGrpSpPr>
        <p:grpSpPr>
          <a:xfrm>
            <a:off x="281646" y="118581"/>
            <a:ext cx="1691323" cy="954107"/>
            <a:chOff x="0" y="-50334"/>
            <a:chExt cx="1691323" cy="954107"/>
          </a:xfrm>
        </p:grpSpPr>
        <p:pic>
          <p:nvPicPr>
            <p:cNvPr id="26" name="Picture 2" descr="Button Modern Logo Design Template Vector, Blue, Store, Symbol PNG ...">
              <a:extLst>
                <a:ext uri="{FF2B5EF4-FFF2-40B4-BE49-F238E27FC236}">
                  <a16:creationId xmlns:a16="http://schemas.microsoft.com/office/drawing/2014/main" id="{40328F26-8EA3-49FE-B56E-23211B2121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95" b="25585"/>
            <a:stretch/>
          </p:blipFill>
          <p:spPr bwMode="auto">
            <a:xfrm>
              <a:off x="0" y="-50334"/>
              <a:ext cx="1691323" cy="9541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940918BF-F5FB-4FA8-8E39-DF00B0EDA10E}"/>
                </a:ext>
              </a:extLst>
            </p:cNvPr>
            <p:cNvSpPr txBox="1"/>
            <p:nvPr/>
          </p:nvSpPr>
          <p:spPr>
            <a:xfrm>
              <a:off x="259239" y="11220"/>
              <a:ext cx="85344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FF00"/>
                  </a:solidFill>
                </a:rPr>
                <a:t>صفحة </a:t>
              </a:r>
              <a:r>
                <a:rPr lang="ar-AE" sz="2400" b="1" dirty="0">
                  <a:solidFill>
                    <a:srgbClr val="FFFF00"/>
                  </a:solidFill>
                </a:rPr>
                <a:t>949</a:t>
              </a:r>
            </a:p>
          </p:txBody>
        </p:sp>
      </p:grpSp>
      <p:sp>
        <p:nvSpPr>
          <p:cNvPr id="19" name="Rectangle 24">
            <a:extLst>
              <a:ext uri="{FF2B5EF4-FFF2-40B4-BE49-F238E27FC236}">
                <a16:creationId xmlns:a16="http://schemas.microsoft.com/office/drawing/2014/main" id="{F8D56671-8CB4-4A1B-A82E-37455F0CE2A6}"/>
              </a:ext>
            </a:extLst>
          </p:cNvPr>
          <p:cNvSpPr/>
          <p:nvPr/>
        </p:nvSpPr>
        <p:spPr>
          <a:xfrm>
            <a:off x="8873156" y="624605"/>
            <a:ext cx="2212910" cy="584200"/>
          </a:xfrm>
          <a:custGeom>
            <a:avLst/>
            <a:gdLst>
              <a:gd name="connsiteX0" fmla="*/ 0 w 2806330"/>
              <a:gd name="connsiteY0" fmla="*/ 0 h 584775"/>
              <a:gd name="connsiteX1" fmla="*/ 589329 w 2806330"/>
              <a:gd name="connsiteY1" fmla="*/ 0 h 584775"/>
              <a:gd name="connsiteX2" fmla="*/ 1150595 w 2806330"/>
              <a:gd name="connsiteY2" fmla="*/ 0 h 584775"/>
              <a:gd name="connsiteX3" fmla="*/ 1683797 w 2806330"/>
              <a:gd name="connsiteY3" fmla="*/ 0 h 584775"/>
              <a:gd name="connsiteX4" fmla="*/ 2273127 w 2806330"/>
              <a:gd name="connsiteY4" fmla="*/ 0 h 584775"/>
              <a:gd name="connsiteX5" fmla="*/ 2806329 w 2806330"/>
              <a:gd name="connsiteY5" fmla="*/ 0 h 584775"/>
              <a:gd name="connsiteX6" fmla="*/ 2806329 w 2806330"/>
              <a:gd name="connsiteY6" fmla="*/ 286539 h 584775"/>
              <a:gd name="connsiteX7" fmla="*/ 2806329 w 2806330"/>
              <a:gd name="connsiteY7" fmla="*/ 584775 h 584775"/>
              <a:gd name="connsiteX8" fmla="*/ 2245063 w 2806330"/>
              <a:gd name="connsiteY8" fmla="*/ 584775 h 584775"/>
              <a:gd name="connsiteX9" fmla="*/ 1739924 w 2806330"/>
              <a:gd name="connsiteY9" fmla="*/ 584775 h 584775"/>
              <a:gd name="connsiteX10" fmla="*/ 1262848 w 2806330"/>
              <a:gd name="connsiteY10" fmla="*/ 584775 h 584775"/>
              <a:gd name="connsiteX11" fmla="*/ 673519 w 2806330"/>
              <a:gd name="connsiteY11" fmla="*/ 584775 h 584775"/>
              <a:gd name="connsiteX12" fmla="*/ 0 w 2806330"/>
              <a:gd name="connsiteY12" fmla="*/ 584775 h 584775"/>
              <a:gd name="connsiteX13" fmla="*/ 0 w 2806330"/>
              <a:gd name="connsiteY13" fmla="*/ 304082 h 584775"/>
              <a:gd name="connsiteX14" fmla="*/ 0 w 2806330"/>
              <a:gd name="connsiteY1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6330" h="584775" extrusionOk="0">
                <a:moveTo>
                  <a:pt x="0" y="0"/>
                </a:moveTo>
                <a:cubicBezTo>
                  <a:pt x="150353" y="-28188"/>
                  <a:pt x="473391" y="77847"/>
                  <a:pt x="589329" y="0"/>
                </a:cubicBezTo>
                <a:cubicBezTo>
                  <a:pt x="665329" y="52524"/>
                  <a:pt x="943092" y="47829"/>
                  <a:pt x="1150595" y="0"/>
                </a:cubicBezTo>
                <a:cubicBezTo>
                  <a:pt x="1467551" y="-27901"/>
                  <a:pt x="1575303" y="-11820"/>
                  <a:pt x="1683797" y="0"/>
                </a:cubicBezTo>
                <a:cubicBezTo>
                  <a:pt x="1855724" y="87799"/>
                  <a:pt x="2134641" y="-93620"/>
                  <a:pt x="2273127" y="0"/>
                </a:cubicBezTo>
                <a:cubicBezTo>
                  <a:pt x="2403594" y="46215"/>
                  <a:pt x="2514396" y="14757"/>
                  <a:pt x="2806329" y="0"/>
                </a:cubicBezTo>
                <a:cubicBezTo>
                  <a:pt x="2820975" y="128289"/>
                  <a:pt x="2780736" y="195262"/>
                  <a:pt x="2806329" y="286539"/>
                </a:cubicBezTo>
                <a:cubicBezTo>
                  <a:pt x="2835011" y="312100"/>
                  <a:pt x="2785410" y="499126"/>
                  <a:pt x="2806329" y="584775"/>
                </a:cubicBezTo>
                <a:cubicBezTo>
                  <a:pt x="2556559" y="550029"/>
                  <a:pt x="2441259" y="600477"/>
                  <a:pt x="2245063" y="584775"/>
                </a:cubicBezTo>
                <a:cubicBezTo>
                  <a:pt x="2003574" y="671027"/>
                  <a:pt x="1858471" y="628515"/>
                  <a:pt x="1739924" y="584775"/>
                </a:cubicBezTo>
                <a:cubicBezTo>
                  <a:pt x="1618594" y="730800"/>
                  <a:pt x="1439479" y="580693"/>
                  <a:pt x="1262848" y="584775"/>
                </a:cubicBezTo>
                <a:cubicBezTo>
                  <a:pt x="1158119" y="610093"/>
                  <a:pt x="812576" y="484444"/>
                  <a:pt x="673519" y="584775"/>
                </a:cubicBezTo>
                <a:cubicBezTo>
                  <a:pt x="402036" y="457893"/>
                  <a:pt x="288613" y="698571"/>
                  <a:pt x="0" y="584775"/>
                </a:cubicBezTo>
                <a:cubicBezTo>
                  <a:pt x="-58235" y="478626"/>
                  <a:pt x="50873" y="366752"/>
                  <a:pt x="0" y="304082"/>
                </a:cubicBezTo>
                <a:cubicBezTo>
                  <a:pt x="-23569" y="201662"/>
                  <a:pt x="48529" y="44496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A413F11-1B90-445B-AFAD-A7075F71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3156" y="598716"/>
            <a:ext cx="2309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تمارين ذاتية</a:t>
            </a:r>
            <a:endParaRPr lang="en-US" altLang="en-US" sz="4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7B0CF-9241-40E4-8B60-6D8F5EBE6DA8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EF5D3FD-2C93-473F-9E73-28FC09D86D3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F880D5-392E-48D1-87B5-C0A7E14DE7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77" t="10727" r="5450"/>
          <a:stretch/>
        </p:blipFill>
        <p:spPr>
          <a:xfrm>
            <a:off x="5378181" y="1899448"/>
            <a:ext cx="6015868" cy="4656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973891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LA 2 – Matemática – 3º Ano – 2º CORTE | Portal NetEscola">
            <a:extLst>
              <a:ext uri="{FF2B5EF4-FFF2-40B4-BE49-F238E27FC236}">
                <a16:creationId xmlns:a16="http://schemas.microsoft.com/office/drawing/2014/main" id="{8DE37858-A1FB-44A7-9DD3-46B521FE78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619058"/>
            <a:ext cx="2549525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D3875BD-B521-45DA-8C7A-213D1C44C4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86" r="16308" b="2"/>
          <a:stretch/>
        </p:blipFill>
        <p:spPr>
          <a:xfrm>
            <a:off x="8585185" y="1011473"/>
            <a:ext cx="2948980" cy="3677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A0D2FF-EBD0-46CF-96D7-C621135D9D23}"/>
              </a:ext>
            </a:extLst>
          </p:cNvPr>
          <p:cNvSpPr/>
          <p:nvPr/>
        </p:nvSpPr>
        <p:spPr>
          <a:xfrm>
            <a:off x="4652554" y="212496"/>
            <a:ext cx="2886891" cy="761194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w="139700" h="1397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8" name="TextBox 1">
            <a:extLst>
              <a:ext uri="{FF2B5EF4-FFF2-40B4-BE49-F238E27FC236}">
                <a16:creationId xmlns:a16="http://schemas.microsoft.com/office/drawing/2014/main" id="{26848970-22AE-46B2-8D2A-675F63D13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12725"/>
            <a:ext cx="3336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4000" b="1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سجل الحضور و الغياب </a:t>
            </a:r>
            <a:endParaRPr lang="en-US" altLang="en-US" sz="4000" b="1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56812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B3CBCA92-04BE-4715-8A52-5D36CC14CDAC}"/>
              </a:ext>
            </a:extLst>
          </p:cNvPr>
          <p:cNvSpPr/>
          <p:nvPr/>
        </p:nvSpPr>
        <p:spPr>
          <a:xfrm>
            <a:off x="3908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25" name="Group 1">
            <a:extLst>
              <a:ext uri="{FF2B5EF4-FFF2-40B4-BE49-F238E27FC236}">
                <a16:creationId xmlns:a16="http://schemas.microsoft.com/office/drawing/2014/main" id="{CC714B72-8F1A-4A95-8349-075A49A5BB3B}"/>
              </a:ext>
            </a:extLst>
          </p:cNvPr>
          <p:cNvGrpSpPr/>
          <p:nvPr/>
        </p:nvGrpSpPr>
        <p:grpSpPr>
          <a:xfrm>
            <a:off x="281646" y="118581"/>
            <a:ext cx="1691323" cy="954107"/>
            <a:chOff x="0" y="-50334"/>
            <a:chExt cx="1691323" cy="954107"/>
          </a:xfrm>
        </p:grpSpPr>
        <p:pic>
          <p:nvPicPr>
            <p:cNvPr id="26" name="Picture 2" descr="Button Modern Logo Design Template Vector, Blue, Store, Symbol PNG ...">
              <a:extLst>
                <a:ext uri="{FF2B5EF4-FFF2-40B4-BE49-F238E27FC236}">
                  <a16:creationId xmlns:a16="http://schemas.microsoft.com/office/drawing/2014/main" id="{40328F26-8EA3-49FE-B56E-23211B2121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95" b="25585"/>
            <a:stretch/>
          </p:blipFill>
          <p:spPr bwMode="auto">
            <a:xfrm>
              <a:off x="0" y="-50334"/>
              <a:ext cx="1691323" cy="9541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940918BF-F5FB-4FA8-8E39-DF00B0EDA10E}"/>
                </a:ext>
              </a:extLst>
            </p:cNvPr>
            <p:cNvSpPr txBox="1"/>
            <p:nvPr/>
          </p:nvSpPr>
          <p:spPr>
            <a:xfrm>
              <a:off x="259239" y="11220"/>
              <a:ext cx="85344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FF00"/>
                  </a:solidFill>
                </a:rPr>
                <a:t>صفحة </a:t>
              </a:r>
              <a:r>
                <a:rPr lang="ar-AE" sz="2400" b="1" dirty="0">
                  <a:solidFill>
                    <a:srgbClr val="FFFF00"/>
                  </a:solidFill>
                </a:rPr>
                <a:t>949</a:t>
              </a:r>
            </a:p>
          </p:txBody>
        </p:sp>
      </p:grpSp>
      <p:sp>
        <p:nvSpPr>
          <p:cNvPr id="19" name="Rectangle 24">
            <a:extLst>
              <a:ext uri="{FF2B5EF4-FFF2-40B4-BE49-F238E27FC236}">
                <a16:creationId xmlns:a16="http://schemas.microsoft.com/office/drawing/2014/main" id="{F8D56671-8CB4-4A1B-A82E-37455F0CE2A6}"/>
              </a:ext>
            </a:extLst>
          </p:cNvPr>
          <p:cNvSpPr/>
          <p:nvPr/>
        </p:nvSpPr>
        <p:spPr>
          <a:xfrm>
            <a:off x="8873156" y="624605"/>
            <a:ext cx="2212910" cy="584200"/>
          </a:xfrm>
          <a:custGeom>
            <a:avLst/>
            <a:gdLst>
              <a:gd name="connsiteX0" fmla="*/ 0 w 2806330"/>
              <a:gd name="connsiteY0" fmla="*/ 0 h 584775"/>
              <a:gd name="connsiteX1" fmla="*/ 589329 w 2806330"/>
              <a:gd name="connsiteY1" fmla="*/ 0 h 584775"/>
              <a:gd name="connsiteX2" fmla="*/ 1150595 w 2806330"/>
              <a:gd name="connsiteY2" fmla="*/ 0 h 584775"/>
              <a:gd name="connsiteX3" fmla="*/ 1683797 w 2806330"/>
              <a:gd name="connsiteY3" fmla="*/ 0 h 584775"/>
              <a:gd name="connsiteX4" fmla="*/ 2273127 w 2806330"/>
              <a:gd name="connsiteY4" fmla="*/ 0 h 584775"/>
              <a:gd name="connsiteX5" fmla="*/ 2806329 w 2806330"/>
              <a:gd name="connsiteY5" fmla="*/ 0 h 584775"/>
              <a:gd name="connsiteX6" fmla="*/ 2806329 w 2806330"/>
              <a:gd name="connsiteY6" fmla="*/ 286539 h 584775"/>
              <a:gd name="connsiteX7" fmla="*/ 2806329 w 2806330"/>
              <a:gd name="connsiteY7" fmla="*/ 584775 h 584775"/>
              <a:gd name="connsiteX8" fmla="*/ 2245063 w 2806330"/>
              <a:gd name="connsiteY8" fmla="*/ 584775 h 584775"/>
              <a:gd name="connsiteX9" fmla="*/ 1739924 w 2806330"/>
              <a:gd name="connsiteY9" fmla="*/ 584775 h 584775"/>
              <a:gd name="connsiteX10" fmla="*/ 1262848 w 2806330"/>
              <a:gd name="connsiteY10" fmla="*/ 584775 h 584775"/>
              <a:gd name="connsiteX11" fmla="*/ 673519 w 2806330"/>
              <a:gd name="connsiteY11" fmla="*/ 584775 h 584775"/>
              <a:gd name="connsiteX12" fmla="*/ 0 w 2806330"/>
              <a:gd name="connsiteY12" fmla="*/ 584775 h 584775"/>
              <a:gd name="connsiteX13" fmla="*/ 0 w 2806330"/>
              <a:gd name="connsiteY13" fmla="*/ 304082 h 584775"/>
              <a:gd name="connsiteX14" fmla="*/ 0 w 2806330"/>
              <a:gd name="connsiteY1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6330" h="584775" extrusionOk="0">
                <a:moveTo>
                  <a:pt x="0" y="0"/>
                </a:moveTo>
                <a:cubicBezTo>
                  <a:pt x="150353" y="-28188"/>
                  <a:pt x="473391" y="77847"/>
                  <a:pt x="589329" y="0"/>
                </a:cubicBezTo>
                <a:cubicBezTo>
                  <a:pt x="665329" y="52524"/>
                  <a:pt x="943092" y="47829"/>
                  <a:pt x="1150595" y="0"/>
                </a:cubicBezTo>
                <a:cubicBezTo>
                  <a:pt x="1467551" y="-27901"/>
                  <a:pt x="1575303" y="-11820"/>
                  <a:pt x="1683797" y="0"/>
                </a:cubicBezTo>
                <a:cubicBezTo>
                  <a:pt x="1855724" y="87799"/>
                  <a:pt x="2134641" y="-93620"/>
                  <a:pt x="2273127" y="0"/>
                </a:cubicBezTo>
                <a:cubicBezTo>
                  <a:pt x="2403594" y="46215"/>
                  <a:pt x="2514396" y="14757"/>
                  <a:pt x="2806329" y="0"/>
                </a:cubicBezTo>
                <a:cubicBezTo>
                  <a:pt x="2820975" y="128289"/>
                  <a:pt x="2780736" y="195262"/>
                  <a:pt x="2806329" y="286539"/>
                </a:cubicBezTo>
                <a:cubicBezTo>
                  <a:pt x="2835011" y="312100"/>
                  <a:pt x="2785410" y="499126"/>
                  <a:pt x="2806329" y="584775"/>
                </a:cubicBezTo>
                <a:cubicBezTo>
                  <a:pt x="2556559" y="550029"/>
                  <a:pt x="2441259" y="600477"/>
                  <a:pt x="2245063" y="584775"/>
                </a:cubicBezTo>
                <a:cubicBezTo>
                  <a:pt x="2003574" y="671027"/>
                  <a:pt x="1858471" y="628515"/>
                  <a:pt x="1739924" y="584775"/>
                </a:cubicBezTo>
                <a:cubicBezTo>
                  <a:pt x="1618594" y="730800"/>
                  <a:pt x="1439479" y="580693"/>
                  <a:pt x="1262848" y="584775"/>
                </a:cubicBezTo>
                <a:cubicBezTo>
                  <a:pt x="1158119" y="610093"/>
                  <a:pt x="812576" y="484444"/>
                  <a:pt x="673519" y="584775"/>
                </a:cubicBezTo>
                <a:cubicBezTo>
                  <a:pt x="402036" y="457893"/>
                  <a:pt x="288613" y="698571"/>
                  <a:pt x="0" y="584775"/>
                </a:cubicBezTo>
                <a:cubicBezTo>
                  <a:pt x="-58235" y="478626"/>
                  <a:pt x="50873" y="366752"/>
                  <a:pt x="0" y="304082"/>
                </a:cubicBezTo>
                <a:cubicBezTo>
                  <a:pt x="-23569" y="201662"/>
                  <a:pt x="48529" y="44496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A413F11-1B90-445B-AFAD-A7075F71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3156" y="598716"/>
            <a:ext cx="2309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تمارين ذاتية</a:t>
            </a:r>
            <a:endParaRPr lang="en-US" altLang="en-US" sz="4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7B0CF-9241-40E4-8B60-6D8F5EBE6DA8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EF5D3FD-2C93-473F-9E73-28FC09D86D3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00CB1-1488-4A79-91A9-FE926C1E9D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71" r="59243"/>
          <a:stretch/>
        </p:blipFill>
        <p:spPr>
          <a:xfrm>
            <a:off x="211307" y="1631852"/>
            <a:ext cx="5654484" cy="4867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5830F8-89AA-44C6-AC92-F9D6D44D4B8D}"/>
              </a:ext>
            </a:extLst>
          </p:cNvPr>
          <p:cNvSpPr txBox="1"/>
          <p:nvPr/>
        </p:nvSpPr>
        <p:spPr>
          <a:xfrm>
            <a:off x="6386732" y="2250831"/>
            <a:ext cx="402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V1 = 9 x 4 x 11 = 396 m3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72ECF3-9C3E-4C25-A44B-076E440ECBD0}"/>
              </a:ext>
            </a:extLst>
          </p:cNvPr>
          <p:cNvSpPr txBox="1"/>
          <p:nvPr/>
        </p:nvSpPr>
        <p:spPr>
          <a:xfrm>
            <a:off x="6386732" y="3167390"/>
            <a:ext cx="402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V1 = 384x 5 = 1,920 m3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7A1FB-49D3-4330-9CA2-BC73C736C09E}"/>
              </a:ext>
            </a:extLst>
          </p:cNvPr>
          <p:cNvSpPr txBox="1"/>
          <p:nvPr/>
        </p:nvSpPr>
        <p:spPr>
          <a:xfrm>
            <a:off x="6215575" y="4519294"/>
            <a:ext cx="402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396 + 1,920 = 2,316 m3</a:t>
            </a:r>
          </a:p>
        </p:txBody>
      </p:sp>
    </p:spTree>
    <p:extLst>
      <p:ext uri="{BB962C8B-B14F-4D97-AF65-F5344CB8AC3E}">
        <p14:creationId xmlns:p14="http://schemas.microsoft.com/office/powerpoint/2010/main" val="200532198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B3CBCA92-04BE-4715-8A52-5D36CC14CDAC}"/>
              </a:ext>
            </a:extLst>
          </p:cNvPr>
          <p:cNvSpPr/>
          <p:nvPr/>
        </p:nvSpPr>
        <p:spPr>
          <a:xfrm>
            <a:off x="3908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25" name="Group 1">
            <a:extLst>
              <a:ext uri="{FF2B5EF4-FFF2-40B4-BE49-F238E27FC236}">
                <a16:creationId xmlns:a16="http://schemas.microsoft.com/office/drawing/2014/main" id="{CC714B72-8F1A-4A95-8349-075A49A5BB3B}"/>
              </a:ext>
            </a:extLst>
          </p:cNvPr>
          <p:cNvGrpSpPr/>
          <p:nvPr/>
        </p:nvGrpSpPr>
        <p:grpSpPr>
          <a:xfrm>
            <a:off x="281646" y="118581"/>
            <a:ext cx="1691323" cy="954107"/>
            <a:chOff x="0" y="-50334"/>
            <a:chExt cx="1691323" cy="954107"/>
          </a:xfrm>
        </p:grpSpPr>
        <p:pic>
          <p:nvPicPr>
            <p:cNvPr id="26" name="Picture 2" descr="Button Modern Logo Design Template Vector, Blue, Store, Symbol PNG ...">
              <a:extLst>
                <a:ext uri="{FF2B5EF4-FFF2-40B4-BE49-F238E27FC236}">
                  <a16:creationId xmlns:a16="http://schemas.microsoft.com/office/drawing/2014/main" id="{40328F26-8EA3-49FE-B56E-23211B2121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95" b="25585"/>
            <a:stretch/>
          </p:blipFill>
          <p:spPr bwMode="auto">
            <a:xfrm>
              <a:off x="0" y="-50334"/>
              <a:ext cx="1691323" cy="9541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940918BF-F5FB-4FA8-8E39-DF00B0EDA10E}"/>
                </a:ext>
              </a:extLst>
            </p:cNvPr>
            <p:cNvSpPr txBox="1"/>
            <p:nvPr/>
          </p:nvSpPr>
          <p:spPr>
            <a:xfrm>
              <a:off x="259239" y="11220"/>
              <a:ext cx="85344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FF00"/>
                  </a:solidFill>
                </a:rPr>
                <a:t>صفحة </a:t>
              </a:r>
              <a:r>
                <a:rPr lang="ar-AE" sz="2400" b="1" dirty="0">
                  <a:solidFill>
                    <a:srgbClr val="FFFF00"/>
                  </a:solidFill>
                </a:rPr>
                <a:t>949</a:t>
              </a:r>
            </a:p>
          </p:txBody>
        </p:sp>
      </p:grpSp>
      <p:sp>
        <p:nvSpPr>
          <p:cNvPr id="19" name="Rectangle 24">
            <a:extLst>
              <a:ext uri="{FF2B5EF4-FFF2-40B4-BE49-F238E27FC236}">
                <a16:creationId xmlns:a16="http://schemas.microsoft.com/office/drawing/2014/main" id="{F8D56671-8CB4-4A1B-A82E-37455F0CE2A6}"/>
              </a:ext>
            </a:extLst>
          </p:cNvPr>
          <p:cNvSpPr/>
          <p:nvPr/>
        </p:nvSpPr>
        <p:spPr>
          <a:xfrm>
            <a:off x="8873156" y="624605"/>
            <a:ext cx="2212910" cy="584200"/>
          </a:xfrm>
          <a:custGeom>
            <a:avLst/>
            <a:gdLst>
              <a:gd name="connsiteX0" fmla="*/ 0 w 2806330"/>
              <a:gd name="connsiteY0" fmla="*/ 0 h 584775"/>
              <a:gd name="connsiteX1" fmla="*/ 589329 w 2806330"/>
              <a:gd name="connsiteY1" fmla="*/ 0 h 584775"/>
              <a:gd name="connsiteX2" fmla="*/ 1150595 w 2806330"/>
              <a:gd name="connsiteY2" fmla="*/ 0 h 584775"/>
              <a:gd name="connsiteX3" fmla="*/ 1683797 w 2806330"/>
              <a:gd name="connsiteY3" fmla="*/ 0 h 584775"/>
              <a:gd name="connsiteX4" fmla="*/ 2273127 w 2806330"/>
              <a:gd name="connsiteY4" fmla="*/ 0 h 584775"/>
              <a:gd name="connsiteX5" fmla="*/ 2806329 w 2806330"/>
              <a:gd name="connsiteY5" fmla="*/ 0 h 584775"/>
              <a:gd name="connsiteX6" fmla="*/ 2806329 w 2806330"/>
              <a:gd name="connsiteY6" fmla="*/ 286539 h 584775"/>
              <a:gd name="connsiteX7" fmla="*/ 2806329 w 2806330"/>
              <a:gd name="connsiteY7" fmla="*/ 584775 h 584775"/>
              <a:gd name="connsiteX8" fmla="*/ 2245063 w 2806330"/>
              <a:gd name="connsiteY8" fmla="*/ 584775 h 584775"/>
              <a:gd name="connsiteX9" fmla="*/ 1739924 w 2806330"/>
              <a:gd name="connsiteY9" fmla="*/ 584775 h 584775"/>
              <a:gd name="connsiteX10" fmla="*/ 1262848 w 2806330"/>
              <a:gd name="connsiteY10" fmla="*/ 584775 h 584775"/>
              <a:gd name="connsiteX11" fmla="*/ 673519 w 2806330"/>
              <a:gd name="connsiteY11" fmla="*/ 584775 h 584775"/>
              <a:gd name="connsiteX12" fmla="*/ 0 w 2806330"/>
              <a:gd name="connsiteY12" fmla="*/ 584775 h 584775"/>
              <a:gd name="connsiteX13" fmla="*/ 0 w 2806330"/>
              <a:gd name="connsiteY13" fmla="*/ 304082 h 584775"/>
              <a:gd name="connsiteX14" fmla="*/ 0 w 2806330"/>
              <a:gd name="connsiteY1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6330" h="584775" extrusionOk="0">
                <a:moveTo>
                  <a:pt x="0" y="0"/>
                </a:moveTo>
                <a:cubicBezTo>
                  <a:pt x="150353" y="-28188"/>
                  <a:pt x="473391" y="77847"/>
                  <a:pt x="589329" y="0"/>
                </a:cubicBezTo>
                <a:cubicBezTo>
                  <a:pt x="665329" y="52524"/>
                  <a:pt x="943092" y="47829"/>
                  <a:pt x="1150595" y="0"/>
                </a:cubicBezTo>
                <a:cubicBezTo>
                  <a:pt x="1467551" y="-27901"/>
                  <a:pt x="1575303" y="-11820"/>
                  <a:pt x="1683797" y="0"/>
                </a:cubicBezTo>
                <a:cubicBezTo>
                  <a:pt x="1855724" y="87799"/>
                  <a:pt x="2134641" y="-93620"/>
                  <a:pt x="2273127" y="0"/>
                </a:cubicBezTo>
                <a:cubicBezTo>
                  <a:pt x="2403594" y="46215"/>
                  <a:pt x="2514396" y="14757"/>
                  <a:pt x="2806329" y="0"/>
                </a:cubicBezTo>
                <a:cubicBezTo>
                  <a:pt x="2820975" y="128289"/>
                  <a:pt x="2780736" y="195262"/>
                  <a:pt x="2806329" y="286539"/>
                </a:cubicBezTo>
                <a:cubicBezTo>
                  <a:pt x="2835011" y="312100"/>
                  <a:pt x="2785410" y="499126"/>
                  <a:pt x="2806329" y="584775"/>
                </a:cubicBezTo>
                <a:cubicBezTo>
                  <a:pt x="2556559" y="550029"/>
                  <a:pt x="2441259" y="600477"/>
                  <a:pt x="2245063" y="584775"/>
                </a:cubicBezTo>
                <a:cubicBezTo>
                  <a:pt x="2003574" y="671027"/>
                  <a:pt x="1858471" y="628515"/>
                  <a:pt x="1739924" y="584775"/>
                </a:cubicBezTo>
                <a:cubicBezTo>
                  <a:pt x="1618594" y="730800"/>
                  <a:pt x="1439479" y="580693"/>
                  <a:pt x="1262848" y="584775"/>
                </a:cubicBezTo>
                <a:cubicBezTo>
                  <a:pt x="1158119" y="610093"/>
                  <a:pt x="812576" y="484444"/>
                  <a:pt x="673519" y="584775"/>
                </a:cubicBezTo>
                <a:cubicBezTo>
                  <a:pt x="402036" y="457893"/>
                  <a:pt x="288613" y="698571"/>
                  <a:pt x="0" y="584775"/>
                </a:cubicBezTo>
                <a:cubicBezTo>
                  <a:pt x="-58235" y="478626"/>
                  <a:pt x="50873" y="366752"/>
                  <a:pt x="0" y="304082"/>
                </a:cubicBezTo>
                <a:cubicBezTo>
                  <a:pt x="-23569" y="201662"/>
                  <a:pt x="48529" y="44496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A413F11-1B90-445B-AFAD-A7075F71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3156" y="598716"/>
            <a:ext cx="2309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تمارين ذاتية</a:t>
            </a:r>
            <a:endParaRPr lang="en-US" altLang="en-US" sz="4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7B0CF-9241-40E4-8B60-6D8F5EBE6DA8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EF5D3FD-2C93-473F-9E73-28FC09D86D3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6B0A4-6FB5-4DF1-A4C0-62EEA725DF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08" t="4971" r="3940"/>
          <a:stretch/>
        </p:blipFill>
        <p:spPr>
          <a:xfrm>
            <a:off x="5500468" y="1500267"/>
            <a:ext cx="5682501" cy="5118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953517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38">
            <a:extLst>
              <a:ext uri="{FF2B5EF4-FFF2-40B4-BE49-F238E27FC236}">
                <a16:creationId xmlns:a16="http://schemas.microsoft.com/office/drawing/2014/main" id="{B39FD6A3-C660-46AB-B8E4-E685590C2300}"/>
              </a:ext>
            </a:extLst>
          </p:cNvPr>
          <p:cNvSpPr/>
          <p:nvPr/>
        </p:nvSpPr>
        <p:spPr>
          <a:xfrm>
            <a:off x="0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2E2C132-21B1-4DB9-A3D3-3992B1769D65}"/>
              </a:ext>
            </a:extLst>
          </p:cNvPr>
          <p:cNvSpPr/>
          <p:nvPr/>
        </p:nvSpPr>
        <p:spPr>
          <a:xfrm>
            <a:off x="1676400" y="1828803"/>
            <a:ext cx="4370321" cy="422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" name="Picture 22" descr="خلفيات خشب: للتصميم | للتصوير | بوربوينت | 3D واكثر | دودي جلو">
            <a:extLst>
              <a:ext uri="{FF2B5EF4-FFF2-40B4-BE49-F238E27FC236}">
                <a16:creationId xmlns:a16="http://schemas.microsoft.com/office/drawing/2014/main" id="{DD1923B0-A5AE-4049-80A2-82EC1036F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8" b="67407"/>
          <a:stretch/>
        </p:blipFill>
        <p:spPr bwMode="auto">
          <a:xfrm>
            <a:off x="2560320" y="642917"/>
            <a:ext cx="8524239" cy="1136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344D356D-8C63-4503-B8A7-792F2C5D7BA2}"/>
              </a:ext>
            </a:extLst>
          </p:cNvPr>
          <p:cNvSpPr/>
          <p:nvPr/>
        </p:nvSpPr>
        <p:spPr>
          <a:xfrm>
            <a:off x="3251200" y="908141"/>
            <a:ext cx="6380894" cy="436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bg1"/>
                </a:solidFill>
                <a:cs typeface="(AH) Manal Black" pitchFamily="2" charset="-78"/>
              </a:rPr>
              <a:t>تقييم نهائي </a:t>
            </a:r>
            <a:endParaRPr lang="ar-AE" sz="4000" b="1" dirty="0">
              <a:solidFill>
                <a:schemeClr val="bg1"/>
              </a:solidFill>
              <a:cs typeface="(AH) Manal Black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CB0C23-7F0D-4544-B46A-468A1452D0E4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99894CB6-4822-4875-BAB1-9CBB92A38A8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BFD78A-0A9A-4D19-8BBF-DBB86A29AC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76" t="37943" r="24461" b="25676"/>
          <a:stretch/>
        </p:blipFill>
        <p:spPr>
          <a:xfrm>
            <a:off x="1005818" y="2053883"/>
            <a:ext cx="2855742" cy="4161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4131B9-A732-4BD3-B857-2C4A5A0901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5755382" y="2394733"/>
            <a:ext cx="4573455" cy="25565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78AAF9-3B02-45FA-B731-ECD317F6F5F1}"/>
              </a:ext>
            </a:extLst>
          </p:cNvPr>
          <p:cNvSpPr txBox="1"/>
          <p:nvPr/>
        </p:nvSpPr>
        <p:spPr>
          <a:xfrm>
            <a:off x="8950203" y="3648799"/>
            <a:ext cx="1378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</a:t>
            </a:r>
            <a:endParaRPr lang="en-US" sz="4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630777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B3CBCA92-04BE-4715-8A52-5D36CC14CDAC}"/>
              </a:ext>
            </a:extLst>
          </p:cNvPr>
          <p:cNvSpPr/>
          <p:nvPr/>
        </p:nvSpPr>
        <p:spPr>
          <a:xfrm>
            <a:off x="3908" y="4033520"/>
            <a:ext cx="2560320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25" name="Group 1">
            <a:extLst>
              <a:ext uri="{FF2B5EF4-FFF2-40B4-BE49-F238E27FC236}">
                <a16:creationId xmlns:a16="http://schemas.microsoft.com/office/drawing/2014/main" id="{CC714B72-8F1A-4A95-8349-075A49A5BB3B}"/>
              </a:ext>
            </a:extLst>
          </p:cNvPr>
          <p:cNvGrpSpPr/>
          <p:nvPr/>
        </p:nvGrpSpPr>
        <p:grpSpPr>
          <a:xfrm>
            <a:off x="281646" y="118581"/>
            <a:ext cx="1691323" cy="954107"/>
            <a:chOff x="0" y="-50334"/>
            <a:chExt cx="1691323" cy="954107"/>
          </a:xfrm>
        </p:grpSpPr>
        <p:pic>
          <p:nvPicPr>
            <p:cNvPr id="26" name="Picture 2" descr="Button Modern Logo Design Template Vector, Blue, Store, Symbol PNG ...">
              <a:extLst>
                <a:ext uri="{FF2B5EF4-FFF2-40B4-BE49-F238E27FC236}">
                  <a16:creationId xmlns:a16="http://schemas.microsoft.com/office/drawing/2014/main" id="{40328F26-8EA3-49FE-B56E-23211B2121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95" b="25585"/>
            <a:stretch/>
          </p:blipFill>
          <p:spPr bwMode="auto">
            <a:xfrm>
              <a:off x="0" y="-50334"/>
              <a:ext cx="1691323" cy="9541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940918BF-F5FB-4FA8-8E39-DF00B0EDA10E}"/>
                </a:ext>
              </a:extLst>
            </p:cNvPr>
            <p:cNvSpPr txBox="1"/>
            <p:nvPr/>
          </p:nvSpPr>
          <p:spPr>
            <a:xfrm>
              <a:off x="259239" y="11220"/>
              <a:ext cx="85344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FF00"/>
                  </a:solidFill>
                </a:rPr>
                <a:t>صفحة </a:t>
              </a:r>
              <a:r>
                <a:rPr lang="ar-AE" sz="2400" b="1" dirty="0">
                  <a:solidFill>
                    <a:srgbClr val="FFFF00"/>
                  </a:solidFill>
                </a:rPr>
                <a:t>951</a:t>
              </a:r>
            </a:p>
          </p:txBody>
        </p:sp>
      </p:grpSp>
      <p:sp>
        <p:nvSpPr>
          <p:cNvPr id="11" name="Rectangle 24">
            <a:extLst>
              <a:ext uri="{FF2B5EF4-FFF2-40B4-BE49-F238E27FC236}">
                <a16:creationId xmlns:a16="http://schemas.microsoft.com/office/drawing/2014/main" id="{BC30D947-34E2-48C6-A910-582CEEE0830F}"/>
              </a:ext>
            </a:extLst>
          </p:cNvPr>
          <p:cNvSpPr/>
          <p:nvPr/>
        </p:nvSpPr>
        <p:spPr>
          <a:xfrm>
            <a:off x="9561835" y="728508"/>
            <a:ext cx="1572435" cy="715491"/>
          </a:xfrm>
          <a:custGeom>
            <a:avLst/>
            <a:gdLst>
              <a:gd name="connsiteX0" fmla="*/ 0 w 2806330"/>
              <a:gd name="connsiteY0" fmla="*/ 0 h 584775"/>
              <a:gd name="connsiteX1" fmla="*/ 589329 w 2806330"/>
              <a:gd name="connsiteY1" fmla="*/ 0 h 584775"/>
              <a:gd name="connsiteX2" fmla="*/ 1150595 w 2806330"/>
              <a:gd name="connsiteY2" fmla="*/ 0 h 584775"/>
              <a:gd name="connsiteX3" fmla="*/ 1683797 w 2806330"/>
              <a:gd name="connsiteY3" fmla="*/ 0 h 584775"/>
              <a:gd name="connsiteX4" fmla="*/ 2273127 w 2806330"/>
              <a:gd name="connsiteY4" fmla="*/ 0 h 584775"/>
              <a:gd name="connsiteX5" fmla="*/ 2806329 w 2806330"/>
              <a:gd name="connsiteY5" fmla="*/ 0 h 584775"/>
              <a:gd name="connsiteX6" fmla="*/ 2806329 w 2806330"/>
              <a:gd name="connsiteY6" fmla="*/ 286539 h 584775"/>
              <a:gd name="connsiteX7" fmla="*/ 2806329 w 2806330"/>
              <a:gd name="connsiteY7" fmla="*/ 584775 h 584775"/>
              <a:gd name="connsiteX8" fmla="*/ 2245063 w 2806330"/>
              <a:gd name="connsiteY8" fmla="*/ 584775 h 584775"/>
              <a:gd name="connsiteX9" fmla="*/ 1739924 w 2806330"/>
              <a:gd name="connsiteY9" fmla="*/ 584775 h 584775"/>
              <a:gd name="connsiteX10" fmla="*/ 1262848 w 2806330"/>
              <a:gd name="connsiteY10" fmla="*/ 584775 h 584775"/>
              <a:gd name="connsiteX11" fmla="*/ 673519 w 2806330"/>
              <a:gd name="connsiteY11" fmla="*/ 584775 h 584775"/>
              <a:gd name="connsiteX12" fmla="*/ 0 w 2806330"/>
              <a:gd name="connsiteY12" fmla="*/ 584775 h 584775"/>
              <a:gd name="connsiteX13" fmla="*/ 0 w 2806330"/>
              <a:gd name="connsiteY13" fmla="*/ 304082 h 584775"/>
              <a:gd name="connsiteX14" fmla="*/ 0 w 2806330"/>
              <a:gd name="connsiteY1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6330" h="584775" extrusionOk="0">
                <a:moveTo>
                  <a:pt x="0" y="0"/>
                </a:moveTo>
                <a:cubicBezTo>
                  <a:pt x="150353" y="-28188"/>
                  <a:pt x="473391" y="77847"/>
                  <a:pt x="589329" y="0"/>
                </a:cubicBezTo>
                <a:cubicBezTo>
                  <a:pt x="665329" y="52524"/>
                  <a:pt x="943092" y="47829"/>
                  <a:pt x="1150595" y="0"/>
                </a:cubicBezTo>
                <a:cubicBezTo>
                  <a:pt x="1467551" y="-27901"/>
                  <a:pt x="1575303" y="-11820"/>
                  <a:pt x="1683797" y="0"/>
                </a:cubicBezTo>
                <a:cubicBezTo>
                  <a:pt x="1855724" y="87799"/>
                  <a:pt x="2134641" y="-93620"/>
                  <a:pt x="2273127" y="0"/>
                </a:cubicBezTo>
                <a:cubicBezTo>
                  <a:pt x="2403594" y="46215"/>
                  <a:pt x="2514396" y="14757"/>
                  <a:pt x="2806329" y="0"/>
                </a:cubicBezTo>
                <a:cubicBezTo>
                  <a:pt x="2820975" y="128289"/>
                  <a:pt x="2780736" y="195262"/>
                  <a:pt x="2806329" y="286539"/>
                </a:cubicBezTo>
                <a:cubicBezTo>
                  <a:pt x="2835011" y="312100"/>
                  <a:pt x="2785410" y="499126"/>
                  <a:pt x="2806329" y="584775"/>
                </a:cubicBezTo>
                <a:cubicBezTo>
                  <a:pt x="2556559" y="550029"/>
                  <a:pt x="2441259" y="600477"/>
                  <a:pt x="2245063" y="584775"/>
                </a:cubicBezTo>
                <a:cubicBezTo>
                  <a:pt x="2003574" y="671027"/>
                  <a:pt x="1858471" y="628515"/>
                  <a:pt x="1739924" y="584775"/>
                </a:cubicBezTo>
                <a:cubicBezTo>
                  <a:pt x="1618594" y="730800"/>
                  <a:pt x="1439479" y="580693"/>
                  <a:pt x="1262848" y="584775"/>
                </a:cubicBezTo>
                <a:cubicBezTo>
                  <a:pt x="1158119" y="610093"/>
                  <a:pt x="812576" y="484444"/>
                  <a:pt x="673519" y="584775"/>
                </a:cubicBezTo>
                <a:cubicBezTo>
                  <a:pt x="402036" y="457893"/>
                  <a:pt x="288613" y="698571"/>
                  <a:pt x="0" y="584775"/>
                </a:cubicBezTo>
                <a:cubicBezTo>
                  <a:pt x="-58235" y="478626"/>
                  <a:pt x="50873" y="366752"/>
                  <a:pt x="0" y="304082"/>
                </a:cubicBezTo>
                <a:cubicBezTo>
                  <a:pt x="-23569" y="201662"/>
                  <a:pt x="48529" y="44496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C6974F4E-2BAA-4983-BA25-D201280BF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525" y="595633"/>
            <a:ext cx="15724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4800" dirty="0">
                <a:solidFill>
                  <a:srgbClr val="C00000"/>
                </a:solidFill>
                <a:cs typeface="Arial" panose="020B0604020202020204" pitchFamily="34" charset="0"/>
              </a:rPr>
              <a:t>تمرين</a:t>
            </a:r>
            <a:endParaRPr lang="en-US" altLang="en-US" sz="4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57174C-36FA-4DF1-BDE6-A47391ACC9C4}"/>
              </a:ext>
            </a:extLst>
          </p:cNvPr>
          <p:cNvSpPr txBox="1"/>
          <p:nvPr/>
        </p:nvSpPr>
        <p:spPr>
          <a:xfrm>
            <a:off x="2641600" y="-79187"/>
            <a:ext cx="945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ناتج التعلم: 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1) </a:t>
            </a:r>
            <a:r>
              <a:rPr lang="ar-AE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إيجاد حجم الأشكال المركبة</a:t>
            </a:r>
            <a:r>
              <a:rPr lang="ar-SA" altLang="ar-AE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(AH) Manal Black" pitchFamily="2" charset="-78"/>
              </a:rPr>
              <a:t>.</a:t>
            </a:r>
            <a:endParaRPr lang="en-AE" sz="3200" dirty="0">
              <a:solidFill>
                <a:srgbClr val="FFFF00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08951DD-3ED2-457E-B6F6-7F300C9C4BF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46111" y="3184235"/>
            <a:ext cx="40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حــــــجــــــــــم الأشكال المركبة.</a:t>
            </a:r>
            <a:endParaRPr lang="en-US" alt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8DEE5-5337-4A82-B3AE-8B032847C9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52"/>
          <a:stretch/>
        </p:blipFill>
        <p:spPr>
          <a:xfrm>
            <a:off x="778413" y="1720893"/>
            <a:ext cx="10635174" cy="4625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382604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E777AF-6D53-4507-82E8-E183BD9B4AC6}"/>
              </a:ext>
            </a:extLst>
          </p:cNvPr>
          <p:cNvSpPr/>
          <p:nvPr/>
        </p:nvSpPr>
        <p:spPr>
          <a:xfrm>
            <a:off x="5105627" y="103553"/>
            <a:ext cx="2549207" cy="761194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w="139700" h="1397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TextBox 1">
            <a:extLst>
              <a:ext uri="{FF2B5EF4-FFF2-40B4-BE49-F238E27FC236}">
                <a16:creationId xmlns:a16="http://schemas.microsoft.com/office/drawing/2014/main" id="{3227D27F-2DA8-4527-9520-535F9048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95250"/>
            <a:ext cx="24082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AE" altLang="en-US" sz="4400" b="1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السلامة الرقمية</a:t>
            </a:r>
            <a:endParaRPr lang="en-US" altLang="en-US" sz="4400" b="1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9220" name="Group 6">
            <a:extLst>
              <a:ext uri="{FF2B5EF4-FFF2-40B4-BE49-F238E27FC236}">
                <a16:creationId xmlns:a16="http://schemas.microsoft.com/office/drawing/2014/main" id="{71ED14DD-62C2-4A96-AAB6-A14A70EC2336}"/>
              </a:ext>
            </a:extLst>
          </p:cNvPr>
          <p:cNvGrpSpPr>
            <a:grpSpLocks/>
          </p:cNvGrpSpPr>
          <p:nvPr/>
        </p:nvGrpSpPr>
        <p:grpSpPr bwMode="auto">
          <a:xfrm>
            <a:off x="4687277" y="1354967"/>
            <a:ext cx="4344181" cy="5083155"/>
            <a:chOff x="6072027" y="423496"/>
            <a:chExt cx="2470350" cy="43067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0E71FA-95F6-43FA-9B90-F5B4C8300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2027" y="423496"/>
              <a:ext cx="2470350" cy="43067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8BF141-4F89-442B-A5C7-A3941338BCC1}"/>
                </a:ext>
              </a:extLst>
            </p:cNvPr>
            <p:cNvSpPr/>
            <p:nvPr/>
          </p:nvSpPr>
          <p:spPr>
            <a:xfrm>
              <a:off x="7092379" y="3999994"/>
              <a:ext cx="409654" cy="4064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9" name="TextBox 26">
            <a:extLst>
              <a:ext uri="{FF2B5EF4-FFF2-40B4-BE49-F238E27FC236}">
                <a16:creationId xmlns:a16="http://schemas.microsoft.com/office/drawing/2014/main" id="{C732D9C8-B47C-4837-804F-B2A0A4FD7A76}"/>
              </a:ext>
            </a:extLst>
          </p:cNvPr>
          <p:cNvSpPr txBox="1"/>
          <p:nvPr/>
        </p:nvSpPr>
        <p:spPr>
          <a:xfrm>
            <a:off x="5159331" y="2244055"/>
            <a:ext cx="3295352" cy="2123658"/>
          </a:xfrm>
          <a:custGeom>
            <a:avLst/>
            <a:gdLst>
              <a:gd name="connsiteX0" fmla="*/ 0 w 2441796"/>
              <a:gd name="connsiteY0" fmla="*/ 0 h 2800767"/>
              <a:gd name="connsiteX1" fmla="*/ 610449 w 2441796"/>
              <a:gd name="connsiteY1" fmla="*/ 0 h 2800767"/>
              <a:gd name="connsiteX2" fmla="*/ 1269734 w 2441796"/>
              <a:gd name="connsiteY2" fmla="*/ 0 h 2800767"/>
              <a:gd name="connsiteX3" fmla="*/ 1904601 w 2441796"/>
              <a:gd name="connsiteY3" fmla="*/ 0 h 2800767"/>
              <a:gd name="connsiteX4" fmla="*/ 2441796 w 2441796"/>
              <a:gd name="connsiteY4" fmla="*/ 0 h 2800767"/>
              <a:gd name="connsiteX5" fmla="*/ 2441796 w 2441796"/>
              <a:gd name="connsiteY5" fmla="*/ 504138 h 2800767"/>
              <a:gd name="connsiteX6" fmla="*/ 2441796 w 2441796"/>
              <a:gd name="connsiteY6" fmla="*/ 1064291 h 2800767"/>
              <a:gd name="connsiteX7" fmla="*/ 2441796 w 2441796"/>
              <a:gd name="connsiteY7" fmla="*/ 1652453 h 2800767"/>
              <a:gd name="connsiteX8" fmla="*/ 2441796 w 2441796"/>
              <a:gd name="connsiteY8" fmla="*/ 2128583 h 2800767"/>
              <a:gd name="connsiteX9" fmla="*/ 2441796 w 2441796"/>
              <a:gd name="connsiteY9" fmla="*/ 2800767 h 2800767"/>
              <a:gd name="connsiteX10" fmla="*/ 1782511 w 2441796"/>
              <a:gd name="connsiteY10" fmla="*/ 2800767 h 2800767"/>
              <a:gd name="connsiteX11" fmla="*/ 1196480 w 2441796"/>
              <a:gd name="connsiteY11" fmla="*/ 2800767 h 2800767"/>
              <a:gd name="connsiteX12" fmla="*/ 634867 w 2441796"/>
              <a:gd name="connsiteY12" fmla="*/ 2800767 h 2800767"/>
              <a:gd name="connsiteX13" fmla="*/ 0 w 2441796"/>
              <a:gd name="connsiteY13" fmla="*/ 2800767 h 2800767"/>
              <a:gd name="connsiteX14" fmla="*/ 0 w 2441796"/>
              <a:gd name="connsiteY14" fmla="*/ 2184598 h 2800767"/>
              <a:gd name="connsiteX15" fmla="*/ 0 w 2441796"/>
              <a:gd name="connsiteY15" fmla="*/ 1568430 h 2800767"/>
              <a:gd name="connsiteX16" fmla="*/ 0 w 2441796"/>
              <a:gd name="connsiteY16" fmla="*/ 980268 h 2800767"/>
              <a:gd name="connsiteX17" fmla="*/ 0 w 2441796"/>
              <a:gd name="connsiteY17" fmla="*/ 0 h 28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41796" h="2800767" extrusionOk="0">
                <a:moveTo>
                  <a:pt x="0" y="0"/>
                </a:moveTo>
                <a:cubicBezTo>
                  <a:pt x="141136" y="10207"/>
                  <a:pt x="437660" y="20835"/>
                  <a:pt x="610449" y="0"/>
                </a:cubicBezTo>
                <a:cubicBezTo>
                  <a:pt x="783238" y="-20835"/>
                  <a:pt x="1109454" y="6726"/>
                  <a:pt x="1269734" y="0"/>
                </a:cubicBezTo>
                <a:cubicBezTo>
                  <a:pt x="1430015" y="-6726"/>
                  <a:pt x="1768452" y="-16892"/>
                  <a:pt x="1904601" y="0"/>
                </a:cubicBezTo>
                <a:cubicBezTo>
                  <a:pt x="2040750" y="16892"/>
                  <a:pt x="2216685" y="-15529"/>
                  <a:pt x="2441796" y="0"/>
                </a:cubicBezTo>
                <a:cubicBezTo>
                  <a:pt x="2442137" y="238210"/>
                  <a:pt x="2428641" y="390207"/>
                  <a:pt x="2441796" y="504138"/>
                </a:cubicBezTo>
                <a:cubicBezTo>
                  <a:pt x="2454951" y="618069"/>
                  <a:pt x="2455371" y="808852"/>
                  <a:pt x="2441796" y="1064291"/>
                </a:cubicBezTo>
                <a:cubicBezTo>
                  <a:pt x="2428221" y="1319730"/>
                  <a:pt x="2429370" y="1502827"/>
                  <a:pt x="2441796" y="1652453"/>
                </a:cubicBezTo>
                <a:cubicBezTo>
                  <a:pt x="2454222" y="1802079"/>
                  <a:pt x="2438352" y="2008902"/>
                  <a:pt x="2441796" y="2128583"/>
                </a:cubicBezTo>
                <a:cubicBezTo>
                  <a:pt x="2445241" y="2248264"/>
                  <a:pt x="2449808" y="2607505"/>
                  <a:pt x="2441796" y="2800767"/>
                </a:cubicBezTo>
                <a:cubicBezTo>
                  <a:pt x="2229610" y="2828581"/>
                  <a:pt x="2058181" y="2778470"/>
                  <a:pt x="1782511" y="2800767"/>
                </a:cubicBezTo>
                <a:cubicBezTo>
                  <a:pt x="1506841" y="2823064"/>
                  <a:pt x="1454273" y="2801736"/>
                  <a:pt x="1196480" y="2800767"/>
                </a:cubicBezTo>
                <a:cubicBezTo>
                  <a:pt x="938687" y="2799798"/>
                  <a:pt x="879174" y="2827167"/>
                  <a:pt x="634867" y="2800767"/>
                </a:cubicBezTo>
                <a:cubicBezTo>
                  <a:pt x="390560" y="2774367"/>
                  <a:pt x="304476" y="2778196"/>
                  <a:pt x="0" y="2800767"/>
                </a:cubicBezTo>
                <a:cubicBezTo>
                  <a:pt x="1930" y="2605590"/>
                  <a:pt x="-24097" y="2491770"/>
                  <a:pt x="0" y="2184598"/>
                </a:cubicBezTo>
                <a:cubicBezTo>
                  <a:pt x="24097" y="1877426"/>
                  <a:pt x="-28625" y="1700992"/>
                  <a:pt x="0" y="1568430"/>
                </a:cubicBezTo>
                <a:cubicBezTo>
                  <a:pt x="28625" y="1435868"/>
                  <a:pt x="-17299" y="1110967"/>
                  <a:pt x="0" y="980268"/>
                </a:cubicBezTo>
                <a:cubicBezTo>
                  <a:pt x="17299" y="849569"/>
                  <a:pt x="-22213" y="459579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297037126">
                  <a:custGeom>
                    <a:avLst/>
                    <a:gdLst>
                      <a:gd name="connsiteX0" fmla="*/ 0 w 3295352"/>
                      <a:gd name="connsiteY0" fmla="*/ 0 h 2123658"/>
                      <a:gd name="connsiteX1" fmla="*/ 823838 w 3295352"/>
                      <a:gd name="connsiteY1" fmla="*/ 0 h 2123658"/>
                      <a:gd name="connsiteX2" fmla="*/ 1713583 w 3295352"/>
                      <a:gd name="connsiteY2" fmla="*/ 0 h 2123658"/>
                      <a:gd name="connsiteX3" fmla="*/ 2570374 w 3295352"/>
                      <a:gd name="connsiteY3" fmla="*/ 0 h 2123658"/>
                      <a:gd name="connsiteX4" fmla="*/ 3295352 w 3295352"/>
                      <a:gd name="connsiteY4" fmla="*/ 0 h 2123658"/>
                      <a:gd name="connsiteX5" fmla="*/ 3295352 w 3295352"/>
                      <a:gd name="connsiteY5" fmla="*/ 382258 h 2123658"/>
                      <a:gd name="connsiteX6" fmla="*/ 3295352 w 3295352"/>
                      <a:gd name="connsiteY6" fmla="*/ 806989 h 2123658"/>
                      <a:gd name="connsiteX7" fmla="*/ 3295352 w 3295352"/>
                      <a:gd name="connsiteY7" fmla="*/ 1252958 h 2123658"/>
                      <a:gd name="connsiteX8" fmla="*/ 3295352 w 3295352"/>
                      <a:gd name="connsiteY8" fmla="*/ 1613980 h 2123658"/>
                      <a:gd name="connsiteX9" fmla="*/ 3295352 w 3295352"/>
                      <a:gd name="connsiteY9" fmla="*/ 2123658 h 2123658"/>
                      <a:gd name="connsiteX10" fmla="*/ 2405606 w 3295352"/>
                      <a:gd name="connsiteY10" fmla="*/ 2123658 h 2123658"/>
                      <a:gd name="connsiteX11" fmla="*/ 1614722 w 3295352"/>
                      <a:gd name="connsiteY11" fmla="*/ 2123658 h 2123658"/>
                      <a:gd name="connsiteX12" fmla="*/ 856791 w 3295352"/>
                      <a:gd name="connsiteY12" fmla="*/ 2123658 h 2123658"/>
                      <a:gd name="connsiteX13" fmla="*/ 0 w 3295352"/>
                      <a:gd name="connsiteY13" fmla="*/ 2123658 h 2123658"/>
                      <a:gd name="connsiteX14" fmla="*/ 0 w 3295352"/>
                      <a:gd name="connsiteY14" fmla="*/ 1656453 h 2123658"/>
                      <a:gd name="connsiteX15" fmla="*/ 0 w 3295352"/>
                      <a:gd name="connsiteY15" fmla="*/ 1189248 h 2123658"/>
                      <a:gd name="connsiteX16" fmla="*/ 0 w 3295352"/>
                      <a:gd name="connsiteY16" fmla="*/ 743279 h 2123658"/>
                      <a:gd name="connsiteX17" fmla="*/ 0 w 3295352"/>
                      <a:gd name="connsiteY17" fmla="*/ 0 h 2123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295352" h="2123658" extrusionOk="0">
                        <a:moveTo>
                          <a:pt x="0" y="0"/>
                        </a:moveTo>
                        <a:cubicBezTo>
                          <a:pt x="229780" y="-29359"/>
                          <a:pt x="612925" y="36984"/>
                          <a:pt x="823838" y="0"/>
                        </a:cubicBezTo>
                        <a:cubicBezTo>
                          <a:pt x="1054002" y="16935"/>
                          <a:pt x="1483807" y="34514"/>
                          <a:pt x="1713583" y="0"/>
                        </a:cubicBezTo>
                        <a:cubicBezTo>
                          <a:pt x="1934819" y="-43459"/>
                          <a:pt x="2384128" y="-22336"/>
                          <a:pt x="2570374" y="0"/>
                        </a:cubicBezTo>
                        <a:cubicBezTo>
                          <a:pt x="2744641" y="42697"/>
                          <a:pt x="2971115" y="-61962"/>
                          <a:pt x="3295352" y="0"/>
                        </a:cubicBezTo>
                        <a:cubicBezTo>
                          <a:pt x="3304628" y="175521"/>
                          <a:pt x="3289305" y="286649"/>
                          <a:pt x="3295352" y="382258"/>
                        </a:cubicBezTo>
                        <a:cubicBezTo>
                          <a:pt x="3312977" y="478524"/>
                          <a:pt x="3338114" y="602043"/>
                          <a:pt x="3295352" y="806989"/>
                        </a:cubicBezTo>
                        <a:cubicBezTo>
                          <a:pt x="3258489" y="1007193"/>
                          <a:pt x="3269294" y="1113204"/>
                          <a:pt x="3295352" y="1252958"/>
                        </a:cubicBezTo>
                        <a:cubicBezTo>
                          <a:pt x="3322370" y="1375398"/>
                          <a:pt x="3292110" y="1530372"/>
                          <a:pt x="3295352" y="1613980"/>
                        </a:cubicBezTo>
                        <a:cubicBezTo>
                          <a:pt x="3305319" y="1724923"/>
                          <a:pt x="3304006" y="2010828"/>
                          <a:pt x="3295352" y="2123658"/>
                        </a:cubicBezTo>
                        <a:cubicBezTo>
                          <a:pt x="3002463" y="2186219"/>
                          <a:pt x="2787980" y="2120470"/>
                          <a:pt x="2405606" y="2123658"/>
                        </a:cubicBezTo>
                        <a:cubicBezTo>
                          <a:pt x="2024362" y="2133735"/>
                          <a:pt x="1963444" y="2129822"/>
                          <a:pt x="1614722" y="2123658"/>
                        </a:cubicBezTo>
                        <a:cubicBezTo>
                          <a:pt x="1260402" y="2126642"/>
                          <a:pt x="1190204" y="2142705"/>
                          <a:pt x="856791" y="2123658"/>
                        </a:cubicBezTo>
                        <a:cubicBezTo>
                          <a:pt x="530665" y="2124198"/>
                          <a:pt x="399908" y="2109442"/>
                          <a:pt x="0" y="2123658"/>
                        </a:cubicBezTo>
                        <a:cubicBezTo>
                          <a:pt x="8406" y="1972554"/>
                          <a:pt x="-36345" y="1873364"/>
                          <a:pt x="0" y="1656453"/>
                        </a:cubicBezTo>
                        <a:cubicBezTo>
                          <a:pt x="55343" y="1422299"/>
                          <a:pt x="-31342" y="1298462"/>
                          <a:pt x="0" y="1189248"/>
                        </a:cubicBezTo>
                        <a:cubicBezTo>
                          <a:pt x="54022" y="1092565"/>
                          <a:pt x="-15727" y="819462"/>
                          <a:pt x="0" y="743279"/>
                        </a:cubicBezTo>
                        <a:cubicBezTo>
                          <a:pt x="-5461" y="629789"/>
                          <a:pt x="-31848" y="3183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44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أحرص على استخدام كلمات مرور قوية لحساباتي على شبكة الانترنت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5">
            <a:extLst>
              <a:ext uri="{FF2B5EF4-FFF2-40B4-BE49-F238E27FC236}">
                <a16:creationId xmlns:a16="http://schemas.microsoft.com/office/drawing/2014/main" id="{BBFBBA46-C57E-4179-BA37-CCC5AF5D2C6A}"/>
              </a:ext>
            </a:extLst>
          </p:cNvPr>
          <p:cNvSpPr/>
          <p:nvPr/>
        </p:nvSpPr>
        <p:spPr>
          <a:xfrm flipH="1">
            <a:off x="8317327" y="335481"/>
            <a:ext cx="3724961" cy="547215"/>
          </a:xfrm>
          <a:custGeom>
            <a:avLst/>
            <a:gdLst>
              <a:gd name="connsiteX0" fmla="*/ 0 w 3724961"/>
              <a:gd name="connsiteY0" fmla="*/ 0 h 547215"/>
              <a:gd name="connsiteX1" fmla="*/ 609739 w 3724961"/>
              <a:gd name="connsiteY1" fmla="*/ 0 h 547215"/>
              <a:gd name="connsiteX2" fmla="*/ 1081424 w 3724961"/>
              <a:gd name="connsiteY2" fmla="*/ 0 h 547215"/>
              <a:gd name="connsiteX3" fmla="*/ 1587623 w 3724961"/>
              <a:gd name="connsiteY3" fmla="*/ 0 h 547215"/>
              <a:gd name="connsiteX4" fmla="*/ 2231876 w 3724961"/>
              <a:gd name="connsiteY4" fmla="*/ 0 h 547215"/>
              <a:gd name="connsiteX5" fmla="*/ 2807101 w 3724961"/>
              <a:gd name="connsiteY5" fmla="*/ 0 h 547215"/>
              <a:gd name="connsiteX6" fmla="*/ 3451354 w 3724961"/>
              <a:gd name="connsiteY6" fmla="*/ 0 h 547215"/>
              <a:gd name="connsiteX7" fmla="*/ 3724961 w 3724961"/>
              <a:gd name="connsiteY7" fmla="*/ 273608 h 547215"/>
              <a:gd name="connsiteX8" fmla="*/ 3451354 w 3724961"/>
              <a:gd name="connsiteY8" fmla="*/ 547215 h 547215"/>
              <a:gd name="connsiteX9" fmla="*/ 2807101 w 3724961"/>
              <a:gd name="connsiteY9" fmla="*/ 547215 h 547215"/>
              <a:gd name="connsiteX10" fmla="*/ 2197362 w 3724961"/>
              <a:gd name="connsiteY10" fmla="*/ 547215 h 547215"/>
              <a:gd name="connsiteX11" fmla="*/ 1691163 w 3724961"/>
              <a:gd name="connsiteY11" fmla="*/ 547215 h 547215"/>
              <a:gd name="connsiteX12" fmla="*/ 1081424 w 3724961"/>
              <a:gd name="connsiteY12" fmla="*/ 547215 h 547215"/>
              <a:gd name="connsiteX13" fmla="*/ 609739 w 3724961"/>
              <a:gd name="connsiteY13" fmla="*/ 547215 h 547215"/>
              <a:gd name="connsiteX14" fmla="*/ 0 w 3724961"/>
              <a:gd name="connsiteY14" fmla="*/ 547215 h 547215"/>
              <a:gd name="connsiteX15" fmla="*/ 0 w 3724961"/>
              <a:gd name="connsiteY15" fmla="*/ 0 h 54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24961" h="547215" fill="none" extrusionOk="0">
                <a:moveTo>
                  <a:pt x="0" y="0"/>
                </a:moveTo>
                <a:cubicBezTo>
                  <a:pt x="138217" y="-62141"/>
                  <a:pt x="442526" y="38864"/>
                  <a:pt x="609739" y="0"/>
                </a:cubicBezTo>
                <a:cubicBezTo>
                  <a:pt x="776952" y="-38864"/>
                  <a:pt x="872237" y="17208"/>
                  <a:pt x="1081424" y="0"/>
                </a:cubicBezTo>
                <a:cubicBezTo>
                  <a:pt x="1290611" y="-17208"/>
                  <a:pt x="1339521" y="4595"/>
                  <a:pt x="1587623" y="0"/>
                </a:cubicBezTo>
                <a:cubicBezTo>
                  <a:pt x="1835725" y="-4595"/>
                  <a:pt x="1988819" y="34924"/>
                  <a:pt x="2231876" y="0"/>
                </a:cubicBezTo>
                <a:cubicBezTo>
                  <a:pt x="2474933" y="-34924"/>
                  <a:pt x="2542358" y="2105"/>
                  <a:pt x="2807101" y="0"/>
                </a:cubicBezTo>
                <a:cubicBezTo>
                  <a:pt x="3071844" y="-2105"/>
                  <a:pt x="3283760" y="46366"/>
                  <a:pt x="3451354" y="0"/>
                </a:cubicBezTo>
                <a:cubicBezTo>
                  <a:pt x="3535472" y="43263"/>
                  <a:pt x="3572483" y="175839"/>
                  <a:pt x="3724961" y="273608"/>
                </a:cubicBezTo>
                <a:cubicBezTo>
                  <a:pt x="3596867" y="410345"/>
                  <a:pt x="3489138" y="461032"/>
                  <a:pt x="3451354" y="547215"/>
                </a:cubicBezTo>
                <a:cubicBezTo>
                  <a:pt x="3294949" y="567975"/>
                  <a:pt x="3113788" y="492618"/>
                  <a:pt x="2807101" y="547215"/>
                </a:cubicBezTo>
                <a:cubicBezTo>
                  <a:pt x="2500414" y="601812"/>
                  <a:pt x="2492656" y="529128"/>
                  <a:pt x="2197362" y="547215"/>
                </a:cubicBezTo>
                <a:cubicBezTo>
                  <a:pt x="1902068" y="565302"/>
                  <a:pt x="1914291" y="546206"/>
                  <a:pt x="1691163" y="547215"/>
                </a:cubicBezTo>
                <a:cubicBezTo>
                  <a:pt x="1468035" y="548224"/>
                  <a:pt x="1349238" y="527742"/>
                  <a:pt x="1081424" y="547215"/>
                </a:cubicBezTo>
                <a:cubicBezTo>
                  <a:pt x="813610" y="566688"/>
                  <a:pt x="837355" y="493750"/>
                  <a:pt x="609739" y="547215"/>
                </a:cubicBezTo>
                <a:cubicBezTo>
                  <a:pt x="382123" y="600680"/>
                  <a:pt x="268467" y="544684"/>
                  <a:pt x="0" y="547215"/>
                </a:cubicBezTo>
                <a:cubicBezTo>
                  <a:pt x="-36543" y="428745"/>
                  <a:pt x="21425" y="183552"/>
                  <a:pt x="0" y="0"/>
                </a:cubicBezTo>
                <a:close/>
              </a:path>
              <a:path w="3724961" h="547215" stroke="0" extrusionOk="0">
                <a:moveTo>
                  <a:pt x="0" y="0"/>
                </a:moveTo>
                <a:cubicBezTo>
                  <a:pt x="264299" y="-64647"/>
                  <a:pt x="363518" y="17038"/>
                  <a:pt x="540712" y="0"/>
                </a:cubicBezTo>
                <a:cubicBezTo>
                  <a:pt x="717906" y="-17038"/>
                  <a:pt x="904574" y="51499"/>
                  <a:pt x="1012397" y="0"/>
                </a:cubicBezTo>
                <a:cubicBezTo>
                  <a:pt x="1120220" y="-51499"/>
                  <a:pt x="1490152" y="30582"/>
                  <a:pt x="1656650" y="0"/>
                </a:cubicBezTo>
                <a:cubicBezTo>
                  <a:pt x="1823148" y="-30582"/>
                  <a:pt x="2010797" y="48601"/>
                  <a:pt x="2197362" y="0"/>
                </a:cubicBezTo>
                <a:cubicBezTo>
                  <a:pt x="2383927" y="-48601"/>
                  <a:pt x="2542116" y="36082"/>
                  <a:pt x="2738074" y="0"/>
                </a:cubicBezTo>
                <a:cubicBezTo>
                  <a:pt x="2934032" y="-36082"/>
                  <a:pt x="3158882" y="82884"/>
                  <a:pt x="3451354" y="0"/>
                </a:cubicBezTo>
                <a:cubicBezTo>
                  <a:pt x="3580851" y="76682"/>
                  <a:pt x="3635057" y="224311"/>
                  <a:pt x="3724961" y="273608"/>
                </a:cubicBezTo>
                <a:cubicBezTo>
                  <a:pt x="3689349" y="352580"/>
                  <a:pt x="3543900" y="451401"/>
                  <a:pt x="3451354" y="547215"/>
                </a:cubicBezTo>
                <a:cubicBezTo>
                  <a:pt x="3275157" y="603269"/>
                  <a:pt x="3190684" y="544951"/>
                  <a:pt x="2979669" y="547215"/>
                </a:cubicBezTo>
                <a:cubicBezTo>
                  <a:pt x="2768655" y="549479"/>
                  <a:pt x="2573518" y="526078"/>
                  <a:pt x="2438957" y="547215"/>
                </a:cubicBezTo>
                <a:cubicBezTo>
                  <a:pt x="2304396" y="568352"/>
                  <a:pt x="2039541" y="490559"/>
                  <a:pt x="1898245" y="547215"/>
                </a:cubicBezTo>
                <a:cubicBezTo>
                  <a:pt x="1756949" y="603871"/>
                  <a:pt x="1580170" y="489292"/>
                  <a:pt x="1288505" y="547215"/>
                </a:cubicBezTo>
                <a:cubicBezTo>
                  <a:pt x="996840" y="605138"/>
                  <a:pt x="889948" y="520975"/>
                  <a:pt x="747793" y="547215"/>
                </a:cubicBezTo>
                <a:cubicBezTo>
                  <a:pt x="605638" y="573455"/>
                  <a:pt x="185914" y="540302"/>
                  <a:pt x="0" y="547215"/>
                </a:cubicBezTo>
                <a:cubicBezTo>
                  <a:pt x="-61273" y="293212"/>
                  <a:pt x="56456" y="209458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ar-AE" sz="24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مواصفات الطالب الرقمي: 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259B1528-9EB6-497B-8AB6-E48BBC601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60" y="751117"/>
            <a:ext cx="6885123" cy="58216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7CE8F9-ADF3-4C00-A54E-12821D14E87A}"/>
              </a:ext>
            </a:extLst>
          </p:cNvPr>
          <p:cNvSpPr/>
          <p:nvPr/>
        </p:nvSpPr>
        <p:spPr>
          <a:xfrm>
            <a:off x="2994690" y="284484"/>
            <a:ext cx="3313044" cy="675249"/>
          </a:xfrm>
          <a:prstGeom prst="rect">
            <a:avLst/>
          </a:prstGeom>
          <a:solidFill>
            <a:srgbClr val="FFF8E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ar-AE" sz="20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يحافظ علي خصوصية بياناته الشخصية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B1F0F-036F-43BF-9BF2-60A544E2F8FA}"/>
              </a:ext>
            </a:extLst>
          </p:cNvPr>
          <p:cNvSpPr/>
          <p:nvPr/>
        </p:nvSpPr>
        <p:spPr>
          <a:xfrm>
            <a:off x="1324916" y="1327257"/>
            <a:ext cx="3313044" cy="675249"/>
          </a:xfrm>
          <a:prstGeom prst="rect">
            <a:avLst/>
          </a:prstGeom>
          <a:solidFill>
            <a:srgbClr val="EFF5FB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ar-AE" sz="20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يدير الوقت في استخدام الانترنت حتى لا يضيع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4B8930-306F-4DC3-8212-08BDE9C784AE}"/>
              </a:ext>
            </a:extLst>
          </p:cNvPr>
          <p:cNvSpPr/>
          <p:nvPr/>
        </p:nvSpPr>
        <p:spPr>
          <a:xfrm>
            <a:off x="1263780" y="2864747"/>
            <a:ext cx="3144433" cy="675249"/>
          </a:xfrm>
          <a:prstGeom prst="rect">
            <a:avLst/>
          </a:prstGeom>
          <a:solidFill>
            <a:srgbClr val="EEF7E9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ar-AE" sz="20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احترام الآراء و الثقافات و الأفكار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B23D80-2D12-4C91-A6A7-14D8B5286F65}"/>
              </a:ext>
            </a:extLst>
          </p:cNvPr>
          <p:cNvCxnSpPr>
            <a:cxnSpLocks/>
          </p:cNvCxnSpPr>
          <p:nvPr/>
        </p:nvCxnSpPr>
        <p:spPr>
          <a:xfrm flipH="1" flipV="1">
            <a:off x="4927208" y="4811110"/>
            <a:ext cx="576471" cy="454955"/>
          </a:xfrm>
          <a:prstGeom prst="line">
            <a:avLst/>
          </a:prstGeom>
          <a:ln w="28575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17EF01-51A8-4DB1-BA5F-69443CC1952A}"/>
              </a:ext>
            </a:extLst>
          </p:cNvPr>
          <p:cNvCxnSpPr>
            <a:cxnSpLocks/>
          </p:cNvCxnSpPr>
          <p:nvPr/>
        </p:nvCxnSpPr>
        <p:spPr>
          <a:xfrm flipH="1" flipV="1">
            <a:off x="5122849" y="6038476"/>
            <a:ext cx="2050706" cy="228976"/>
          </a:xfrm>
          <a:prstGeom prst="line">
            <a:avLst/>
          </a:prstGeom>
          <a:ln w="28575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7DF42F5-DFF9-4506-93DC-A21BFF18F92C}"/>
              </a:ext>
            </a:extLst>
          </p:cNvPr>
          <p:cNvSpPr/>
          <p:nvPr/>
        </p:nvSpPr>
        <p:spPr>
          <a:xfrm>
            <a:off x="1540533" y="4381127"/>
            <a:ext cx="3313044" cy="675249"/>
          </a:xfrm>
          <a:prstGeom prst="rect">
            <a:avLst/>
          </a:prstGeom>
          <a:solidFill>
            <a:srgbClr val="FCEBE0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ar-AE" sz="20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يحمي نفسه من المواقع الغير موثوقة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353359-E524-4CA3-80B0-699CA09D53A5}"/>
              </a:ext>
            </a:extLst>
          </p:cNvPr>
          <p:cNvSpPr/>
          <p:nvPr/>
        </p:nvSpPr>
        <p:spPr>
          <a:xfrm>
            <a:off x="2178465" y="5700851"/>
            <a:ext cx="2900285" cy="675249"/>
          </a:xfrm>
          <a:prstGeom prst="rect">
            <a:avLst/>
          </a:prstGeom>
          <a:solidFill>
            <a:srgbClr val="EAD5FF"/>
          </a:solidFill>
          <a:ln w="57150">
            <a:solidFill>
              <a:srgbClr val="CC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457200"/>
            <a:r>
              <a:rPr lang="ar-AE" sz="20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يحمي نفسه من البرامج الضارة و الغرباء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1E7F37-8AB7-4647-85E2-A5EA4E382E7B}"/>
              </a:ext>
            </a:extLst>
          </p:cNvPr>
          <p:cNvSpPr/>
          <p:nvPr/>
        </p:nvSpPr>
        <p:spPr>
          <a:xfrm>
            <a:off x="4927208" y="6572756"/>
            <a:ext cx="1663451" cy="234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endParaRPr lang="ar-AE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77FA34-E4BA-41CF-87B0-1BC3F362E75F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4408212" y="3202371"/>
            <a:ext cx="661178" cy="459566"/>
          </a:xfrm>
          <a:prstGeom prst="line">
            <a:avLst/>
          </a:prstGeom>
          <a:ln w="28575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2E3003-FFD3-4710-BA2B-5019904886E8}"/>
              </a:ext>
            </a:extLst>
          </p:cNvPr>
          <p:cNvCxnSpPr>
            <a:cxnSpLocks/>
          </p:cNvCxnSpPr>
          <p:nvPr/>
        </p:nvCxnSpPr>
        <p:spPr>
          <a:xfrm flipH="1" flipV="1">
            <a:off x="4651214" y="1547551"/>
            <a:ext cx="974016" cy="228977"/>
          </a:xfrm>
          <a:prstGeom prst="line">
            <a:avLst/>
          </a:prstGeom>
          <a:ln w="28575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71E6F8-648B-4128-BEF7-8B0325B9741F}"/>
              </a:ext>
            </a:extLst>
          </p:cNvPr>
          <p:cNvCxnSpPr>
            <a:cxnSpLocks/>
          </p:cNvCxnSpPr>
          <p:nvPr/>
        </p:nvCxnSpPr>
        <p:spPr>
          <a:xfrm flipH="1" flipV="1">
            <a:off x="6347494" y="545072"/>
            <a:ext cx="1060471" cy="337624"/>
          </a:xfrm>
          <a:prstGeom prst="line">
            <a:avLst/>
          </a:prstGeom>
          <a:ln w="28575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89935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9258A-FF8A-4722-84D8-0D960113F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01" y="5393893"/>
            <a:ext cx="2794000" cy="870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B0DB3C-A5CE-4520-AC71-C48627F83A73}"/>
              </a:ext>
            </a:extLst>
          </p:cNvPr>
          <p:cNvSpPr txBox="1"/>
          <p:nvPr/>
        </p:nvSpPr>
        <p:spPr>
          <a:xfrm>
            <a:off x="2465388" y="4759325"/>
            <a:ext cx="5634037" cy="45720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+mj-lt"/>
                <a:ea typeface="+mj-ea"/>
                <a:cs typeface="(AH) Manal Black" pitchFamily="2" charset="-78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+mj-ea"/>
                <a:cs typeface="(AH) Manal Black" pitchFamily="2" charset="-78"/>
              </a:rPr>
              <a:t>تأكد</a:t>
            </a:r>
            <a:r>
              <a:rPr lang="ar-AE" sz="3200" b="1" dirty="0">
                <a:solidFill>
                  <a:srgbClr val="002060"/>
                </a:solidFill>
                <a:latin typeface="+mj-lt"/>
                <a:ea typeface="+mj-ea"/>
                <a:cs typeface="(AH) Manal Black" pitchFamily="2" charset="-78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+mj-ea"/>
                <a:cs typeface="(AH) Manal Black" pitchFamily="2" charset="-78"/>
              </a:rPr>
              <a:t>من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+mj-ea"/>
                <a:cs typeface="(AH) Manal Black" pitchFamily="2" charset="-78"/>
              </a:rPr>
              <a:t> </a:t>
            </a:r>
            <a:r>
              <a:rPr lang="ar-AE" sz="3200" b="1" dirty="0">
                <a:solidFill>
                  <a:srgbClr val="002060"/>
                </a:solidFill>
                <a:latin typeface="+mj-lt"/>
                <a:ea typeface="+mj-ea"/>
                <a:cs typeface="(AH) Manal Black" pitchFamily="2" charset="-78"/>
              </a:rPr>
              <a:t>الدخول إلى بوابة التعلم الذكي ومنصة ألف 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+mj-ea"/>
                <a:cs typeface="(AH) Manal Black" pitchFamily="2" charset="-78"/>
                <a:sym typeface="Wingdings" panose="05000000000000000000" pitchFamily="2" charset="2"/>
              </a:rPr>
              <a:t></a:t>
            </a:r>
            <a:endParaRPr lang="en-US" sz="3200" b="1" dirty="0">
              <a:solidFill>
                <a:srgbClr val="002060"/>
              </a:solidFill>
              <a:latin typeface="+mj-lt"/>
              <a:ea typeface="+mj-ea"/>
              <a:cs typeface="(AH) Manal Black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FF412B-3030-4768-8945-1DE30EAE3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85" y="1626538"/>
            <a:ext cx="244792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 result for قلم رصاص">
            <a:extLst>
              <a:ext uri="{FF2B5EF4-FFF2-40B4-BE49-F238E27FC236}">
                <a16:creationId xmlns:a16="http://schemas.microsoft.com/office/drawing/2014/main" id="{557135F2-BB83-4CCC-A394-E200405EC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77038" y="1441450"/>
            <a:ext cx="1981200" cy="2705100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59ACC7-3A49-4FFA-A855-3AB3AE47CD2B}"/>
              </a:ext>
            </a:extLst>
          </p:cNvPr>
          <p:cNvSpPr/>
          <p:nvPr/>
        </p:nvSpPr>
        <p:spPr>
          <a:xfrm>
            <a:off x="3467522" y="85368"/>
            <a:ext cx="5256956" cy="761194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w="139700" h="1397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8" name="TextBox 1">
            <a:extLst>
              <a:ext uri="{FF2B5EF4-FFF2-40B4-BE49-F238E27FC236}">
                <a16:creationId xmlns:a16="http://schemas.microsoft.com/office/drawing/2014/main" id="{22CAAE12-C0E4-4588-B9DD-98B318505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130175"/>
            <a:ext cx="712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4000" b="1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تأكد  من وجود جميع احتياجاتك بجانبك </a:t>
            </a:r>
            <a:r>
              <a:rPr lang="ar-AE" altLang="en-US" sz="4000" b="1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</a:t>
            </a:r>
            <a:endParaRPr lang="en-US" altLang="en-US" sz="4000" b="1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6" name="Picture 1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E1CC6D3-DA3B-4249-A388-D8B7D6AFC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884" y="5626648"/>
            <a:ext cx="2726336" cy="849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صورة 7" descr="صورة تحتوي على نص, سماء, إلكترونيات&#10;&#10;تم إنشاء الوصف تلقائياً">
            <a:extLst>
              <a:ext uri="{FF2B5EF4-FFF2-40B4-BE49-F238E27FC236}">
                <a16:creationId xmlns:a16="http://schemas.microsoft.com/office/drawing/2014/main" id="{FB9E6E05-14A7-4DFF-A3CB-44408AD2FF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5" y="1641475"/>
            <a:ext cx="3478393" cy="2608795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FF346E24-9170-4E6C-A93E-DEB3D894C0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8052" y="1509775"/>
            <a:ext cx="2447924" cy="31513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7E4CE9-E7C1-4783-8F26-236D515CC909}"/>
              </a:ext>
            </a:extLst>
          </p:cNvPr>
          <p:cNvSpPr/>
          <p:nvPr/>
        </p:nvSpPr>
        <p:spPr>
          <a:xfrm>
            <a:off x="3996340" y="622850"/>
            <a:ext cx="4197770" cy="761194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w="139700" h="1397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5" name="Title 1">
            <a:extLst>
              <a:ext uri="{FF2B5EF4-FFF2-40B4-BE49-F238E27FC236}">
                <a16:creationId xmlns:a16="http://schemas.microsoft.com/office/drawing/2014/main" id="{9630585F-1F0D-4B76-8FF9-6F31C15F2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622300"/>
            <a:ext cx="53832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AE" altLang="en-US" sz="5400" b="1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لنتفق معا على قواعد محددة </a:t>
            </a:r>
            <a:endParaRPr lang="en-US" altLang="en-US" sz="5400" b="1">
              <a:solidFill>
                <a:srgbClr val="FFC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" name="Rectangle: Rounded Corners 1" descr="&quot;&quot;">
            <a:extLst>
              <a:ext uri="{FF2B5EF4-FFF2-40B4-BE49-F238E27FC236}">
                <a16:creationId xmlns:a16="http://schemas.microsoft.com/office/drawing/2014/main" id="{A533CED0-B99C-4185-ADF6-72C70D91C535}"/>
              </a:ext>
            </a:extLst>
          </p:cNvPr>
          <p:cNvSpPr/>
          <p:nvPr/>
        </p:nvSpPr>
        <p:spPr>
          <a:xfrm>
            <a:off x="2164699" y="2091386"/>
            <a:ext cx="2497559" cy="1574800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المشاركة والتفاعل وتقديم التغذية الراجعة 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</a:t>
            </a:r>
            <a:r>
              <a:rPr lang="ar-AE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المعلم</a:t>
            </a: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: Rounded Corners 2" descr="&quot;&quot;">
            <a:extLst>
              <a:ext uri="{FF2B5EF4-FFF2-40B4-BE49-F238E27FC236}">
                <a16:creationId xmlns:a16="http://schemas.microsoft.com/office/drawing/2014/main" id="{4B8E09FF-55FB-41BD-852F-25B7E68CEF5F}"/>
              </a:ext>
            </a:extLst>
          </p:cNvPr>
          <p:cNvSpPr/>
          <p:nvPr/>
        </p:nvSpPr>
        <p:spPr>
          <a:xfrm>
            <a:off x="2100496" y="4445759"/>
            <a:ext cx="2460158" cy="15525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استأذن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عند المداخلة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4" descr="&quot;&quot;">
            <a:extLst>
              <a:ext uri="{FF2B5EF4-FFF2-40B4-BE49-F238E27FC236}">
                <a16:creationId xmlns:a16="http://schemas.microsoft.com/office/drawing/2014/main" id="{DB59645B-28AF-4C4B-8589-C99B8B31D889}"/>
              </a:ext>
            </a:extLst>
          </p:cNvPr>
          <p:cNvSpPr/>
          <p:nvPr/>
        </p:nvSpPr>
        <p:spPr>
          <a:xfrm>
            <a:off x="8494457" y="4395752"/>
            <a:ext cx="2480936" cy="15525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استمع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المتحدث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جيداً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: Rounded Corners 5" descr="&quot;&quot;">
            <a:extLst>
              <a:ext uri="{FF2B5EF4-FFF2-40B4-BE49-F238E27FC236}">
                <a16:creationId xmlns:a16="http://schemas.microsoft.com/office/drawing/2014/main" id="{2811D08E-16A0-469D-9EE9-126A5CA1CF7D}"/>
              </a:ext>
            </a:extLst>
          </p:cNvPr>
          <p:cNvSpPr/>
          <p:nvPr/>
        </p:nvSpPr>
        <p:spPr>
          <a:xfrm>
            <a:off x="8410484" y="2064398"/>
            <a:ext cx="2480936" cy="160178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تجنبي المحادثات الجانبية مع صديقاتك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: Rounded Corners 6" descr="&quot;&quot;">
            <a:extLst>
              <a:ext uri="{FF2B5EF4-FFF2-40B4-BE49-F238E27FC236}">
                <a16:creationId xmlns:a16="http://schemas.microsoft.com/office/drawing/2014/main" id="{E2EACF07-414A-4AD3-80CF-DFBF99A1AC5D}"/>
              </a:ext>
            </a:extLst>
          </p:cNvPr>
          <p:cNvSpPr/>
          <p:nvPr/>
        </p:nvSpPr>
        <p:spPr>
          <a:xfrm>
            <a:off x="5457683" y="4345746"/>
            <a:ext cx="2464314" cy="16525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تتردد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السؤال عن آي استفسار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: Rounded Corners 7" descr="&quot;&quot;">
            <a:extLst>
              <a:ext uri="{FF2B5EF4-FFF2-40B4-BE49-F238E27FC236}">
                <a16:creationId xmlns:a16="http://schemas.microsoft.com/office/drawing/2014/main" id="{4F288EDC-4591-4A90-8C92-077AB031D9F7}"/>
              </a:ext>
            </a:extLst>
          </p:cNvPr>
          <p:cNvSpPr/>
          <p:nvPr/>
        </p:nvSpPr>
        <p:spPr>
          <a:xfrm>
            <a:off x="5391737" y="2113611"/>
            <a:ext cx="2464314" cy="1552575"/>
          </a:xfrm>
          <a:prstGeom prst="roundRect">
            <a:avLst/>
          </a:prstGeom>
          <a:solidFill>
            <a:srgbClr val="FFE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اتبع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تعليمات معلم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 دائماً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7A4B3DE-D2A2-45DF-9BB8-37D988168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65" y="0"/>
            <a:ext cx="4436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3767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079EE7-61E9-44CC-B7DC-DA6A56179307}"/>
              </a:ext>
            </a:extLst>
          </p:cNvPr>
          <p:cNvSpPr/>
          <p:nvPr/>
        </p:nvSpPr>
        <p:spPr>
          <a:xfrm>
            <a:off x="1408921" y="3049835"/>
            <a:ext cx="9993086" cy="13619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AE" sz="6000" dirty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PT Bold Broken" panose="02010400000000000000" pitchFamily="2" charset="-78"/>
              </a:rPr>
              <a:t>حــجــم الأشكال المركبة</a:t>
            </a:r>
            <a:endParaRPr lang="ar-AE" sz="2800" dirty="0">
              <a:ln w="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PT Bold Broken" panose="0201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C0710-C6C2-4F82-8161-F014FC449B18}"/>
              </a:ext>
            </a:extLst>
          </p:cNvPr>
          <p:cNvSpPr/>
          <p:nvPr/>
        </p:nvSpPr>
        <p:spPr bwMode="auto">
          <a:xfrm>
            <a:off x="4974540" y="1537970"/>
            <a:ext cx="31710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12.12</a:t>
            </a:r>
            <a:endParaRPr lang="ar-AE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BE319E7-00F7-4773-9FF1-450BF46FF2E3}"/>
              </a:ext>
            </a:extLst>
          </p:cNvPr>
          <p:cNvSpPr txBox="1"/>
          <p:nvPr/>
        </p:nvSpPr>
        <p:spPr>
          <a:xfrm>
            <a:off x="8493760" y="965200"/>
            <a:ext cx="143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/>
              <a:t>ال</a:t>
            </a:r>
            <a:r>
              <a:rPr lang="ar-AE" sz="3200" dirty="0"/>
              <a:t>خامس</a:t>
            </a:r>
            <a:endParaRPr lang="en-AE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B7502-EAC5-4BC6-B140-99E8ED7E8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69" t="41637" r="16577" b="25937"/>
          <a:stretch/>
        </p:blipFill>
        <p:spPr>
          <a:xfrm>
            <a:off x="1645920" y="4895559"/>
            <a:ext cx="2465052" cy="1786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FAC16-3CFB-421E-8CC0-0DD7C0F5DC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038" t="24603" r="17039" b="25937"/>
          <a:stretch/>
        </p:blipFill>
        <p:spPr>
          <a:xfrm>
            <a:off x="9210040" y="4412333"/>
            <a:ext cx="2191967" cy="24456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6685</TotalTime>
  <Words>715</Words>
  <Application>Microsoft Office PowerPoint</Application>
  <PresentationFormat>Widescreen</PresentationFormat>
  <Paragraphs>151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Algerian</vt:lpstr>
      <vt:lpstr>Arabic Typesetting</vt:lpstr>
      <vt:lpstr>Arial</vt:lpstr>
      <vt:lpstr>Calibri</vt:lpstr>
      <vt:lpstr>Calibri Light</vt:lpstr>
      <vt:lpstr>Sakkal Majalla</vt:lpstr>
      <vt:lpstr>Verdana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فتحية</dc:creator>
  <cp:lastModifiedBy>Najla</cp:lastModifiedBy>
  <cp:revision>256</cp:revision>
  <dcterms:created xsi:type="dcterms:W3CDTF">2021-03-25T13:26:17Z</dcterms:created>
  <dcterms:modified xsi:type="dcterms:W3CDTF">2023-06-10T09:10:24Z</dcterms:modified>
</cp:coreProperties>
</file>