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0149-421F-4B8D-BF89-98CABE3D4D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3090-61B8-4D54-84A8-04DA141A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7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0149-421F-4B8D-BF89-98CABE3D4D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3090-61B8-4D54-84A8-04DA141A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6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0149-421F-4B8D-BF89-98CABE3D4D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3090-61B8-4D54-84A8-04DA141A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0149-421F-4B8D-BF89-98CABE3D4D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3090-61B8-4D54-84A8-04DA141A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7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0149-421F-4B8D-BF89-98CABE3D4D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3090-61B8-4D54-84A8-04DA141A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5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0149-421F-4B8D-BF89-98CABE3D4D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3090-61B8-4D54-84A8-04DA141A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2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0149-421F-4B8D-BF89-98CABE3D4D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3090-61B8-4D54-84A8-04DA141A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4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0149-421F-4B8D-BF89-98CABE3D4D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3090-61B8-4D54-84A8-04DA141A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8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0149-421F-4B8D-BF89-98CABE3D4D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3090-61B8-4D54-84A8-04DA141A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8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0149-421F-4B8D-BF89-98CABE3D4D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3090-61B8-4D54-84A8-04DA141A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3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0149-421F-4B8D-BF89-98CABE3D4D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3090-61B8-4D54-84A8-04DA141A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1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90149-421F-4B8D-BF89-98CABE3D4D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B3090-61B8-4D54-84A8-04DA141A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1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1" y="0"/>
            <a:ext cx="11940208" cy="6858000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469900" y="2349500"/>
            <a:ext cx="492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400" dirty="0" smtClean="0"/>
              <a:t>القراءة</a:t>
            </a:r>
            <a:endParaRPr lang="ar-AE" sz="4400" dirty="0"/>
          </a:p>
        </p:txBody>
      </p:sp>
      <p:sp>
        <p:nvSpPr>
          <p:cNvPr id="16" name="مستطيل 15"/>
          <p:cNvSpPr/>
          <p:nvPr/>
        </p:nvSpPr>
        <p:spPr>
          <a:xfrm>
            <a:off x="609600" y="3517900"/>
            <a:ext cx="4851400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400" dirty="0" smtClean="0"/>
              <a:t>طلب العلم </a:t>
            </a:r>
            <a:endParaRPr lang="ar-AE" sz="4400" dirty="0"/>
          </a:p>
        </p:txBody>
      </p:sp>
      <p:sp>
        <p:nvSpPr>
          <p:cNvPr id="17" name="مستطيل 16"/>
          <p:cNvSpPr/>
          <p:nvPr/>
        </p:nvSpPr>
        <p:spPr>
          <a:xfrm>
            <a:off x="571500" y="4711700"/>
            <a:ext cx="4826000" cy="901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400" dirty="0" smtClean="0"/>
              <a:t>تدبر </a:t>
            </a:r>
            <a:r>
              <a:rPr lang="ar-AE" sz="4400" dirty="0" smtClean="0"/>
              <a:t>القرآن</a:t>
            </a:r>
            <a:endParaRPr lang="ar-AE" sz="4400" dirty="0"/>
          </a:p>
        </p:txBody>
      </p:sp>
      <p:sp>
        <p:nvSpPr>
          <p:cNvPr id="18" name="مستطيل 17"/>
          <p:cNvSpPr/>
          <p:nvPr/>
        </p:nvSpPr>
        <p:spPr>
          <a:xfrm>
            <a:off x="609600" y="5715000"/>
            <a:ext cx="4787900" cy="96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400" dirty="0" smtClean="0"/>
              <a:t>إعمال العقل والتفكر </a:t>
            </a:r>
            <a:endParaRPr lang="ar-AE" sz="4400" dirty="0"/>
          </a:p>
        </p:txBody>
      </p:sp>
    </p:spTree>
    <p:extLst>
      <p:ext uri="{BB962C8B-B14F-4D97-AF65-F5344CB8AC3E}">
        <p14:creationId xmlns:p14="http://schemas.microsoft.com/office/powerpoint/2010/main" val="183539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0"/>
            <a:ext cx="11979965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981700" y="2692400"/>
            <a:ext cx="1790700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z-Cyrl-AZ" sz="3600" dirty="0" smtClean="0"/>
              <a:t>Ѵ</a:t>
            </a:r>
            <a:endParaRPr lang="ar-AE" sz="3600" dirty="0"/>
          </a:p>
        </p:txBody>
      </p:sp>
      <p:sp>
        <p:nvSpPr>
          <p:cNvPr id="4" name="مستطيل 3"/>
          <p:cNvSpPr/>
          <p:nvPr/>
        </p:nvSpPr>
        <p:spPr>
          <a:xfrm>
            <a:off x="4191000" y="3632200"/>
            <a:ext cx="17907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z-Cyrl-AZ" sz="3600" dirty="0" smtClean="0"/>
              <a:t>Ѵ</a:t>
            </a:r>
            <a:endParaRPr lang="ar-AE" sz="3600" dirty="0"/>
          </a:p>
        </p:txBody>
      </p:sp>
      <p:sp>
        <p:nvSpPr>
          <p:cNvPr id="5" name="مستطيل 4"/>
          <p:cNvSpPr/>
          <p:nvPr/>
        </p:nvSpPr>
        <p:spPr>
          <a:xfrm>
            <a:off x="4174435" y="4610100"/>
            <a:ext cx="1790700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z-Cyrl-AZ" sz="3600" dirty="0" smtClean="0"/>
              <a:t>Ѵ</a:t>
            </a:r>
            <a:endParaRPr lang="ar-AE" sz="3600" dirty="0"/>
          </a:p>
        </p:txBody>
      </p:sp>
      <p:sp>
        <p:nvSpPr>
          <p:cNvPr id="6" name="مستطيل 5"/>
          <p:cNvSpPr/>
          <p:nvPr/>
        </p:nvSpPr>
        <p:spPr>
          <a:xfrm>
            <a:off x="5981700" y="5321300"/>
            <a:ext cx="179070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z-Cyrl-AZ" sz="3600" dirty="0" smtClean="0"/>
              <a:t>Ѵ</a:t>
            </a:r>
            <a:endParaRPr lang="ar-AE" sz="3600" dirty="0"/>
          </a:p>
        </p:txBody>
      </p:sp>
      <p:sp>
        <p:nvSpPr>
          <p:cNvPr id="7" name="مستطيل 6"/>
          <p:cNvSpPr/>
          <p:nvPr/>
        </p:nvSpPr>
        <p:spPr>
          <a:xfrm>
            <a:off x="5981700" y="5943600"/>
            <a:ext cx="179070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z-Cyrl-AZ" sz="3600" dirty="0" smtClean="0"/>
              <a:t>Ѵ</a:t>
            </a:r>
            <a:endParaRPr lang="ar-AE" sz="3600" dirty="0"/>
          </a:p>
        </p:txBody>
      </p:sp>
      <p:sp>
        <p:nvSpPr>
          <p:cNvPr id="8" name="مستطيل 7"/>
          <p:cNvSpPr/>
          <p:nvPr/>
        </p:nvSpPr>
        <p:spPr>
          <a:xfrm>
            <a:off x="92765" y="2578100"/>
            <a:ext cx="3793435" cy="946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 smtClean="0"/>
              <a:t>أوفى بعهده </a:t>
            </a:r>
            <a:endParaRPr lang="ar-AE" sz="3600" dirty="0"/>
          </a:p>
        </p:txBody>
      </p:sp>
      <p:sp>
        <p:nvSpPr>
          <p:cNvPr id="9" name="مستطيل 8"/>
          <p:cNvSpPr/>
          <p:nvPr/>
        </p:nvSpPr>
        <p:spPr>
          <a:xfrm>
            <a:off x="80065" y="3695700"/>
            <a:ext cx="3806135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 smtClean="0"/>
              <a:t> </a:t>
            </a:r>
            <a:r>
              <a:rPr lang="ar-AE" sz="2400" b="1" dirty="0" smtClean="0"/>
              <a:t>لم يحكم عقله فقد يضر بالآخرين</a:t>
            </a:r>
            <a:endParaRPr lang="ar-AE" sz="2400" b="1" dirty="0"/>
          </a:p>
        </p:txBody>
      </p:sp>
      <p:sp>
        <p:nvSpPr>
          <p:cNvPr id="10" name="مستطيل 9"/>
          <p:cNvSpPr/>
          <p:nvPr/>
        </p:nvSpPr>
        <p:spPr>
          <a:xfrm>
            <a:off x="92765" y="4502150"/>
            <a:ext cx="3806135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/>
              <a:t>لم يعمل عقله باختيار الأهم </a:t>
            </a:r>
            <a:endParaRPr lang="ar-AE" sz="2800" b="1" dirty="0"/>
          </a:p>
        </p:txBody>
      </p:sp>
      <p:sp>
        <p:nvSpPr>
          <p:cNvPr id="11" name="مستطيل 10"/>
          <p:cNvSpPr/>
          <p:nvPr/>
        </p:nvSpPr>
        <p:spPr>
          <a:xfrm>
            <a:off x="92765" y="5245100"/>
            <a:ext cx="3793435" cy="69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/>
              <a:t>تعرف </a:t>
            </a:r>
            <a:r>
              <a:rPr lang="ar-AE" sz="3600" b="1" dirty="0" smtClean="0"/>
              <a:t>ما ينفعها </a:t>
            </a:r>
            <a:endParaRPr lang="ar-AE" sz="3600" b="1" dirty="0"/>
          </a:p>
        </p:txBody>
      </p:sp>
      <p:sp>
        <p:nvSpPr>
          <p:cNvPr id="12" name="مستطيل 11"/>
          <p:cNvSpPr/>
          <p:nvPr/>
        </p:nvSpPr>
        <p:spPr>
          <a:xfrm>
            <a:off x="92765" y="6057900"/>
            <a:ext cx="3806135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 smtClean="0"/>
              <a:t>استخدم </a:t>
            </a:r>
            <a:r>
              <a:rPr lang="ar-AE" sz="2400" b="1" dirty="0" smtClean="0"/>
              <a:t>عقله بالشيء الصحيح</a:t>
            </a:r>
            <a:endParaRPr lang="ar-AE" sz="2400" b="1" dirty="0"/>
          </a:p>
        </p:txBody>
      </p:sp>
    </p:spTree>
    <p:extLst>
      <p:ext uri="{BB962C8B-B14F-4D97-AF65-F5344CB8AC3E}">
        <p14:creationId xmlns:p14="http://schemas.microsoft.com/office/powerpoint/2010/main" val="302846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65"/>
            <a:ext cx="12192000" cy="685113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46808" y="3109266"/>
            <a:ext cx="2138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3600" b="1" dirty="0" smtClean="0">
                <a:solidFill>
                  <a:srgbClr val="FF0000"/>
                </a:solidFill>
                <a:latin typeface="KarimLTRegular"/>
              </a:rPr>
              <a:t>لا أستجيب له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959411" y="4505261"/>
            <a:ext cx="4068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3600" b="1" dirty="0" smtClean="0">
                <a:solidFill>
                  <a:srgbClr val="FF0000"/>
                </a:solidFill>
              </a:rPr>
              <a:t>أبلغ </a:t>
            </a:r>
            <a:r>
              <a:rPr lang="ar-AE" sz="3600" b="1" dirty="0">
                <a:solidFill>
                  <a:srgbClr val="FF0000"/>
                </a:solidFill>
              </a:rPr>
              <a:t>الممرض بذلك </a:t>
            </a:r>
            <a:r>
              <a:rPr lang="ar-AE" sz="3600" b="1" dirty="0" smtClean="0">
                <a:solidFill>
                  <a:srgbClr val="FF0000"/>
                </a:solidFill>
              </a:rPr>
              <a:t>ليسعفه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918953" y="5901256"/>
            <a:ext cx="52932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3600" b="1" dirty="0" smtClean="0">
                <a:solidFill>
                  <a:srgbClr val="FF0000"/>
                </a:solidFill>
              </a:rPr>
              <a:t>لا أغش </a:t>
            </a:r>
            <a:r>
              <a:rPr lang="ar-AE" sz="3600" b="1" dirty="0" smtClean="0">
                <a:solidFill>
                  <a:srgbClr val="FF0000"/>
                </a:solidFill>
              </a:rPr>
              <a:t>وأنصحهم بإعمال عقلهم </a:t>
            </a:r>
            <a:endParaRPr lang="ar-A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3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4753"/>
            <a:ext cx="12192000" cy="58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43"/>
            <a:ext cx="12192000" cy="661851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55312" y="2521479"/>
            <a:ext cx="102750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AE" sz="4800" b="1" dirty="0" smtClean="0">
                <a:solidFill>
                  <a:srgbClr val="0070C0"/>
                </a:solidFill>
                <a:latin typeface="KarimLTRegular"/>
              </a:rPr>
              <a:t>1- وفَّرت الدولة المدارس.</a:t>
            </a:r>
          </a:p>
          <a:p>
            <a:pPr algn="just" rtl="1"/>
            <a:r>
              <a:rPr lang="ar-AE" sz="4800" b="1" dirty="0" smtClean="0">
                <a:solidFill>
                  <a:srgbClr val="0070C0"/>
                </a:solidFill>
                <a:latin typeface="KarimLTRegular"/>
              </a:rPr>
              <a:t>2- أقامت مراكز للبحوث.</a:t>
            </a:r>
          </a:p>
          <a:p>
            <a:pPr algn="just" rtl="1"/>
            <a:r>
              <a:rPr lang="ar-AE" sz="4800" b="1" dirty="0" smtClean="0">
                <a:solidFill>
                  <a:srgbClr val="0070C0"/>
                </a:solidFill>
                <a:latin typeface="KarimLTRegular"/>
              </a:rPr>
              <a:t>3- أنشأت مراكز </a:t>
            </a:r>
            <a:r>
              <a:rPr lang="ar-AE" sz="4800" b="1" dirty="0">
                <a:solidFill>
                  <a:srgbClr val="0070C0"/>
                </a:solidFill>
                <a:latin typeface="KarimLTRegular"/>
              </a:rPr>
              <a:t>لتنمية </a:t>
            </a:r>
            <a:r>
              <a:rPr lang="ar-AE" sz="4800" b="1" dirty="0" smtClean="0">
                <a:solidFill>
                  <a:srgbClr val="0070C0"/>
                </a:solidFill>
                <a:latin typeface="KarimLTRegular"/>
              </a:rPr>
              <a:t>المواهب.</a:t>
            </a:r>
          </a:p>
          <a:p>
            <a:pPr algn="just" rtl="1"/>
            <a:r>
              <a:rPr lang="ar-AE" sz="4800" b="1" dirty="0" smtClean="0">
                <a:solidFill>
                  <a:srgbClr val="0070C0"/>
                </a:solidFill>
                <a:latin typeface="KarimLTRegular"/>
              </a:rPr>
              <a:t>4- دعمت ثقافة القراءة.</a:t>
            </a:r>
          </a:p>
          <a:p>
            <a:pPr algn="just" rtl="1"/>
            <a:r>
              <a:rPr lang="ar-AE" sz="4800" b="1" dirty="0" smtClean="0">
                <a:solidFill>
                  <a:srgbClr val="0070C0"/>
                </a:solidFill>
                <a:latin typeface="KarimLTRegular"/>
              </a:rPr>
              <a:t>5- أطلقت </a:t>
            </a:r>
            <a:r>
              <a:rPr lang="ar-AE" sz="4800" b="1" dirty="0">
                <a:solidFill>
                  <a:srgbClr val="0070C0"/>
                </a:solidFill>
                <a:latin typeface="KarimLTRegular"/>
              </a:rPr>
              <a:t>على عام </a:t>
            </a:r>
            <a:r>
              <a:rPr lang="ar-AE" sz="4800" b="1" dirty="0" smtClean="0">
                <a:solidFill>
                  <a:srgbClr val="0070C0"/>
                </a:solidFill>
                <a:latin typeface="KarimLTRegular"/>
              </a:rPr>
              <a:t>2015  عامًا </a:t>
            </a:r>
            <a:r>
              <a:rPr lang="ar-AE" sz="4800" b="1" dirty="0" smtClean="0">
                <a:solidFill>
                  <a:srgbClr val="0070C0"/>
                </a:solidFill>
                <a:latin typeface="KarimLTRegular"/>
              </a:rPr>
              <a:t>للابتكار.</a:t>
            </a:r>
            <a:endParaRPr lang="ar-AE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7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9" y="0"/>
            <a:ext cx="11952421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955800" y="2959100"/>
            <a:ext cx="59690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/>
              <a:t>أحافظ على الصلاة والصيام </a:t>
            </a:r>
            <a:endParaRPr lang="ar-AE" sz="3600" b="1" dirty="0"/>
          </a:p>
        </p:txBody>
      </p:sp>
      <p:sp>
        <p:nvSpPr>
          <p:cNvPr id="4" name="مستطيل 3"/>
          <p:cNvSpPr/>
          <p:nvPr/>
        </p:nvSpPr>
        <p:spPr>
          <a:xfrm>
            <a:off x="1917700" y="3797300"/>
            <a:ext cx="59817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/>
              <a:t>الصدق </a:t>
            </a:r>
            <a:r>
              <a:rPr lang="ar-AE" sz="3600" b="1" dirty="0"/>
              <a:t>والإحسان إليهم 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955800" y="4686300"/>
            <a:ext cx="5969000" cy="723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/>
              <a:t>المحافظة على نظافة البيئة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917699" y="5664200"/>
            <a:ext cx="6007101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/>
              <a:t>طلب العلم </a:t>
            </a:r>
            <a:r>
              <a:rPr lang="ar-AE" sz="3600" b="1" dirty="0" smtClean="0"/>
              <a:t>النافع</a:t>
            </a:r>
            <a:endParaRPr lang="ar-AE" sz="3600" b="1" dirty="0"/>
          </a:p>
        </p:txBody>
      </p:sp>
    </p:spTree>
    <p:extLst>
      <p:ext uri="{BB962C8B-B14F-4D97-AF65-F5344CB8AC3E}">
        <p14:creationId xmlns:p14="http://schemas.microsoft.com/office/powerpoint/2010/main" val="256020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76" y="0"/>
            <a:ext cx="11895448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756605" y="2486472"/>
            <a:ext cx="3084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solidFill>
                  <a:srgbClr val="001AE6"/>
                </a:solidFill>
                <a:latin typeface="KarimLTRegular"/>
              </a:rPr>
              <a:t>يبدع في مجال </a:t>
            </a:r>
            <a:r>
              <a:rPr lang="ar-AE" sz="3200" b="1" dirty="0" smtClean="0">
                <a:solidFill>
                  <a:srgbClr val="001AE6"/>
                </a:solidFill>
                <a:latin typeface="KarimLTRegular"/>
              </a:rPr>
              <a:t>دراسته</a:t>
            </a:r>
            <a:endParaRPr lang="ar-AE" sz="3200" b="1" dirty="0">
              <a:solidFill>
                <a:srgbClr val="001AE6"/>
              </a:solidFill>
              <a:latin typeface="KarimLTRegular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334810" y="3500512"/>
            <a:ext cx="1537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001AE6"/>
                </a:solidFill>
                <a:latin typeface="KarimLTRegular"/>
              </a:rPr>
              <a:t>يتقن عمله</a:t>
            </a:r>
            <a:endParaRPr lang="ar-AE" sz="3200" b="1" dirty="0">
              <a:solidFill>
                <a:srgbClr val="001AE6"/>
              </a:solidFill>
              <a:latin typeface="KarimLTRegular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52409" y="4514552"/>
            <a:ext cx="3292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001AE6"/>
                </a:solidFill>
                <a:latin typeface="KarimLTRegular"/>
              </a:rPr>
              <a:t>يبني علاقات طيبة معهم</a:t>
            </a:r>
            <a:endParaRPr lang="ar-AE" sz="3200" b="1" dirty="0">
              <a:solidFill>
                <a:srgbClr val="001AE6"/>
              </a:solidFill>
              <a:latin typeface="KarimLTRegular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56605" y="5496880"/>
            <a:ext cx="2989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solidFill>
                  <a:srgbClr val="001AE6"/>
                </a:solidFill>
                <a:latin typeface="KarimLTRegular"/>
              </a:rPr>
              <a:t>يساهم </a:t>
            </a:r>
            <a:r>
              <a:rPr lang="ar-AE" sz="3200" b="1" dirty="0" smtClean="0">
                <a:solidFill>
                  <a:srgbClr val="001AE6"/>
                </a:solidFill>
                <a:latin typeface="KarimLTRegular"/>
              </a:rPr>
              <a:t>في </a:t>
            </a:r>
            <a:r>
              <a:rPr lang="ar-AE" sz="3200" b="1" dirty="0">
                <a:solidFill>
                  <a:srgbClr val="001AE6"/>
                </a:solidFill>
                <a:latin typeface="KarimLTRegular"/>
              </a:rPr>
              <a:t>رفعة وطنه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326773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402514" y="4265699"/>
            <a:ext cx="3087888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lnSpc>
                <a:spcPct val="150000"/>
              </a:lnSpc>
              <a:defRPr sz="2400" b="1">
                <a:solidFill>
                  <a:srgbClr val="00B050"/>
                </a:solidFill>
              </a:defRPr>
            </a:lvl1pPr>
          </a:lstStyle>
          <a:p>
            <a:r>
              <a:rPr lang="ar-AE" sz="3600" dirty="0">
                <a:solidFill>
                  <a:srgbClr val="0070C0"/>
                </a:solidFill>
              </a:rPr>
              <a:t>أداة معرفة الله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7375477" y="4969986"/>
            <a:ext cx="4314399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lnSpc>
                <a:spcPct val="150000"/>
              </a:lnSpc>
              <a:defRPr sz="2400" b="1">
                <a:solidFill>
                  <a:srgbClr val="00B050"/>
                </a:solidFill>
              </a:defRPr>
            </a:lvl1pPr>
          </a:lstStyle>
          <a:p>
            <a:r>
              <a:rPr lang="ar-AE" sz="2800" dirty="0">
                <a:solidFill>
                  <a:srgbClr val="0070C0"/>
                </a:solidFill>
              </a:rPr>
              <a:t> أداة التمييز بين الحق والباطل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8085815" y="5498208"/>
            <a:ext cx="3495424" cy="7397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lnSpc>
                <a:spcPct val="150000"/>
              </a:lnSpc>
              <a:defRPr sz="2400" b="1">
                <a:solidFill>
                  <a:srgbClr val="00B050"/>
                </a:solidFill>
              </a:defRPr>
            </a:lvl1pPr>
          </a:lstStyle>
          <a:p>
            <a:r>
              <a:rPr lang="ar-AE" sz="3200" dirty="0">
                <a:solidFill>
                  <a:srgbClr val="0070C0"/>
                </a:solidFill>
              </a:rPr>
              <a:t>أساس التكليف بالعبادات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577375" y="5081131"/>
            <a:ext cx="289768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  <a:spcBef>
                <a:spcPts val="1000"/>
              </a:spcBef>
            </a:pPr>
            <a:r>
              <a:rPr lang="ar-AE" sz="3200" b="1" dirty="0" smtClean="0">
                <a:solidFill>
                  <a:srgbClr val="FF0000"/>
                </a:solidFill>
              </a:rPr>
              <a:t>الرياضة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102983" y="3924300"/>
            <a:ext cx="1272494" cy="5909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ar-AE" sz="3600" dirty="0"/>
              <a:t>القراءة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420845" y="4493309"/>
            <a:ext cx="2060066" cy="5909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ar-AE" sz="3600" dirty="0"/>
              <a:t>طلب العلم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859578" y="5630516"/>
            <a:ext cx="2748774" cy="5909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ar-AE" sz="3600" dirty="0" smtClean="0"/>
              <a:t>حفظ القرآن</a:t>
            </a:r>
            <a:endParaRPr lang="ar-AE" sz="3600" dirty="0"/>
          </a:p>
        </p:txBody>
      </p:sp>
      <p:sp>
        <p:nvSpPr>
          <p:cNvPr id="11" name="مستطيل 10"/>
          <p:cNvSpPr/>
          <p:nvPr/>
        </p:nvSpPr>
        <p:spPr>
          <a:xfrm>
            <a:off x="0" y="3813500"/>
            <a:ext cx="367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AE" sz="2400" b="1" dirty="0">
                <a:solidFill>
                  <a:srgbClr val="00B050"/>
                </a:solidFill>
              </a:rPr>
              <a:t>التقدّم العِلمي والتكنولوجي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114132" y="4437909"/>
            <a:ext cx="127887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lnSpc>
                <a:spcPct val="150000"/>
              </a:lnSpc>
              <a:defRPr sz="2400" b="1">
                <a:solidFill>
                  <a:srgbClr val="00B050"/>
                </a:solidFill>
              </a:defRPr>
            </a:lvl1pPr>
          </a:lstStyle>
          <a:p>
            <a:r>
              <a:rPr lang="ar-AE" dirty="0"/>
              <a:t>الاجتهاد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1570058" y="5019714"/>
            <a:ext cx="190214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lnSpc>
                <a:spcPct val="150000"/>
              </a:lnSpc>
              <a:defRPr sz="2400" b="1">
                <a:solidFill>
                  <a:srgbClr val="00B050"/>
                </a:solidFill>
              </a:defRPr>
            </a:lvl1pPr>
          </a:lstStyle>
          <a:p>
            <a:r>
              <a:rPr lang="ar-AE" dirty="0"/>
              <a:t>حسن الخلق 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-282055" y="5544919"/>
            <a:ext cx="396979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lnSpc>
                <a:spcPct val="150000"/>
              </a:lnSpc>
              <a:defRPr sz="2400" b="1">
                <a:solidFill>
                  <a:srgbClr val="00B050"/>
                </a:solidFill>
              </a:defRPr>
            </a:lvl1pPr>
          </a:lstStyle>
          <a:p>
            <a:r>
              <a:rPr lang="ar-AE" dirty="0"/>
              <a:t>فعل الخير والابتعاد عن الشر</a:t>
            </a:r>
          </a:p>
        </p:txBody>
      </p:sp>
    </p:spTree>
    <p:extLst>
      <p:ext uri="{BB962C8B-B14F-4D97-AF65-F5344CB8AC3E}">
        <p14:creationId xmlns:p14="http://schemas.microsoft.com/office/powerpoint/2010/main" val="4979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969"/>
            <a:ext cx="12192000" cy="55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16" y="0"/>
            <a:ext cx="11343367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8650111" y="5106276"/>
            <a:ext cx="1705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>
                <a:solidFill>
                  <a:srgbClr val="002060"/>
                </a:solidFill>
                <a:latin typeface="KarimLTRegular"/>
              </a:rPr>
              <a:t>صلة الأرحام.</a:t>
            </a:r>
            <a:endParaRPr lang="ar-AE" sz="2800" b="1" dirty="0">
              <a:solidFill>
                <a:srgbClr val="00206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268689" y="5106276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>
                <a:solidFill>
                  <a:srgbClr val="002060"/>
                </a:solidFill>
                <a:latin typeface="KarimLTRegular"/>
              </a:rPr>
              <a:t>الوفاء بالعهد</a:t>
            </a:r>
            <a:endParaRPr lang="ar-AE" sz="2800" b="1" dirty="0">
              <a:solidFill>
                <a:srgbClr val="00206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311061" y="5106276"/>
            <a:ext cx="2271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002060"/>
                </a:solidFill>
                <a:latin typeface="KarimLTRegular"/>
              </a:rPr>
              <a:t>الأمانة و الصبر . </a:t>
            </a:r>
            <a:endParaRPr lang="ar-AE" sz="2800" b="1" dirty="0">
              <a:solidFill>
                <a:srgbClr val="00206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650111" y="5982138"/>
            <a:ext cx="2037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800" b="1" dirty="0">
                <a:solidFill>
                  <a:srgbClr val="002060"/>
                </a:solidFill>
                <a:latin typeface="KarimLTRegular"/>
              </a:rPr>
              <a:t>خشية اللّه تعالى.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667836" y="5982138"/>
            <a:ext cx="856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>
                <a:solidFill>
                  <a:srgbClr val="002060"/>
                </a:solidFill>
                <a:latin typeface="KarimLTRegular"/>
              </a:rPr>
              <a:t> </a:t>
            </a:r>
            <a:r>
              <a:rPr lang="ar-AE" sz="2800" b="1" dirty="0" smtClean="0">
                <a:solidFill>
                  <a:srgbClr val="002060"/>
                </a:solidFill>
                <a:latin typeface="KarimLTRegular"/>
              </a:rPr>
              <a:t>العفو</a:t>
            </a:r>
            <a:endParaRPr lang="ar-AE" sz="2800" b="1" dirty="0">
              <a:solidFill>
                <a:srgbClr val="00206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737661" y="6077616"/>
            <a:ext cx="1712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800" b="1" dirty="0">
                <a:solidFill>
                  <a:srgbClr val="002060"/>
                </a:solidFill>
                <a:latin typeface="KarimLTRegular"/>
              </a:rPr>
              <a:t>إقامة </a:t>
            </a:r>
            <a:r>
              <a:rPr lang="ar-AE" sz="2800" b="1" dirty="0" smtClean="0">
                <a:solidFill>
                  <a:srgbClr val="002060"/>
                </a:solidFill>
                <a:latin typeface="KarimLTRegular"/>
              </a:rPr>
              <a:t>الصلاة.</a:t>
            </a:r>
            <a:endParaRPr lang="ar-AE" sz="2800" b="1" dirty="0">
              <a:solidFill>
                <a:srgbClr val="002060"/>
              </a:solidFill>
              <a:latin typeface="KarimLT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0601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3932"/>
            <a:ext cx="12192000" cy="495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882153" y="495611"/>
            <a:ext cx="3632726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AE" sz="3200" b="1" dirty="0">
                <a:solidFill>
                  <a:srgbClr val="002060"/>
                </a:solidFill>
              </a:rPr>
              <a:t>التقدّم العِلمي والتكنولوجي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9612691" y="904125"/>
            <a:ext cx="1481496" cy="90159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r">
              <a:lnSpc>
                <a:spcPct val="150000"/>
              </a:lnSpc>
              <a:defRPr sz="2400" b="1">
                <a:solidFill>
                  <a:srgbClr val="00B050"/>
                </a:solidFill>
              </a:defRPr>
            </a:lvl1pPr>
          </a:lstStyle>
          <a:p>
            <a:r>
              <a:rPr lang="ar-AE" sz="4000" dirty="0">
                <a:solidFill>
                  <a:srgbClr val="002060"/>
                </a:solidFill>
              </a:rPr>
              <a:t>الاجتهاد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0" y="1429060"/>
            <a:ext cx="464311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lnSpc>
                <a:spcPct val="150000"/>
              </a:lnSpc>
              <a:defRPr sz="2400" b="1">
                <a:solidFill>
                  <a:srgbClr val="00B050"/>
                </a:solidFill>
              </a:defRPr>
            </a:lvl1pPr>
          </a:lstStyle>
          <a:p>
            <a:r>
              <a:rPr lang="ar-AE" sz="3600" dirty="0">
                <a:solidFill>
                  <a:srgbClr val="002060"/>
                </a:solidFill>
              </a:rPr>
              <a:t>فعل الخير والابتعاد عن الشر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427927" y="3543641"/>
            <a:ext cx="5577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>
                <a:solidFill>
                  <a:srgbClr val="002060"/>
                </a:solidFill>
                <a:latin typeface="KarimLTRegular"/>
              </a:rPr>
              <a:t>لأن العقل </a:t>
            </a:r>
            <a:r>
              <a:rPr lang="ar-AE" sz="3600" b="1" dirty="0" smtClean="0">
                <a:solidFill>
                  <a:srgbClr val="002060"/>
                </a:solidFill>
                <a:latin typeface="KarimLTRegular"/>
              </a:rPr>
              <a:t>أساس </a:t>
            </a:r>
            <a:r>
              <a:rPr lang="ar-AE" sz="3600" b="1" dirty="0">
                <a:solidFill>
                  <a:srgbClr val="002060"/>
                </a:solidFill>
                <a:latin typeface="KarimLTRegular"/>
              </a:rPr>
              <a:t>التكليف في </a:t>
            </a:r>
            <a:r>
              <a:rPr lang="ar-AE" sz="3600" b="1" dirty="0" smtClean="0">
                <a:solidFill>
                  <a:srgbClr val="002060"/>
                </a:solidFill>
                <a:latin typeface="KarimLTRegular"/>
              </a:rPr>
              <a:t>الإسلام.</a:t>
            </a:r>
            <a:endParaRPr lang="ar-AE" sz="3600" b="1" dirty="0">
              <a:solidFill>
                <a:srgbClr val="00206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223524" y="4660666"/>
            <a:ext cx="8781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>
                <a:solidFill>
                  <a:srgbClr val="002060"/>
                </a:solidFill>
                <a:latin typeface="KarimLTRegular"/>
              </a:rPr>
              <a:t>لأنه </a:t>
            </a:r>
            <a:r>
              <a:rPr lang="ar-AE" sz="3600" b="1" dirty="0" smtClean="0">
                <a:solidFill>
                  <a:srgbClr val="002060"/>
                </a:solidFill>
                <a:latin typeface="KarimLTRegular"/>
              </a:rPr>
              <a:t>قد يُسيء </a:t>
            </a:r>
            <a:r>
              <a:rPr lang="ar-AE" sz="3600" b="1" dirty="0">
                <a:solidFill>
                  <a:srgbClr val="002060"/>
                </a:solidFill>
                <a:latin typeface="KarimLTRegular"/>
              </a:rPr>
              <a:t>استخدامها، ويُلحق الضرر بنفسه والآخرين.</a:t>
            </a:r>
            <a:endParaRPr lang="ar-AE" sz="3600" b="1" dirty="0">
              <a:solidFill>
                <a:srgbClr val="00206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756542" y="5869970"/>
            <a:ext cx="5248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>
                <a:solidFill>
                  <a:srgbClr val="002060"/>
                </a:solidFill>
                <a:latin typeface="KarimLTRegular"/>
              </a:rPr>
              <a:t>ليبين أهمية العقل في حياة </a:t>
            </a:r>
            <a:r>
              <a:rPr lang="ar-AE" sz="3600" b="1" dirty="0" smtClean="0">
                <a:solidFill>
                  <a:srgbClr val="002060"/>
                </a:solidFill>
                <a:latin typeface="KarimLTRegular"/>
              </a:rPr>
              <a:t>الإنسان</a:t>
            </a:r>
            <a:endParaRPr lang="ar-AE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03" y="0"/>
            <a:ext cx="11398994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31100" y="2889250"/>
            <a:ext cx="3644900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400" b="1" dirty="0"/>
              <a:t>العقل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537200" y="5397500"/>
            <a:ext cx="5638800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400" dirty="0" smtClean="0"/>
              <a:t>كَمُلَت </a:t>
            </a:r>
            <a:r>
              <a:rPr lang="ar-AE" sz="4400" dirty="0" smtClean="0"/>
              <a:t>أخلاقه</a:t>
            </a:r>
            <a:endParaRPr lang="ar-AE" sz="4400" dirty="0"/>
          </a:p>
        </p:txBody>
      </p:sp>
    </p:spTree>
    <p:extLst>
      <p:ext uri="{BB962C8B-B14F-4D97-AF65-F5344CB8AC3E}">
        <p14:creationId xmlns:p14="http://schemas.microsoft.com/office/powerpoint/2010/main" val="15389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8" y="114300"/>
            <a:ext cx="11849100" cy="6743700"/>
          </a:xfrm>
          <a:prstGeom prst="rect">
            <a:avLst/>
          </a:prstGeom>
        </p:spPr>
      </p:pic>
      <p:cxnSp>
        <p:nvCxnSpPr>
          <p:cNvPr id="5" name="رابط مستقيم 4"/>
          <p:cNvCxnSpPr/>
          <p:nvPr/>
        </p:nvCxnSpPr>
        <p:spPr>
          <a:xfrm flipH="1">
            <a:off x="4495800" y="2476500"/>
            <a:ext cx="6477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flipH="1" flipV="1">
            <a:off x="6286500" y="3922714"/>
            <a:ext cx="1752600" cy="127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6445250" y="4594629"/>
            <a:ext cx="52197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4521200" y="4607330"/>
            <a:ext cx="1765300" cy="1203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 flipV="1">
            <a:off x="8039100" y="5323883"/>
            <a:ext cx="3733800" cy="127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2870200" y="5362575"/>
            <a:ext cx="50673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 flipV="1">
            <a:off x="283169" y="5305420"/>
            <a:ext cx="2400300" cy="381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10815238" y="6065836"/>
            <a:ext cx="11938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 flipV="1">
            <a:off x="7310038" y="6027736"/>
            <a:ext cx="3505200" cy="381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 flipV="1">
            <a:off x="466623" y="6065836"/>
            <a:ext cx="6536731" cy="6984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4400550" y="6847951"/>
            <a:ext cx="72517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1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52" y="0"/>
            <a:ext cx="10639295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298700" y="3124200"/>
            <a:ext cx="83439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السمع </a:t>
            </a:r>
            <a:r>
              <a:rPr lang="ar-AE" sz="3200" b="1" dirty="0" smtClean="0"/>
              <a:t>والأبصار </a:t>
            </a:r>
            <a:r>
              <a:rPr lang="ar-AE" sz="3200" b="1" dirty="0" smtClean="0"/>
              <a:t>الأفئدة </a:t>
            </a:r>
            <a:endParaRPr lang="ar-AE" sz="3200" b="1" dirty="0"/>
          </a:p>
        </p:txBody>
      </p:sp>
      <p:sp>
        <p:nvSpPr>
          <p:cNvPr id="4" name="مستطيل 3"/>
          <p:cNvSpPr/>
          <p:nvPr/>
        </p:nvSpPr>
        <p:spPr>
          <a:xfrm>
            <a:off x="1358900" y="4470400"/>
            <a:ext cx="9309100" cy="850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الاستماع والنظر والفهم </a:t>
            </a:r>
            <a:endParaRPr lang="ar-AE" sz="3200" b="1" dirty="0"/>
          </a:p>
        </p:txBody>
      </p:sp>
      <p:sp>
        <p:nvSpPr>
          <p:cNvPr id="5" name="مستطيل 4"/>
          <p:cNvSpPr/>
          <p:nvPr/>
        </p:nvSpPr>
        <p:spPr>
          <a:xfrm>
            <a:off x="1181100" y="6108700"/>
            <a:ext cx="946150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باستخدامه فيما يرضي الله و التفكر والتأمل في خلقه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133609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6548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660900" y="3098800"/>
            <a:ext cx="7251700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b="1" dirty="0" smtClean="0"/>
              <a:t>لتدبرِ آياته  والتفكر والتذكر  </a:t>
            </a:r>
            <a:endParaRPr lang="ar-AE" sz="5400" b="1" dirty="0"/>
          </a:p>
        </p:txBody>
      </p:sp>
      <p:sp>
        <p:nvSpPr>
          <p:cNvPr id="4" name="مستطيل 3"/>
          <p:cNvSpPr/>
          <p:nvPr/>
        </p:nvSpPr>
        <p:spPr>
          <a:xfrm>
            <a:off x="762000" y="5105400"/>
            <a:ext cx="11150600" cy="115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b="1" dirty="0"/>
              <a:t>السمع والأبصار </a:t>
            </a:r>
            <a:r>
              <a:rPr lang="ar-AE" sz="5400" b="1" dirty="0" smtClean="0"/>
              <a:t>والعقل </a:t>
            </a:r>
            <a:endParaRPr lang="ar-AE" sz="5400" b="1" dirty="0"/>
          </a:p>
        </p:txBody>
      </p:sp>
    </p:spTree>
    <p:extLst>
      <p:ext uri="{BB962C8B-B14F-4D97-AF65-F5344CB8AC3E}">
        <p14:creationId xmlns:p14="http://schemas.microsoft.com/office/powerpoint/2010/main" val="12156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" y="569488"/>
            <a:ext cx="12127832" cy="5719023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61714" y="2933700"/>
            <a:ext cx="8450536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b="1" dirty="0" smtClean="0"/>
              <a:t>الخشية  </a:t>
            </a:r>
            <a:r>
              <a:rPr lang="ar-AE" sz="5400" b="1" dirty="0" smtClean="0"/>
              <a:t>منه </a:t>
            </a:r>
            <a:endParaRPr lang="ar-AE" sz="5400" b="1" dirty="0"/>
          </a:p>
        </p:txBody>
      </p:sp>
      <p:sp>
        <p:nvSpPr>
          <p:cNvPr id="4" name="مستطيل 3"/>
          <p:cNvSpPr/>
          <p:nvPr/>
        </p:nvSpPr>
        <p:spPr>
          <a:xfrm>
            <a:off x="596900" y="3810000"/>
            <a:ext cx="8521699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b="1" dirty="0" smtClean="0"/>
              <a:t>حسن الخلق</a:t>
            </a:r>
            <a:endParaRPr lang="ar-AE" sz="5400" b="1" dirty="0"/>
          </a:p>
        </p:txBody>
      </p:sp>
      <p:sp>
        <p:nvSpPr>
          <p:cNvPr id="5" name="مستطيل 4"/>
          <p:cNvSpPr/>
          <p:nvPr/>
        </p:nvSpPr>
        <p:spPr>
          <a:xfrm>
            <a:off x="661714" y="4636505"/>
            <a:ext cx="8450536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b="1" dirty="0" smtClean="0"/>
              <a:t>الإحسان إليهم</a:t>
            </a:r>
            <a:endParaRPr lang="ar-AE" sz="5400" b="1" dirty="0"/>
          </a:p>
        </p:txBody>
      </p:sp>
      <p:sp>
        <p:nvSpPr>
          <p:cNvPr id="6" name="مستطيل 5"/>
          <p:cNvSpPr/>
          <p:nvPr/>
        </p:nvSpPr>
        <p:spPr>
          <a:xfrm>
            <a:off x="659168" y="5384800"/>
            <a:ext cx="8459432" cy="713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b="1" dirty="0" smtClean="0"/>
              <a:t>التصرف </a:t>
            </a:r>
            <a:r>
              <a:rPr lang="ar-AE" sz="5400" b="1" dirty="0" smtClean="0"/>
              <a:t>بحكمة </a:t>
            </a:r>
            <a:endParaRPr lang="ar-AE" sz="5400" b="1" dirty="0"/>
          </a:p>
        </p:txBody>
      </p:sp>
    </p:spTree>
    <p:extLst>
      <p:ext uri="{BB962C8B-B14F-4D97-AF65-F5344CB8AC3E}">
        <p14:creationId xmlns:p14="http://schemas.microsoft.com/office/powerpoint/2010/main" val="34835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08"/>
            <a:ext cx="12192000" cy="66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748925" y="4211391"/>
            <a:ext cx="8909318" cy="253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AE" sz="5400" dirty="0" smtClean="0"/>
              <a:t>- للاهتمام بالعقل.</a:t>
            </a:r>
          </a:p>
          <a:p>
            <a:pPr algn="r"/>
            <a:r>
              <a:rPr lang="ar-AE" sz="5400" dirty="0" smtClean="0"/>
              <a:t>- لتوظيفه بالخير.</a:t>
            </a:r>
          </a:p>
          <a:p>
            <a:pPr algn="r"/>
            <a:r>
              <a:rPr lang="ar-AE" sz="5400" dirty="0" smtClean="0"/>
              <a:t>- التفكر والتدبر.</a:t>
            </a:r>
            <a:endParaRPr lang="ar-AE" sz="5400" dirty="0"/>
          </a:p>
        </p:txBody>
      </p:sp>
    </p:spTree>
    <p:extLst>
      <p:ext uri="{BB962C8B-B14F-4D97-AF65-F5344CB8AC3E}">
        <p14:creationId xmlns:p14="http://schemas.microsoft.com/office/powerpoint/2010/main" val="251756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227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KarimLTRegular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Mohamad Shabarek</cp:lastModifiedBy>
  <cp:revision>19</cp:revision>
  <dcterms:created xsi:type="dcterms:W3CDTF">2017-04-07T04:26:21Z</dcterms:created>
  <dcterms:modified xsi:type="dcterms:W3CDTF">2017-04-24T04:32:03Z</dcterms:modified>
</cp:coreProperties>
</file>