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15"/>
  </p:notesMasterIdLst>
  <p:sldIdLst>
    <p:sldId id="339" r:id="rId3"/>
    <p:sldId id="340" r:id="rId4"/>
    <p:sldId id="325" r:id="rId5"/>
    <p:sldId id="324" r:id="rId6"/>
    <p:sldId id="327" r:id="rId7"/>
    <p:sldId id="309" r:id="rId8"/>
    <p:sldId id="338" r:id="rId9"/>
    <p:sldId id="331" r:id="rId10"/>
    <p:sldId id="332" r:id="rId11"/>
    <p:sldId id="334" r:id="rId12"/>
    <p:sldId id="333" r:id="rId13"/>
    <p:sldId id="335" r:id="rId14"/>
  </p:sldIdLst>
  <p:sldSz cx="12192000" cy="6858000"/>
  <p:notesSz cx="6858000" cy="9144000"/>
  <p:defaultTextStyle>
    <a:defPPr lvl="0">
      <a:defRPr lang="ar-AE"/>
    </a:defPPr>
    <a:lvl1pPr marL="0" lv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ama Ahmed" initials="OA" lastIdx="1" clrIdx="0">
    <p:extLst>
      <p:ext uri="{19B8F6BF-5375-455C-9EA6-DF929625EA0E}">
        <p15:presenceInfo xmlns:p15="http://schemas.microsoft.com/office/powerpoint/2012/main" userId="S::Osama@alhamdanyaschool.ae::ff4b06d1-4e17-4831-b003-ee5a6a873f7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465"/>
    <a:srgbClr val="004E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نمط فاتح 2 - تمييز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نمط فاتح 3 - تميي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06" autoAdjust="0"/>
    <p:restoredTop sz="94660"/>
  </p:normalViewPr>
  <p:slideViewPr>
    <p:cSldViewPr snapToGrid="0">
      <p:cViewPr varScale="1">
        <p:scale>
          <a:sx n="95" d="100"/>
          <a:sy n="95" d="100"/>
        </p:scale>
        <p:origin x="30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3252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ar-A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C8983275-A089-487D-8F8C-10C0AACBD3DE}" type="datetimeFigureOut">
              <a:rPr lang="ar-AE" smtClean="0"/>
              <a:t>19/10/1446</a:t>
            </a:fld>
            <a:endParaRPr lang="ar-A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r-A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ar-AE" dirty="0"/>
              <a:t>القيمة : الاحترام                 </a:t>
            </a:r>
            <a:fld id="{06FC1E19-15F9-4B11-8E05-C86EDB640E5B}" type="slidenum">
              <a:rPr lang="ar-AE" smtClean="0"/>
              <a:t>‹#›</a:t>
            </a:fld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3448013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0F50FE6C-A5E8-4143-ABD0-B3909DE9E1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xmlns="" id="{51F5F4E2-4146-4103-8F1E-66603DDDD7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AE1C14F2-3C4F-401D-956E-B8D0196E7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19/10/1446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F6DA95A8-70CF-4B4E-B5EE-D556ACCAF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10A419E3-3BDF-4C11-B51F-C14C67B1A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951250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6EE9232F-CD0C-4E33-99F2-7FA6A8476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B349E7AD-EE76-4265-AA08-14DB0AAAF3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1EACD6EC-18E8-4FC3-A8C4-1E00D5BCB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19/10/1446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4352ABD5-17C7-49E3-B6E5-3C1A12E7B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F4730B47-451D-4C05-A563-CE1781F49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780644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3A4AA89E-6919-4519-8ECC-E1EA5BDE2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xmlns="" id="{BF339DEC-9A85-45A4-BD75-89FF74F15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1AE7E4F3-1400-44FA-9802-E9D2D57D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19/10/1446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8BECB5C6-8057-4F69-A07C-94D0A5214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EBD3DF40-B10C-40F2-B937-F9C5843B4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070068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29C3AC23-4258-4B48-924B-433F1ECBF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871E0F9C-369B-43BB-B6B8-22C0284B39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xmlns="" id="{66F71DAF-4346-4FC9-AF0B-AB9D1DE44A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xmlns="" id="{DB836735-E485-4459-B5A4-D7F4CDD37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19/10/1446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xmlns="" id="{A77C989A-ACA2-4C69-98D1-75D2153F4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xmlns="" id="{E9BAA60F-237C-41FC-9C16-ECF5D21B9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971843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A7529141-6389-4F69-919C-DAD5D3916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xmlns="" id="{681BB7E6-610E-4AF1-B4F0-05F8010F20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xmlns="" id="{F35386BA-51F6-4AB3-A7A9-25737FF403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xmlns="" id="{B9AEB29A-36D0-4FAE-8569-868C625EB6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xmlns="" id="{375383BF-73CE-4F39-A637-825B3CCD27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xmlns="" id="{AF9330D6-372F-4D03-895D-07DCE8F2A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19/10/1446</a:t>
            </a:fld>
            <a:endParaRPr lang="ar-AE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xmlns="" id="{43C6D53B-61A5-454F-84AB-F07EF5172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xmlns="" id="{F7F0E575-A3E7-4CFD-94BF-FB30EC57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813032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0B5796D5-D514-481C-9A8E-BCD5CD83B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xmlns="" id="{0B93974C-729C-41F0-88FD-2E554F2C0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19/10/1446</a:t>
            </a:fld>
            <a:endParaRPr lang="ar-AE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xmlns="" id="{BDA29EEE-B840-4111-95EB-E72D9E131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xmlns="" id="{95E206B8-D1AC-4C79-94CC-E14FE7532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743910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xmlns="" id="{6C978E61-C9EE-4B60-99AB-7BB961D63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19/10/1446</a:t>
            </a:fld>
            <a:endParaRPr lang="ar-AE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xmlns="" id="{C0A68B1B-B7F8-436A-8505-1F7B361BE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xmlns="" id="{68F8AEFB-3E4B-454F-8C0B-86237A1B9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xmlns="" id="{F7C4D52B-FA8E-3D22-696D-5D3C841F28D1}"/>
              </a:ext>
            </a:extLst>
          </p:cNvPr>
          <p:cNvSpPr/>
          <p:nvPr userDrawn="1"/>
        </p:nvSpPr>
        <p:spPr>
          <a:xfrm>
            <a:off x="9367520" y="6268720"/>
            <a:ext cx="2672080" cy="5892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 dirty="0"/>
          </a:p>
          <a:p>
            <a:pPr algn="ctr"/>
            <a:r>
              <a:rPr lang="ar-AE" sz="4400" dirty="0"/>
              <a:t>القيمة : </a:t>
            </a:r>
            <a:r>
              <a:rPr lang="ar-AE" sz="4400" dirty="0" smtClean="0"/>
              <a:t>الصدق  </a:t>
            </a:r>
            <a:endParaRPr lang="ar-AE" sz="4400" dirty="0"/>
          </a:p>
          <a:p>
            <a:pPr algn="ctr"/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320570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5D94AE5F-F116-40E3-8DDC-83BDAC77A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73A08870-2576-4D47-99F8-0B650A1D4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xmlns="" id="{4CA3BFF3-1167-453F-B22A-26072EF42B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xmlns="" id="{CE8F448A-CC13-42CE-A23A-EAE0A4DB5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19/10/1446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xmlns="" id="{F2BBE730-3376-41C6-ADD6-489CEEF2C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xmlns="" id="{1C991145-1835-4D6F-A213-589A12551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703058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1B3CC513-4D04-4F12-9C78-733CE67AB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xmlns="" id="{41B8C9F9-FCCE-435B-B466-A92D4052CD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xmlns="" id="{4FFD8B10-B3EE-4478-BC70-B34C99DAE9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xmlns="" id="{AC78D6CC-8B2E-450D-8FD0-8B5CEF535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19/10/1446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xmlns="" id="{16C7709A-BDAF-4386-962A-396F650EF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xmlns="" id="{8D5F021A-5389-4F74-A4C3-1898041A9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964770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B90E3CEC-C927-42FD-A02F-7CF8F1504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xmlns="" id="{DBEC8310-96F5-45B5-B2DF-81837B8C17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788C014F-ACAE-4E54-BBC2-449B6A7B5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19/10/1446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A8FF6BCA-12B5-4C53-9813-50E527B2B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5E510404-CD93-429F-967A-7510A5D35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138945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xmlns="" id="{23CFF9D3-5385-438E-9ED7-24BCEB1E35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xmlns="" id="{29F9AC14-DA7E-47A6-9056-76F659829E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5B4E0CE2-DB62-44B8-BE70-863D0B57D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19/10/1446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EE3D3AB1-9213-4F4D-83F4-421002364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376AB8E0-F5E7-46F2-9CBB-A7B8A5238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8971177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C4A4CC89-CB83-3519-3F8D-1F9DB7FE89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xmlns="" id="{F5C09DD3-233A-1397-F893-C67A6E80A9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EG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07BE0862-206E-D7DA-0405-F7956BFE1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801DC-BF69-4D74-A2ED-90DF90362A64}" type="datetimeFigureOut">
              <a:rPr lang="ar-EG" smtClean="0"/>
              <a:t>19/10/1446</a:t>
            </a:fld>
            <a:endParaRPr lang="ar-EG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4E507FAC-094B-611D-47E6-10D6A145D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97503E95-E030-E103-4DF3-C964F70A3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3E237-0607-4ADA-B692-85B316838FAF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9815183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CDE6438B-DD8A-C6B2-5948-0755A0529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43882AEF-A8CB-B9C4-03DA-25AE57A32D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0CACDD76-21D0-70CD-5C6C-C1EC9747B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801DC-BF69-4D74-A2ED-90DF90362A64}" type="datetimeFigureOut">
              <a:rPr lang="ar-EG" smtClean="0"/>
              <a:t>19/10/1446</a:t>
            </a:fld>
            <a:endParaRPr lang="ar-EG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F89E37F4-89AA-27FA-81EE-D71278C8A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F5481738-BF2F-EE3D-D406-BBF491269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3E237-0607-4ADA-B692-85B316838FAF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211774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E5838A2A-2E07-55DC-833B-27B9BB088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xmlns="" id="{A0BC16A8-FF2D-6AF3-75EB-DF6F720214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529E610A-4FFF-FB3A-E1EF-E9AF77B43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801DC-BF69-4D74-A2ED-90DF90362A64}" type="datetimeFigureOut">
              <a:rPr lang="ar-EG" smtClean="0"/>
              <a:t>19/10/1446</a:t>
            </a:fld>
            <a:endParaRPr lang="ar-EG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D7F84B53-6C73-FB51-4005-944814DB9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97CE70AF-3671-54FD-6914-B9DB801D5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3E237-0607-4ADA-B692-85B316838FAF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4166502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D600CF5E-9A39-41D2-81F5-C80845E45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C2E341C7-0BEB-67DB-C51B-8189435145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xmlns="" id="{A1D70DE5-605B-01AB-210D-8AE02FB32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xmlns="" id="{90F5F06F-5FF9-CB6E-1166-A09129E4D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801DC-BF69-4D74-A2ED-90DF90362A64}" type="datetimeFigureOut">
              <a:rPr lang="ar-EG" smtClean="0"/>
              <a:t>19/10/1446</a:t>
            </a:fld>
            <a:endParaRPr lang="ar-EG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xmlns="" id="{19CB73B4-0DA1-0414-1836-25877E428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xmlns="" id="{A41F0E08-23C7-A1C1-F2F6-64896D6A5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3E237-0607-4ADA-B692-85B316838FAF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5034255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AF596AD8-355F-D05B-2EE2-ABF8ACA43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xmlns="" id="{54607B0C-8A6B-D4E8-0FF3-7612900E39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xmlns="" id="{7F27F406-C36D-9883-D99B-48B741D39A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xmlns="" id="{958A534D-2294-97DB-9E50-280789A243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xmlns="" id="{67338A51-C26E-F334-D2E6-8DB255D9D3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xmlns="" id="{865136A5-4977-39D3-B3F6-60429A6FD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801DC-BF69-4D74-A2ED-90DF90362A64}" type="datetimeFigureOut">
              <a:rPr lang="ar-EG" smtClean="0"/>
              <a:t>19/10/1446</a:t>
            </a:fld>
            <a:endParaRPr lang="ar-EG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xmlns="" id="{FA7A78BE-B8B6-557D-7C07-37DF860EA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xmlns="" id="{AD2C0739-8AF3-BE8A-14A0-39E69EF58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3E237-0607-4ADA-B692-85B316838FAF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0616217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60DF6013-CC53-35A8-428C-5CDC3D16B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xmlns="" id="{58ED4B80-AFCA-CE59-0188-4FC243381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801DC-BF69-4D74-A2ED-90DF90362A64}" type="datetimeFigureOut">
              <a:rPr lang="ar-EG" smtClean="0"/>
              <a:t>19/10/1446</a:t>
            </a:fld>
            <a:endParaRPr lang="ar-EG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xmlns="" id="{7E12B05C-88D7-8149-7AE9-9937B5955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xmlns="" id="{BA1A16DA-03FA-41B2-7CE2-0787DB624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3E237-0607-4ADA-B692-85B316838FAF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3125442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xmlns="" id="{CE27B9C2-1169-49A1-6BB7-C42A22D11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801DC-BF69-4D74-A2ED-90DF90362A64}" type="datetimeFigureOut">
              <a:rPr lang="ar-EG" smtClean="0"/>
              <a:t>19/10/1446</a:t>
            </a:fld>
            <a:endParaRPr lang="ar-EG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xmlns="" id="{CE286781-119A-936C-8276-FD956C661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xmlns="" id="{D9AD49B1-91E8-55E9-E499-40B85421C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3E237-0607-4ADA-B692-85B316838FAF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4996944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55F6F9B7-A1EC-E09F-12B9-7263BAD1B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21CAFB12-00CB-42F1-FBE3-1DA06FEEA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xmlns="" id="{3E2798A9-24BF-3747-1A88-CFFDCDFA3B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xmlns="" id="{7174E0EB-A5A9-AED8-41EC-55AA4315D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801DC-BF69-4D74-A2ED-90DF90362A64}" type="datetimeFigureOut">
              <a:rPr lang="ar-EG" smtClean="0"/>
              <a:t>19/10/1446</a:t>
            </a:fld>
            <a:endParaRPr lang="ar-EG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xmlns="" id="{B1CB953B-72FE-4C10-F8CE-D7099BE58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xmlns="" id="{960B6A0C-5684-4FD4-DD91-085004FC5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3E237-0607-4ADA-B692-85B316838FAF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40271411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951E34B2-8F55-1E47-3650-4A9B20EE0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xmlns="" id="{9F8F1DEF-07FB-49CA-B188-8C59B1DE9A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EG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xmlns="" id="{38B6716D-3CB3-6EBF-CEB1-7AAC39BDA8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xmlns="" id="{4D9FB369-426A-877D-32DD-EC307A9EF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801DC-BF69-4D74-A2ED-90DF90362A64}" type="datetimeFigureOut">
              <a:rPr lang="ar-EG" smtClean="0"/>
              <a:t>19/10/1446</a:t>
            </a:fld>
            <a:endParaRPr lang="ar-EG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xmlns="" id="{86825361-456D-D3F5-F99C-5B5D70689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xmlns="" id="{D66A99E2-E8FE-6951-70C8-A4B49476B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3E237-0607-4ADA-B692-85B316838FAF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9377580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D546E1E0-EFEF-06D2-2959-56415F4F4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xmlns="" id="{7FD20818-8CF2-45BE-A0B9-E5C74864A0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4744FBC1-1034-0986-C8F4-AE26EF2F0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801DC-BF69-4D74-A2ED-90DF90362A64}" type="datetimeFigureOut">
              <a:rPr lang="ar-EG" smtClean="0"/>
              <a:t>19/10/1446</a:t>
            </a:fld>
            <a:endParaRPr lang="ar-EG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DC37167F-D0B9-69A2-8BB8-6A23F0162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C346F60D-F89D-609B-E776-36788579A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3E237-0607-4ADA-B692-85B316838FAF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8937464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xmlns="" id="{B5CB2282-9579-95BD-7E05-46D4AB6C41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xmlns="" id="{BDFFBBFC-120D-3C12-B8FA-21E9C330E2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66B98E7C-EEDD-8439-18B2-410EB8718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801DC-BF69-4D74-A2ED-90DF90362A64}" type="datetimeFigureOut">
              <a:rPr lang="ar-EG" smtClean="0"/>
              <a:t>19/10/1446</a:t>
            </a:fld>
            <a:endParaRPr lang="ar-EG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EE87EC33-1443-3050-E1C6-04FFA96B4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230203D6-93DF-0918-F6BE-E004F8592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3E237-0607-4ADA-B692-85B316838FAF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301487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00B0F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xmlns="" id="{AA5C1556-AC5F-48A3-BB4F-B3347D2D4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xmlns="" id="{0F4DB0EE-C3C5-4CB0-8AFF-A5A7AB60FC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5B6A34E5-8D5F-42B0-AB0D-09007CF35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E87EC-D14D-4295-8A85-C6BE4F34D540}" type="datetimeFigureOut">
              <a:rPr lang="ar-AE" smtClean="0"/>
              <a:t>19/10/1446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69EE4551-90B5-414A-9480-3F5E69EBBC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CC0396AF-1FDF-4065-8AA8-56F3AAD0EB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71612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xmlns="" id="{492C8139-66A4-8EA7-65AC-69BAD34F9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xmlns="" id="{A1E933B7-4224-D6C2-A0A4-EC3659E01D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dirty="0"/>
              <a:t>انقر لتحرير أنماط نص الشكل الرئيسي</a:t>
            </a:r>
          </a:p>
          <a:p>
            <a:pPr lvl="1"/>
            <a:r>
              <a:rPr lang="ar-SA" dirty="0"/>
              <a:t>المستوى الثاني</a:t>
            </a:r>
          </a:p>
          <a:p>
            <a:pPr lvl="2"/>
            <a:r>
              <a:rPr lang="ar-SA" dirty="0"/>
              <a:t>المستوى الثالث</a:t>
            </a:r>
          </a:p>
          <a:p>
            <a:pPr lvl="3"/>
            <a:r>
              <a:rPr lang="ar-SA" dirty="0"/>
              <a:t>المستوى الرابع</a:t>
            </a:r>
          </a:p>
          <a:p>
            <a:pPr lvl="4"/>
            <a:r>
              <a:rPr lang="ar-SA" dirty="0"/>
              <a:t>المستوى الخامس</a:t>
            </a:r>
            <a:endParaRPr lang="ar-EG" dirty="0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F49EBAAC-432B-C892-C357-CC2C537945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AE" dirty="0"/>
              <a:t>القيمة : الاحترام</a:t>
            </a:r>
          </a:p>
          <a:p>
            <a:endParaRPr lang="ar-AE" dirty="0"/>
          </a:p>
          <a:p>
            <a:fld id="{259801DC-BF69-4D74-A2ED-90DF90362A64}" type="datetimeFigureOut">
              <a:rPr lang="ar-EG" smtClean="0"/>
              <a:t>19/10/1446</a:t>
            </a:fld>
            <a:endParaRPr lang="ar-EG" dirty="0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BBE9BF8B-926A-79C0-95AC-3D9114FAD3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EG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D55FFB1F-F5A0-464E-B106-13A97BE826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3E237-0607-4ADA-B692-85B316838FAF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404325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EG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="" xmlns:a16="http://schemas.microsoft.com/office/drawing/2014/main" id="{386CBE69-6290-980E-9926-2FB1ECF7D0BA}"/>
              </a:ext>
            </a:extLst>
          </p:cNvPr>
          <p:cNvSpPr/>
          <p:nvPr/>
        </p:nvSpPr>
        <p:spPr>
          <a:xfrm>
            <a:off x="1899138" y="183787"/>
            <a:ext cx="8591341" cy="1373708"/>
          </a:xfrm>
          <a:prstGeom prst="rect">
            <a:avLst/>
          </a:prstGeom>
          <a:solidFill>
            <a:srgbClr val="FF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8800" b="1" dirty="0" smtClean="0">
                <a:solidFill>
                  <a:schemeClr val="bg2"/>
                </a:solidFill>
              </a:rPr>
              <a:t>نَحْن نَحْتَرِمُ القَواعِدَ الصَّفيَّةَ </a:t>
            </a:r>
            <a:endParaRPr lang="ar-EG" sz="8800" b="1" dirty="0">
              <a:solidFill>
                <a:schemeClr val="bg2"/>
              </a:solidFill>
            </a:endParaRPr>
          </a:p>
        </p:txBody>
      </p:sp>
      <p:sp>
        <p:nvSpPr>
          <p:cNvPr id="3" name="مستطيل: زوايا مستديرة 2">
            <a:extLst>
              <a:ext uri="{FF2B5EF4-FFF2-40B4-BE49-F238E27FC236}">
                <a16:creationId xmlns="" xmlns:a16="http://schemas.microsoft.com/office/drawing/2014/main" id="{8D6614DD-86E7-BE2C-BC3E-EE7979898584}"/>
              </a:ext>
            </a:extLst>
          </p:cNvPr>
          <p:cNvSpPr/>
          <p:nvPr/>
        </p:nvSpPr>
        <p:spPr>
          <a:xfrm>
            <a:off x="7887956" y="2688205"/>
            <a:ext cx="4334189" cy="123065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AE" sz="4000" b="1" dirty="0" smtClean="0"/>
              <a:t>نَخفِضُ أصواتَنا  ونحافظُ على الهدوء </a:t>
            </a:r>
            <a:endParaRPr lang="ar-EG" sz="4000" b="1" dirty="0"/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="" xmlns:a16="http://schemas.microsoft.com/office/drawing/2014/main" id="{744A6728-8048-E329-A7A2-2FEDEA8334CD}"/>
              </a:ext>
            </a:extLst>
          </p:cNvPr>
          <p:cNvSpPr/>
          <p:nvPr/>
        </p:nvSpPr>
        <p:spPr>
          <a:xfrm>
            <a:off x="3957301" y="5016755"/>
            <a:ext cx="3469058" cy="91324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000" b="1" dirty="0" smtClean="0">
                <a:solidFill>
                  <a:schemeClr val="dk1"/>
                </a:solidFill>
              </a:rPr>
              <a:t>نحترمُ </a:t>
            </a:r>
            <a:r>
              <a:rPr lang="ar-AE" sz="4000" b="1" dirty="0">
                <a:solidFill>
                  <a:schemeClr val="dk1"/>
                </a:solidFill>
              </a:rPr>
              <a:t>آراء </a:t>
            </a:r>
            <a:r>
              <a:rPr lang="ar-AE" sz="4000" b="1" dirty="0" smtClean="0">
                <a:solidFill>
                  <a:schemeClr val="dk1"/>
                </a:solidFill>
              </a:rPr>
              <a:t>زملائنا</a:t>
            </a:r>
            <a:endParaRPr lang="ar-EG" sz="4000" b="1" dirty="0">
              <a:solidFill>
                <a:schemeClr val="dk1"/>
              </a:solidFill>
            </a:endParaRPr>
          </a:p>
        </p:txBody>
      </p:sp>
      <p:sp>
        <p:nvSpPr>
          <p:cNvPr id="5" name="مستطيل: زوايا مستديرة 4">
            <a:extLst>
              <a:ext uri="{FF2B5EF4-FFF2-40B4-BE49-F238E27FC236}">
                <a16:creationId xmlns="" xmlns:a16="http://schemas.microsoft.com/office/drawing/2014/main" id="{61E04B8C-C7A5-4A70-D883-BEE3644643BD}"/>
              </a:ext>
            </a:extLst>
          </p:cNvPr>
          <p:cNvSpPr/>
          <p:nvPr/>
        </p:nvSpPr>
        <p:spPr>
          <a:xfrm>
            <a:off x="3657600" y="2689363"/>
            <a:ext cx="3768759" cy="109022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000" b="1" dirty="0" smtClean="0">
                <a:solidFill>
                  <a:schemeClr val="dk1"/>
                </a:solidFill>
              </a:rPr>
              <a:t>نستمعُ </a:t>
            </a:r>
            <a:r>
              <a:rPr lang="ar-AE" sz="4000" b="1" dirty="0">
                <a:solidFill>
                  <a:schemeClr val="dk1"/>
                </a:solidFill>
              </a:rPr>
              <a:t>جيدًا للمعلم </a:t>
            </a:r>
            <a:r>
              <a:rPr lang="ar-AE" sz="4000" b="1" dirty="0" smtClean="0">
                <a:solidFill>
                  <a:schemeClr val="dk1"/>
                </a:solidFill>
              </a:rPr>
              <a:t>ونُنَفذ </a:t>
            </a:r>
            <a:r>
              <a:rPr lang="ar-AE" sz="4000" b="1" dirty="0">
                <a:solidFill>
                  <a:schemeClr val="dk1"/>
                </a:solidFill>
              </a:rPr>
              <a:t>ما يطلبه </a:t>
            </a:r>
            <a:endParaRPr lang="ar-EG" sz="4000" b="1" dirty="0">
              <a:solidFill>
                <a:schemeClr val="dk1"/>
              </a:solidFill>
            </a:endParaRPr>
          </a:p>
        </p:txBody>
      </p:sp>
      <p:sp>
        <p:nvSpPr>
          <p:cNvPr id="6" name="مستطيل: زوايا مستديرة 5">
            <a:extLst>
              <a:ext uri="{FF2B5EF4-FFF2-40B4-BE49-F238E27FC236}">
                <a16:creationId xmlns="" xmlns:a16="http://schemas.microsoft.com/office/drawing/2014/main" id="{C9982904-8EDC-B2E3-3B1E-38B2F4BBDBDC}"/>
              </a:ext>
            </a:extLst>
          </p:cNvPr>
          <p:cNvSpPr/>
          <p:nvPr/>
        </p:nvSpPr>
        <p:spPr>
          <a:xfrm>
            <a:off x="150725" y="5016755"/>
            <a:ext cx="3428865" cy="91324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000" b="1" dirty="0" smtClean="0">
                <a:solidFill>
                  <a:schemeClr val="dk1"/>
                </a:solidFill>
              </a:rPr>
              <a:t>نُشاركُ ونبدعُ</a:t>
            </a:r>
          </a:p>
        </p:txBody>
      </p:sp>
      <p:sp>
        <p:nvSpPr>
          <p:cNvPr id="7" name="مستطيل: زوايا مستديرة 6">
            <a:extLst>
              <a:ext uri="{FF2B5EF4-FFF2-40B4-BE49-F238E27FC236}">
                <a16:creationId xmlns="" xmlns:a16="http://schemas.microsoft.com/office/drawing/2014/main" id="{00E99A51-09A7-7044-9DA2-5676F75584E6}"/>
              </a:ext>
            </a:extLst>
          </p:cNvPr>
          <p:cNvSpPr/>
          <p:nvPr/>
        </p:nvSpPr>
        <p:spPr>
          <a:xfrm>
            <a:off x="55340" y="2718369"/>
            <a:ext cx="3361100" cy="91324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000" b="1" dirty="0" smtClean="0">
                <a:solidFill>
                  <a:schemeClr val="dk1"/>
                </a:solidFill>
              </a:rPr>
              <a:t>نحضِّرُ أدواتِ اللغة العربية  </a:t>
            </a:r>
            <a:endParaRPr lang="ar-EG" sz="4000" b="1" dirty="0">
              <a:solidFill>
                <a:schemeClr val="dk1"/>
              </a:solidFill>
            </a:endParaRPr>
          </a:p>
        </p:txBody>
      </p:sp>
      <p:sp>
        <p:nvSpPr>
          <p:cNvPr id="8" name="مستطيل: زوايا مستديرة 7">
            <a:extLst>
              <a:ext uri="{FF2B5EF4-FFF2-40B4-BE49-F238E27FC236}">
                <a16:creationId xmlns="" xmlns:a16="http://schemas.microsoft.com/office/drawing/2014/main" id="{B7DD5058-A6A9-37F2-6633-BD638AD9F7C2}"/>
              </a:ext>
            </a:extLst>
          </p:cNvPr>
          <p:cNvSpPr/>
          <p:nvPr/>
        </p:nvSpPr>
        <p:spPr>
          <a:xfrm>
            <a:off x="8505238" y="4969141"/>
            <a:ext cx="3522639" cy="91324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000" b="1" dirty="0" smtClean="0">
                <a:solidFill>
                  <a:schemeClr val="dk1"/>
                </a:solidFill>
              </a:rPr>
              <a:t>نرفعُ أيدينا </a:t>
            </a:r>
            <a:r>
              <a:rPr lang="ar-AE" sz="4000" b="1" dirty="0">
                <a:solidFill>
                  <a:schemeClr val="dk1"/>
                </a:solidFill>
              </a:rPr>
              <a:t>قبل الإجابة </a:t>
            </a:r>
            <a:endParaRPr lang="ar-EG" sz="4000" b="1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8511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  <p:sndAc>
          <p:stSnd>
            <p:snd r:embed="rId2" name="camera.wav"/>
          </p:stSnd>
        </p:sndAc>
      </p:transition>
    </mc:Choice>
    <mc:Fallback xmlns="">
      <p:transition spd="slow">
        <p:fade/>
        <p:sndAc>
          <p:stSnd>
            <p:snd r:embed="rId3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10">
            <a:extLst>
              <a:ext uri="{FF2B5EF4-FFF2-40B4-BE49-F238E27FC236}">
                <a16:creationId xmlns="" xmlns:a16="http://schemas.microsoft.com/office/drawing/2014/main" id="{C29CC8DB-0789-4A36-BEDA-F30D02EDBBAC}"/>
              </a:ext>
            </a:extLst>
          </p:cNvPr>
          <p:cNvSpPr/>
          <p:nvPr/>
        </p:nvSpPr>
        <p:spPr>
          <a:xfrm>
            <a:off x="0" y="1858617"/>
            <a:ext cx="12192000" cy="909865"/>
          </a:xfrm>
          <a:custGeom>
            <a:avLst/>
            <a:gdLst>
              <a:gd name="connsiteX0" fmla="*/ 0 w 7292505"/>
              <a:gd name="connsiteY0" fmla="*/ 0 h 2015167"/>
              <a:gd name="connsiteX1" fmla="*/ 7292505 w 7292505"/>
              <a:gd name="connsiteY1" fmla="*/ 0 h 2015167"/>
              <a:gd name="connsiteX2" fmla="*/ 7292505 w 7292505"/>
              <a:gd name="connsiteY2" fmla="*/ 2015167 h 2015167"/>
              <a:gd name="connsiteX3" fmla="*/ 0 w 7292505"/>
              <a:gd name="connsiteY3" fmla="*/ 2015167 h 2015167"/>
              <a:gd name="connsiteX4" fmla="*/ 0 w 7292505"/>
              <a:gd name="connsiteY4" fmla="*/ 0 h 2015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92505" h="2015167" fill="none" extrusionOk="0">
                <a:moveTo>
                  <a:pt x="0" y="0"/>
                </a:moveTo>
                <a:cubicBezTo>
                  <a:pt x="2408342" y="94387"/>
                  <a:pt x="4261466" y="-36996"/>
                  <a:pt x="7292505" y="0"/>
                </a:cubicBezTo>
                <a:cubicBezTo>
                  <a:pt x="7327485" y="843432"/>
                  <a:pt x="7416814" y="1036461"/>
                  <a:pt x="7292505" y="2015167"/>
                </a:cubicBezTo>
                <a:cubicBezTo>
                  <a:pt x="5975755" y="2058994"/>
                  <a:pt x="954403" y="2070323"/>
                  <a:pt x="0" y="2015167"/>
                </a:cubicBezTo>
                <a:cubicBezTo>
                  <a:pt x="-98447" y="1069062"/>
                  <a:pt x="-40082" y="961144"/>
                  <a:pt x="0" y="0"/>
                </a:cubicBezTo>
                <a:close/>
              </a:path>
              <a:path w="7292505" h="2015167" stroke="0" extrusionOk="0">
                <a:moveTo>
                  <a:pt x="0" y="0"/>
                </a:moveTo>
                <a:cubicBezTo>
                  <a:pt x="3622046" y="-8932"/>
                  <a:pt x="5389817" y="98516"/>
                  <a:pt x="7292505" y="0"/>
                </a:cubicBezTo>
                <a:cubicBezTo>
                  <a:pt x="7264738" y="384711"/>
                  <a:pt x="7224139" y="1428343"/>
                  <a:pt x="7292505" y="2015167"/>
                </a:cubicBezTo>
                <a:cubicBezTo>
                  <a:pt x="4617846" y="1890305"/>
                  <a:pt x="3245482" y="2040694"/>
                  <a:pt x="0" y="2015167"/>
                </a:cubicBezTo>
                <a:cubicBezTo>
                  <a:pt x="-161066" y="1705541"/>
                  <a:pt x="-137745" y="378266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="" xmlns:ask="http://schemas.microsoft.com/office/drawing/2018/sketchyshapes" sd="255888113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62866" tIns="31433" rIns="62866" bIns="31433">
            <a:spAutoFit/>
          </a:bodyPr>
          <a:lstStyle/>
          <a:p>
            <a:pPr algn="ctr" defTabSz="380951" rtl="0">
              <a:defRPr/>
            </a:pPr>
            <a:endParaRPr lang="ar-AE" sz="5500" b="1" dirty="0">
              <a:ln w="0"/>
              <a:solidFill>
                <a:srgbClr val="A5644E">
                  <a:lumMod val="10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ldhabi" panose="01000000000000000000" pitchFamily="2" charset="-78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41BE784-B39C-4E3E-AAA3-A9B78A1D2A1B}"/>
              </a:ext>
            </a:extLst>
          </p:cNvPr>
          <p:cNvSpPr txBox="1"/>
          <p:nvPr/>
        </p:nvSpPr>
        <p:spPr>
          <a:xfrm>
            <a:off x="1248692" y="80249"/>
            <a:ext cx="8635487" cy="132343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380951" rtl="0">
              <a:defRPr/>
            </a:pPr>
            <a:r>
              <a:rPr lang="ar-AE" sz="8000" b="1" dirty="0" smtClean="0">
                <a:solidFill>
                  <a:srgbClr val="FF0000"/>
                </a:solidFill>
                <a:latin typeface="Aldhabi" panose="01000000000000000000" pitchFamily="2" charset="-78"/>
                <a:cs typeface="+mj-cs"/>
              </a:rPr>
              <a:t>التهيئة الحافزة </a:t>
            </a:r>
            <a:endParaRPr lang="en-US" sz="8000" b="1" dirty="0">
              <a:solidFill>
                <a:srgbClr val="FF0000"/>
              </a:solidFill>
              <a:latin typeface="Aldhabi" panose="01000000000000000000" pitchFamily="2" charset="-78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29908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0" y="0"/>
            <a:ext cx="12192000" cy="132343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AE" sz="8000" dirty="0" smtClean="0">
                <a:solidFill>
                  <a:srgbClr val="FF0000"/>
                </a:solidFill>
              </a:rPr>
              <a:t> سيرة ذاتية ( وَمَنْ يشبهكِ يا أمي ) </a:t>
            </a:r>
            <a:r>
              <a:rPr lang="ar-AE" sz="3200" dirty="0" smtClean="0"/>
              <a:t>للشيخ محمد بن راشد آل مكتوم  ( حفظه الله )</a:t>
            </a:r>
            <a:endParaRPr lang="en-US" sz="3200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3440"/>
            <a:ext cx="12192000" cy="4846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444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10">
            <a:extLst>
              <a:ext uri="{FF2B5EF4-FFF2-40B4-BE49-F238E27FC236}">
                <a16:creationId xmlns="" xmlns:a16="http://schemas.microsoft.com/office/drawing/2014/main" id="{C29CC8DB-0789-4A36-BEDA-F30D02EDBBAC}"/>
              </a:ext>
            </a:extLst>
          </p:cNvPr>
          <p:cNvSpPr/>
          <p:nvPr/>
        </p:nvSpPr>
        <p:spPr>
          <a:xfrm>
            <a:off x="0" y="1858617"/>
            <a:ext cx="12192000" cy="3910687"/>
          </a:xfrm>
          <a:custGeom>
            <a:avLst/>
            <a:gdLst>
              <a:gd name="connsiteX0" fmla="*/ 0 w 7292505"/>
              <a:gd name="connsiteY0" fmla="*/ 0 h 2015167"/>
              <a:gd name="connsiteX1" fmla="*/ 7292505 w 7292505"/>
              <a:gd name="connsiteY1" fmla="*/ 0 h 2015167"/>
              <a:gd name="connsiteX2" fmla="*/ 7292505 w 7292505"/>
              <a:gd name="connsiteY2" fmla="*/ 2015167 h 2015167"/>
              <a:gd name="connsiteX3" fmla="*/ 0 w 7292505"/>
              <a:gd name="connsiteY3" fmla="*/ 2015167 h 2015167"/>
              <a:gd name="connsiteX4" fmla="*/ 0 w 7292505"/>
              <a:gd name="connsiteY4" fmla="*/ 0 h 2015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92505" h="2015167" fill="none" extrusionOk="0">
                <a:moveTo>
                  <a:pt x="0" y="0"/>
                </a:moveTo>
                <a:cubicBezTo>
                  <a:pt x="2408342" y="94387"/>
                  <a:pt x="4261466" y="-36996"/>
                  <a:pt x="7292505" y="0"/>
                </a:cubicBezTo>
                <a:cubicBezTo>
                  <a:pt x="7327485" y="843432"/>
                  <a:pt x="7416814" y="1036461"/>
                  <a:pt x="7292505" y="2015167"/>
                </a:cubicBezTo>
                <a:cubicBezTo>
                  <a:pt x="5975755" y="2058994"/>
                  <a:pt x="954403" y="2070323"/>
                  <a:pt x="0" y="2015167"/>
                </a:cubicBezTo>
                <a:cubicBezTo>
                  <a:pt x="-98447" y="1069062"/>
                  <a:pt x="-40082" y="961144"/>
                  <a:pt x="0" y="0"/>
                </a:cubicBezTo>
                <a:close/>
              </a:path>
              <a:path w="7292505" h="2015167" stroke="0" extrusionOk="0">
                <a:moveTo>
                  <a:pt x="0" y="0"/>
                </a:moveTo>
                <a:cubicBezTo>
                  <a:pt x="3622046" y="-8932"/>
                  <a:pt x="5389817" y="98516"/>
                  <a:pt x="7292505" y="0"/>
                </a:cubicBezTo>
                <a:cubicBezTo>
                  <a:pt x="7264738" y="384711"/>
                  <a:pt x="7224139" y="1428343"/>
                  <a:pt x="7292505" y="2015167"/>
                </a:cubicBezTo>
                <a:cubicBezTo>
                  <a:pt x="4617846" y="1890305"/>
                  <a:pt x="3245482" y="2040694"/>
                  <a:pt x="0" y="2015167"/>
                </a:cubicBezTo>
                <a:cubicBezTo>
                  <a:pt x="-161066" y="1705541"/>
                  <a:pt x="-137745" y="378266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="" xmlns:ask="http://schemas.microsoft.com/office/drawing/2018/sketchyshapes" sd="255888113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62866" tIns="31433" rIns="62866" bIns="31433">
            <a:spAutoFit/>
          </a:bodyPr>
          <a:lstStyle/>
          <a:p>
            <a:pPr algn="ctr" defTabSz="380951" rtl="0">
              <a:defRPr/>
            </a:pPr>
            <a:r>
              <a:rPr lang="ar-AE" sz="5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Times New Roman" panose="02020603050405020304" pitchFamily="18" charset="0"/>
              </a:rPr>
              <a:t>إ</a:t>
            </a:r>
            <a:r>
              <a:rPr lang="ar-AE" sz="8000" b="1" dirty="0">
                <a:solidFill>
                  <a:srgbClr val="FF0000"/>
                </a:solidFill>
                <a:latin typeface="Aldhabi" panose="01000000000000000000" pitchFamily="2" charset="-78"/>
                <a:cs typeface="+mj-cs"/>
              </a:rPr>
              <a:t>ستراتيجية  </a:t>
            </a:r>
            <a:r>
              <a:rPr lang="ar-AE" sz="8000" b="1" dirty="0" smtClean="0">
                <a:solidFill>
                  <a:srgbClr val="FF0000"/>
                </a:solidFill>
                <a:latin typeface="Aldhabi" panose="01000000000000000000" pitchFamily="2" charset="-78"/>
                <a:cs typeface="+mj-cs"/>
              </a:rPr>
              <a:t>التفكير الناقد وحل المشكلات </a:t>
            </a:r>
            <a:endParaRPr lang="ar-AE" sz="8000" b="1" dirty="0">
              <a:solidFill>
                <a:srgbClr val="FF0000"/>
              </a:solidFill>
              <a:latin typeface="Aldhabi" panose="01000000000000000000" pitchFamily="2" charset="-78"/>
              <a:cs typeface="+mj-cs"/>
            </a:endParaRPr>
          </a:p>
          <a:p>
            <a:pPr marL="914400" indent="-914400">
              <a:buFont typeface="+mj-lt"/>
              <a:buAutoNum type="arabicPeriod"/>
            </a:pPr>
            <a:r>
              <a:rPr lang="ar-AE" sz="5500" b="1" dirty="0">
                <a:ln w="0"/>
                <a:solidFill>
                  <a:srgbClr val="A5644E">
                    <a:lumMod val="1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ldhabi" panose="01000000000000000000" pitchFamily="2" charset="-78"/>
                <a:cs typeface="Times New Roman" panose="02020603050405020304" pitchFamily="18" charset="0"/>
              </a:rPr>
              <a:t>ماذا ستفعل إذا وجدتَ غزالاً صغيرًا ضائعًا</a:t>
            </a:r>
            <a:r>
              <a:rPr lang="ar-AE" sz="6000" dirty="0">
                <a:solidFill>
                  <a:prstClr val="black"/>
                </a:solidFill>
              </a:rPr>
              <a:t> </a:t>
            </a:r>
            <a:r>
              <a:rPr lang="ar-AE" sz="6000" dirty="0" smtClean="0">
                <a:solidFill>
                  <a:prstClr val="black"/>
                </a:solidFill>
              </a:rPr>
              <a:t>؟ </a:t>
            </a:r>
            <a:endParaRPr lang="ar-AE" sz="6000" dirty="0">
              <a:solidFill>
                <a:prstClr val="black"/>
              </a:solidFill>
            </a:endParaRPr>
          </a:p>
          <a:p>
            <a:pPr marL="914400" lvl="0" indent="-914400">
              <a:buFont typeface="+mj-lt"/>
              <a:buAutoNum type="arabicPeriod"/>
            </a:pPr>
            <a:r>
              <a:rPr lang="ar-AE" sz="5500" b="1" dirty="0" smtClean="0">
                <a:ln w="0"/>
                <a:solidFill>
                  <a:srgbClr val="A5644E">
                    <a:lumMod val="1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ldhabi" panose="01000000000000000000" pitchFamily="2" charset="-78"/>
                <a:cs typeface="Times New Roman" panose="02020603050405020304" pitchFamily="18" charset="0"/>
              </a:rPr>
              <a:t>تخيل نفسك مسؤولاً كبيرًا .اقترح فكرة أو مشروعًا للرفق بالحيوان .</a:t>
            </a:r>
            <a:endParaRPr lang="ar-AE" sz="5500" b="1" dirty="0">
              <a:ln w="0"/>
              <a:solidFill>
                <a:srgbClr val="A5644E">
                  <a:lumMod val="10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ldhabi" panose="01000000000000000000" pitchFamily="2" charset="-78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41BE784-B39C-4E3E-AAA3-A9B78A1D2A1B}"/>
              </a:ext>
            </a:extLst>
          </p:cNvPr>
          <p:cNvSpPr txBox="1"/>
          <p:nvPr/>
        </p:nvSpPr>
        <p:spPr>
          <a:xfrm>
            <a:off x="1248692" y="80249"/>
            <a:ext cx="8635487" cy="132343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380951" rtl="0">
              <a:defRPr/>
            </a:pPr>
            <a:r>
              <a:rPr lang="ar-AE" sz="8000" b="1" dirty="0" smtClean="0">
                <a:solidFill>
                  <a:srgbClr val="FF0000"/>
                </a:solidFill>
                <a:latin typeface="Aldhabi" panose="01000000000000000000" pitchFamily="2" charset="-78"/>
                <a:cs typeface="+mj-cs"/>
              </a:rPr>
              <a:t>التقويم القبلي </a:t>
            </a:r>
            <a:endParaRPr lang="en-US" sz="8000" b="1" dirty="0">
              <a:solidFill>
                <a:srgbClr val="FF0000"/>
              </a:solidFill>
              <a:latin typeface="Aldhabi" panose="01000000000000000000" pitchFamily="2" charset="-78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53134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>
            <a:extLst>
              <a:ext uri="{FF2B5EF4-FFF2-40B4-BE49-F238E27FC236}">
                <a16:creationId xmlns="" xmlns:a16="http://schemas.microsoft.com/office/drawing/2014/main" id="{FDD7D02E-A563-4B67-9F5D-A4C23B1CD056}"/>
              </a:ext>
            </a:extLst>
          </p:cNvPr>
          <p:cNvSpPr/>
          <p:nvPr/>
        </p:nvSpPr>
        <p:spPr>
          <a:xfrm>
            <a:off x="-137160" y="1607127"/>
            <a:ext cx="12481560" cy="5250872"/>
          </a:xfrm>
          <a:custGeom>
            <a:avLst/>
            <a:gdLst>
              <a:gd name="connsiteX0" fmla="*/ 0 w 9437300"/>
              <a:gd name="connsiteY0" fmla="*/ 0 h 6193766"/>
              <a:gd name="connsiteX1" fmla="*/ 9437300 w 9437300"/>
              <a:gd name="connsiteY1" fmla="*/ 0 h 6193766"/>
              <a:gd name="connsiteX2" fmla="*/ 9437300 w 9437300"/>
              <a:gd name="connsiteY2" fmla="*/ 6193766 h 6193766"/>
              <a:gd name="connsiteX3" fmla="*/ 0 w 9437300"/>
              <a:gd name="connsiteY3" fmla="*/ 6193766 h 6193766"/>
              <a:gd name="connsiteX4" fmla="*/ 0 w 9437300"/>
              <a:gd name="connsiteY4" fmla="*/ 0 h 6193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37300" h="6193766" fill="none" extrusionOk="0">
                <a:moveTo>
                  <a:pt x="0" y="0"/>
                </a:moveTo>
                <a:cubicBezTo>
                  <a:pt x="1778036" y="166429"/>
                  <a:pt x="7516282" y="88759"/>
                  <a:pt x="9437300" y="0"/>
                </a:cubicBezTo>
                <a:cubicBezTo>
                  <a:pt x="9317925" y="849372"/>
                  <a:pt x="9507082" y="5249122"/>
                  <a:pt x="9437300" y="6193766"/>
                </a:cubicBezTo>
                <a:cubicBezTo>
                  <a:pt x="6819273" y="6050139"/>
                  <a:pt x="3445783" y="6347899"/>
                  <a:pt x="0" y="6193766"/>
                </a:cubicBezTo>
                <a:cubicBezTo>
                  <a:pt x="55200" y="3517336"/>
                  <a:pt x="157852" y="1810930"/>
                  <a:pt x="0" y="0"/>
                </a:cubicBezTo>
                <a:close/>
              </a:path>
              <a:path w="9437300" h="6193766" stroke="0" extrusionOk="0">
                <a:moveTo>
                  <a:pt x="0" y="0"/>
                </a:moveTo>
                <a:cubicBezTo>
                  <a:pt x="3076616" y="77430"/>
                  <a:pt x="6111944" y="24190"/>
                  <a:pt x="9437300" y="0"/>
                </a:cubicBezTo>
                <a:cubicBezTo>
                  <a:pt x="9306876" y="1193144"/>
                  <a:pt x="9436677" y="5216559"/>
                  <a:pt x="9437300" y="6193766"/>
                </a:cubicBezTo>
                <a:cubicBezTo>
                  <a:pt x="8257573" y="6313236"/>
                  <a:pt x="2055790" y="6101222"/>
                  <a:pt x="0" y="6193766"/>
                </a:cubicBezTo>
                <a:cubicBezTo>
                  <a:pt x="-80068" y="4510318"/>
                  <a:pt x="51255" y="1390489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="" xmlns:ask="http://schemas.microsoft.com/office/drawing/2018/sketchyshapes" sd="380906851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198000" rtlCol="1" anchor="ctr">
            <a:sp3d extrusionH="57150">
              <a:bevelT w="82550" h="38100" prst="coolSlant"/>
            </a:sp3d>
          </a:bodyPr>
          <a:lstStyle/>
          <a:p>
            <a:pPr marL="1371600" indent="-1371600" defTabSz="628649">
              <a:buFont typeface="+mj-lt"/>
              <a:buAutoNum type="arabicPeriod"/>
              <a:defRPr/>
            </a:pPr>
            <a:r>
              <a:rPr lang="ar-AE" sz="5400" b="1" dirty="0">
                <a:ln w="10160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rPr>
              <a:t>أن </a:t>
            </a:r>
            <a:r>
              <a:rPr lang="ar-AE" sz="5400" b="1" dirty="0" smtClean="0">
                <a:ln w="10160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rPr>
              <a:t>يقرأ نصوصًا نثرية بطلاقة، مع مراعاة التعبير عن الانفعالات والمشاعر .</a:t>
            </a:r>
          </a:p>
          <a:p>
            <a:pPr defTabSz="628649">
              <a:defRPr/>
            </a:pPr>
            <a:r>
              <a:rPr lang="ar-AE" sz="6600" b="1" dirty="0" smtClean="0">
                <a:ln w="10160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rPr>
              <a:t>2- أن يستنتج الفكرة المحورية ، والأفكار الجزئية الداعمة .</a:t>
            </a:r>
          </a:p>
          <a:p>
            <a:pPr defTabSz="628649">
              <a:defRPr/>
            </a:pPr>
            <a:r>
              <a:rPr lang="ar-AE" sz="6600" b="1" dirty="0" smtClean="0">
                <a:ln w="10160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rPr>
              <a:t>3- أن يطبِّق ما تعلمه في مواقف حياتية جديدة .</a:t>
            </a:r>
            <a:endParaRPr lang="ar-AE" sz="6600" b="1" dirty="0">
              <a:ln w="10160">
                <a:noFill/>
                <a:prstDash val="solid"/>
              </a:ln>
              <a:solidFill>
                <a:srgbClr val="00206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4" name="Rounded Rectangle 18">
            <a:extLst>
              <a:ext uri="{FF2B5EF4-FFF2-40B4-BE49-F238E27FC236}">
                <a16:creationId xmlns="" xmlns:a16="http://schemas.microsoft.com/office/drawing/2014/main" id="{81362EA5-1171-4A54-B606-CD37C789F7CC}"/>
              </a:ext>
            </a:extLst>
          </p:cNvPr>
          <p:cNvSpPr/>
          <p:nvPr/>
        </p:nvSpPr>
        <p:spPr>
          <a:xfrm>
            <a:off x="311727" y="132878"/>
            <a:ext cx="11512062" cy="1353823"/>
          </a:xfrm>
          <a:prstGeom prst="roundRect">
            <a:avLst>
              <a:gd name="adj" fmla="val 6782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0" rIns="198000" rtlCol="1" anchor="ctr">
            <a:sp3d extrusionH="57150">
              <a:bevelT w="82550" h="38100" prst="coolSlant"/>
            </a:sp3d>
          </a:bodyPr>
          <a:lstStyle/>
          <a:p>
            <a:pPr algn="ctr" defTabSz="628593">
              <a:defRPr/>
            </a:pPr>
            <a:endParaRPr lang="ar-AE" sz="8000" b="1" kern="0" dirty="0" smtClean="0">
              <a:ln w="10160">
                <a:noFill/>
                <a:prstDash val="solid"/>
              </a:ln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ldhabi" panose="01000000000000000000" pitchFamily="2" charset="-78"/>
              <a:cs typeface="+mj-cs"/>
            </a:endParaRPr>
          </a:p>
          <a:p>
            <a:pPr algn="ctr" defTabSz="628593">
              <a:defRPr/>
            </a:pPr>
            <a:r>
              <a:rPr lang="ar-AE" sz="8000" b="1" kern="0" dirty="0" smtClean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ldhabi" panose="01000000000000000000" pitchFamily="2" charset="-78"/>
                <a:cs typeface="+mj-cs"/>
              </a:rPr>
              <a:t>نواتج التَّعلُـم </a:t>
            </a:r>
            <a:endParaRPr lang="ar-AE" sz="8000" b="1" kern="0" dirty="0">
              <a:ln w="10160">
                <a:noFill/>
                <a:prstDash val="solid"/>
              </a:ln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ldhabi" panose="01000000000000000000" pitchFamily="2" charset="-78"/>
              <a:cs typeface="+mj-cs"/>
            </a:endParaRPr>
          </a:p>
          <a:p>
            <a:pPr algn="ctr" defTabSz="628593">
              <a:defRPr/>
            </a:pPr>
            <a:r>
              <a:rPr lang="ar-AE" sz="8000" b="1" kern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ldhabi" panose="01000000000000000000" pitchFamily="2" charset="-78"/>
                <a:cs typeface="Aldhabi" panose="01000000000000000000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69199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17231" y="263237"/>
            <a:ext cx="11672988" cy="92825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4400" b="1" dirty="0">
                <a:solidFill>
                  <a:srgbClr val="FF0000"/>
                </a:solidFill>
              </a:rPr>
              <a:t>اقرأ حول الشاعر في كتابك المدرسي قراءة صامتة ، ثم أجب عن الأسئلة التي ستطرح عليك .       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0" y="1454728"/>
            <a:ext cx="11992708" cy="484320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49983" indent="-249983" defTabSz="999933">
              <a:spcBef>
                <a:spcPts val="766"/>
              </a:spcBef>
              <a:buClr>
                <a:srgbClr val="2A1A00"/>
              </a:buClr>
              <a:buFont typeface="Arial" panose="020B0604020202020204" pitchFamily="34" charset="0"/>
              <a:buChar char="•"/>
              <a:defRPr/>
            </a:pPr>
            <a:r>
              <a:rPr lang="ar-AE" sz="60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/>
              </a:rPr>
              <a:t>مَنْ </a:t>
            </a:r>
            <a:r>
              <a:rPr lang="ar-AE" sz="60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/>
              </a:rPr>
              <a:t>صاحب السيرة الذاتية  ؟</a:t>
            </a:r>
            <a:endParaRPr lang="ar-AE" sz="6000" b="1" kern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/>
            </a:endParaRPr>
          </a:p>
          <a:p>
            <a:pPr marL="249983" indent="-249983" defTabSz="999933">
              <a:spcBef>
                <a:spcPts val="766"/>
              </a:spcBef>
              <a:buClr>
                <a:srgbClr val="2A1A00"/>
              </a:buClr>
              <a:buFont typeface="Arial" panose="020B0604020202020204" pitchFamily="34" charset="0"/>
              <a:buChar char="•"/>
              <a:defRPr/>
            </a:pPr>
            <a:r>
              <a:rPr lang="ar-AE" sz="60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/>
              </a:rPr>
              <a:t>حدد مسقط رأسه . </a:t>
            </a:r>
            <a:endParaRPr lang="ar-AE" sz="6000" b="1" kern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/>
            </a:endParaRPr>
          </a:p>
          <a:p>
            <a:pPr marL="249983" indent="-249983" defTabSz="999933">
              <a:spcBef>
                <a:spcPts val="766"/>
              </a:spcBef>
              <a:buClr>
                <a:srgbClr val="2A1A00"/>
              </a:buClr>
              <a:buFont typeface="Arial" panose="020B0604020202020204" pitchFamily="34" charset="0"/>
              <a:buChar char="•"/>
              <a:defRPr/>
            </a:pPr>
            <a:r>
              <a:rPr lang="ar-AE" sz="60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/>
              </a:rPr>
              <a:t>ماذا يعمل ؟ </a:t>
            </a:r>
            <a:endParaRPr lang="ar-AE" sz="6000" b="1" kern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/>
            </a:endParaRPr>
          </a:p>
          <a:p>
            <a:pPr marL="249983" indent="-249983" defTabSz="999933">
              <a:spcBef>
                <a:spcPts val="766"/>
              </a:spcBef>
              <a:buClr>
                <a:srgbClr val="2A1A00"/>
              </a:buClr>
              <a:buFont typeface="Arial" panose="020B0604020202020204" pitchFamily="34" charset="0"/>
              <a:buChar char="•"/>
              <a:defRPr/>
            </a:pPr>
            <a:r>
              <a:rPr lang="ar-AE" sz="60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/>
              </a:rPr>
              <a:t>اذكر بعضًا من أهم مبادراته .</a:t>
            </a:r>
          </a:p>
          <a:p>
            <a:pPr marL="249983" indent="-249983" defTabSz="999933">
              <a:spcBef>
                <a:spcPts val="766"/>
              </a:spcBef>
              <a:buClr>
                <a:srgbClr val="2A1A00"/>
              </a:buClr>
              <a:buFont typeface="Arial" panose="020B0604020202020204" pitchFamily="34" charset="0"/>
              <a:buChar char="•"/>
              <a:defRPr/>
            </a:pPr>
            <a:r>
              <a:rPr lang="ar-AE" sz="60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/>
              </a:rPr>
              <a:t>ماذا يقصد بالسيرة الذاتية ، وما الفرق بينها وبين السيرة الغيرية ؟</a:t>
            </a:r>
            <a:endParaRPr lang="ar-AE" sz="6000" b="1" kern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/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2936"/>
            <a:ext cx="5663045" cy="3865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832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="" xmlns:a16="http://schemas.microsoft.com/office/drawing/2014/main" id="{386CBE69-6290-980E-9926-2FB1ECF7D0BA}"/>
              </a:ext>
            </a:extLst>
          </p:cNvPr>
          <p:cNvSpPr/>
          <p:nvPr/>
        </p:nvSpPr>
        <p:spPr>
          <a:xfrm>
            <a:off x="3092997" y="183787"/>
            <a:ext cx="5590523" cy="913242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8800" b="1" dirty="0">
                <a:solidFill>
                  <a:prstClr val="black"/>
                </a:solidFill>
              </a:rPr>
              <a:t>قواعد المجموعات </a:t>
            </a:r>
            <a:endParaRPr lang="ar-EG" sz="8800" b="1" dirty="0">
              <a:solidFill>
                <a:prstClr val="black"/>
              </a:solidFill>
            </a:endParaRPr>
          </a:p>
        </p:txBody>
      </p:sp>
      <p:sp>
        <p:nvSpPr>
          <p:cNvPr id="3" name="مستطيل: زوايا مستديرة 2">
            <a:extLst>
              <a:ext uri="{FF2B5EF4-FFF2-40B4-BE49-F238E27FC236}">
                <a16:creationId xmlns="" xmlns:a16="http://schemas.microsoft.com/office/drawing/2014/main" id="{8D6614DD-86E7-BE2C-BC3E-EE7979898584}"/>
              </a:ext>
            </a:extLst>
          </p:cNvPr>
          <p:cNvSpPr/>
          <p:nvPr/>
        </p:nvSpPr>
        <p:spPr>
          <a:xfrm>
            <a:off x="8088923" y="2055159"/>
            <a:ext cx="3959051" cy="123065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AE" sz="4000" b="1" dirty="0">
                <a:solidFill>
                  <a:prstClr val="black"/>
                </a:solidFill>
              </a:rPr>
              <a:t>نخفض أصوتنا </a:t>
            </a:r>
            <a:r>
              <a:rPr lang="ar-AE" sz="4000" b="1" dirty="0" smtClean="0">
                <a:solidFill>
                  <a:prstClr val="black"/>
                </a:solidFill>
              </a:rPr>
              <a:t> ونحافظ على الهدوء </a:t>
            </a:r>
            <a:endParaRPr lang="ar-EG" sz="4000" b="1" dirty="0">
              <a:solidFill>
                <a:prstClr val="black"/>
              </a:solidFill>
            </a:endParaRPr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="" xmlns:a16="http://schemas.microsoft.com/office/drawing/2014/main" id="{744A6728-8048-E329-A7A2-2FEDEA8334CD}"/>
              </a:ext>
            </a:extLst>
          </p:cNvPr>
          <p:cNvSpPr/>
          <p:nvPr/>
        </p:nvSpPr>
        <p:spPr>
          <a:xfrm>
            <a:off x="910644" y="2143650"/>
            <a:ext cx="2668947" cy="91324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000" b="1" dirty="0">
                <a:solidFill>
                  <a:prstClr val="black"/>
                </a:solidFill>
              </a:rPr>
              <a:t>احترام آراء زملائي</a:t>
            </a:r>
            <a:endParaRPr lang="ar-EG" sz="4000" b="1" dirty="0">
              <a:solidFill>
                <a:prstClr val="black"/>
              </a:solidFill>
            </a:endParaRPr>
          </a:p>
        </p:txBody>
      </p:sp>
      <p:sp>
        <p:nvSpPr>
          <p:cNvPr id="5" name="مستطيل: زوايا مستديرة 4">
            <a:extLst>
              <a:ext uri="{FF2B5EF4-FFF2-40B4-BE49-F238E27FC236}">
                <a16:creationId xmlns="" xmlns:a16="http://schemas.microsoft.com/office/drawing/2014/main" id="{61E04B8C-C7A5-4A70-D883-BEE3644643BD}"/>
              </a:ext>
            </a:extLst>
          </p:cNvPr>
          <p:cNvSpPr/>
          <p:nvPr/>
        </p:nvSpPr>
        <p:spPr>
          <a:xfrm>
            <a:off x="4443217" y="2055159"/>
            <a:ext cx="2890084" cy="109022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3196" b="1" dirty="0">
                <a:solidFill>
                  <a:prstClr val="black"/>
                </a:solidFill>
              </a:rPr>
              <a:t>ا</a:t>
            </a:r>
            <a:r>
              <a:rPr lang="ar-AE" sz="4000" b="1" dirty="0">
                <a:solidFill>
                  <a:prstClr val="black"/>
                </a:solidFill>
              </a:rPr>
              <a:t>لاستئذان من المعلم   </a:t>
            </a:r>
            <a:endParaRPr lang="ar-EG" sz="4000" b="1" dirty="0">
              <a:solidFill>
                <a:prstClr val="black"/>
              </a:solidFill>
            </a:endParaRPr>
          </a:p>
        </p:txBody>
      </p:sp>
      <p:sp>
        <p:nvSpPr>
          <p:cNvPr id="6" name="مستطيل: زوايا مستديرة 5">
            <a:extLst>
              <a:ext uri="{FF2B5EF4-FFF2-40B4-BE49-F238E27FC236}">
                <a16:creationId xmlns="" xmlns:a16="http://schemas.microsoft.com/office/drawing/2014/main" id="{C9982904-8EDC-B2E3-3B1E-38B2F4BBDBDC}"/>
              </a:ext>
            </a:extLst>
          </p:cNvPr>
          <p:cNvSpPr/>
          <p:nvPr/>
        </p:nvSpPr>
        <p:spPr>
          <a:xfrm>
            <a:off x="910643" y="5016755"/>
            <a:ext cx="2668947" cy="91324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000" b="1" dirty="0">
                <a:solidFill>
                  <a:prstClr val="black"/>
                </a:solidFill>
              </a:rPr>
              <a:t>نشارك وننجز </a:t>
            </a:r>
            <a:endParaRPr lang="ar-EG" sz="4000" b="1" dirty="0">
              <a:solidFill>
                <a:prstClr val="black"/>
              </a:solidFill>
            </a:endParaRPr>
          </a:p>
        </p:txBody>
      </p:sp>
      <p:sp>
        <p:nvSpPr>
          <p:cNvPr id="7" name="مستطيل: زوايا مستديرة 6">
            <a:extLst>
              <a:ext uri="{FF2B5EF4-FFF2-40B4-BE49-F238E27FC236}">
                <a16:creationId xmlns="" xmlns:a16="http://schemas.microsoft.com/office/drawing/2014/main" id="{00E99A51-09A7-7044-9DA2-5676F75584E6}"/>
              </a:ext>
            </a:extLst>
          </p:cNvPr>
          <p:cNvSpPr/>
          <p:nvPr/>
        </p:nvSpPr>
        <p:spPr>
          <a:xfrm>
            <a:off x="4872793" y="4896175"/>
            <a:ext cx="2668947" cy="91324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000" b="1" dirty="0">
                <a:solidFill>
                  <a:prstClr val="black"/>
                </a:solidFill>
              </a:rPr>
              <a:t>نبدع </a:t>
            </a:r>
            <a:endParaRPr lang="ar-EG" sz="4000" b="1" dirty="0">
              <a:solidFill>
                <a:prstClr val="black"/>
              </a:solidFill>
            </a:endParaRPr>
          </a:p>
        </p:txBody>
      </p:sp>
      <p:sp>
        <p:nvSpPr>
          <p:cNvPr id="8" name="مستطيل: زوايا مستديرة 7">
            <a:extLst>
              <a:ext uri="{FF2B5EF4-FFF2-40B4-BE49-F238E27FC236}">
                <a16:creationId xmlns="" xmlns:a16="http://schemas.microsoft.com/office/drawing/2014/main" id="{B7DD5058-A6A9-37F2-6633-BD638AD9F7C2}"/>
              </a:ext>
            </a:extLst>
          </p:cNvPr>
          <p:cNvSpPr/>
          <p:nvPr/>
        </p:nvSpPr>
        <p:spPr>
          <a:xfrm>
            <a:off x="8525335" y="4792485"/>
            <a:ext cx="3522639" cy="91324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000" b="1" dirty="0" smtClean="0">
                <a:solidFill>
                  <a:prstClr val="black"/>
                </a:solidFill>
              </a:rPr>
              <a:t>رفع اليد </a:t>
            </a:r>
            <a:r>
              <a:rPr lang="ar-AE" sz="4000" b="1" dirty="0">
                <a:solidFill>
                  <a:prstClr val="black"/>
                </a:solidFill>
              </a:rPr>
              <a:t>قبل الإجابة </a:t>
            </a:r>
            <a:endParaRPr lang="ar-EG" sz="4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9785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  <p:sndAc>
          <p:stSnd>
            <p:snd r:embed="rId2" name="camera.wav"/>
          </p:stSnd>
        </p:sndAc>
      </p:transition>
    </mc:Choice>
    <mc:Fallback xmlns="">
      <p:transition spd="slow">
        <p:fade/>
        <p:sndAc>
          <p:stSnd>
            <p:snd r:embed="rId3" name="camera.wav"/>
          </p:stSnd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27">
            <a:extLst>
              <a:ext uri="{FF2B5EF4-FFF2-40B4-BE49-F238E27FC236}">
                <a16:creationId xmlns:a16="http://schemas.microsoft.com/office/drawing/2014/main" xmlns="" id="{F3060C83-F051-4F0E-ABAD-AA0DFC48B2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Freeform: Shape 29">
            <a:extLst>
              <a:ext uri="{FF2B5EF4-FFF2-40B4-BE49-F238E27FC236}">
                <a16:creationId xmlns:a16="http://schemas.microsoft.com/office/drawing/2014/main" xmlns="" id="{83C98ABE-055B-441F-B07E-44F97F083C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1">
            <a:extLst>
              <a:ext uri="{FF2B5EF4-FFF2-40B4-BE49-F238E27FC236}">
                <a16:creationId xmlns:a16="http://schemas.microsoft.com/office/drawing/2014/main" xmlns="" id="{29FDB030-9B49-4CED-8CCD-4D99382388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xmlns="" id="{9A97C86A-04D6-40F7-AE84-31AB43E6A8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8" name="Isosceles Triangle 37">
            <a:extLst>
              <a:ext uri="{FF2B5EF4-FFF2-40B4-BE49-F238E27FC236}">
                <a16:creationId xmlns:a16="http://schemas.microsoft.com/office/drawing/2014/main" xmlns="" id="{FF9F2414-84E8-453E-B1F3-389FDE8192D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xmlns="" id="{3ECA69A1-7536-43AC-85EF-C7106179F5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8" name="Straight Connector 6"/>
          <p:cNvCxnSpPr/>
          <p:nvPr/>
        </p:nvCxnSpPr>
        <p:spPr>
          <a:xfrm flipV="1">
            <a:off x="4463880" y="6749732"/>
            <a:ext cx="544017" cy="7026"/>
          </a:xfrm>
          <a:prstGeom prst="line">
            <a:avLst/>
          </a:prstGeom>
          <a:ln w="5715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Table 14">
            <a:extLst>
              <a:ext uri="{FF2B5EF4-FFF2-40B4-BE49-F238E27FC236}">
                <a16:creationId xmlns="" xmlns:a16="http://schemas.microsoft.com/office/drawing/2014/main" id="{587CB209-7E72-4545-8C14-B2C96B78EF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071731"/>
              </p:ext>
            </p:extLst>
          </p:nvPr>
        </p:nvGraphicFramePr>
        <p:xfrm>
          <a:off x="5855302" y="-10742"/>
          <a:ext cx="6109627" cy="2739390"/>
        </p:xfrm>
        <a:graphic>
          <a:graphicData uri="http://schemas.openxmlformats.org/drawingml/2006/table">
            <a:tbl>
              <a:tblPr rtl="1" firstRow="1" firstCol="1" bandRow="1"/>
              <a:tblGrid>
                <a:gridCol w="2200110">
                  <a:extLst>
                    <a:ext uri="{9D8B030D-6E8A-4147-A177-3AD203B41FA5}">
                      <a16:colId xmlns="" xmlns:a16="http://schemas.microsoft.com/office/drawing/2014/main" val="835085804"/>
                    </a:ext>
                  </a:extLst>
                </a:gridCol>
                <a:gridCol w="2479388">
                  <a:extLst>
                    <a:ext uri="{9D8B030D-6E8A-4147-A177-3AD203B41FA5}">
                      <a16:colId xmlns="" xmlns:a16="http://schemas.microsoft.com/office/drawing/2014/main" val="3374181365"/>
                    </a:ext>
                  </a:extLst>
                </a:gridCol>
                <a:gridCol w="1430129">
                  <a:extLst>
                    <a:ext uri="{9D8B030D-6E8A-4147-A177-3AD203B41FA5}">
                      <a16:colId xmlns="" xmlns:a16="http://schemas.microsoft.com/office/drawing/2014/main" val="1736786352"/>
                    </a:ext>
                  </a:extLst>
                </a:gridCol>
              </a:tblGrid>
              <a:tr h="828581"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 smtClean="0">
                          <a:effectLst/>
                        </a:rPr>
                        <a:t>المعيار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الدرجة </a:t>
                      </a:r>
                      <a:endParaRPr lang="en-US" sz="1800" dirty="0">
                        <a:effectLst/>
                      </a:endParaRPr>
                    </a:p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(10)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درجة الطالب</a:t>
                      </a:r>
                      <a:endParaRPr lang="en-US" sz="1800" dirty="0">
                        <a:effectLst/>
                      </a:endParaRPr>
                    </a:p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10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21947850"/>
                  </a:ext>
                </a:extLst>
              </a:tr>
              <a:tr h="403592"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>
                          <a:effectLst/>
                        </a:rPr>
                        <a:t>صحة القراءة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>
                          <a:effectLst/>
                        </a:rPr>
                        <a:t>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43716669"/>
                  </a:ext>
                </a:extLst>
              </a:tr>
              <a:tr h="403592"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dirty="0" smtClean="0">
                          <a:effectLst/>
                        </a:rPr>
                        <a:t>السرعة </a:t>
                      </a:r>
                      <a:r>
                        <a:rPr lang="ar-AE" sz="1800" dirty="0">
                          <a:effectLst/>
                        </a:rPr>
                        <a:t>و الطلاقة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14648932"/>
                  </a:ext>
                </a:extLst>
              </a:tr>
              <a:tr h="403592"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>
                          <a:effectLst/>
                        </a:rPr>
                        <a:t>وضوح الصوت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68358503"/>
                  </a:ext>
                </a:extLst>
              </a:tr>
              <a:tr h="403592"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dirty="0">
                          <a:effectLst/>
                        </a:rPr>
                        <a:t>القراءة المعبرة 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3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490592"/>
                  </a:ext>
                </a:extLst>
              </a:tr>
            </a:tbl>
          </a:graphicData>
        </a:graphic>
      </p:graphicFrame>
      <p:sp>
        <p:nvSpPr>
          <p:cNvPr id="17" name="مربع نص 16"/>
          <p:cNvSpPr txBox="1"/>
          <p:nvPr/>
        </p:nvSpPr>
        <p:spPr>
          <a:xfrm>
            <a:off x="5726430" y="3254172"/>
            <a:ext cx="6346521" cy="218521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ar-AE" sz="24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حدد التقنية المستخدمة ( الوصف – السرد – الحوار الداخلي – الحوار الخارجي )</a:t>
            </a:r>
          </a:p>
          <a:p>
            <a:pPr marL="514350" indent="-514350">
              <a:buFont typeface="+mj-lt"/>
              <a:buAutoNum type="arabicPeriod"/>
            </a:pPr>
            <a:r>
              <a:rPr lang="ar-AE" sz="2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هات مرادف  ( القطيع) :..............................</a:t>
            </a:r>
          </a:p>
          <a:p>
            <a:pPr marL="514350" indent="-514350">
              <a:buFont typeface="+mj-lt"/>
              <a:buAutoNum type="arabicPeriod"/>
            </a:pPr>
            <a:r>
              <a:rPr lang="ar-AE" sz="2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ضع الكلمة السابقة في جمل من إنشائك .</a:t>
            </a:r>
          </a:p>
          <a:p>
            <a:pPr marL="514350" indent="-514350">
              <a:buFont typeface="+mj-lt"/>
              <a:buAutoNum type="arabicPeriod"/>
            </a:pPr>
            <a:r>
              <a:rPr lang="ar-AE" sz="2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استخرج حقيقة .</a:t>
            </a:r>
          </a:p>
          <a:p>
            <a:pPr marL="514350" indent="-514350">
              <a:buFont typeface="+mj-lt"/>
              <a:buAutoNum type="arabicPeriod"/>
            </a:pPr>
            <a:r>
              <a:rPr lang="ar-AE" sz="2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اطرح سؤالاً على المجموعات الأخرى :.....................................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419" y="-42640"/>
            <a:ext cx="5876925" cy="2249360"/>
          </a:xfrm>
          <a:prstGeom prst="rect">
            <a:avLst/>
          </a:prstGeom>
        </p:spPr>
      </p:pic>
      <p:pic>
        <p:nvPicPr>
          <p:cNvPr id="7" name="صورة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419" y="1396721"/>
            <a:ext cx="5941598" cy="5813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7907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6"/>
          <p:cNvCxnSpPr/>
          <p:nvPr/>
        </p:nvCxnSpPr>
        <p:spPr>
          <a:xfrm flipV="1">
            <a:off x="1071331" y="2120314"/>
            <a:ext cx="544017" cy="7026"/>
          </a:xfrm>
          <a:prstGeom prst="line">
            <a:avLst/>
          </a:prstGeom>
          <a:ln w="5715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6"/>
          <p:cNvCxnSpPr/>
          <p:nvPr/>
        </p:nvCxnSpPr>
        <p:spPr>
          <a:xfrm flipV="1">
            <a:off x="3192693" y="3068391"/>
            <a:ext cx="544017" cy="7026"/>
          </a:xfrm>
          <a:prstGeom prst="line">
            <a:avLst/>
          </a:prstGeom>
          <a:ln w="5715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Table 14">
            <a:extLst>
              <a:ext uri="{FF2B5EF4-FFF2-40B4-BE49-F238E27FC236}">
                <a16:creationId xmlns="" xmlns:a16="http://schemas.microsoft.com/office/drawing/2014/main" id="{587CB209-7E72-4545-8C14-B2C96B78EF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3124080"/>
              </p:ext>
            </p:extLst>
          </p:nvPr>
        </p:nvGraphicFramePr>
        <p:xfrm>
          <a:off x="5855302" y="-10742"/>
          <a:ext cx="6336698" cy="2739390"/>
        </p:xfrm>
        <a:graphic>
          <a:graphicData uri="http://schemas.openxmlformats.org/drawingml/2006/table">
            <a:tbl>
              <a:tblPr rtl="1" firstRow="1" firstCol="1" bandRow="1"/>
              <a:tblGrid>
                <a:gridCol w="2281880">
                  <a:extLst>
                    <a:ext uri="{9D8B030D-6E8A-4147-A177-3AD203B41FA5}">
                      <a16:colId xmlns="" xmlns:a16="http://schemas.microsoft.com/office/drawing/2014/main" val="835085804"/>
                    </a:ext>
                  </a:extLst>
                </a:gridCol>
                <a:gridCol w="2571537">
                  <a:extLst>
                    <a:ext uri="{9D8B030D-6E8A-4147-A177-3AD203B41FA5}">
                      <a16:colId xmlns="" xmlns:a16="http://schemas.microsoft.com/office/drawing/2014/main" val="3374181365"/>
                    </a:ext>
                  </a:extLst>
                </a:gridCol>
                <a:gridCol w="1483281">
                  <a:extLst>
                    <a:ext uri="{9D8B030D-6E8A-4147-A177-3AD203B41FA5}">
                      <a16:colId xmlns="" xmlns:a16="http://schemas.microsoft.com/office/drawing/2014/main" val="1736786352"/>
                    </a:ext>
                  </a:extLst>
                </a:gridCol>
              </a:tblGrid>
              <a:tr h="828581"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 smtClean="0">
                          <a:effectLst/>
                        </a:rPr>
                        <a:t>المعيار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الدرجة </a:t>
                      </a:r>
                      <a:endParaRPr lang="en-US" sz="1800" dirty="0">
                        <a:effectLst/>
                      </a:endParaRPr>
                    </a:p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(10)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درجة الطالب</a:t>
                      </a:r>
                      <a:endParaRPr lang="en-US" sz="1800" dirty="0">
                        <a:effectLst/>
                      </a:endParaRPr>
                    </a:p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10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21947850"/>
                  </a:ext>
                </a:extLst>
              </a:tr>
              <a:tr h="403592"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dirty="0">
                          <a:effectLst/>
                        </a:rPr>
                        <a:t>صحة القراءة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>
                          <a:effectLst/>
                        </a:rPr>
                        <a:t>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43716669"/>
                  </a:ext>
                </a:extLst>
              </a:tr>
              <a:tr h="403592"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dirty="0" smtClean="0">
                          <a:effectLst/>
                        </a:rPr>
                        <a:t>السرعة </a:t>
                      </a:r>
                      <a:r>
                        <a:rPr lang="ar-AE" sz="1800" dirty="0">
                          <a:effectLst/>
                        </a:rPr>
                        <a:t>و الطلاقة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14648932"/>
                  </a:ext>
                </a:extLst>
              </a:tr>
              <a:tr h="403592"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>
                          <a:effectLst/>
                        </a:rPr>
                        <a:t>وضوح الصوت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68358503"/>
                  </a:ext>
                </a:extLst>
              </a:tr>
              <a:tr h="403592"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dirty="0">
                          <a:effectLst/>
                        </a:rPr>
                        <a:t>القراءة المعبرة 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3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490592"/>
                  </a:ext>
                </a:extLst>
              </a:tr>
            </a:tbl>
          </a:graphicData>
        </a:graphic>
      </p:graphicFrame>
      <p:sp>
        <p:nvSpPr>
          <p:cNvPr id="18" name="مربع نص 17"/>
          <p:cNvSpPr txBox="1"/>
          <p:nvPr/>
        </p:nvSpPr>
        <p:spPr>
          <a:xfrm>
            <a:off x="5845479" y="2791513"/>
            <a:ext cx="6346521" cy="397031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ar-AE" sz="2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هات مرادف كلمة  أراقب :......................................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ar-AE" sz="2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ثم ضعها في جمل من إنشائك 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ar-AE" sz="2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استنتج صفة للراوي 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ar-AE" sz="2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ماذا كنت ستفعل لو كنت مكان الراوي ؟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ar-AE" sz="2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اطرح سؤالاً.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endParaRPr lang="ar-AE" sz="2800" b="1" dirty="0" smtClean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1570"/>
            <a:ext cx="5845478" cy="2331720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3463290"/>
            <a:ext cx="5845478" cy="216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471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6"/>
          <p:cNvCxnSpPr/>
          <p:nvPr/>
        </p:nvCxnSpPr>
        <p:spPr>
          <a:xfrm flipV="1">
            <a:off x="9567584" y="1114854"/>
            <a:ext cx="544017" cy="7026"/>
          </a:xfrm>
          <a:prstGeom prst="line">
            <a:avLst/>
          </a:prstGeom>
          <a:ln w="5715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Table 14">
            <a:extLst>
              <a:ext uri="{FF2B5EF4-FFF2-40B4-BE49-F238E27FC236}">
                <a16:creationId xmlns="" xmlns:a16="http://schemas.microsoft.com/office/drawing/2014/main" id="{587CB209-7E72-4545-8C14-B2C96B78EF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0415674"/>
              </p:ext>
            </p:extLst>
          </p:nvPr>
        </p:nvGraphicFramePr>
        <p:xfrm>
          <a:off x="5855302" y="-10742"/>
          <a:ext cx="6109627" cy="2739390"/>
        </p:xfrm>
        <a:graphic>
          <a:graphicData uri="http://schemas.openxmlformats.org/drawingml/2006/table">
            <a:tbl>
              <a:tblPr rtl="1" firstRow="1" firstCol="1" bandRow="1"/>
              <a:tblGrid>
                <a:gridCol w="2200110">
                  <a:extLst>
                    <a:ext uri="{9D8B030D-6E8A-4147-A177-3AD203B41FA5}">
                      <a16:colId xmlns="" xmlns:a16="http://schemas.microsoft.com/office/drawing/2014/main" val="835085804"/>
                    </a:ext>
                  </a:extLst>
                </a:gridCol>
                <a:gridCol w="2479388">
                  <a:extLst>
                    <a:ext uri="{9D8B030D-6E8A-4147-A177-3AD203B41FA5}">
                      <a16:colId xmlns="" xmlns:a16="http://schemas.microsoft.com/office/drawing/2014/main" val="3374181365"/>
                    </a:ext>
                  </a:extLst>
                </a:gridCol>
                <a:gridCol w="1430129">
                  <a:extLst>
                    <a:ext uri="{9D8B030D-6E8A-4147-A177-3AD203B41FA5}">
                      <a16:colId xmlns="" xmlns:a16="http://schemas.microsoft.com/office/drawing/2014/main" val="1736786352"/>
                    </a:ext>
                  </a:extLst>
                </a:gridCol>
              </a:tblGrid>
              <a:tr h="828581"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 smtClean="0">
                          <a:effectLst/>
                        </a:rPr>
                        <a:t>المعيار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الدرجة </a:t>
                      </a:r>
                      <a:endParaRPr lang="en-US" sz="1800" dirty="0">
                        <a:effectLst/>
                      </a:endParaRPr>
                    </a:p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(10)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درجة الطالب</a:t>
                      </a:r>
                      <a:endParaRPr lang="en-US" sz="1800" dirty="0">
                        <a:effectLst/>
                      </a:endParaRPr>
                    </a:p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10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21947850"/>
                  </a:ext>
                </a:extLst>
              </a:tr>
              <a:tr h="403592"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>
                          <a:effectLst/>
                        </a:rPr>
                        <a:t>صحة القراءة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>
                          <a:effectLst/>
                        </a:rPr>
                        <a:t>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43716669"/>
                  </a:ext>
                </a:extLst>
              </a:tr>
              <a:tr h="403592"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dirty="0" smtClean="0">
                          <a:effectLst/>
                        </a:rPr>
                        <a:t>السرعة </a:t>
                      </a:r>
                      <a:r>
                        <a:rPr lang="ar-AE" sz="1800" dirty="0">
                          <a:effectLst/>
                        </a:rPr>
                        <a:t>و الطلاقة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14648932"/>
                  </a:ext>
                </a:extLst>
              </a:tr>
              <a:tr h="403592"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>
                          <a:effectLst/>
                        </a:rPr>
                        <a:t>وضوح الصوت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68358503"/>
                  </a:ext>
                </a:extLst>
              </a:tr>
              <a:tr h="403592"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dirty="0">
                          <a:effectLst/>
                        </a:rPr>
                        <a:t>القراءة المعبرة 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3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490592"/>
                  </a:ext>
                </a:extLst>
              </a:tr>
            </a:tbl>
          </a:graphicData>
        </a:graphic>
      </p:graphicFrame>
      <p:sp>
        <p:nvSpPr>
          <p:cNvPr id="11" name="مربع نص 10"/>
          <p:cNvSpPr txBox="1"/>
          <p:nvPr/>
        </p:nvSpPr>
        <p:spPr>
          <a:xfrm>
            <a:off x="5845479" y="2791513"/>
            <a:ext cx="6346521" cy="267765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ar-AE" sz="2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حدد السبب الرئيس من احتضان السيخ محمد للغزال اليتيم 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ar-AE" sz="2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استنتج صفة للراوي :..............................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ar-AE" sz="2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لو كنت مكان الراوي كيف كنت ستتصرف ؟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ar-AE" sz="2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اقترح مبادرة  أو مشروعًا لتوعية الناس بالرفق بالحيوان .................</a:t>
            </a:r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845479" cy="6720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410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6"/>
          <p:cNvCxnSpPr/>
          <p:nvPr/>
        </p:nvCxnSpPr>
        <p:spPr>
          <a:xfrm flipV="1">
            <a:off x="7997423" y="1700709"/>
            <a:ext cx="544017" cy="7026"/>
          </a:xfrm>
          <a:prstGeom prst="line">
            <a:avLst/>
          </a:prstGeom>
          <a:ln w="5715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Table 14">
            <a:extLst>
              <a:ext uri="{FF2B5EF4-FFF2-40B4-BE49-F238E27FC236}">
                <a16:creationId xmlns="" xmlns:a16="http://schemas.microsoft.com/office/drawing/2014/main" id="{587CB209-7E72-4545-8C14-B2C96B78EF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0415674"/>
              </p:ext>
            </p:extLst>
          </p:nvPr>
        </p:nvGraphicFramePr>
        <p:xfrm>
          <a:off x="5855302" y="-10742"/>
          <a:ext cx="6109627" cy="2739390"/>
        </p:xfrm>
        <a:graphic>
          <a:graphicData uri="http://schemas.openxmlformats.org/drawingml/2006/table">
            <a:tbl>
              <a:tblPr rtl="1" firstRow="1" firstCol="1" bandRow="1"/>
              <a:tblGrid>
                <a:gridCol w="2200110">
                  <a:extLst>
                    <a:ext uri="{9D8B030D-6E8A-4147-A177-3AD203B41FA5}">
                      <a16:colId xmlns="" xmlns:a16="http://schemas.microsoft.com/office/drawing/2014/main" val="835085804"/>
                    </a:ext>
                  </a:extLst>
                </a:gridCol>
                <a:gridCol w="2479388">
                  <a:extLst>
                    <a:ext uri="{9D8B030D-6E8A-4147-A177-3AD203B41FA5}">
                      <a16:colId xmlns="" xmlns:a16="http://schemas.microsoft.com/office/drawing/2014/main" val="3374181365"/>
                    </a:ext>
                  </a:extLst>
                </a:gridCol>
                <a:gridCol w="1430129">
                  <a:extLst>
                    <a:ext uri="{9D8B030D-6E8A-4147-A177-3AD203B41FA5}">
                      <a16:colId xmlns="" xmlns:a16="http://schemas.microsoft.com/office/drawing/2014/main" val="1736786352"/>
                    </a:ext>
                  </a:extLst>
                </a:gridCol>
              </a:tblGrid>
              <a:tr h="828581"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 smtClean="0">
                          <a:effectLst/>
                        </a:rPr>
                        <a:t>المعيار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الدرجة </a:t>
                      </a:r>
                      <a:endParaRPr lang="en-US" sz="1800" dirty="0">
                        <a:effectLst/>
                      </a:endParaRPr>
                    </a:p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(10)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درجة الطالب</a:t>
                      </a:r>
                      <a:endParaRPr lang="en-US" sz="1800" dirty="0">
                        <a:effectLst/>
                      </a:endParaRPr>
                    </a:p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10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21947850"/>
                  </a:ext>
                </a:extLst>
              </a:tr>
              <a:tr h="403592"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>
                          <a:effectLst/>
                        </a:rPr>
                        <a:t>صحة القراءة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>
                          <a:effectLst/>
                        </a:rPr>
                        <a:t>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43716669"/>
                  </a:ext>
                </a:extLst>
              </a:tr>
              <a:tr h="403592"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dirty="0" smtClean="0">
                          <a:effectLst/>
                        </a:rPr>
                        <a:t>السرعة </a:t>
                      </a:r>
                      <a:r>
                        <a:rPr lang="ar-AE" sz="1800" dirty="0">
                          <a:effectLst/>
                        </a:rPr>
                        <a:t>و الطلاقة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14648932"/>
                  </a:ext>
                </a:extLst>
              </a:tr>
              <a:tr h="403592"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>
                          <a:effectLst/>
                        </a:rPr>
                        <a:t>وضوح الصوت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68358503"/>
                  </a:ext>
                </a:extLst>
              </a:tr>
              <a:tr h="403592"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1800" dirty="0">
                          <a:effectLst/>
                        </a:rPr>
                        <a:t>القراءة المعبرة 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3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5486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0972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6459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19456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74320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29184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84048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389120" algn="l" defTabSz="548640" rtl="0" eaLnBrk="1" latinLnBrk="0" hangingPunct="1">
                        <a:defRPr sz="216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AE" sz="2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490592"/>
                  </a:ext>
                </a:extLst>
              </a:tr>
            </a:tbl>
          </a:graphicData>
        </a:graphic>
      </p:graphicFrame>
      <p:sp>
        <p:nvSpPr>
          <p:cNvPr id="11" name="مربع نص 10"/>
          <p:cNvSpPr txBox="1"/>
          <p:nvPr/>
        </p:nvSpPr>
        <p:spPr>
          <a:xfrm>
            <a:off x="5845479" y="2791513"/>
            <a:ext cx="6346521" cy="397031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ar-AE" sz="2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استخرج حوارًا داخليًّا 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ar-AE" sz="2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لماذا تذكر الكاتب أمه دون البشر جميعهم ؟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ar-AE" sz="2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استخرج قيمة </a:t>
            </a:r>
            <a:r>
              <a:rPr lang="ar-AE" sz="28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إ</a:t>
            </a:r>
            <a:r>
              <a:rPr lang="ar-AE" sz="2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يجابية من الفقرة المجاورة  ؟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ar-AE" sz="2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هات أمثلة لبعض المحميات الإماراتية في مدينتك 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ar-AE" sz="2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اطرح سؤالاً لتعرضه على المجموعات الأخرى.</a:t>
            </a:r>
          </a:p>
          <a:p>
            <a:pPr>
              <a:lnSpc>
                <a:spcPct val="150000"/>
              </a:lnSpc>
            </a:pPr>
            <a:endParaRPr lang="ar-AE" sz="2800" b="1" dirty="0" smtClean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79" y="186425"/>
            <a:ext cx="5829300" cy="667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12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="" xmlns:a16="http://schemas.microsoft.com/office/drawing/2014/main" id="{220F0DB0-DF25-4853-9D51-4DCDB3F5D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9635" y="981019"/>
            <a:ext cx="6554151" cy="489726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ه</a:t>
            </a:r>
            <a:r>
              <a:rPr lang="ar-AE" altLang="en-US" sz="4800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ُ</a:t>
            </a:r>
            <a:r>
              <a:rPr kumimoji="0" lang="ar-SA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وي</a:t>
            </a:r>
            <a:r>
              <a:rPr kumimoji="0" lang="ar-AE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َّ</a:t>
            </a:r>
            <a:r>
              <a:rPr kumimoji="0" lang="ar-SA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ة</a:t>
            </a:r>
            <a:r>
              <a:rPr kumimoji="0" lang="ar-AE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ُ</a:t>
            </a:r>
            <a:r>
              <a:rPr kumimoji="0" lang="ar-SA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الن</a:t>
            </a:r>
            <a:r>
              <a:rPr kumimoji="0" lang="ar-AE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َّ</a:t>
            </a:r>
            <a:r>
              <a:rPr kumimoji="0" lang="ar-SA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ص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  <a:cs typeface="+mn-cs"/>
            </a:endParaRPr>
          </a:p>
          <a:p>
            <a:pPr marL="0" marR="0" lvl="0" indent="0" algn="r" defTabSz="914400" rtl="1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FA3EE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العنوان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:  </a:t>
            </a: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</a:rPr>
              <a:t>................................................................     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  <a:cs typeface="+mn-cs"/>
            </a:endParaRPr>
          </a:p>
          <a:p>
            <a:pPr marL="0" marR="0" lvl="0" indent="0" algn="r" defTabSz="914400" rtl="1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FA3EE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اسم المؤلف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FA3EE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</a:rPr>
              <a:t>...........................................................</a:t>
            </a:r>
            <a:r>
              <a:rPr kumimoji="0" lang="en-US" altLang="en-US" sz="11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" panose="020B0604020202020204" pitchFamily="34" charset="0"/>
                <a:cs typeface="+mn-cs"/>
              </a:rPr>
              <a:t> 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  <a:cs typeface="+mn-cs"/>
            </a:endParaRPr>
          </a:p>
          <a:p>
            <a:pPr marL="0" marR="0" lvl="0" indent="0" algn="r" defTabSz="914400" rtl="1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FA3EE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نوع النص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FA3EE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</a:rPr>
              <a:t>............................................................</a:t>
            </a:r>
            <a:r>
              <a:rPr kumimoji="0" lang="en-US" altLang="en-US" sz="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" panose="020B0604020202020204" pitchFamily="34" charset="0"/>
                <a:cs typeface="+mn-cs"/>
              </a:rPr>
              <a:t> 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  <a:cs typeface="+mn-cs"/>
            </a:endParaRP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ts val="800"/>
              </a:spcAft>
              <a:defRPr/>
            </a:pPr>
            <a:r>
              <a:rPr kumimoji="0" lang="ar-AE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FA3EE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وظيفته الحالية :</a:t>
            </a:r>
            <a:r>
              <a:rPr lang="en-US" altLang="en-US" dirty="0" smtClean="0">
                <a:solidFill>
                  <a:prstClr val="black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........................................................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="" xmlns:a16="http://schemas.microsoft.com/office/drawing/2014/main" id="{F5176CB8-EEB1-4EAE-843D-1E3850974620}"/>
              </a:ext>
            </a:extLst>
          </p:cNvPr>
          <p:cNvSpPr/>
          <p:nvPr/>
        </p:nvSpPr>
        <p:spPr>
          <a:xfrm>
            <a:off x="5671051" y="39178"/>
            <a:ext cx="3991797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 panose="020B0602020104020603"/>
                <a:ea typeface="+mn-ea"/>
                <a:cs typeface="Arial" panose="020B0604020202020204" pitchFamily="34" charset="0"/>
              </a:rPr>
              <a:t>استراتيجية بطاقة الهوية</a:t>
            </a:r>
            <a:endParaRPr kumimoji="0" lang="ar-S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w Cen MT" panose="020B0602020104020603"/>
              <a:ea typeface="+mn-ea"/>
              <a:cs typeface="Arial" panose="020B0604020202020204" pitchFamily="34" charset="0"/>
            </a:endParaRPr>
          </a:p>
        </p:txBody>
      </p:sp>
      <p:pic>
        <p:nvPicPr>
          <p:cNvPr id="2050" name="Picture 2" descr="تفعيل خدمات &quot;مسرة&quot; لكبار المواطنين بـ&quot;بطاقة الهوية&quot; - برق الإمارات">
            <a:extLst>
              <a:ext uri="{FF2B5EF4-FFF2-40B4-BE49-F238E27FC236}">
                <a16:creationId xmlns="" xmlns:a16="http://schemas.microsoft.com/office/drawing/2014/main" id="{5571BBAA-9B8E-4092-9672-5628B04948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43" t="8319" r="26011" b="45738"/>
          <a:stretch/>
        </p:blipFill>
        <p:spPr bwMode="auto">
          <a:xfrm>
            <a:off x="0" y="472467"/>
            <a:ext cx="4363943" cy="3719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محمد بن راشد يعلن تشكيلة وزارية جديدة لحكومة دولة الإمارات">
            <a:extLst>
              <a:ext uri="{FF2B5EF4-FFF2-40B4-BE49-F238E27FC236}">
                <a16:creationId xmlns="" xmlns:a16="http://schemas.microsoft.com/office/drawing/2014/main" id="{D90DB19A-DF0B-6D09-9577-ADBC499472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" r="24171"/>
          <a:stretch/>
        </p:blipFill>
        <p:spPr bwMode="auto">
          <a:xfrm>
            <a:off x="1163848" y="2063800"/>
            <a:ext cx="2891940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136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مخصص 15">
      <a:majorFont>
        <a:latin typeface="Arabic Typesetting"/>
        <a:ea typeface=""/>
        <a:cs typeface="Arabic Typesetting"/>
      </a:majorFont>
      <a:minorFont>
        <a:latin typeface="Arabic Typesetting"/>
        <a:ea typeface=""/>
        <a:cs typeface="Arabic Typesetting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تصميم مخصص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1586</TotalTime>
  <Words>422</Words>
  <Application>Microsoft Office PowerPoint</Application>
  <PresentationFormat>ملء الشاشة</PresentationFormat>
  <Paragraphs>125</Paragraphs>
  <Slides>12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8</vt:i4>
      </vt:variant>
      <vt:variant>
        <vt:lpstr>نسق</vt:lpstr>
      </vt:variant>
      <vt:variant>
        <vt:i4>2</vt:i4>
      </vt:variant>
      <vt:variant>
        <vt:lpstr>عناوين الشرائح</vt:lpstr>
      </vt:variant>
      <vt:variant>
        <vt:i4>12</vt:i4>
      </vt:variant>
    </vt:vector>
  </HeadingPairs>
  <TitlesOfParts>
    <vt:vector size="22" baseType="lpstr">
      <vt:lpstr>Aldhabi</vt:lpstr>
      <vt:lpstr>Arabic Typesetting</vt:lpstr>
      <vt:lpstr>Arial</vt:lpstr>
      <vt:lpstr>Calibri</vt:lpstr>
      <vt:lpstr>Calibri Light</vt:lpstr>
      <vt:lpstr>Gill Sans MT</vt:lpstr>
      <vt:lpstr>Times New Roman</vt:lpstr>
      <vt:lpstr>Tw Cen MT</vt:lpstr>
      <vt:lpstr>نسق Office</vt:lpstr>
      <vt:lpstr>تصميم مخصص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LENOVO</dc:creator>
  <cp:lastModifiedBy>Osama</cp:lastModifiedBy>
  <cp:revision>98</cp:revision>
  <dcterms:modified xsi:type="dcterms:W3CDTF">2025-04-17T17:41:51Z</dcterms:modified>
</cp:coreProperties>
</file>