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4"/>
  </p:sldMasterIdLst>
  <p:notesMasterIdLst>
    <p:notesMasterId r:id="rId19"/>
  </p:notesMasterIdLst>
  <p:sldIdLst>
    <p:sldId id="256" r:id="rId5"/>
    <p:sldId id="369" r:id="rId6"/>
    <p:sldId id="370" r:id="rId7"/>
    <p:sldId id="282" r:id="rId8"/>
    <p:sldId id="378" r:id="rId9"/>
    <p:sldId id="284" r:id="rId10"/>
    <p:sldId id="355" r:id="rId11"/>
    <p:sldId id="356" r:id="rId12"/>
    <p:sldId id="357" r:id="rId13"/>
    <p:sldId id="285" r:id="rId14"/>
    <p:sldId id="371" r:id="rId15"/>
    <p:sldId id="373" r:id="rId16"/>
    <p:sldId id="374"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056C"/>
    <a:srgbClr val="1D8F82"/>
    <a:srgbClr val="C6C6C6"/>
    <a:srgbClr val="EBDDD1"/>
    <a:srgbClr val="0169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5F5730-36E8-ACA8-E76A-33C09CDE037F}" v="257" dt="2023-01-19T06:22:02.599"/>
    <p1510:client id="{F17C2D74-12EC-5ECB-50F3-1DFA0B4E6B51}" v="70" dt="2023-01-25T07:09:16.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22"/>
    <p:restoredTop sz="94225"/>
  </p:normalViewPr>
  <p:slideViewPr>
    <p:cSldViewPr snapToGrid="0" snapToObjects="1">
      <p:cViewPr varScale="1">
        <p:scale>
          <a:sx n="62" d="100"/>
          <a:sy n="62" d="100"/>
        </p:scale>
        <p:origin x="824" y="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A9F3D-ABF4-4E4B-9B43-0BF81C5C3521}"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667D68-3C8D-EC4A-9748-97921A771E2C}" type="slidenum">
              <a:rPr lang="en-US" smtClean="0"/>
              <a:t>‹#›</a:t>
            </a:fld>
            <a:endParaRPr lang="en-US"/>
          </a:p>
        </p:txBody>
      </p:sp>
    </p:spTree>
    <p:extLst>
      <p:ext uri="{BB962C8B-B14F-4D97-AF65-F5344CB8AC3E}">
        <p14:creationId xmlns:p14="http://schemas.microsoft.com/office/powerpoint/2010/main" val="159581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ECA3FB14-237E-1F41-969B-0FBB0CD5CB5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8984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0AF5-DCE5-A74F-A0EE-4C5EFCDFFF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0C7969-5A7C-AD42-AA55-2F992471AA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0FC-7356-AB43-879E-CBC98C4D8451}"/>
              </a:ext>
            </a:extLst>
          </p:cNvPr>
          <p:cNvSpPr>
            <a:spLocks noGrp="1"/>
          </p:cNvSpPr>
          <p:nvPr>
            <p:ph type="dt" sz="half" idx="10"/>
          </p:nvPr>
        </p:nvSpPr>
        <p:spPr/>
        <p:txBody>
          <a:bodyPr/>
          <a:lstStyle/>
          <a:p>
            <a:fld id="{36CDBBBD-8A51-804A-A75E-1BD4DDDA6952}" type="datetime1">
              <a:rPr lang="en-US" smtClean="0"/>
              <a:t>1/25/2023</a:t>
            </a:fld>
            <a:endParaRPr lang="en-US"/>
          </a:p>
        </p:txBody>
      </p:sp>
      <p:sp>
        <p:nvSpPr>
          <p:cNvPr id="5" name="Footer Placeholder 4">
            <a:extLst>
              <a:ext uri="{FF2B5EF4-FFF2-40B4-BE49-F238E27FC236}">
                <a16:creationId xmlns:a16="http://schemas.microsoft.com/office/drawing/2014/main" id="{1935F4C6-E77F-FF42-B9C6-696D3160A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64A69-3100-F14C-BAFE-4CDC395E3BFD}"/>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2677134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6AE6BA-6A1C-3644-B9B2-653782D9D4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DAF3B1-5EB3-2C4F-ADDF-450CFF6EF2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42BF8-FE27-E341-BB1B-208CBCBAF0E7}"/>
              </a:ext>
            </a:extLst>
          </p:cNvPr>
          <p:cNvSpPr>
            <a:spLocks noGrp="1"/>
          </p:cNvSpPr>
          <p:nvPr>
            <p:ph type="dt" sz="half" idx="10"/>
          </p:nvPr>
        </p:nvSpPr>
        <p:spPr/>
        <p:txBody>
          <a:bodyPr/>
          <a:lstStyle/>
          <a:p>
            <a:fld id="{D1677C09-F95E-714B-B906-A6FA47F472E7}" type="datetime1">
              <a:rPr lang="en-US" smtClean="0"/>
              <a:t>1/25/2023</a:t>
            </a:fld>
            <a:endParaRPr lang="en-US"/>
          </a:p>
        </p:txBody>
      </p:sp>
      <p:sp>
        <p:nvSpPr>
          <p:cNvPr id="5" name="Footer Placeholder 4">
            <a:extLst>
              <a:ext uri="{FF2B5EF4-FFF2-40B4-BE49-F238E27FC236}">
                <a16:creationId xmlns:a16="http://schemas.microsoft.com/office/drawing/2014/main" id="{C3580680-6282-5A45-9EAE-872BA30DA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2883F-2C25-CA4D-8FB0-94FAD79F878B}"/>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3366881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A2B0AB-5B0B-9449-AF65-080506FD9D2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47529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FFEA-1743-FB4F-B346-2A1EBAB42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BC5A20-4B51-E842-B204-88AF79D824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E88E7-FF7C-A94C-A537-938E97A1A08B}"/>
              </a:ext>
            </a:extLst>
          </p:cNvPr>
          <p:cNvSpPr>
            <a:spLocks noGrp="1"/>
          </p:cNvSpPr>
          <p:nvPr>
            <p:ph type="dt" sz="half" idx="10"/>
          </p:nvPr>
        </p:nvSpPr>
        <p:spPr/>
        <p:txBody>
          <a:bodyPr/>
          <a:lstStyle/>
          <a:p>
            <a:fld id="{9D50BF82-B6B5-2346-80B0-494D5348915A}" type="datetime1">
              <a:rPr lang="en-US" smtClean="0"/>
              <a:t>1/25/2023</a:t>
            </a:fld>
            <a:endParaRPr lang="en-US"/>
          </a:p>
        </p:txBody>
      </p:sp>
      <p:sp>
        <p:nvSpPr>
          <p:cNvPr id="5" name="Footer Placeholder 4">
            <a:extLst>
              <a:ext uri="{FF2B5EF4-FFF2-40B4-BE49-F238E27FC236}">
                <a16:creationId xmlns:a16="http://schemas.microsoft.com/office/drawing/2014/main" id="{04111A15-348D-C24E-A41C-A9EB7D5754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12E1B4-B171-8549-A09E-92FF6A2767C9}"/>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293010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7DFDA-6C08-7649-90D7-57BBB15F8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11D34-0864-4043-B946-692E319931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92B374-B6B1-E540-9D3B-8820360BCB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A037B7-F9C4-5644-AB35-2C17EDBA96A4}"/>
              </a:ext>
            </a:extLst>
          </p:cNvPr>
          <p:cNvSpPr>
            <a:spLocks noGrp="1"/>
          </p:cNvSpPr>
          <p:nvPr>
            <p:ph type="dt" sz="half" idx="10"/>
          </p:nvPr>
        </p:nvSpPr>
        <p:spPr/>
        <p:txBody>
          <a:bodyPr/>
          <a:lstStyle/>
          <a:p>
            <a:fld id="{E9CF5CC0-2159-EF43-B54E-B2864C28DE06}" type="datetime1">
              <a:rPr lang="en-US" smtClean="0"/>
              <a:t>1/25/2023</a:t>
            </a:fld>
            <a:endParaRPr lang="en-US"/>
          </a:p>
        </p:txBody>
      </p:sp>
      <p:sp>
        <p:nvSpPr>
          <p:cNvPr id="6" name="Footer Placeholder 5">
            <a:extLst>
              <a:ext uri="{FF2B5EF4-FFF2-40B4-BE49-F238E27FC236}">
                <a16:creationId xmlns:a16="http://schemas.microsoft.com/office/drawing/2014/main" id="{5B983845-9FF1-294D-87CC-72D13F138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F6B5F-C7CA-814F-9E4D-3BABB0A9D4AE}"/>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23646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DA96E-1AC4-1848-AC47-C939F94362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733671-430F-5E4B-854F-289850D5C4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5D3BBB-A7F6-4940-BB83-45261687CF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5F969C-ECE8-BB42-840A-307EDF478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C4A11E-5762-F048-8A33-14D7A3452B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841301-5219-714A-B516-01CA9368C7BB}"/>
              </a:ext>
            </a:extLst>
          </p:cNvPr>
          <p:cNvSpPr>
            <a:spLocks noGrp="1"/>
          </p:cNvSpPr>
          <p:nvPr>
            <p:ph type="dt" sz="half" idx="10"/>
          </p:nvPr>
        </p:nvSpPr>
        <p:spPr/>
        <p:txBody>
          <a:bodyPr/>
          <a:lstStyle/>
          <a:p>
            <a:fld id="{03A39D27-98AF-D542-B4A9-091F468BD2CA}" type="datetime1">
              <a:rPr lang="en-US" smtClean="0"/>
              <a:t>1/25/2023</a:t>
            </a:fld>
            <a:endParaRPr lang="en-US"/>
          </a:p>
        </p:txBody>
      </p:sp>
      <p:sp>
        <p:nvSpPr>
          <p:cNvPr id="8" name="Footer Placeholder 7">
            <a:extLst>
              <a:ext uri="{FF2B5EF4-FFF2-40B4-BE49-F238E27FC236}">
                <a16:creationId xmlns:a16="http://schemas.microsoft.com/office/drawing/2014/main" id="{063C2D9A-368F-2F49-B765-B86714787C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50B1D2E-3C6A-9E43-A143-46D06E883F97}"/>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880302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0C7F-0215-114F-8BD2-8AD25DC4C9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71D6F7-2C2A-E04B-A163-B4CC9351E18D}"/>
              </a:ext>
            </a:extLst>
          </p:cNvPr>
          <p:cNvSpPr>
            <a:spLocks noGrp="1"/>
          </p:cNvSpPr>
          <p:nvPr>
            <p:ph type="dt" sz="half" idx="10"/>
          </p:nvPr>
        </p:nvSpPr>
        <p:spPr/>
        <p:txBody>
          <a:bodyPr/>
          <a:lstStyle/>
          <a:p>
            <a:fld id="{A119A8AD-D926-014A-83FE-AB0435C3B9B3}" type="datetime1">
              <a:rPr lang="en-US" smtClean="0"/>
              <a:t>1/25/2023</a:t>
            </a:fld>
            <a:endParaRPr lang="en-US"/>
          </a:p>
        </p:txBody>
      </p:sp>
      <p:sp>
        <p:nvSpPr>
          <p:cNvPr id="4" name="Footer Placeholder 3">
            <a:extLst>
              <a:ext uri="{FF2B5EF4-FFF2-40B4-BE49-F238E27FC236}">
                <a16:creationId xmlns:a16="http://schemas.microsoft.com/office/drawing/2014/main" id="{707E8AC6-C3E1-664D-A7CD-15355E1BED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2F7C55-84D5-7647-A9B0-51C558CFE640}"/>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1998429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05DE31-D75B-E94B-BE19-AAC9636B53DD}"/>
              </a:ext>
            </a:extLst>
          </p:cNvPr>
          <p:cNvSpPr>
            <a:spLocks noGrp="1"/>
          </p:cNvSpPr>
          <p:nvPr>
            <p:ph type="dt" sz="half" idx="10"/>
          </p:nvPr>
        </p:nvSpPr>
        <p:spPr/>
        <p:txBody>
          <a:bodyPr/>
          <a:lstStyle/>
          <a:p>
            <a:fld id="{C039286E-C96A-3F48-855C-5AD33A9CB32A}" type="datetime1">
              <a:rPr lang="en-US" smtClean="0"/>
              <a:t>1/25/2023</a:t>
            </a:fld>
            <a:endParaRPr lang="en-US"/>
          </a:p>
        </p:txBody>
      </p:sp>
      <p:sp>
        <p:nvSpPr>
          <p:cNvPr id="3" name="Footer Placeholder 2">
            <a:extLst>
              <a:ext uri="{FF2B5EF4-FFF2-40B4-BE49-F238E27FC236}">
                <a16:creationId xmlns:a16="http://schemas.microsoft.com/office/drawing/2014/main" id="{5B0AE8FB-0269-0843-B6C1-D9ECB309CF3C}"/>
              </a:ext>
            </a:extLst>
          </p:cNvPr>
          <p:cNvSpPr>
            <a:spLocks noGrp="1"/>
          </p:cNvSpPr>
          <p:nvPr>
            <p:ph type="ftr" sz="quarter" idx="11"/>
          </p:nvPr>
        </p:nvSpPr>
        <p:spPr/>
        <p:txBody>
          <a:bodyPr/>
          <a:lstStyle/>
          <a:p>
            <a:pPr marL="0" algn="ctr" defTabSz="914400" rtl="1" eaLnBrk="1" latinLnBrk="0" hangingPunct="1"/>
            <a:endParaRPr lang="en-US" dirty="0"/>
          </a:p>
        </p:txBody>
      </p:sp>
      <p:sp>
        <p:nvSpPr>
          <p:cNvPr id="4" name="Slide Number Placeholder 3">
            <a:extLst>
              <a:ext uri="{FF2B5EF4-FFF2-40B4-BE49-F238E27FC236}">
                <a16:creationId xmlns:a16="http://schemas.microsoft.com/office/drawing/2014/main" id="{C6344596-F40B-A04D-A1AA-C801D0427388}"/>
              </a:ext>
            </a:extLst>
          </p:cNvPr>
          <p:cNvSpPr>
            <a:spLocks noGrp="1"/>
          </p:cNvSpPr>
          <p:nvPr>
            <p:ph type="sldNum" sz="quarter" idx="12"/>
          </p:nvPr>
        </p:nvSpPr>
        <p:spPr>
          <a:xfrm>
            <a:off x="4724400" y="6356349"/>
            <a:ext cx="2743200" cy="365125"/>
          </a:xfrm>
        </p:spPr>
        <p:txBody>
          <a:bodyPr/>
          <a:lstStyle>
            <a:lvl1pPr algn="ctr">
              <a:defRPr/>
            </a:lvl1pPr>
          </a:lstStyle>
          <a:p>
            <a:fld id="{C5A5AB9B-F023-8B4A-BE34-5ADCF95463FD}" type="slidenum">
              <a:rPr lang="en-US" smtClean="0"/>
              <a:pPr/>
              <a:t>‹#›</a:t>
            </a:fld>
            <a:endParaRPr lang="en-US" dirty="0"/>
          </a:p>
        </p:txBody>
      </p:sp>
    </p:spTree>
    <p:extLst>
      <p:ext uri="{BB962C8B-B14F-4D97-AF65-F5344CB8AC3E}">
        <p14:creationId xmlns:p14="http://schemas.microsoft.com/office/powerpoint/2010/main" val="1213776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948A-D74E-9244-906D-C5D16A01B3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FA6F57-28B6-5F43-8916-7B388AA68F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FBA2B4-E29E-1A43-BD40-AE1B70C26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6CBE9-F382-6147-85C0-DED0FCC5A60B}"/>
              </a:ext>
            </a:extLst>
          </p:cNvPr>
          <p:cNvSpPr>
            <a:spLocks noGrp="1"/>
          </p:cNvSpPr>
          <p:nvPr>
            <p:ph type="dt" sz="half" idx="10"/>
          </p:nvPr>
        </p:nvSpPr>
        <p:spPr/>
        <p:txBody>
          <a:bodyPr/>
          <a:lstStyle/>
          <a:p>
            <a:fld id="{EA4D1DE6-2B79-BE44-9B42-687ACCE2D492}" type="datetime1">
              <a:rPr lang="en-US" smtClean="0"/>
              <a:t>1/25/2023</a:t>
            </a:fld>
            <a:endParaRPr lang="en-US"/>
          </a:p>
        </p:txBody>
      </p:sp>
      <p:sp>
        <p:nvSpPr>
          <p:cNvPr id="6" name="Footer Placeholder 5">
            <a:extLst>
              <a:ext uri="{FF2B5EF4-FFF2-40B4-BE49-F238E27FC236}">
                <a16:creationId xmlns:a16="http://schemas.microsoft.com/office/drawing/2014/main" id="{09710B43-3F4D-EA44-B10F-CD3D5C8115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E657A-8D50-C24E-9F9A-F9DAB1C55B53}"/>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3322252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201A-8098-A840-AF3F-27D0BBA997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44D433-AEF5-904A-9949-5BFF769247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97989-C677-CC42-A92F-24A21262B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30472-5548-664C-A8C4-8F48E1A0FB4B}"/>
              </a:ext>
            </a:extLst>
          </p:cNvPr>
          <p:cNvSpPr>
            <a:spLocks noGrp="1"/>
          </p:cNvSpPr>
          <p:nvPr>
            <p:ph type="dt" sz="half" idx="10"/>
          </p:nvPr>
        </p:nvSpPr>
        <p:spPr/>
        <p:txBody>
          <a:bodyPr/>
          <a:lstStyle/>
          <a:p>
            <a:fld id="{6AB4CA4F-61F9-AE48-BD49-A6DFB09C4A0A}" type="datetime1">
              <a:rPr lang="en-US" smtClean="0"/>
              <a:t>1/25/2023</a:t>
            </a:fld>
            <a:endParaRPr lang="en-US"/>
          </a:p>
        </p:txBody>
      </p:sp>
      <p:sp>
        <p:nvSpPr>
          <p:cNvPr id="6" name="Footer Placeholder 5">
            <a:extLst>
              <a:ext uri="{FF2B5EF4-FFF2-40B4-BE49-F238E27FC236}">
                <a16:creationId xmlns:a16="http://schemas.microsoft.com/office/drawing/2014/main" id="{7978DC15-7346-034F-B9C2-C70A87576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185A61-A222-A44E-84BF-8A2055A1CE43}"/>
              </a:ext>
            </a:extLst>
          </p:cNvPr>
          <p:cNvSpPr>
            <a:spLocks noGrp="1"/>
          </p:cNvSpPr>
          <p:nvPr>
            <p:ph type="sldNum" sz="quarter" idx="12"/>
          </p:nvPr>
        </p:nvSpPr>
        <p:spPr/>
        <p:txBody>
          <a:bodyPr/>
          <a:lstStyle/>
          <a:p>
            <a:fld id="{C5A5AB9B-F023-8B4A-BE34-5ADCF95463FD}" type="slidenum">
              <a:rPr lang="en-US" smtClean="0"/>
              <a:t>‹#›</a:t>
            </a:fld>
            <a:endParaRPr lang="en-US"/>
          </a:p>
        </p:txBody>
      </p:sp>
    </p:spTree>
    <p:extLst>
      <p:ext uri="{BB962C8B-B14F-4D97-AF65-F5344CB8AC3E}">
        <p14:creationId xmlns:p14="http://schemas.microsoft.com/office/powerpoint/2010/main" val="48733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24E375-8D33-8545-B304-977A6DEB13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582686-AF96-B94E-9E0E-4C204DCF0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A8DA-17B1-6D40-954C-C11423736F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64FFE9-B7D6-A242-BC97-9E9517E59C96}" type="datetime1">
              <a:rPr lang="en-US" smtClean="0"/>
              <a:t>1/25/2023</a:t>
            </a:fld>
            <a:endParaRPr lang="en-US"/>
          </a:p>
        </p:txBody>
      </p:sp>
      <p:sp>
        <p:nvSpPr>
          <p:cNvPr id="5" name="Footer Placeholder 4">
            <a:extLst>
              <a:ext uri="{FF2B5EF4-FFF2-40B4-BE49-F238E27FC236}">
                <a16:creationId xmlns:a16="http://schemas.microsoft.com/office/drawing/2014/main" id="{6DE4F500-0171-3445-A0CF-2F0D551A52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948A52-4A6D-1C49-B51B-A787EE206E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5AB9B-F023-8B4A-BE34-5ADCF95463FD}" type="slidenum">
              <a:rPr lang="en-US" smtClean="0"/>
              <a:t>‹#›</a:t>
            </a:fld>
            <a:endParaRPr lang="en-US"/>
          </a:p>
        </p:txBody>
      </p:sp>
    </p:spTree>
    <p:extLst>
      <p:ext uri="{BB962C8B-B14F-4D97-AF65-F5344CB8AC3E}">
        <p14:creationId xmlns:p14="http://schemas.microsoft.com/office/powerpoint/2010/main" val="344259041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عنوان 1">
            <a:extLst>
              <a:ext uri="{FF2B5EF4-FFF2-40B4-BE49-F238E27FC236}">
                <a16:creationId xmlns:a16="http://schemas.microsoft.com/office/drawing/2014/main" id="{284971AD-7AD2-5845-865F-BF22BF9C3212}"/>
              </a:ext>
            </a:extLst>
          </p:cNvPr>
          <p:cNvSpPr txBox="1">
            <a:spLocks/>
          </p:cNvSpPr>
          <p:nvPr/>
        </p:nvSpPr>
        <p:spPr>
          <a:xfrm>
            <a:off x="7393260" y="4592586"/>
            <a:ext cx="4339440" cy="914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algn="ctr" defTabSz="914400" rtl="1" eaLnBrk="1" latinLnBrk="0" hangingPunct="1">
              <a:lnSpc>
                <a:spcPct val="90000"/>
              </a:lnSpc>
              <a:spcBef>
                <a:spcPct val="0"/>
              </a:spcBef>
              <a:buNone/>
            </a:pPr>
            <a:endParaRPr lang="ar-AE" sz="3200" dirty="0">
              <a:solidFill>
                <a:srgbClr val="C00000"/>
              </a:solidFill>
              <a:latin typeface="GE Dinar One" panose="020A0503020102020204" pitchFamily="18" charset="-78"/>
              <a:ea typeface="GE Dinar One" panose="020A0503020102020204" pitchFamily="18" charset="-78"/>
              <a:cs typeface="GE Dinar One" panose="020A0503020102020204" pitchFamily="18" charset="-78"/>
            </a:endParaRPr>
          </a:p>
        </p:txBody>
      </p:sp>
      <p:sp>
        <p:nvSpPr>
          <p:cNvPr id="11" name="TextBox 10">
            <a:extLst>
              <a:ext uri="{FF2B5EF4-FFF2-40B4-BE49-F238E27FC236}">
                <a16:creationId xmlns:a16="http://schemas.microsoft.com/office/drawing/2014/main" id="{03F40934-5116-184F-965C-8EB1DFB68361}"/>
              </a:ext>
            </a:extLst>
          </p:cNvPr>
          <p:cNvSpPr txBox="1"/>
          <p:nvPr/>
        </p:nvSpPr>
        <p:spPr>
          <a:xfrm>
            <a:off x="4191385" y="3780739"/>
            <a:ext cx="3588514" cy="523220"/>
          </a:xfrm>
          <a:prstGeom prst="rect">
            <a:avLst/>
          </a:prstGeom>
          <a:noFill/>
        </p:spPr>
        <p:txBody>
          <a:bodyPr wrap="square" lIns="91440" tIns="45720" rIns="91440" bIns="45720" rtlCol="0" anchor="t">
            <a:spAutoFit/>
          </a:bodyPr>
          <a:lstStyle/>
          <a:p>
            <a:pPr algn="r" rtl="1"/>
            <a:r>
              <a:rPr lang="en-US" sz="2800" b="1" dirty="0">
                <a:solidFill>
                  <a:schemeClr val="tx1">
                    <a:lumMod val="65000"/>
                    <a:lumOff val="35000"/>
                  </a:schemeClr>
                </a:solidFill>
                <a:latin typeface="Arial"/>
                <a:ea typeface="AppleMyungjo"/>
                <a:cs typeface="Arial"/>
              </a:rPr>
              <a:t>Level 3.1</a:t>
            </a:r>
            <a:endParaRPr lang="en-US" sz="2800" b="1" dirty="0">
              <a:solidFill>
                <a:schemeClr val="tx1">
                  <a:lumMod val="65000"/>
                  <a:lumOff val="35000"/>
                </a:schemeClr>
              </a:solidFill>
              <a:latin typeface="Arial" panose="020B0604020202020204" pitchFamily="34" charset="0"/>
              <a:ea typeface="AppleMyungjo" pitchFamily="2" charset="-127"/>
              <a:cs typeface="Arial" panose="020B0604020202020204" pitchFamily="34" charset="0"/>
            </a:endParaRPr>
          </a:p>
        </p:txBody>
      </p:sp>
      <p:sp>
        <p:nvSpPr>
          <p:cNvPr id="12" name="TextBox 11">
            <a:extLst>
              <a:ext uri="{FF2B5EF4-FFF2-40B4-BE49-F238E27FC236}">
                <a16:creationId xmlns:a16="http://schemas.microsoft.com/office/drawing/2014/main" id="{862271A4-0215-1348-A97D-F6D300FCADD0}"/>
              </a:ext>
            </a:extLst>
          </p:cNvPr>
          <p:cNvSpPr txBox="1"/>
          <p:nvPr/>
        </p:nvSpPr>
        <p:spPr>
          <a:xfrm>
            <a:off x="5978142" y="4325923"/>
            <a:ext cx="1801755" cy="769441"/>
          </a:xfrm>
          <a:prstGeom prst="rect">
            <a:avLst/>
          </a:prstGeom>
          <a:noFill/>
        </p:spPr>
        <p:txBody>
          <a:bodyPr wrap="square" rtlCol="0">
            <a:spAutoFit/>
          </a:bodyPr>
          <a:lstStyle/>
          <a:p>
            <a:pPr algn="r" rtl="1"/>
            <a:r>
              <a:rPr lang="en-US" sz="2200" b="1" dirty="0">
                <a:solidFill>
                  <a:schemeClr val="tx1">
                    <a:lumMod val="65000"/>
                    <a:lumOff val="35000"/>
                  </a:schemeClr>
                </a:solidFill>
                <a:latin typeface="Arial" panose="020B0604020202020204" pitchFamily="34" charset="0"/>
                <a:cs typeface="Arial" panose="020B0604020202020204" pitchFamily="34" charset="0"/>
              </a:rPr>
              <a:t>Term 2</a:t>
            </a:r>
          </a:p>
          <a:p>
            <a:pPr algn="r" rtl="1"/>
            <a:r>
              <a:rPr lang="en-US" sz="2200" b="1" dirty="0">
                <a:solidFill>
                  <a:schemeClr val="tx1">
                    <a:lumMod val="65000"/>
                    <a:lumOff val="35000"/>
                  </a:schemeClr>
                </a:solidFill>
                <a:latin typeface="Arial" panose="020B0604020202020204" pitchFamily="34" charset="0"/>
                <a:cs typeface="Arial" panose="020B0604020202020204" pitchFamily="34" charset="0"/>
              </a:rPr>
              <a:t>2022-2023</a:t>
            </a:r>
          </a:p>
        </p:txBody>
      </p:sp>
      <p:sp>
        <p:nvSpPr>
          <p:cNvPr id="6" name="TextBox 5">
            <a:extLst>
              <a:ext uri="{FF2B5EF4-FFF2-40B4-BE49-F238E27FC236}">
                <a16:creationId xmlns:a16="http://schemas.microsoft.com/office/drawing/2014/main" id="{D38D12C3-C113-D742-BEF9-A9CF3A5C5F75}"/>
              </a:ext>
            </a:extLst>
          </p:cNvPr>
          <p:cNvSpPr txBox="1"/>
          <p:nvPr/>
        </p:nvSpPr>
        <p:spPr>
          <a:xfrm>
            <a:off x="2141289" y="2415541"/>
            <a:ext cx="5638608" cy="1323439"/>
          </a:xfrm>
          <a:prstGeom prst="rect">
            <a:avLst/>
          </a:prstGeom>
          <a:noFill/>
        </p:spPr>
        <p:txBody>
          <a:bodyPr wrap="square" rtlCol="0">
            <a:spAutoFit/>
          </a:bodyPr>
          <a:lstStyle/>
          <a:p>
            <a:pPr marL="0" algn="r" defTabSz="914400" rtl="1" eaLnBrk="1" latinLnBrk="0" hangingPunct="1"/>
            <a:r>
              <a:rPr lang="en-US" sz="4000" dirty="0">
                <a:solidFill>
                  <a:schemeClr val="tx1">
                    <a:lumMod val="65000"/>
                    <a:lumOff val="35000"/>
                  </a:schemeClr>
                </a:solidFill>
                <a:latin typeface="Arial" panose="020B0604020202020204" pitchFamily="34" charset="0"/>
                <a:ea typeface="AppleMyungjo" pitchFamily="2" charset="-127"/>
                <a:cs typeface="Arial" panose="020B0604020202020204" pitchFamily="34" charset="0"/>
              </a:rPr>
              <a:t>English Language Coverage</a:t>
            </a:r>
          </a:p>
        </p:txBody>
      </p:sp>
    </p:spTree>
    <p:extLst>
      <p:ext uri="{BB962C8B-B14F-4D97-AF65-F5344CB8AC3E}">
        <p14:creationId xmlns:p14="http://schemas.microsoft.com/office/powerpoint/2010/main" val="970001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14214C-2C32-D445-81EA-30FF7C3A0E0C}"/>
              </a:ext>
            </a:extLst>
          </p:cNvPr>
          <p:cNvSpPr txBox="1"/>
          <p:nvPr/>
        </p:nvSpPr>
        <p:spPr>
          <a:xfrm>
            <a:off x="6096000" y="2597944"/>
            <a:ext cx="5799341" cy="1938992"/>
          </a:xfrm>
          <a:prstGeom prst="rect">
            <a:avLst/>
          </a:prstGeom>
          <a:noFill/>
        </p:spPr>
        <p:txBody>
          <a:bodyPr wrap="square" rtlCol="0">
            <a:spAutoFit/>
          </a:bodyPr>
          <a:lstStyle/>
          <a:p>
            <a:pPr algn="ctr" rtl="1"/>
            <a:r>
              <a:rPr lang="en-US" sz="4000" b="1" dirty="0">
                <a:latin typeface="Arial" panose="020B0604020202020204" pitchFamily="34" charset="0"/>
                <a:cs typeface="Arial" panose="020B0604020202020204" pitchFamily="34" charset="0"/>
              </a:rPr>
              <a:t>Term 2: Preparation – Functional Language</a:t>
            </a:r>
            <a:endParaRPr lang="en-US" sz="4000" b="1" dirty="0">
              <a:solidFill>
                <a:schemeClr val="bg1"/>
              </a:solidFill>
              <a:latin typeface="Arial" panose="020B0604020202020204" pitchFamily="34" charset="0"/>
              <a:ea typeface="AppleMyungjo" pitchFamily="2" charset="-127"/>
              <a:cs typeface="Arial" panose="020B0604020202020204" pitchFamily="34" charset="0"/>
            </a:endParaRPr>
          </a:p>
          <a:p>
            <a:pPr marL="0" algn="ctr" defTabSz="914400" rtl="1" eaLnBrk="1" latinLnBrk="0" hangingPunct="1"/>
            <a:endParaRPr lang="en-US" sz="4000" b="1" dirty="0">
              <a:solidFill>
                <a:schemeClr val="tx1">
                  <a:lumMod val="65000"/>
                  <a:lumOff val="35000"/>
                </a:schemeClr>
              </a:solidFill>
              <a:latin typeface="Helvetica" pitchFamily="2" charset="0"/>
              <a:ea typeface="AppleMyungjo" pitchFamily="2" charset="-127"/>
              <a:cs typeface="PF Din Text Universal Medium" panose="02000506020000020004" pitchFamily="2" charset="0"/>
            </a:endParaRPr>
          </a:p>
        </p:txBody>
      </p:sp>
      <p:sp>
        <p:nvSpPr>
          <p:cNvPr id="4" name="Slide Number Placeholder 1">
            <a:extLst>
              <a:ext uri="{FF2B5EF4-FFF2-40B4-BE49-F238E27FC236}">
                <a16:creationId xmlns:a16="http://schemas.microsoft.com/office/drawing/2014/main" id="{CB9E9BEB-B8A6-8B4D-8AC4-C643FE5303B1}"/>
              </a:ext>
            </a:extLst>
          </p:cNvPr>
          <p:cNvSpPr>
            <a:spLocks noGrp="1"/>
          </p:cNvSpPr>
          <p:nvPr>
            <p:ph type="sldNum" sz="quarter" idx="12"/>
          </p:nvPr>
        </p:nvSpPr>
        <p:spPr>
          <a:xfrm>
            <a:off x="4724400" y="6356349"/>
            <a:ext cx="2743200" cy="365125"/>
          </a:xfrm>
        </p:spPr>
        <p:txBody>
          <a:bodyPr/>
          <a:lstStyle/>
          <a:p>
            <a:fld id="{C5A5AB9B-F023-8B4A-BE34-5ADCF95463FD}" type="slidenum">
              <a:rPr lang="en-US" smtClean="0">
                <a:solidFill>
                  <a:schemeClr val="tx1">
                    <a:lumMod val="75000"/>
                    <a:lumOff val="25000"/>
                  </a:schemeClr>
                </a:solidFill>
                <a:latin typeface="Helvetica" pitchFamily="2" charset="0"/>
              </a:rPr>
              <a:pPr/>
              <a:t>10</a:t>
            </a:fld>
            <a:endParaRPr lang="en-US" dirty="0">
              <a:solidFill>
                <a:schemeClr val="tx1">
                  <a:lumMod val="75000"/>
                  <a:lumOff val="25000"/>
                </a:schemeClr>
              </a:solidFill>
              <a:latin typeface="Helvetica" pitchFamily="2" charset="0"/>
            </a:endParaRPr>
          </a:p>
        </p:txBody>
      </p:sp>
    </p:spTree>
    <p:extLst>
      <p:ext uri="{BB962C8B-B14F-4D97-AF65-F5344CB8AC3E}">
        <p14:creationId xmlns:p14="http://schemas.microsoft.com/office/powerpoint/2010/main" val="856680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3700FA3-2A08-C049-85FC-52FCD2D6C2FF}"/>
              </a:ext>
            </a:extLst>
          </p:cNvPr>
          <p:cNvGraphicFramePr>
            <a:graphicFrameLocks noGrp="1"/>
          </p:cNvGraphicFramePr>
          <p:nvPr>
            <p:extLst>
              <p:ext uri="{D42A27DB-BD31-4B8C-83A1-F6EECF244321}">
                <p14:modId xmlns:p14="http://schemas.microsoft.com/office/powerpoint/2010/main" val="1541495076"/>
              </p:ext>
            </p:extLst>
          </p:nvPr>
        </p:nvGraphicFramePr>
        <p:xfrm>
          <a:off x="1011620" y="1751223"/>
          <a:ext cx="10168759" cy="3468140"/>
        </p:xfrm>
        <a:graphic>
          <a:graphicData uri="http://schemas.openxmlformats.org/drawingml/2006/table">
            <a:tbl>
              <a:tblPr firstRow="1" bandRow="1">
                <a:tableStyleId>{5C22544A-7EE6-4342-B048-85BDC9FD1C3A}</a:tableStyleId>
              </a:tblPr>
              <a:tblGrid>
                <a:gridCol w="2006549">
                  <a:extLst>
                    <a:ext uri="{9D8B030D-6E8A-4147-A177-3AD203B41FA5}">
                      <a16:colId xmlns:a16="http://schemas.microsoft.com/office/drawing/2014/main" val="2323267231"/>
                    </a:ext>
                  </a:extLst>
                </a:gridCol>
                <a:gridCol w="8162210">
                  <a:extLst>
                    <a:ext uri="{9D8B030D-6E8A-4147-A177-3AD203B41FA5}">
                      <a16:colId xmlns:a16="http://schemas.microsoft.com/office/drawing/2014/main" val="3205612208"/>
                    </a:ext>
                  </a:extLst>
                </a:gridCol>
              </a:tblGrid>
              <a:tr h="1002550">
                <a:tc gridSpan="2">
                  <a:txBody>
                    <a:bodyPr/>
                    <a:lstStyle/>
                    <a:p>
                      <a:pPr lvl="0" algn="l">
                        <a:lnSpc>
                          <a:spcPct val="100000"/>
                        </a:lnSpc>
                        <a:spcBef>
                          <a:spcPts val="0"/>
                        </a:spcBef>
                        <a:spcAft>
                          <a:spcPts val="0"/>
                        </a:spcAft>
                        <a:buNone/>
                      </a:pPr>
                      <a:r>
                        <a:rPr lang="en-GB" sz="1800" b="1" i="0" u="none" strike="noStrike" noProof="0" dirty="0">
                          <a:solidFill>
                            <a:srgbClr val="0070C0"/>
                          </a:solidFill>
                          <a:latin typeface="Arial"/>
                        </a:rPr>
                        <a:t>It was a beautiful river, with tall trees. </a:t>
                      </a:r>
                      <a:endParaRPr lang="en-GB" sz="1800" b="1" i="0" u="none" strike="noStrike" noProof="0" dirty="0"/>
                    </a:p>
                    <a:p>
                      <a:pPr lvl="0" algn="l">
                        <a:lnSpc>
                          <a:spcPct val="100000"/>
                        </a:lnSpc>
                        <a:spcBef>
                          <a:spcPts val="0"/>
                        </a:spcBef>
                        <a:spcAft>
                          <a:spcPts val="0"/>
                        </a:spcAft>
                        <a:buNone/>
                      </a:pPr>
                      <a:endParaRPr lang="en-GB" sz="1800" b="1" i="0" u="none" strike="noStrike" noProof="0" dirty="0"/>
                    </a:p>
                    <a:p>
                      <a:pPr lvl="0" algn="l">
                        <a:lnSpc>
                          <a:spcPct val="100000"/>
                        </a:lnSpc>
                        <a:spcBef>
                          <a:spcPts val="0"/>
                        </a:spcBef>
                        <a:spcAft>
                          <a:spcPts val="0"/>
                        </a:spcAft>
                        <a:buNone/>
                      </a:pPr>
                      <a:r>
                        <a:rPr lang="en-GB" sz="1800" b="1" i="0" u="none" strike="noStrike" noProof="0" dirty="0">
                          <a:solidFill>
                            <a:srgbClr val="0070C0"/>
                          </a:solidFill>
                          <a:latin typeface="Arial"/>
                        </a:rPr>
                        <a:t>The blue sea had a long yellow beach. </a:t>
                      </a:r>
                      <a:endParaRPr lang="en-US" sz="1800" b="1" i="0" u="none" strike="noStrike" noProof="0" dirty="0"/>
                    </a:p>
                    <a:p>
                      <a:pPr lvl="0" algn="l">
                        <a:lnSpc>
                          <a:spcPct val="100000"/>
                        </a:lnSpc>
                        <a:spcBef>
                          <a:spcPts val="0"/>
                        </a:spcBef>
                        <a:spcAft>
                          <a:spcPts val="0"/>
                        </a:spcAft>
                        <a:buNone/>
                      </a:pPr>
                      <a:endParaRPr lang="en-US" sz="1800" b="1" i="0" u="none" strike="noStrike" noProof="0" dirty="0"/>
                    </a:p>
                    <a:p>
                      <a:pPr lvl="0" algn="l">
                        <a:buNone/>
                      </a:pPr>
                      <a:r>
                        <a:rPr lang="en-GB" sz="1800" b="1" i="0" u="none" strike="noStrike" noProof="0" dirty="0">
                          <a:solidFill>
                            <a:srgbClr val="0070C0"/>
                          </a:solidFill>
                          <a:latin typeface="Arial"/>
                        </a:rPr>
                        <a:t>We stayed at an expensive hotel with big, clean rooms and two swimming pools.</a:t>
                      </a:r>
                      <a:endParaRPr lang="en-AE" b="1" i="0" u="none" strike="noStrike" noProof="0" dirty="0">
                        <a:latin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hMerge="1">
                  <a:txBody>
                    <a:bodyPr/>
                    <a:lstStyle/>
                    <a:p>
                      <a:endParaRPr lang="en-AE" dirty="0"/>
                    </a:p>
                  </a:txBody>
                  <a:tcPr/>
                </a:tc>
                <a:extLst>
                  <a:ext uri="{0D108BD9-81ED-4DB2-BD59-A6C34878D82A}">
                    <a16:rowId xmlns:a16="http://schemas.microsoft.com/office/drawing/2014/main" val="4265642309"/>
                  </a:ext>
                </a:extLst>
              </a:tr>
              <a:tr h="1002550">
                <a:tc>
                  <a:txBody>
                    <a:bodyPr/>
                    <a:lstStyle/>
                    <a:p>
                      <a:pPr algn="ctr"/>
                      <a:r>
                        <a:rPr lang="en-GB" sz="1800" dirty="0">
                          <a:latin typeface="Arial"/>
                          <a:cs typeface="Arial"/>
                        </a:rPr>
                        <a:t>Functional language</a:t>
                      </a:r>
                      <a:r>
                        <a:rPr lang="en-AE" sz="1800" dirty="0">
                          <a:latin typeface="Arial"/>
                          <a:cs typeface="Arial"/>
                        </a:rPr>
                        <a:t> </a:t>
                      </a:r>
                      <a:r>
                        <a:rPr lang="en-GB" sz="1800" dirty="0">
                          <a:latin typeface="Arial"/>
                          <a:cs typeface="Arial"/>
                        </a:rPr>
                        <a:t>point</a:t>
                      </a:r>
                      <a:endParaRPr lang="en-AE" sz="1800" dirty="0">
                        <a:latin typeface="Arial"/>
                        <a:cs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r>
                        <a:rPr lang="en-GB" sz="1800" dirty="0">
                          <a:latin typeface="Arial" panose="020B0604020202020204" pitchFamily="34" charset="0"/>
                          <a:cs typeface="Arial" panose="020B0604020202020204" pitchFamily="34" charset="0"/>
                        </a:rPr>
                        <a:t>Describing places</a:t>
                      </a:r>
                      <a:endParaRPr lang="en-AE" sz="1800"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2150797"/>
                  </a:ext>
                </a:extLst>
              </a:tr>
              <a:tr h="1002550">
                <a:tc>
                  <a:txBody>
                    <a:bodyPr/>
                    <a:lstStyle/>
                    <a:p>
                      <a:pPr algn="ctr"/>
                      <a:r>
                        <a:rPr lang="en-GB" sz="1800" dirty="0">
                          <a:latin typeface="Arial" panose="020B0604020202020204" pitchFamily="34" charset="0"/>
                          <a:cs typeface="Arial" panose="020B0604020202020204" pitchFamily="34" charset="0"/>
                        </a:rPr>
                        <a:t>Associated grammar</a:t>
                      </a:r>
                      <a:endParaRPr lang="en-AE" sz="1800"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GB" sz="1800" b="0" i="0" u="none" strike="noStrike" noProof="0" dirty="0">
                          <a:latin typeface="Arial"/>
                        </a:rPr>
                        <a:t>Adjectives, noun phrases</a:t>
                      </a:r>
                      <a:endParaRPr lang="en-US" b="0" i="0" u="none" strike="noStrike" noProof="0" dirty="0">
                        <a:latin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50621342"/>
                  </a:ext>
                </a:extLst>
              </a:tr>
            </a:tbl>
          </a:graphicData>
        </a:graphic>
      </p:graphicFrame>
    </p:spTree>
    <p:extLst>
      <p:ext uri="{BB962C8B-B14F-4D97-AF65-F5344CB8AC3E}">
        <p14:creationId xmlns:p14="http://schemas.microsoft.com/office/powerpoint/2010/main" val="112851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909B1F-5390-7241-BC81-93245E09410F}"/>
              </a:ext>
            </a:extLst>
          </p:cNvPr>
          <p:cNvGraphicFramePr>
            <a:graphicFrameLocks noGrp="1"/>
          </p:cNvGraphicFramePr>
          <p:nvPr>
            <p:extLst>
              <p:ext uri="{D42A27DB-BD31-4B8C-83A1-F6EECF244321}">
                <p14:modId xmlns:p14="http://schemas.microsoft.com/office/powerpoint/2010/main" val="1534096314"/>
              </p:ext>
            </p:extLst>
          </p:nvPr>
        </p:nvGraphicFramePr>
        <p:xfrm>
          <a:off x="1011620" y="1696139"/>
          <a:ext cx="10168759" cy="3468140"/>
        </p:xfrm>
        <a:graphic>
          <a:graphicData uri="http://schemas.openxmlformats.org/drawingml/2006/table">
            <a:tbl>
              <a:tblPr firstRow="1" bandRow="1">
                <a:tableStyleId>{5C22544A-7EE6-4342-B048-85BDC9FD1C3A}</a:tableStyleId>
              </a:tblPr>
              <a:tblGrid>
                <a:gridCol w="2006549">
                  <a:extLst>
                    <a:ext uri="{9D8B030D-6E8A-4147-A177-3AD203B41FA5}">
                      <a16:colId xmlns:a16="http://schemas.microsoft.com/office/drawing/2014/main" val="2323267231"/>
                    </a:ext>
                  </a:extLst>
                </a:gridCol>
                <a:gridCol w="8162210">
                  <a:extLst>
                    <a:ext uri="{9D8B030D-6E8A-4147-A177-3AD203B41FA5}">
                      <a16:colId xmlns:a16="http://schemas.microsoft.com/office/drawing/2014/main" val="3205612208"/>
                    </a:ext>
                  </a:extLst>
                </a:gridCol>
              </a:tblGrid>
              <a:tr h="1002550">
                <a:tc gridSpan="2">
                  <a:txBody>
                    <a:bodyPr/>
                    <a:lstStyle/>
                    <a:p>
                      <a:pPr marL="0" marR="0" lvl="0" indent="0" algn="l">
                        <a:lnSpc>
                          <a:spcPct val="100000"/>
                        </a:lnSpc>
                        <a:spcBef>
                          <a:spcPts val="0"/>
                        </a:spcBef>
                        <a:spcAft>
                          <a:spcPts val="0"/>
                        </a:spcAft>
                        <a:buNone/>
                      </a:pPr>
                      <a:r>
                        <a:rPr lang="en-GB" sz="1800" b="1" i="0" u="none" strike="noStrike" noProof="0" dirty="0">
                          <a:solidFill>
                            <a:srgbClr val="0070C0"/>
                          </a:solidFill>
                          <a:latin typeface="Arial"/>
                        </a:rPr>
                        <a:t>Let’s go to Dubai next weekend.</a:t>
                      </a:r>
                      <a:endParaRPr lang="en-US" sz="1800" b="1" i="0" u="none" strike="noStrike" noProof="0" dirty="0"/>
                    </a:p>
                    <a:p>
                      <a:pPr marL="0" marR="0" lvl="0" indent="0" algn="l">
                        <a:lnSpc>
                          <a:spcPct val="100000"/>
                        </a:lnSpc>
                        <a:spcBef>
                          <a:spcPts val="0"/>
                        </a:spcBef>
                        <a:spcAft>
                          <a:spcPts val="0"/>
                        </a:spcAft>
                        <a:buNone/>
                      </a:pPr>
                      <a:endParaRPr lang="en-GB" sz="1800" b="1" i="0" u="none" strike="noStrike" noProof="0" dirty="0"/>
                    </a:p>
                    <a:p>
                      <a:pPr marL="0" marR="0" lvl="0" indent="0" algn="l">
                        <a:lnSpc>
                          <a:spcPct val="100000"/>
                        </a:lnSpc>
                        <a:spcBef>
                          <a:spcPts val="0"/>
                        </a:spcBef>
                        <a:spcAft>
                          <a:spcPts val="0"/>
                        </a:spcAft>
                        <a:buNone/>
                      </a:pPr>
                      <a:r>
                        <a:rPr lang="en-US" sz="1800" b="1" i="0" u="none" strike="noStrike" noProof="0" dirty="0">
                          <a:solidFill>
                            <a:srgbClr val="0070C0"/>
                          </a:solidFill>
                          <a:latin typeface="Arial"/>
                        </a:rPr>
                        <a:t>Is next Tuesday okay?</a:t>
                      </a:r>
                      <a:endParaRPr lang="en-US" sz="1800" b="1" i="0" u="none" strike="noStrike" noProof="0" dirty="0"/>
                    </a:p>
                    <a:p>
                      <a:pPr marL="0" marR="0" lvl="0" indent="0" algn="l">
                        <a:lnSpc>
                          <a:spcPct val="100000"/>
                        </a:lnSpc>
                        <a:spcBef>
                          <a:spcPts val="0"/>
                        </a:spcBef>
                        <a:spcAft>
                          <a:spcPts val="0"/>
                        </a:spcAft>
                        <a:buNone/>
                      </a:pPr>
                      <a:endParaRPr lang="en-US" sz="1800" b="1" i="0" u="none" strike="noStrike" noProof="0" dirty="0"/>
                    </a:p>
                    <a:p>
                      <a:pPr marL="0" marR="0" lvl="0" indent="0" algn="l">
                        <a:lnSpc>
                          <a:spcPct val="100000"/>
                        </a:lnSpc>
                        <a:spcBef>
                          <a:spcPts val="0"/>
                        </a:spcBef>
                        <a:spcAft>
                          <a:spcPts val="0"/>
                        </a:spcAft>
                        <a:buNone/>
                      </a:pPr>
                      <a:r>
                        <a:rPr lang="en-US" sz="1800" b="1" i="0" u="none" strike="noStrike" noProof="0" dirty="0">
                          <a:solidFill>
                            <a:srgbClr val="0070C0"/>
                          </a:solidFill>
                          <a:latin typeface="Arial"/>
                        </a:rPr>
                        <a:t>Can we meet at the park on Saturday?</a:t>
                      </a:r>
                      <a:endParaRPr lang="en-AE"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hMerge="1">
                  <a:txBody>
                    <a:bodyPr/>
                    <a:lstStyle/>
                    <a:p>
                      <a:endParaRPr lang="en-AE" dirty="0"/>
                    </a:p>
                  </a:txBody>
                  <a:tcPr/>
                </a:tc>
                <a:extLst>
                  <a:ext uri="{0D108BD9-81ED-4DB2-BD59-A6C34878D82A}">
                    <a16:rowId xmlns:a16="http://schemas.microsoft.com/office/drawing/2014/main" val="4265642309"/>
                  </a:ext>
                </a:extLst>
              </a:tr>
              <a:tr h="1002550">
                <a:tc>
                  <a:txBody>
                    <a:bodyPr/>
                    <a:lstStyle/>
                    <a:p>
                      <a:pPr algn="ctr"/>
                      <a:r>
                        <a:rPr lang="en-GB" sz="1800" dirty="0">
                          <a:latin typeface="Arial"/>
                          <a:cs typeface="Arial"/>
                        </a:rPr>
                        <a:t>Functional language</a:t>
                      </a:r>
                      <a:r>
                        <a:rPr lang="en-AE" sz="1800" dirty="0">
                          <a:latin typeface="Arial"/>
                          <a:cs typeface="Arial"/>
                        </a:rPr>
                        <a:t> </a:t>
                      </a:r>
                      <a:r>
                        <a:rPr lang="en-GB" sz="1800" dirty="0">
                          <a:latin typeface="Arial"/>
                          <a:cs typeface="Arial"/>
                        </a:rPr>
                        <a:t>point</a:t>
                      </a:r>
                      <a:endParaRPr lang="en-AE" sz="1800" dirty="0">
                        <a:latin typeface="Arial"/>
                        <a:cs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b="0" i="0" u="none" strike="noStrike" noProof="0" dirty="0">
                          <a:latin typeface="Arial"/>
                        </a:rPr>
                        <a:t>Making arrangements</a:t>
                      </a: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2150797"/>
                  </a:ext>
                </a:extLst>
              </a:tr>
              <a:tr h="1002550">
                <a:tc>
                  <a:txBody>
                    <a:bodyPr/>
                    <a:lstStyle/>
                    <a:p>
                      <a:pPr algn="ctr"/>
                      <a:r>
                        <a:rPr lang="en-GB" sz="1800" dirty="0">
                          <a:latin typeface="Arial" panose="020B0604020202020204" pitchFamily="34" charset="0"/>
                          <a:cs typeface="Arial" panose="020B0604020202020204" pitchFamily="34" charset="0"/>
                        </a:rPr>
                        <a:t>Associated grammar</a:t>
                      </a:r>
                      <a:endParaRPr lang="en-AE" sz="1800"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b="0" i="0" u="none" strike="noStrike" noProof="0" dirty="0">
                          <a:latin typeface="Arial"/>
                        </a:rPr>
                        <a:t>Modals, questions, present simple </a:t>
                      </a: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50621342"/>
                  </a:ext>
                </a:extLst>
              </a:tr>
            </a:tbl>
          </a:graphicData>
        </a:graphic>
      </p:graphicFrame>
    </p:spTree>
    <p:extLst>
      <p:ext uri="{BB962C8B-B14F-4D97-AF65-F5344CB8AC3E}">
        <p14:creationId xmlns:p14="http://schemas.microsoft.com/office/powerpoint/2010/main" val="301918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909B1F-5390-7241-BC81-93245E09410F}"/>
              </a:ext>
            </a:extLst>
          </p:cNvPr>
          <p:cNvGraphicFramePr>
            <a:graphicFrameLocks noGrp="1"/>
          </p:cNvGraphicFramePr>
          <p:nvPr>
            <p:extLst>
              <p:ext uri="{D42A27DB-BD31-4B8C-83A1-F6EECF244321}">
                <p14:modId xmlns:p14="http://schemas.microsoft.com/office/powerpoint/2010/main" val="584565278"/>
              </p:ext>
            </p:extLst>
          </p:nvPr>
        </p:nvGraphicFramePr>
        <p:xfrm>
          <a:off x="1011620" y="1696139"/>
          <a:ext cx="10168759" cy="3468140"/>
        </p:xfrm>
        <a:graphic>
          <a:graphicData uri="http://schemas.openxmlformats.org/drawingml/2006/table">
            <a:tbl>
              <a:tblPr firstRow="1" bandRow="1">
                <a:tableStyleId>{5C22544A-7EE6-4342-B048-85BDC9FD1C3A}</a:tableStyleId>
              </a:tblPr>
              <a:tblGrid>
                <a:gridCol w="2006549">
                  <a:extLst>
                    <a:ext uri="{9D8B030D-6E8A-4147-A177-3AD203B41FA5}">
                      <a16:colId xmlns:a16="http://schemas.microsoft.com/office/drawing/2014/main" val="2323267231"/>
                    </a:ext>
                  </a:extLst>
                </a:gridCol>
                <a:gridCol w="8162210">
                  <a:extLst>
                    <a:ext uri="{9D8B030D-6E8A-4147-A177-3AD203B41FA5}">
                      <a16:colId xmlns:a16="http://schemas.microsoft.com/office/drawing/2014/main" val="3205612208"/>
                    </a:ext>
                  </a:extLst>
                </a:gridCol>
              </a:tblGrid>
              <a:tr h="1002550">
                <a:tc gridSpan="2">
                  <a:txBody>
                    <a:bodyPr/>
                    <a:lstStyle/>
                    <a:p>
                      <a:pPr marL="0" marR="0" lvl="0" indent="0" algn="l">
                        <a:lnSpc>
                          <a:spcPct val="100000"/>
                        </a:lnSpc>
                        <a:spcBef>
                          <a:spcPts val="0"/>
                        </a:spcBef>
                        <a:spcAft>
                          <a:spcPts val="0"/>
                        </a:spcAft>
                        <a:buNone/>
                      </a:pPr>
                      <a:r>
                        <a:rPr lang="en-GB" sz="1800" b="1" i="0" u="none" strike="noStrike" noProof="0" dirty="0">
                          <a:solidFill>
                            <a:srgbClr val="0070C0"/>
                          </a:solidFill>
                          <a:latin typeface="Arial"/>
                        </a:rPr>
                        <a:t>What should I do?</a:t>
                      </a:r>
                      <a:endParaRPr lang="en-US" sz="1800" b="1" i="0" u="none" strike="noStrike" noProof="0" dirty="0"/>
                    </a:p>
                    <a:p>
                      <a:pPr marL="0" marR="0" lvl="0" indent="0" algn="l">
                        <a:lnSpc>
                          <a:spcPct val="100000"/>
                        </a:lnSpc>
                        <a:spcBef>
                          <a:spcPts val="0"/>
                        </a:spcBef>
                        <a:spcAft>
                          <a:spcPts val="0"/>
                        </a:spcAft>
                        <a:buNone/>
                      </a:pPr>
                      <a:endParaRPr lang="en-GB" sz="1800" b="1" i="0" u="none" strike="noStrike" noProof="0" dirty="0"/>
                    </a:p>
                    <a:p>
                      <a:pPr marL="0" marR="0" lvl="0" indent="0" algn="l">
                        <a:lnSpc>
                          <a:spcPct val="100000"/>
                        </a:lnSpc>
                        <a:spcBef>
                          <a:spcPts val="0"/>
                        </a:spcBef>
                        <a:spcAft>
                          <a:spcPts val="0"/>
                        </a:spcAft>
                        <a:buNone/>
                      </a:pPr>
                      <a:r>
                        <a:rPr lang="en-GB" sz="1800" b="1" i="0" u="none" strike="noStrike" noProof="0" dirty="0">
                          <a:solidFill>
                            <a:srgbClr val="0070C0"/>
                          </a:solidFill>
                          <a:latin typeface="Arial"/>
                        </a:rPr>
                        <a:t>You should visit Japan in October.</a:t>
                      </a:r>
                      <a:endParaRPr lang="en-US" sz="1800" b="1" i="0" u="none" strike="noStrike" noProof="0" dirty="0"/>
                    </a:p>
                    <a:p>
                      <a:pPr marL="0" marR="0" lvl="0" indent="0" algn="l">
                        <a:lnSpc>
                          <a:spcPct val="100000"/>
                        </a:lnSpc>
                        <a:spcBef>
                          <a:spcPts val="0"/>
                        </a:spcBef>
                        <a:spcAft>
                          <a:spcPts val="0"/>
                        </a:spcAft>
                        <a:buNone/>
                      </a:pPr>
                      <a:endParaRPr lang="en-GB" sz="1800" b="1" i="0" u="none" strike="noStrike" noProof="0" dirty="0"/>
                    </a:p>
                    <a:p>
                      <a:pPr marL="0" marR="0" lvl="0" indent="0" algn="l">
                        <a:lnSpc>
                          <a:spcPct val="100000"/>
                        </a:lnSpc>
                        <a:spcBef>
                          <a:spcPts val="0"/>
                        </a:spcBef>
                        <a:spcAft>
                          <a:spcPts val="0"/>
                        </a:spcAft>
                        <a:buNone/>
                      </a:pPr>
                      <a:r>
                        <a:rPr lang="en-US" sz="1800" b="1" i="0" u="none" strike="noStrike" noProof="0" dirty="0">
                          <a:solidFill>
                            <a:srgbClr val="0070C0"/>
                          </a:solidFill>
                          <a:latin typeface="Arial"/>
                        </a:rPr>
                        <a:t>If I were you, I’d go by car</a:t>
                      </a:r>
                      <a:r>
                        <a:rPr lang="en-GB" sz="1800" b="1" i="0" u="none" strike="noStrike" noProof="0" dirty="0">
                          <a:solidFill>
                            <a:srgbClr val="0070C0"/>
                          </a:solidFill>
                          <a:latin typeface="Arial"/>
                        </a:rPr>
                        <a:t>. I</a:t>
                      </a:r>
                      <a:r>
                        <a:rPr lang="en-US" sz="1800" b="1" i="0" u="none" strike="noStrike" noProof="0" dirty="0">
                          <a:solidFill>
                            <a:srgbClr val="0070C0"/>
                          </a:solidFill>
                          <a:latin typeface="Arial"/>
                        </a:rPr>
                        <a:t>t is much quicker than the bus.</a:t>
                      </a:r>
                      <a:endParaRPr lang="en-AE"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hMerge="1">
                  <a:txBody>
                    <a:bodyPr/>
                    <a:lstStyle/>
                    <a:p>
                      <a:endParaRPr lang="en-AE" dirty="0"/>
                    </a:p>
                  </a:txBody>
                  <a:tcPr/>
                </a:tc>
                <a:extLst>
                  <a:ext uri="{0D108BD9-81ED-4DB2-BD59-A6C34878D82A}">
                    <a16:rowId xmlns:a16="http://schemas.microsoft.com/office/drawing/2014/main" val="4265642309"/>
                  </a:ext>
                </a:extLst>
              </a:tr>
              <a:tr h="1002550">
                <a:tc>
                  <a:txBody>
                    <a:bodyPr/>
                    <a:lstStyle/>
                    <a:p>
                      <a:pPr algn="ctr"/>
                      <a:r>
                        <a:rPr lang="en-GB" sz="1800" dirty="0">
                          <a:latin typeface="Arial"/>
                          <a:cs typeface="Arial"/>
                        </a:rPr>
                        <a:t>Functional language</a:t>
                      </a:r>
                      <a:r>
                        <a:rPr lang="en-AE" sz="1800" dirty="0">
                          <a:latin typeface="Arial"/>
                          <a:cs typeface="Arial"/>
                        </a:rPr>
                        <a:t> </a:t>
                      </a:r>
                      <a:r>
                        <a:rPr lang="en-GB" sz="1800" dirty="0">
                          <a:latin typeface="Arial"/>
                          <a:cs typeface="Arial"/>
                        </a:rPr>
                        <a:t>point</a:t>
                      </a:r>
                      <a:endParaRPr lang="en-AE" sz="1800" dirty="0">
                        <a:latin typeface="Arial"/>
                        <a:cs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b="0" i="0" u="none" strike="noStrike" noProof="0" dirty="0">
                          <a:latin typeface="Arial"/>
                        </a:rPr>
                        <a:t>Asking for and giving advice.</a:t>
                      </a: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2150797"/>
                  </a:ext>
                </a:extLst>
              </a:tr>
              <a:tr h="1002550">
                <a:tc>
                  <a:txBody>
                    <a:bodyPr/>
                    <a:lstStyle/>
                    <a:p>
                      <a:pPr algn="ctr"/>
                      <a:r>
                        <a:rPr lang="en-GB" sz="1800" dirty="0">
                          <a:latin typeface="Arial" panose="020B0604020202020204" pitchFamily="34" charset="0"/>
                          <a:cs typeface="Arial" panose="020B0604020202020204" pitchFamily="34" charset="0"/>
                        </a:rPr>
                        <a:t>Associated grammar</a:t>
                      </a:r>
                      <a:endParaRPr lang="en-AE" sz="1800" dirty="0">
                        <a:latin typeface="Arial" panose="020B0604020202020204" pitchFamily="34" charset="0"/>
                        <a:cs typeface="Arial" panose="020B0604020202020204" pitchFamily="34"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b="0" i="0" u="none" strike="noStrike" noProof="0" dirty="0">
                          <a:latin typeface="Arial"/>
                        </a:rPr>
                        <a:t>Modals, present simple, prepositions </a:t>
                      </a: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50621342"/>
                  </a:ext>
                </a:extLst>
              </a:tr>
            </a:tbl>
          </a:graphicData>
        </a:graphic>
      </p:graphicFrame>
    </p:spTree>
    <p:extLst>
      <p:ext uri="{BB962C8B-B14F-4D97-AF65-F5344CB8AC3E}">
        <p14:creationId xmlns:p14="http://schemas.microsoft.com/office/powerpoint/2010/main" val="1332837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55B804-A1F8-7348-9030-9EB33A8939AE}"/>
              </a:ext>
            </a:extLst>
          </p:cNvPr>
          <p:cNvSpPr txBox="1"/>
          <p:nvPr/>
        </p:nvSpPr>
        <p:spPr>
          <a:xfrm>
            <a:off x="5297212" y="3190473"/>
            <a:ext cx="1597573" cy="477054"/>
          </a:xfrm>
          <a:prstGeom prst="rect">
            <a:avLst/>
          </a:prstGeom>
          <a:noFill/>
        </p:spPr>
        <p:txBody>
          <a:bodyPr wrap="square" rtlCol="0">
            <a:spAutoFit/>
          </a:bodyPr>
          <a:lstStyle/>
          <a:p>
            <a:pPr marL="0" algn="ctr" defTabSz="914400" rtl="1" eaLnBrk="1" latinLnBrk="0" hangingPunct="1"/>
            <a:r>
              <a:rPr lang="en-US" sz="2500" dirty="0">
                <a:solidFill>
                  <a:srgbClr val="1D8F82"/>
                </a:solidFill>
                <a:latin typeface="Helvetica" pitchFamily="2" charset="0"/>
                <a:ea typeface="AppleMyungjo" pitchFamily="2" charset="-127"/>
                <a:cs typeface="PF Din Text Universal Light" panose="02000506000000020004" pitchFamily="2" charset="0"/>
              </a:rPr>
              <a:t>Follow us</a:t>
            </a:r>
          </a:p>
        </p:txBody>
      </p:sp>
      <p:pic>
        <p:nvPicPr>
          <p:cNvPr id="8" name="Picture 7">
            <a:extLst>
              <a:ext uri="{FF2B5EF4-FFF2-40B4-BE49-F238E27FC236}">
                <a16:creationId xmlns:a16="http://schemas.microsoft.com/office/drawing/2014/main" id="{045EDFFF-0808-C940-A388-1436AA4C333C}"/>
              </a:ext>
            </a:extLst>
          </p:cNvPr>
          <p:cNvPicPr>
            <a:picLocks noChangeAspect="1"/>
          </p:cNvPicPr>
          <p:nvPr/>
        </p:nvPicPr>
        <p:blipFill>
          <a:blip r:embed="rId3"/>
          <a:stretch>
            <a:fillRect/>
          </a:stretch>
        </p:blipFill>
        <p:spPr>
          <a:xfrm>
            <a:off x="2599991" y="4045316"/>
            <a:ext cx="6992013" cy="291662"/>
          </a:xfrm>
          <a:prstGeom prst="rect">
            <a:avLst/>
          </a:prstGeom>
        </p:spPr>
      </p:pic>
      <p:pic>
        <p:nvPicPr>
          <p:cNvPr id="5" name="Picture 4">
            <a:extLst>
              <a:ext uri="{FF2B5EF4-FFF2-40B4-BE49-F238E27FC236}">
                <a16:creationId xmlns:a16="http://schemas.microsoft.com/office/drawing/2014/main" id="{35773550-9E11-8A4B-8D08-40EB8CB10403}"/>
              </a:ext>
            </a:extLst>
          </p:cNvPr>
          <p:cNvPicPr>
            <a:picLocks noChangeAspect="1"/>
          </p:cNvPicPr>
          <p:nvPr/>
        </p:nvPicPr>
        <p:blipFill>
          <a:blip r:embed="rId4"/>
          <a:stretch>
            <a:fillRect/>
          </a:stretch>
        </p:blipFill>
        <p:spPr>
          <a:xfrm>
            <a:off x="3057191" y="4568936"/>
            <a:ext cx="6077612" cy="291662"/>
          </a:xfrm>
          <a:prstGeom prst="rect">
            <a:avLst/>
          </a:prstGeom>
        </p:spPr>
      </p:pic>
    </p:spTree>
    <p:extLst>
      <p:ext uri="{BB962C8B-B14F-4D97-AF65-F5344CB8AC3E}">
        <p14:creationId xmlns:p14="http://schemas.microsoft.com/office/powerpoint/2010/main" val="1242470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6D1299-A9CD-314D-8332-48CE432C7E6D}"/>
              </a:ext>
            </a:extLst>
          </p:cNvPr>
          <p:cNvSpPr txBox="1"/>
          <p:nvPr/>
        </p:nvSpPr>
        <p:spPr>
          <a:xfrm>
            <a:off x="999852" y="1407224"/>
            <a:ext cx="4547287" cy="523220"/>
          </a:xfrm>
          <a:prstGeom prst="rect">
            <a:avLst/>
          </a:prstGeom>
          <a:noFill/>
        </p:spPr>
        <p:txBody>
          <a:bodyPr wrap="square" rtlCol="0">
            <a:spAutoFit/>
          </a:bodyPr>
          <a:lstStyle/>
          <a:p>
            <a:pPr marL="0" defTabSz="914400" rtl="1" eaLnBrk="1" latinLnBrk="0" hangingPunct="1"/>
            <a:r>
              <a:rPr lang="en-US" sz="2800" b="1" dirty="0">
                <a:latin typeface="Arial" panose="020B0604020202020204" pitchFamily="34" charset="0"/>
                <a:ea typeface="AppleMyungjo" pitchFamily="2" charset="-127"/>
                <a:cs typeface="Arial" panose="020B0604020202020204" pitchFamily="34" charset="0"/>
              </a:rPr>
              <a:t>Contents:</a:t>
            </a:r>
          </a:p>
        </p:txBody>
      </p:sp>
      <p:sp>
        <p:nvSpPr>
          <p:cNvPr id="3" name="TextBox 2">
            <a:extLst>
              <a:ext uri="{FF2B5EF4-FFF2-40B4-BE49-F238E27FC236}">
                <a16:creationId xmlns:a16="http://schemas.microsoft.com/office/drawing/2014/main" id="{3111E9A9-9432-304E-8425-E2DD790FD101}"/>
              </a:ext>
            </a:extLst>
          </p:cNvPr>
          <p:cNvSpPr txBox="1"/>
          <p:nvPr/>
        </p:nvSpPr>
        <p:spPr>
          <a:xfrm>
            <a:off x="999852" y="2106714"/>
            <a:ext cx="5096148" cy="4524315"/>
          </a:xfrm>
          <a:prstGeom prst="rect">
            <a:avLst/>
          </a:prstGeom>
          <a:noFill/>
        </p:spPr>
        <p:txBody>
          <a:bodyPr wrap="square" lIns="91440" tIns="45720" rIns="91440" bIns="45720" rtlCol="0" anchor="t">
            <a:spAutoFit/>
          </a:bodyPr>
          <a:lstStyle/>
          <a:p>
            <a:pPr defTabSz="914217">
              <a:defRPr/>
            </a:pPr>
            <a:r>
              <a:rPr lang="en-GB" sz="2400" kern="0" dirty="0">
                <a:latin typeface="Helvetica" pitchFamily="2" charset="0"/>
                <a:cs typeface="Arial"/>
                <a:sym typeface="Arial"/>
              </a:rPr>
              <a:t>How to use this resource</a:t>
            </a:r>
          </a:p>
          <a:p>
            <a:pPr defTabSz="914217">
              <a:defRPr/>
            </a:pPr>
            <a:endParaRPr lang="en-GB" sz="2400" kern="0" dirty="0">
              <a:latin typeface="Arial" panose="020B0604020202020204" pitchFamily="34" charset="0"/>
              <a:cs typeface="Arial" panose="020B0604020202020204" pitchFamily="34" charset="0"/>
              <a:sym typeface="Arial"/>
            </a:endParaRPr>
          </a:p>
          <a:p>
            <a:pPr defTabSz="914217">
              <a:defRPr/>
            </a:pPr>
            <a:r>
              <a:rPr lang="en-GB" sz="2400" kern="0" dirty="0">
                <a:latin typeface="Arial" panose="020B0604020202020204" pitchFamily="34" charset="0"/>
                <a:cs typeface="Arial" panose="020B0604020202020204" pitchFamily="34" charset="0"/>
                <a:sym typeface="Arial"/>
              </a:rPr>
              <a:t>Coverage</a:t>
            </a:r>
          </a:p>
          <a:p>
            <a:pPr defTabSz="914217">
              <a:defRPr/>
            </a:pPr>
            <a:endParaRPr lang="en-GB" sz="2400" kern="0" dirty="0">
              <a:latin typeface="Arial" panose="020B0604020202020204" pitchFamily="34" charset="0"/>
              <a:cs typeface="Arial" panose="020B0604020202020204" pitchFamily="34" charset="0"/>
              <a:sym typeface="Arial"/>
            </a:endParaRPr>
          </a:p>
          <a:p>
            <a:pPr defTabSz="914217">
              <a:defRPr/>
            </a:pPr>
            <a:r>
              <a:rPr lang="en-GB" sz="2400" kern="0" dirty="0">
                <a:latin typeface="Arial" panose="020B0604020202020204" pitchFamily="34" charset="0"/>
                <a:cs typeface="Arial" panose="020B0604020202020204" pitchFamily="34" charset="0"/>
                <a:sym typeface="Arial"/>
              </a:rPr>
              <a:t>Preparation – grammar</a:t>
            </a:r>
          </a:p>
          <a:p>
            <a:pPr defTabSz="914217">
              <a:defRPr/>
            </a:pPr>
            <a:endParaRPr lang="en-GB" sz="2400" kern="0" dirty="0">
              <a:latin typeface="Arial" panose="020B0604020202020204" pitchFamily="34" charset="0"/>
              <a:cs typeface="Arial" panose="020B0604020202020204" pitchFamily="34" charset="0"/>
              <a:sym typeface="Arial"/>
            </a:endParaRPr>
          </a:p>
          <a:p>
            <a:pPr defTabSz="914217">
              <a:defRPr/>
            </a:pPr>
            <a:r>
              <a:rPr lang="en-GB" sz="2400" kern="0" dirty="0">
                <a:latin typeface="Arial" panose="020B0604020202020204" pitchFamily="34" charset="0"/>
                <a:cs typeface="Arial" panose="020B0604020202020204" pitchFamily="34" charset="0"/>
                <a:sym typeface="Arial"/>
              </a:rPr>
              <a:t>Preparation – functional language</a:t>
            </a:r>
          </a:p>
          <a:p>
            <a:pPr defTabSz="914217">
              <a:defRPr/>
            </a:pPr>
            <a:endParaRPr lang="en-GB" sz="2400" kern="0" dirty="0">
              <a:solidFill>
                <a:srgbClr val="B68A35"/>
              </a:solidFill>
              <a:latin typeface="Arial" panose="020B0604020202020204" pitchFamily="34" charset="0"/>
              <a:cs typeface="Arial" panose="020B0604020202020204" pitchFamily="34" charset="0"/>
              <a:sym typeface="Arial"/>
            </a:endParaRPr>
          </a:p>
          <a:p>
            <a:pPr defTabSz="914217">
              <a:defRPr/>
            </a:pPr>
            <a:br>
              <a:rPr lang="en-GB" sz="2400" kern="0" dirty="0">
                <a:latin typeface="Arial" panose="020B0604020202020204" pitchFamily="34" charset="0"/>
                <a:cs typeface="Arial" panose="020B0604020202020204" pitchFamily="34" charset="0"/>
              </a:rPr>
            </a:br>
            <a:r>
              <a:rPr lang="en-GB" sz="2400" kern="0" dirty="0">
                <a:solidFill>
                  <a:srgbClr val="BCBDC0"/>
                </a:solidFill>
                <a:latin typeface="Arial"/>
                <a:cs typeface="Arial"/>
                <a:sym typeface="Arial"/>
              </a:rPr>
              <a:t>Level 3.1</a:t>
            </a:r>
            <a:endParaRPr lang="en-GB" sz="2400" i="1" kern="0" dirty="0">
              <a:solidFill>
                <a:srgbClr val="BCBDC0"/>
              </a:solidFill>
              <a:latin typeface="Arial" panose="020B0604020202020204" pitchFamily="34" charset="0"/>
              <a:cs typeface="Arial" panose="020B0604020202020204" pitchFamily="34" charset="0"/>
            </a:endParaRPr>
          </a:p>
          <a:p>
            <a:pPr lvl="0" defTabSz="914217">
              <a:defRPr/>
            </a:pPr>
            <a:br>
              <a:rPr lang="en-GB" sz="2400" kern="0" dirty="0">
                <a:solidFill>
                  <a:srgbClr val="B68A35"/>
                </a:solidFill>
                <a:latin typeface="Arial" panose="020B0604020202020204" pitchFamily="34" charset="0"/>
                <a:cs typeface="Arial" panose="020B0604020202020204" pitchFamily="34" charset="0"/>
                <a:sym typeface="Arial"/>
              </a:rPr>
            </a:br>
            <a:r>
              <a:rPr lang="en-GB" sz="2400" kern="0" dirty="0">
                <a:solidFill>
                  <a:srgbClr val="BCBDC0"/>
                </a:solidFill>
                <a:latin typeface="Arial" panose="020B0604020202020204" pitchFamily="34" charset="0"/>
                <a:cs typeface="Arial" panose="020B0604020202020204" pitchFamily="34" charset="0"/>
                <a:sym typeface="Arial"/>
              </a:rPr>
              <a:t>Term 2 Academic Year 2022-2023</a:t>
            </a:r>
            <a:endParaRPr lang="en-GB" sz="2400" kern="0" dirty="0">
              <a:solidFill>
                <a:srgbClr val="BCBD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191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7376CF-83F0-9447-B170-B9C8CDBE2591}"/>
              </a:ext>
            </a:extLst>
          </p:cNvPr>
          <p:cNvSpPr txBox="1"/>
          <p:nvPr/>
        </p:nvSpPr>
        <p:spPr>
          <a:xfrm>
            <a:off x="1447800" y="1393371"/>
            <a:ext cx="9742714" cy="5262979"/>
          </a:xfrm>
          <a:prstGeom prst="rect">
            <a:avLst/>
          </a:prstGeom>
          <a:noFill/>
        </p:spPr>
        <p:txBody>
          <a:bodyPr wrap="square" rtlCol="0">
            <a:spAutoFit/>
          </a:bodyPr>
          <a:lstStyle/>
          <a:p>
            <a:pPr algn="ctr"/>
            <a:r>
              <a:rPr lang="en-GB" sz="1400" b="1" dirty="0">
                <a:latin typeface="Arial" panose="020B0604020202020204" pitchFamily="34" charset="0"/>
                <a:cs typeface="Arial" panose="020B0604020202020204" pitchFamily="34" charset="0"/>
              </a:rPr>
              <a:t>The Coverage, Grammar and Functional Language Teaching Resource</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slides within this resource, although detailed, are designed to be used as a starting point for teachers to construct lessons around the language points that are explored here. The slides are intended to be used individually as a resource within a lesson and to be incorporated as part of instruction incrementally throughout the term to ensure that students have been exposed to all the language points in the coverage ahead of their end of term exam. Therefore, the PowerPoint should not be presented at a single event or in its entirety. Some functional language points may overlap with grammatical points in the coverage, and in that case, it is possible to combine slides. However, this resource should be considered to be a collection of individual slides that teachers can use to enhance students’ learning.</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Within this document, you will find information about the coverage for this term. The lexis family that assessments will contain is mentioned as well as the particular grammatical and functional language points that will be tested in the exams at the end of this term. In the preparation sections, you will find examples and explanations for the grammatical and functional language points that will be assessed this term.</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grammar preparation section has an example sentence that illustrates the grammatical point. It follows this with an explanation of the meaning of the example sentence. Next, the specific grammatical structure used within the example sentence is detailed followed by an explanation of the circumstances under which the particular structure is used. More example sentences using the structure are given at the end of the slide.</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In the functional language preparation section, there are examples of the particular language point followed by an explanation of how the particular are used. In the associated grammar section, language points that comprise the structure or can be used to in conjunction with the language point to express the stipulated function are detailed.</a:t>
            </a:r>
          </a:p>
          <a:p>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6593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EADEE-FED4-9D4C-A433-3104A57C9C99}"/>
              </a:ext>
            </a:extLst>
          </p:cNvPr>
          <p:cNvSpPr txBox="1"/>
          <p:nvPr/>
        </p:nvSpPr>
        <p:spPr>
          <a:xfrm>
            <a:off x="7726218" y="4090181"/>
            <a:ext cx="3103054" cy="1323439"/>
          </a:xfrm>
          <a:prstGeom prst="rect">
            <a:avLst/>
          </a:prstGeom>
          <a:noFill/>
        </p:spPr>
        <p:txBody>
          <a:bodyPr wrap="square" rtlCol="0">
            <a:spAutoFit/>
          </a:bodyPr>
          <a:lstStyle/>
          <a:p>
            <a:pPr marL="0" algn="r" defTabSz="914400" rtl="1" eaLnBrk="1" latinLnBrk="0" hangingPunct="1"/>
            <a:r>
              <a:rPr lang="en-US" sz="4000" b="1" dirty="0">
                <a:solidFill>
                  <a:schemeClr val="tx1">
                    <a:lumMod val="65000"/>
                    <a:lumOff val="35000"/>
                  </a:schemeClr>
                </a:solidFill>
                <a:latin typeface="Helvetica" pitchFamily="2" charset="0"/>
                <a:ea typeface="AppleMyungjo" pitchFamily="2" charset="-127"/>
                <a:cs typeface="PF Din Text Universal Medium" panose="02000506020000020004" pitchFamily="2" charset="0"/>
              </a:rPr>
              <a:t>Term 2 Coverage</a:t>
            </a:r>
          </a:p>
        </p:txBody>
      </p:sp>
      <p:sp>
        <p:nvSpPr>
          <p:cNvPr id="4" name="Slide Number Placeholder 1">
            <a:extLst>
              <a:ext uri="{FF2B5EF4-FFF2-40B4-BE49-F238E27FC236}">
                <a16:creationId xmlns:a16="http://schemas.microsoft.com/office/drawing/2014/main" id="{6FAA5578-9F13-E34D-A8AB-1B44EAA34E8F}"/>
              </a:ext>
            </a:extLst>
          </p:cNvPr>
          <p:cNvSpPr>
            <a:spLocks noGrp="1"/>
          </p:cNvSpPr>
          <p:nvPr>
            <p:ph type="sldNum" sz="quarter" idx="12"/>
          </p:nvPr>
        </p:nvSpPr>
        <p:spPr>
          <a:xfrm>
            <a:off x="4724400" y="6356349"/>
            <a:ext cx="2743200" cy="365125"/>
          </a:xfrm>
        </p:spPr>
        <p:txBody>
          <a:bodyPr/>
          <a:lstStyle/>
          <a:p>
            <a:fld id="{C5A5AB9B-F023-8B4A-BE34-5ADCF95463FD}" type="slidenum">
              <a:rPr lang="en-US" smtClean="0">
                <a:solidFill>
                  <a:schemeClr val="tx1">
                    <a:lumMod val="75000"/>
                    <a:lumOff val="25000"/>
                  </a:schemeClr>
                </a:solidFill>
                <a:latin typeface="Helvetica" pitchFamily="2" charset="0"/>
              </a:rPr>
              <a:pPr/>
              <a:t>4</a:t>
            </a:fld>
            <a:endParaRPr lang="en-US" dirty="0">
              <a:solidFill>
                <a:schemeClr val="tx1">
                  <a:lumMod val="75000"/>
                  <a:lumOff val="25000"/>
                </a:schemeClr>
              </a:solidFill>
              <a:latin typeface="Helvetica" pitchFamily="2" charset="0"/>
            </a:endParaRPr>
          </a:p>
        </p:txBody>
      </p:sp>
    </p:spTree>
    <p:extLst>
      <p:ext uri="{BB962C8B-B14F-4D97-AF65-F5344CB8AC3E}">
        <p14:creationId xmlns:p14="http://schemas.microsoft.com/office/powerpoint/2010/main" val="219251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502B5A-941B-AD48-AE59-7ED902EBAF9D}"/>
              </a:ext>
            </a:extLst>
          </p:cNvPr>
          <p:cNvSpPr/>
          <p:nvPr/>
        </p:nvSpPr>
        <p:spPr>
          <a:xfrm>
            <a:off x="4765539" y="966859"/>
            <a:ext cx="2660921" cy="461665"/>
          </a:xfrm>
          <a:prstGeom prst="rect">
            <a:avLst/>
          </a:prstGeom>
        </p:spPr>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Term 2 Coverage</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AppleMyungjo" pitchFamily="2" charset="-127"/>
              <a:cs typeface="Arial" panose="020B0604020202020204" pitchFamily="34" charset="0"/>
            </a:endParaRPr>
          </a:p>
        </p:txBody>
      </p:sp>
      <p:sp>
        <p:nvSpPr>
          <p:cNvPr id="4" name="Rectangle 1">
            <a:extLst>
              <a:ext uri="{FF2B5EF4-FFF2-40B4-BE49-F238E27FC236}">
                <a16:creationId xmlns:a16="http://schemas.microsoft.com/office/drawing/2014/main" id="{4B2483B3-90AF-4281-8456-97D11515231A}"/>
              </a:ext>
            </a:extLst>
          </p:cNvPr>
          <p:cNvSpPr>
            <a:spLocks noChangeArrowheads="1"/>
          </p:cNvSpPr>
          <p:nvPr/>
        </p:nvSpPr>
        <p:spPr bwMode="auto">
          <a:xfrm>
            <a:off x="2436813" y="18256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e 4">
            <a:extLst>
              <a:ext uri="{FF2B5EF4-FFF2-40B4-BE49-F238E27FC236}">
                <a16:creationId xmlns:a16="http://schemas.microsoft.com/office/drawing/2014/main" id="{C9A70067-C9A9-44FC-A684-2DFA736511EA}"/>
              </a:ext>
            </a:extLst>
          </p:cNvPr>
          <p:cNvGraphicFramePr>
            <a:graphicFrameLocks noGrp="1"/>
          </p:cNvGraphicFramePr>
          <p:nvPr/>
        </p:nvGraphicFramePr>
        <p:xfrm>
          <a:off x="1808124" y="1568470"/>
          <a:ext cx="8705850" cy="4731089"/>
        </p:xfrm>
        <a:graphic>
          <a:graphicData uri="http://schemas.openxmlformats.org/drawingml/2006/table">
            <a:tbl>
              <a:tblPr/>
              <a:tblGrid>
                <a:gridCol w="1343025">
                  <a:extLst>
                    <a:ext uri="{9D8B030D-6E8A-4147-A177-3AD203B41FA5}">
                      <a16:colId xmlns:a16="http://schemas.microsoft.com/office/drawing/2014/main" val="3205490529"/>
                    </a:ext>
                  </a:extLst>
                </a:gridCol>
                <a:gridCol w="2333625">
                  <a:extLst>
                    <a:ext uri="{9D8B030D-6E8A-4147-A177-3AD203B41FA5}">
                      <a16:colId xmlns:a16="http://schemas.microsoft.com/office/drawing/2014/main" val="3140895205"/>
                    </a:ext>
                  </a:extLst>
                </a:gridCol>
                <a:gridCol w="2247900">
                  <a:extLst>
                    <a:ext uri="{9D8B030D-6E8A-4147-A177-3AD203B41FA5}">
                      <a16:colId xmlns:a16="http://schemas.microsoft.com/office/drawing/2014/main" val="2008145001"/>
                    </a:ext>
                  </a:extLst>
                </a:gridCol>
                <a:gridCol w="2781300">
                  <a:extLst>
                    <a:ext uri="{9D8B030D-6E8A-4147-A177-3AD203B41FA5}">
                      <a16:colId xmlns:a16="http://schemas.microsoft.com/office/drawing/2014/main" val="827382601"/>
                    </a:ext>
                  </a:extLst>
                </a:gridCol>
              </a:tblGrid>
              <a:tr h="650487">
                <a:tc gridSpan="4">
                  <a:txBody>
                    <a:bodyPr/>
                    <a:lstStyle/>
                    <a:p>
                      <a:pPr algn="ctr" rtl="0" fontAlgn="base"/>
                      <a:r>
                        <a:rPr lang="en-US" sz="1800" b="1" i="0" dirty="0">
                          <a:effectLst/>
                          <a:latin typeface="Arial"/>
                        </a:rPr>
                        <a:t>Topic(s): </a:t>
                      </a:r>
                      <a:r>
                        <a:rPr lang="en-US" sz="1800" b="0" i="0" dirty="0">
                          <a:effectLst/>
                          <a:latin typeface="Arial"/>
                        </a:rPr>
                        <a:t>Holidays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2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16439827"/>
                  </a:ext>
                </a:extLst>
              </a:tr>
              <a:tr h="576146">
                <a:tc>
                  <a:txBody>
                    <a:bodyPr/>
                    <a:lstStyle/>
                    <a:p>
                      <a:pPr fontAlgn="ctr"/>
                      <a:endParaRPr lang="en-US" sz="1600" dirty="0">
                        <a:effectLst/>
                      </a:endParaRPr>
                    </a:p>
                    <a:p>
                      <a:pPr algn="ctr" rtl="0" fontAlgn="base"/>
                      <a:r>
                        <a:rPr lang="en-US" sz="1600" b="1" i="0" dirty="0">
                          <a:effectLst/>
                          <a:latin typeface="Arial"/>
                        </a:rPr>
                        <a:t>Lexis</a:t>
                      </a:r>
                      <a:r>
                        <a:rPr lang="en-US" sz="1600" b="0" i="0" dirty="0">
                          <a:effectLst/>
                          <a:latin typeface="Arial"/>
                        </a:rPr>
                        <a:t>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6E6"/>
                    </a:solidFill>
                  </a:tcPr>
                </a:tc>
                <a:tc>
                  <a:txBody>
                    <a:bodyPr/>
                    <a:lstStyle/>
                    <a:p>
                      <a:pPr fontAlgn="ctr"/>
                      <a:endParaRPr lang="en-US" sz="1600" dirty="0">
                        <a:effectLst/>
                      </a:endParaRPr>
                    </a:p>
                    <a:p>
                      <a:pPr algn="ctr" rtl="0" fontAlgn="base"/>
                      <a:r>
                        <a:rPr lang="en-US" sz="1600" b="1" i="0" dirty="0">
                          <a:effectLst/>
                          <a:latin typeface="Arial"/>
                        </a:rPr>
                        <a:t>ECFE Grammar</a:t>
                      </a:r>
                      <a:r>
                        <a:rPr lang="en-US" sz="1600" b="0" i="0" dirty="0">
                          <a:effectLst/>
                          <a:latin typeface="Arial"/>
                        </a:rPr>
                        <a:t>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6E6"/>
                    </a:solidFill>
                  </a:tcPr>
                </a:tc>
                <a:tc>
                  <a:txBody>
                    <a:bodyPr/>
                    <a:lstStyle/>
                    <a:p>
                      <a:pPr fontAlgn="t"/>
                      <a:endParaRPr lang="en-US" sz="1600" dirty="0">
                        <a:effectLst/>
                      </a:endParaRPr>
                    </a:p>
                    <a:p>
                      <a:pPr algn="ctr" rtl="0" fontAlgn="base"/>
                      <a:r>
                        <a:rPr lang="en-US" sz="1600" b="1" i="0" dirty="0">
                          <a:effectLst/>
                          <a:latin typeface="Arial"/>
                        </a:rPr>
                        <a:t>GSE Grammar</a:t>
                      </a:r>
                      <a:r>
                        <a:rPr lang="en-US" sz="1600" b="0" i="0" dirty="0">
                          <a:effectLst/>
                          <a:latin typeface="Arial"/>
                        </a:rPr>
                        <a:t>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6E6"/>
                    </a:solidFill>
                  </a:tcPr>
                </a:tc>
                <a:tc>
                  <a:txBody>
                    <a:bodyPr/>
                    <a:lstStyle/>
                    <a:p>
                      <a:pPr fontAlgn="ctr"/>
                      <a:endParaRPr lang="en-US" sz="1600" dirty="0">
                        <a:effectLst/>
                      </a:endParaRPr>
                    </a:p>
                    <a:p>
                      <a:pPr algn="ctr" rtl="0" fontAlgn="base"/>
                      <a:r>
                        <a:rPr lang="en-US" sz="1600" b="1" i="0" dirty="0">
                          <a:effectLst/>
                          <a:latin typeface="Arial"/>
                        </a:rPr>
                        <a:t>Functional Language</a:t>
                      </a:r>
                      <a:r>
                        <a:rPr lang="en-US" sz="1600" b="0" i="0" dirty="0">
                          <a:effectLst/>
                          <a:latin typeface="Arial"/>
                        </a:rPr>
                        <a:t> </a:t>
                      </a: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981844154"/>
                  </a:ext>
                </a:extLst>
              </a:tr>
              <a:tr h="3501482">
                <a:tc>
                  <a:txBody>
                    <a:bodyPr/>
                    <a:lstStyle/>
                    <a:p>
                      <a:pPr algn="l" rtl="0" fontAlgn="base"/>
                      <a:endParaRPr lang="en-US" sz="1600" b="0" i="0" dirty="0">
                        <a:effectLst/>
                      </a:endParaRPr>
                    </a:p>
                    <a:p>
                      <a:pPr algn="l" rtl="0" fontAlgn="base"/>
                      <a:r>
                        <a:rPr lang="en-US" sz="1600" b="0" i="0" dirty="0">
                          <a:effectLst/>
                          <a:latin typeface="Arial"/>
                        </a:rPr>
                        <a:t>travel </a:t>
                      </a:r>
                    </a:p>
                    <a:p>
                      <a:pPr algn="l" rtl="0" fontAlgn="base"/>
                      <a:r>
                        <a:rPr lang="en-US" sz="1600" b="0" i="0" dirty="0">
                          <a:effectLst/>
                          <a:latin typeface="Arial"/>
                        </a:rPr>
                        <a:t>places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endParaRPr lang="en-US" sz="1600" b="0" i="0" dirty="0">
                        <a:effectLst/>
                      </a:endParaRPr>
                    </a:p>
                    <a:p>
                      <a:pPr algn="l" rtl="0" fontAlgn="base"/>
                      <a:r>
                        <a:rPr lang="en-US" sz="1600" b="0" i="0" dirty="0">
                          <a:effectLst/>
                          <a:latin typeface="Arial"/>
                        </a:rPr>
                        <a:t>Questions: </a:t>
                      </a:r>
                      <a:r>
                        <a:rPr lang="en-US" sz="1600" b="0" i="0" dirty="0" err="1">
                          <a:effectLst/>
                          <a:latin typeface="Arial"/>
                        </a:rPr>
                        <a:t>wh</a:t>
                      </a:r>
                      <a:r>
                        <a:rPr lang="en-US" sz="1600" b="0" i="0" dirty="0">
                          <a:effectLst/>
                          <a:latin typeface="Arial"/>
                        </a:rPr>
                        <a:t>- questions </a:t>
                      </a:r>
                    </a:p>
                    <a:p>
                      <a:pPr algn="l" rtl="0" fontAlgn="base"/>
                      <a:endParaRPr lang="en-US" sz="1600" b="0" i="0" dirty="0">
                        <a:effectLst/>
                      </a:endParaRPr>
                    </a:p>
                    <a:p>
                      <a:pPr algn="l" rtl="0" fontAlgn="base"/>
                      <a:r>
                        <a:rPr lang="en-US" sz="1600" b="0" i="0" dirty="0">
                          <a:effectLst/>
                          <a:latin typeface="Arial"/>
                        </a:rPr>
                        <a:t>Prepositions: place </a:t>
                      </a:r>
                    </a:p>
                    <a:p>
                      <a:pPr algn="l" rtl="0" fontAlgn="base"/>
                      <a:endParaRPr lang="en-US" sz="1600" b="0" i="0" dirty="0">
                        <a:effectLst/>
                      </a:endParaRPr>
                    </a:p>
                    <a:p>
                      <a:pPr algn="l" rtl="0" fontAlgn="base"/>
                      <a:endParaRPr lang="en-US" sz="1600" b="0" i="0" dirty="0">
                        <a:effectLst/>
                        <a:latin typeface="Arial"/>
                      </a:endParaRPr>
                    </a:p>
                    <a:p>
                      <a:pPr algn="l" rtl="0" fontAlgn="base"/>
                      <a:endParaRPr lang="en-US" sz="1600" b="0" i="0" dirty="0">
                        <a:effectLst/>
                        <a:latin typeface="Arial"/>
                      </a:endParaRPr>
                    </a:p>
                    <a:p>
                      <a:pPr algn="l" rtl="0" fontAlgn="base"/>
                      <a:endParaRPr lang="en-US" sz="1600" b="0" i="0" dirty="0">
                        <a:effectLst/>
                        <a:latin typeface="Arial"/>
                      </a:endParaRPr>
                    </a:p>
                    <a:p>
                      <a:pPr algn="l" rtl="0" fontAlgn="base"/>
                      <a:r>
                        <a:rPr lang="en-US" sz="1600" b="0" i="0" dirty="0">
                          <a:effectLst/>
                          <a:latin typeface="Arial"/>
                        </a:rPr>
                        <a:t>Present time: present continuous </a:t>
                      </a:r>
                    </a:p>
                    <a:p>
                      <a:pPr algn="l" rtl="0" fontAlgn="base"/>
                      <a:endParaRPr lang="en-US" sz="1600" b="0" i="0" dirty="0">
                        <a:effectLst/>
                      </a:endParaRP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endParaRPr lang="en-US" sz="1600" b="0" i="0" dirty="0">
                        <a:effectLst/>
                      </a:endParaRPr>
                    </a:p>
                    <a:p>
                      <a:pPr algn="l" rtl="0" fontAlgn="base"/>
                      <a:r>
                        <a:rPr lang="en-US" sz="1600" b="0" i="0" dirty="0">
                          <a:effectLst/>
                          <a:latin typeface="Arial"/>
                        </a:rPr>
                        <a:t>Can ask a range of </a:t>
                      </a:r>
                      <a:r>
                        <a:rPr lang="en-US" sz="1600" b="0" i="0" dirty="0" err="1">
                          <a:effectLst/>
                          <a:latin typeface="Arial"/>
                        </a:rPr>
                        <a:t>wh</a:t>
                      </a:r>
                      <a:r>
                        <a:rPr lang="en-US" sz="1600" b="0" i="0" dirty="0">
                          <a:effectLst/>
                          <a:latin typeface="Arial"/>
                        </a:rPr>
                        <a:t>- questions. </a:t>
                      </a:r>
                    </a:p>
                    <a:p>
                      <a:pPr algn="l" rtl="0" fontAlgn="base"/>
                      <a:endParaRPr lang="en-US" sz="1600" b="0" i="0" dirty="0">
                        <a:effectLst/>
                      </a:endParaRPr>
                    </a:p>
                    <a:p>
                      <a:pPr algn="l" rtl="0" fontAlgn="base"/>
                      <a:r>
                        <a:rPr lang="en-US" sz="1600" b="0" i="0" dirty="0">
                          <a:effectLst/>
                          <a:latin typeface="Arial"/>
                        </a:rPr>
                        <a:t>Can say where they and other people are using a few basic prepositions. </a:t>
                      </a:r>
                    </a:p>
                    <a:p>
                      <a:pPr algn="l" rtl="0" fontAlgn="base"/>
                      <a:endParaRPr lang="en-US" sz="1600" b="0" i="0" dirty="0">
                        <a:effectLst/>
                      </a:endParaRPr>
                    </a:p>
                    <a:p>
                      <a:pPr algn="l" rtl="0" fontAlgn="base"/>
                      <a:r>
                        <a:rPr lang="en-US" sz="1600" b="0" i="0" dirty="0">
                          <a:effectLst/>
                          <a:latin typeface="Arial"/>
                        </a:rPr>
                        <a:t>Can tell when to use the present simple and when to use the present continuous.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rtl="0" fontAlgn="base"/>
                      <a:endParaRPr lang="en-US" sz="1600" b="0" i="0" dirty="0">
                        <a:effectLst/>
                        <a:latin typeface="Arial"/>
                      </a:endParaRPr>
                    </a:p>
                    <a:p>
                      <a:pPr algn="l" rtl="0" fontAlgn="base"/>
                      <a:r>
                        <a:rPr lang="en-US" sz="1600" b="0" i="0" dirty="0">
                          <a:effectLst/>
                          <a:latin typeface="Arial"/>
                        </a:rPr>
                        <a:t>Describing places </a:t>
                      </a:r>
                    </a:p>
                    <a:p>
                      <a:pPr algn="l" rtl="0" fontAlgn="base"/>
                      <a:endParaRPr lang="en-US" sz="1600" b="0" i="0" dirty="0">
                        <a:effectLst/>
                        <a:latin typeface="Arial"/>
                      </a:endParaRPr>
                    </a:p>
                    <a:p>
                      <a:pPr algn="l" rtl="0" fontAlgn="base"/>
                      <a:r>
                        <a:rPr lang="en-US" sz="1600" b="0" i="0" dirty="0">
                          <a:effectLst/>
                          <a:latin typeface="Arial"/>
                        </a:rPr>
                        <a:t>Making arrangements </a:t>
                      </a:r>
                    </a:p>
                    <a:p>
                      <a:pPr algn="l" rtl="0" fontAlgn="base"/>
                      <a:endParaRPr lang="en-US" sz="1600" b="0" i="0" dirty="0">
                        <a:effectLst/>
                        <a:latin typeface="Arial"/>
                      </a:endParaRPr>
                    </a:p>
                    <a:p>
                      <a:pPr algn="l" rtl="0" fontAlgn="base"/>
                      <a:r>
                        <a:rPr lang="en-US" sz="1600" b="0" i="0" dirty="0">
                          <a:effectLst/>
                          <a:latin typeface="Arial"/>
                        </a:rPr>
                        <a:t>Asking for and giving advice </a:t>
                      </a:r>
                    </a:p>
                  </a:txBody>
                  <a:tcP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0842406"/>
                  </a:ext>
                </a:extLst>
              </a:tr>
            </a:tbl>
          </a:graphicData>
        </a:graphic>
      </p:graphicFrame>
    </p:spTree>
    <p:extLst>
      <p:ext uri="{BB962C8B-B14F-4D97-AF65-F5344CB8AC3E}">
        <p14:creationId xmlns:p14="http://schemas.microsoft.com/office/powerpoint/2010/main" val="727156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FCF5D2-0B7F-F14B-B323-FA508634A1C0}"/>
              </a:ext>
            </a:extLst>
          </p:cNvPr>
          <p:cNvSpPr txBox="1"/>
          <p:nvPr/>
        </p:nvSpPr>
        <p:spPr>
          <a:xfrm>
            <a:off x="3896750" y="2908495"/>
            <a:ext cx="7554351" cy="1323439"/>
          </a:xfrm>
          <a:prstGeom prst="rect">
            <a:avLst/>
          </a:prstGeom>
          <a:noFill/>
        </p:spPr>
        <p:txBody>
          <a:bodyPr wrap="square" rtlCol="0">
            <a:spAutoFit/>
          </a:bodyPr>
          <a:lstStyle/>
          <a:p>
            <a:pPr algn="r" rtl="1"/>
            <a:r>
              <a:rPr lang="en-US" sz="4000" b="1" dirty="0">
                <a:latin typeface="Arial" panose="020B0604020202020204" pitchFamily="34" charset="0"/>
                <a:cs typeface="Arial" panose="020B0604020202020204" pitchFamily="34" charset="0"/>
              </a:rPr>
              <a:t>Term 2: Preparation - Grammar</a:t>
            </a:r>
            <a:endParaRPr lang="en-US" sz="4000" b="1" dirty="0">
              <a:solidFill>
                <a:schemeClr val="bg1"/>
              </a:solidFill>
              <a:latin typeface="Arial" panose="020B0604020202020204" pitchFamily="34" charset="0"/>
              <a:ea typeface="AppleMyungjo" pitchFamily="2" charset="-127"/>
              <a:cs typeface="Arial" panose="020B0604020202020204" pitchFamily="34" charset="0"/>
            </a:endParaRPr>
          </a:p>
        </p:txBody>
      </p:sp>
      <p:sp>
        <p:nvSpPr>
          <p:cNvPr id="4" name="Slide Number Placeholder 1">
            <a:extLst>
              <a:ext uri="{FF2B5EF4-FFF2-40B4-BE49-F238E27FC236}">
                <a16:creationId xmlns:a16="http://schemas.microsoft.com/office/drawing/2014/main" id="{C665E271-A8B8-F24D-9056-5B1999AA9BB7}"/>
              </a:ext>
            </a:extLst>
          </p:cNvPr>
          <p:cNvSpPr>
            <a:spLocks noGrp="1"/>
          </p:cNvSpPr>
          <p:nvPr>
            <p:ph type="sldNum" sz="quarter" idx="12"/>
          </p:nvPr>
        </p:nvSpPr>
        <p:spPr>
          <a:xfrm>
            <a:off x="4724400" y="6356349"/>
            <a:ext cx="2743200" cy="365125"/>
          </a:xfrm>
        </p:spPr>
        <p:txBody>
          <a:bodyPr/>
          <a:lstStyle/>
          <a:p>
            <a:fld id="{C5A5AB9B-F023-8B4A-BE34-5ADCF95463FD}" type="slidenum">
              <a:rPr lang="en-US" smtClean="0">
                <a:solidFill>
                  <a:schemeClr val="tx1">
                    <a:lumMod val="75000"/>
                    <a:lumOff val="25000"/>
                  </a:schemeClr>
                </a:solidFill>
                <a:latin typeface="Helvetica" pitchFamily="2" charset="0"/>
              </a:rPr>
              <a:pPr/>
              <a:t>6</a:t>
            </a:fld>
            <a:endParaRPr lang="en-US" dirty="0">
              <a:solidFill>
                <a:schemeClr val="tx1">
                  <a:lumMod val="75000"/>
                  <a:lumOff val="25000"/>
                </a:schemeClr>
              </a:solidFill>
              <a:latin typeface="Helvetica" pitchFamily="2" charset="0"/>
            </a:endParaRPr>
          </a:p>
        </p:txBody>
      </p:sp>
    </p:spTree>
    <p:extLst>
      <p:ext uri="{BB962C8B-B14F-4D97-AF65-F5344CB8AC3E}">
        <p14:creationId xmlns:p14="http://schemas.microsoft.com/office/powerpoint/2010/main" val="3087653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91B41E3-EF72-1049-A4D6-FD8EAE6FCE39}"/>
              </a:ext>
            </a:extLst>
          </p:cNvPr>
          <p:cNvGraphicFramePr>
            <a:graphicFrameLocks noGrp="1"/>
          </p:cNvGraphicFramePr>
          <p:nvPr>
            <p:extLst>
              <p:ext uri="{D42A27DB-BD31-4B8C-83A1-F6EECF244321}">
                <p14:modId xmlns:p14="http://schemas.microsoft.com/office/powerpoint/2010/main" val="598959852"/>
              </p:ext>
            </p:extLst>
          </p:nvPr>
        </p:nvGraphicFramePr>
        <p:xfrm>
          <a:off x="1011620" y="1343599"/>
          <a:ext cx="10168759" cy="5283501"/>
        </p:xfrm>
        <a:graphic>
          <a:graphicData uri="http://schemas.openxmlformats.org/drawingml/2006/table">
            <a:tbl>
              <a:tblPr firstRow="1" bandRow="1">
                <a:tableStyleId>{5C22544A-7EE6-4342-B048-85BDC9FD1C3A}</a:tableStyleId>
              </a:tblPr>
              <a:tblGrid>
                <a:gridCol w="2006549">
                  <a:extLst>
                    <a:ext uri="{9D8B030D-6E8A-4147-A177-3AD203B41FA5}">
                      <a16:colId xmlns:a16="http://schemas.microsoft.com/office/drawing/2014/main" val="2323267231"/>
                    </a:ext>
                  </a:extLst>
                </a:gridCol>
                <a:gridCol w="8162210">
                  <a:extLst>
                    <a:ext uri="{9D8B030D-6E8A-4147-A177-3AD203B41FA5}">
                      <a16:colId xmlns:a16="http://schemas.microsoft.com/office/drawing/2014/main" val="3205612208"/>
                    </a:ext>
                  </a:extLst>
                </a:gridCol>
              </a:tblGrid>
              <a:tr h="864358">
                <a:tc gridSpan="2">
                  <a:txBody>
                    <a:bodyPr/>
                    <a:lstStyle/>
                    <a:p>
                      <a:pPr marL="0" marR="0" lvl="0" indent="0" algn="l">
                        <a:lnSpc>
                          <a:spcPct val="100000"/>
                        </a:lnSpc>
                        <a:spcBef>
                          <a:spcPts val="0"/>
                        </a:spcBef>
                        <a:spcAft>
                          <a:spcPts val="0"/>
                        </a:spcAft>
                        <a:buNone/>
                      </a:pPr>
                      <a:r>
                        <a:rPr lang="en-US" sz="1600" b="1" i="0" u="sng" strike="noStrike" noProof="0" dirty="0">
                          <a:solidFill>
                            <a:srgbClr val="0070C0"/>
                          </a:solidFill>
                          <a:latin typeface="Arial"/>
                        </a:rPr>
                        <a:t>Where</a:t>
                      </a:r>
                      <a:r>
                        <a:rPr lang="en-US" sz="1600" b="1" i="0" u="none" strike="noStrike" noProof="0" dirty="0">
                          <a:solidFill>
                            <a:srgbClr val="0070C0"/>
                          </a:solidFill>
                          <a:latin typeface="Arial"/>
                        </a:rPr>
                        <a:t> is the school?                                    </a:t>
                      </a:r>
                      <a:r>
                        <a:rPr lang="en-US" sz="1600" b="1" i="0" u="sng" strike="noStrike" noProof="0" dirty="0">
                          <a:solidFill>
                            <a:srgbClr val="0070C0"/>
                          </a:solidFill>
                          <a:latin typeface="Arial"/>
                        </a:rPr>
                        <a:t>When</a:t>
                      </a:r>
                      <a:r>
                        <a:rPr lang="en-US" sz="1600" b="1" i="0" u="none" strike="noStrike" noProof="0" dirty="0">
                          <a:solidFill>
                            <a:srgbClr val="0070C0"/>
                          </a:solidFill>
                          <a:latin typeface="Arial"/>
                        </a:rPr>
                        <a:t> does she eat breakfast? </a:t>
                      </a:r>
                      <a:endParaRPr lang="en-US" sz="1600" b="0" i="0" u="none" strike="noStrike" noProof="0"/>
                    </a:p>
                    <a:p>
                      <a:pPr marL="0" marR="0" lvl="0" indent="0" algn="l">
                        <a:lnSpc>
                          <a:spcPct val="100000"/>
                        </a:lnSpc>
                        <a:spcBef>
                          <a:spcPts val="0"/>
                        </a:spcBef>
                        <a:spcAft>
                          <a:spcPts val="0"/>
                        </a:spcAft>
                        <a:buNone/>
                      </a:pPr>
                      <a:r>
                        <a:rPr lang="en-US" sz="1600" b="1" i="0" u="sng" strike="noStrike" noProof="0" dirty="0">
                          <a:solidFill>
                            <a:srgbClr val="0070C0"/>
                          </a:solidFill>
                          <a:latin typeface="Arial"/>
                        </a:rPr>
                        <a:t>What</a:t>
                      </a:r>
                      <a:r>
                        <a:rPr lang="en-US" sz="1600" b="1" i="0" u="none" strike="noStrike" noProof="0" dirty="0">
                          <a:solidFill>
                            <a:srgbClr val="0070C0"/>
                          </a:solidFill>
                          <a:latin typeface="Arial"/>
                        </a:rPr>
                        <a:t> made that noise?                                 </a:t>
                      </a:r>
                      <a:r>
                        <a:rPr lang="en-US" sz="1600" b="1" i="0" u="sng" strike="noStrike" noProof="0" dirty="0">
                          <a:solidFill>
                            <a:srgbClr val="0070C0"/>
                          </a:solidFill>
                          <a:latin typeface="Arial"/>
                        </a:rPr>
                        <a:t>Why</a:t>
                      </a:r>
                      <a:r>
                        <a:rPr lang="en-US" sz="1600" b="1" i="0" u="none" strike="noStrike" noProof="0" dirty="0">
                          <a:solidFill>
                            <a:srgbClr val="0070C0"/>
                          </a:solidFill>
                          <a:latin typeface="Arial"/>
                        </a:rPr>
                        <a:t> do you like football?</a:t>
                      </a:r>
                      <a:endParaRPr lang="en-AE" sz="1600" b="0" i="0" u="none" strike="noStrike" noProof="0">
                        <a:solidFill>
                          <a:srgbClr val="0070C0"/>
                        </a:solidFill>
                        <a:latin typeface="Arial"/>
                        <a:cs typeface="Arial"/>
                      </a:endParaRPr>
                    </a:p>
                    <a:p>
                      <a:pPr marL="0" marR="0" lvl="0" indent="0" algn="l">
                        <a:lnSpc>
                          <a:spcPct val="100000"/>
                        </a:lnSpc>
                        <a:spcBef>
                          <a:spcPts val="0"/>
                        </a:spcBef>
                        <a:spcAft>
                          <a:spcPts val="0"/>
                        </a:spcAft>
                        <a:buNone/>
                      </a:pPr>
                      <a:r>
                        <a:rPr lang="en-US" sz="1600" b="1" i="0" u="sng" strike="noStrike" noProof="0" dirty="0">
                          <a:solidFill>
                            <a:srgbClr val="0070C0"/>
                          </a:solidFill>
                          <a:latin typeface="Arial"/>
                        </a:rPr>
                        <a:t>Who</a:t>
                      </a:r>
                      <a:r>
                        <a:rPr lang="en-US" sz="1600" b="1" i="0" u="none" strike="noStrike" noProof="0" dirty="0">
                          <a:solidFill>
                            <a:srgbClr val="0070C0"/>
                          </a:solidFill>
                          <a:latin typeface="Arial"/>
                        </a:rPr>
                        <a:t> broke the window?                               </a:t>
                      </a:r>
                      <a:r>
                        <a:rPr lang="en-US" sz="1600" b="1" i="0" u="sng" strike="noStrike" noProof="0" dirty="0">
                          <a:solidFill>
                            <a:srgbClr val="0070C0"/>
                          </a:solidFill>
                          <a:latin typeface="Arial"/>
                        </a:rPr>
                        <a:t>What</a:t>
                      </a:r>
                      <a:r>
                        <a:rPr lang="en-US" sz="1600" b="1" i="0" u="none" strike="noStrike" noProof="0" dirty="0">
                          <a:solidFill>
                            <a:srgbClr val="0070C0"/>
                          </a:solidFill>
                          <a:latin typeface="Arial"/>
                        </a:rPr>
                        <a:t> has he got in his bag?</a:t>
                      </a:r>
                      <a:endParaRPr lang="en-AE" sz="16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hMerge="1">
                  <a:txBody>
                    <a:bodyPr/>
                    <a:lstStyle/>
                    <a:p>
                      <a:endParaRPr lang="en-AE" dirty="0"/>
                    </a:p>
                  </a:txBody>
                  <a:tcPr/>
                </a:tc>
                <a:extLst>
                  <a:ext uri="{0D108BD9-81ED-4DB2-BD59-A6C34878D82A}">
                    <a16:rowId xmlns:a16="http://schemas.microsoft.com/office/drawing/2014/main" val="4265642309"/>
                  </a:ext>
                </a:extLst>
              </a:tr>
              <a:tr h="671014">
                <a:tc>
                  <a:txBody>
                    <a:bodyPr/>
                    <a:lstStyle/>
                    <a:p>
                      <a:pPr algn="ctr"/>
                      <a:r>
                        <a:rPr lang="en-AE" sz="1800" dirty="0">
                          <a:latin typeface="Arial" panose="020B0604020202020204" pitchFamily="34" charset="0"/>
                          <a:cs typeface="Arial" panose="020B0604020202020204" pitchFamily="34" charset="0"/>
                        </a:rPr>
                        <a:t>Meaning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600" b="0" i="0" u="none" strike="noStrike" noProof="0" dirty="0" err="1">
                          <a:latin typeface="Arial"/>
                        </a:rPr>
                        <a:t>Wh</a:t>
                      </a:r>
                      <a:r>
                        <a:rPr lang="en-US" sz="1600" b="0" i="0" u="none" strike="noStrike" noProof="0" dirty="0">
                          <a:latin typeface="Arial"/>
                        </a:rPr>
                        <a:t> -  words are used to ask questions to find information. The first list of questions are subject questions. The second list are object questions.</a:t>
                      </a:r>
                      <a:endParaRPr lang="en-US" sz="16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42896650"/>
                  </a:ext>
                </a:extLst>
              </a:tr>
              <a:tr h="830238">
                <a:tc>
                  <a:txBody>
                    <a:bodyPr/>
                    <a:lstStyle/>
                    <a:p>
                      <a:pPr algn="ctr"/>
                      <a:r>
                        <a:rPr lang="en-AE" sz="1800" dirty="0">
                          <a:latin typeface="Arial" panose="020B0604020202020204" pitchFamily="34" charset="0"/>
                          <a:cs typeface="Arial" panose="020B0604020202020204" pitchFamily="34" charset="0"/>
                        </a:rPr>
                        <a:t>Grammatical structure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lvl="0" indent="0" algn="l">
                        <a:lnSpc>
                          <a:spcPct val="100000"/>
                        </a:lnSpc>
                        <a:spcBef>
                          <a:spcPts val="0"/>
                        </a:spcBef>
                        <a:spcAft>
                          <a:spcPts val="0"/>
                        </a:spcAft>
                        <a:buNone/>
                      </a:pPr>
                      <a:r>
                        <a:rPr lang="en-US" sz="1600" b="0" i="0" u="none" strike="noStrike" noProof="0" dirty="0" err="1">
                          <a:latin typeface="Arial"/>
                        </a:rPr>
                        <a:t>Wh</a:t>
                      </a:r>
                      <a:r>
                        <a:rPr lang="en-US" sz="1600" b="0" i="0" u="none" strike="noStrike" noProof="0" dirty="0">
                          <a:latin typeface="Arial"/>
                        </a:rPr>
                        <a:t> - questions</a:t>
                      </a:r>
                      <a:endParaRPr lang="en-US" sz="1600" b="0" i="0" u="none" strike="noStrike" noProof="0"/>
                    </a:p>
                    <a:p>
                      <a:pPr marL="0" marR="0" lvl="0" indent="0" algn="l">
                        <a:lnSpc>
                          <a:spcPct val="100000"/>
                        </a:lnSpc>
                        <a:spcBef>
                          <a:spcPts val="0"/>
                        </a:spcBef>
                        <a:spcAft>
                          <a:spcPts val="0"/>
                        </a:spcAft>
                        <a:buNone/>
                      </a:pPr>
                      <a:r>
                        <a:rPr lang="en-US" sz="1600" b="0" i="0" u="none" strike="noStrike" noProof="0" dirty="0" err="1">
                          <a:latin typeface="Arial"/>
                        </a:rPr>
                        <a:t>Wh</a:t>
                      </a:r>
                      <a:r>
                        <a:rPr lang="en-US" sz="1600" b="0" i="0" u="none" strike="noStrike" noProof="0" dirty="0">
                          <a:latin typeface="Arial"/>
                        </a:rPr>
                        <a:t>- + auxiliary verb + subject + main verb (object question)</a:t>
                      </a:r>
                      <a:endParaRPr lang="en-US" sz="1600" b="0" i="0" u="none" strike="noStrike" noProof="0"/>
                    </a:p>
                    <a:p>
                      <a:pPr marL="0" marR="0" lvl="0" indent="0" algn="l">
                        <a:lnSpc>
                          <a:spcPct val="100000"/>
                        </a:lnSpc>
                        <a:spcBef>
                          <a:spcPts val="0"/>
                        </a:spcBef>
                        <a:spcAft>
                          <a:spcPts val="0"/>
                        </a:spcAft>
                        <a:buNone/>
                      </a:pPr>
                      <a:r>
                        <a:rPr lang="en-US" sz="1600" b="0" i="0" u="none" strike="noStrike" noProof="0" dirty="0" err="1">
                          <a:latin typeface="Arial"/>
                        </a:rPr>
                        <a:t>Wh</a:t>
                      </a:r>
                      <a:r>
                        <a:rPr lang="en-US" sz="1600" b="0" i="0" u="none" strike="noStrike" noProof="0" dirty="0">
                          <a:latin typeface="Arial"/>
                        </a:rPr>
                        <a:t>- + main verb + object (subject question)</a:t>
                      </a:r>
                      <a:endParaRPr lang="en-US" sz="16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2150797"/>
                  </a:ext>
                </a:extLst>
              </a:tr>
              <a:tr h="1002550">
                <a:tc>
                  <a:txBody>
                    <a:bodyPr/>
                    <a:lstStyle/>
                    <a:p>
                      <a:pPr algn="ctr"/>
                      <a:r>
                        <a:rPr lang="en-AE" sz="1800" dirty="0">
                          <a:latin typeface="Arial" panose="020B0604020202020204" pitchFamily="34" charset="0"/>
                          <a:cs typeface="Arial" panose="020B0604020202020204" pitchFamily="34" charset="0"/>
                        </a:rPr>
                        <a:t>Usage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lvl="0" indent="0" algn="l">
                        <a:lnSpc>
                          <a:spcPct val="100000"/>
                        </a:lnSpc>
                        <a:spcBef>
                          <a:spcPts val="0"/>
                        </a:spcBef>
                        <a:spcAft>
                          <a:spcPts val="0"/>
                        </a:spcAft>
                        <a:buNone/>
                      </a:pPr>
                      <a:r>
                        <a:rPr lang="en-US" sz="1600" b="0" i="0" u="none" strike="noStrike" noProof="0" dirty="0">
                          <a:solidFill>
                            <a:schemeClr val="dk1"/>
                          </a:solidFill>
                          <a:latin typeface="Arial"/>
                        </a:rPr>
                        <a:t>Where - to ask about place                      When - to ask about time</a:t>
                      </a:r>
                      <a:endParaRPr lang="en-US" sz="1600" b="0" i="0" u="none" strike="noStrike" noProof="0" dirty="0"/>
                    </a:p>
                    <a:p>
                      <a:pPr marL="0" marR="0" lvl="0" indent="0" algn="l">
                        <a:lnSpc>
                          <a:spcPct val="100000"/>
                        </a:lnSpc>
                        <a:spcBef>
                          <a:spcPts val="0"/>
                        </a:spcBef>
                        <a:spcAft>
                          <a:spcPts val="0"/>
                        </a:spcAft>
                        <a:buNone/>
                      </a:pPr>
                      <a:r>
                        <a:rPr lang="en-US" sz="1600" b="0" i="0" u="none" strike="noStrike" noProof="0" dirty="0">
                          <a:solidFill>
                            <a:schemeClr val="dk1"/>
                          </a:solidFill>
                          <a:latin typeface="Arial"/>
                        </a:rPr>
                        <a:t>Who - to ask about people                       Why - to ask about reason</a:t>
                      </a:r>
                      <a:endParaRPr lang="en-US" sz="1600" b="0" i="0" u="none" strike="noStrike" noProof="0" dirty="0"/>
                    </a:p>
                    <a:p>
                      <a:pPr marL="0" marR="0" lvl="0" indent="0" algn="l">
                        <a:lnSpc>
                          <a:spcPct val="100000"/>
                        </a:lnSpc>
                        <a:spcBef>
                          <a:spcPts val="0"/>
                        </a:spcBef>
                        <a:spcAft>
                          <a:spcPts val="0"/>
                        </a:spcAft>
                        <a:buNone/>
                      </a:pPr>
                      <a:r>
                        <a:rPr lang="en-US" sz="1600" b="0" i="0" u="none" strike="noStrike" noProof="0" dirty="0">
                          <a:solidFill>
                            <a:schemeClr val="dk1"/>
                          </a:solidFill>
                          <a:latin typeface="Arial"/>
                        </a:rPr>
                        <a:t>What - to ask about people, things and animals</a:t>
                      </a:r>
                      <a:endParaRPr lang="en-US" sz="1600" b="0" i="0" u="none" strike="noStrike" noProof="0" dirty="0"/>
                    </a:p>
                    <a:p>
                      <a:pPr marL="0" marR="0" lvl="0" indent="0" algn="l">
                        <a:lnSpc>
                          <a:spcPct val="100000"/>
                        </a:lnSpc>
                        <a:spcBef>
                          <a:spcPts val="0"/>
                        </a:spcBef>
                        <a:spcAft>
                          <a:spcPts val="0"/>
                        </a:spcAft>
                        <a:buNone/>
                      </a:pPr>
                      <a:r>
                        <a:rPr lang="en-US" sz="1600" b="0" i="0" u="none" strike="noStrike" noProof="0" dirty="0" err="1">
                          <a:solidFill>
                            <a:schemeClr val="dk1"/>
                          </a:solidFill>
                          <a:latin typeface="Arial"/>
                        </a:rPr>
                        <a:t>Wh</a:t>
                      </a:r>
                      <a:r>
                        <a:rPr lang="en-US" sz="1600" b="0" i="0" u="none" strike="noStrike" noProof="0" dirty="0">
                          <a:solidFill>
                            <a:schemeClr val="dk1"/>
                          </a:solidFill>
                          <a:latin typeface="Arial"/>
                        </a:rPr>
                        <a:t>- questions can be used to ask about the subject or object of the verb.</a:t>
                      </a:r>
                      <a:endParaRPr lang="en-US" sz="1600" b="0" i="0" u="none" strike="noStrike" noProof="0" dirty="0"/>
                    </a:p>
                    <a:p>
                      <a:pPr marL="0" marR="0" lvl="0" indent="0" algn="l">
                        <a:lnSpc>
                          <a:spcPct val="100000"/>
                        </a:lnSpc>
                        <a:spcBef>
                          <a:spcPts val="0"/>
                        </a:spcBef>
                        <a:spcAft>
                          <a:spcPts val="0"/>
                        </a:spcAft>
                        <a:buNone/>
                      </a:pPr>
                      <a:r>
                        <a:rPr lang="en-US" sz="1600" b="0" i="0" u="none" strike="noStrike" noProof="0" dirty="0">
                          <a:solidFill>
                            <a:schemeClr val="dk1"/>
                          </a:solidFill>
                          <a:latin typeface="Arial"/>
                        </a:rPr>
                        <a:t>In a subject question, there is no auxiliary, just a main verb. “Be” is a main verb – Where </a:t>
                      </a:r>
                      <a:r>
                        <a:rPr lang="en-US" sz="1600" b="0" i="1" u="none" strike="noStrike" noProof="0" dirty="0">
                          <a:solidFill>
                            <a:schemeClr val="dk1"/>
                          </a:solidFill>
                          <a:latin typeface="Arial"/>
                        </a:rPr>
                        <a:t>am</a:t>
                      </a:r>
                      <a:r>
                        <a:rPr lang="en-US" sz="1600" b="0" i="0" u="none" strike="noStrike" noProof="0" dirty="0">
                          <a:solidFill>
                            <a:schemeClr val="dk1"/>
                          </a:solidFill>
                          <a:latin typeface="Arial"/>
                        </a:rPr>
                        <a:t> I? </a:t>
                      </a:r>
                      <a:endParaRPr lang="en-US" sz="1600" b="0" i="0" u="none" strike="noStrike" noProof="0" dirty="0"/>
                    </a:p>
                    <a:p>
                      <a:pPr marL="0" marR="0" lvl="0" indent="0" algn="l">
                        <a:lnSpc>
                          <a:spcPct val="100000"/>
                        </a:lnSpc>
                        <a:spcBef>
                          <a:spcPts val="0"/>
                        </a:spcBef>
                        <a:spcAft>
                          <a:spcPts val="0"/>
                        </a:spcAft>
                        <a:buNone/>
                      </a:pPr>
                      <a:r>
                        <a:rPr lang="en-US" sz="1600" b="0" i="0" u="none" strike="noStrike" noProof="0" dirty="0">
                          <a:solidFill>
                            <a:schemeClr val="dk1"/>
                          </a:solidFill>
                          <a:latin typeface="Arial"/>
                        </a:rPr>
                        <a:t>In an object question, an auxiliary verb (do, has, etc.) goes before the subject. The subject is followed by a main verb – What </a:t>
                      </a:r>
                      <a:r>
                        <a:rPr lang="en-US" sz="1600" b="0" i="1" u="none" strike="noStrike" noProof="0" dirty="0">
                          <a:solidFill>
                            <a:schemeClr val="dk1"/>
                          </a:solidFill>
                          <a:latin typeface="Arial"/>
                        </a:rPr>
                        <a:t>do</a:t>
                      </a:r>
                      <a:r>
                        <a:rPr lang="en-US" sz="1600" b="0" i="0" u="none" strike="noStrike" noProof="0" dirty="0">
                          <a:solidFill>
                            <a:schemeClr val="dk1"/>
                          </a:solidFill>
                          <a:latin typeface="Arial"/>
                        </a:rPr>
                        <a:t> you want?</a:t>
                      </a:r>
                      <a:endParaRPr lang="en-US" sz="16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50621342"/>
                  </a:ext>
                </a:extLst>
              </a:tr>
              <a:tr h="875731">
                <a:tc>
                  <a:txBody>
                    <a:bodyPr/>
                    <a:lstStyle/>
                    <a:p>
                      <a:pPr algn="ctr"/>
                      <a:r>
                        <a:rPr lang="en-AE" sz="1800" dirty="0">
                          <a:latin typeface="Arial" panose="020B0604020202020204" pitchFamily="34" charset="0"/>
                          <a:cs typeface="Arial" panose="020B0604020202020204" pitchFamily="34" charset="0"/>
                        </a:rPr>
                        <a:t>Other examples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lvl="0" indent="0" algn="l">
                        <a:lnSpc>
                          <a:spcPct val="100000"/>
                        </a:lnSpc>
                        <a:spcBef>
                          <a:spcPts val="0"/>
                        </a:spcBef>
                        <a:spcAft>
                          <a:spcPts val="0"/>
                        </a:spcAft>
                        <a:buNone/>
                      </a:pPr>
                      <a:r>
                        <a:rPr lang="en-US" sz="1600" b="0" i="0" u="sng" strike="noStrike" noProof="0" dirty="0">
                          <a:latin typeface="Arial"/>
                        </a:rPr>
                        <a:t>What</a:t>
                      </a:r>
                      <a:r>
                        <a:rPr lang="en-US" sz="1600" b="0" i="0" u="none" strike="noStrike" noProof="0" dirty="0">
                          <a:latin typeface="Arial"/>
                        </a:rPr>
                        <a:t> are your friends’ names?</a:t>
                      </a:r>
                      <a:endParaRPr lang="en-US" sz="1600" b="0" i="0" u="none" strike="noStrike" noProof="0" dirty="0"/>
                    </a:p>
                    <a:p>
                      <a:pPr marL="0" marR="0" lvl="0" indent="0" algn="l">
                        <a:lnSpc>
                          <a:spcPct val="100000"/>
                        </a:lnSpc>
                        <a:spcBef>
                          <a:spcPts val="0"/>
                        </a:spcBef>
                        <a:spcAft>
                          <a:spcPts val="0"/>
                        </a:spcAft>
                        <a:buNone/>
                      </a:pPr>
                      <a:r>
                        <a:rPr lang="en-US" sz="1600" b="0" i="0" u="sng" strike="noStrike" noProof="0" dirty="0">
                          <a:latin typeface="Arial"/>
                        </a:rPr>
                        <a:t>Who</a:t>
                      </a:r>
                      <a:r>
                        <a:rPr lang="en-US" sz="1600" b="0" i="0" u="none" strike="noStrike" noProof="0" dirty="0">
                          <a:latin typeface="Arial"/>
                        </a:rPr>
                        <a:t> plays the guitar?</a:t>
                      </a:r>
                      <a:endParaRPr lang="en-US" sz="1600" b="0" i="0" u="none" strike="noStrike" noProof="0" dirty="0"/>
                    </a:p>
                    <a:p>
                      <a:pPr marL="0" marR="0" lvl="0" indent="0" algn="l">
                        <a:lnSpc>
                          <a:spcPct val="100000"/>
                        </a:lnSpc>
                        <a:spcBef>
                          <a:spcPts val="0"/>
                        </a:spcBef>
                        <a:spcAft>
                          <a:spcPts val="0"/>
                        </a:spcAft>
                        <a:buNone/>
                      </a:pPr>
                      <a:r>
                        <a:rPr lang="en-US" sz="1600" b="0" i="0" u="sng" strike="noStrike" noProof="0" dirty="0">
                          <a:latin typeface="Arial"/>
                        </a:rPr>
                        <a:t>When</a:t>
                      </a:r>
                      <a:r>
                        <a:rPr lang="en-US" sz="1600" b="0" i="0" u="none" strike="noStrike" noProof="0" dirty="0">
                          <a:latin typeface="Arial"/>
                        </a:rPr>
                        <a:t> did he go to the mall?</a:t>
                      </a:r>
                      <a:endParaRPr lang="en-US" sz="16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39842228"/>
                  </a:ext>
                </a:extLst>
              </a:tr>
            </a:tbl>
          </a:graphicData>
        </a:graphic>
      </p:graphicFrame>
    </p:spTree>
    <p:extLst>
      <p:ext uri="{BB962C8B-B14F-4D97-AF65-F5344CB8AC3E}">
        <p14:creationId xmlns:p14="http://schemas.microsoft.com/office/powerpoint/2010/main" val="1259208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AF41368-1EC9-DC43-ADBA-9D250A35DC9C}"/>
              </a:ext>
            </a:extLst>
          </p:cNvPr>
          <p:cNvGraphicFramePr>
            <a:graphicFrameLocks noGrp="1"/>
          </p:cNvGraphicFramePr>
          <p:nvPr>
            <p:extLst>
              <p:ext uri="{D42A27DB-BD31-4B8C-83A1-F6EECF244321}">
                <p14:modId xmlns:p14="http://schemas.microsoft.com/office/powerpoint/2010/main" val="1142438142"/>
              </p:ext>
            </p:extLst>
          </p:nvPr>
        </p:nvGraphicFramePr>
        <p:xfrm>
          <a:off x="1011620" y="1343599"/>
          <a:ext cx="10168759" cy="4983601"/>
        </p:xfrm>
        <a:graphic>
          <a:graphicData uri="http://schemas.openxmlformats.org/drawingml/2006/table">
            <a:tbl>
              <a:tblPr firstRow="1" bandRow="1">
                <a:tableStyleId>{5C22544A-7EE6-4342-B048-85BDC9FD1C3A}</a:tableStyleId>
              </a:tblPr>
              <a:tblGrid>
                <a:gridCol w="2006549">
                  <a:extLst>
                    <a:ext uri="{9D8B030D-6E8A-4147-A177-3AD203B41FA5}">
                      <a16:colId xmlns:a16="http://schemas.microsoft.com/office/drawing/2014/main" val="2323267231"/>
                    </a:ext>
                  </a:extLst>
                </a:gridCol>
                <a:gridCol w="8162210">
                  <a:extLst>
                    <a:ext uri="{9D8B030D-6E8A-4147-A177-3AD203B41FA5}">
                      <a16:colId xmlns:a16="http://schemas.microsoft.com/office/drawing/2014/main" val="3205612208"/>
                    </a:ext>
                  </a:extLst>
                </a:gridCol>
              </a:tblGrid>
              <a:tr h="796119">
                <a:tc gridSpan="2">
                  <a:txBody>
                    <a:bodyPr/>
                    <a:lstStyle/>
                    <a:p>
                      <a:pPr marL="0" marR="0" lvl="0" indent="0" algn="l">
                        <a:lnSpc>
                          <a:spcPct val="100000"/>
                        </a:lnSpc>
                        <a:spcBef>
                          <a:spcPts val="0"/>
                        </a:spcBef>
                        <a:spcAft>
                          <a:spcPts val="0"/>
                        </a:spcAft>
                        <a:buNone/>
                      </a:pPr>
                      <a:r>
                        <a:rPr lang="en-US" sz="1800" b="1" i="0" u="none" strike="noStrike" noProof="0" dirty="0">
                          <a:solidFill>
                            <a:srgbClr val="0070C0"/>
                          </a:solidFill>
                          <a:latin typeface="Arial"/>
                        </a:rPr>
                        <a:t>Ali, where are you? </a:t>
                      </a:r>
                      <a:endParaRPr lang="en-US" sz="1800" b="0" i="0" u="none" strike="noStrike" noProof="0" dirty="0"/>
                    </a:p>
                    <a:p>
                      <a:pPr marL="0" marR="0" lvl="0" indent="0" algn="l">
                        <a:lnSpc>
                          <a:spcPct val="100000"/>
                        </a:lnSpc>
                        <a:spcBef>
                          <a:spcPts val="0"/>
                        </a:spcBef>
                        <a:spcAft>
                          <a:spcPts val="0"/>
                        </a:spcAft>
                        <a:buNone/>
                      </a:pPr>
                      <a:r>
                        <a:rPr lang="en-US" sz="1800" b="1" i="0" u="none" strike="noStrike" noProof="0" dirty="0">
                          <a:solidFill>
                            <a:srgbClr val="0070C0"/>
                          </a:solidFill>
                          <a:latin typeface="Arial"/>
                        </a:rPr>
                        <a:t>I am </a:t>
                      </a:r>
                      <a:r>
                        <a:rPr lang="en-US" sz="1800" b="1" i="0" u="sng" strike="noStrike" noProof="0" dirty="0">
                          <a:solidFill>
                            <a:srgbClr val="0070C0"/>
                          </a:solidFill>
                          <a:latin typeface="Arial"/>
                        </a:rPr>
                        <a:t>in</a:t>
                      </a:r>
                      <a:r>
                        <a:rPr lang="en-US" sz="1800" b="1" i="0" u="none" strike="noStrike" noProof="0" dirty="0">
                          <a:solidFill>
                            <a:srgbClr val="0070C0"/>
                          </a:solidFill>
                          <a:latin typeface="Arial"/>
                        </a:rPr>
                        <a:t> Dubai.           I am </a:t>
                      </a:r>
                      <a:r>
                        <a:rPr lang="en-US" sz="1800" b="1" i="0" u="sng" strike="noStrike" noProof="0" dirty="0">
                          <a:solidFill>
                            <a:srgbClr val="0070C0"/>
                          </a:solidFill>
                          <a:latin typeface="Arial"/>
                        </a:rPr>
                        <a:t>on</a:t>
                      </a:r>
                      <a:r>
                        <a:rPr lang="en-US" sz="1800" b="1" i="0" u="none" strike="noStrike" noProof="0" dirty="0">
                          <a:solidFill>
                            <a:srgbClr val="0070C0"/>
                          </a:solidFill>
                          <a:latin typeface="Arial"/>
                        </a:rPr>
                        <a:t> Sheikh Zayed Road       I am </a:t>
                      </a:r>
                      <a:r>
                        <a:rPr lang="en-US" sz="1800" b="1" i="0" u="sng" strike="noStrike" noProof="0" dirty="0">
                          <a:solidFill>
                            <a:srgbClr val="0070C0"/>
                          </a:solidFill>
                          <a:latin typeface="Arial"/>
                        </a:rPr>
                        <a:t>at</a:t>
                      </a:r>
                      <a:r>
                        <a:rPr lang="en-US" sz="1800" b="1" i="0" u="none" strike="noStrike" noProof="0" dirty="0">
                          <a:solidFill>
                            <a:srgbClr val="0070C0"/>
                          </a:solidFill>
                          <a:latin typeface="Arial"/>
                        </a:rPr>
                        <a:t> the museum.</a:t>
                      </a:r>
                      <a:endParaRPr lang="en-AE"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hMerge="1">
                  <a:txBody>
                    <a:bodyPr/>
                    <a:lstStyle/>
                    <a:p>
                      <a:endParaRPr lang="en-AE" dirty="0"/>
                    </a:p>
                  </a:txBody>
                  <a:tcPr/>
                </a:tc>
                <a:extLst>
                  <a:ext uri="{0D108BD9-81ED-4DB2-BD59-A6C34878D82A}">
                    <a16:rowId xmlns:a16="http://schemas.microsoft.com/office/drawing/2014/main" val="4265642309"/>
                  </a:ext>
                </a:extLst>
              </a:tr>
              <a:tr h="807492">
                <a:tc>
                  <a:txBody>
                    <a:bodyPr/>
                    <a:lstStyle/>
                    <a:p>
                      <a:pPr algn="ctr"/>
                      <a:r>
                        <a:rPr lang="en-AE" sz="1800" dirty="0">
                          <a:latin typeface="Arial" panose="020B0604020202020204" pitchFamily="34" charset="0"/>
                          <a:cs typeface="Arial" panose="020B0604020202020204" pitchFamily="34" charset="0"/>
                        </a:rPr>
                        <a:t>Meaning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b="0" i="0" u="none" strike="noStrike" noProof="0" dirty="0">
                          <a:latin typeface="Arial"/>
                        </a:rPr>
                        <a:t>Ali is telling someone where he is, from the general – being in Dubai, to more specific, at the museum.</a:t>
                      </a: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42896650"/>
                  </a:ext>
                </a:extLst>
              </a:tr>
              <a:tr h="636895">
                <a:tc>
                  <a:txBody>
                    <a:bodyPr/>
                    <a:lstStyle/>
                    <a:p>
                      <a:pPr algn="ctr"/>
                      <a:r>
                        <a:rPr lang="en-AE" sz="1800" dirty="0">
                          <a:latin typeface="Arial" panose="020B0604020202020204" pitchFamily="34" charset="0"/>
                          <a:cs typeface="Arial" panose="020B0604020202020204" pitchFamily="34" charset="0"/>
                        </a:rPr>
                        <a:t>Grammatical structure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b="0" i="0" u="none" strike="noStrike" noProof="0" dirty="0">
                          <a:solidFill>
                            <a:schemeClr val="dk1"/>
                          </a:solidFill>
                          <a:latin typeface="Arial"/>
                        </a:rPr>
                        <a:t>Subject + to be + preposition + place</a:t>
                      </a: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2150797"/>
                  </a:ext>
                </a:extLst>
              </a:tr>
              <a:tr h="1002550">
                <a:tc>
                  <a:txBody>
                    <a:bodyPr/>
                    <a:lstStyle/>
                    <a:p>
                      <a:pPr algn="ctr"/>
                      <a:r>
                        <a:rPr lang="en-AE" sz="1800" dirty="0">
                          <a:latin typeface="Arial" panose="020B0604020202020204" pitchFamily="34" charset="0"/>
                          <a:cs typeface="Arial" panose="020B0604020202020204" pitchFamily="34" charset="0"/>
                        </a:rPr>
                        <a:t>Usage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b="0" i="0" u="none" strike="noStrike" noProof="0" dirty="0">
                          <a:latin typeface="Arial"/>
                        </a:rPr>
                        <a:t>Prepositions of place:</a:t>
                      </a:r>
                      <a:r>
                        <a:rPr lang="en-US" sz="1800" b="0" i="0" u="none" strike="noStrike" noProof="0" dirty="0">
                          <a:solidFill>
                            <a:schemeClr val="dk1"/>
                          </a:solidFill>
                          <a:latin typeface="Arial"/>
                        </a:rPr>
                        <a:t>   </a:t>
                      </a:r>
                      <a:r>
                        <a:rPr lang="en-US" sz="1800" b="1" i="0" u="none" strike="noStrike" noProof="0" dirty="0">
                          <a:solidFill>
                            <a:schemeClr val="dk1"/>
                          </a:solidFill>
                          <a:latin typeface="Arial"/>
                        </a:rPr>
                        <a:t>In</a:t>
                      </a:r>
                      <a:r>
                        <a:rPr lang="en-US" sz="1800" b="0" i="0" u="none" strike="noStrike" noProof="0" dirty="0">
                          <a:solidFill>
                            <a:schemeClr val="dk1"/>
                          </a:solidFill>
                          <a:latin typeface="Arial"/>
                        </a:rPr>
                        <a:t>: general - large areas like countries and cities (in England, in Dubai) and small spaces (in a car, in a box). </a:t>
                      </a:r>
                      <a:r>
                        <a:rPr lang="en-US" sz="1800" b="1" i="0" u="none" strike="noStrike" noProof="0" dirty="0">
                          <a:solidFill>
                            <a:schemeClr val="dk1"/>
                          </a:solidFill>
                          <a:latin typeface="Arial"/>
                        </a:rPr>
                        <a:t>On</a:t>
                      </a:r>
                      <a:r>
                        <a:rPr lang="en-US" sz="1800" b="0" i="0" u="none" strike="noStrike" noProof="0" dirty="0">
                          <a:solidFill>
                            <a:schemeClr val="dk1"/>
                          </a:solidFill>
                          <a:latin typeface="Arial"/>
                        </a:rPr>
                        <a:t>: more specific -for streets and roads, and surfaces (on Main Street, on the table) and transport used by lots of people (on the bus, on the train). </a:t>
                      </a:r>
                      <a:r>
                        <a:rPr lang="en-US" sz="1800" b="1" i="0" u="none" strike="noStrike" noProof="0" dirty="0">
                          <a:solidFill>
                            <a:schemeClr val="dk1"/>
                          </a:solidFill>
                          <a:latin typeface="Arial"/>
                        </a:rPr>
                        <a:t>At</a:t>
                      </a:r>
                      <a:r>
                        <a:rPr lang="en-US" sz="1800" b="0" i="0" u="none" strike="noStrike" noProof="0" dirty="0">
                          <a:solidFill>
                            <a:schemeClr val="dk1"/>
                          </a:solidFill>
                          <a:latin typeface="Arial"/>
                        </a:rPr>
                        <a:t>: very specific – addresses and shops (at 10 Main Road, at the coffee shop, at the bakery), for home, work and places of study (at school, at university). </a:t>
                      </a: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50621342"/>
                  </a:ext>
                </a:extLst>
              </a:tr>
              <a:tr h="1002550">
                <a:tc>
                  <a:txBody>
                    <a:bodyPr/>
                    <a:lstStyle/>
                    <a:p>
                      <a:pPr algn="ctr"/>
                      <a:r>
                        <a:rPr lang="en-AE" sz="1800" dirty="0">
                          <a:latin typeface="Arial" panose="020B0604020202020204" pitchFamily="34" charset="0"/>
                          <a:cs typeface="Arial" panose="020B0604020202020204" pitchFamily="34" charset="0"/>
                        </a:rPr>
                        <a:t>Other examples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lvl="0" indent="0" algn="l">
                        <a:lnSpc>
                          <a:spcPct val="100000"/>
                        </a:lnSpc>
                        <a:spcBef>
                          <a:spcPts val="0"/>
                        </a:spcBef>
                        <a:spcAft>
                          <a:spcPts val="0"/>
                        </a:spcAft>
                        <a:buNone/>
                      </a:pPr>
                      <a:r>
                        <a:rPr lang="en-US" sz="1800" b="0" i="0" u="none" strike="noStrike" noProof="0" dirty="0">
                          <a:solidFill>
                            <a:schemeClr val="dk1"/>
                          </a:solidFill>
                          <a:latin typeface="Arial"/>
                        </a:rPr>
                        <a:t>Do you live </a:t>
                      </a:r>
                      <a:r>
                        <a:rPr lang="en-US" sz="1800" b="0" i="0" u="sng" strike="noStrike" noProof="0" dirty="0">
                          <a:solidFill>
                            <a:schemeClr val="dk1"/>
                          </a:solidFill>
                          <a:latin typeface="Arial"/>
                        </a:rPr>
                        <a:t>in</a:t>
                      </a:r>
                      <a:r>
                        <a:rPr lang="en-US" sz="1800" b="0" i="0" u="none" strike="noStrike" noProof="0" dirty="0">
                          <a:solidFill>
                            <a:schemeClr val="dk1"/>
                          </a:solidFill>
                          <a:latin typeface="Arial"/>
                        </a:rPr>
                        <a:t> a big house?</a:t>
                      </a:r>
                      <a:endParaRPr lang="en-US" sz="1800" b="0" i="0" u="none" strike="noStrike" noProof="0" dirty="0"/>
                    </a:p>
                    <a:p>
                      <a:pPr marL="0" marR="0" lvl="0" indent="0" algn="l">
                        <a:lnSpc>
                          <a:spcPct val="100000"/>
                        </a:lnSpc>
                        <a:spcBef>
                          <a:spcPts val="0"/>
                        </a:spcBef>
                        <a:spcAft>
                          <a:spcPts val="0"/>
                        </a:spcAft>
                        <a:buNone/>
                      </a:pPr>
                      <a:r>
                        <a:rPr lang="en-US" sz="1800" b="0" i="0" u="none" strike="noStrike" noProof="0" dirty="0">
                          <a:solidFill>
                            <a:schemeClr val="dk1"/>
                          </a:solidFill>
                          <a:latin typeface="Arial"/>
                        </a:rPr>
                        <a:t>My brother is </a:t>
                      </a:r>
                      <a:r>
                        <a:rPr lang="en-US" sz="1800" b="0" i="0" u="sng" strike="noStrike" noProof="0" dirty="0">
                          <a:solidFill>
                            <a:schemeClr val="dk1"/>
                          </a:solidFill>
                          <a:latin typeface="Arial"/>
                        </a:rPr>
                        <a:t>on</a:t>
                      </a:r>
                      <a:r>
                        <a:rPr lang="en-US" sz="1800" b="0" i="0" u="none" strike="noStrike" noProof="0" dirty="0">
                          <a:solidFill>
                            <a:schemeClr val="dk1"/>
                          </a:solidFill>
                          <a:latin typeface="Arial"/>
                        </a:rPr>
                        <a:t> the plane.</a:t>
                      </a:r>
                      <a:endParaRPr lang="en-US" sz="1800" b="0" i="0" u="none" strike="noStrike" noProof="0" dirty="0"/>
                    </a:p>
                    <a:p>
                      <a:pPr marL="0" marR="0" lvl="0" indent="0" algn="l">
                        <a:lnSpc>
                          <a:spcPct val="100000"/>
                        </a:lnSpc>
                        <a:spcBef>
                          <a:spcPts val="0"/>
                        </a:spcBef>
                        <a:spcAft>
                          <a:spcPts val="0"/>
                        </a:spcAft>
                        <a:buNone/>
                      </a:pPr>
                      <a:r>
                        <a:rPr lang="en-US" sz="1800" b="0" i="0" u="none" strike="noStrike" noProof="0" dirty="0">
                          <a:latin typeface="Arial"/>
                        </a:rPr>
                        <a:t>I left my phone </a:t>
                      </a:r>
                      <a:r>
                        <a:rPr lang="en-US" sz="1800" b="0" i="0" u="sng" strike="noStrike" noProof="0" dirty="0">
                          <a:latin typeface="Arial"/>
                        </a:rPr>
                        <a:t>at</a:t>
                      </a:r>
                      <a:r>
                        <a:rPr lang="en-US" sz="1800" b="0" i="0" u="none" strike="noStrike" noProof="0" dirty="0">
                          <a:latin typeface="Arial"/>
                        </a:rPr>
                        <a:t> work.</a:t>
                      </a:r>
                      <a:endParaRPr lang="en-AE"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39842228"/>
                  </a:ext>
                </a:extLst>
              </a:tr>
            </a:tbl>
          </a:graphicData>
        </a:graphic>
      </p:graphicFrame>
    </p:spTree>
    <p:extLst>
      <p:ext uri="{BB962C8B-B14F-4D97-AF65-F5344CB8AC3E}">
        <p14:creationId xmlns:p14="http://schemas.microsoft.com/office/powerpoint/2010/main" val="2215034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96878E-3B32-8914-4E56-FA4214756D64}"/>
              </a:ext>
            </a:extLst>
          </p:cNvPr>
          <p:cNvGrpSpPr/>
          <p:nvPr/>
        </p:nvGrpSpPr>
        <p:grpSpPr>
          <a:xfrm>
            <a:off x="3782291" y="44108"/>
            <a:ext cx="4549164" cy="1390842"/>
            <a:chOff x="3782291" y="44108"/>
            <a:chExt cx="4549164" cy="1390842"/>
          </a:xfrm>
        </p:grpSpPr>
        <p:pic>
          <p:nvPicPr>
            <p:cNvPr id="4" name="Google Shape;2440;p165">
              <a:extLst>
                <a:ext uri="{FF2B5EF4-FFF2-40B4-BE49-F238E27FC236}">
                  <a16:creationId xmlns:a16="http://schemas.microsoft.com/office/drawing/2014/main" id="{FA9DE959-B296-EA5D-AC00-6B8CE3C7222F}"/>
                </a:ext>
              </a:extLst>
            </p:cNvPr>
            <p:cNvPicPr preferRelativeResize="0"/>
            <p:nvPr/>
          </p:nvPicPr>
          <p:blipFill rotWithShape="1">
            <a:blip r:embed="rId2">
              <a:alphaModFix/>
            </a:blip>
            <a:srcRect/>
            <a:stretch/>
          </p:blipFill>
          <p:spPr>
            <a:xfrm>
              <a:off x="3782291" y="401750"/>
              <a:ext cx="4549164" cy="1033200"/>
            </a:xfrm>
            <a:prstGeom prst="rect">
              <a:avLst/>
            </a:prstGeom>
            <a:noFill/>
            <a:ln>
              <a:noFill/>
            </a:ln>
          </p:spPr>
        </p:pic>
        <p:sp>
          <p:nvSpPr>
            <p:cNvPr id="5" name="TextBox 3">
              <a:extLst>
                <a:ext uri="{FF2B5EF4-FFF2-40B4-BE49-F238E27FC236}">
                  <a16:creationId xmlns:a16="http://schemas.microsoft.com/office/drawing/2014/main" id="{4226485F-9578-9A72-B065-93764351F606}"/>
                </a:ext>
              </a:extLst>
            </p:cNvPr>
            <p:cNvSpPr txBox="1"/>
            <p:nvPr/>
          </p:nvSpPr>
          <p:spPr>
            <a:xfrm>
              <a:off x="5822576" y="44108"/>
              <a:ext cx="546847"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X</a:t>
              </a:r>
            </a:p>
          </p:txBody>
        </p:sp>
      </p:grpSp>
      <p:graphicFrame>
        <p:nvGraphicFramePr>
          <p:cNvPr id="2" name="Table 1">
            <a:extLst>
              <a:ext uri="{FF2B5EF4-FFF2-40B4-BE49-F238E27FC236}">
                <a16:creationId xmlns:a16="http://schemas.microsoft.com/office/drawing/2014/main" id="{DAF41368-1EC9-DC43-ADBA-9D250A35DC9C}"/>
              </a:ext>
            </a:extLst>
          </p:cNvPr>
          <p:cNvGraphicFramePr>
            <a:graphicFrameLocks noGrp="1"/>
          </p:cNvGraphicFramePr>
          <p:nvPr>
            <p:extLst>
              <p:ext uri="{D42A27DB-BD31-4B8C-83A1-F6EECF244321}">
                <p14:modId xmlns:p14="http://schemas.microsoft.com/office/powerpoint/2010/main" val="3213269447"/>
              </p:ext>
            </p:extLst>
          </p:nvPr>
        </p:nvGraphicFramePr>
        <p:xfrm>
          <a:off x="1011620" y="1343599"/>
          <a:ext cx="10168759" cy="4958370"/>
        </p:xfrm>
        <a:graphic>
          <a:graphicData uri="http://schemas.openxmlformats.org/drawingml/2006/table">
            <a:tbl>
              <a:tblPr firstRow="1" bandRow="1">
                <a:tableStyleId>{5C22544A-7EE6-4342-B048-85BDC9FD1C3A}</a:tableStyleId>
              </a:tblPr>
              <a:tblGrid>
                <a:gridCol w="2006549">
                  <a:extLst>
                    <a:ext uri="{9D8B030D-6E8A-4147-A177-3AD203B41FA5}">
                      <a16:colId xmlns:a16="http://schemas.microsoft.com/office/drawing/2014/main" val="2323267231"/>
                    </a:ext>
                  </a:extLst>
                </a:gridCol>
                <a:gridCol w="8162210">
                  <a:extLst>
                    <a:ext uri="{9D8B030D-6E8A-4147-A177-3AD203B41FA5}">
                      <a16:colId xmlns:a16="http://schemas.microsoft.com/office/drawing/2014/main" val="3205612208"/>
                    </a:ext>
                  </a:extLst>
                </a:gridCol>
              </a:tblGrid>
              <a:tr h="1002550">
                <a:tc gridSpan="2">
                  <a:txBody>
                    <a:bodyPr/>
                    <a:lstStyle/>
                    <a:p>
                      <a:pPr marL="0" marR="0" lvl="0" indent="0" algn="l">
                        <a:lnSpc>
                          <a:spcPct val="100000"/>
                        </a:lnSpc>
                        <a:spcBef>
                          <a:spcPts val="0"/>
                        </a:spcBef>
                        <a:spcAft>
                          <a:spcPts val="0"/>
                        </a:spcAft>
                        <a:buNone/>
                      </a:pPr>
                      <a:r>
                        <a:rPr lang="en-US" sz="1800" b="1" i="0" u="none" strike="noStrike" noProof="0" dirty="0">
                          <a:solidFill>
                            <a:srgbClr val="0070C0"/>
                          </a:solidFill>
                          <a:latin typeface="Arial"/>
                        </a:rPr>
                        <a:t>What </a:t>
                      </a:r>
                      <a:r>
                        <a:rPr lang="en-US" sz="1800" b="1" i="0" u="sng" strike="noStrike" noProof="0" dirty="0">
                          <a:solidFill>
                            <a:srgbClr val="0070C0"/>
                          </a:solidFill>
                          <a:latin typeface="Arial"/>
                        </a:rPr>
                        <a:t>are</a:t>
                      </a:r>
                      <a:r>
                        <a:rPr lang="en-US" sz="1800" b="1" i="0" u="none" strike="noStrike" noProof="0" dirty="0">
                          <a:solidFill>
                            <a:srgbClr val="0070C0"/>
                          </a:solidFill>
                          <a:latin typeface="Arial"/>
                        </a:rPr>
                        <a:t> you </a:t>
                      </a:r>
                      <a:r>
                        <a:rPr lang="en-US" sz="1800" b="1" i="0" u="sng" strike="noStrike" noProof="0" dirty="0">
                          <a:solidFill>
                            <a:srgbClr val="0070C0"/>
                          </a:solidFill>
                          <a:latin typeface="Arial"/>
                        </a:rPr>
                        <a:t>doing</a:t>
                      </a:r>
                      <a:r>
                        <a:rPr lang="en-US" sz="1800" b="1" i="0" u="none" strike="noStrike" noProof="0" dirty="0">
                          <a:solidFill>
                            <a:srgbClr val="0070C0"/>
                          </a:solidFill>
                          <a:latin typeface="Arial"/>
                        </a:rPr>
                        <a:t>?</a:t>
                      </a:r>
                      <a:endParaRPr lang="en-US" sz="1800" b="0" i="0" u="none" strike="noStrike" noProof="0" dirty="0"/>
                    </a:p>
                    <a:p>
                      <a:pPr marL="0" marR="0" lvl="0" indent="0" algn="l">
                        <a:lnSpc>
                          <a:spcPct val="100000"/>
                        </a:lnSpc>
                        <a:spcBef>
                          <a:spcPts val="0"/>
                        </a:spcBef>
                        <a:spcAft>
                          <a:spcPts val="0"/>
                        </a:spcAft>
                        <a:buNone/>
                      </a:pPr>
                      <a:r>
                        <a:rPr lang="en-US" sz="1800" b="1" i="0" u="none" strike="noStrike" noProof="0" dirty="0">
                          <a:solidFill>
                            <a:srgbClr val="0070C0"/>
                          </a:solidFill>
                          <a:latin typeface="Arial"/>
                        </a:rPr>
                        <a:t>I </a:t>
                      </a:r>
                      <a:r>
                        <a:rPr lang="en-US" sz="1800" b="1" i="0" u="sng" strike="noStrike" noProof="0" dirty="0">
                          <a:solidFill>
                            <a:srgbClr val="0070C0"/>
                          </a:solidFill>
                          <a:latin typeface="Arial"/>
                        </a:rPr>
                        <a:t>am</a:t>
                      </a:r>
                      <a:r>
                        <a:rPr lang="en-US" sz="1800" b="1" i="0" u="none" strike="noStrike" noProof="0" dirty="0">
                          <a:solidFill>
                            <a:srgbClr val="0070C0"/>
                          </a:solidFill>
                          <a:latin typeface="Arial"/>
                        </a:rPr>
                        <a:t> </a:t>
                      </a:r>
                      <a:r>
                        <a:rPr lang="en-US" sz="1800" b="1" i="0" u="sng" strike="noStrike" noProof="0" dirty="0">
                          <a:solidFill>
                            <a:srgbClr val="0070C0"/>
                          </a:solidFill>
                          <a:latin typeface="Arial"/>
                        </a:rPr>
                        <a:t>watching</a:t>
                      </a:r>
                      <a:r>
                        <a:rPr lang="en-US" sz="1800" b="1" i="0" u="none" strike="noStrike" noProof="0" dirty="0">
                          <a:solidFill>
                            <a:srgbClr val="0070C0"/>
                          </a:solidFill>
                          <a:latin typeface="Arial"/>
                        </a:rPr>
                        <a:t> TV. I </a:t>
                      </a:r>
                      <a:r>
                        <a:rPr lang="en-US" sz="1800" b="1" i="0" u="sng" strike="noStrike" noProof="0" dirty="0">
                          <a:solidFill>
                            <a:srgbClr val="0070C0"/>
                          </a:solidFill>
                          <a:latin typeface="Arial"/>
                        </a:rPr>
                        <a:t>watch</a:t>
                      </a:r>
                      <a:r>
                        <a:rPr lang="en-US" sz="1800" b="1" i="0" u="none" strike="noStrike" noProof="0" dirty="0">
                          <a:solidFill>
                            <a:srgbClr val="0070C0"/>
                          </a:solidFill>
                          <a:latin typeface="Arial"/>
                        </a:rPr>
                        <a:t> TV every day.</a:t>
                      </a:r>
                      <a:endParaRPr lang="en-AE"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hMerge="1">
                  <a:txBody>
                    <a:bodyPr/>
                    <a:lstStyle/>
                    <a:p>
                      <a:endParaRPr lang="en-AE" dirty="0"/>
                    </a:p>
                  </a:txBody>
                  <a:tcPr/>
                </a:tc>
                <a:extLst>
                  <a:ext uri="{0D108BD9-81ED-4DB2-BD59-A6C34878D82A}">
                    <a16:rowId xmlns:a16="http://schemas.microsoft.com/office/drawing/2014/main" val="4265642309"/>
                  </a:ext>
                </a:extLst>
              </a:tr>
              <a:tr h="762000">
                <a:tc>
                  <a:txBody>
                    <a:bodyPr/>
                    <a:lstStyle/>
                    <a:p>
                      <a:pPr algn="ctr"/>
                      <a:r>
                        <a:rPr lang="en-AE" sz="1800" dirty="0">
                          <a:latin typeface="Arial" panose="020B0604020202020204" pitchFamily="34" charset="0"/>
                          <a:cs typeface="Arial" panose="020B0604020202020204" pitchFamily="34" charset="0"/>
                        </a:rPr>
                        <a:t>Meaning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b="0" i="0" u="none" strike="noStrike" noProof="0" dirty="0">
                          <a:latin typeface="Arial"/>
                        </a:rPr>
                        <a:t>The person is watching TV now, at this time. He does this action every day.</a:t>
                      </a:r>
                      <a:endParaRPr lang="en-US" dirty="0">
                        <a:latin typeface="Aria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42896650"/>
                  </a:ext>
                </a:extLst>
              </a:tr>
              <a:tr h="1002550">
                <a:tc>
                  <a:txBody>
                    <a:bodyPr/>
                    <a:lstStyle/>
                    <a:p>
                      <a:pPr algn="ctr"/>
                      <a:r>
                        <a:rPr lang="en-AE" sz="1800" dirty="0">
                          <a:latin typeface="Arial" panose="020B0604020202020204" pitchFamily="34" charset="0"/>
                          <a:cs typeface="Arial" panose="020B0604020202020204" pitchFamily="34" charset="0"/>
                        </a:rPr>
                        <a:t>Grammatical structure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lvl="0" indent="0" algn="l">
                        <a:lnSpc>
                          <a:spcPct val="100000"/>
                        </a:lnSpc>
                        <a:spcBef>
                          <a:spcPts val="0"/>
                        </a:spcBef>
                        <a:spcAft>
                          <a:spcPts val="0"/>
                        </a:spcAft>
                        <a:buNone/>
                      </a:pPr>
                      <a:r>
                        <a:rPr lang="en-US" sz="1800" b="0" i="0" u="none" strike="noStrike" noProof="0" dirty="0">
                          <a:latin typeface="Arial"/>
                        </a:rPr>
                        <a:t>Present continuous (to express present time)</a:t>
                      </a:r>
                      <a:endParaRPr lang="en-US" sz="1800" b="0" i="0" u="none" strike="noStrike" noProof="0" dirty="0"/>
                    </a:p>
                    <a:p>
                      <a:pPr marL="0" marR="0" lvl="0" indent="0" algn="l">
                        <a:lnSpc>
                          <a:spcPct val="100000"/>
                        </a:lnSpc>
                        <a:spcBef>
                          <a:spcPts val="0"/>
                        </a:spcBef>
                        <a:spcAft>
                          <a:spcPts val="0"/>
                        </a:spcAft>
                        <a:buNone/>
                      </a:pPr>
                      <a:r>
                        <a:rPr lang="en-US" sz="1800" b="0" i="0" u="none" strike="noStrike" noProof="0" dirty="0">
                          <a:latin typeface="Arial"/>
                        </a:rPr>
                        <a:t>subject + to be + verb (</a:t>
                      </a:r>
                      <a:r>
                        <a:rPr lang="en-US" sz="1800" b="0" i="0" u="none" strike="noStrike" noProof="0" dirty="0" err="1">
                          <a:latin typeface="Arial"/>
                        </a:rPr>
                        <a:t>ing</a:t>
                      </a:r>
                      <a:r>
                        <a:rPr lang="en-US" sz="1800" b="0" i="0" u="none" strike="noStrike" noProof="0" dirty="0">
                          <a:latin typeface="Arial"/>
                        </a:rPr>
                        <a:t>) + object</a:t>
                      </a:r>
                      <a:endParaRPr lang="en-US" sz="1800" b="0" i="0" u="none" strike="noStrike" noProof="0" dirty="0"/>
                    </a:p>
                    <a:p>
                      <a:pPr marL="0" marR="0" lvl="0" indent="0" algn="l">
                        <a:lnSpc>
                          <a:spcPct val="100000"/>
                        </a:lnSpc>
                        <a:spcBef>
                          <a:spcPts val="0"/>
                        </a:spcBef>
                        <a:spcAft>
                          <a:spcPts val="0"/>
                        </a:spcAft>
                        <a:buNone/>
                      </a:pPr>
                      <a:r>
                        <a:rPr lang="en-US" sz="1800" b="0" i="0" u="none" strike="noStrike" noProof="0" dirty="0">
                          <a:latin typeface="Arial"/>
                        </a:rPr>
                        <a:t>Present simple</a:t>
                      </a:r>
                      <a:endParaRPr lang="en-US" sz="1800" b="0" i="0" u="none" strike="noStrike" noProof="0" dirty="0"/>
                    </a:p>
                    <a:p>
                      <a:pPr marL="0" marR="0" lvl="0" indent="0" algn="l">
                        <a:lnSpc>
                          <a:spcPct val="100000"/>
                        </a:lnSpc>
                        <a:spcBef>
                          <a:spcPts val="0"/>
                        </a:spcBef>
                        <a:spcAft>
                          <a:spcPts val="0"/>
                        </a:spcAft>
                        <a:buNone/>
                      </a:pPr>
                      <a:r>
                        <a:rPr lang="en-US" sz="1800" b="0" i="0" u="none" strike="noStrike" noProof="0" dirty="0">
                          <a:latin typeface="Arial"/>
                        </a:rPr>
                        <a:t>Subject + verb + object</a:t>
                      </a:r>
                      <a:endParaRPr lang="en-AE"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42150797"/>
                  </a:ext>
                </a:extLst>
              </a:tr>
              <a:tr h="1002550">
                <a:tc>
                  <a:txBody>
                    <a:bodyPr/>
                    <a:lstStyle/>
                    <a:p>
                      <a:pPr algn="ctr"/>
                      <a:r>
                        <a:rPr lang="en-AE" sz="1800" dirty="0">
                          <a:latin typeface="Arial" panose="020B0604020202020204" pitchFamily="34" charset="0"/>
                          <a:cs typeface="Arial" panose="020B0604020202020204" pitchFamily="34" charset="0"/>
                        </a:rPr>
                        <a:t>Usage</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lvl="0">
                        <a:buNone/>
                      </a:pPr>
                      <a:r>
                        <a:rPr lang="en" sz="1800" b="0" i="0" u="none" strike="noStrike" noProof="0" dirty="0">
                          <a:latin typeface="Arial"/>
                        </a:rPr>
                        <a:t>We use present simple to talk about things we do regularly. We can use the present continuous to talk about things we are doing now at the time of speaking. I play basketball every Sunday. I'm playing hockey now.</a:t>
                      </a:r>
                      <a:endParaRPr lang="en-US"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50621342"/>
                  </a:ext>
                </a:extLst>
              </a:tr>
              <a:tr h="1002550">
                <a:tc>
                  <a:txBody>
                    <a:bodyPr/>
                    <a:lstStyle/>
                    <a:p>
                      <a:pPr algn="ctr"/>
                      <a:r>
                        <a:rPr lang="en-AE" sz="1800" dirty="0">
                          <a:latin typeface="Arial" panose="020B0604020202020204" pitchFamily="34" charset="0"/>
                          <a:cs typeface="Arial" panose="020B0604020202020204" pitchFamily="34" charset="0"/>
                        </a:rPr>
                        <a:t>Other examples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2"/>
                    </a:solidFill>
                  </a:tcPr>
                </a:tc>
                <a:tc>
                  <a:txBody>
                    <a:bodyPr/>
                    <a:lstStyle/>
                    <a:p>
                      <a:pPr marL="0" marR="0" lvl="0" indent="0" algn="l">
                        <a:lnSpc>
                          <a:spcPct val="100000"/>
                        </a:lnSpc>
                        <a:spcBef>
                          <a:spcPts val="0"/>
                        </a:spcBef>
                        <a:spcAft>
                          <a:spcPts val="0"/>
                        </a:spcAft>
                        <a:buNone/>
                      </a:pPr>
                      <a:r>
                        <a:rPr lang="en-US" sz="1800" b="0" i="0" u="none" strike="noStrike" noProof="0" dirty="0">
                          <a:latin typeface="Arial"/>
                        </a:rPr>
                        <a:t>They </a:t>
                      </a:r>
                      <a:r>
                        <a:rPr lang="en-US" sz="1800" b="0" i="0" u="sng" strike="noStrike" noProof="0" dirty="0">
                          <a:latin typeface="Arial"/>
                        </a:rPr>
                        <a:t>are</a:t>
                      </a:r>
                      <a:r>
                        <a:rPr lang="en-US" sz="1800" b="0" i="0" u="none" strike="noStrike" noProof="0" dirty="0">
                          <a:latin typeface="Arial"/>
                        </a:rPr>
                        <a:t> </a:t>
                      </a:r>
                      <a:r>
                        <a:rPr lang="en-US" sz="1800" b="0" i="0" u="sng" strike="noStrike" noProof="0" dirty="0">
                          <a:latin typeface="Arial"/>
                        </a:rPr>
                        <a:t>hiking now.</a:t>
                      </a:r>
                      <a:r>
                        <a:rPr lang="en-US" sz="1800" b="0" i="0" u="none" strike="noStrike" noProof="0" dirty="0">
                          <a:latin typeface="Arial"/>
                        </a:rPr>
                        <a:t> They </a:t>
                      </a:r>
                      <a:r>
                        <a:rPr lang="en-US" sz="1800" b="0" i="0" u="sng" strike="noStrike" noProof="0" dirty="0">
                          <a:latin typeface="Arial"/>
                        </a:rPr>
                        <a:t>hike</a:t>
                      </a:r>
                      <a:r>
                        <a:rPr lang="en-US" sz="1800" b="0" i="0" u="none" strike="noStrike" noProof="0" dirty="0">
                          <a:latin typeface="Arial"/>
                        </a:rPr>
                        <a:t> every weekend. </a:t>
                      </a:r>
                      <a:endParaRPr lang="en-US" sz="1800" b="1" i="0" u="none" strike="noStrike" noProof="0" dirty="0">
                        <a:latin typeface="Arial"/>
                      </a:endParaRPr>
                    </a:p>
                    <a:p>
                      <a:pPr marL="0" marR="0" lvl="0" indent="0" algn="l">
                        <a:lnSpc>
                          <a:spcPct val="100000"/>
                        </a:lnSpc>
                        <a:spcBef>
                          <a:spcPts val="0"/>
                        </a:spcBef>
                        <a:spcAft>
                          <a:spcPts val="0"/>
                        </a:spcAft>
                        <a:buNone/>
                      </a:pPr>
                      <a:r>
                        <a:rPr lang="en-US" sz="1800" b="0" i="0" u="none" strike="noStrike" noProof="0" dirty="0">
                          <a:latin typeface="Arial"/>
                        </a:rPr>
                        <a:t>He </a:t>
                      </a:r>
                      <a:r>
                        <a:rPr lang="en-US" sz="1800" b="0" i="0" u="sng" strike="noStrike" noProof="0" dirty="0">
                          <a:latin typeface="Arial"/>
                        </a:rPr>
                        <a:t>is</a:t>
                      </a:r>
                      <a:r>
                        <a:rPr lang="en-US" sz="1800" b="0" i="0" u="none" strike="noStrike" noProof="0" dirty="0">
                          <a:latin typeface="Arial"/>
                        </a:rPr>
                        <a:t> </a:t>
                      </a:r>
                      <a:r>
                        <a:rPr lang="en-US" sz="1800" b="0" i="0" u="sng" strike="noStrike" noProof="0" dirty="0">
                          <a:latin typeface="Arial"/>
                        </a:rPr>
                        <a:t>drawing</a:t>
                      </a:r>
                      <a:r>
                        <a:rPr lang="en-US" sz="1800" b="0" i="0" u="none" strike="noStrike" noProof="0" dirty="0">
                          <a:latin typeface="Arial"/>
                        </a:rPr>
                        <a:t> a picture. He </a:t>
                      </a:r>
                      <a:r>
                        <a:rPr lang="en-US" sz="1800" b="0" i="0" u="sng" strike="noStrike" noProof="0" dirty="0">
                          <a:latin typeface="Arial"/>
                        </a:rPr>
                        <a:t>draws</a:t>
                      </a:r>
                      <a:r>
                        <a:rPr lang="en-US" sz="1800" b="0" i="0" u="none" strike="noStrike" noProof="0" dirty="0">
                          <a:latin typeface="Arial"/>
                        </a:rPr>
                        <a:t> pictures for his job. </a:t>
                      </a:r>
                      <a:endParaRPr lang="en-US" sz="1800" b="0" i="0" u="none" strike="noStrike" noProof="0" dirty="0"/>
                    </a:p>
                    <a:p>
                      <a:pPr marL="0" marR="0" lvl="0" indent="0" algn="l">
                        <a:lnSpc>
                          <a:spcPct val="100000"/>
                        </a:lnSpc>
                        <a:spcBef>
                          <a:spcPts val="0"/>
                        </a:spcBef>
                        <a:spcAft>
                          <a:spcPts val="0"/>
                        </a:spcAft>
                        <a:buNone/>
                      </a:pPr>
                      <a:r>
                        <a:rPr lang="en-US" sz="1800" b="0" i="0" u="none" strike="noStrike" noProof="0" dirty="0">
                          <a:latin typeface="Arial"/>
                        </a:rPr>
                        <a:t>She </a:t>
                      </a:r>
                      <a:r>
                        <a:rPr lang="en-US" sz="1800" b="0" i="0" u="sng" strike="noStrike" noProof="0" dirty="0">
                          <a:latin typeface="Arial"/>
                        </a:rPr>
                        <a:t>isn’t</a:t>
                      </a:r>
                      <a:r>
                        <a:rPr lang="en-US" sz="1800" b="0" i="0" u="none" strike="noStrike" noProof="0" dirty="0">
                          <a:latin typeface="Arial"/>
                        </a:rPr>
                        <a:t> </a:t>
                      </a:r>
                      <a:r>
                        <a:rPr lang="en-US" sz="1800" b="0" i="0" u="sng" strike="noStrike" noProof="0" dirty="0">
                          <a:latin typeface="Arial"/>
                        </a:rPr>
                        <a:t>reading</a:t>
                      </a:r>
                      <a:r>
                        <a:rPr lang="en-US" sz="1800" b="0" i="0" u="none" strike="noStrike" noProof="0" dirty="0">
                          <a:latin typeface="Arial"/>
                        </a:rPr>
                        <a:t> anything at the moment. She </a:t>
                      </a:r>
                      <a:r>
                        <a:rPr lang="en-US" sz="1800" b="0" i="0" u="sng" strike="noStrike" noProof="0" dirty="0">
                          <a:latin typeface="Arial"/>
                        </a:rPr>
                        <a:t>usually reads</a:t>
                      </a:r>
                      <a:r>
                        <a:rPr lang="en-US" sz="1800" b="0" i="0" u="none" strike="noStrike" noProof="0" dirty="0">
                          <a:latin typeface="Arial"/>
                        </a:rPr>
                        <a:t> a lot </a:t>
                      </a:r>
                      <a:r>
                        <a:rPr lang="en-US" sz="1800" b="0" i="0" u="none" strike="noStrike" noProof="0">
                          <a:latin typeface="Arial"/>
                        </a:rPr>
                        <a:t>of books. </a:t>
                      </a:r>
                      <a:endParaRPr lang="en-AE"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39842228"/>
                  </a:ext>
                </a:extLst>
              </a:tr>
            </a:tbl>
          </a:graphicData>
        </a:graphic>
      </p:graphicFrame>
    </p:spTree>
    <p:extLst>
      <p:ext uri="{BB962C8B-B14F-4D97-AF65-F5344CB8AC3E}">
        <p14:creationId xmlns:p14="http://schemas.microsoft.com/office/powerpoint/2010/main" val="564423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0B0BF13B97DD4BB8CF62CFB1A9CDD2" ma:contentTypeVersion="6" ma:contentTypeDescription="Create a new document." ma:contentTypeScope="" ma:versionID="0609a2bd0f89e355c6b261862b4b5cd3">
  <xsd:schema xmlns:xsd="http://www.w3.org/2001/XMLSchema" xmlns:xs="http://www.w3.org/2001/XMLSchema" xmlns:p="http://schemas.microsoft.com/office/2006/metadata/properties" xmlns:ns2="9e9750b4-5bba-45f3-b196-96a2c6b5604b" xmlns:ns3="32e4c5a6-a30f-402c-a4de-1974d13e36c6" targetNamespace="http://schemas.microsoft.com/office/2006/metadata/properties" ma:root="true" ma:fieldsID="37eb32594463115cccb3f16d081f217f" ns2:_="" ns3:_="">
    <xsd:import namespace="9e9750b4-5bba-45f3-b196-96a2c6b5604b"/>
    <xsd:import namespace="32e4c5a6-a30f-402c-a4de-1974d13e36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9750b4-5bba-45f3-b196-96a2c6b560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e4c5a6-a30f-402c-a4de-1974d13e36c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89C936-F01F-4F2D-B734-166460D9E1F7}">
  <ds:schemaRefs>
    <ds:schemaRef ds:uri="http://schemas.microsoft.com/office/2006/metadata/properties"/>
    <ds:schemaRef ds:uri="http://schemas.microsoft.com/office/infopath/2007/PartnerControls"/>
    <ds:schemaRef ds:uri="ed98f769-9929-4a8c-b4e0-3b1d78562470"/>
    <ds:schemaRef ds:uri="4a090edc-7a12-48de-8ccc-e297ffa550e8"/>
    <ds:schemaRef ds:uri="997d00f3-4e20-4d00-a5cd-ed18ae28c618"/>
    <ds:schemaRef ds:uri="0098c797-5aa6-4363-960e-85e767945802"/>
  </ds:schemaRefs>
</ds:datastoreItem>
</file>

<file path=customXml/itemProps2.xml><?xml version="1.0" encoding="utf-8"?>
<ds:datastoreItem xmlns:ds="http://schemas.openxmlformats.org/officeDocument/2006/customXml" ds:itemID="{F7D3999C-0D35-4239-B05A-ED8436516BA7}">
  <ds:schemaRefs>
    <ds:schemaRef ds:uri="http://schemas.microsoft.com/sharepoint/v3/contenttype/forms"/>
  </ds:schemaRefs>
</ds:datastoreItem>
</file>

<file path=customXml/itemProps3.xml><?xml version="1.0" encoding="utf-8"?>
<ds:datastoreItem xmlns:ds="http://schemas.openxmlformats.org/officeDocument/2006/customXml" ds:itemID="{81BC1DD4-D750-4D82-BCBB-DC22E988F2FD}"/>
</file>

<file path=docProps/app.xml><?xml version="1.0" encoding="utf-8"?>
<Properties xmlns="http://schemas.openxmlformats.org/officeDocument/2006/extended-properties" xmlns:vt="http://schemas.openxmlformats.org/officeDocument/2006/docPropsVTypes">
  <TotalTime>2018</TotalTime>
  <Words>1180</Words>
  <Application>Microsoft Office PowerPoint</Application>
  <PresentationFormat>Widescreen</PresentationFormat>
  <Paragraphs>140</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GE Dinar One</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Reem Samir Abu Ghaida</dc:creator>
  <cp:lastModifiedBy>Neil Armstrong</cp:lastModifiedBy>
  <cp:revision>161</cp:revision>
  <dcterms:created xsi:type="dcterms:W3CDTF">2021-02-06T17:30:35Z</dcterms:created>
  <dcterms:modified xsi:type="dcterms:W3CDTF">2023-01-25T19:43:26Z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0x010100810B0BF13B97DD4BB8CF62CFB1A9CDD2</vt:lpwstr>
  </property>
  <property fmtid="{D5CDD505-2E9C-101B-9397-08002B2CF9AE}" pid="3" name="MediaServiceImageTags">
    <vt:lpwstr/>
  </property>
</Properties>
</file>