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7" r:id="rId1"/>
  </p:sldMasterIdLst>
  <p:notesMasterIdLst>
    <p:notesMasterId r:id="rId22"/>
  </p:notesMasterIdLst>
  <p:sldIdLst>
    <p:sldId id="2326" r:id="rId2"/>
    <p:sldId id="2421" r:id="rId3"/>
    <p:sldId id="262" r:id="rId4"/>
    <p:sldId id="263" r:id="rId5"/>
    <p:sldId id="299" r:id="rId6"/>
    <p:sldId id="300" r:id="rId7"/>
    <p:sldId id="286" r:id="rId8"/>
    <p:sldId id="309" r:id="rId9"/>
    <p:sldId id="2423" r:id="rId10"/>
    <p:sldId id="287" r:id="rId11"/>
    <p:sldId id="310" r:id="rId12"/>
    <p:sldId id="288" r:id="rId13"/>
    <p:sldId id="311" r:id="rId14"/>
    <p:sldId id="289" r:id="rId15"/>
    <p:sldId id="290" r:id="rId16"/>
    <p:sldId id="303" r:id="rId17"/>
    <p:sldId id="291" r:id="rId18"/>
    <p:sldId id="312" r:id="rId19"/>
    <p:sldId id="304" r:id="rId20"/>
    <p:sldId id="242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65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3FC02D-FC85-439A-B4B8-852E453779DA}" type="datetimeFigureOut">
              <a:rPr lang="en-US" smtClean="0"/>
              <a:pPr/>
              <a:t>10/14/2023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79357C-7185-491E-8C55-D681876ED1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341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9357C-7185-491E-8C55-D681876ED18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053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9357C-7185-491E-8C55-D681876ED18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339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9357C-7185-491E-8C55-D681876ED18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3299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9357C-7185-491E-8C55-D681876ED18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257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3E88-35B9-4F0F-9F8A-7893428FBA33}" type="datetimeFigureOut">
              <a:rPr lang="en-US" smtClean="0"/>
              <a:pPr/>
              <a:t>10/14/2023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A4291-1DA4-4B98-81BB-917DD29DD5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169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3E88-35B9-4F0F-9F8A-7893428FBA33}" type="datetimeFigureOut">
              <a:rPr lang="en-US" smtClean="0"/>
              <a:pPr/>
              <a:t>10/14/2023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A4291-1DA4-4B98-81BB-917DD29DD5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963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3E88-35B9-4F0F-9F8A-7893428FBA33}" type="datetimeFigureOut">
              <a:rPr lang="en-US" smtClean="0"/>
              <a:pPr/>
              <a:t>10/14/2023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A4291-1DA4-4B98-81BB-917DD29DD5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185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3E88-35B9-4F0F-9F8A-7893428FBA33}" type="datetimeFigureOut">
              <a:rPr lang="en-US" smtClean="0"/>
              <a:pPr/>
              <a:t>10/14/2023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A4291-1DA4-4B98-81BB-917DD29DD5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71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3E88-35B9-4F0F-9F8A-7893428FBA33}" type="datetimeFigureOut">
              <a:rPr lang="en-US" smtClean="0"/>
              <a:pPr/>
              <a:t>10/14/2023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A4291-1DA4-4B98-81BB-917DD29DD5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33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3E88-35B9-4F0F-9F8A-7893428FBA33}" type="datetimeFigureOut">
              <a:rPr lang="en-US" smtClean="0"/>
              <a:pPr/>
              <a:t>10/14/2023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A4291-1DA4-4B98-81BB-917DD29DD5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22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3E88-35B9-4F0F-9F8A-7893428FBA33}" type="datetimeFigureOut">
              <a:rPr lang="en-US" smtClean="0"/>
              <a:pPr/>
              <a:t>10/14/2023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A4291-1DA4-4B98-81BB-917DD29DD5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522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3E88-35B9-4F0F-9F8A-7893428FBA33}" type="datetimeFigureOut">
              <a:rPr lang="en-US" smtClean="0"/>
              <a:pPr/>
              <a:t>10/14/2023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A4291-1DA4-4B98-81BB-917DD29DD5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089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3E88-35B9-4F0F-9F8A-7893428FBA33}" type="datetimeFigureOut">
              <a:rPr lang="en-US" smtClean="0"/>
              <a:pPr/>
              <a:t>10/14/2023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A4291-1DA4-4B98-81BB-917DD29DD5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107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3E88-35B9-4F0F-9F8A-7893428FBA33}" type="datetimeFigureOut">
              <a:rPr lang="en-US" smtClean="0"/>
              <a:pPr/>
              <a:t>10/14/2023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A4291-1DA4-4B98-81BB-917DD29DD5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60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3E88-35B9-4F0F-9F8A-7893428FBA33}" type="datetimeFigureOut">
              <a:rPr lang="en-US" smtClean="0"/>
              <a:pPr/>
              <a:t>10/14/2023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A4291-1DA4-4B98-81BB-917DD29DD5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52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4CE3E88-35B9-4F0F-9F8A-7893428FBA33}" type="datetimeFigureOut">
              <a:rPr lang="en-US" smtClean="0"/>
              <a:pPr/>
              <a:t>10/14/2023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A4291-1DA4-4B98-81BB-917DD29DD5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825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veworksheets.com/vk2557868rk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atic.vecteezy.com/system/resources/previews/000/678/505/non_2x/blue-and-pink-watercolor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19" y="152400"/>
            <a:ext cx="11887200" cy="649629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8657492" y="2942915"/>
            <a:ext cx="3282461" cy="9937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(AH) Manal Black" pitchFamily="2" charset="-78"/>
              </a:rPr>
              <a:t>ص</a:t>
            </a:r>
            <a:r>
              <a:rPr lang="ar-S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(AH) Manal Black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(AH) Manal Black" pitchFamily="2" charset="-78"/>
              </a:rPr>
              <a:t>53-</a:t>
            </a:r>
            <a:r>
              <a:rPr lang="ar-AE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(AH) Manal Black" pitchFamily="2" charset="-78"/>
              </a:rPr>
              <a:t>52 كتاب النشاط</a:t>
            </a:r>
            <a:endParaRPr lang="ar-SA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anose="02020603050405020304" pitchFamily="18" charset="-78"/>
              <a:cs typeface="(AH) Manal Black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5F2DCC-5976-4D34-AC10-7B9FE4056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00" y="948295"/>
            <a:ext cx="3845468" cy="433973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45039D8-5A93-4445-BFEB-9217427510DD}"/>
              </a:ext>
            </a:extLst>
          </p:cNvPr>
          <p:cNvSpPr txBox="1">
            <a:spLocks/>
          </p:cNvSpPr>
          <p:nvPr/>
        </p:nvSpPr>
        <p:spPr>
          <a:xfrm>
            <a:off x="3744660" y="2925867"/>
            <a:ext cx="3264031" cy="10278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(AH) Manal Black" pitchFamily="2" charset="-78"/>
              </a:rPr>
              <a:t>156-157</a:t>
            </a:r>
            <a:r>
              <a:rPr lang="ar-AE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(AH) Manal Black" pitchFamily="2" charset="-78"/>
              </a:rPr>
              <a:t> </a:t>
            </a:r>
            <a:r>
              <a:rPr lang="ar-AE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(AH) Manal Black" pitchFamily="2" charset="-78"/>
              </a:rPr>
              <a:t>كتاب </a:t>
            </a:r>
            <a:r>
              <a:rPr lang="ar-S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(AH) Manal Black" pitchFamily="2" charset="-78"/>
              </a:rPr>
              <a:t>الطالب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BED867C7-E111-4812-B2E9-9979A6B35F9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553" y="668262"/>
            <a:ext cx="2713894" cy="242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0">
            <a:extLst>
              <a:ext uri="{FF2B5EF4-FFF2-40B4-BE49-F238E27FC236}">
                <a16:creationId xmlns:a16="http://schemas.microsoft.com/office/drawing/2014/main" id="{55A12389-7A55-4FCA-9FFF-6555DB4EA585}"/>
              </a:ext>
            </a:extLst>
          </p:cNvPr>
          <p:cNvSpPr/>
          <p:nvPr/>
        </p:nvSpPr>
        <p:spPr>
          <a:xfrm>
            <a:off x="3733800" y="3832021"/>
            <a:ext cx="80772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72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حل تدريبات صوت المحبة</a:t>
            </a:r>
            <a:endParaRPr lang="ar-AE" sz="72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AE99867-AF29-487A-A85C-FE7DC46E8464}"/>
              </a:ext>
            </a:extLst>
          </p:cNvPr>
          <p:cNvSpPr txBox="1">
            <a:spLocks/>
          </p:cNvSpPr>
          <p:nvPr/>
        </p:nvSpPr>
        <p:spPr>
          <a:xfrm>
            <a:off x="8928788" y="5938504"/>
            <a:ext cx="3187012" cy="452003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>
                <a:uFillTx/>
              </a:defRPr>
            </a:pPr>
            <a:r>
              <a:rPr lang="ar-AE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المادة: </a:t>
            </a:r>
            <a:r>
              <a:rPr lang="ar-AE" sz="6000" b="1" dirty="0">
                <a:solidFill>
                  <a:srgbClr val="FF0000"/>
                </a:solidFill>
                <a:latin typeface="Aldhabi" panose="01000000000000000000" pitchFamily="2" charset="-78"/>
                <a:ea typeface="+mn-ea"/>
                <a:cs typeface="Aldhabi" panose="01000000000000000000" pitchFamily="2" charset="-78"/>
              </a:rPr>
              <a:t>اللغة العربية</a:t>
            </a:r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739CAE6A-D6C0-4BD4-9348-61287658AD3F}"/>
              </a:ext>
            </a:extLst>
          </p:cNvPr>
          <p:cNvSpPr/>
          <p:nvPr/>
        </p:nvSpPr>
        <p:spPr>
          <a:xfrm>
            <a:off x="11844" y="4498972"/>
            <a:ext cx="334739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PT Bold Heading" pitchFamily="2" charset="-78"/>
              </a:rPr>
              <a:t>الصف</a:t>
            </a:r>
            <a:r>
              <a:rPr lang="ar-SA" sz="4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PT Bold Heading" pitchFamily="2" charset="-78"/>
              </a:rPr>
              <a:t> </a:t>
            </a:r>
            <a:r>
              <a:rPr lang="ar-AE" sz="4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PT Bold Heading" pitchFamily="2" charset="-78"/>
              </a:rPr>
              <a:t>:</a:t>
            </a:r>
            <a:r>
              <a:rPr lang="ar-SA" sz="4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PT Bold Heading" pitchFamily="2" charset="-78"/>
              </a:rPr>
              <a:t> </a:t>
            </a:r>
            <a:r>
              <a:rPr lang="ar-AE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ال</a:t>
            </a:r>
            <a:r>
              <a:rPr lang="ar-SA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خامس</a:t>
            </a:r>
            <a:endParaRPr lang="en-US" sz="6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E62F4A58-CBB1-430E-82FB-28322D827008}"/>
              </a:ext>
            </a:extLst>
          </p:cNvPr>
          <p:cNvSpPr/>
          <p:nvPr/>
        </p:nvSpPr>
        <p:spPr>
          <a:xfrm>
            <a:off x="228600" y="5588371"/>
            <a:ext cx="385875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ar-SA" altLang="en-US" sz="6000" b="1" dirty="0">
                <a:latin typeface="Aldhabi" panose="01000000000000000000" pitchFamily="2" charset="-78"/>
                <a:cs typeface="Aldhabi" panose="01000000000000000000" pitchFamily="2" charset="-78"/>
              </a:rPr>
              <a:t>م</a:t>
            </a:r>
            <a:r>
              <a:rPr lang="ar-AE" altLang="en-US" sz="6000" b="1" dirty="0">
                <a:latin typeface="Aldhabi" panose="01000000000000000000" pitchFamily="2" charset="-78"/>
                <a:cs typeface="Aldhabi" panose="01000000000000000000" pitchFamily="2" charset="-78"/>
              </a:rPr>
              <a:t>ـ</a:t>
            </a:r>
            <a:r>
              <a:rPr lang="ar-SA" altLang="en-US" sz="6000" b="1" dirty="0">
                <a:latin typeface="Aldhabi" panose="01000000000000000000" pitchFamily="2" charset="-78"/>
                <a:cs typeface="Aldhabi" panose="01000000000000000000" pitchFamily="2" charset="-78"/>
              </a:rPr>
              <a:t>علمة</a:t>
            </a:r>
            <a:r>
              <a:rPr lang="ar-EG" altLang="en-US" sz="6000" b="1" dirty="0">
                <a:latin typeface="Aldhabi" panose="01000000000000000000" pitchFamily="2" charset="-78"/>
                <a:cs typeface="Aldhabi" panose="01000000000000000000" pitchFamily="2" charset="-78"/>
              </a:rPr>
              <a:t>المادة </a:t>
            </a:r>
            <a:r>
              <a:rPr lang="ar-EG" altLang="en-US" sz="6000" b="1" dirty="0"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: </a:t>
            </a:r>
            <a:r>
              <a:rPr lang="ar-SA" altLang="en-US" sz="6000" b="1" dirty="0"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أ / زينب</a:t>
            </a:r>
            <a:endParaRPr lang="en-US" sz="6000" dirty="0"/>
          </a:p>
        </p:txBody>
      </p:sp>
      <p:pic>
        <p:nvPicPr>
          <p:cNvPr id="13" name="Picture 2" descr="هيئة الشارقة للتعليم الخاص - مدرسة صناع الغد الخاصة">
            <a:extLst>
              <a:ext uri="{FF2B5EF4-FFF2-40B4-BE49-F238E27FC236}">
                <a16:creationId xmlns:a16="http://schemas.microsoft.com/office/drawing/2014/main" id="{9E4D0BAC-8CEB-4290-B2BF-76684721C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368" y="195056"/>
            <a:ext cx="3030664" cy="147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543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 animBg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59730"/>
            <a:ext cx="10820400" cy="633854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577347"/>
            <a:ext cx="3269125" cy="43099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220299" y="507778"/>
            <a:ext cx="3623075" cy="82152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نواتج التعلم</a:t>
            </a:r>
            <a:endParaRPr lang="ar-SA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9E2DB89-9013-4BE9-84FB-69FCA3C57F44}"/>
              </a:ext>
            </a:extLst>
          </p:cNvPr>
          <p:cNvSpPr txBox="1">
            <a:spLocks/>
          </p:cNvSpPr>
          <p:nvPr/>
        </p:nvSpPr>
        <p:spPr>
          <a:xfrm>
            <a:off x="5616916" y="3167477"/>
            <a:ext cx="4574455" cy="12769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يحول الكلمات من الجمع إلى المفرد</a:t>
            </a:r>
            <a:endParaRPr lang="ar-SA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26E12E0-2C84-4649-8629-9EB0E7248F1F}"/>
              </a:ext>
            </a:extLst>
          </p:cNvPr>
          <p:cNvSpPr txBox="1">
            <a:spLocks/>
          </p:cNvSpPr>
          <p:nvPr/>
        </p:nvSpPr>
        <p:spPr>
          <a:xfrm>
            <a:off x="5603810" y="4827424"/>
            <a:ext cx="4598111" cy="109938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يتمكن الطالب من </a:t>
            </a:r>
            <a:r>
              <a:rPr lang="ar-S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الإجابة عن الأسئلة</a:t>
            </a:r>
            <a:endParaRPr lang="ar-SA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AFD25F9-DCA5-4340-9E74-2257C97D9CDF}"/>
              </a:ext>
            </a:extLst>
          </p:cNvPr>
          <p:cNvSpPr txBox="1">
            <a:spLocks/>
          </p:cNvSpPr>
          <p:nvPr/>
        </p:nvSpPr>
        <p:spPr>
          <a:xfrm>
            <a:off x="5627466" y="1685327"/>
            <a:ext cx="4563904" cy="12663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يحدد </a:t>
            </a:r>
            <a:r>
              <a:rPr lang="ar-S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المتعلم </a:t>
            </a:r>
            <a:r>
              <a:rPr lang="ar-A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الكلمة المفقودة في الجملة</a:t>
            </a:r>
            <a:endParaRPr lang="ar-SA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312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4" t="27608" r="12537" b="5941"/>
          <a:stretch/>
        </p:blipFill>
        <p:spPr bwMode="auto">
          <a:xfrm>
            <a:off x="1524000" y="1"/>
            <a:ext cx="9144000" cy="6857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CB9DAE-477D-4850-95A7-72DD31776D8A}"/>
              </a:ext>
            </a:extLst>
          </p:cNvPr>
          <p:cNvSpPr txBox="1"/>
          <p:nvPr/>
        </p:nvSpPr>
        <p:spPr>
          <a:xfrm>
            <a:off x="3048000" y="5103674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وصف حياة الرجل المسن 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F091BA-19A3-46AD-BA65-4056B8D8A26B}"/>
              </a:ext>
            </a:extLst>
          </p:cNvPr>
          <p:cNvSpPr txBox="1"/>
          <p:nvPr/>
        </p:nvSpPr>
        <p:spPr>
          <a:xfrm>
            <a:off x="533400" y="5713216"/>
            <a:ext cx="5470574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لموت العديد من الحيوانات وفرار الباقي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97ECEA-937C-4FFE-8CD5-23B675E5C14E}"/>
              </a:ext>
            </a:extLst>
          </p:cNvPr>
          <p:cNvSpPr txBox="1"/>
          <p:nvPr/>
        </p:nvSpPr>
        <p:spPr>
          <a:xfrm>
            <a:off x="3924300" y="6273226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أشفق عليه وعالج جرحه .</a:t>
            </a:r>
            <a:endParaRPr lang="en-US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437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t="21882" r="13309" b="10000"/>
          <a:stretch/>
        </p:blipFill>
        <p:spPr bwMode="auto">
          <a:xfrm>
            <a:off x="457200" y="0"/>
            <a:ext cx="11430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CCD88A-D675-417C-A8CE-6D2F5F84DD9E}"/>
              </a:ext>
            </a:extLst>
          </p:cNvPr>
          <p:cNvSpPr txBox="1"/>
          <p:nvPr/>
        </p:nvSpPr>
        <p:spPr>
          <a:xfrm>
            <a:off x="1752600" y="990601"/>
            <a:ext cx="70104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شراء الرجل الأجراس الصغيرة للذئب ليؤنس وحدته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1A3821-B542-4A1E-9893-C6BBB3FFE63A}"/>
              </a:ext>
            </a:extLst>
          </p:cNvPr>
          <p:cNvSpPr txBox="1"/>
          <p:nvPr/>
        </p:nvSpPr>
        <p:spPr>
          <a:xfrm>
            <a:off x="2161149" y="1566517"/>
            <a:ext cx="64008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EG" sz="3200" b="1" dirty="0">
                <a:solidFill>
                  <a:srgbClr val="002060"/>
                </a:solidFill>
              </a:rPr>
              <a:t>معرفة الذئب مصدر رائحة الحساء .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8F5AD0-3CF4-47C5-8CB4-07E3E7B73EAE}"/>
              </a:ext>
            </a:extLst>
          </p:cNvPr>
          <p:cNvSpPr txBox="1"/>
          <p:nvPr/>
        </p:nvSpPr>
        <p:spPr>
          <a:xfrm>
            <a:off x="2161149" y="2168077"/>
            <a:ext cx="64008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إحضار الذئب قدرًا ن</a:t>
            </a:r>
            <a:r>
              <a:rPr lang="ar-SA" sz="3200" b="1" dirty="0">
                <a:solidFill>
                  <a:srgbClr val="C00000"/>
                </a:solidFill>
              </a:rPr>
              <a:t>ُ</a:t>
            </a:r>
            <a:r>
              <a:rPr lang="ar-EG" sz="3200" b="1" dirty="0">
                <a:solidFill>
                  <a:srgbClr val="C00000"/>
                </a:solidFill>
              </a:rPr>
              <a:t>حاسية جديدة للرجل .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416E75-C63C-40F7-9C87-D1A8031DCDCC}"/>
              </a:ext>
            </a:extLst>
          </p:cNvPr>
          <p:cNvSpPr txBox="1"/>
          <p:nvPr/>
        </p:nvSpPr>
        <p:spPr>
          <a:xfrm>
            <a:off x="2131841" y="2732999"/>
            <a:ext cx="6430108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002060"/>
                </a:solidFill>
              </a:rPr>
              <a:t>قيام رجل الفطر بشراء الجرس الكبيرة لل</a:t>
            </a:r>
            <a:r>
              <a:rPr lang="ar-AE" sz="3200" b="1" dirty="0">
                <a:solidFill>
                  <a:srgbClr val="002060"/>
                </a:solidFill>
              </a:rPr>
              <a:t>ذئب</a:t>
            </a:r>
            <a:r>
              <a:rPr lang="ar-EG" sz="3200" b="1" dirty="0">
                <a:solidFill>
                  <a:srgbClr val="002060"/>
                </a:solidFill>
              </a:rPr>
              <a:t> 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CBCF6C-1F27-48F4-B59F-984333FB85AF}"/>
              </a:ext>
            </a:extLst>
          </p:cNvPr>
          <p:cNvSpPr txBox="1"/>
          <p:nvPr/>
        </p:nvSpPr>
        <p:spPr>
          <a:xfrm>
            <a:off x="457200" y="4420298"/>
            <a:ext cx="7318717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EG" sz="3200" b="1" dirty="0">
                <a:solidFill>
                  <a:srgbClr val="002060"/>
                </a:solidFill>
              </a:rPr>
              <a:t>تفاج</a:t>
            </a:r>
            <a:r>
              <a:rPr lang="ar-SA" sz="3200" b="1" dirty="0">
                <a:solidFill>
                  <a:srgbClr val="002060"/>
                </a:solidFill>
              </a:rPr>
              <a:t>أ</a:t>
            </a:r>
            <a:r>
              <a:rPr lang="ar-EG" sz="3200" b="1" dirty="0">
                <a:solidFill>
                  <a:srgbClr val="002060"/>
                </a:solidFill>
              </a:rPr>
              <a:t> الذئب بخلو بيت القش من الأعشاب ، وتفاج</a:t>
            </a:r>
            <a:r>
              <a:rPr lang="ar-SA" sz="3200" b="1" dirty="0">
                <a:solidFill>
                  <a:srgbClr val="002060"/>
                </a:solidFill>
              </a:rPr>
              <a:t>أ</a:t>
            </a:r>
            <a:r>
              <a:rPr lang="ar-EG" sz="3200" b="1" dirty="0">
                <a:solidFill>
                  <a:srgbClr val="002060"/>
                </a:solidFill>
              </a:rPr>
              <a:t> الرجل باختفاء الأجراس ، </a:t>
            </a:r>
            <a:endParaRPr lang="ar-SA" sz="3200" b="1" dirty="0">
              <a:solidFill>
                <a:srgbClr val="002060"/>
              </a:solidFill>
            </a:endParaRPr>
          </a:p>
          <a:p>
            <a:pPr algn="ctr"/>
            <a:r>
              <a:rPr lang="ar-EG" sz="3200" b="1" dirty="0">
                <a:solidFill>
                  <a:srgbClr val="002060"/>
                </a:solidFill>
              </a:rPr>
              <a:t>وسريان صوت المحبة في الغابة .</a:t>
            </a:r>
            <a:endParaRPr lang="en-US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2930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2" t="15800" r="13680" b="5000"/>
          <a:stretch/>
        </p:blipFill>
        <p:spPr bwMode="auto">
          <a:xfrm>
            <a:off x="304800" y="1"/>
            <a:ext cx="11506200" cy="68645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9DCADF7-2DAC-4C66-989B-B71C1655FDD7}"/>
              </a:ext>
            </a:extLst>
          </p:cNvPr>
          <p:cNvSpPr txBox="1"/>
          <p:nvPr/>
        </p:nvSpPr>
        <p:spPr>
          <a:xfrm>
            <a:off x="3810000" y="4648201"/>
            <a:ext cx="57912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وقوعه في مصيدة الرجل المسن .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A9C02E-5624-4E2E-8635-F5D572202884}"/>
              </a:ext>
            </a:extLst>
          </p:cNvPr>
          <p:cNvSpPr txBox="1"/>
          <p:nvPr/>
        </p:nvSpPr>
        <p:spPr>
          <a:xfrm>
            <a:off x="2057400" y="6172201"/>
            <a:ext cx="72390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لأنه غضب لموت العديد من الحيوانات وفرار الباقي </a:t>
            </a:r>
            <a:endParaRPr lang="en-US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7208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9" t="16589" r="14191" b="7706"/>
          <a:stretch/>
        </p:blipFill>
        <p:spPr bwMode="auto">
          <a:xfrm>
            <a:off x="457200" y="0"/>
            <a:ext cx="11353800" cy="68535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9B2B2A-5F6E-4C3B-8628-221D12E6F96E}"/>
              </a:ext>
            </a:extLst>
          </p:cNvPr>
          <p:cNvSpPr txBox="1"/>
          <p:nvPr/>
        </p:nvSpPr>
        <p:spPr>
          <a:xfrm>
            <a:off x="2438400" y="152401"/>
            <a:ext cx="6019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ماذا فعل الرجل المسن للذئب بعد إصابته ؟ 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5CB341-3630-4E87-A02E-6200B86C41C5}"/>
              </a:ext>
            </a:extLst>
          </p:cNvPr>
          <p:cNvSpPr txBox="1"/>
          <p:nvPr/>
        </p:nvSpPr>
        <p:spPr>
          <a:xfrm>
            <a:off x="3505200" y="889576"/>
            <a:ext cx="64770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002060"/>
                </a:solidFill>
              </a:rPr>
              <a:t>لم يسمح له ضميره بقتله ، وعالج جرحه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9FD04D-2C44-4AD2-8A19-7DB886926400}"/>
              </a:ext>
            </a:extLst>
          </p:cNvPr>
          <p:cNvSpPr txBox="1"/>
          <p:nvPr/>
        </p:nvSpPr>
        <p:spPr>
          <a:xfrm>
            <a:off x="2667000" y="1626751"/>
            <a:ext cx="63246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AE" sz="3200" b="1" dirty="0">
                <a:solidFill>
                  <a:srgbClr val="C00000"/>
                </a:solidFill>
              </a:rPr>
              <a:t>ماذا فعل الرجل المسن ليزيل وحدة الذئب ؟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5A7386-43B1-4B53-84A8-9C4AEBEF63E3}"/>
              </a:ext>
            </a:extLst>
          </p:cNvPr>
          <p:cNvSpPr txBox="1"/>
          <p:nvPr/>
        </p:nvSpPr>
        <p:spPr>
          <a:xfrm>
            <a:off x="2209800" y="2394856"/>
            <a:ext cx="69342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002060"/>
                </a:solidFill>
              </a:rPr>
              <a:t>اشترى له مجموعة من الأجراس ؛ ليؤنس وحدته .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72F012-1974-4189-B65C-6CAFD8923CFE}"/>
              </a:ext>
            </a:extLst>
          </p:cNvPr>
          <p:cNvSpPr txBox="1"/>
          <p:nvPr/>
        </p:nvSpPr>
        <p:spPr>
          <a:xfrm>
            <a:off x="2080846" y="3212065"/>
            <a:ext cx="6400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عما كان يبحث الذئب في الغابة ؟ وماذا وجد ؟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A00700-B699-4335-BD6F-B10A7AB2D7F6}"/>
              </a:ext>
            </a:extLst>
          </p:cNvPr>
          <p:cNvSpPr txBox="1"/>
          <p:nvPr/>
        </p:nvSpPr>
        <p:spPr>
          <a:xfrm>
            <a:off x="3147646" y="4052536"/>
            <a:ext cx="5334001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EG" sz="3200" b="1" dirty="0">
                <a:solidFill>
                  <a:srgbClr val="002060"/>
                </a:solidFill>
              </a:rPr>
              <a:t>كان يبحث عن مصدر رائحة الحساء.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CD1F98-49DD-4703-A5C8-F3592C326265}"/>
              </a:ext>
            </a:extLst>
          </p:cNvPr>
          <p:cNvSpPr txBox="1"/>
          <p:nvPr/>
        </p:nvSpPr>
        <p:spPr>
          <a:xfrm>
            <a:off x="1987942" y="5032792"/>
            <a:ext cx="7073997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كيف حاول </a:t>
            </a:r>
            <a:r>
              <a:rPr lang="ar-AE" sz="3200" b="1" dirty="0">
                <a:solidFill>
                  <a:srgbClr val="C00000"/>
                </a:solidFill>
              </a:rPr>
              <a:t>كلٌّ</a:t>
            </a:r>
            <a:r>
              <a:rPr lang="ar-EG" sz="3200" b="1" dirty="0">
                <a:solidFill>
                  <a:srgbClr val="C00000"/>
                </a:solidFill>
              </a:rPr>
              <a:t> من رجل الفطر والذئب </a:t>
            </a:r>
            <a:r>
              <a:rPr lang="ar-AE" sz="3200" b="1" dirty="0">
                <a:solidFill>
                  <a:srgbClr val="C00000"/>
                </a:solidFill>
              </a:rPr>
              <a:t>إ</a:t>
            </a:r>
            <a:r>
              <a:rPr lang="ar-EG" sz="3200" b="1" dirty="0">
                <a:solidFill>
                  <a:srgbClr val="C00000"/>
                </a:solidFill>
              </a:rPr>
              <a:t>سعاد الآخر ؟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ABC45A-674D-4320-8BDA-C00F639DD630}"/>
              </a:ext>
            </a:extLst>
          </p:cNvPr>
          <p:cNvSpPr txBox="1"/>
          <p:nvPr/>
        </p:nvSpPr>
        <p:spPr>
          <a:xfrm>
            <a:off x="2080847" y="5653085"/>
            <a:ext cx="6945923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EG" sz="3200" b="1" dirty="0">
                <a:solidFill>
                  <a:srgbClr val="002060"/>
                </a:solidFill>
              </a:rPr>
              <a:t>أحضر الذئب قدرًا نحاسيًا جديدًا للرجل ، واشترى الرجل جرسًا كبيرًا للذئب .</a:t>
            </a:r>
            <a:endParaRPr lang="en-US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677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0"/>
            <a:ext cx="9104303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003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0"/>
            <a:ext cx="9144000" cy="594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36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063" y="0"/>
            <a:ext cx="6067425" cy="6629400"/>
          </a:xfrm>
          <a:prstGeom prst="rect">
            <a:avLst/>
          </a:prstGeom>
        </p:spPr>
      </p:pic>
      <p:sp>
        <p:nvSpPr>
          <p:cNvPr id="2" name="مستطيل 1"/>
          <p:cNvSpPr/>
          <p:nvPr/>
        </p:nvSpPr>
        <p:spPr>
          <a:xfrm>
            <a:off x="6858000" y="2668369"/>
            <a:ext cx="46844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dirty="0">
                <a:hlinkClick r:id="rId3"/>
              </a:rPr>
              <a:t>https://</a:t>
            </a:r>
            <a:r>
              <a:rPr lang="ar-AE" dirty="0" smtClean="0">
                <a:hlinkClick r:id="rId3"/>
              </a:rPr>
              <a:t>www.liveworksheets.com/vk2557868rk</a:t>
            </a:r>
            <a:endParaRPr lang="ar-AE" dirty="0" smtClean="0"/>
          </a:p>
          <a:p>
            <a:endParaRPr lang="ar-AE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229600" y="152400"/>
            <a:ext cx="3623075" cy="82152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نشاط ختامي:</a:t>
            </a:r>
            <a:endParaRPr lang="ar-SA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87997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-23327"/>
            <a:ext cx="9139074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0072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57200"/>
            <a:ext cx="9144001" cy="4286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07D31F7-71EF-46C2-9EB0-B8CC67CE20B1}"/>
              </a:ext>
            </a:extLst>
          </p:cNvPr>
          <p:cNvSpPr txBox="1"/>
          <p:nvPr/>
        </p:nvSpPr>
        <p:spPr>
          <a:xfrm rot="19397969">
            <a:off x="3889103" y="1297176"/>
            <a:ext cx="964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واجب</a:t>
            </a:r>
            <a:endParaRPr lang="en-US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4066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52400"/>
            <a:ext cx="9143999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75AD6FB-B3C6-4F03-A1BF-A480E09512C1}"/>
              </a:ext>
            </a:extLst>
          </p:cNvPr>
          <p:cNvSpPr txBox="1"/>
          <p:nvPr/>
        </p:nvSpPr>
        <p:spPr>
          <a:xfrm rot="19397969">
            <a:off x="3279503" y="535176"/>
            <a:ext cx="964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واجب</a:t>
            </a:r>
            <a:endParaRPr lang="en-US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20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5" t="18883" r="33272" b="39082"/>
          <a:stretch/>
        </p:blipFill>
        <p:spPr bwMode="auto">
          <a:xfrm>
            <a:off x="152400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A08426-A832-401F-AA35-BF1BF08B3CFC}"/>
              </a:ext>
            </a:extLst>
          </p:cNvPr>
          <p:cNvSpPr txBox="1"/>
          <p:nvPr/>
        </p:nvSpPr>
        <p:spPr>
          <a:xfrm>
            <a:off x="7239001" y="4114801"/>
            <a:ext cx="964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سوى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2F64A8-1478-4248-AA81-0B1478EC4780}"/>
              </a:ext>
            </a:extLst>
          </p:cNvPr>
          <p:cNvSpPr txBox="1"/>
          <p:nvPr/>
        </p:nvSpPr>
        <p:spPr>
          <a:xfrm>
            <a:off x="6121792" y="4572001"/>
            <a:ext cx="964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كلما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51BDFF-AFED-4AD5-9B7E-069DE6A53179}"/>
              </a:ext>
            </a:extLst>
          </p:cNvPr>
          <p:cNvSpPr txBox="1"/>
          <p:nvPr/>
        </p:nvSpPr>
        <p:spPr>
          <a:xfrm>
            <a:off x="6806418" y="4965413"/>
            <a:ext cx="964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معظم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0300FE-0A46-400A-83FB-6A75CCFFDC45}"/>
              </a:ext>
            </a:extLst>
          </p:cNvPr>
          <p:cNvSpPr txBox="1"/>
          <p:nvPr/>
        </p:nvSpPr>
        <p:spPr>
          <a:xfrm>
            <a:off x="5791200" y="5358825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يا للهول !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89F366-6542-422B-9232-EC832D48E880}"/>
              </a:ext>
            </a:extLst>
          </p:cNvPr>
          <p:cNvSpPr txBox="1"/>
          <p:nvPr/>
        </p:nvSpPr>
        <p:spPr>
          <a:xfrm>
            <a:off x="5664476" y="5816025"/>
            <a:ext cx="964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عبر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4A86C0-3E9E-4300-9DF0-5E2FA1875FE9}"/>
              </a:ext>
            </a:extLst>
          </p:cNvPr>
          <p:cNvSpPr txBox="1"/>
          <p:nvPr/>
        </p:nvSpPr>
        <p:spPr>
          <a:xfrm>
            <a:off x="5943601" y="6270190"/>
            <a:ext cx="964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الآخر</a:t>
            </a:r>
            <a:endParaRPr lang="en-US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66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5" t="60109" r="33272" b="8412"/>
          <a:stretch/>
        </p:blipFill>
        <p:spPr bwMode="auto">
          <a:xfrm>
            <a:off x="1524000" y="0"/>
            <a:ext cx="9144000" cy="68535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CA4FA1-D8FE-4532-A175-164D8560EE96}"/>
              </a:ext>
            </a:extLst>
          </p:cNvPr>
          <p:cNvSpPr txBox="1"/>
          <p:nvPr/>
        </p:nvSpPr>
        <p:spPr>
          <a:xfrm>
            <a:off x="2819401" y="2514601"/>
            <a:ext cx="964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التلال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6D446D-AA37-4670-81D5-101B745444C8}"/>
              </a:ext>
            </a:extLst>
          </p:cNvPr>
          <p:cNvSpPr txBox="1"/>
          <p:nvPr/>
        </p:nvSpPr>
        <p:spPr>
          <a:xfrm>
            <a:off x="4572000" y="2561286"/>
            <a:ext cx="1346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الأعشاب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8CDF6C-2DC6-4B44-B24A-5F644EAE3A4B}"/>
              </a:ext>
            </a:extLst>
          </p:cNvPr>
          <p:cNvSpPr txBox="1"/>
          <p:nvPr/>
        </p:nvSpPr>
        <p:spPr>
          <a:xfrm>
            <a:off x="6350276" y="2561285"/>
            <a:ext cx="1346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الصيف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E53810-7085-46D3-8C89-A94ABBDCF53E}"/>
              </a:ext>
            </a:extLst>
          </p:cNvPr>
          <p:cNvSpPr txBox="1"/>
          <p:nvPr/>
        </p:nvSpPr>
        <p:spPr>
          <a:xfrm>
            <a:off x="8481944" y="2514601"/>
            <a:ext cx="964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الذئب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245F46-602D-45B3-9286-E545AB32BAB5}"/>
              </a:ext>
            </a:extLst>
          </p:cNvPr>
          <p:cNvSpPr txBox="1"/>
          <p:nvPr/>
        </p:nvSpPr>
        <p:spPr>
          <a:xfrm>
            <a:off x="2425151" y="3092342"/>
            <a:ext cx="1346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الجحور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A394CE-136C-48DA-8D6A-45FA274E1BC1}"/>
              </a:ext>
            </a:extLst>
          </p:cNvPr>
          <p:cNvSpPr txBox="1"/>
          <p:nvPr/>
        </p:nvSpPr>
        <p:spPr>
          <a:xfrm>
            <a:off x="4495388" y="3146060"/>
            <a:ext cx="1346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الحساء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D1EB19-0EF8-4DA6-B7DA-2A8B1623DC5D}"/>
              </a:ext>
            </a:extLst>
          </p:cNvPr>
          <p:cNvSpPr txBox="1"/>
          <p:nvPr/>
        </p:nvSpPr>
        <p:spPr>
          <a:xfrm>
            <a:off x="6540981" y="3071240"/>
            <a:ext cx="964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النهار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491345-893B-44A1-9568-67A04AB90626}"/>
              </a:ext>
            </a:extLst>
          </p:cNvPr>
          <p:cNvSpPr txBox="1"/>
          <p:nvPr/>
        </p:nvSpPr>
        <p:spPr>
          <a:xfrm>
            <a:off x="8205160" y="3071239"/>
            <a:ext cx="13198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الغزلان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5FF688-6FE9-4F00-8B7F-19821D8B94CD}"/>
              </a:ext>
            </a:extLst>
          </p:cNvPr>
          <p:cNvSpPr txBox="1"/>
          <p:nvPr/>
        </p:nvSpPr>
        <p:spPr>
          <a:xfrm>
            <a:off x="2658266" y="3656014"/>
            <a:ext cx="964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الغابة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33EE51-2E86-4698-BDD6-30752BD137AB}"/>
              </a:ext>
            </a:extLst>
          </p:cNvPr>
          <p:cNvSpPr txBox="1"/>
          <p:nvPr/>
        </p:nvSpPr>
        <p:spPr>
          <a:xfrm>
            <a:off x="8205160" y="5486401"/>
            <a:ext cx="13198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FF0000"/>
                </a:solidFill>
              </a:rPr>
              <a:t>أفراس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6BDD9F-5C68-4119-9BA4-E8BB9B00CE17}"/>
              </a:ext>
            </a:extLst>
          </p:cNvPr>
          <p:cNvSpPr txBox="1"/>
          <p:nvPr/>
        </p:nvSpPr>
        <p:spPr>
          <a:xfrm>
            <a:off x="6350276" y="5459231"/>
            <a:ext cx="964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FF0000"/>
                </a:solidFill>
              </a:rPr>
              <a:t>فرس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93F020-8EEA-496C-AAE9-C7A7475291C8}"/>
              </a:ext>
            </a:extLst>
          </p:cNvPr>
          <p:cNvSpPr txBox="1"/>
          <p:nvPr/>
        </p:nvSpPr>
        <p:spPr>
          <a:xfrm>
            <a:off x="8233294" y="6071176"/>
            <a:ext cx="1213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FF0000"/>
                </a:solidFill>
              </a:rPr>
              <a:t>أحراس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4D1CB8-4215-4C47-A546-C09B8065811D}"/>
              </a:ext>
            </a:extLst>
          </p:cNvPr>
          <p:cNvSpPr txBox="1"/>
          <p:nvPr/>
        </p:nvSpPr>
        <p:spPr>
          <a:xfrm>
            <a:off x="6364343" y="6156375"/>
            <a:ext cx="11415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FF0000"/>
                </a:solidFill>
              </a:rPr>
              <a:t>حارس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0853B21-A7F9-494C-96EE-1F573470CD80}"/>
              </a:ext>
            </a:extLst>
          </p:cNvPr>
          <p:cNvSpPr txBox="1"/>
          <p:nvPr/>
        </p:nvSpPr>
        <p:spPr>
          <a:xfrm>
            <a:off x="4486538" y="5486401"/>
            <a:ext cx="1258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FF0000"/>
                </a:solidFill>
              </a:rPr>
              <a:t>أضراس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B0F785-006D-4012-9A52-11A8C5C1016E}"/>
              </a:ext>
            </a:extLst>
          </p:cNvPr>
          <p:cNvSpPr txBox="1"/>
          <p:nvPr/>
        </p:nvSpPr>
        <p:spPr>
          <a:xfrm>
            <a:off x="2642765" y="5459230"/>
            <a:ext cx="11415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FF0000"/>
                </a:solidFill>
              </a:rPr>
              <a:t>ضرس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4EA197-9AF3-40DC-83C7-06B64FBAB302}"/>
              </a:ext>
            </a:extLst>
          </p:cNvPr>
          <p:cNvSpPr txBox="1"/>
          <p:nvPr/>
        </p:nvSpPr>
        <p:spPr>
          <a:xfrm>
            <a:off x="4524567" y="6158307"/>
            <a:ext cx="11415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FF0000"/>
                </a:solidFill>
              </a:rPr>
              <a:t>أعراس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A3DE62-9C79-492E-A483-D89E7F1E1DB6}"/>
              </a:ext>
            </a:extLst>
          </p:cNvPr>
          <p:cNvSpPr txBox="1"/>
          <p:nvPr/>
        </p:nvSpPr>
        <p:spPr>
          <a:xfrm>
            <a:off x="2780797" y="6015868"/>
            <a:ext cx="964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FF0000"/>
                </a:solidFill>
              </a:rPr>
              <a:t>عرس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1323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8" t="16941" r="27868" b="21797"/>
          <a:stretch/>
        </p:blipFill>
        <p:spPr bwMode="auto">
          <a:xfrm>
            <a:off x="1519518" y="2"/>
            <a:ext cx="9148482" cy="6857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8229600" y="2590800"/>
            <a:ext cx="11430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8229600" y="3657600"/>
            <a:ext cx="11430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477000" y="5257800"/>
            <a:ext cx="11430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343400" y="6248400"/>
            <a:ext cx="14478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039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4" t="17646" r="11434" b="16706"/>
          <a:stretch/>
        </p:blipFill>
        <p:spPr bwMode="auto">
          <a:xfrm>
            <a:off x="1524000" y="0"/>
            <a:ext cx="9144000" cy="68355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62200" y="1472626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600" b="1" dirty="0">
                <a:solidFill>
                  <a:srgbClr val="0070C0"/>
                </a:solidFill>
              </a:rPr>
              <a:t>تأمل الرجل الطبيعة، فقال: (( ما أجمل الطبيعة! ))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2600" y="3459540"/>
            <a:ext cx="883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3200" b="1" dirty="0">
                <a:solidFill>
                  <a:srgbClr val="0070C0"/>
                </a:solidFill>
              </a:rPr>
              <a:t>لم يسمح له ضميره أن يقتل الذئب، لذا سحبه إلى الشجرة، و</a:t>
            </a:r>
            <a:r>
              <a:rPr lang="ar-SA" sz="3200" b="1" dirty="0">
                <a:solidFill>
                  <a:srgbClr val="0070C0"/>
                </a:solidFill>
              </a:rPr>
              <a:t>أ</a:t>
            </a:r>
            <a:r>
              <a:rPr lang="ar-AE" sz="3200" b="1" dirty="0">
                <a:solidFill>
                  <a:srgbClr val="0070C0"/>
                </a:solidFill>
              </a:rPr>
              <a:t>حضر له ضمادة من الأعشاب، ولف جر</a:t>
            </a:r>
            <a:r>
              <a:rPr lang="ar-SA" sz="3200" b="1" dirty="0" err="1">
                <a:solidFill>
                  <a:srgbClr val="0070C0"/>
                </a:solidFill>
              </a:rPr>
              <a:t>حه</a:t>
            </a:r>
            <a:r>
              <a:rPr lang="ar-AE" sz="3200" b="1" dirty="0">
                <a:solidFill>
                  <a:srgbClr val="0070C0"/>
                </a:solidFill>
              </a:rPr>
              <a:t>.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33800" y="5373470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600" b="1" dirty="0">
                <a:solidFill>
                  <a:srgbClr val="0070C0"/>
                </a:solidFill>
              </a:rPr>
              <a:t>في المساء، عندما غطّ الذئب في نومٍ عميق.</a:t>
            </a:r>
            <a:endParaRPr lang="en-US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271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44" t="16235" r="32720" b="42664"/>
          <a:stretch/>
        </p:blipFill>
        <p:spPr bwMode="auto">
          <a:xfrm>
            <a:off x="1600200" y="2"/>
            <a:ext cx="9144000" cy="6857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Heart 1">
            <a:extLst>
              <a:ext uri="{FF2B5EF4-FFF2-40B4-BE49-F238E27FC236}">
                <a16:creationId xmlns:a16="http://schemas.microsoft.com/office/drawing/2014/main" id="{817DFA89-C52B-48EB-8F80-1496AF1E6BD4}"/>
              </a:ext>
            </a:extLst>
          </p:cNvPr>
          <p:cNvSpPr/>
          <p:nvPr/>
        </p:nvSpPr>
        <p:spPr>
          <a:xfrm>
            <a:off x="3183988" y="2667000"/>
            <a:ext cx="1388012" cy="763172"/>
          </a:xfrm>
          <a:prstGeom prst="hear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eart 6">
            <a:extLst>
              <a:ext uri="{FF2B5EF4-FFF2-40B4-BE49-F238E27FC236}">
                <a16:creationId xmlns:a16="http://schemas.microsoft.com/office/drawing/2014/main" id="{6A18DD7C-7277-4440-BBE1-D489969B0A33}"/>
              </a:ext>
            </a:extLst>
          </p:cNvPr>
          <p:cNvSpPr/>
          <p:nvPr/>
        </p:nvSpPr>
        <p:spPr>
          <a:xfrm>
            <a:off x="5029200" y="3657600"/>
            <a:ext cx="1371600" cy="694006"/>
          </a:xfrm>
          <a:prstGeom prst="hear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7A52A9D9-2306-44D7-9E0E-7D2181E7E061}"/>
              </a:ext>
            </a:extLst>
          </p:cNvPr>
          <p:cNvSpPr/>
          <p:nvPr/>
        </p:nvSpPr>
        <p:spPr>
          <a:xfrm>
            <a:off x="7010400" y="4571999"/>
            <a:ext cx="1295400" cy="729175"/>
          </a:xfrm>
          <a:prstGeom prst="hear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eart 8">
            <a:extLst>
              <a:ext uri="{FF2B5EF4-FFF2-40B4-BE49-F238E27FC236}">
                <a16:creationId xmlns:a16="http://schemas.microsoft.com/office/drawing/2014/main" id="{F28079E7-D874-42D7-8566-963A796F46A3}"/>
              </a:ext>
            </a:extLst>
          </p:cNvPr>
          <p:cNvSpPr/>
          <p:nvPr/>
        </p:nvSpPr>
        <p:spPr>
          <a:xfrm>
            <a:off x="2133600" y="5692139"/>
            <a:ext cx="1050388" cy="507609"/>
          </a:xfrm>
          <a:prstGeom prst="hear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eart 9">
            <a:extLst>
              <a:ext uri="{FF2B5EF4-FFF2-40B4-BE49-F238E27FC236}">
                <a16:creationId xmlns:a16="http://schemas.microsoft.com/office/drawing/2014/main" id="{3220521A-143E-4911-BD59-8F524D90E4CA}"/>
              </a:ext>
            </a:extLst>
          </p:cNvPr>
          <p:cNvSpPr/>
          <p:nvPr/>
        </p:nvSpPr>
        <p:spPr>
          <a:xfrm>
            <a:off x="3810000" y="6266863"/>
            <a:ext cx="1050388" cy="507609"/>
          </a:xfrm>
          <a:prstGeom prst="hear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9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44" t="56530" r="32720" b="11235"/>
          <a:stretch/>
        </p:blipFill>
        <p:spPr bwMode="auto">
          <a:xfrm>
            <a:off x="1524000" y="0"/>
            <a:ext cx="96012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Flowchart: Punched Tape 1">
            <a:extLst>
              <a:ext uri="{FF2B5EF4-FFF2-40B4-BE49-F238E27FC236}">
                <a16:creationId xmlns:a16="http://schemas.microsoft.com/office/drawing/2014/main" id="{51D3BA9C-AF9A-4266-8A81-47930CFA72DE}"/>
              </a:ext>
            </a:extLst>
          </p:cNvPr>
          <p:cNvSpPr/>
          <p:nvPr/>
        </p:nvSpPr>
        <p:spPr>
          <a:xfrm>
            <a:off x="3048000" y="2590800"/>
            <a:ext cx="2438400" cy="609600"/>
          </a:xfrm>
          <a:prstGeom prst="flowChartPunchedTape">
            <a:avLst/>
          </a:prstGeom>
          <a:noFill/>
          <a:ln w="762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1E797A-A851-4C07-8E82-706C401BD60C}"/>
              </a:ext>
            </a:extLst>
          </p:cNvPr>
          <p:cNvSpPr txBox="1"/>
          <p:nvPr/>
        </p:nvSpPr>
        <p:spPr>
          <a:xfrm>
            <a:off x="2667001" y="4267201"/>
            <a:ext cx="20826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لا أوافق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11D49F-5F54-4928-B211-60C5B4C972EF}"/>
              </a:ext>
            </a:extLst>
          </p:cNvPr>
          <p:cNvSpPr txBox="1"/>
          <p:nvPr/>
        </p:nvSpPr>
        <p:spPr>
          <a:xfrm>
            <a:off x="3208731" y="4703380"/>
            <a:ext cx="20826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أوافق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4B1AB4-AD4B-48F6-8674-F929CE15FB2C}"/>
              </a:ext>
            </a:extLst>
          </p:cNvPr>
          <p:cNvSpPr txBox="1"/>
          <p:nvPr/>
        </p:nvSpPr>
        <p:spPr>
          <a:xfrm>
            <a:off x="3208730" y="5288155"/>
            <a:ext cx="22548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أوافق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EEFE78-EBDD-465E-91F1-BF5275D82F74}"/>
              </a:ext>
            </a:extLst>
          </p:cNvPr>
          <p:cNvSpPr txBox="1"/>
          <p:nvPr/>
        </p:nvSpPr>
        <p:spPr>
          <a:xfrm>
            <a:off x="2669823" y="5877018"/>
            <a:ext cx="2325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أوافق</a:t>
            </a:r>
            <a:endParaRPr lang="en-US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77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4" t="21882" r="11434" b="24470"/>
          <a:stretch/>
        </p:blipFill>
        <p:spPr bwMode="auto">
          <a:xfrm>
            <a:off x="1524000" y="1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62200" y="5373470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3600" b="1" dirty="0">
                <a:solidFill>
                  <a:srgbClr val="0070C0"/>
                </a:solidFill>
              </a:rPr>
              <a:t>شبهت الكاتبة صوت المحبة بإنسان محبوب يسكن القلب، يدل ذلك على صدق ووفاء كل منهما. </a:t>
            </a:r>
            <a:endParaRPr lang="en-US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3562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C89538-89F6-4CE6-977B-DC2BD9C28F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69" y="-60314"/>
            <a:ext cx="9073661" cy="4918074"/>
          </a:xfrm>
          <a:prstGeom prst="rect">
            <a:avLst/>
          </a:prstGeom>
        </p:spPr>
      </p:pic>
      <p:pic>
        <p:nvPicPr>
          <p:cNvPr id="4098" name="Picture 2" descr="C:\Users\admin\Desktop\صور رسومات1\images (8).jpg"/>
          <p:cNvPicPr>
            <a:picLocks noChangeAspect="1" noChangeArrowheads="1"/>
          </p:cNvPicPr>
          <p:nvPr/>
        </p:nvPicPr>
        <p:blipFill>
          <a:blip r:embed="rId3"/>
          <a:srcRect l="14999" t="7501" r="12501" b="7499"/>
          <a:stretch>
            <a:fillRect/>
          </a:stretch>
        </p:blipFill>
        <p:spPr bwMode="auto">
          <a:xfrm>
            <a:off x="4439817" y="4836666"/>
            <a:ext cx="3445037" cy="1991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706440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ربطة</Template>
  <TotalTime>584</TotalTime>
  <Words>308</Words>
  <Application>Microsoft Office PowerPoint</Application>
  <PresentationFormat>شاشة عريضة</PresentationFormat>
  <Paragraphs>68</Paragraphs>
  <Slides>20</Slides>
  <Notes>4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9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30" baseType="lpstr">
      <vt:lpstr>(AH) Manal Black</vt:lpstr>
      <vt:lpstr>Aldhabi</vt:lpstr>
      <vt:lpstr>Arial</vt:lpstr>
      <vt:lpstr>Calibri</vt:lpstr>
      <vt:lpstr>Calibri Light</vt:lpstr>
      <vt:lpstr>PT Bold Heading</vt:lpstr>
      <vt:lpstr>Times New Roman</vt:lpstr>
      <vt:lpstr>Traditional Arabic</vt:lpstr>
      <vt:lpstr>Wingdings 2</vt:lpstr>
      <vt:lpstr>HDOfficeLightV0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HEAVEN KILLERS RELEASE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TOSHIBA</dc:creator>
  <cp:lastModifiedBy>user</cp:lastModifiedBy>
  <cp:revision>70</cp:revision>
  <dcterms:created xsi:type="dcterms:W3CDTF">2018-03-30T19:35:15Z</dcterms:created>
  <dcterms:modified xsi:type="dcterms:W3CDTF">2023-10-14T13:36:33Z</dcterms:modified>
</cp:coreProperties>
</file>