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718" r:id="rId2"/>
    <p:sldMasterId id="2147483730" r:id="rId3"/>
    <p:sldMasterId id="2147483738" r:id="rId4"/>
  </p:sldMasterIdLst>
  <p:notesMasterIdLst>
    <p:notesMasterId r:id="rId21"/>
  </p:notesMasterIdLst>
  <p:sldIdLst>
    <p:sldId id="256" r:id="rId5"/>
    <p:sldId id="268" r:id="rId6"/>
    <p:sldId id="353" r:id="rId7"/>
    <p:sldId id="259" r:id="rId8"/>
    <p:sldId id="260" r:id="rId9"/>
    <p:sldId id="261" r:id="rId10"/>
    <p:sldId id="262" r:id="rId11"/>
    <p:sldId id="263" r:id="rId12"/>
    <p:sldId id="264" r:id="rId13"/>
    <p:sldId id="265" r:id="rId14"/>
    <p:sldId id="266" r:id="rId15"/>
    <p:sldId id="4319" r:id="rId16"/>
    <p:sldId id="4316" r:id="rId17"/>
    <p:sldId id="3993" r:id="rId18"/>
    <p:sldId id="4318" r:id="rId19"/>
    <p:sldId id="297" r:id="rId20"/>
  </p:sldIdLst>
  <p:sldSz cx="12192000" cy="6858000"/>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A435D5-4EDE-4880-9047-B9CD0E7B82BF}" type="datetimeFigureOut">
              <a:rPr lang="en-GB" smtClean="0"/>
              <a:t>09/09/2023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BA86A4-6EA7-44FC-8C9E-0576C8D446B6}" type="slidenum">
              <a:rPr lang="en-GB" smtClean="0"/>
              <a:t>‹#›</a:t>
            </a:fld>
            <a:endParaRPr lang="en-GB"/>
          </a:p>
        </p:txBody>
      </p:sp>
    </p:spTree>
    <p:extLst>
      <p:ext uri="{BB962C8B-B14F-4D97-AF65-F5344CB8AC3E}">
        <p14:creationId xmlns:p14="http://schemas.microsoft.com/office/powerpoint/2010/main" val="959287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7232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شريحة عنوان">
    <p:bg>
      <p:bgRef idx="1003">
        <a:schemeClr val="bg2"/>
      </p:bgRef>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1430259" y="6358255"/>
            <a:ext cx="761741" cy="377825"/>
          </a:xfrm>
        </p:spPr>
        <p:txBody>
          <a:bodyPr/>
          <a:lstStyle/>
          <a:p>
            <a:fld id="{B61BEF0D-F0BB-DE4B-95CE-6DB70DBA9567}" type="datetimeFigureOut">
              <a:rPr lang="en-US" dirty="0"/>
              <a:pPr/>
              <a:t>9/9/2023</a:t>
            </a:fld>
            <a:endParaRPr lang="en-US" dirty="0"/>
          </a:p>
        </p:txBody>
      </p:sp>
      <p:pic>
        <p:nvPicPr>
          <p:cNvPr id="8" name="صورة 7"/>
          <p:cNvPicPr>
            <a:picLocks noChangeAspect="1"/>
          </p:cNvPicPr>
          <p:nvPr userDrawn="1"/>
        </p:nvPicPr>
        <p:blipFill>
          <a:blip r:embed="rId2"/>
          <a:stretch>
            <a:fillRect/>
          </a:stretch>
        </p:blipFill>
        <p:spPr>
          <a:xfrm>
            <a:off x="0" y="0"/>
            <a:ext cx="6731726" cy="4322343"/>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nchor="ct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ar-SA"/>
              <a:t>انقر لتحرير نمط العنوان الرئيسي</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ar-SA"/>
              <a:t>انقر لتحرير نمط العنوان الرئيسي</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ar-SA"/>
              <a:t>انقر لتحرير نمط العنوان الرئيسي</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ar-SA"/>
              <a:t>تحرير أنماط النص الرئيسي</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ar-SA"/>
              <a:t>انقر لتحرير نمط العنوان الرئيسي</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ar-SA"/>
              <a:t>تحرير أنماط النص الرئيسي</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ar-SA"/>
              <a:t>انقر لتحرير نمط العنوان الرئيسي</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D445A-026A-B914-2E87-B66028796E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09A1CE-AB1E-EF4E-1256-CE9A928830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ABA4E28-F936-17A4-189A-EF55380632D2}"/>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5" name="Footer Placeholder 4">
            <a:extLst>
              <a:ext uri="{FF2B5EF4-FFF2-40B4-BE49-F238E27FC236}">
                <a16:creationId xmlns:a16="http://schemas.microsoft.com/office/drawing/2014/main" id="{A3DACCA0-6F02-0E37-9E3F-5FA825AF66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35677E-1606-F492-12F5-7EA8ADC1D91B}"/>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5598210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CD02E-E786-E817-7A3A-20377D62D2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269F86-47D6-22CC-74B1-028672CB3E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B502AF-EED2-FBDB-1984-75ABCC9CB97D}"/>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5" name="Footer Placeholder 4">
            <a:extLst>
              <a:ext uri="{FF2B5EF4-FFF2-40B4-BE49-F238E27FC236}">
                <a16:creationId xmlns:a16="http://schemas.microsoft.com/office/drawing/2014/main" id="{C60B6304-7CCA-8D07-CA2F-DC3BDE8912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0EA543-99DB-5C1E-075A-AE867344551D}"/>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4294292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C69EF-65FD-3DEB-4D0A-8D79768156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DEFBE96-5EA7-764A-D9B2-5A0E1EA8DF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1C652B-B6F1-E673-1E3D-58E9AB6D311A}"/>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5" name="Footer Placeholder 4">
            <a:extLst>
              <a:ext uri="{FF2B5EF4-FFF2-40B4-BE49-F238E27FC236}">
                <a16:creationId xmlns:a16="http://schemas.microsoft.com/office/drawing/2014/main" id="{F03FA7A4-3D47-4085-48CD-67AEC126E0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C970FA-E678-94C8-0ED5-E7D1DCFA3379}"/>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1800604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3B0A1-CEA4-2CD7-9FE2-33031A2198F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A3DEFB9-0919-683A-E95F-42F5752855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6AE3CC-FE08-97B5-0C24-A55BAE13C1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A33FD92-CDC2-8C89-7125-4FBD4E346424}"/>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6" name="Footer Placeholder 5">
            <a:extLst>
              <a:ext uri="{FF2B5EF4-FFF2-40B4-BE49-F238E27FC236}">
                <a16:creationId xmlns:a16="http://schemas.microsoft.com/office/drawing/2014/main" id="{9BB6DFDF-6185-7D15-DE04-2066002C83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FBC277-B5DF-AFB2-9967-DDB1B97083BF}"/>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1300724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F9624-8A28-24A8-8342-2047F0A1615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3488D0-9674-B0DF-07AD-746D975439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F86863-519D-6589-56C6-E7A1AAA0CA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F7F973D-3CC8-0656-9489-2F99F53FCA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F7F92E-CD8F-98A7-6DB3-D5E17B30E6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A0DCE79-0A1C-631B-8D61-2AD029B246AD}"/>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8" name="Footer Placeholder 7">
            <a:extLst>
              <a:ext uri="{FF2B5EF4-FFF2-40B4-BE49-F238E27FC236}">
                <a16:creationId xmlns:a16="http://schemas.microsoft.com/office/drawing/2014/main" id="{AEF90707-321C-31AB-7AC3-DF4785EDEB2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6F0C79A-F82B-8F80-8595-AE8C2413D520}"/>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33142365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2E90-BC34-8E78-F95D-F3A35207B6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FA3719E-4646-E586-A420-15073E2748B4}"/>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4" name="Footer Placeholder 3">
            <a:extLst>
              <a:ext uri="{FF2B5EF4-FFF2-40B4-BE49-F238E27FC236}">
                <a16:creationId xmlns:a16="http://schemas.microsoft.com/office/drawing/2014/main" id="{3202E251-7DBF-F711-B239-9590FD0073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070F78D-D41F-E8C6-7C63-440C20B2DDCA}"/>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3207410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DF977B-DB1A-82BC-5370-7A40DE54D588}"/>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3" name="Footer Placeholder 2">
            <a:extLst>
              <a:ext uri="{FF2B5EF4-FFF2-40B4-BE49-F238E27FC236}">
                <a16:creationId xmlns:a16="http://schemas.microsoft.com/office/drawing/2014/main" id="{E1758E0E-82F5-2EC9-8CA7-5933FA677C5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27267FE-ED20-15A4-2059-8A152A5A4FF0}"/>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436194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C22C7-B41A-9D48-1197-62E51F745F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BA4686A-C8E9-47D4-849F-D24E0FB444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969B54E-37AF-7F7E-3141-D6241AEBF3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4FD212-F785-297E-8C2C-07A3F776D174}"/>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6" name="Footer Placeholder 5">
            <a:extLst>
              <a:ext uri="{FF2B5EF4-FFF2-40B4-BE49-F238E27FC236}">
                <a16:creationId xmlns:a16="http://schemas.microsoft.com/office/drawing/2014/main" id="{B0C1C748-F52C-888D-7845-A9F6884484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A92CCE-9B85-2ACF-B26D-D870D728ECE1}"/>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21438295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BA901-B7C0-D11C-3A07-4C86CD3357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9461C81-2A20-BDEC-BF06-B33C85A44C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A275F7-A176-F392-A2C9-7C6102685A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9B7CAA-ABA3-06EC-625F-4C7E7A8FDBE6}"/>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6" name="Footer Placeholder 5">
            <a:extLst>
              <a:ext uri="{FF2B5EF4-FFF2-40B4-BE49-F238E27FC236}">
                <a16:creationId xmlns:a16="http://schemas.microsoft.com/office/drawing/2014/main" id="{933E0673-A4D4-2071-9DE0-783617DEBF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E5A06D-041E-48F1-FD63-F94E56D69765}"/>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2385989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3527D-7729-2D68-5947-24CB4584F0D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B7CF9FB-DF49-50D5-1668-1110EDCCDA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8800C3-7567-5EBB-8832-6ACA611BDABA}"/>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5" name="Footer Placeholder 4">
            <a:extLst>
              <a:ext uri="{FF2B5EF4-FFF2-40B4-BE49-F238E27FC236}">
                <a16:creationId xmlns:a16="http://schemas.microsoft.com/office/drawing/2014/main" id="{7BA0136E-89CA-08C4-C53F-C807158527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DAF1C1-052F-74C7-361E-7D5D8B8AD90B}"/>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42500822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B80033-F04F-493C-58BA-B7096A69B6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44C27A-885D-1BE2-915C-73A633B774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2AAC5F-B6B8-AF09-52AC-84CBA85AD069}"/>
              </a:ext>
            </a:extLst>
          </p:cNvPr>
          <p:cNvSpPr>
            <a:spLocks noGrp="1"/>
          </p:cNvSpPr>
          <p:nvPr>
            <p:ph type="dt" sz="half" idx="10"/>
          </p:nvPr>
        </p:nvSpPr>
        <p:spPr/>
        <p:txBody>
          <a:bodyPr/>
          <a:lstStyle/>
          <a:p>
            <a:fld id="{BF7A8C41-AE62-4E78-9F51-5D8FB10D73D7}" type="datetimeFigureOut">
              <a:rPr lang="en-GB" smtClean="0"/>
              <a:t>09/09/2023</a:t>
            </a:fld>
            <a:endParaRPr lang="en-GB"/>
          </a:p>
        </p:txBody>
      </p:sp>
      <p:sp>
        <p:nvSpPr>
          <p:cNvPr id="5" name="Footer Placeholder 4">
            <a:extLst>
              <a:ext uri="{FF2B5EF4-FFF2-40B4-BE49-F238E27FC236}">
                <a16:creationId xmlns:a16="http://schemas.microsoft.com/office/drawing/2014/main" id="{DF2A08BC-D01D-64EB-9A2D-A013926850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6FF640-77BC-8CC6-CD17-5D1B92A787A4}"/>
              </a:ext>
            </a:extLst>
          </p:cNvPr>
          <p:cNvSpPr>
            <a:spLocks noGrp="1"/>
          </p:cNvSpPr>
          <p:nvPr>
            <p:ph type="sldNum" sz="quarter" idx="12"/>
          </p:nvPr>
        </p:nvSpPr>
        <p:spPr/>
        <p:txBody>
          <a:bodyPr/>
          <a:lstStyle/>
          <a:p>
            <a:fld id="{B404E9CC-C02C-4F77-94D1-9F124FE8DC5B}" type="slidenum">
              <a:rPr lang="en-GB" smtClean="0"/>
              <a:t>‹#›</a:t>
            </a:fld>
            <a:endParaRPr lang="en-GB"/>
          </a:p>
        </p:txBody>
      </p:sp>
    </p:spTree>
    <p:extLst>
      <p:ext uri="{BB962C8B-B14F-4D97-AF65-F5344CB8AC3E}">
        <p14:creationId xmlns:p14="http://schemas.microsoft.com/office/powerpoint/2010/main" val="27875904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05063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12192000"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a:t> Free PPT _ Click to add title</a:t>
            </a:r>
            <a:endParaRPr lang="ko-KR" altLang="en-US" dirty="0"/>
          </a:p>
        </p:txBody>
      </p:sp>
      <p:sp>
        <p:nvSpPr>
          <p:cNvPr id="3" name="Content Placeholder 2"/>
          <p:cNvSpPr>
            <a:spLocks noGrp="1"/>
          </p:cNvSpPr>
          <p:nvPr>
            <p:ph idx="1"/>
          </p:nvPr>
        </p:nvSpPr>
        <p:spPr>
          <a:xfrm>
            <a:off x="609600" y="1600201"/>
            <a:ext cx="10972800"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4" name="Content Placeholder 2"/>
          <p:cNvSpPr>
            <a:spLocks noGrp="1"/>
          </p:cNvSpPr>
          <p:nvPr>
            <p:ph idx="10"/>
          </p:nvPr>
        </p:nvSpPr>
        <p:spPr>
          <a:xfrm>
            <a:off x="623392" y="2276872"/>
            <a:ext cx="10972800" cy="3600400"/>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2723703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59563" y="0"/>
            <a:ext cx="10032437"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a:t>Free PPT _ Click to add title</a:t>
            </a:r>
            <a:endParaRPr lang="ko-KR" altLang="en-US" dirty="0"/>
          </a:p>
        </p:txBody>
      </p:sp>
      <p:sp>
        <p:nvSpPr>
          <p:cNvPr id="4" name="Content Placeholder 2"/>
          <p:cNvSpPr>
            <a:spLocks noGrp="1"/>
          </p:cNvSpPr>
          <p:nvPr>
            <p:ph idx="1"/>
          </p:nvPr>
        </p:nvSpPr>
        <p:spPr>
          <a:xfrm>
            <a:off x="2831637" y="1268760"/>
            <a:ext cx="8750763"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2845429" y="1844825"/>
            <a:ext cx="8750763" cy="4147865"/>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a:t>Click to edit Master text styles</a:t>
            </a:r>
          </a:p>
        </p:txBody>
      </p:sp>
    </p:spTree>
    <p:extLst>
      <p:ext uri="{BB962C8B-B14F-4D97-AF65-F5344CB8AC3E}">
        <p14:creationId xmlns:p14="http://schemas.microsoft.com/office/powerpoint/2010/main" val="38224153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rtl="1" fontAlgn="base">
              <a:spcBef>
                <a:spcPct val="0"/>
              </a:spcBef>
              <a:spcAft>
                <a:spcPct val="0"/>
              </a:spcAft>
              <a:defRPr>
                <a:latin typeface="Times New Roman" pitchFamily="18" charset="0"/>
                <a:cs typeface="Times New Roman" pitchFamily="18" charset="0"/>
              </a:defRPr>
            </a:lvl1pPr>
          </a:lstStyle>
          <a:p>
            <a:pPr>
              <a:defRPr/>
            </a:pPr>
            <a:fld id="{DE8C04F6-BF3C-4D67-A62B-6395F0568DC9}" type="datetimeFigureOut">
              <a:rPr lang="en-US"/>
              <a:pPr>
                <a:defRPr/>
              </a:pPr>
              <a:t>9/9/2023</a:t>
            </a:fld>
            <a:endParaRPr lang="en-US" dirty="0"/>
          </a:p>
        </p:txBody>
      </p:sp>
      <p:sp>
        <p:nvSpPr>
          <p:cNvPr id="5" name="Footer Placeholder 4"/>
          <p:cNvSpPr>
            <a:spLocks noGrp="1"/>
          </p:cNvSpPr>
          <p:nvPr>
            <p:ph type="ftr" sz="quarter" idx="11"/>
          </p:nvPr>
        </p:nvSpPr>
        <p:spPr/>
        <p:txBody>
          <a:bodyPr/>
          <a:lstStyle>
            <a:lvl1pPr rtl="1" fontAlgn="base">
              <a:spcBef>
                <a:spcPct val="0"/>
              </a:spcBef>
              <a:spcAft>
                <a:spcPct val="0"/>
              </a:spcAft>
              <a:defRPr>
                <a:latin typeface="Times New Roman" pitchFamily="18" charset="0"/>
                <a:cs typeface="Times New Roman" pitchFamily="18" charset="0"/>
              </a:defRPr>
            </a:lvl1pPr>
          </a:lstStyle>
          <a:p>
            <a:pPr>
              <a:defRPr/>
            </a:pPr>
            <a:endParaRPr lang="en-US" dirty="0"/>
          </a:p>
        </p:txBody>
      </p:sp>
      <p:sp>
        <p:nvSpPr>
          <p:cNvPr id="6" name="Slide Number Placeholder 5"/>
          <p:cNvSpPr>
            <a:spLocks noGrp="1"/>
          </p:cNvSpPr>
          <p:nvPr>
            <p:ph type="sldNum" sz="quarter" idx="12"/>
          </p:nvPr>
        </p:nvSpPr>
        <p:spPr/>
        <p:txBody>
          <a:bodyPr/>
          <a:lstStyle>
            <a:lvl1pPr rtl="1" fontAlgn="base">
              <a:spcBef>
                <a:spcPct val="0"/>
              </a:spcBef>
              <a:spcAft>
                <a:spcPct val="0"/>
              </a:spcAft>
              <a:defRPr>
                <a:latin typeface="Times New Roman" pitchFamily="18" charset="0"/>
                <a:cs typeface="Times New Roman" pitchFamily="18" charset="0"/>
              </a:defRPr>
            </a:lvl1pPr>
          </a:lstStyle>
          <a:p>
            <a:pPr>
              <a:defRPr/>
            </a:pPr>
            <a:fld id="{2EFF81D7-0465-4A73-A1F6-A8A455FD04DA}" type="slidenum">
              <a:rPr lang="en-US"/>
              <a:pPr>
                <a:defRPr/>
              </a:pPr>
              <a:t>‹#›</a:t>
            </a:fld>
            <a:endParaRPr lang="en-US" dirty="0"/>
          </a:p>
        </p:txBody>
      </p:sp>
    </p:spTree>
    <p:extLst>
      <p:ext uri="{BB962C8B-B14F-4D97-AF65-F5344CB8AC3E}">
        <p14:creationId xmlns:p14="http://schemas.microsoft.com/office/powerpoint/2010/main" val="7351324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72F8B27-7245-4A08-91E7-2C37BDA0DD76}" type="datetimeFigureOut">
              <a:rPr lang="en-US" smtClean="0"/>
              <a:t>9/9/2023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D00AC-D942-4B0E-852A-6DD7BC01027F}" type="slidenum">
              <a:rPr lang="en-US" smtClean="0"/>
              <a:t>‹#›</a:t>
            </a:fld>
            <a:endParaRPr lang="en-US"/>
          </a:p>
        </p:txBody>
      </p:sp>
    </p:spTree>
    <p:extLst>
      <p:ext uri="{BB962C8B-B14F-4D97-AF65-F5344CB8AC3E}">
        <p14:creationId xmlns:p14="http://schemas.microsoft.com/office/powerpoint/2010/main" val="36664697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7" name="Google Shape;27;p4"/>
          <p:cNvSpPr txBox="1">
            <a:spLocks noGrp="1"/>
          </p:cNvSpPr>
          <p:nvPr>
            <p:ph type="title"/>
          </p:nvPr>
        </p:nvSpPr>
        <p:spPr>
          <a:xfrm>
            <a:off x="415600" y="593367"/>
            <a:ext cx="11360800" cy="9432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415600" y="1688433"/>
            <a:ext cx="11360800" cy="4403600"/>
          </a:xfrm>
          <a:prstGeom prst="rect">
            <a:avLst/>
          </a:prstGeom>
        </p:spPr>
        <p:txBody>
          <a:bodyPr spcFirstLastPara="1" wrap="square" lIns="91425" tIns="91425" rIns="91425" bIns="91425" anchor="t" anchorCtr="0">
            <a:noAutofit/>
          </a:bodyPr>
          <a:lstStyle>
            <a:lvl1pPr marL="457189" lvl="0" indent="-342892">
              <a:spcBef>
                <a:spcPts val="0"/>
              </a:spcBef>
              <a:spcAft>
                <a:spcPts val="0"/>
              </a:spcAft>
              <a:buSzPts val="1800"/>
              <a:buChar char="●"/>
              <a:defRPr/>
            </a:lvl1pPr>
            <a:lvl2pPr marL="914378"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2"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29" name="Google Shape;2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914378">
              <a:buClr>
                <a:srgbClr val="000000"/>
              </a:buClr>
              <a:defRPr/>
            </a:pPr>
            <a:fld id="{00000000-1234-1234-1234-123412341234}" type="slidenum">
              <a:rPr lang="en" kern="0" smtClean="0">
                <a:solidFill>
                  <a:srgbClr val="695D46"/>
                </a:solidFill>
              </a:rPr>
              <a:pPr defTabSz="914378">
                <a:buClr>
                  <a:srgbClr val="000000"/>
                </a:buClr>
                <a:defRPr/>
              </a:pPr>
              <a:t>‹#›</a:t>
            </a:fld>
            <a:endParaRPr lang="en" kern="0" dirty="0">
              <a:solidFill>
                <a:srgbClr val="695D46"/>
              </a:solidFill>
            </a:endParaRPr>
          </a:p>
        </p:txBody>
      </p:sp>
    </p:spTree>
    <p:extLst>
      <p:ext uri="{BB962C8B-B14F-4D97-AF65-F5344CB8AC3E}">
        <p14:creationId xmlns:p14="http://schemas.microsoft.com/office/powerpoint/2010/main" val="33430342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44CA-865C-447A-B93C-31BFC2E63D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3F8C2C-26BE-406F-B54E-4C414FE8B5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1080F4-2D20-42F1-8A16-B148624AB8C1}"/>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5" name="Footer Placeholder 4">
            <a:extLst>
              <a:ext uri="{FF2B5EF4-FFF2-40B4-BE49-F238E27FC236}">
                <a16:creationId xmlns:a16="http://schemas.microsoft.com/office/drawing/2014/main" id="{11D0B8AF-D3B8-4EC0-A49C-65F2551563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942C24-2559-48E5-AD2D-AF130B1BFD0C}"/>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7841288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BF8B2-ECC9-4008-8DE0-9B94099E56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8AF6D1-5E5F-473F-A17B-54396FE577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6A326E-9D90-499F-8D30-DD774FF31CB0}"/>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5" name="Footer Placeholder 4">
            <a:extLst>
              <a:ext uri="{FF2B5EF4-FFF2-40B4-BE49-F238E27FC236}">
                <a16:creationId xmlns:a16="http://schemas.microsoft.com/office/drawing/2014/main" id="{EE890BE8-F067-47E1-AF65-C1FC813DFF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CF4A8F-B6EA-44AA-B88A-BC8623726C04}"/>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1859525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96AED-C317-4714-9A29-24C9870142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7F0F73-CBDF-491F-A67A-B76EE22CD9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81CC8E-8E1E-4BFD-8874-858E4905F2A5}"/>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5" name="Footer Placeholder 4">
            <a:extLst>
              <a:ext uri="{FF2B5EF4-FFF2-40B4-BE49-F238E27FC236}">
                <a16:creationId xmlns:a16="http://schemas.microsoft.com/office/drawing/2014/main" id="{F37BAFD7-BF21-492E-B87B-9D21243B86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91F392-815D-43BF-9F7E-EFFF4D82C981}"/>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39213999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5AADE-EDBE-4947-90C9-514C82E634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E1FA98-74A5-4452-8207-C13BCFBFC3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3AD212-C0EA-4E56-AEC2-C5D282EAC8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819393-0CC2-4A63-89B4-33D2DF6378FA}"/>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6" name="Footer Placeholder 5">
            <a:extLst>
              <a:ext uri="{FF2B5EF4-FFF2-40B4-BE49-F238E27FC236}">
                <a16:creationId xmlns:a16="http://schemas.microsoft.com/office/drawing/2014/main" id="{7C2F9C53-E2AF-4A1B-820F-FC2AF5DBBF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ECE0B4-59BC-4DCE-BBC2-2B21115174F7}"/>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30442113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B352C-2790-4998-AAA5-B3E44489F6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340328-2A9C-4F85-8217-2CAD7AB45D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2A83FC-6CF4-4251-9B0C-A5C657E98E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7F63E9-957C-4E47-B6C1-7B18AFAF62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EB0B20-475C-49A7-B311-8C1BEDC79B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D8AC4E-A8F3-40F6-BCF8-F8E279F4737B}"/>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8" name="Footer Placeholder 7">
            <a:extLst>
              <a:ext uri="{FF2B5EF4-FFF2-40B4-BE49-F238E27FC236}">
                <a16:creationId xmlns:a16="http://schemas.microsoft.com/office/drawing/2014/main" id="{21C9D142-7335-41F1-B1FE-0916AC4074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41EB20-1E1A-4D6C-8549-17BC7A8519CC}"/>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34799685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0FE8B-2902-4668-B36F-682906A544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DF2E8F-97E0-4ABF-84B6-4ABE79ADF693}"/>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4" name="Footer Placeholder 3">
            <a:extLst>
              <a:ext uri="{FF2B5EF4-FFF2-40B4-BE49-F238E27FC236}">
                <a16:creationId xmlns:a16="http://schemas.microsoft.com/office/drawing/2014/main" id="{CECD711B-4F0B-4AB2-A807-7A524490F5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1A63A8-D95A-47EE-BC73-8ED2E0FAFCC5}"/>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6934425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A007A7-EC78-4003-9137-6996A8C8895C}"/>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3" name="Footer Placeholder 2">
            <a:extLst>
              <a:ext uri="{FF2B5EF4-FFF2-40B4-BE49-F238E27FC236}">
                <a16:creationId xmlns:a16="http://schemas.microsoft.com/office/drawing/2014/main" id="{9579D7F5-8EC8-4192-A342-A4C972D272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7EBA64-D442-436D-8A28-1FB23423A48D}"/>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9493976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73134-CA88-4779-B232-29E3F1AFCE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B840C9-DF91-4E86-9D8A-693B8AB082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AB31C0-E7A6-4B35-96D8-3B131684B9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7860E6-570A-4DB0-8AD2-BFBEDDF5B6AE}"/>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6" name="Footer Placeholder 5">
            <a:extLst>
              <a:ext uri="{FF2B5EF4-FFF2-40B4-BE49-F238E27FC236}">
                <a16:creationId xmlns:a16="http://schemas.microsoft.com/office/drawing/2014/main" id="{E89FFEA0-3C4B-44F0-A120-007860B7C0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51828C-0B0B-4C10-9034-FD868F4F69AE}"/>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38067627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69748-459C-43C1-B5C9-01AAB41BD6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6847A1-7A8F-4944-B9FF-E837A7982A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BD25F2-766F-45E9-9AC4-1D5DD3B9F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5F73F5-4CD0-471D-91C4-42A81C82C401}"/>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6" name="Footer Placeholder 5">
            <a:extLst>
              <a:ext uri="{FF2B5EF4-FFF2-40B4-BE49-F238E27FC236}">
                <a16:creationId xmlns:a16="http://schemas.microsoft.com/office/drawing/2014/main" id="{2F8662A6-DA61-43CB-AC75-8145FEB040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17AA4-3DEE-436D-820D-44CEDE5E133C}"/>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5601216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F182B-F240-4567-8938-749BC02CB4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951016-3834-409D-8A5A-7AA378C8FE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FC2503-4009-47D5-AEB2-BF0E154DA34C}"/>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5" name="Footer Placeholder 4">
            <a:extLst>
              <a:ext uri="{FF2B5EF4-FFF2-40B4-BE49-F238E27FC236}">
                <a16:creationId xmlns:a16="http://schemas.microsoft.com/office/drawing/2014/main" id="{8C0D634D-ECAF-4002-B780-6AB81D1B65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A6AF3-6329-45E5-97F4-5493B6411EAC}"/>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30388462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9C7FF2-9E84-4340-9D0B-FF5C4B4304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8D346-5236-483E-B52F-35D5E08C88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47AEF-4878-46BF-9077-DFC16B2B4BB7}"/>
              </a:ext>
            </a:extLst>
          </p:cNvPr>
          <p:cNvSpPr>
            <a:spLocks noGrp="1"/>
          </p:cNvSpPr>
          <p:nvPr>
            <p:ph type="dt" sz="half" idx="10"/>
          </p:nvPr>
        </p:nvSpPr>
        <p:spPr/>
        <p:txBody>
          <a:bodyPr/>
          <a:lstStyle/>
          <a:p>
            <a:fld id="{1AFA3A1A-59E6-4F43-959E-D0B098DECFEA}" type="datetimeFigureOut">
              <a:rPr lang="en-US" smtClean="0"/>
              <a:t>9/9/2023</a:t>
            </a:fld>
            <a:endParaRPr lang="en-US"/>
          </a:p>
        </p:txBody>
      </p:sp>
      <p:sp>
        <p:nvSpPr>
          <p:cNvPr id="5" name="Footer Placeholder 4">
            <a:extLst>
              <a:ext uri="{FF2B5EF4-FFF2-40B4-BE49-F238E27FC236}">
                <a16:creationId xmlns:a16="http://schemas.microsoft.com/office/drawing/2014/main" id="{98DC9CFD-F838-4132-A3ED-4D5AF1B65C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B9037-F9BC-4910-9823-76D095D3884C}"/>
              </a:ext>
            </a:extLst>
          </p:cNvPr>
          <p:cNvSpPr>
            <a:spLocks noGrp="1"/>
          </p:cNvSpPr>
          <p:nvPr>
            <p:ph type="sldNum" sz="quarter" idx="12"/>
          </p:nvPr>
        </p:nvSpPr>
        <p:spPr/>
        <p:txBody>
          <a:bodyPr/>
          <a:lstStyle/>
          <a:p>
            <a:fld id="{C835434C-1D32-43FA-8691-D298CC841143}" type="slidenum">
              <a:rPr lang="en-US" smtClean="0"/>
              <a:t>‹#›</a:t>
            </a:fld>
            <a:endParaRPr lang="en-US"/>
          </a:p>
        </p:txBody>
      </p:sp>
    </p:spTree>
    <p:extLst>
      <p:ext uri="{BB962C8B-B14F-4D97-AF65-F5344CB8AC3E}">
        <p14:creationId xmlns:p14="http://schemas.microsoft.com/office/powerpoint/2010/main" val="20661908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sp>
        <p:nvSpPr>
          <p:cNvPr id="23" name="Google Shape;23;p16"/>
          <p:cNvSpPr txBox="1">
            <a:spLocks noGrp="1"/>
          </p:cNvSpPr>
          <p:nvPr>
            <p:ph type="title"/>
          </p:nvPr>
        </p:nvSpPr>
        <p:spPr>
          <a:xfrm>
            <a:off x="415600" y="593367"/>
            <a:ext cx="11360800" cy="94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
        <p:nvSpPr>
          <p:cNvPr id="24" name="Google Shape;24;p16"/>
          <p:cNvSpPr txBox="1">
            <a:spLocks noGrp="1"/>
          </p:cNvSpPr>
          <p:nvPr>
            <p:ph type="body" idx="1"/>
          </p:nvPr>
        </p:nvSpPr>
        <p:spPr>
          <a:xfrm>
            <a:off x="415600" y="1688433"/>
            <a:ext cx="11360800" cy="44036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5" name="Google Shape;25;p1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Open Sans"/>
                <a:ea typeface="Open Sans"/>
                <a:cs typeface="Open Sans"/>
                <a:sym typeface="Open Sans"/>
              </a:defRPr>
            </a:lvl9pPr>
          </a:lstStyle>
          <a:p>
            <a:fld id="{00000000-1234-1234-1234-123412341234}" type="slidenum">
              <a:rPr lang="ar-EG" smtClean="0"/>
              <a:pPr/>
              <a:t>‹#›</a:t>
            </a:fld>
            <a:endParaRPr lang="ar-EG"/>
          </a:p>
        </p:txBody>
      </p:sp>
    </p:spTree>
    <p:extLst>
      <p:ext uri="{BB962C8B-B14F-4D97-AF65-F5344CB8AC3E}">
        <p14:creationId xmlns:p14="http://schemas.microsoft.com/office/powerpoint/2010/main" val="164794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9/9/2023</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r" defTabSz="457200" rtl="1"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r" defTabSz="457200" rtl="1"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BA3053-11A3-107E-0C53-B9074B7A70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29B8D2-B7DF-9BA3-FED7-6E61C38650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D6EA49-46BA-BE79-CDAA-3779EA62E3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7A8C41-AE62-4E78-9F51-5D8FB10D73D7}" type="datetimeFigureOut">
              <a:rPr lang="en-GB" smtClean="0"/>
              <a:t>09/09/2023</a:t>
            </a:fld>
            <a:endParaRPr lang="en-GB"/>
          </a:p>
        </p:txBody>
      </p:sp>
      <p:sp>
        <p:nvSpPr>
          <p:cNvPr id="5" name="Footer Placeholder 4">
            <a:extLst>
              <a:ext uri="{FF2B5EF4-FFF2-40B4-BE49-F238E27FC236}">
                <a16:creationId xmlns:a16="http://schemas.microsoft.com/office/drawing/2014/main" id="{DD1B8BC5-971C-DC51-C059-F35FB95B0D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B2B3852-200D-2D74-C6CB-92F653ACE3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04E9CC-C02C-4F77-94D1-9F124FE8DC5B}" type="slidenum">
              <a:rPr lang="en-GB" smtClean="0"/>
              <a:t>‹#›</a:t>
            </a:fld>
            <a:endParaRPr lang="en-GB"/>
          </a:p>
        </p:txBody>
      </p:sp>
    </p:spTree>
    <p:extLst>
      <p:ext uri="{BB962C8B-B14F-4D97-AF65-F5344CB8AC3E}">
        <p14:creationId xmlns:p14="http://schemas.microsoft.com/office/powerpoint/2010/main" val="32143554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872495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Lst>
  <p:txStyles>
    <p:titleStyle>
      <a:lvl1pPr algn="l" defTabSz="914400" rtl="0" eaLnBrk="1" latinLnBrk="1" hangingPunct="1">
        <a:spcBef>
          <a:spcPct val="0"/>
        </a:spcBef>
        <a:buNone/>
        <a:defRPr sz="40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640893-6ADE-41F0-8D53-F9CF85F5F4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B97737-74D1-47A0-8099-12D4C1CB8D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1E793-D702-4FD3-ADFE-5EA1D792E0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FA3A1A-59E6-4F43-959E-D0B098DECFEA}" type="datetimeFigureOut">
              <a:rPr lang="en-US" smtClean="0"/>
              <a:t>9/9/2023</a:t>
            </a:fld>
            <a:endParaRPr lang="en-US"/>
          </a:p>
        </p:txBody>
      </p:sp>
      <p:sp>
        <p:nvSpPr>
          <p:cNvPr id="5" name="Footer Placeholder 4">
            <a:extLst>
              <a:ext uri="{FF2B5EF4-FFF2-40B4-BE49-F238E27FC236}">
                <a16:creationId xmlns:a16="http://schemas.microsoft.com/office/drawing/2014/main" id="{678E890B-B46A-4BD0-9AA0-9B75A1820B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AF2C80-5A2B-42B9-8574-9382D5455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5434C-1D32-43FA-8691-D298CC841143}" type="slidenum">
              <a:rPr lang="en-US" smtClean="0"/>
              <a:t>‹#›</a:t>
            </a:fld>
            <a:endParaRPr lang="en-US"/>
          </a:p>
        </p:txBody>
      </p:sp>
    </p:spTree>
    <p:extLst>
      <p:ext uri="{BB962C8B-B14F-4D97-AF65-F5344CB8AC3E}">
        <p14:creationId xmlns:p14="http://schemas.microsoft.com/office/powerpoint/2010/main" val="353410607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https://www.youtube.com/embed/dZvzzxB5DnI"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 Id="rId5" Type="http://schemas.openxmlformats.org/officeDocument/2006/relationships/image" Target="../media/image11.sv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4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3">
            <a:extLst>
              <a:ext uri="{FF2B5EF4-FFF2-40B4-BE49-F238E27FC236}">
                <a16:creationId xmlns:a16="http://schemas.microsoft.com/office/drawing/2014/main" id="{58980A6C-0065-432F-9DB2-6C4D958B78C0}"/>
              </a:ext>
            </a:extLst>
          </p:cNvPr>
          <p:cNvSpPr/>
          <p:nvPr/>
        </p:nvSpPr>
        <p:spPr>
          <a:xfrm>
            <a:off x="6195396" y="2771188"/>
            <a:ext cx="4918449" cy="1080120"/>
          </a:xfrm>
          <a:prstGeom prst="roundRect">
            <a:avLst/>
          </a:prstGeom>
          <a:solidFill>
            <a:srgbClr val="FFDDFF"/>
          </a:solidFill>
        </p:spPr>
        <p:style>
          <a:lnRef idx="0">
            <a:schemeClr val="accent6"/>
          </a:lnRef>
          <a:fillRef idx="3">
            <a:schemeClr val="accent6"/>
          </a:fillRef>
          <a:effectRef idx="3">
            <a:schemeClr val="accent6"/>
          </a:effectRef>
          <a:fontRef idx="minor">
            <a:schemeClr val="lt1"/>
          </a:fontRef>
        </p:style>
        <p:txBody>
          <a:bodyPr rtlCol="1" anchor="ctr"/>
          <a:lstStyle/>
          <a:p>
            <a:pPr algn="ctr"/>
            <a:endParaRPr lang="ar-SA"/>
          </a:p>
        </p:txBody>
      </p:sp>
      <p:sp>
        <p:nvSpPr>
          <p:cNvPr id="3" name="شكل بيضاوي 2">
            <a:extLst>
              <a:ext uri="{FF2B5EF4-FFF2-40B4-BE49-F238E27FC236}">
                <a16:creationId xmlns:a16="http://schemas.microsoft.com/office/drawing/2014/main" id="{614AF9F6-EB19-4E15-973B-F5CF9A4B79A3}"/>
              </a:ext>
            </a:extLst>
          </p:cNvPr>
          <p:cNvSpPr/>
          <p:nvPr/>
        </p:nvSpPr>
        <p:spPr>
          <a:xfrm>
            <a:off x="9999212" y="2517189"/>
            <a:ext cx="2088232" cy="1656184"/>
          </a:xfrm>
          <a:prstGeom prst="ellipse">
            <a:avLst/>
          </a:prstGeom>
          <a:solidFill>
            <a:srgbClr val="FFDDFF"/>
          </a:solidFill>
        </p:spPr>
        <p:style>
          <a:lnRef idx="0">
            <a:schemeClr val="accent6"/>
          </a:lnRef>
          <a:fillRef idx="3">
            <a:schemeClr val="accent6"/>
          </a:fillRef>
          <a:effectRef idx="3">
            <a:schemeClr val="accent6"/>
          </a:effectRef>
          <a:fontRef idx="minor">
            <a:schemeClr val="lt1"/>
          </a:fontRef>
        </p:style>
        <p:txBody>
          <a:bodyPr rtlCol="1" anchor="ctr"/>
          <a:lstStyle/>
          <a:p>
            <a:pPr algn="ctr"/>
            <a:endParaRPr lang="ar-SA" dirty="0"/>
          </a:p>
        </p:txBody>
      </p:sp>
      <p:sp>
        <p:nvSpPr>
          <p:cNvPr id="4" name="مستطيل 3">
            <a:extLst>
              <a:ext uri="{FF2B5EF4-FFF2-40B4-BE49-F238E27FC236}">
                <a16:creationId xmlns:a16="http://schemas.microsoft.com/office/drawing/2014/main" id="{D53A5628-01BA-4A23-9B69-C53EA16BDB45}"/>
              </a:ext>
            </a:extLst>
          </p:cNvPr>
          <p:cNvSpPr/>
          <p:nvPr/>
        </p:nvSpPr>
        <p:spPr>
          <a:xfrm>
            <a:off x="9994035" y="2876864"/>
            <a:ext cx="2088231" cy="9233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ar-AE" sz="5400" b="1" dirty="0">
                <a:solidFill>
                  <a:schemeClr val="accent2">
                    <a:lumMod val="75000"/>
                  </a:schemeClr>
                </a:solidFill>
                <a:latin typeface="Aldhabi" panose="01000000000000000000" pitchFamily="2" charset="-78"/>
                <a:cs typeface="Aldhabi" panose="01000000000000000000" pitchFamily="2" charset="-78"/>
              </a:rPr>
              <a:t>الوحدة الأولى</a:t>
            </a:r>
            <a:r>
              <a:rPr lang="ar-AE" sz="4400" b="1" dirty="0">
                <a:ln/>
                <a:solidFill>
                  <a:schemeClr val="accent2">
                    <a:lumMod val="75000"/>
                  </a:schemeClr>
                </a:solidFill>
                <a:cs typeface="PT Bold Heading" pitchFamily="2" charset="-78"/>
              </a:rPr>
              <a:t> </a:t>
            </a:r>
            <a:endParaRPr lang="ar-SA" sz="4000" b="1" dirty="0">
              <a:ln/>
              <a:solidFill>
                <a:schemeClr val="accent2">
                  <a:lumMod val="75000"/>
                </a:schemeClr>
              </a:solidFill>
              <a:cs typeface="PT Bold Heading" pitchFamily="2" charset="-78"/>
            </a:endParaRPr>
          </a:p>
        </p:txBody>
      </p:sp>
      <p:sp>
        <p:nvSpPr>
          <p:cNvPr id="5" name="مربع نص 4">
            <a:extLst>
              <a:ext uri="{FF2B5EF4-FFF2-40B4-BE49-F238E27FC236}">
                <a16:creationId xmlns:a16="http://schemas.microsoft.com/office/drawing/2014/main" id="{02113AA9-520D-41FB-AB84-A03F747684FA}"/>
              </a:ext>
            </a:extLst>
          </p:cNvPr>
          <p:cNvSpPr txBox="1"/>
          <p:nvPr/>
        </p:nvSpPr>
        <p:spPr>
          <a:xfrm>
            <a:off x="6195396" y="2692198"/>
            <a:ext cx="3788358" cy="1015663"/>
          </a:xfrm>
          <a:prstGeom prst="rect">
            <a:avLst/>
          </a:prstGeom>
          <a:noFill/>
        </p:spPr>
        <p:txBody>
          <a:bodyPr vert="horz" wrap="square" rtlCol="0">
            <a:spAutoFit/>
          </a:bodyPr>
          <a:lstStyle/>
          <a:p>
            <a:pPr algn="r"/>
            <a:r>
              <a:rPr lang="ar-AE" sz="60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اصنع أحلامــك</a:t>
            </a:r>
            <a:endParaRPr lang="ar-SA" sz="60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Rectangle 12">
            <a:extLst>
              <a:ext uri="{FF2B5EF4-FFF2-40B4-BE49-F238E27FC236}">
                <a16:creationId xmlns:a16="http://schemas.microsoft.com/office/drawing/2014/main" id="{347D9012-7E4D-4BA6-BB08-980576E5AB82}"/>
              </a:ext>
            </a:extLst>
          </p:cNvPr>
          <p:cNvSpPr/>
          <p:nvPr/>
        </p:nvSpPr>
        <p:spPr>
          <a:xfrm>
            <a:off x="2952418" y="4689209"/>
            <a:ext cx="5702202" cy="1015663"/>
          </a:xfrm>
          <a:prstGeom prst="rect">
            <a:avLst/>
          </a:prstGeom>
          <a:noFill/>
        </p:spPr>
        <p:txBody>
          <a:bodyPr wrap="none" lIns="91440" tIns="45720" rIns="91440" bIns="45720">
            <a:spAutoFit/>
          </a:bodyPr>
          <a:lstStyle/>
          <a:p>
            <a:pPr algn="ctr"/>
            <a:r>
              <a:rPr lang="ar-AE" sz="6000" b="1" dirty="0">
                <a:ln w="1905"/>
                <a:effectLst>
                  <a:innerShdw blurRad="69850" dist="43180" dir="5400000">
                    <a:srgbClr val="000000">
                      <a:alpha val="65000"/>
                    </a:srgbClr>
                  </a:innerShdw>
                </a:effectLst>
                <a:latin typeface="Arial" panose="020B0604020202020204" pitchFamily="34" charset="0"/>
                <a:cs typeface="Arial" panose="020B0604020202020204" pitchFamily="34" charset="0"/>
              </a:rPr>
              <a:t>من الأرض إلى السماء</a:t>
            </a:r>
            <a:endParaRPr lang="en-US" sz="6000" b="1" dirty="0">
              <a:ln w="1905"/>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3B840215-8F01-DAF4-79A8-D486E062A6FA}"/>
              </a:ext>
            </a:extLst>
          </p:cNvPr>
          <p:cNvSpPr/>
          <p:nvPr/>
        </p:nvSpPr>
        <p:spPr>
          <a:xfrm>
            <a:off x="8654620" y="229798"/>
            <a:ext cx="3140603" cy="1754326"/>
          </a:xfrm>
          <a:prstGeom prst="rect">
            <a:avLst/>
          </a:prstGeom>
          <a:noFill/>
        </p:spPr>
        <p:txBody>
          <a:bodyPr wrap="none" lIns="91440" tIns="45720" rIns="91440" bIns="45720">
            <a:spAutoFit/>
          </a:bodyPr>
          <a:lstStyle/>
          <a:p>
            <a:pPr algn="ctr"/>
            <a:r>
              <a:rPr lang="ar-AE" sz="5400" b="0" u="sng" cap="none" spc="0" dirty="0">
                <a:ln w="0"/>
                <a:solidFill>
                  <a:schemeClr val="tx1"/>
                </a:solidFill>
                <a:effectLst>
                  <a:outerShdw blurRad="38100" dist="19050" dir="2700000" algn="tl" rotWithShape="0">
                    <a:schemeClr val="dk1">
                      <a:alpha val="40000"/>
                    </a:schemeClr>
                  </a:outerShdw>
                </a:effectLst>
              </a:rPr>
              <a:t>أنشطة</a:t>
            </a:r>
          </a:p>
          <a:p>
            <a:pPr algn="ctr"/>
            <a:r>
              <a:rPr lang="ar-AE" sz="5400" b="0" cap="none" spc="0" dirty="0">
                <a:ln w="0"/>
                <a:solidFill>
                  <a:schemeClr val="tx1"/>
                </a:solidFill>
                <a:effectLst>
                  <a:outerShdw blurRad="38100" dist="19050" dir="2700000" algn="tl" rotWithShape="0">
                    <a:schemeClr val="dk1">
                      <a:alpha val="40000"/>
                    </a:schemeClr>
                  </a:outerShdw>
                </a:effectLst>
              </a:rPr>
              <a:t>فهم واستيعاب</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8831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Scale>
                                      <p:cBhvr>
                                        <p:cTn id="12"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
                                        </p:tgtEl>
                                        <p:attrNameLst>
                                          <p:attrName>ppt_x</p:attrName>
                                          <p:attrName>ppt_y</p:attrName>
                                        </p:attrNameLst>
                                      </p:cBhvr>
                                    </p:animMotion>
                                    <p:animEffect transition="in" filter="fade">
                                      <p:cBhvr>
                                        <p:cTn id="14" dur="1000"/>
                                        <p:tgtEl>
                                          <p:spTgt spid="3"/>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Scale>
                                      <p:cBhvr>
                                        <p:cTn id="1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gtEl>
                                        <p:attrNameLst>
                                          <p:attrName>ppt_x</p:attrName>
                                          <p:attrName>ppt_y</p:attrName>
                                        </p:attrNameLst>
                                      </p:cBhvr>
                                    </p:animMotion>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38" presetClass="entr" presetSubtype="0" accel="50000" fill="hold" grpId="0" nodeType="clickEffect">
                                  <p:stCondLst>
                                    <p:cond delay="0"/>
                                  </p:stCondLst>
                                  <p:iterate type="lt">
                                    <p:tmPct val="50000"/>
                                  </p:iterate>
                                  <p:childTnLst>
                                    <p:set>
                                      <p:cBhvr>
                                        <p:cTn id="23" dur="1" fill="hold">
                                          <p:stCondLst>
                                            <p:cond delay="0"/>
                                          </p:stCondLst>
                                        </p:cTn>
                                        <p:tgtEl>
                                          <p:spTgt spid="5"/>
                                        </p:tgtEl>
                                        <p:attrNameLst>
                                          <p:attrName>style.visibility</p:attrName>
                                        </p:attrNameLst>
                                      </p:cBhvr>
                                      <p:to>
                                        <p:strVal val="visible"/>
                                      </p:to>
                                    </p:set>
                                    <p:set>
                                      <p:cBhvr>
                                        <p:cTn id="24" dur="228" fill="hold">
                                          <p:stCondLst>
                                            <p:cond delay="0"/>
                                          </p:stCondLst>
                                        </p:cTn>
                                        <p:tgtEl>
                                          <p:spTgt spid="5"/>
                                        </p:tgtEl>
                                        <p:attrNameLst>
                                          <p:attrName>style.rotation</p:attrName>
                                        </p:attrNameLst>
                                      </p:cBhvr>
                                      <p:to>
                                        <p:strVal val="-45.0"/>
                                      </p:to>
                                    </p:set>
                                    <p:anim calcmode="lin" valueType="num">
                                      <p:cBhvr>
                                        <p:cTn id="25" dur="228" fill="hold">
                                          <p:stCondLst>
                                            <p:cond delay="228"/>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6" dur="228"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8"/>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Terminator 4"/>
          <p:cNvSpPr/>
          <p:nvPr/>
        </p:nvSpPr>
        <p:spPr>
          <a:xfrm>
            <a:off x="0" y="188640"/>
            <a:ext cx="3062022" cy="945271"/>
          </a:xfrm>
          <a:prstGeom prst="flowChartTerminator">
            <a:avLst/>
          </a:prstGeom>
          <a:solidFill>
            <a:srgbClr val="7030A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600" b="1" dirty="0">
                <a:ln w="0"/>
                <a:solidFill>
                  <a:schemeClr val="bg1"/>
                </a:solidFill>
                <a:effectLst>
                  <a:outerShdw blurRad="38100" dist="19050" dir="2700000" algn="tl" rotWithShape="0">
                    <a:schemeClr val="dk1">
                      <a:alpha val="40000"/>
                    </a:schemeClr>
                  </a:outerShdw>
                </a:effectLst>
              </a:rPr>
              <a:t>تهيئة حافزة</a:t>
            </a:r>
            <a:endParaRPr lang="en-US" sz="3300" b="1" dirty="0">
              <a:ln w="0"/>
              <a:solidFill>
                <a:schemeClr val="bg1"/>
              </a:solidFill>
              <a:effectLst>
                <a:outerShdw blurRad="38100" dist="19050" dir="2700000" algn="tl" rotWithShape="0">
                  <a:schemeClr val="dk1">
                    <a:alpha val="40000"/>
                  </a:schemeClr>
                </a:outerShdw>
              </a:effectLst>
            </a:endParaRPr>
          </a:p>
        </p:txBody>
      </p:sp>
      <p:sp>
        <p:nvSpPr>
          <p:cNvPr id="4" name="مستطيل 3"/>
          <p:cNvSpPr/>
          <p:nvPr/>
        </p:nvSpPr>
        <p:spPr>
          <a:xfrm>
            <a:off x="3215680" y="188640"/>
            <a:ext cx="3019160" cy="369332"/>
          </a:xfrm>
          <a:prstGeom prst="rect">
            <a:avLst/>
          </a:prstGeom>
        </p:spPr>
        <p:txBody>
          <a:bodyPr wrap="none">
            <a:spAutoFit/>
          </a:bodyPr>
          <a:lstStyle/>
          <a:p>
            <a:r>
              <a:rPr lang="ar-AE" dirty="0">
                <a:solidFill>
                  <a:schemeClr val="bg1"/>
                </a:solidFill>
              </a:rPr>
              <a:t>https://youtu.be/dZvzzxB5DnI</a:t>
            </a:r>
          </a:p>
        </p:txBody>
      </p:sp>
      <p:pic>
        <p:nvPicPr>
          <p:cNvPr id="5" name="dZvzzxB5DnI"/>
          <p:cNvPicPr>
            <a:picLocks noRot="1" noChangeAspect="1"/>
          </p:cNvPicPr>
          <p:nvPr>
            <a:videoFile r:link="rId1"/>
          </p:nvPr>
        </p:nvPicPr>
        <p:blipFill>
          <a:blip r:embed="rId3"/>
          <a:stretch>
            <a:fillRect/>
          </a:stretch>
        </p:blipFill>
        <p:spPr>
          <a:xfrm>
            <a:off x="1199456" y="1268760"/>
            <a:ext cx="10585175" cy="5571906"/>
          </a:xfrm>
          <a:prstGeom prst="rect">
            <a:avLst/>
          </a:prstGeom>
        </p:spPr>
      </p:pic>
    </p:spTree>
    <p:extLst>
      <p:ext uri="{BB962C8B-B14F-4D97-AF65-F5344CB8AC3E}">
        <p14:creationId xmlns:p14="http://schemas.microsoft.com/office/powerpoint/2010/main" val="1553563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كرتون كوكب الفضاء الخلفية, كرتون, الخارجي, الفراغ صورة الخلفية للتحميل مجانا">
            <a:extLst>
              <a:ext uri="{FF2B5EF4-FFF2-40B4-BE49-F238E27FC236}">
                <a16:creationId xmlns:a16="http://schemas.microsoft.com/office/drawing/2014/main" id="{037E3CE3-B27A-1A6A-D82F-03CE44F4F81A}"/>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81000" y="195263"/>
            <a:ext cx="11430000" cy="64293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3E639CE-5A7C-C8DD-0EF6-C32D8CFD6076}"/>
              </a:ext>
            </a:extLst>
          </p:cNvPr>
          <p:cNvSpPr/>
          <p:nvPr/>
        </p:nvSpPr>
        <p:spPr>
          <a:xfrm>
            <a:off x="1009650" y="1227535"/>
            <a:ext cx="10463006" cy="4893647"/>
          </a:xfrm>
          <a:prstGeom prst="rect">
            <a:avLst/>
          </a:prstGeom>
          <a:noFill/>
        </p:spPr>
        <p:txBody>
          <a:bodyPr wrap="square" lIns="91440" tIns="45720" rIns="91440" bIns="4572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w="0"/>
                <a:solidFill>
                  <a:prstClr val="black"/>
                </a:solidFill>
                <a:effectLst/>
                <a:uLnTx/>
                <a:uFillTx/>
                <a:latin typeface="Calibri" panose="020F0502020204030204"/>
                <a:ea typeface="+mn-ea"/>
                <a:cs typeface="Arial" panose="020B0604020202020204" pitchFamily="34" charset="0"/>
              </a:rPr>
              <a:t>   سَأُحَدِّثكُمْ عَنْ حِكايَتي مَعَ حُلْمي، فيها نَوْعٌ مِنَ الْغَرابَةِ وَالْمُغامَرَةِ والْجَمالِ، فَكانَ للظّروفِ والأسْماءِ الّتي ساعَدَتْني بِشَكلٍ كَبيرٍ، الدَّافِعَ لِتَحْقيقِ الْمُسْتَحيلِ.</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w="0"/>
                <a:solidFill>
                  <a:prstClr val="black"/>
                </a:solidFill>
                <a:effectLst/>
                <a:uLnTx/>
                <a:uFillTx/>
                <a:latin typeface="Calibri" panose="020F0502020204030204"/>
                <a:ea typeface="+mn-ea"/>
                <a:cs typeface="Arial" panose="020B0604020202020204" pitchFamily="34" charset="0"/>
              </a:rPr>
              <a:t>أنا هزّاع الْمَنْصوريّ، ولِدْتُ في مَنْطِقَةِ الْوَثْبَةِ التَّابِعَةِ لِإمارَةِ أبو ظَبي. بَدَأَ حُلْمي وَأَنا في الصَّفِّ الرَّابِعِ الابْتِدائيّ، كنْتُ مُجْتَهِدًا وَأُحِبُّ مَدْرَسَتي. كانَ ما </a:t>
            </a:r>
            <a:r>
              <a:rPr kumimoji="0" lang="ar-AE" sz="2400" b="1" i="0" u="none" strike="noStrike" kern="1200" cap="none" spc="0" normalizeH="0" baseline="0" noProof="0" dirty="0">
                <a:ln w="0"/>
                <a:solidFill>
                  <a:prstClr val="black"/>
                </a:solidFill>
                <a:effectLst/>
                <a:highlight>
                  <a:srgbClr val="FFFF00"/>
                </a:highlight>
                <a:uLnTx/>
                <a:uFillTx/>
                <a:latin typeface="Calibri" panose="020F0502020204030204"/>
                <a:ea typeface="+mn-ea"/>
                <a:cs typeface="Arial" panose="020B0604020202020204" pitchFamily="34" charset="0"/>
              </a:rPr>
              <a:t>يَشُدُّني</a:t>
            </a:r>
            <a:r>
              <a:rPr kumimoji="0" lang="ar-AE" sz="2400" b="1" i="0" u="none" strike="noStrike" kern="1200" cap="none" spc="0" normalizeH="0" baseline="0" noProof="0" dirty="0">
                <a:ln w="0"/>
                <a:solidFill>
                  <a:prstClr val="black"/>
                </a:solidFill>
                <a:effectLst/>
                <a:uLnTx/>
                <a:uFillTx/>
                <a:latin typeface="Calibri" panose="020F0502020204030204"/>
                <a:ea typeface="+mn-ea"/>
                <a:cs typeface="Arial" panose="020B0604020202020204" pitchFamily="34" charset="0"/>
              </a:rPr>
              <a:t> هُوَ مُسَلْسَلاتٌ مِنْ وَحْي </a:t>
            </a:r>
            <a:r>
              <a:rPr kumimoji="0" lang="ar-AE" sz="2400" b="1" i="0" u="none" strike="noStrike" kern="1200" cap="none" spc="0" normalizeH="0" baseline="0" noProof="0" dirty="0">
                <a:ln w="0"/>
                <a:solidFill>
                  <a:prstClr val="black"/>
                </a:solidFill>
                <a:effectLst/>
                <a:highlight>
                  <a:srgbClr val="FFFF00"/>
                </a:highlight>
                <a:uLnTx/>
                <a:uFillTx/>
                <a:latin typeface="Calibri" panose="020F0502020204030204"/>
                <a:ea typeface="+mn-ea"/>
                <a:cs typeface="Arial" panose="020B0604020202020204" pitchFamily="34" charset="0"/>
              </a:rPr>
              <a:t>الْفَنْتازيا</a:t>
            </a:r>
            <a:r>
              <a:rPr kumimoji="0" lang="ar-AE" sz="2400" b="1" i="0" u="none" strike="noStrike" kern="1200" cap="none" spc="0" normalizeH="0" baseline="0" noProof="0" dirty="0">
                <a:ln w="0"/>
                <a:solidFill>
                  <a:prstClr val="black"/>
                </a:solidFill>
                <a:effectLst/>
                <a:uLnTx/>
                <a:uFillTx/>
                <a:latin typeface="Calibri" panose="020F0502020204030204"/>
                <a:ea typeface="+mn-ea"/>
                <a:cs typeface="Arial" panose="020B0604020202020204" pitchFamily="34" charset="0"/>
              </a:rPr>
              <a:t> الْكَرْتونِيَّةِ وَأتخَيَّلُ نفْسي أحَد أبْطالِ تِلْكَ الْمُغامَراتِ الْفَضائِيّةِ. كُنْتُ </a:t>
            </a:r>
            <a:r>
              <a:rPr kumimoji="0" lang="ar-AE" sz="2400" b="1" i="0" u="none" strike="noStrike" kern="1200" cap="none" spc="0" normalizeH="0" baseline="0" noProof="0" dirty="0">
                <a:ln w="0"/>
                <a:solidFill>
                  <a:prstClr val="black"/>
                </a:solidFill>
                <a:effectLst/>
                <a:highlight>
                  <a:srgbClr val="FFFF00"/>
                </a:highlight>
                <a:uLnTx/>
                <a:uFillTx/>
                <a:latin typeface="Calibri" panose="020F0502020204030204"/>
                <a:ea typeface="+mn-ea"/>
                <a:cs typeface="Arial" panose="020B0604020202020204" pitchFamily="34" charset="0"/>
              </a:rPr>
              <a:t>أُمْعِنُ</a:t>
            </a:r>
            <a:r>
              <a:rPr kumimoji="0" lang="ar-AE" sz="2400" b="1" i="0" u="none" strike="noStrike" kern="1200" cap="none" spc="0" normalizeH="0" baseline="0" noProof="0" dirty="0">
                <a:ln w="0"/>
                <a:solidFill>
                  <a:prstClr val="black"/>
                </a:solidFill>
                <a:effectLst/>
                <a:uLnTx/>
                <a:uFillTx/>
                <a:latin typeface="Calibri" panose="020F0502020204030204"/>
                <a:ea typeface="+mn-ea"/>
                <a:cs typeface="Arial" panose="020B0604020202020204" pitchFamily="34" charset="0"/>
              </a:rPr>
              <a:t> النَّظَرَ الى السّماءِ وأُراقِبُ النُّجومَ </a:t>
            </a:r>
            <a:r>
              <a:rPr kumimoji="0" lang="ar-AE" sz="2400" b="1" i="0" u="none" strike="noStrike" kern="1200" cap="none" spc="0" normalizeH="0" baseline="0" noProof="0" dirty="0">
                <a:ln w="0"/>
                <a:solidFill>
                  <a:prstClr val="black"/>
                </a:solidFill>
                <a:effectLst/>
                <a:highlight>
                  <a:srgbClr val="FFFF00"/>
                </a:highlight>
                <a:uLnTx/>
                <a:uFillTx/>
                <a:latin typeface="Calibri" panose="020F0502020204030204"/>
                <a:ea typeface="+mn-ea"/>
                <a:cs typeface="Arial" panose="020B0604020202020204" pitchFamily="34" charset="0"/>
              </a:rPr>
              <a:t>الْمُتَوَهِّجَةِ</a:t>
            </a:r>
            <a:r>
              <a:rPr kumimoji="0" lang="ar-AE" sz="2400" b="1" i="0" u="none" strike="noStrike" kern="1200" cap="none" spc="0" normalizeH="0" baseline="0" noProof="0" dirty="0">
                <a:ln w="0"/>
                <a:solidFill>
                  <a:prstClr val="black"/>
                </a:solidFill>
                <a:effectLst/>
                <a:uLnTx/>
                <a:uFillTx/>
                <a:latin typeface="Calibri" panose="020F0502020204030204"/>
                <a:ea typeface="+mn-ea"/>
                <a:cs typeface="Arial" panose="020B0604020202020204" pitchFamily="34" charset="0"/>
              </a:rPr>
              <a:t> في </a:t>
            </a:r>
            <a:r>
              <a:rPr kumimoji="0" lang="ar-AE" sz="2400" b="1" i="0" u="none" strike="noStrike" kern="1200" cap="none" spc="0" normalizeH="0" baseline="0" noProof="0" dirty="0">
                <a:ln w="0"/>
                <a:solidFill>
                  <a:prstClr val="black"/>
                </a:solidFill>
                <a:effectLst/>
                <a:highlight>
                  <a:srgbClr val="FFFF00"/>
                </a:highlight>
                <a:uLnTx/>
                <a:uFillTx/>
                <a:latin typeface="Calibri" panose="020F0502020204030204"/>
                <a:ea typeface="+mn-ea"/>
                <a:cs typeface="Arial" panose="020B0604020202020204" pitchFamily="34" charset="0"/>
              </a:rPr>
              <a:t>كَبِدِ السّماءِ </a:t>
            </a:r>
            <a:r>
              <a:rPr kumimoji="0" lang="ar-AE" sz="2400" b="1" i="0" u="none" strike="noStrike" kern="1200" cap="none" spc="0" normalizeH="0" baseline="0" noProof="0" dirty="0">
                <a:ln w="0"/>
                <a:solidFill>
                  <a:prstClr val="black"/>
                </a:solidFill>
                <a:effectLst/>
                <a:uLnTx/>
                <a:uFillTx/>
                <a:latin typeface="Calibri" panose="020F0502020204030204"/>
                <a:ea typeface="+mn-ea"/>
                <a:cs typeface="Arial" panose="020B0604020202020204" pitchFamily="34" charset="0"/>
              </a:rPr>
              <a:t>عِنْدَما أُرافِقُ عائِلَتي إلى صَحْراءِ ليوا في رِحْلاتِ الْبَرِّ. كانَ يَلْفِتُ انْتِباهي مَعْرِفَة أهْلِنا في مَجالِ الْفَضاءِ بالرُّغْمِ مِنْ أَنَّهُم لمْ يَصْعَدوا إليْهِ، إنّها فِطْرةُ أهلِ الإماراتِ عِندَما كانوا يَتَحَدَّثونَ عنْ </a:t>
            </a:r>
            <a:r>
              <a:rPr kumimoji="0" lang="ar-AE" sz="2400" b="1" i="0" u="none" strike="noStrike" kern="1200" cap="none" spc="0" normalizeH="0" baseline="0" noProof="0" dirty="0">
                <a:ln w="0"/>
                <a:solidFill>
                  <a:prstClr val="black"/>
                </a:solidFill>
                <a:effectLst/>
                <a:highlight>
                  <a:srgbClr val="FFFF00"/>
                </a:highlight>
                <a:uLnTx/>
                <a:uFillTx/>
                <a:latin typeface="Calibri" panose="020F0502020204030204"/>
                <a:ea typeface="+mn-ea"/>
                <a:cs typeface="Arial" panose="020B0604020202020204" pitchFamily="34" charset="0"/>
              </a:rPr>
              <a:t>نَجْمِ سُهَيْلٍ</a:t>
            </a:r>
            <a:r>
              <a:rPr kumimoji="0" lang="ar-AE" sz="2400" b="1" i="0" u="none" strike="noStrike" kern="1200" cap="none" spc="0" normalizeH="0" baseline="0" noProof="0" dirty="0">
                <a:ln w="0"/>
                <a:solidFill>
                  <a:prstClr val="black"/>
                </a:solidFill>
                <a:effectLst/>
                <a:uLnTx/>
                <a:uFillTx/>
                <a:latin typeface="Calibri" panose="020F0502020204030204"/>
                <a:ea typeface="+mn-ea"/>
                <a:cs typeface="Arial" panose="020B0604020202020204" pitchFamily="34" charset="0"/>
              </a:rPr>
              <a:t>  وَتَحَرُّكاتِهِ، لَقَدْ زادَ تَعَلُّقي وَشَغَفي في الاسْتِكْشافِ.</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w="0"/>
                <a:solidFill>
                  <a:prstClr val="black"/>
                </a:solidFill>
                <a:effectLst/>
                <a:uLnTx/>
                <a:uFillTx/>
                <a:latin typeface="Calibri" panose="020F0502020204030204"/>
                <a:ea typeface="+mn-ea"/>
                <a:cs typeface="Arial" panose="020B0604020202020204" pitchFamily="34" charset="0"/>
              </a:rPr>
              <a:t>قَرَأتُ الْكثيرَ عَنْ رُوَّادِ الْفَضاءِ (يوري غاغارين) أوّلُ رائِدِ فَضاءٍ في الْعالَمِ، وَجاءَ بَعْدَها الْحَدَثُ الأَبْرَزِ حينَ زارَ الْفَضاءَ الأميرُ سُلْطانُ بِنُ سَلْمانَ بنِ عَبْدِ الْعَزيزِ، في الثَّمانينيّاتِ وَكُنتُ أَتَمَنّى أَنْ أَصِلَ إلى ما وَصَلَ إليْهِ. كان الشّيخُ زايدُ - طيّبَ الله ثَراهُ- يَحْلُمُ بِأَنْ يَكونَ لِدَوْلَتِنا الإماراتُ الشَّأْنُ الكَبيرُ في مَجالِ الْفَضاءِ وأَبْحاثِهِ، ولا أنْسى عِبارَتَهُ: إنّ رِحْلاتِ الْفَضاءِ يَفْخَرُ بِها كُلُّ إنْسانٍ؛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w="0"/>
                <a:solidFill>
                  <a:prstClr val="black"/>
                </a:solidFill>
                <a:effectLst/>
                <a:uLnTx/>
                <a:uFillTx/>
                <a:latin typeface="Calibri" panose="020F0502020204030204"/>
                <a:ea typeface="+mn-ea"/>
                <a:cs typeface="Arial" panose="020B0604020202020204" pitchFamily="34" charset="0"/>
              </a:rPr>
              <a:t>لأنّها تُجَسِّدُ الإيمانَ بِاللهِ وقدْرتِهِ.</a:t>
            </a:r>
            <a:endParaRPr kumimoji="0" lang="en-US" sz="2400" b="1" i="0" u="none" strike="noStrike" kern="1200" cap="none" spc="0" normalizeH="0" baseline="0" noProof="0" dirty="0">
              <a:ln w="0"/>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BF7AD2E-FC1E-54B9-8A82-797EFE57A7B7}"/>
              </a:ext>
            </a:extLst>
          </p:cNvPr>
          <p:cNvPicPr>
            <a:picLocks noChangeAspect="1"/>
          </p:cNvPicPr>
          <p:nvPr/>
        </p:nvPicPr>
        <p:blipFill>
          <a:blip r:embed="rId3"/>
          <a:stretch>
            <a:fillRect/>
          </a:stretch>
        </p:blipFill>
        <p:spPr>
          <a:xfrm>
            <a:off x="2126904" y="5456768"/>
            <a:ext cx="2297266" cy="1328827"/>
          </a:xfrm>
          <a:prstGeom prst="rect">
            <a:avLst/>
          </a:prstGeom>
        </p:spPr>
      </p:pic>
      <p:sp>
        <p:nvSpPr>
          <p:cNvPr id="3" name="Rectangle 2">
            <a:extLst>
              <a:ext uri="{FF2B5EF4-FFF2-40B4-BE49-F238E27FC236}">
                <a16:creationId xmlns:a16="http://schemas.microsoft.com/office/drawing/2014/main" id="{74EAE4A4-27FA-AF00-7526-BFF7D87806B2}"/>
              </a:ext>
            </a:extLst>
          </p:cNvPr>
          <p:cNvSpPr/>
          <p:nvPr/>
        </p:nvSpPr>
        <p:spPr>
          <a:xfrm>
            <a:off x="3493364" y="352425"/>
            <a:ext cx="5205272"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rPr>
              <a:t>مِنَ الْأَرْضِ إلى الْفَضاءِ</a:t>
            </a:r>
            <a:endParaRPr kumimoji="0" 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032E9E2-6922-E58F-E89D-87BFD4CB2259}"/>
              </a:ext>
            </a:extLst>
          </p:cNvPr>
          <p:cNvSpPr/>
          <p:nvPr/>
        </p:nvSpPr>
        <p:spPr>
          <a:xfrm>
            <a:off x="385093" y="229315"/>
            <a:ext cx="1297151" cy="58477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3200" b="1" i="0" u="none" strike="noStrike" kern="1200" cap="none" spc="0" normalizeH="0" baseline="0" noProof="0" dirty="0">
                <a:ln w="0"/>
                <a:solidFill>
                  <a:srgbClr val="FF0000"/>
                </a:solidFill>
                <a:effectLst/>
                <a:uLnTx/>
                <a:uFillTx/>
                <a:latin typeface="Calibri" panose="020F0502020204030204"/>
                <a:ea typeface="+mn-ea"/>
                <a:cs typeface="Arial" panose="020B0604020202020204" pitchFamily="34" charset="0"/>
              </a:rPr>
              <a:t>الجزْء 1</a:t>
            </a:r>
            <a:endParaRPr kumimoji="0" lang="en-US" sz="3200" b="1" i="0" u="none" strike="noStrike" kern="1200" cap="none" spc="0" normalizeH="0" baseline="0" noProof="0" dirty="0">
              <a:ln w="0"/>
              <a:solidFill>
                <a:srgbClr val="FF0000"/>
              </a:solidFill>
              <a:effectLst/>
              <a:uLnTx/>
              <a:uFillTx/>
              <a:latin typeface="Calibri" panose="020F0502020204030204"/>
              <a:ea typeface="+mn-ea"/>
              <a:cs typeface="+mn-cs"/>
            </a:endParaRPr>
          </a:p>
        </p:txBody>
      </p:sp>
      <p:sp>
        <p:nvSpPr>
          <p:cNvPr id="6" name="Freeform 3">
            <a:extLst>
              <a:ext uri="{FF2B5EF4-FFF2-40B4-BE49-F238E27FC236}">
                <a16:creationId xmlns:a16="http://schemas.microsoft.com/office/drawing/2014/main" id="{B9DC4CDB-9F33-E9A8-E5DE-DF2585F5ABCB}"/>
              </a:ext>
            </a:extLst>
          </p:cNvPr>
          <p:cNvSpPr/>
          <p:nvPr/>
        </p:nvSpPr>
        <p:spPr>
          <a:xfrm>
            <a:off x="381000" y="5050385"/>
            <a:ext cx="1382777" cy="1654732"/>
          </a:xfrm>
          <a:custGeom>
            <a:avLst/>
            <a:gdLst/>
            <a:ahLst/>
            <a:cxnLst/>
            <a:rect l="l" t="t" r="r" b="b"/>
            <a:pathLst>
              <a:path w="3821620" h="4114800">
                <a:moveTo>
                  <a:pt x="0" y="0"/>
                </a:moveTo>
                <a:lnTo>
                  <a:pt x="3821620" y="0"/>
                </a:lnTo>
                <a:lnTo>
                  <a:pt x="382162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ar-AE"/>
          </a:p>
        </p:txBody>
      </p:sp>
    </p:spTree>
    <p:extLst>
      <p:ext uri="{BB962C8B-B14F-4D97-AF65-F5344CB8AC3E}">
        <p14:creationId xmlns:p14="http://schemas.microsoft.com/office/powerpoint/2010/main" val="1624914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139065" y="2555238"/>
            <a:ext cx="8827523" cy="406159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صورة 2"/>
          <p:cNvPicPr>
            <a:picLocks noChangeAspect="1"/>
          </p:cNvPicPr>
          <p:nvPr/>
        </p:nvPicPr>
        <p:blipFill>
          <a:blip r:embed="rId3"/>
          <a:stretch>
            <a:fillRect/>
          </a:stretch>
        </p:blipFill>
        <p:spPr>
          <a:xfrm>
            <a:off x="9050461" y="2649288"/>
            <a:ext cx="3002474" cy="39096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صورة 3"/>
          <p:cNvPicPr>
            <a:picLocks noChangeAspect="1"/>
          </p:cNvPicPr>
          <p:nvPr/>
        </p:nvPicPr>
        <p:blipFill>
          <a:blip r:embed="rId4"/>
          <a:stretch>
            <a:fillRect/>
          </a:stretch>
        </p:blipFill>
        <p:spPr>
          <a:xfrm>
            <a:off x="8966588" y="128770"/>
            <a:ext cx="2495142" cy="230847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TextBox 13">
            <a:extLst>
              <a:ext uri="{FF2B5EF4-FFF2-40B4-BE49-F238E27FC236}">
                <a16:creationId xmlns:a16="http://schemas.microsoft.com/office/drawing/2014/main" id="{455DA5DC-2F29-4EC6-8C97-690C24A791A4}"/>
              </a:ext>
            </a:extLst>
          </p:cNvPr>
          <p:cNvSpPr txBox="1"/>
          <p:nvPr/>
        </p:nvSpPr>
        <p:spPr>
          <a:xfrm>
            <a:off x="2225977" y="1036425"/>
            <a:ext cx="6013897" cy="769441"/>
          </a:xfrm>
          <a:prstGeom prst="rect">
            <a:avLst/>
          </a:prstGeom>
          <a:noFill/>
        </p:spPr>
        <p:txBody>
          <a:bodyPr wrap="square" rtlCol="0">
            <a:spAutoFit/>
          </a:bodyPr>
          <a:lstStyle/>
          <a:p>
            <a:r>
              <a:rPr lang="ar-SA" sz="4400" b="1" dirty="0">
                <a:latin typeface="Calibri" panose="020F0502020204030204" pitchFamily="34" charset="0"/>
                <a:cs typeface="Calibri" panose="020F0502020204030204" pitchFamily="34" charset="0"/>
              </a:rPr>
              <a:t>ما</a:t>
            </a:r>
            <a:r>
              <a:rPr lang="ar-AE" sz="4400" b="1" dirty="0">
                <a:latin typeface="Calibri" panose="020F0502020204030204" pitchFamily="34" charset="0"/>
                <a:cs typeface="Calibri" panose="020F0502020204030204" pitchFamily="34" charset="0"/>
              </a:rPr>
              <a:t>ذا تعرف عن بطل القصة؟</a:t>
            </a:r>
            <a:endParaRPr lang="en-US" sz="4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219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rotWithShape="1">
          <a:blip r:embed="rId2"/>
          <a:srcRect r="11548" b="18403"/>
          <a:stretch/>
        </p:blipFill>
        <p:spPr>
          <a:xfrm>
            <a:off x="4480151" y="0"/>
            <a:ext cx="7711849" cy="6858000"/>
          </a:xfrm>
          <a:prstGeom prst="rect">
            <a:avLst/>
          </a:prstGeom>
        </p:spPr>
      </p:pic>
      <p:cxnSp>
        <p:nvCxnSpPr>
          <p:cNvPr id="3" name="Straight Arrow Connector 6">
            <a:extLst>
              <a:ext uri="{FF2B5EF4-FFF2-40B4-BE49-F238E27FC236}">
                <a16:creationId xmlns:a16="http://schemas.microsoft.com/office/drawing/2014/main" id="{1147C360-41D9-4902-BA5A-AF37BE6B274B}"/>
              </a:ext>
            </a:extLst>
          </p:cNvPr>
          <p:cNvCxnSpPr>
            <a:cxnSpLocks/>
          </p:cNvCxnSpPr>
          <p:nvPr/>
        </p:nvCxnSpPr>
        <p:spPr>
          <a:xfrm flipH="1">
            <a:off x="6400800" y="4862318"/>
            <a:ext cx="132859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 name="Rectangle 12">
            <a:extLst>
              <a:ext uri="{FF2B5EF4-FFF2-40B4-BE49-F238E27FC236}">
                <a16:creationId xmlns:a16="http://schemas.microsoft.com/office/drawing/2014/main" id="{347D9012-7E4D-4BA6-BB08-980576E5AB82}"/>
              </a:ext>
            </a:extLst>
          </p:cNvPr>
          <p:cNvSpPr/>
          <p:nvPr/>
        </p:nvSpPr>
        <p:spPr>
          <a:xfrm>
            <a:off x="701637" y="4585110"/>
            <a:ext cx="2566729" cy="769441"/>
          </a:xfrm>
          <a:prstGeom prst="rect">
            <a:avLst/>
          </a:prstGeom>
          <a:noFill/>
        </p:spPr>
        <p:txBody>
          <a:bodyPr wrap="none" lIns="91440" tIns="45720" rIns="91440" bIns="45720">
            <a:spAutoFit/>
          </a:bodyPr>
          <a:lstStyle/>
          <a:p>
            <a:pPr algn="ctr"/>
            <a:r>
              <a:rPr lang="ar-AE" sz="4400" b="1" dirty="0">
                <a:ln w="1905"/>
                <a:solidFill>
                  <a:schemeClr val="accent1">
                    <a:lumMod val="20000"/>
                    <a:lumOff val="8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بينهما ترادف</a:t>
            </a:r>
            <a:endParaRPr lang="en-US" sz="4400" b="1" dirty="0">
              <a:ln w="1905"/>
              <a:solidFill>
                <a:schemeClr val="accent1">
                  <a:lumMod val="20000"/>
                  <a:lumOff val="8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FD7E6593-830B-3A7C-34D7-F64AF425D366}"/>
              </a:ext>
            </a:extLst>
          </p:cNvPr>
          <p:cNvSpPr txBox="1"/>
          <p:nvPr/>
        </p:nvSpPr>
        <p:spPr>
          <a:xfrm>
            <a:off x="297925" y="466387"/>
            <a:ext cx="3770141" cy="1200329"/>
          </a:xfrm>
          <a:prstGeom prst="rect">
            <a:avLst/>
          </a:prstGeom>
          <a:noFill/>
          <a:ln>
            <a:noFill/>
          </a:ln>
        </p:spPr>
        <p:txBody>
          <a:bodyPr wrap="square">
            <a:spAutoFit/>
          </a:bodyPr>
          <a:lstStyle/>
          <a:p>
            <a:pPr algn="ctr"/>
            <a:r>
              <a:rPr lang="ar-AE" sz="3600" dirty="0">
                <a:solidFill>
                  <a:srgbClr val="FFFF00"/>
                </a:solidFill>
              </a:rPr>
              <a:t>استخرج من الفقرة ثلاثة أفعال ، وحدّد نوعها؟</a:t>
            </a:r>
          </a:p>
        </p:txBody>
      </p:sp>
    </p:spTree>
    <p:extLst>
      <p:ext uri="{BB962C8B-B14F-4D97-AF65-F5344CB8AC3E}">
        <p14:creationId xmlns:p14="http://schemas.microsoft.com/office/powerpoint/2010/main" val="3838342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240339" y="841773"/>
            <a:ext cx="8807250" cy="40795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صورة 2"/>
          <p:cNvPicPr>
            <a:picLocks noChangeAspect="1"/>
          </p:cNvPicPr>
          <p:nvPr/>
        </p:nvPicPr>
        <p:blipFill>
          <a:blip r:embed="rId3"/>
          <a:stretch>
            <a:fillRect/>
          </a:stretch>
        </p:blipFill>
        <p:spPr>
          <a:xfrm>
            <a:off x="9144000" y="-13071"/>
            <a:ext cx="3048000" cy="4092620"/>
          </a:xfrm>
          <a:prstGeom prst="rect">
            <a:avLst/>
          </a:prstGeom>
        </p:spPr>
      </p:pic>
      <p:sp>
        <p:nvSpPr>
          <p:cNvPr id="4" name="Rectangle 12">
            <a:extLst>
              <a:ext uri="{FF2B5EF4-FFF2-40B4-BE49-F238E27FC236}">
                <a16:creationId xmlns:a16="http://schemas.microsoft.com/office/drawing/2014/main" id="{347D9012-7E4D-4BA6-BB08-980576E5AB82}"/>
              </a:ext>
            </a:extLst>
          </p:cNvPr>
          <p:cNvSpPr/>
          <p:nvPr/>
        </p:nvSpPr>
        <p:spPr>
          <a:xfrm>
            <a:off x="4857493" y="5561104"/>
            <a:ext cx="1460657" cy="769441"/>
          </a:xfrm>
          <a:prstGeom prst="rect">
            <a:avLst/>
          </a:prstGeom>
          <a:noFill/>
        </p:spPr>
        <p:txBody>
          <a:bodyPr wrap="none" lIns="91440" tIns="45720" rIns="91440" bIns="45720">
            <a:spAutoFit/>
          </a:bodyPr>
          <a:lstStyle/>
          <a:p>
            <a:pPr algn="ctr"/>
            <a:r>
              <a:rPr lang="ar-AE" sz="4400" b="1" dirty="0">
                <a:ln w="1905"/>
                <a:solidFill>
                  <a:schemeClr val="accent1">
                    <a:lumMod val="20000"/>
                    <a:lumOff val="8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يجذبني</a:t>
            </a:r>
            <a:endParaRPr lang="en-US" sz="4400" b="1" dirty="0">
              <a:ln w="1905"/>
              <a:solidFill>
                <a:schemeClr val="accent1">
                  <a:lumMod val="20000"/>
                  <a:lumOff val="8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cxnSp>
        <p:nvCxnSpPr>
          <p:cNvPr id="5" name="Straight Arrow Connector 6">
            <a:extLst>
              <a:ext uri="{FF2B5EF4-FFF2-40B4-BE49-F238E27FC236}">
                <a16:creationId xmlns:a16="http://schemas.microsoft.com/office/drawing/2014/main" id="{1147C360-41D9-4902-BA5A-AF37BE6B274B}"/>
              </a:ext>
            </a:extLst>
          </p:cNvPr>
          <p:cNvCxnSpPr/>
          <p:nvPr/>
        </p:nvCxnSpPr>
        <p:spPr>
          <a:xfrm flipH="1" flipV="1">
            <a:off x="4857493" y="1572558"/>
            <a:ext cx="907868" cy="66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pic>
        <p:nvPicPr>
          <p:cNvPr id="6" name="صورة 5">
            <a:extLst>
              <a:ext uri="{FF2B5EF4-FFF2-40B4-BE49-F238E27FC236}">
                <a16:creationId xmlns:a16="http://schemas.microsoft.com/office/drawing/2014/main" id="{EE509B19-4014-3F6A-8BAA-A21E367BD957}"/>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318761" y="3797206"/>
            <a:ext cx="3048000" cy="2926081"/>
          </a:xfrm>
          <a:prstGeom prst="rect">
            <a:avLst/>
          </a:prstGeom>
        </p:spPr>
      </p:pic>
      <p:sp>
        <p:nvSpPr>
          <p:cNvPr id="9" name="TextBox 8">
            <a:extLst>
              <a:ext uri="{FF2B5EF4-FFF2-40B4-BE49-F238E27FC236}">
                <a16:creationId xmlns:a16="http://schemas.microsoft.com/office/drawing/2014/main" id="{31325C45-808C-1725-FD20-65093D06958A}"/>
              </a:ext>
            </a:extLst>
          </p:cNvPr>
          <p:cNvSpPr txBox="1"/>
          <p:nvPr/>
        </p:nvSpPr>
        <p:spPr>
          <a:xfrm>
            <a:off x="9861105" y="4556351"/>
            <a:ext cx="1806861" cy="1200329"/>
          </a:xfrm>
          <a:prstGeom prst="rect">
            <a:avLst/>
          </a:prstGeom>
          <a:noFill/>
        </p:spPr>
        <p:txBody>
          <a:bodyPr wrap="square" rtlCol="1">
            <a:spAutoFit/>
          </a:bodyPr>
          <a:lstStyle/>
          <a:p>
            <a:pPr algn="r"/>
            <a:r>
              <a:rPr lang="ar-AE" sz="2400" i="1" dirty="0"/>
              <a:t>أكثر ما كان يشد الراوي عندما كان صغيرا هو:</a:t>
            </a:r>
          </a:p>
        </p:txBody>
      </p:sp>
    </p:spTree>
    <p:extLst>
      <p:ext uri="{BB962C8B-B14F-4D97-AF65-F5344CB8AC3E}">
        <p14:creationId xmlns:p14="http://schemas.microsoft.com/office/powerpoint/2010/main" val="203570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9213750" y="0"/>
            <a:ext cx="2870481" cy="4201341"/>
          </a:xfrm>
          <a:prstGeom prst="rect">
            <a:avLst/>
          </a:prstGeom>
        </p:spPr>
      </p:pic>
      <p:pic>
        <p:nvPicPr>
          <p:cNvPr id="3" name="صورة 2"/>
          <p:cNvPicPr>
            <a:picLocks noChangeAspect="1"/>
          </p:cNvPicPr>
          <p:nvPr/>
        </p:nvPicPr>
        <p:blipFill>
          <a:blip r:embed="rId3"/>
          <a:stretch>
            <a:fillRect/>
          </a:stretch>
        </p:blipFill>
        <p:spPr>
          <a:xfrm>
            <a:off x="2908665" y="2100670"/>
            <a:ext cx="7036607" cy="39177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4" name="Straight Arrow Connector 6">
            <a:extLst>
              <a:ext uri="{FF2B5EF4-FFF2-40B4-BE49-F238E27FC236}">
                <a16:creationId xmlns:a16="http://schemas.microsoft.com/office/drawing/2014/main" id="{1147C360-41D9-4902-BA5A-AF37BE6B274B}"/>
              </a:ext>
            </a:extLst>
          </p:cNvPr>
          <p:cNvCxnSpPr/>
          <p:nvPr/>
        </p:nvCxnSpPr>
        <p:spPr>
          <a:xfrm flipH="1" flipV="1">
            <a:off x="8759816" y="5201244"/>
            <a:ext cx="907868" cy="66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5" name="Rectangle 12">
            <a:extLst>
              <a:ext uri="{FF2B5EF4-FFF2-40B4-BE49-F238E27FC236}">
                <a16:creationId xmlns:a16="http://schemas.microsoft.com/office/drawing/2014/main" id="{347D9012-7E4D-4BA6-BB08-980576E5AB82}"/>
              </a:ext>
            </a:extLst>
          </p:cNvPr>
          <p:cNvSpPr/>
          <p:nvPr/>
        </p:nvSpPr>
        <p:spPr>
          <a:xfrm>
            <a:off x="5949215" y="1119816"/>
            <a:ext cx="2949846" cy="769441"/>
          </a:xfrm>
          <a:prstGeom prst="rect">
            <a:avLst/>
          </a:prstGeom>
          <a:noFill/>
        </p:spPr>
        <p:txBody>
          <a:bodyPr wrap="none" lIns="91440" tIns="45720" rIns="91440" bIns="45720">
            <a:spAutoFit/>
          </a:bodyPr>
          <a:lstStyle/>
          <a:p>
            <a:pPr algn="ctr"/>
            <a:r>
              <a:rPr lang="ar-AE" sz="4400" b="1" dirty="0">
                <a:ln w="1905"/>
                <a:solidFill>
                  <a:schemeClr val="accent1">
                    <a:lumMod val="20000"/>
                    <a:lumOff val="8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أقف دون حركة</a:t>
            </a:r>
            <a:endParaRPr lang="en-US" sz="4400" b="1" dirty="0">
              <a:ln w="1905"/>
              <a:solidFill>
                <a:schemeClr val="accent1">
                  <a:lumMod val="20000"/>
                  <a:lumOff val="8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cxnSp>
        <p:nvCxnSpPr>
          <p:cNvPr id="6" name="Straight Arrow Connector 6">
            <a:extLst>
              <a:ext uri="{FF2B5EF4-FFF2-40B4-BE49-F238E27FC236}">
                <a16:creationId xmlns:a16="http://schemas.microsoft.com/office/drawing/2014/main" id="{1147C360-41D9-4902-BA5A-AF37BE6B274B}"/>
              </a:ext>
            </a:extLst>
          </p:cNvPr>
          <p:cNvCxnSpPr/>
          <p:nvPr/>
        </p:nvCxnSpPr>
        <p:spPr>
          <a:xfrm flipH="1" flipV="1">
            <a:off x="6970204" y="3124249"/>
            <a:ext cx="907868" cy="66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a:extLst>
              <a:ext uri="{FF2B5EF4-FFF2-40B4-BE49-F238E27FC236}">
                <a16:creationId xmlns:a16="http://schemas.microsoft.com/office/drawing/2014/main" id="{1147C360-41D9-4902-BA5A-AF37BE6B274B}"/>
              </a:ext>
            </a:extLst>
          </p:cNvPr>
          <p:cNvCxnSpPr/>
          <p:nvPr/>
        </p:nvCxnSpPr>
        <p:spPr>
          <a:xfrm flipH="1" flipV="1">
            <a:off x="2939226" y="3130862"/>
            <a:ext cx="907868" cy="66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8" name="Rectangle 12">
            <a:extLst>
              <a:ext uri="{FF2B5EF4-FFF2-40B4-BE49-F238E27FC236}">
                <a16:creationId xmlns:a16="http://schemas.microsoft.com/office/drawing/2014/main" id="{347D9012-7E4D-4BA6-BB08-980576E5AB82}"/>
              </a:ext>
            </a:extLst>
          </p:cNvPr>
          <p:cNvSpPr/>
          <p:nvPr/>
        </p:nvSpPr>
        <p:spPr>
          <a:xfrm>
            <a:off x="647997" y="2739528"/>
            <a:ext cx="1911101" cy="769441"/>
          </a:xfrm>
          <a:prstGeom prst="rect">
            <a:avLst/>
          </a:prstGeom>
          <a:noFill/>
        </p:spPr>
        <p:txBody>
          <a:bodyPr wrap="none" lIns="91440" tIns="45720" rIns="91440" bIns="45720">
            <a:spAutoFit/>
          </a:bodyPr>
          <a:lstStyle/>
          <a:p>
            <a:pPr algn="ctr"/>
            <a:r>
              <a:rPr lang="ar-AE" sz="4400" b="1" dirty="0">
                <a:ln w="1905"/>
                <a:solidFill>
                  <a:schemeClr val="accent1">
                    <a:lumMod val="20000"/>
                    <a:lumOff val="8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حُبٌ وولعَ</a:t>
            </a:r>
            <a:endParaRPr lang="en-US" sz="4400" b="1" dirty="0">
              <a:ln w="1905"/>
              <a:solidFill>
                <a:schemeClr val="accent1">
                  <a:lumMod val="20000"/>
                  <a:lumOff val="8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sp>
        <p:nvSpPr>
          <p:cNvPr id="9" name="Rectangle 12">
            <a:extLst>
              <a:ext uri="{FF2B5EF4-FFF2-40B4-BE49-F238E27FC236}">
                <a16:creationId xmlns:a16="http://schemas.microsoft.com/office/drawing/2014/main" id="{347D9012-7E4D-4BA6-BB08-980576E5AB82}"/>
              </a:ext>
            </a:extLst>
          </p:cNvPr>
          <p:cNvSpPr/>
          <p:nvPr/>
        </p:nvSpPr>
        <p:spPr>
          <a:xfrm>
            <a:off x="586565" y="6088559"/>
            <a:ext cx="7749237" cy="769441"/>
          </a:xfrm>
          <a:prstGeom prst="rect">
            <a:avLst/>
          </a:prstGeom>
          <a:noFill/>
        </p:spPr>
        <p:txBody>
          <a:bodyPr wrap="none" lIns="91440" tIns="45720" rIns="91440" bIns="45720">
            <a:spAutoFit/>
          </a:bodyPr>
          <a:lstStyle/>
          <a:p>
            <a:pPr algn="ctr"/>
            <a:r>
              <a:rPr lang="ar-AE" sz="4400" b="1" dirty="0"/>
              <a:t>تناوُل الواقع الحياتي من رؤية غير مألوفة</a:t>
            </a:r>
            <a:endParaRPr lang="en-US" sz="4400" b="1" dirty="0"/>
          </a:p>
        </p:txBody>
      </p:sp>
    </p:spTree>
    <p:extLst>
      <p:ext uri="{BB962C8B-B14F-4D97-AF65-F5344CB8AC3E}">
        <p14:creationId xmlns:p14="http://schemas.microsoft.com/office/powerpoint/2010/main" val="240544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0" fill="hold"/>
                                        <p:tgtEl>
                                          <p:spTgt spid="4"/>
                                        </p:tgtEl>
                                        <p:attrNameLst>
                                          <p:attrName>ppt_w</p:attrName>
                                        </p:attrNameLst>
                                      </p:cBhvr>
                                      <p:tavLst>
                                        <p:tav tm="0">
                                          <p:val>
                                            <p:fltVal val="0"/>
                                          </p:val>
                                        </p:tav>
                                        <p:tav tm="100000">
                                          <p:val>
                                            <p:strVal val="#ppt_w"/>
                                          </p:val>
                                        </p:tav>
                                      </p:tavLst>
                                    </p:anim>
                                    <p:anim calcmode="lin" valueType="num">
                                      <p:cBhvr>
                                        <p:cTn id="36" dur="1000" fill="hold"/>
                                        <p:tgtEl>
                                          <p:spTgt spid="4"/>
                                        </p:tgtEl>
                                        <p:attrNameLst>
                                          <p:attrName>ppt_h</p:attrName>
                                        </p:attrNameLst>
                                      </p:cBhvr>
                                      <p:tavLst>
                                        <p:tav tm="0">
                                          <p:val>
                                            <p:fltVal val="0"/>
                                          </p:val>
                                        </p:tav>
                                        <p:tav tm="100000">
                                          <p:val>
                                            <p:strVal val="#ppt_h"/>
                                          </p:val>
                                        </p:tav>
                                      </p:tavLst>
                                    </p:anim>
                                    <p:anim calcmode="lin" valueType="num">
                                      <p:cBhvr>
                                        <p:cTn id="37" dur="1000" fill="hold"/>
                                        <p:tgtEl>
                                          <p:spTgt spid="4"/>
                                        </p:tgtEl>
                                        <p:attrNameLst>
                                          <p:attrName>style.rotation</p:attrName>
                                        </p:attrNameLst>
                                      </p:cBhvr>
                                      <p:tavLst>
                                        <p:tav tm="0">
                                          <p:val>
                                            <p:fltVal val="90"/>
                                          </p:val>
                                        </p:tav>
                                        <p:tav tm="100000">
                                          <p:val>
                                            <p:fltVal val="0"/>
                                          </p:val>
                                        </p:tav>
                                      </p:tavLst>
                                    </p:anim>
                                    <p:animEffect transition="in" filter="fade">
                                      <p:cBhvr>
                                        <p:cTn id="38" dur="1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3243343" y="179934"/>
            <a:ext cx="8803259" cy="4701314"/>
          </a:xfrm>
          <a:prstGeom prst="rect">
            <a:avLst/>
          </a:prstGeom>
        </p:spPr>
      </p:pic>
      <p:pic>
        <p:nvPicPr>
          <p:cNvPr id="3" name="صورة 2"/>
          <p:cNvPicPr>
            <a:picLocks noChangeAspect="1"/>
          </p:cNvPicPr>
          <p:nvPr/>
        </p:nvPicPr>
        <p:blipFill>
          <a:blip r:embed="rId3"/>
          <a:stretch>
            <a:fillRect/>
          </a:stretch>
        </p:blipFill>
        <p:spPr>
          <a:xfrm>
            <a:off x="260383" y="2455217"/>
            <a:ext cx="2815245" cy="4242273"/>
          </a:xfrm>
          <a:prstGeom prst="rect">
            <a:avLst/>
          </a:prstGeom>
        </p:spPr>
      </p:pic>
      <p:cxnSp>
        <p:nvCxnSpPr>
          <p:cNvPr id="7" name="Straight Arrow Connector 6">
            <a:extLst>
              <a:ext uri="{FF2B5EF4-FFF2-40B4-BE49-F238E27FC236}">
                <a16:creationId xmlns:a16="http://schemas.microsoft.com/office/drawing/2014/main" id="{1147C360-41D9-4902-BA5A-AF37BE6B274B}"/>
              </a:ext>
            </a:extLst>
          </p:cNvPr>
          <p:cNvCxnSpPr/>
          <p:nvPr/>
        </p:nvCxnSpPr>
        <p:spPr>
          <a:xfrm flipH="1">
            <a:off x="9137836" y="4730466"/>
            <a:ext cx="820741" cy="4355"/>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9" name="Rectangle 12">
            <a:extLst>
              <a:ext uri="{FF2B5EF4-FFF2-40B4-BE49-F238E27FC236}">
                <a16:creationId xmlns:a16="http://schemas.microsoft.com/office/drawing/2014/main" id="{347D9012-7E4D-4BA6-BB08-980576E5AB82}"/>
              </a:ext>
            </a:extLst>
          </p:cNvPr>
          <p:cNvSpPr/>
          <p:nvPr/>
        </p:nvSpPr>
        <p:spPr>
          <a:xfrm>
            <a:off x="9548206" y="4928504"/>
            <a:ext cx="2576347" cy="769441"/>
          </a:xfrm>
          <a:prstGeom prst="rect">
            <a:avLst/>
          </a:prstGeom>
          <a:noFill/>
        </p:spPr>
        <p:txBody>
          <a:bodyPr wrap="none" lIns="91440" tIns="45720" rIns="91440" bIns="45720">
            <a:spAutoFit/>
          </a:bodyPr>
          <a:lstStyle/>
          <a:p>
            <a:pPr algn="ctr"/>
            <a:r>
              <a:rPr lang="ar-AE" sz="4400" b="1" dirty="0">
                <a:ln w="1905"/>
                <a:solidFill>
                  <a:schemeClr val="accent1">
                    <a:lumMod val="20000"/>
                    <a:lumOff val="8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وسط السمـاء</a:t>
            </a:r>
            <a:endParaRPr lang="en-US" sz="4400" b="1" dirty="0">
              <a:ln w="1905"/>
              <a:solidFill>
                <a:schemeClr val="accent1">
                  <a:lumMod val="20000"/>
                  <a:lumOff val="8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cxnSp>
        <p:nvCxnSpPr>
          <p:cNvPr id="10" name="Straight Arrow Connector 6">
            <a:extLst>
              <a:ext uri="{FF2B5EF4-FFF2-40B4-BE49-F238E27FC236}">
                <a16:creationId xmlns:a16="http://schemas.microsoft.com/office/drawing/2014/main" id="{1147C360-41D9-4902-BA5A-AF37BE6B274B}"/>
              </a:ext>
            </a:extLst>
          </p:cNvPr>
          <p:cNvCxnSpPr>
            <a:cxnSpLocks/>
          </p:cNvCxnSpPr>
          <p:nvPr/>
        </p:nvCxnSpPr>
        <p:spPr>
          <a:xfrm flipH="1">
            <a:off x="9958577" y="4017294"/>
            <a:ext cx="1192993" cy="0"/>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347D9012-7E4D-4BA6-BB08-980576E5AB82}"/>
              </a:ext>
            </a:extLst>
          </p:cNvPr>
          <p:cNvSpPr/>
          <p:nvPr/>
        </p:nvSpPr>
        <p:spPr>
          <a:xfrm>
            <a:off x="7528100" y="4881248"/>
            <a:ext cx="1609736" cy="769441"/>
          </a:xfrm>
          <a:prstGeom prst="rect">
            <a:avLst/>
          </a:prstGeom>
          <a:noFill/>
        </p:spPr>
        <p:txBody>
          <a:bodyPr wrap="none" lIns="91440" tIns="45720" rIns="91440" bIns="45720">
            <a:spAutoFit/>
          </a:bodyPr>
          <a:lstStyle/>
          <a:p>
            <a:pPr algn="ctr"/>
            <a:r>
              <a:rPr lang="ar-AE" sz="4400" b="1" dirty="0">
                <a:ln w="1905"/>
                <a:solidFill>
                  <a:schemeClr val="accent6">
                    <a:lumMod val="60000"/>
                    <a:lumOff val="4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الغامِض</a:t>
            </a:r>
            <a:endParaRPr lang="en-US" sz="4400" b="1" dirty="0">
              <a:ln w="1905"/>
              <a:solidFill>
                <a:schemeClr val="accent6">
                  <a:lumMod val="60000"/>
                  <a:lumOff val="40000"/>
                </a:schemeClr>
              </a:solidFill>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223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fltVal val="0"/>
                                          </p:val>
                                        </p:tav>
                                        <p:tav tm="100000">
                                          <p:val>
                                            <p:strVal val="#ppt_w"/>
                                          </p:val>
                                        </p:tav>
                                      </p:tavLst>
                                    </p:anim>
                                    <p:anim calcmode="lin" valueType="num">
                                      <p:cBhvr>
                                        <p:cTn id="23" dur="1000" fill="hold"/>
                                        <p:tgtEl>
                                          <p:spTgt spid="10"/>
                                        </p:tgtEl>
                                        <p:attrNameLst>
                                          <p:attrName>ppt_h</p:attrName>
                                        </p:attrNameLst>
                                      </p:cBhvr>
                                      <p:tavLst>
                                        <p:tav tm="0">
                                          <p:val>
                                            <p:fltVal val="0"/>
                                          </p:val>
                                        </p:tav>
                                        <p:tav tm="100000">
                                          <p:val>
                                            <p:strVal val="#ppt_h"/>
                                          </p:val>
                                        </p:tav>
                                      </p:tavLst>
                                    </p:anim>
                                    <p:anim calcmode="lin" valueType="num">
                                      <p:cBhvr>
                                        <p:cTn id="24" dur="1000" fill="hold"/>
                                        <p:tgtEl>
                                          <p:spTgt spid="10"/>
                                        </p:tgtEl>
                                        <p:attrNameLst>
                                          <p:attrName>style.rotation</p:attrName>
                                        </p:attrNameLst>
                                      </p:cBhvr>
                                      <p:tavLst>
                                        <p:tav tm="0">
                                          <p:val>
                                            <p:fltVal val="90"/>
                                          </p:val>
                                        </p:tav>
                                        <p:tav tm="100000">
                                          <p:val>
                                            <p:fltVal val="0"/>
                                          </p:val>
                                        </p:tav>
                                      </p:tavLst>
                                    </p:anim>
                                    <p:animEffect transition="in" filter="fade">
                                      <p:cBhvr>
                                        <p:cTn id="25" dur="1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8983619" y="150087"/>
            <a:ext cx="3032712" cy="4125822"/>
          </a:xfrm>
          <a:prstGeom prst="rect">
            <a:avLst/>
          </a:prstGeom>
        </p:spPr>
      </p:pic>
      <p:pic>
        <p:nvPicPr>
          <p:cNvPr id="3" name="صورة 2"/>
          <p:cNvPicPr>
            <a:picLocks noChangeAspect="1"/>
          </p:cNvPicPr>
          <p:nvPr/>
        </p:nvPicPr>
        <p:blipFill>
          <a:blip r:embed="rId3"/>
          <a:stretch>
            <a:fillRect/>
          </a:stretch>
        </p:blipFill>
        <p:spPr>
          <a:xfrm>
            <a:off x="245573" y="251390"/>
            <a:ext cx="8568436" cy="4690480"/>
          </a:xfrm>
          <a:prstGeom prst="rect">
            <a:avLst/>
          </a:prstGeom>
        </p:spPr>
      </p:pic>
      <p:sp>
        <p:nvSpPr>
          <p:cNvPr id="5" name="Rectangle 12">
            <a:extLst>
              <a:ext uri="{FF2B5EF4-FFF2-40B4-BE49-F238E27FC236}">
                <a16:creationId xmlns:a16="http://schemas.microsoft.com/office/drawing/2014/main" id="{347D9012-7E4D-4BA6-BB08-980576E5AB82}"/>
              </a:ext>
            </a:extLst>
          </p:cNvPr>
          <p:cNvSpPr/>
          <p:nvPr/>
        </p:nvSpPr>
        <p:spPr>
          <a:xfrm>
            <a:off x="2037029" y="5032011"/>
            <a:ext cx="5471371" cy="769441"/>
          </a:xfrm>
          <a:prstGeom prst="rect">
            <a:avLst/>
          </a:prstGeom>
          <a:noFill/>
        </p:spPr>
        <p:txBody>
          <a:bodyPr wrap="none" lIns="91440" tIns="45720" rIns="91440" bIns="45720">
            <a:spAutoFit/>
          </a:bodyPr>
          <a:lstStyle/>
          <a:p>
            <a:pPr algn="ctr"/>
            <a:r>
              <a:rPr lang="ar-AE" sz="4400" b="1" dirty="0"/>
              <a:t>نجم مشهور من نجوم السماء</a:t>
            </a:r>
            <a:endParaRPr lang="en-US" sz="4400" b="1" dirty="0"/>
          </a:p>
        </p:txBody>
      </p:sp>
      <p:cxnSp>
        <p:nvCxnSpPr>
          <p:cNvPr id="6" name="Straight Arrow Connector 6">
            <a:extLst>
              <a:ext uri="{FF2B5EF4-FFF2-40B4-BE49-F238E27FC236}">
                <a16:creationId xmlns:a16="http://schemas.microsoft.com/office/drawing/2014/main" id="{1147C360-41D9-4902-BA5A-AF37BE6B274B}"/>
              </a:ext>
            </a:extLst>
          </p:cNvPr>
          <p:cNvCxnSpPr>
            <a:cxnSpLocks/>
          </p:cNvCxnSpPr>
          <p:nvPr/>
        </p:nvCxnSpPr>
        <p:spPr>
          <a:xfrm flipH="1">
            <a:off x="5887092" y="3689107"/>
            <a:ext cx="1164013" cy="0"/>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7" name="Freeform 4">
            <a:extLst>
              <a:ext uri="{FF2B5EF4-FFF2-40B4-BE49-F238E27FC236}">
                <a16:creationId xmlns:a16="http://schemas.microsoft.com/office/drawing/2014/main" id="{38E71C24-F954-1137-D0FD-F9493A563ECF}"/>
              </a:ext>
            </a:extLst>
          </p:cNvPr>
          <p:cNvSpPr/>
          <p:nvPr/>
        </p:nvSpPr>
        <p:spPr>
          <a:xfrm>
            <a:off x="9285507" y="4056439"/>
            <a:ext cx="2561214" cy="2720586"/>
          </a:xfrm>
          <a:custGeom>
            <a:avLst/>
            <a:gdLst/>
            <a:ahLst/>
            <a:cxnLst/>
            <a:rect l="l" t="t" r="r" b="b"/>
            <a:pathLst>
              <a:path w="4750130" h="4114800">
                <a:moveTo>
                  <a:pt x="0" y="0"/>
                </a:moveTo>
                <a:lnTo>
                  <a:pt x="4750130" y="0"/>
                </a:lnTo>
                <a:lnTo>
                  <a:pt x="475013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ar-AE"/>
          </a:p>
        </p:txBody>
      </p:sp>
      <p:sp>
        <p:nvSpPr>
          <p:cNvPr id="8" name="TextBox 7">
            <a:extLst>
              <a:ext uri="{FF2B5EF4-FFF2-40B4-BE49-F238E27FC236}">
                <a16:creationId xmlns:a16="http://schemas.microsoft.com/office/drawing/2014/main" id="{BFCD4F9D-D544-8DA6-307D-043208A29242}"/>
              </a:ext>
            </a:extLst>
          </p:cNvPr>
          <p:cNvSpPr txBox="1"/>
          <p:nvPr/>
        </p:nvSpPr>
        <p:spPr>
          <a:xfrm>
            <a:off x="9791114" y="4811151"/>
            <a:ext cx="1952248" cy="1569660"/>
          </a:xfrm>
          <a:prstGeom prst="rect">
            <a:avLst/>
          </a:prstGeom>
          <a:noFill/>
        </p:spPr>
        <p:txBody>
          <a:bodyPr wrap="square" rtlCol="1">
            <a:spAutoFit/>
          </a:bodyPr>
          <a:lstStyle/>
          <a:p>
            <a:pPr algn="r"/>
            <a:r>
              <a:rPr lang="ar-AE" sz="2400" b="1" dirty="0">
                <a:solidFill>
                  <a:schemeClr val="accent1">
                    <a:lumMod val="50000"/>
                  </a:schemeClr>
                </a:solidFill>
              </a:rPr>
              <a:t>ما الأمر الذي زاد من شغف الراوي وتعلقه في البحث والاستكشاف؟</a:t>
            </a:r>
          </a:p>
        </p:txBody>
      </p:sp>
    </p:spTree>
    <p:extLst>
      <p:ext uri="{BB962C8B-B14F-4D97-AF65-F5344CB8AC3E}">
        <p14:creationId xmlns:p14="http://schemas.microsoft.com/office/powerpoint/2010/main" val="124434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8341332" y="871836"/>
            <a:ext cx="3683432" cy="4604290"/>
          </a:xfrm>
          <a:prstGeom prst="rect">
            <a:avLst/>
          </a:prstGeom>
        </p:spPr>
      </p:pic>
      <p:pic>
        <p:nvPicPr>
          <p:cNvPr id="3" name="صورة 2"/>
          <p:cNvPicPr>
            <a:picLocks noChangeAspect="1"/>
          </p:cNvPicPr>
          <p:nvPr/>
        </p:nvPicPr>
        <p:blipFill>
          <a:blip r:embed="rId3"/>
          <a:stretch>
            <a:fillRect/>
          </a:stretch>
        </p:blipFill>
        <p:spPr>
          <a:xfrm>
            <a:off x="344538" y="306757"/>
            <a:ext cx="7864514" cy="5636798"/>
          </a:xfrm>
          <a:prstGeom prst="rect">
            <a:avLst/>
          </a:prstGeom>
        </p:spPr>
      </p:pic>
      <p:sp>
        <p:nvSpPr>
          <p:cNvPr id="4" name="Rectangle 12">
            <a:extLst>
              <a:ext uri="{FF2B5EF4-FFF2-40B4-BE49-F238E27FC236}">
                <a16:creationId xmlns:a16="http://schemas.microsoft.com/office/drawing/2014/main" id="{347D9012-7E4D-4BA6-BB08-980576E5AB82}"/>
              </a:ext>
            </a:extLst>
          </p:cNvPr>
          <p:cNvSpPr/>
          <p:nvPr/>
        </p:nvSpPr>
        <p:spPr>
          <a:xfrm>
            <a:off x="2506234" y="6000063"/>
            <a:ext cx="3698449" cy="769441"/>
          </a:xfrm>
          <a:prstGeom prst="rect">
            <a:avLst/>
          </a:prstGeom>
          <a:noFill/>
        </p:spPr>
        <p:txBody>
          <a:bodyPr wrap="none" lIns="91440" tIns="45720" rIns="91440" bIns="45720">
            <a:spAutoFit/>
          </a:bodyPr>
          <a:lstStyle/>
          <a:p>
            <a:pPr algn="ctr"/>
            <a:r>
              <a:rPr lang="ar-AE" sz="4400" b="1" dirty="0">
                <a:ln w="1905"/>
                <a:effectLst>
                  <a:innerShdw blurRad="69850" dist="43180" dir="5400000">
                    <a:srgbClr val="000000">
                      <a:alpha val="65000"/>
                    </a:srgbClr>
                  </a:innerShdw>
                </a:effectLst>
                <a:latin typeface="Arial" panose="020B0604020202020204" pitchFamily="34" charset="0"/>
                <a:cs typeface="Arial" panose="020B0604020202020204" pitchFamily="34" charset="0"/>
              </a:rPr>
              <a:t>رائد فضاء سعودي</a:t>
            </a:r>
            <a:endParaRPr lang="en-US" sz="4400" b="1" dirty="0">
              <a:ln w="1905"/>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cxnSp>
        <p:nvCxnSpPr>
          <p:cNvPr id="5" name="Straight Arrow Connector 6">
            <a:extLst>
              <a:ext uri="{FF2B5EF4-FFF2-40B4-BE49-F238E27FC236}">
                <a16:creationId xmlns:a16="http://schemas.microsoft.com/office/drawing/2014/main" id="{1147C360-41D9-4902-BA5A-AF37BE6B274B}"/>
              </a:ext>
            </a:extLst>
          </p:cNvPr>
          <p:cNvCxnSpPr>
            <a:cxnSpLocks/>
          </p:cNvCxnSpPr>
          <p:nvPr/>
        </p:nvCxnSpPr>
        <p:spPr>
          <a:xfrm flipH="1">
            <a:off x="4674742" y="3991754"/>
            <a:ext cx="3236163" cy="0"/>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7662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9404397" y="151719"/>
            <a:ext cx="2787603" cy="3505881"/>
          </a:xfrm>
          <a:prstGeom prst="rect">
            <a:avLst/>
          </a:prstGeom>
        </p:spPr>
      </p:pic>
      <p:pic>
        <p:nvPicPr>
          <p:cNvPr id="3" name="صورة 2"/>
          <p:cNvPicPr>
            <a:picLocks noChangeAspect="1"/>
          </p:cNvPicPr>
          <p:nvPr/>
        </p:nvPicPr>
        <p:blipFill>
          <a:blip r:embed="rId3"/>
          <a:stretch>
            <a:fillRect/>
          </a:stretch>
        </p:blipFill>
        <p:spPr>
          <a:xfrm>
            <a:off x="536014" y="305832"/>
            <a:ext cx="8520613" cy="6074420"/>
          </a:xfrm>
          <a:prstGeom prst="rect">
            <a:avLst/>
          </a:prstGeom>
        </p:spPr>
      </p:pic>
      <p:sp>
        <p:nvSpPr>
          <p:cNvPr id="4" name="Rectangle 12">
            <a:extLst>
              <a:ext uri="{FF2B5EF4-FFF2-40B4-BE49-F238E27FC236}">
                <a16:creationId xmlns:a16="http://schemas.microsoft.com/office/drawing/2014/main" id="{347D9012-7E4D-4BA6-BB08-980576E5AB82}"/>
              </a:ext>
            </a:extLst>
          </p:cNvPr>
          <p:cNvSpPr/>
          <p:nvPr/>
        </p:nvSpPr>
        <p:spPr>
          <a:xfrm>
            <a:off x="1948600" y="3343042"/>
            <a:ext cx="2042547" cy="584775"/>
          </a:xfrm>
          <a:prstGeom prst="rect">
            <a:avLst/>
          </a:prstGeom>
          <a:noFill/>
        </p:spPr>
        <p:txBody>
          <a:bodyPr wrap="none" lIns="91440" tIns="45720" rIns="91440" bIns="45720">
            <a:spAutoFit/>
          </a:bodyPr>
          <a:lstStyle/>
          <a:p>
            <a:pPr algn="ctr"/>
            <a:r>
              <a:rPr lang="ar-AE" sz="3200" b="1" dirty="0">
                <a:ln w="1905"/>
                <a:solidFill>
                  <a:srgbClr val="FF0000"/>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أرجاء وأنحـاء</a:t>
            </a:r>
            <a:endParaRPr lang="en-US" sz="3200" b="1" dirty="0">
              <a:ln w="1905"/>
              <a:solidFill>
                <a:srgbClr val="FF0000"/>
              </a:solidFill>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cxnSp>
        <p:nvCxnSpPr>
          <p:cNvPr id="5" name="Straight Arrow Connector 6">
            <a:extLst>
              <a:ext uri="{FF2B5EF4-FFF2-40B4-BE49-F238E27FC236}">
                <a16:creationId xmlns:a16="http://schemas.microsoft.com/office/drawing/2014/main" id="{1147C360-41D9-4902-BA5A-AF37BE6B274B}"/>
              </a:ext>
            </a:extLst>
          </p:cNvPr>
          <p:cNvCxnSpPr/>
          <p:nvPr/>
        </p:nvCxnSpPr>
        <p:spPr>
          <a:xfrm flipH="1">
            <a:off x="4165032" y="3429000"/>
            <a:ext cx="631288" cy="4486"/>
          </a:xfrm>
          <a:prstGeom prst="straightConnector1">
            <a:avLst/>
          </a:prstGeom>
          <a:ln w="38100">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9" name="Freeform 4">
            <a:extLst>
              <a:ext uri="{FF2B5EF4-FFF2-40B4-BE49-F238E27FC236}">
                <a16:creationId xmlns:a16="http://schemas.microsoft.com/office/drawing/2014/main" id="{1E2118F7-ACEE-2423-B849-1FFAB45DB52A}"/>
              </a:ext>
            </a:extLst>
          </p:cNvPr>
          <p:cNvSpPr/>
          <p:nvPr/>
        </p:nvSpPr>
        <p:spPr>
          <a:xfrm>
            <a:off x="9306689" y="3641002"/>
            <a:ext cx="2787604" cy="3048680"/>
          </a:xfrm>
          <a:custGeom>
            <a:avLst/>
            <a:gdLst/>
            <a:ahLst/>
            <a:cxnLst/>
            <a:rect l="l" t="t" r="r" b="b"/>
            <a:pathLst>
              <a:path w="4750130" h="4114800">
                <a:moveTo>
                  <a:pt x="0" y="0"/>
                </a:moveTo>
                <a:lnTo>
                  <a:pt x="4750130" y="0"/>
                </a:lnTo>
                <a:lnTo>
                  <a:pt x="475013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ar-AE"/>
          </a:p>
        </p:txBody>
      </p:sp>
      <p:sp>
        <p:nvSpPr>
          <p:cNvPr id="10" name="TextBox 9">
            <a:extLst>
              <a:ext uri="{FF2B5EF4-FFF2-40B4-BE49-F238E27FC236}">
                <a16:creationId xmlns:a16="http://schemas.microsoft.com/office/drawing/2014/main" id="{A357CAF2-C096-CFA1-52D1-C1E83E83B5D1}"/>
              </a:ext>
            </a:extLst>
          </p:cNvPr>
          <p:cNvSpPr txBox="1"/>
          <p:nvPr/>
        </p:nvSpPr>
        <p:spPr>
          <a:xfrm>
            <a:off x="9606337" y="4501662"/>
            <a:ext cx="2140186" cy="1569660"/>
          </a:xfrm>
          <a:prstGeom prst="rect">
            <a:avLst/>
          </a:prstGeom>
          <a:noFill/>
        </p:spPr>
        <p:txBody>
          <a:bodyPr wrap="square" rtlCol="1">
            <a:spAutoFit/>
          </a:bodyPr>
          <a:lstStyle/>
          <a:p>
            <a:pPr algn="r"/>
            <a:r>
              <a:rPr lang="ar-AE" sz="2400" b="1" dirty="0">
                <a:solidFill>
                  <a:schemeClr val="accent1">
                    <a:lumMod val="50000"/>
                  </a:schemeClr>
                </a:solidFill>
              </a:rPr>
              <a:t>عبّر عن رأيك في تأثر الراوي بمقولة والدنا الشيخ زايد – رحمه الله-؟</a:t>
            </a:r>
          </a:p>
        </p:txBody>
      </p:sp>
    </p:spTree>
    <p:extLst>
      <p:ext uri="{BB962C8B-B14F-4D97-AF65-F5344CB8AC3E}">
        <p14:creationId xmlns:p14="http://schemas.microsoft.com/office/powerpoint/2010/main" val="148682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5" name="Rectangle 4">
            <a:extLst>
              <a:ext uri="{FF2B5EF4-FFF2-40B4-BE49-F238E27FC236}">
                <a16:creationId xmlns:a16="http://schemas.microsoft.com/office/drawing/2014/main" id="{F9F77C0D-E5B3-4AE2-BF76-DE51F4E353AE}"/>
              </a:ext>
            </a:extLst>
          </p:cNvPr>
          <p:cNvSpPr/>
          <p:nvPr/>
        </p:nvSpPr>
        <p:spPr>
          <a:xfrm>
            <a:off x="5532512" y="1493817"/>
            <a:ext cx="138564" cy="6924973"/>
          </a:xfrm>
          <a:prstGeom prst="rect">
            <a:avLst/>
          </a:prstGeom>
          <a:noFill/>
        </p:spPr>
        <p:txBody>
          <a:bodyPr wrap="non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ar-AE" sz="4050" b="0" i="0" u="none" strike="noStrike" kern="1200" cap="none" spc="0" normalizeH="0" baseline="0" noProof="0" dirty="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ar-AE" sz="4050" b="0" i="0" u="none" strike="noStrike" kern="1200" cap="none" spc="0" normalizeH="0" baseline="0" noProof="0" dirty="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ar-AE" sz="4050" b="0" i="0" u="none" strike="noStrike" kern="1200" cap="none" spc="0" normalizeH="0" baseline="0" noProof="0" dirty="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ar-AE" sz="4050" b="0" i="0" u="none" strike="noStrike" kern="1200" cap="none" spc="0" normalizeH="0" baseline="0" noProof="0" dirty="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ar-AE" sz="4050" b="0" i="0" u="none" strike="noStrike" kern="1200" cap="none" spc="0" normalizeH="0" baseline="0" noProof="0" dirty="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ar-AE" sz="4050" b="0" i="0" u="none" strike="noStrike" kern="1200" cap="none" spc="0" normalizeH="0" baseline="0" noProof="0" dirty="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ar-AE" sz="4050" b="0" i="0" u="none" strike="noStrike" kern="1200" cap="none" spc="0" normalizeH="0" baseline="0" noProof="0" dirty="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ar-AE" sz="4050" b="0" i="0" u="none" strike="noStrike" kern="1200" cap="none" spc="0" normalizeH="0" baseline="0" noProof="0" dirty="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ar-AE" sz="4050" b="0" i="0" u="none" strike="noStrike" kern="1200" cap="none" spc="0" normalizeH="0" baseline="0" noProof="0" dirty="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ar-AE" sz="4050" b="0" i="0" u="none" strike="noStrike" kern="1200" cap="none" spc="0" normalizeH="0" baseline="0" noProof="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4050" b="0" i="0" u="none" strike="noStrike" kern="1200" cap="none" spc="0" normalizeH="0" baseline="0" noProof="0" dirty="0">
              <a:ln w="0">
                <a:solidFill>
                  <a:srgbClr val="FF0000"/>
                </a:solidFill>
              </a:ln>
              <a:solidFill>
                <a:srgbClr val="FF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4CE8C77E-2CC6-460C-90A2-BAF8BC406BE2}"/>
              </a:ext>
            </a:extLst>
          </p:cNvPr>
          <p:cNvSpPr/>
          <p:nvPr/>
        </p:nvSpPr>
        <p:spPr>
          <a:xfrm>
            <a:off x="4757058" y="217716"/>
            <a:ext cx="2456311" cy="525813"/>
          </a:xfrm>
          <a:prstGeom prst="roundRect">
            <a:avLst/>
          </a:prstGeom>
          <a:noFill/>
          <a:ln w="57150">
            <a:solidFill>
              <a:schemeClr val="bg2"/>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
                <a:srgbClr val="000000"/>
              </a:buClr>
              <a:buSzPts val="1600"/>
              <a:buFontTx/>
              <a:buNone/>
              <a:tabLst/>
              <a:defRPr/>
            </a:pPr>
            <a:r>
              <a:rPr kumimoji="0" lang="ar-AE" sz="33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نشاط فردي</a:t>
            </a:r>
            <a:endPar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998624C7-03C1-443B-8DE2-14514480DA61}"/>
              </a:ext>
            </a:extLst>
          </p:cNvPr>
          <p:cNvPicPr>
            <a:picLocks noChangeAspect="1"/>
          </p:cNvPicPr>
          <p:nvPr/>
        </p:nvPicPr>
        <p:blipFill>
          <a:blip r:embed="rId3"/>
          <a:stretch>
            <a:fillRect/>
          </a:stretch>
        </p:blipFill>
        <p:spPr>
          <a:xfrm>
            <a:off x="9790660" y="702793"/>
            <a:ext cx="1362574" cy="791024"/>
          </a:xfrm>
          <a:prstGeom prst="rect">
            <a:avLst/>
          </a:prstGeom>
        </p:spPr>
      </p:pic>
      <p:pic>
        <p:nvPicPr>
          <p:cNvPr id="19" name="Picture 18">
            <a:extLst>
              <a:ext uri="{FF2B5EF4-FFF2-40B4-BE49-F238E27FC236}">
                <a16:creationId xmlns:a16="http://schemas.microsoft.com/office/drawing/2014/main" id="{7BA6791D-8C77-4E86-863C-DC48E17FAB90}"/>
              </a:ext>
            </a:extLst>
          </p:cNvPr>
          <p:cNvPicPr>
            <a:picLocks noChangeAspect="1"/>
          </p:cNvPicPr>
          <p:nvPr/>
        </p:nvPicPr>
        <p:blipFill>
          <a:blip r:embed="rId4"/>
          <a:stretch>
            <a:fillRect/>
          </a:stretch>
        </p:blipFill>
        <p:spPr>
          <a:xfrm>
            <a:off x="5782965" y="2904653"/>
            <a:ext cx="1274278" cy="777835"/>
          </a:xfrm>
          <a:prstGeom prst="rect">
            <a:avLst/>
          </a:prstGeom>
        </p:spPr>
      </p:pic>
      <p:pic>
        <p:nvPicPr>
          <p:cNvPr id="20" name="Picture 19">
            <a:extLst>
              <a:ext uri="{FF2B5EF4-FFF2-40B4-BE49-F238E27FC236}">
                <a16:creationId xmlns:a16="http://schemas.microsoft.com/office/drawing/2014/main" id="{B007248E-51EC-4BC5-938B-61F1D4807BF7}"/>
              </a:ext>
            </a:extLst>
          </p:cNvPr>
          <p:cNvPicPr>
            <a:picLocks noChangeAspect="1"/>
          </p:cNvPicPr>
          <p:nvPr/>
        </p:nvPicPr>
        <p:blipFill>
          <a:blip r:embed="rId5"/>
          <a:stretch>
            <a:fillRect/>
          </a:stretch>
        </p:blipFill>
        <p:spPr>
          <a:xfrm>
            <a:off x="1356251" y="1052277"/>
            <a:ext cx="1314450" cy="800100"/>
          </a:xfrm>
          <a:prstGeom prst="rect">
            <a:avLst/>
          </a:prstGeom>
        </p:spPr>
      </p:pic>
      <p:pic>
        <p:nvPicPr>
          <p:cNvPr id="7" name="Picture 6">
            <a:extLst>
              <a:ext uri="{FF2B5EF4-FFF2-40B4-BE49-F238E27FC236}">
                <a16:creationId xmlns:a16="http://schemas.microsoft.com/office/drawing/2014/main" id="{6F95DA9B-4158-1E90-CDAE-00AC29F204E2}"/>
              </a:ext>
            </a:extLst>
          </p:cNvPr>
          <p:cNvPicPr>
            <a:picLocks noChangeAspect="1"/>
          </p:cNvPicPr>
          <p:nvPr/>
        </p:nvPicPr>
        <p:blipFill>
          <a:blip r:embed="rId6"/>
          <a:stretch>
            <a:fillRect/>
          </a:stretch>
        </p:blipFill>
        <p:spPr>
          <a:xfrm>
            <a:off x="7696458" y="1505850"/>
            <a:ext cx="4246412" cy="2996736"/>
          </a:xfrm>
          <a:prstGeom prst="rect">
            <a:avLst/>
          </a:prstGeom>
        </p:spPr>
      </p:pic>
      <p:pic>
        <p:nvPicPr>
          <p:cNvPr id="9" name="Picture 8">
            <a:extLst>
              <a:ext uri="{FF2B5EF4-FFF2-40B4-BE49-F238E27FC236}">
                <a16:creationId xmlns:a16="http://schemas.microsoft.com/office/drawing/2014/main" id="{A0C52EA1-A71B-2BA9-8733-571567079E32}"/>
              </a:ext>
            </a:extLst>
          </p:cNvPr>
          <p:cNvPicPr>
            <a:picLocks noChangeAspect="1"/>
          </p:cNvPicPr>
          <p:nvPr/>
        </p:nvPicPr>
        <p:blipFill>
          <a:blip r:embed="rId7"/>
          <a:stretch>
            <a:fillRect/>
          </a:stretch>
        </p:blipFill>
        <p:spPr>
          <a:xfrm>
            <a:off x="4264618" y="3787202"/>
            <a:ext cx="4497927" cy="2996737"/>
          </a:xfrm>
          <a:prstGeom prst="rect">
            <a:avLst/>
          </a:prstGeom>
        </p:spPr>
      </p:pic>
      <p:pic>
        <p:nvPicPr>
          <p:cNvPr id="11" name="Picture 10">
            <a:extLst>
              <a:ext uri="{FF2B5EF4-FFF2-40B4-BE49-F238E27FC236}">
                <a16:creationId xmlns:a16="http://schemas.microsoft.com/office/drawing/2014/main" id="{E6A39D99-38E6-95F9-5826-AF5168D2C227}"/>
              </a:ext>
            </a:extLst>
          </p:cNvPr>
          <p:cNvPicPr>
            <a:picLocks noChangeAspect="1"/>
          </p:cNvPicPr>
          <p:nvPr/>
        </p:nvPicPr>
        <p:blipFill>
          <a:blip r:embed="rId8"/>
          <a:stretch>
            <a:fillRect/>
          </a:stretch>
        </p:blipFill>
        <p:spPr>
          <a:xfrm>
            <a:off x="0" y="2288834"/>
            <a:ext cx="4195432" cy="2996737"/>
          </a:xfrm>
          <a:prstGeom prst="rect">
            <a:avLst/>
          </a:prstGeom>
        </p:spPr>
      </p:pic>
    </p:spTree>
    <p:extLst>
      <p:ext uri="{BB962C8B-B14F-4D97-AF65-F5344CB8AC3E}">
        <p14:creationId xmlns:p14="http://schemas.microsoft.com/office/powerpoint/2010/main" val="3169743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A529F0C-1102-B7D5-527F-538EAA985956}"/>
              </a:ext>
            </a:extLst>
          </p:cNvPr>
          <p:cNvSpPr/>
          <p:nvPr/>
        </p:nvSpPr>
        <p:spPr>
          <a:xfrm>
            <a:off x="3283548" y="465409"/>
            <a:ext cx="6904082" cy="4738966"/>
          </a:xfrm>
          <a:prstGeom prst="rect">
            <a:avLst/>
          </a:prstGeom>
          <a:noFill/>
          <a:ln w="76200" cap="flat" cmpd="sng" algn="ctr">
            <a:solidFill>
              <a:srgbClr val="00B05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defTabSz="914400" latinLnBrk="1"/>
            <a:endParaRPr lang="en-GB" sz="1350">
              <a:solidFill>
                <a:srgbClr val="F79646"/>
              </a:solidFill>
              <a:latin typeface="맑은 고딕"/>
            </a:endParaRPr>
          </a:p>
        </p:txBody>
      </p:sp>
      <p:pic>
        <p:nvPicPr>
          <p:cNvPr id="8" name="Google Shape;185;p11">
            <a:extLst>
              <a:ext uri="{FF2B5EF4-FFF2-40B4-BE49-F238E27FC236}">
                <a16:creationId xmlns:a16="http://schemas.microsoft.com/office/drawing/2014/main" id="{6167DADB-9AC4-596B-0E7D-2D7623AD6119}"/>
              </a:ext>
            </a:extLst>
          </p:cNvPr>
          <p:cNvPicPr preferRelativeResize="0"/>
          <p:nvPr/>
        </p:nvPicPr>
        <p:blipFill rotWithShape="1">
          <a:blip r:embed="rId2">
            <a:alphaModFix/>
          </a:blip>
          <a:srcRect/>
          <a:stretch/>
        </p:blipFill>
        <p:spPr>
          <a:xfrm>
            <a:off x="3423509" y="4095920"/>
            <a:ext cx="917441" cy="683402"/>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3" name="Rectangle 2">
            <a:extLst>
              <a:ext uri="{FF2B5EF4-FFF2-40B4-BE49-F238E27FC236}">
                <a16:creationId xmlns:a16="http://schemas.microsoft.com/office/drawing/2014/main" id="{A4CF35DF-A7D1-AD23-7BB0-F8523DD43B1B}"/>
              </a:ext>
            </a:extLst>
          </p:cNvPr>
          <p:cNvSpPr/>
          <p:nvPr/>
        </p:nvSpPr>
        <p:spPr>
          <a:xfrm>
            <a:off x="5620155" y="619889"/>
            <a:ext cx="2789546" cy="523220"/>
          </a:xfrm>
          <a:prstGeom prst="rect">
            <a:avLst/>
          </a:prstGeom>
          <a:noFill/>
        </p:spPr>
        <p:txBody>
          <a:bodyPr wrap="none" lIns="91440" tIns="45720" rIns="91440" bIns="45720">
            <a:spAutoFit/>
          </a:bodyPr>
          <a:lstStyle/>
          <a:p>
            <a:pPr algn="ctr" defTabSz="914400" latinLnBrk="1"/>
            <a:r>
              <a:rPr lang="ar-AE" sz="2800" b="1" dirty="0">
                <a:ln w="0"/>
                <a:solidFill>
                  <a:srgbClr val="00B050"/>
                </a:solidFill>
                <a:latin typeface="맑은 고딕"/>
                <a:cs typeface="Arial" panose="020B0604020202020204" pitchFamily="34" charset="0"/>
              </a:rPr>
              <a:t>منَ الأرْضِ إلى الفضاءِ</a:t>
            </a:r>
            <a:endParaRPr lang="en-US" sz="2800" b="1" dirty="0">
              <a:ln w="0"/>
              <a:solidFill>
                <a:srgbClr val="00B050"/>
              </a:solidFill>
              <a:latin typeface="맑은 고딕"/>
            </a:endParaRPr>
          </a:p>
        </p:txBody>
      </p:sp>
      <p:sp>
        <p:nvSpPr>
          <p:cNvPr id="4" name="Rectangle 3">
            <a:extLst>
              <a:ext uri="{FF2B5EF4-FFF2-40B4-BE49-F238E27FC236}">
                <a16:creationId xmlns:a16="http://schemas.microsoft.com/office/drawing/2014/main" id="{98E5838B-DA47-22C4-E9A1-0CE9C9296D2C}"/>
              </a:ext>
            </a:extLst>
          </p:cNvPr>
          <p:cNvSpPr/>
          <p:nvPr/>
        </p:nvSpPr>
        <p:spPr>
          <a:xfrm>
            <a:off x="3504824" y="611878"/>
            <a:ext cx="1672253" cy="584775"/>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lIns="91440" tIns="45720" rIns="91440" bIns="45720">
            <a:spAutoFit/>
          </a:bodyPr>
          <a:lstStyle/>
          <a:p>
            <a:pPr algn="r" defTabSz="914400" latinLnBrk="1"/>
            <a:r>
              <a:rPr lang="ar-AE" sz="1600" dirty="0">
                <a:ln w="0"/>
                <a:solidFill>
                  <a:prstClr val="black"/>
                </a:solidFill>
                <a:effectLst>
                  <a:outerShdw blurRad="38100" dist="19050" dir="2700000" algn="tl" rotWithShape="0">
                    <a:prstClr val="black">
                      <a:alpha val="40000"/>
                    </a:prstClr>
                  </a:outerShdw>
                </a:effectLst>
                <a:latin typeface="맑은 고딕"/>
                <a:cs typeface="Arial" panose="020B0604020202020204" pitchFamily="34" charset="0"/>
              </a:rPr>
              <a:t>التاريخ    -9-2023</a:t>
            </a:r>
          </a:p>
          <a:p>
            <a:pPr algn="r" defTabSz="914400" latinLnBrk="1"/>
            <a:r>
              <a:rPr lang="ar-AE" sz="1600" dirty="0">
                <a:ln w="0"/>
                <a:solidFill>
                  <a:prstClr val="black"/>
                </a:solidFill>
                <a:effectLst>
                  <a:outerShdw blurRad="38100" dist="19050" dir="2700000" algn="tl" rotWithShape="0">
                    <a:prstClr val="black">
                      <a:alpha val="40000"/>
                    </a:prstClr>
                  </a:outerShdw>
                </a:effectLst>
                <a:latin typeface="맑은 고딕"/>
                <a:cs typeface="Arial" panose="020B0604020202020204" pitchFamily="34" charset="0"/>
              </a:rPr>
              <a:t>الاسم ...................</a:t>
            </a:r>
            <a:endParaRPr lang="en-US" sz="1600" dirty="0">
              <a:ln w="0"/>
              <a:solidFill>
                <a:prstClr val="black"/>
              </a:solidFill>
              <a:effectLst>
                <a:outerShdw blurRad="38100" dist="19050" dir="2700000" algn="tl" rotWithShape="0">
                  <a:prstClr val="black">
                    <a:alpha val="40000"/>
                  </a:prstClr>
                </a:outerShdw>
              </a:effectLst>
              <a:latin typeface="맑은 고딕"/>
            </a:endParaRPr>
          </a:p>
        </p:txBody>
      </p:sp>
      <p:sp>
        <p:nvSpPr>
          <p:cNvPr id="9" name="TextBox 8">
            <a:extLst>
              <a:ext uri="{FF2B5EF4-FFF2-40B4-BE49-F238E27FC236}">
                <a16:creationId xmlns:a16="http://schemas.microsoft.com/office/drawing/2014/main" id="{86810AFA-8D51-7D46-4716-9A6356FEE938}"/>
              </a:ext>
            </a:extLst>
          </p:cNvPr>
          <p:cNvSpPr txBox="1"/>
          <p:nvPr/>
        </p:nvSpPr>
        <p:spPr>
          <a:xfrm>
            <a:off x="2988185" y="2253741"/>
            <a:ext cx="7043798" cy="2106987"/>
          </a:xfrm>
          <a:prstGeom prst="rect">
            <a:avLst/>
          </a:prstGeom>
          <a:noFill/>
        </p:spPr>
        <p:txBody>
          <a:bodyPr wrap="square">
            <a:spAutoFit/>
          </a:bodyPr>
          <a:lstStyle/>
          <a:p>
            <a:pPr algn="r" defTabSz="914400" rtl="1" latinLnBrk="1">
              <a:lnSpc>
                <a:spcPct val="115000"/>
              </a:lnSpc>
              <a:spcAft>
                <a:spcPts val="1000"/>
              </a:spcAft>
            </a:pPr>
            <a:r>
              <a:rPr lang="ar-AE" sz="2000" b="1" dirty="0">
                <a:solidFill>
                  <a:srgbClr val="00B050"/>
                </a:solidFill>
                <a:latin typeface="Calibri" panose="020F0502020204030204" pitchFamily="34" charset="0"/>
                <a:ea typeface="Times New Roman" panose="02020603050405020304" pitchFamily="18" charset="0"/>
                <a:cs typeface="Simplified Arabic" panose="02020603050405020304" pitchFamily="18" charset="-78"/>
              </a:rPr>
              <a:t>أكمٍلْ العبارات الآتية بالمعلومات الصحيحة:</a:t>
            </a:r>
            <a:endParaRPr lang="en-GB" sz="2000" dirty="0">
              <a:solidFill>
                <a:prstClr val="black"/>
              </a:solidFill>
              <a:latin typeface="Calibri" panose="020F0502020204030204" pitchFamily="34" charset="0"/>
              <a:ea typeface="Times New Roman" panose="02020603050405020304" pitchFamily="18" charset="0"/>
              <a:cs typeface="Arial" panose="020B0604020202020204" pitchFamily="34" charset="0"/>
            </a:endParaRPr>
          </a:p>
          <a:p>
            <a:pPr marL="342900" indent="-342900" algn="r" defTabSz="914400" rtl="1" latinLnBrk="1">
              <a:lnSpc>
                <a:spcPct val="115000"/>
              </a:lnSpc>
              <a:buFont typeface="+mj-lt"/>
              <a:buAutoNum type="arabicPeriod"/>
            </a:pPr>
            <a:r>
              <a:rPr lang="ar-AE" sz="2000"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وُلِد هزاع المنصوري في منطقة ................ التابعة لإمارة أبو ظبي. </a:t>
            </a:r>
            <a:endParaRPr lang="en-GB" sz="2000" dirty="0">
              <a:solidFill>
                <a:prstClr val="black"/>
              </a:solidFill>
              <a:latin typeface="Times New Roman" panose="02020603050405020304" pitchFamily="18" charset="0"/>
              <a:ea typeface="Times New Roman" panose="02020603050405020304" pitchFamily="18" charset="0"/>
              <a:cs typeface="Traditional Arabic" panose="02020603050405020304" pitchFamily="18" charset="-78"/>
            </a:endParaRPr>
          </a:p>
          <a:p>
            <a:pPr marL="342900" indent="-342900" algn="r" defTabSz="914400" rtl="1" latinLnBrk="1">
              <a:lnSpc>
                <a:spcPct val="115000"/>
              </a:lnSpc>
              <a:buFont typeface="+mj-lt"/>
              <a:buAutoNum type="arabicPeriod"/>
            </a:pPr>
            <a:r>
              <a:rPr lang="ar-AE" sz="2000"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أحبّ هزاع المنصوري منذ صغره ................. ، .......................     </a:t>
            </a:r>
          </a:p>
          <a:p>
            <a:pPr algn="r" defTabSz="914400" rtl="1" latinLnBrk="1">
              <a:lnSpc>
                <a:spcPct val="115000"/>
              </a:lnSpc>
              <a:spcAft>
                <a:spcPts val="1000"/>
              </a:spcAft>
            </a:pPr>
            <a:r>
              <a:rPr lang="ar-AE" sz="2000"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3. كاتبة قصة من الأرض إلى الفضاء هي .................................</a:t>
            </a:r>
          </a:p>
          <a:p>
            <a:pPr algn="r" defTabSz="914400" rtl="1" latinLnBrk="1">
              <a:lnSpc>
                <a:spcPct val="115000"/>
              </a:lnSpc>
              <a:spcAft>
                <a:spcPts val="1000"/>
              </a:spcAft>
            </a:pPr>
            <a:r>
              <a:rPr lang="ar-AE" sz="2000"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4. بدأ حُلْم هزّاع وهو في الصّفّ ..............................</a:t>
            </a:r>
            <a:endParaRPr lang="en-GB" sz="2000" dirty="0">
              <a:solidFill>
                <a:prstClr val="black"/>
              </a:solidFill>
              <a:latin typeface="Times New Roman" panose="02020603050405020304" pitchFamily="18" charset="0"/>
              <a:ea typeface="Times New Roman" panose="02020603050405020304" pitchFamily="18" charset="0"/>
              <a:cs typeface="Traditional Arabic" panose="02020603050405020304" pitchFamily="18" charset="-78"/>
            </a:endParaRPr>
          </a:p>
        </p:txBody>
      </p:sp>
      <p:sp>
        <p:nvSpPr>
          <p:cNvPr id="14" name="Rectangle 13">
            <a:extLst>
              <a:ext uri="{FF2B5EF4-FFF2-40B4-BE49-F238E27FC236}">
                <a16:creationId xmlns:a16="http://schemas.microsoft.com/office/drawing/2014/main" id="{753ACC23-C000-D3EE-1392-F76DFAA2D961}"/>
              </a:ext>
            </a:extLst>
          </p:cNvPr>
          <p:cNvSpPr/>
          <p:nvPr/>
        </p:nvSpPr>
        <p:spPr>
          <a:xfrm>
            <a:off x="6739729" y="1217365"/>
            <a:ext cx="3276858" cy="338554"/>
          </a:xfrm>
          <a:prstGeom prst="rect">
            <a:avLst/>
          </a:prstGeom>
          <a:ln w="28575">
            <a:solidFill>
              <a:srgbClr val="00B050"/>
            </a:solidFill>
            <a:prstDash val="dash"/>
          </a:ln>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defTabSz="914400" latinLnBrk="1"/>
            <a:r>
              <a:rPr lang="ar-AE" sz="1600" b="1" dirty="0">
                <a:ln w="0"/>
                <a:solidFill>
                  <a:prstClr val="black"/>
                </a:solidFill>
                <a:highlight>
                  <a:srgbClr val="00FF00"/>
                </a:highlight>
                <a:latin typeface="맑은 고딕"/>
                <a:cs typeface="Arial" panose="020B0604020202020204" pitchFamily="34" charset="0"/>
              </a:rPr>
              <a:t>الهدف: </a:t>
            </a:r>
            <a:r>
              <a:rPr lang="ar-AE" sz="1600" dirty="0">
                <a:ln w="0"/>
                <a:solidFill>
                  <a:prstClr val="black"/>
                </a:solidFill>
                <a:latin typeface="맑은 고딕"/>
                <a:cs typeface="Arial" panose="020B0604020202020204" pitchFamily="34" charset="0"/>
              </a:rPr>
              <a:t>أن يجيب على أسئلة مظهرًا فهمه للنص.</a:t>
            </a:r>
            <a:endParaRPr lang="en-US" sz="1600" dirty="0">
              <a:ln w="0"/>
              <a:solidFill>
                <a:prstClr val="black"/>
              </a:solidFill>
              <a:latin typeface="맑은 고딕"/>
            </a:endParaRPr>
          </a:p>
        </p:txBody>
      </p:sp>
      <p:sp>
        <p:nvSpPr>
          <p:cNvPr id="23" name="Rectangle 22">
            <a:extLst>
              <a:ext uri="{FF2B5EF4-FFF2-40B4-BE49-F238E27FC236}">
                <a16:creationId xmlns:a16="http://schemas.microsoft.com/office/drawing/2014/main" id="{2F991E8B-91A1-4027-197B-90D815CE3B39}"/>
              </a:ext>
            </a:extLst>
          </p:cNvPr>
          <p:cNvSpPr/>
          <p:nvPr/>
        </p:nvSpPr>
        <p:spPr>
          <a:xfrm>
            <a:off x="3071665" y="1653626"/>
            <a:ext cx="7043799" cy="523220"/>
          </a:xfrm>
          <a:prstGeom prst="rect">
            <a:avLst/>
          </a:prstGeom>
          <a:noFill/>
        </p:spPr>
        <p:txBody>
          <a:bodyPr wrap="square" lIns="91440" tIns="45720" rIns="91440" bIns="45720">
            <a:spAutoFit/>
          </a:bodyPr>
          <a:lstStyle/>
          <a:p>
            <a:pPr algn="ctr" defTabSz="914400" latinLnBrk="1"/>
            <a:r>
              <a:rPr lang="ar-AE" sz="2800" dirty="0">
                <a:ln w="0"/>
                <a:solidFill>
                  <a:prstClr val="black"/>
                </a:solidFill>
                <a:latin typeface="맑은 고딕"/>
                <a:cs typeface="Arial" panose="020B0604020202020204" pitchFamily="34" charset="0"/>
              </a:rPr>
              <a:t> </a:t>
            </a:r>
            <a:r>
              <a:rPr lang="ar-AE" sz="2400" dirty="0">
                <a:ln w="0"/>
                <a:solidFill>
                  <a:prstClr val="black"/>
                </a:solidFill>
                <a:latin typeface="맑은 고딕"/>
                <a:cs typeface="Arial" panose="020B0604020202020204" pitchFamily="34" charset="0"/>
              </a:rPr>
              <a:t>الرّابع    ليوا    سُعاد الحمودي   المدرسة   المسلسلات الكرتونية     </a:t>
            </a:r>
            <a:endParaRPr lang="en-US" sz="2800" dirty="0">
              <a:ln w="0"/>
              <a:solidFill>
                <a:prstClr val="black"/>
              </a:solidFill>
              <a:latin typeface="맑은 고딕"/>
            </a:endParaRPr>
          </a:p>
        </p:txBody>
      </p:sp>
      <p:sp>
        <p:nvSpPr>
          <p:cNvPr id="24" name="Rectangle 23">
            <a:extLst>
              <a:ext uri="{FF2B5EF4-FFF2-40B4-BE49-F238E27FC236}">
                <a16:creationId xmlns:a16="http://schemas.microsoft.com/office/drawing/2014/main" id="{4E93AD01-DF96-11B3-6D74-4C328C6C8440}"/>
              </a:ext>
            </a:extLst>
          </p:cNvPr>
          <p:cNvSpPr/>
          <p:nvPr/>
        </p:nvSpPr>
        <p:spPr>
          <a:xfrm>
            <a:off x="9192345" y="1700808"/>
            <a:ext cx="824243" cy="476038"/>
          </a:xfrm>
          <a:prstGeom prst="rect">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defTabSz="914400" latinLnBrk="1"/>
            <a:endParaRPr lang="en-GB">
              <a:solidFill>
                <a:srgbClr val="9BBB59"/>
              </a:solidFill>
              <a:latin typeface="맑은 고딕"/>
            </a:endParaRPr>
          </a:p>
        </p:txBody>
      </p:sp>
      <p:sp>
        <p:nvSpPr>
          <p:cNvPr id="25" name="Rectangle 24">
            <a:extLst>
              <a:ext uri="{FF2B5EF4-FFF2-40B4-BE49-F238E27FC236}">
                <a16:creationId xmlns:a16="http://schemas.microsoft.com/office/drawing/2014/main" id="{67ED21A8-7DBB-1BCF-E05A-70B7A9A90CBA}"/>
              </a:ext>
            </a:extLst>
          </p:cNvPr>
          <p:cNvSpPr/>
          <p:nvPr/>
        </p:nvSpPr>
        <p:spPr>
          <a:xfrm>
            <a:off x="8472265" y="1711773"/>
            <a:ext cx="643773" cy="476038"/>
          </a:xfrm>
          <a:prstGeom prst="rect">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defTabSz="914400" latinLnBrk="1"/>
            <a:endParaRPr lang="en-GB">
              <a:solidFill>
                <a:srgbClr val="9BBB59"/>
              </a:solidFill>
              <a:latin typeface="맑은 고딕"/>
            </a:endParaRPr>
          </a:p>
        </p:txBody>
      </p:sp>
      <p:sp>
        <p:nvSpPr>
          <p:cNvPr id="26" name="Rectangle 25">
            <a:extLst>
              <a:ext uri="{FF2B5EF4-FFF2-40B4-BE49-F238E27FC236}">
                <a16:creationId xmlns:a16="http://schemas.microsoft.com/office/drawing/2014/main" id="{E0018353-0B74-21CE-3B78-B573FBE9474C}"/>
              </a:ext>
            </a:extLst>
          </p:cNvPr>
          <p:cNvSpPr/>
          <p:nvPr/>
        </p:nvSpPr>
        <p:spPr>
          <a:xfrm>
            <a:off x="6888089" y="1728643"/>
            <a:ext cx="1485300" cy="476038"/>
          </a:xfrm>
          <a:prstGeom prst="rect">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defTabSz="914400" latinLnBrk="1"/>
            <a:endParaRPr lang="en-GB">
              <a:solidFill>
                <a:srgbClr val="9BBB59"/>
              </a:solidFill>
              <a:latin typeface="맑은 고딕"/>
            </a:endParaRPr>
          </a:p>
        </p:txBody>
      </p:sp>
      <p:sp>
        <p:nvSpPr>
          <p:cNvPr id="27" name="Rectangle 26">
            <a:extLst>
              <a:ext uri="{FF2B5EF4-FFF2-40B4-BE49-F238E27FC236}">
                <a16:creationId xmlns:a16="http://schemas.microsoft.com/office/drawing/2014/main" id="{79F0C9C2-44DA-674E-35C1-0A958CD651D6}"/>
              </a:ext>
            </a:extLst>
          </p:cNvPr>
          <p:cNvSpPr/>
          <p:nvPr/>
        </p:nvSpPr>
        <p:spPr>
          <a:xfrm>
            <a:off x="5812357" y="1708549"/>
            <a:ext cx="923232" cy="476038"/>
          </a:xfrm>
          <a:prstGeom prst="rect">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defTabSz="914400" latinLnBrk="1"/>
            <a:endParaRPr lang="en-GB">
              <a:solidFill>
                <a:srgbClr val="9BBB59"/>
              </a:solidFill>
              <a:latin typeface="맑은 고딕"/>
            </a:endParaRPr>
          </a:p>
        </p:txBody>
      </p:sp>
      <p:sp>
        <p:nvSpPr>
          <p:cNvPr id="28" name="Rectangle 27">
            <a:extLst>
              <a:ext uri="{FF2B5EF4-FFF2-40B4-BE49-F238E27FC236}">
                <a16:creationId xmlns:a16="http://schemas.microsoft.com/office/drawing/2014/main" id="{35BDFBA4-648F-8EAF-EE21-B244C4AC5D58}"/>
              </a:ext>
            </a:extLst>
          </p:cNvPr>
          <p:cNvSpPr/>
          <p:nvPr/>
        </p:nvSpPr>
        <p:spPr>
          <a:xfrm>
            <a:off x="3575721" y="1715509"/>
            <a:ext cx="2128625" cy="476038"/>
          </a:xfrm>
          <a:prstGeom prst="rect">
            <a:avLst/>
          </a:prstGeom>
          <a:noFill/>
          <a:ln w="2857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defTabSz="914400" latinLnBrk="1"/>
            <a:endParaRPr lang="en-GB">
              <a:solidFill>
                <a:srgbClr val="9BBB59"/>
              </a:solidFill>
              <a:latin typeface="맑은 고딕"/>
            </a:endParaRPr>
          </a:p>
        </p:txBody>
      </p:sp>
    </p:spTree>
    <p:extLst>
      <p:ext uri="{BB962C8B-B14F-4D97-AF65-F5344CB8AC3E}">
        <p14:creationId xmlns:p14="http://schemas.microsoft.com/office/powerpoint/2010/main" val="1265030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A529F0C-1102-B7D5-527F-538EAA985956}"/>
              </a:ext>
            </a:extLst>
          </p:cNvPr>
          <p:cNvSpPr/>
          <p:nvPr/>
        </p:nvSpPr>
        <p:spPr>
          <a:xfrm>
            <a:off x="2200934" y="596981"/>
            <a:ext cx="7995934" cy="5265599"/>
          </a:xfrm>
          <a:prstGeom prst="rect">
            <a:avLst/>
          </a:prstGeom>
          <a:noFill/>
          <a:ln w="7620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defTabSz="914400" latinLnBrk="1"/>
            <a:endParaRPr lang="en-GB" sz="1350">
              <a:solidFill>
                <a:srgbClr val="F79646"/>
              </a:solidFill>
              <a:latin typeface="맑은 고딕"/>
            </a:endParaRPr>
          </a:p>
        </p:txBody>
      </p:sp>
      <p:pic>
        <p:nvPicPr>
          <p:cNvPr id="8" name="Google Shape;185;p11">
            <a:extLst>
              <a:ext uri="{FF2B5EF4-FFF2-40B4-BE49-F238E27FC236}">
                <a16:creationId xmlns:a16="http://schemas.microsoft.com/office/drawing/2014/main" id="{6167DADB-9AC4-596B-0E7D-2D7623AD6119}"/>
              </a:ext>
            </a:extLst>
          </p:cNvPr>
          <p:cNvPicPr preferRelativeResize="0"/>
          <p:nvPr/>
        </p:nvPicPr>
        <p:blipFill rotWithShape="1">
          <a:blip r:embed="rId2">
            <a:alphaModFix/>
          </a:blip>
          <a:srcRect/>
          <a:stretch/>
        </p:blipFill>
        <p:spPr>
          <a:xfrm>
            <a:off x="2584805" y="4888396"/>
            <a:ext cx="917441" cy="683402"/>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3" name="Rectangle 2">
            <a:extLst>
              <a:ext uri="{FF2B5EF4-FFF2-40B4-BE49-F238E27FC236}">
                <a16:creationId xmlns:a16="http://schemas.microsoft.com/office/drawing/2014/main" id="{A4CF35DF-A7D1-AD23-7BB0-F8523DD43B1B}"/>
              </a:ext>
            </a:extLst>
          </p:cNvPr>
          <p:cNvSpPr/>
          <p:nvPr/>
        </p:nvSpPr>
        <p:spPr>
          <a:xfrm>
            <a:off x="5218281" y="658837"/>
            <a:ext cx="2789545" cy="523220"/>
          </a:xfrm>
          <a:prstGeom prst="rect">
            <a:avLst/>
          </a:prstGeom>
          <a:noFill/>
        </p:spPr>
        <p:txBody>
          <a:bodyPr wrap="none" lIns="91440" tIns="45720" rIns="91440" bIns="45720">
            <a:spAutoFit/>
          </a:bodyPr>
          <a:lstStyle/>
          <a:p>
            <a:pPr algn="ctr" defTabSz="914400" latinLnBrk="1"/>
            <a:r>
              <a:rPr lang="ar-AE" sz="2800" b="1" dirty="0">
                <a:ln w="0"/>
                <a:solidFill>
                  <a:srgbClr val="F79646">
                    <a:lumMod val="75000"/>
                  </a:srgbClr>
                </a:solidFill>
                <a:latin typeface="맑은 고딕"/>
                <a:cs typeface="Arial" panose="020B0604020202020204" pitchFamily="34" charset="0"/>
              </a:rPr>
              <a:t>من الأرضِ إلى الفضاءِ</a:t>
            </a:r>
            <a:endParaRPr lang="en-US" sz="2800" b="1" dirty="0">
              <a:ln w="0"/>
              <a:solidFill>
                <a:srgbClr val="F79646">
                  <a:lumMod val="75000"/>
                </a:srgbClr>
              </a:solidFill>
              <a:latin typeface="맑은 고딕"/>
            </a:endParaRPr>
          </a:p>
        </p:txBody>
      </p:sp>
      <p:sp>
        <p:nvSpPr>
          <p:cNvPr id="4" name="Rectangle 3">
            <a:extLst>
              <a:ext uri="{FF2B5EF4-FFF2-40B4-BE49-F238E27FC236}">
                <a16:creationId xmlns:a16="http://schemas.microsoft.com/office/drawing/2014/main" id="{98E5838B-DA47-22C4-E9A1-0CE9C9296D2C}"/>
              </a:ext>
            </a:extLst>
          </p:cNvPr>
          <p:cNvSpPr/>
          <p:nvPr/>
        </p:nvSpPr>
        <p:spPr>
          <a:xfrm>
            <a:off x="2351585" y="633429"/>
            <a:ext cx="1672253" cy="584775"/>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lIns="91440" tIns="45720" rIns="91440" bIns="45720">
            <a:spAutoFit/>
          </a:bodyPr>
          <a:lstStyle/>
          <a:p>
            <a:pPr algn="r" defTabSz="914400" latinLnBrk="1"/>
            <a:r>
              <a:rPr lang="ar-AE" sz="1600" dirty="0">
                <a:ln w="0"/>
                <a:solidFill>
                  <a:prstClr val="black"/>
                </a:solidFill>
                <a:effectLst>
                  <a:outerShdw blurRad="38100" dist="19050" dir="2700000" algn="tl" rotWithShape="0">
                    <a:prstClr val="black">
                      <a:alpha val="40000"/>
                    </a:prstClr>
                  </a:outerShdw>
                </a:effectLst>
                <a:latin typeface="맑은 고딕"/>
                <a:cs typeface="Arial" panose="020B0604020202020204" pitchFamily="34" charset="0"/>
              </a:rPr>
              <a:t>التاريخ     -9-2023</a:t>
            </a:r>
          </a:p>
          <a:p>
            <a:pPr algn="r" defTabSz="914400" latinLnBrk="1"/>
            <a:r>
              <a:rPr lang="ar-AE" sz="1600" dirty="0">
                <a:ln w="0"/>
                <a:solidFill>
                  <a:prstClr val="black"/>
                </a:solidFill>
                <a:effectLst>
                  <a:outerShdw blurRad="38100" dist="19050" dir="2700000" algn="tl" rotWithShape="0">
                    <a:prstClr val="black">
                      <a:alpha val="40000"/>
                    </a:prstClr>
                  </a:outerShdw>
                </a:effectLst>
                <a:latin typeface="맑은 고딕"/>
                <a:cs typeface="Arial" panose="020B0604020202020204" pitchFamily="34" charset="0"/>
              </a:rPr>
              <a:t>الاسم ...................</a:t>
            </a:r>
            <a:endParaRPr lang="en-US" sz="1600" dirty="0">
              <a:ln w="0"/>
              <a:solidFill>
                <a:prstClr val="black"/>
              </a:solidFill>
              <a:effectLst>
                <a:outerShdw blurRad="38100" dist="19050" dir="2700000" algn="tl" rotWithShape="0">
                  <a:prstClr val="black">
                    <a:alpha val="40000"/>
                  </a:prstClr>
                </a:outerShdw>
              </a:effectLst>
              <a:latin typeface="맑은 고딕"/>
            </a:endParaRPr>
          </a:p>
        </p:txBody>
      </p:sp>
      <p:sp>
        <p:nvSpPr>
          <p:cNvPr id="7" name="TextBox 6">
            <a:extLst>
              <a:ext uri="{FF2B5EF4-FFF2-40B4-BE49-F238E27FC236}">
                <a16:creationId xmlns:a16="http://schemas.microsoft.com/office/drawing/2014/main" id="{24A0EB42-A1E3-F890-780A-2FE29BB866EB}"/>
              </a:ext>
            </a:extLst>
          </p:cNvPr>
          <p:cNvSpPr txBox="1"/>
          <p:nvPr/>
        </p:nvSpPr>
        <p:spPr>
          <a:xfrm>
            <a:off x="2495600" y="1807517"/>
            <a:ext cx="7488126" cy="3258841"/>
          </a:xfrm>
          <a:prstGeom prst="rect">
            <a:avLst/>
          </a:prstGeom>
          <a:noFill/>
        </p:spPr>
        <p:txBody>
          <a:bodyPr wrap="square">
            <a:spAutoFit/>
          </a:bodyPr>
          <a:lstStyle/>
          <a:p>
            <a:pPr algn="r" defTabSz="914400" rtl="1" latinLnBrk="1">
              <a:lnSpc>
                <a:spcPct val="115000"/>
              </a:lnSpc>
              <a:spcAft>
                <a:spcPts val="1000"/>
              </a:spcAft>
            </a:pPr>
            <a:r>
              <a:rPr lang="en-US" sz="2800" b="1" dirty="0">
                <a:solidFill>
                  <a:srgbClr val="00B050"/>
                </a:solidFill>
                <a:latin typeface="Simplified Arabic" panose="02020603050405020304" pitchFamily="18" charset="-78"/>
                <a:ea typeface="Times New Roman" panose="02020603050405020304" pitchFamily="18" charset="0"/>
                <a:cs typeface="Arial" panose="020B0604020202020204" pitchFamily="34" charset="0"/>
              </a:rPr>
              <a:t> </a:t>
            </a:r>
            <a:r>
              <a:rPr lang="ar-AE" b="1" dirty="0">
                <a:solidFill>
                  <a:srgbClr val="0070C0"/>
                </a:solidFill>
                <a:latin typeface="Calibri" panose="020F0502020204030204" pitchFamily="34" charset="0"/>
                <a:ea typeface="Times New Roman" panose="02020603050405020304" pitchFamily="18" charset="0"/>
                <a:cs typeface="Simplified Arabic" panose="02020603050405020304" pitchFamily="18" charset="-78"/>
              </a:rPr>
              <a:t>ضع علامة صح أمام العبارة الصحيحة وعلامة خطأ أمام العبارة غير الصحيحة مع التصويب.</a:t>
            </a:r>
            <a:endParaRPr lang="en-GB" sz="1200" dirty="0">
              <a:solidFill>
                <a:srgbClr val="0070C0"/>
              </a:solidFill>
              <a:latin typeface="Calibri" panose="020F0502020204030204" pitchFamily="34" charset="0"/>
              <a:ea typeface="Times New Roman" panose="02020603050405020304" pitchFamily="18" charset="0"/>
              <a:cs typeface="Arial" panose="020B0604020202020204" pitchFamily="34" charset="0"/>
            </a:endParaRPr>
          </a:p>
          <a:p>
            <a:pPr marL="342900" indent="-342900" algn="r" defTabSz="914400" rtl="1" latinLnBrk="1">
              <a:lnSpc>
                <a:spcPct val="115000"/>
              </a:lnSpc>
              <a:buFont typeface="+mj-lt"/>
              <a:buAutoNum type="arabicPeriod"/>
            </a:pPr>
            <a:r>
              <a:rPr lang="ar-AE"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يُعتبر هزاع المنصوري من الشخصيات الثانوية في القصة. (           ) </a:t>
            </a:r>
            <a:endParaRPr lang="en-US"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endParaRPr>
          </a:p>
          <a:p>
            <a:pPr algn="r" defTabSz="914400" rtl="1" latinLnBrk="1">
              <a:lnSpc>
                <a:spcPct val="115000"/>
              </a:lnSpc>
            </a:pPr>
            <a:r>
              <a:rPr lang="en-US"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   </a:t>
            </a:r>
            <a:r>
              <a:rPr lang="ar-AE"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a:t>
            </a:r>
            <a:endParaRPr lang="en-GB" sz="1600" dirty="0">
              <a:solidFill>
                <a:prstClr val="black"/>
              </a:solidFill>
              <a:latin typeface="Times New Roman" panose="02020603050405020304" pitchFamily="18" charset="0"/>
              <a:ea typeface="Times New Roman" panose="02020603050405020304" pitchFamily="18" charset="0"/>
              <a:cs typeface="Traditional Arabic" panose="02020603050405020304" pitchFamily="18" charset="-78"/>
            </a:endParaRPr>
          </a:p>
          <a:p>
            <a:pPr algn="r" defTabSz="914400" rtl="1" latinLnBrk="1">
              <a:lnSpc>
                <a:spcPct val="115000"/>
              </a:lnSpc>
            </a:pPr>
            <a:r>
              <a:rPr lang="ar-AE"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2. هزاع المنصوري من الشخصيات الإيجابية التي تحب المغامرة والاستكشاف. (           ) </a:t>
            </a:r>
            <a:endParaRPr lang="en-US"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endParaRPr>
          </a:p>
          <a:p>
            <a:pPr algn="r" defTabSz="914400" rtl="1" latinLnBrk="1">
              <a:lnSpc>
                <a:spcPct val="115000"/>
              </a:lnSpc>
            </a:pPr>
            <a:r>
              <a:rPr lang="en-US"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    </a:t>
            </a:r>
            <a:r>
              <a:rPr lang="ar-AE"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a:t>
            </a:r>
            <a:endParaRPr lang="en-GB" sz="1600" dirty="0">
              <a:solidFill>
                <a:prstClr val="black"/>
              </a:solidFill>
              <a:latin typeface="Times New Roman" panose="02020603050405020304" pitchFamily="18" charset="0"/>
              <a:ea typeface="Times New Roman" panose="02020603050405020304" pitchFamily="18" charset="0"/>
              <a:cs typeface="Traditional Arabic" panose="02020603050405020304" pitchFamily="18" charset="-78"/>
            </a:endParaRPr>
          </a:p>
          <a:p>
            <a:pPr algn="r" defTabSz="914400" rtl="1" latinLnBrk="1">
              <a:lnSpc>
                <a:spcPct val="115000"/>
              </a:lnSpc>
            </a:pPr>
            <a:r>
              <a:rPr lang="ar-AE"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3. كان هزاع المنصوري لا يحب متابعة مسلسلات الكرتون التي تهتم بالخيال العلمي. (          )</a:t>
            </a:r>
            <a:endParaRPr lang="ar-AE" sz="1600" dirty="0">
              <a:solidFill>
                <a:prstClr val="black"/>
              </a:solidFill>
              <a:latin typeface="Times New Roman" panose="02020603050405020304" pitchFamily="18" charset="0"/>
              <a:ea typeface="Times New Roman" panose="02020603050405020304" pitchFamily="18" charset="0"/>
              <a:cs typeface="Traditional Arabic" panose="02020603050405020304" pitchFamily="18" charset="-78"/>
            </a:endParaRPr>
          </a:p>
          <a:p>
            <a:pPr algn="r" defTabSz="914400" rtl="1" latinLnBrk="1">
              <a:lnSpc>
                <a:spcPct val="115000"/>
              </a:lnSpc>
            </a:pPr>
            <a:r>
              <a:rPr lang="ar-AE"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     ...........................................................................................  </a:t>
            </a:r>
            <a:endParaRPr lang="en-GB" sz="1600" dirty="0">
              <a:solidFill>
                <a:prstClr val="black"/>
              </a:solidFill>
              <a:latin typeface="Times New Roman" panose="02020603050405020304" pitchFamily="18" charset="0"/>
              <a:ea typeface="Times New Roman" panose="02020603050405020304" pitchFamily="18" charset="0"/>
              <a:cs typeface="Traditional Arabic" panose="02020603050405020304" pitchFamily="18" charset="-78"/>
            </a:endParaRPr>
          </a:p>
          <a:p>
            <a:pPr algn="r" defTabSz="914400" rtl="1" latinLnBrk="1">
              <a:lnSpc>
                <a:spcPct val="115000"/>
              </a:lnSpc>
              <a:spcAft>
                <a:spcPts val="1000"/>
              </a:spcAft>
            </a:pPr>
            <a:r>
              <a:rPr lang="ar-AE" b="1" dirty="0">
                <a:solidFill>
                  <a:prstClr val="black"/>
                </a:solidFill>
                <a:latin typeface="Times New Roman" panose="02020603050405020304" pitchFamily="18" charset="0"/>
                <a:ea typeface="Times New Roman" panose="02020603050405020304" pitchFamily="18" charset="0"/>
                <a:cs typeface="Simplified Arabic" panose="02020603050405020304" pitchFamily="18" charset="-78"/>
              </a:rPr>
              <a:t>4. كان هزاع المنصوري يستمتع بمشاهدة القمر ليلاً عندما كان يذهب إلى ليوا مع عائلته (      )</a:t>
            </a:r>
            <a:endParaRPr lang="en-GB" sz="1600" dirty="0">
              <a:solidFill>
                <a:prstClr val="black"/>
              </a:solidFill>
              <a:latin typeface="Times New Roman" panose="02020603050405020304" pitchFamily="18" charset="0"/>
              <a:ea typeface="Times New Roman" panose="02020603050405020304" pitchFamily="18" charset="0"/>
              <a:cs typeface="Traditional Arabic" panose="02020603050405020304" pitchFamily="18" charset="-78"/>
            </a:endParaRPr>
          </a:p>
          <a:p>
            <a:pPr algn="r" defTabSz="914400" latinLnBrk="1"/>
            <a:r>
              <a:rPr lang="ar-AE" sz="1200" b="1" dirty="0">
                <a:solidFill>
                  <a:prstClr val="black"/>
                </a:solidFill>
                <a:latin typeface="맑은 고딕"/>
                <a:ea typeface="Times New Roman" panose="02020603050405020304" pitchFamily="18" charset="0"/>
                <a:cs typeface="Simplified Arabic" panose="02020603050405020304" pitchFamily="18" charset="-78"/>
              </a:rPr>
              <a:t>       ..............................................................................................</a:t>
            </a:r>
            <a:endParaRPr lang="en-GB" dirty="0">
              <a:solidFill>
                <a:prstClr val="black"/>
              </a:solidFill>
              <a:latin typeface="맑은 고딕"/>
            </a:endParaRPr>
          </a:p>
        </p:txBody>
      </p:sp>
      <p:sp>
        <p:nvSpPr>
          <p:cNvPr id="16" name="Rectangle 15">
            <a:extLst>
              <a:ext uri="{FF2B5EF4-FFF2-40B4-BE49-F238E27FC236}">
                <a16:creationId xmlns:a16="http://schemas.microsoft.com/office/drawing/2014/main" id="{367F599B-7768-9D04-25CE-841064354CFF}"/>
              </a:ext>
            </a:extLst>
          </p:cNvPr>
          <p:cNvSpPr/>
          <p:nvPr/>
        </p:nvSpPr>
        <p:spPr>
          <a:xfrm>
            <a:off x="6613053" y="1302075"/>
            <a:ext cx="3381055" cy="338554"/>
          </a:xfrm>
          <a:prstGeom prst="rect">
            <a:avLst/>
          </a:prstGeom>
          <a:ln w="28575">
            <a:noFill/>
          </a:ln>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defTabSz="914400" latinLnBrk="1"/>
            <a:r>
              <a:rPr lang="ar-AE" sz="1600" b="1" dirty="0">
                <a:ln w="0"/>
                <a:solidFill>
                  <a:prstClr val="black"/>
                </a:solidFill>
                <a:highlight>
                  <a:srgbClr val="FFFF00"/>
                </a:highlight>
                <a:latin typeface="맑은 고딕"/>
                <a:cs typeface="Arial" panose="020B0604020202020204" pitchFamily="34" charset="0"/>
              </a:rPr>
              <a:t>الهدف: أن يجيب على أسئلة مظهرًا فهمه للنص.</a:t>
            </a:r>
            <a:endParaRPr lang="en-US" sz="1600" b="1" dirty="0">
              <a:ln w="0"/>
              <a:solidFill>
                <a:prstClr val="black"/>
              </a:solidFill>
              <a:highlight>
                <a:srgbClr val="FFFF00"/>
              </a:highlight>
              <a:latin typeface="맑은 고딕"/>
            </a:endParaRPr>
          </a:p>
        </p:txBody>
      </p:sp>
    </p:spTree>
    <p:extLst>
      <p:ext uri="{BB962C8B-B14F-4D97-AF65-F5344CB8AC3E}">
        <p14:creationId xmlns:p14="http://schemas.microsoft.com/office/powerpoint/2010/main" val="439977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A529F0C-1102-B7D5-527F-538EAA985956}"/>
              </a:ext>
            </a:extLst>
          </p:cNvPr>
          <p:cNvSpPr/>
          <p:nvPr/>
        </p:nvSpPr>
        <p:spPr>
          <a:xfrm>
            <a:off x="3347407" y="413702"/>
            <a:ext cx="6904082" cy="4815499"/>
          </a:xfrm>
          <a:prstGeom prst="rect">
            <a:avLst/>
          </a:prstGeom>
          <a:noFill/>
          <a:ln w="762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defTabSz="914400" latinLnBrk="1"/>
            <a:endParaRPr lang="en-GB" sz="1350">
              <a:solidFill>
                <a:srgbClr val="F79646"/>
              </a:solidFill>
              <a:latin typeface="맑은 고딕"/>
            </a:endParaRPr>
          </a:p>
        </p:txBody>
      </p:sp>
      <p:pic>
        <p:nvPicPr>
          <p:cNvPr id="8" name="Google Shape;185;p11">
            <a:extLst>
              <a:ext uri="{FF2B5EF4-FFF2-40B4-BE49-F238E27FC236}">
                <a16:creationId xmlns:a16="http://schemas.microsoft.com/office/drawing/2014/main" id="{6167DADB-9AC4-596B-0E7D-2D7623AD6119}"/>
              </a:ext>
            </a:extLst>
          </p:cNvPr>
          <p:cNvPicPr preferRelativeResize="0"/>
          <p:nvPr/>
        </p:nvPicPr>
        <p:blipFill rotWithShape="1">
          <a:blip r:embed="rId2">
            <a:alphaModFix/>
          </a:blip>
          <a:srcRect/>
          <a:stretch/>
        </p:blipFill>
        <p:spPr>
          <a:xfrm>
            <a:off x="3431472" y="4430074"/>
            <a:ext cx="917441" cy="683402"/>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2" name="Rectangle 1">
            <a:extLst>
              <a:ext uri="{FF2B5EF4-FFF2-40B4-BE49-F238E27FC236}">
                <a16:creationId xmlns:a16="http://schemas.microsoft.com/office/drawing/2014/main" id="{BE99B17A-BFBB-AEA5-4ED6-7827A05C81ED}"/>
              </a:ext>
            </a:extLst>
          </p:cNvPr>
          <p:cNvSpPr/>
          <p:nvPr/>
        </p:nvSpPr>
        <p:spPr>
          <a:xfrm>
            <a:off x="6667209" y="1143108"/>
            <a:ext cx="3381055" cy="338554"/>
          </a:xfrm>
          <a:prstGeom prst="rect">
            <a:avLst/>
          </a:prstGeom>
          <a:ln w="28575">
            <a:noFill/>
          </a:ln>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defTabSz="914400" latinLnBrk="1"/>
            <a:r>
              <a:rPr lang="ar-AE" sz="1600" b="1" dirty="0">
                <a:ln w="0"/>
                <a:solidFill>
                  <a:prstClr val="black"/>
                </a:solidFill>
                <a:highlight>
                  <a:srgbClr val="FFFF00"/>
                </a:highlight>
                <a:latin typeface="맑은 고딕"/>
                <a:cs typeface="Arial" panose="020B0604020202020204" pitchFamily="34" charset="0"/>
              </a:rPr>
              <a:t>الهدف: أن يجيب على أسئلة مظهرًا فهمه للنص.</a:t>
            </a:r>
            <a:endParaRPr lang="en-US" sz="1600" b="1" dirty="0">
              <a:ln w="0"/>
              <a:solidFill>
                <a:prstClr val="black"/>
              </a:solidFill>
              <a:highlight>
                <a:srgbClr val="FFFF00"/>
              </a:highlight>
              <a:latin typeface="맑은 고딕"/>
            </a:endParaRPr>
          </a:p>
        </p:txBody>
      </p:sp>
      <p:sp>
        <p:nvSpPr>
          <p:cNvPr id="3" name="Rectangle 2">
            <a:extLst>
              <a:ext uri="{FF2B5EF4-FFF2-40B4-BE49-F238E27FC236}">
                <a16:creationId xmlns:a16="http://schemas.microsoft.com/office/drawing/2014/main" id="{A4CF35DF-A7D1-AD23-7BB0-F8523DD43B1B}"/>
              </a:ext>
            </a:extLst>
          </p:cNvPr>
          <p:cNvSpPr/>
          <p:nvPr/>
        </p:nvSpPr>
        <p:spPr>
          <a:xfrm>
            <a:off x="5653735" y="633428"/>
            <a:ext cx="2789546" cy="523220"/>
          </a:xfrm>
          <a:prstGeom prst="rect">
            <a:avLst/>
          </a:prstGeom>
          <a:noFill/>
        </p:spPr>
        <p:txBody>
          <a:bodyPr wrap="none" lIns="91440" tIns="45720" rIns="91440" bIns="45720">
            <a:spAutoFit/>
          </a:bodyPr>
          <a:lstStyle/>
          <a:p>
            <a:pPr algn="ctr" defTabSz="914400" latinLnBrk="1"/>
            <a:r>
              <a:rPr lang="ar-AE" sz="2800" b="1" dirty="0">
                <a:ln w="0"/>
                <a:solidFill>
                  <a:srgbClr val="FF0000"/>
                </a:solidFill>
                <a:latin typeface="맑은 고딕"/>
                <a:cs typeface="Arial" panose="020B0604020202020204" pitchFamily="34" charset="0"/>
              </a:rPr>
              <a:t>منَ الأرْضِ إلى الفضاءِ</a:t>
            </a:r>
            <a:endParaRPr lang="en-US" sz="2800" b="1" dirty="0">
              <a:ln w="0"/>
              <a:solidFill>
                <a:srgbClr val="FF0000"/>
              </a:solidFill>
              <a:latin typeface="맑은 고딕"/>
            </a:endParaRPr>
          </a:p>
        </p:txBody>
      </p:sp>
      <p:sp>
        <p:nvSpPr>
          <p:cNvPr id="4" name="Rectangle 3">
            <a:extLst>
              <a:ext uri="{FF2B5EF4-FFF2-40B4-BE49-F238E27FC236}">
                <a16:creationId xmlns:a16="http://schemas.microsoft.com/office/drawing/2014/main" id="{98E5838B-DA47-22C4-E9A1-0CE9C9296D2C}"/>
              </a:ext>
            </a:extLst>
          </p:cNvPr>
          <p:cNvSpPr/>
          <p:nvPr/>
        </p:nvSpPr>
        <p:spPr>
          <a:xfrm>
            <a:off x="3504824" y="611878"/>
            <a:ext cx="1672253" cy="584775"/>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lIns="91440" tIns="45720" rIns="91440" bIns="45720">
            <a:spAutoFit/>
          </a:bodyPr>
          <a:lstStyle/>
          <a:p>
            <a:pPr algn="r" defTabSz="914400" latinLnBrk="1"/>
            <a:r>
              <a:rPr lang="ar-AE" sz="1600" dirty="0">
                <a:ln w="0"/>
                <a:solidFill>
                  <a:prstClr val="black"/>
                </a:solidFill>
                <a:effectLst>
                  <a:outerShdw blurRad="38100" dist="19050" dir="2700000" algn="tl" rotWithShape="0">
                    <a:prstClr val="black">
                      <a:alpha val="40000"/>
                    </a:prstClr>
                  </a:outerShdw>
                </a:effectLst>
                <a:latin typeface="맑은 고딕"/>
                <a:cs typeface="Arial" panose="020B0604020202020204" pitchFamily="34" charset="0"/>
              </a:rPr>
              <a:t>التاريخ    -9-2023</a:t>
            </a:r>
          </a:p>
          <a:p>
            <a:pPr algn="r" defTabSz="914400" latinLnBrk="1"/>
            <a:r>
              <a:rPr lang="ar-AE" sz="1600" dirty="0">
                <a:ln w="0"/>
                <a:solidFill>
                  <a:prstClr val="black"/>
                </a:solidFill>
                <a:effectLst>
                  <a:outerShdw blurRad="38100" dist="19050" dir="2700000" algn="tl" rotWithShape="0">
                    <a:prstClr val="black">
                      <a:alpha val="40000"/>
                    </a:prstClr>
                  </a:outerShdw>
                </a:effectLst>
                <a:latin typeface="맑은 고딕"/>
                <a:cs typeface="Arial" panose="020B0604020202020204" pitchFamily="34" charset="0"/>
              </a:rPr>
              <a:t>الاسم ...................</a:t>
            </a:r>
            <a:endParaRPr lang="en-US" sz="1600" dirty="0">
              <a:ln w="0"/>
              <a:solidFill>
                <a:prstClr val="black"/>
              </a:solidFill>
              <a:effectLst>
                <a:outerShdw blurRad="38100" dist="19050" dir="2700000" algn="tl" rotWithShape="0">
                  <a:prstClr val="black">
                    <a:alpha val="40000"/>
                  </a:prstClr>
                </a:outerShdw>
              </a:effectLst>
              <a:latin typeface="맑은 고딕"/>
            </a:endParaRPr>
          </a:p>
        </p:txBody>
      </p:sp>
      <p:sp>
        <p:nvSpPr>
          <p:cNvPr id="9" name="TextBox 8">
            <a:extLst>
              <a:ext uri="{FF2B5EF4-FFF2-40B4-BE49-F238E27FC236}">
                <a16:creationId xmlns:a16="http://schemas.microsoft.com/office/drawing/2014/main" id="{559D254E-BF74-CF83-54B2-22631D79A1BE}"/>
              </a:ext>
            </a:extLst>
          </p:cNvPr>
          <p:cNvSpPr txBox="1"/>
          <p:nvPr/>
        </p:nvSpPr>
        <p:spPr>
          <a:xfrm>
            <a:off x="3516875" y="2085138"/>
            <a:ext cx="6543440" cy="2344937"/>
          </a:xfrm>
          <a:prstGeom prst="rect">
            <a:avLst/>
          </a:prstGeom>
          <a:noFill/>
        </p:spPr>
        <p:txBody>
          <a:bodyPr wrap="square">
            <a:spAutoFit/>
          </a:bodyPr>
          <a:lstStyle/>
          <a:p>
            <a:pPr algn="r" defTabSz="914400" rtl="1" latinLnBrk="1">
              <a:lnSpc>
                <a:spcPct val="115000"/>
              </a:lnSpc>
              <a:spcAft>
                <a:spcPts val="1000"/>
              </a:spcAft>
            </a:pPr>
            <a:r>
              <a:rPr lang="ar-AE" sz="2000" b="1" dirty="0">
                <a:solidFill>
                  <a:prstClr val="black"/>
                </a:solidFill>
                <a:latin typeface="Calibri" panose="020F0502020204030204" pitchFamily="34" charset="0"/>
                <a:ea typeface="Times New Roman" panose="02020603050405020304" pitchFamily="18" charset="0"/>
                <a:cs typeface="Arial" panose="020B0604020202020204" pitchFamily="34" charset="0"/>
              </a:rPr>
              <a:t>1. لهزاع المنصوري صفات حسنة كثيرة اذكر بعضًا منها.</a:t>
            </a:r>
            <a:endParaRPr lang="en-GB" sz="2000" dirty="0">
              <a:solidFill>
                <a:prstClr val="black"/>
              </a:solidFill>
              <a:latin typeface="Calibri" panose="020F0502020204030204" pitchFamily="34" charset="0"/>
              <a:ea typeface="Times New Roman" panose="02020603050405020304" pitchFamily="18" charset="0"/>
            </a:endParaRPr>
          </a:p>
          <a:p>
            <a:pPr algn="r" defTabSz="914400" rtl="1" latinLnBrk="1">
              <a:lnSpc>
                <a:spcPct val="115000"/>
              </a:lnSpc>
              <a:spcAft>
                <a:spcPts val="1000"/>
              </a:spcAft>
            </a:pPr>
            <a:r>
              <a:rPr lang="ar-AE" sz="2000" dirty="0">
                <a:solidFill>
                  <a:prstClr val="black"/>
                </a:solidFill>
                <a:latin typeface="Calibri" panose="020F0502020204030204" pitchFamily="34" charset="0"/>
                <a:ea typeface="Times New Roman" panose="02020603050405020304" pitchFamily="18" charset="0"/>
                <a:cs typeface="Arial" panose="020B0604020202020204" pitchFamily="34" charset="0"/>
              </a:rPr>
              <a:t>.....................................................................................</a:t>
            </a:r>
          </a:p>
          <a:p>
            <a:pPr algn="r" defTabSz="914400" rtl="1" latinLnBrk="1">
              <a:lnSpc>
                <a:spcPct val="115000"/>
              </a:lnSpc>
              <a:spcAft>
                <a:spcPts val="1000"/>
              </a:spcAft>
            </a:pPr>
            <a:r>
              <a:rPr lang="ar-AE" sz="2000" b="1" dirty="0">
                <a:solidFill>
                  <a:prstClr val="black"/>
                </a:solidFill>
                <a:latin typeface="Calibri" panose="020F0502020204030204" pitchFamily="34" charset="0"/>
                <a:ea typeface="Times New Roman" panose="02020603050405020304" pitchFamily="18" charset="0"/>
                <a:cs typeface="Arial" panose="020B0604020202020204" pitchFamily="34" charset="0"/>
              </a:rPr>
              <a:t>2. ما نوع النصّ " من الأرضِ إلى الفضاءِ" ؟ </a:t>
            </a:r>
            <a:r>
              <a:rPr lang="ar-AE" sz="2000" dirty="0">
                <a:solidFill>
                  <a:prstClr val="black"/>
                </a:solidFill>
                <a:latin typeface="Calibri" panose="020F0502020204030204" pitchFamily="34" charset="0"/>
                <a:ea typeface="Times New Roman" panose="02020603050405020304" pitchFamily="18" charset="0"/>
                <a:cs typeface="Arial" panose="020B0604020202020204" pitchFamily="34" charset="0"/>
              </a:rPr>
              <a:t>.................................... </a:t>
            </a:r>
          </a:p>
          <a:p>
            <a:pPr algn="r" defTabSz="914400" rtl="1" latinLnBrk="1">
              <a:lnSpc>
                <a:spcPct val="115000"/>
              </a:lnSpc>
              <a:spcAft>
                <a:spcPts val="1000"/>
              </a:spcAft>
            </a:pPr>
            <a:r>
              <a:rPr lang="ar-AE" sz="2000" b="1" dirty="0">
                <a:solidFill>
                  <a:prstClr val="black"/>
                </a:solidFill>
                <a:latin typeface="Calibri" panose="020F0502020204030204" pitchFamily="34" charset="0"/>
                <a:ea typeface="Times New Roman" panose="02020603050405020304" pitchFamily="18" charset="0"/>
                <a:cs typeface="Arial" panose="020B0604020202020204" pitchFamily="34" charset="0"/>
              </a:rPr>
              <a:t>3. من هو أول رائد فضاء في العالم؟ </a:t>
            </a:r>
            <a:r>
              <a:rPr lang="ar-AE" sz="2000" dirty="0">
                <a:solidFill>
                  <a:prstClr val="black"/>
                </a:solidFill>
                <a:latin typeface="Calibri" panose="020F0502020204030204" pitchFamily="34" charset="0"/>
                <a:ea typeface="Times New Roman" panose="02020603050405020304" pitchFamily="18" charset="0"/>
                <a:cs typeface="Arial" panose="020B0604020202020204" pitchFamily="34" charset="0"/>
              </a:rPr>
              <a:t>.........................................</a:t>
            </a:r>
          </a:p>
          <a:p>
            <a:pPr algn="r" defTabSz="914400" rtl="1" latinLnBrk="1">
              <a:lnSpc>
                <a:spcPct val="115000"/>
              </a:lnSpc>
              <a:spcAft>
                <a:spcPts val="1000"/>
              </a:spcAft>
            </a:pPr>
            <a:r>
              <a:rPr lang="ar-AE" sz="2000" b="1" dirty="0">
                <a:solidFill>
                  <a:prstClr val="black"/>
                </a:solidFill>
                <a:latin typeface="Calibri" panose="020F0502020204030204" pitchFamily="34" charset="0"/>
                <a:ea typeface="Times New Roman" panose="02020603050405020304" pitchFamily="18" charset="0"/>
                <a:cs typeface="Arial" panose="020B0604020202020204" pitchFamily="34" charset="0"/>
              </a:rPr>
              <a:t>4. من هو أول رائد فضاء عربيّ؟ </a:t>
            </a:r>
            <a:r>
              <a:rPr lang="ar-AE" sz="2000" dirty="0">
                <a:solidFill>
                  <a:prstClr val="black"/>
                </a:solidFill>
                <a:latin typeface="Calibri" panose="020F0502020204030204" pitchFamily="34" charset="0"/>
                <a:ea typeface="Times New Roman" panose="02020603050405020304" pitchFamily="18" charset="0"/>
                <a:cs typeface="Arial" panose="020B0604020202020204" pitchFamily="34" charset="0"/>
              </a:rPr>
              <a:t>.............................................</a:t>
            </a:r>
          </a:p>
        </p:txBody>
      </p:sp>
      <p:sp>
        <p:nvSpPr>
          <p:cNvPr id="16" name="TextBox 15">
            <a:extLst>
              <a:ext uri="{FF2B5EF4-FFF2-40B4-BE49-F238E27FC236}">
                <a16:creationId xmlns:a16="http://schemas.microsoft.com/office/drawing/2014/main" id="{9EC1D232-F049-09C0-24C3-6E621E47F0C3}"/>
              </a:ext>
            </a:extLst>
          </p:cNvPr>
          <p:cNvSpPr txBox="1"/>
          <p:nvPr/>
        </p:nvSpPr>
        <p:spPr>
          <a:xfrm>
            <a:off x="4223793" y="1516975"/>
            <a:ext cx="5795249" cy="400494"/>
          </a:xfrm>
          <a:prstGeom prst="rect">
            <a:avLst/>
          </a:prstGeom>
          <a:noFill/>
        </p:spPr>
        <p:txBody>
          <a:bodyPr wrap="square">
            <a:spAutoFit/>
          </a:bodyPr>
          <a:lstStyle/>
          <a:p>
            <a:pPr algn="r" defTabSz="914400" rtl="1" latinLnBrk="1">
              <a:lnSpc>
                <a:spcPct val="115000"/>
              </a:lnSpc>
              <a:spcAft>
                <a:spcPts val="1000"/>
              </a:spcAft>
            </a:pPr>
            <a:r>
              <a:rPr lang="ar-AE" b="1" dirty="0">
                <a:solidFill>
                  <a:srgbClr val="FF0000"/>
                </a:solidFill>
                <a:latin typeface="Calibri" panose="020F0502020204030204" pitchFamily="34" charset="0"/>
                <a:ea typeface="Times New Roman" panose="02020603050405020304" pitchFamily="18" charset="0"/>
                <a:cs typeface="Simplified Arabic" panose="02020603050405020304" pitchFamily="18" charset="-78"/>
              </a:rPr>
              <a:t>في ضوء قراءتك للجزء الأوّل من القصّة، أجب عن الأسئلة الآتية:</a:t>
            </a:r>
            <a:endParaRPr lang="en-GB" dirty="0">
              <a:solidFill>
                <a:srgbClr val="FF0000"/>
              </a:solidFill>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11845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58933" y="4866657"/>
            <a:ext cx="2308645" cy="369332"/>
          </a:xfrm>
          <a:prstGeom prst="rect">
            <a:avLst/>
          </a:prstGeom>
        </p:spPr>
        <p:txBody>
          <a:bodyPr wrap="non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AE" sz="1800" b="1" i="0" u="none" strike="noStrike" kern="1200" cap="none" spc="0" normalizeH="0" baseline="0" noProof="0" dirty="0">
                <a:ln/>
                <a:solidFill>
                  <a:srgbClr val="FF0000"/>
                </a:solidFill>
                <a:effectLst/>
                <a:uLnTx/>
                <a:uFillTx/>
                <a:latin typeface="Calibri" panose="020F0502020204030204"/>
                <a:ea typeface="+mn-ea"/>
                <a:cs typeface="Arial" panose="020B0604020202020204" pitchFamily="34" charset="0"/>
              </a:rPr>
              <a:t>تكتب مخططاً لنصها الإقناعي</a:t>
            </a:r>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5" name="Picture 4"/>
          <p:cNvPicPr>
            <a:picLocks noChangeAspect="1"/>
          </p:cNvPicPr>
          <p:nvPr/>
        </p:nvPicPr>
        <p:blipFill>
          <a:blip r:embed="rId2"/>
          <a:stretch>
            <a:fillRect/>
          </a:stretch>
        </p:blipFill>
        <p:spPr>
          <a:xfrm>
            <a:off x="391886" y="152400"/>
            <a:ext cx="11495314" cy="6611273"/>
          </a:xfrm>
          <a:prstGeom prst="rect">
            <a:avLst/>
          </a:prstGeom>
        </p:spPr>
      </p:pic>
    </p:spTree>
    <p:extLst>
      <p:ext uri="{BB962C8B-B14F-4D97-AF65-F5344CB8AC3E}">
        <p14:creationId xmlns:p14="http://schemas.microsoft.com/office/powerpoint/2010/main" val="38774636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سماوي">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TotalTime>
  <Words>566</Words>
  <Application>Microsoft Office PowerPoint</Application>
  <PresentationFormat>Widescreen</PresentationFormat>
  <Paragraphs>72</Paragraphs>
  <Slides>16</Slides>
  <Notes>1</Notes>
  <HiddenSlides>0</HiddenSlides>
  <MMClips>1</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16</vt:i4>
      </vt:variant>
    </vt:vector>
  </HeadingPairs>
  <TitlesOfParts>
    <vt:vector size="28" baseType="lpstr">
      <vt:lpstr>맑은 고딕</vt:lpstr>
      <vt:lpstr>Aldhabi</vt:lpstr>
      <vt:lpstr>Arial</vt:lpstr>
      <vt:lpstr>Calibri</vt:lpstr>
      <vt:lpstr>Calibri Light</vt:lpstr>
      <vt:lpstr>Open Sans</vt:lpstr>
      <vt:lpstr>Simplified Arabic</vt:lpstr>
      <vt:lpstr>Times New Roman</vt:lpstr>
      <vt:lpstr>سماوي</vt:lpstr>
      <vt:lpstr>2_Office Theme</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Bara Malkawi</cp:lastModifiedBy>
  <cp:revision>10</cp:revision>
  <dcterms:modified xsi:type="dcterms:W3CDTF">2023-09-09T16:03:07Z</dcterms:modified>
</cp:coreProperties>
</file>