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sldIdLst>
    <p:sldId id="279" r:id="rId6"/>
    <p:sldId id="2852" r:id="rId7"/>
    <p:sldId id="256" r:id="rId8"/>
    <p:sldId id="2839" r:id="rId9"/>
    <p:sldId id="291" r:id="rId10"/>
    <p:sldId id="2840" r:id="rId11"/>
    <p:sldId id="2851" r:id="rId12"/>
    <p:sldId id="307" r:id="rId13"/>
    <p:sldId id="289" r:id="rId14"/>
    <p:sldId id="261" r:id="rId15"/>
    <p:sldId id="292" r:id="rId16"/>
    <p:sldId id="294" r:id="rId17"/>
    <p:sldId id="298" r:id="rId18"/>
    <p:sldId id="308" r:id="rId19"/>
    <p:sldId id="30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4" d="100"/>
          <a:sy n="94" d="100"/>
        </p:scale>
        <p:origin x="6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>
            <a:lvl1pPr>
              <a:defRPr sz="3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30680"/>
            <a:ext cx="2743200" cy="49079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/>
          <a:p>
            <a:r>
              <a:rPr lang="ar-AE" sz="2000" b="1" dirty="0">
                <a:solidFill>
                  <a:srgbClr val="C00000"/>
                </a:solidFill>
                <a:latin typeface="Arial" panose="020B0604020202020204" pitchFamily="34" charset="0"/>
              </a:rPr>
              <a:t>القيمة : الاعتماد على النفس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en-US" sz="2000" dirty="0"/>
          </a:p>
          <a:p>
            <a:fld id="{D0E52D84-1487-4911-9B24-A9B6F11667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6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67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7B9B3A-C3B2-AE20-7F5E-C65CE4022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AA80335-60DF-FA5B-7944-7B2C199AD2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B945684-7A22-3111-6F04-36E690739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51F08D-074E-3A40-D081-A03A2DE38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1B38A5-7CA7-A5BC-4998-46EA42D75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920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E9C975-B489-9AEE-DBF9-E83C785ED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73A2CAE-DAB5-8B1A-1F4F-E8FCF690C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17B2BD-FCB4-5170-011A-217A68970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02D7C0-5DD4-45AE-8EEF-89AFB61A9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0F2966-E777-2038-AF11-1E5CC9CC1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663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6F5C37-DEAD-7306-0451-7CAA166C1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0EE75E3-F1BD-C051-00EF-041EFD9C7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8AED9A-7299-4773-6F7D-974E552E3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A1FB45-6469-8F2D-79CE-836A2C21D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992077-B558-7388-5698-4D6BF5F83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997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C10B72-006D-219D-B75A-16498447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D410F65-E807-12B0-B9C2-6AF634A16F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3D6FD35-415B-A554-E1B1-F14F3E974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E965806-81BE-610D-5F02-0B4428509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BB151D8-C0A2-B41B-9A10-325E0C6D6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ADC08A-2BB1-FD0E-1A2F-990D9E3B3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36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874693-264D-A0BD-1479-DCB70F572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161D080-5334-EE89-145B-57061B6FE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91D3C66-00E2-1B13-2D6A-3FDA41C7C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25F9053-4DC6-9BCA-6804-D0763F16E4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5C9849A-ED45-C80F-ADEF-3CEB2E91F5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43B22D0-AE5A-D1D4-1AC8-9AA749342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71A6E0F-14AA-6196-D36B-80077969C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3A2DA51-0D48-A863-1D68-727BC7440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549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A289D8-1126-AEF4-F466-C160A72B9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746F5E4-4D6C-6C36-5E66-531B055C7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F50A06E-2B31-6612-5B9E-A7949699C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58C6522-0C51-57F3-A2B2-19DF24763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2882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EE90274-CCB6-1AC8-7A61-D7145B817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AF82A85-F9CD-B95E-5E0A-BCD652B5A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F00E622-697B-7481-7FA0-C854DE56C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462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3582A0-57FC-8C74-5B57-9CC1F8C71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C5FD0D-B29A-D91F-17DC-96878C5F5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ED6588F-5B50-C4F6-5A53-DD8397F2D5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8AFA44-F742-7FB8-F028-55851F964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487A861-92F4-01FF-43FA-BAF520D08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B8406A1-5D41-3826-14E3-0BAEA9F66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99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753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13DE70-65CC-3992-1895-29A3B7C57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22BF1BA-0902-0585-BBF2-63474A1EA3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8C532C3-3AF4-12C8-D126-2E65FD8691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0DA0639-713E-BB6D-4596-2398A5B35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2FD0D61-5981-3BC8-B0DD-05B638D67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0F7AC0F-521B-B8C5-AF61-0B838886E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4962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50784A-00EE-A356-6921-48351ECEC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E66266-360E-02D4-C9EA-B00ABCBA7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C77103-033C-1ABF-7960-A936957B8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4A44063-C173-BE8C-42C2-03C11142E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5E5C5D-FE12-3D14-F607-5464FD742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4982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78F2A26-B1DD-6666-E6A2-E9E502B0F6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B17B7BA-B843-4FCB-1B28-7C2BBDA46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BBF084-5E4C-6B55-9BE0-DB500F9E7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CA4382-6CC3-170D-FFE6-0E6AB2337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E5B812-3968-0923-E16C-5209B65F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4318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F71210-EAD9-45BB-9A36-CC04135BE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0C4F41A-BB92-4E1C-90D1-2BB7055D4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A3DB227-53B8-4E16-ACE4-FB84D2696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A921E9-EF4D-4C6B-A91C-499CDE34F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7F79C8-5AC2-4151-A748-B40195550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689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A89ED8-3D79-43A8-9D54-337D6101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31C10DE-EBA2-4237-8579-DF8E6621F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FD9A19E-FB2E-4601-8445-1EE14AC7F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3AE396-3CA7-4799-817E-C48770363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CA0009-3063-45C3-9034-465A6A7DA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7950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706EB0-05D1-47DA-A063-E7D699D01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0050A2-6859-4AED-A8AF-889669D4E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8D1AB6-1A2C-463C-A761-69936FF91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CC1A0E3-ED30-486D-8BC8-14A0BE755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A4EE96-5DF0-4DAC-B890-DF3C66FD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0080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87E856-71BC-47CD-98E7-D49AE1EB7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E3F50C2-4BBA-437B-85D5-986C58CD1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DDACBA5-D02D-43B1-99FD-CCDFB9E77F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DD0AB9A-327B-4F5C-8043-9ECA6F1F5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93B4A7C-0767-43C0-BA6C-65D750F5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F972101-F863-4391-A0B5-6B7245C63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4660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57C72B-0349-4BC6-AA64-F3EBF2012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954AB6-7F26-40CE-B31C-032C5AD3C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F89DACC-C7D4-47E1-8AD4-C4EF2B01F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3992155-05A8-4B5A-BEF2-FD27BC8D7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60EC022-FA54-4987-884A-A16FDAD5D7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C2D51E3-E011-43A9-A88D-8C84C0061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5209607-74F5-48B8-B807-5899AE456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5F3DF39-487F-4BB5-BF5E-7C1602259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0680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A6F52E-7770-4AD7-A30D-F4E578B57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2FCCCB7-3994-4FDF-8114-E3920B2B8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038B130-5CC3-44C1-9D79-E32275436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C0ABDAD-38A5-4E38-A0DB-787E79016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0277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9FEAD694-06CF-43E9-8F99-7BB398D35E79}"/>
              </a:ext>
            </a:extLst>
          </p:cNvPr>
          <p:cNvSpPr/>
          <p:nvPr userDrawn="1"/>
        </p:nvSpPr>
        <p:spPr>
          <a:xfrm>
            <a:off x="113538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D73F55A-ECE7-466C-82D3-2E97E172AC7A}"/>
              </a:ext>
            </a:extLst>
          </p:cNvPr>
          <p:cNvSpPr/>
          <p:nvPr userDrawn="1"/>
        </p:nvSpPr>
        <p:spPr>
          <a:xfrm>
            <a:off x="104394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C018CEF8-05F7-4EF9-8843-B58EA9578FAD}"/>
              </a:ext>
            </a:extLst>
          </p:cNvPr>
          <p:cNvSpPr/>
          <p:nvPr userDrawn="1"/>
        </p:nvSpPr>
        <p:spPr>
          <a:xfrm>
            <a:off x="95250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BE689B75-B241-4954-8D3E-E496C28EED6B}"/>
              </a:ext>
            </a:extLst>
          </p:cNvPr>
          <p:cNvSpPr/>
          <p:nvPr userDrawn="1"/>
        </p:nvSpPr>
        <p:spPr>
          <a:xfrm>
            <a:off x="86106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6F622167-6CDA-4502-8D00-52314C329E57}"/>
              </a:ext>
            </a:extLst>
          </p:cNvPr>
          <p:cNvSpPr/>
          <p:nvPr userDrawn="1"/>
        </p:nvSpPr>
        <p:spPr>
          <a:xfrm>
            <a:off x="76962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208787C6-47C7-484D-A04E-110AB6006920}"/>
              </a:ext>
            </a:extLst>
          </p:cNvPr>
          <p:cNvSpPr/>
          <p:nvPr userDrawn="1"/>
        </p:nvSpPr>
        <p:spPr>
          <a:xfrm>
            <a:off x="67818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105706A5-4E2E-4067-987B-6388E3BD0B84}"/>
              </a:ext>
            </a:extLst>
          </p:cNvPr>
          <p:cNvSpPr/>
          <p:nvPr userDrawn="1"/>
        </p:nvSpPr>
        <p:spPr>
          <a:xfrm>
            <a:off x="58674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5617439A-E722-4467-BF84-A69385BD772A}"/>
              </a:ext>
            </a:extLst>
          </p:cNvPr>
          <p:cNvSpPr/>
          <p:nvPr userDrawn="1"/>
        </p:nvSpPr>
        <p:spPr>
          <a:xfrm>
            <a:off x="49530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F3B2B325-D5DB-4BE4-A55D-1C2DD70DE5B0}"/>
              </a:ext>
            </a:extLst>
          </p:cNvPr>
          <p:cNvSpPr/>
          <p:nvPr userDrawn="1"/>
        </p:nvSpPr>
        <p:spPr>
          <a:xfrm>
            <a:off x="40386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062C9E26-F9A0-4148-8E6D-4FE4D9D69EE5}"/>
              </a:ext>
            </a:extLst>
          </p:cNvPr>
          <p:cNvSpPr/>
          <p:nvPr userDrawn="1"/>
        </p:nvSpPr>
        <p:spPr>
          <a:xfrm>
            <a:off x="31242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8A857828-F517-417F-B9AD-73F7C9100FB6}"/>
              </a:ext>
            </a:extLst>
          </p:cNvPr>
          <p:cNvSpPr/>
          <p:nvPr userDrawn="1"/>
        </p:nvSpPr>
        <p:spPr>
          <a:xfrm>
            <a:off x="22098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D9FBE90A-A30E-414B-BD4D-AF140D31A7A3}"/>
              </a:ext>
            </a:extLst>
          </p:cNvPr>
          <p:cNvSpPr/>
          <p:nvPr userDrawn="1"/>
        </p:nvSpPr>
        <p:spPr>
          <a:xfrm>
            <a:off x="12954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034159C5-9235-4388-8CE7-FEE8468FAC51}"/>
              </a:ext>
            </a:extLst>
          </p:cNvPr>
          <p:cNvSpPr/>
          <p:nvPr userDrawn="1"/>
        </p:nvSpPr>
        <p:spPr>
          <a:xfrm>
            <a:off x="381000" y="0"/>
            <a:ext cx="457200" cy="6858000"/>
          </a:xfrm>
          <a:prstGeom prst="rect">
            <a:avLst/>
          </a:prstGeom>
          <a:solidFill>
            <a:srgbClr val="FFF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>
              <a:solidFill>
                <a:prstClr val="white"/>
              </a:solidFill>
            </a:endParaRPr>
          </a:p>
        </p:txBody>
      </p: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18857F53-BC2E-4DEB-B995-40D6B8ADABE1}"/>
              </a:ext>
            </a:extLst>
          </p:cNvPr>
          <p:cNvGrpSpPr/>
          <p:nvPr userDrawn="1"/>
        </p:nvGrpSpPr>
        <p:grpSpPr>
          <a:xfrm>
            <a:off x="5367333" y="0"/>
            <a:ext cx="2009778" cy="365125"/>
            <a:chOff x="5113542" y="6499412"/>
            <a:chExt cx="2009778" cy="392626"/>
          </a:xfrm>
        </p:grpSpPr>
        <p:sp>
          <p:nvSpPr>
            <p:cNvPr id="21" name="مستطيل 20">
              <a:extLst>
                <a:ext uri="{FF2B5EF4-FFF2-40B4-BE49-F238E27FC236}">
                  <a16:creationId xmlns:a16="http://schemas.microsoft.com/office/drawing/2014/main" id="{3A6B742A-0D71-420E-88EE-14140FA25004}"/>
                </a:ext>
              </a:extLst>
            </p:cNvPr>
            <p:cNvSpPr/>
            <p:nvPr userDrawn="1"/>
          </p:nvSpPr>
          <p:spPr>
            <a:xfrm>
              <a:off x="5113542" y="6499412"/>
              <a:ext cx="2009778" cy="3926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ar-KW"/>
              </a:defPPr>
              <a:lvl1pPr marL="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KW" sz="16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FF Hekaya Light" panose="00000A00000000000000" pitchFamily="50" charset="-78"/>
                </a:rPr>
                <a:t> كوكب المرح والمعرفة</a:t>
              </a:r>
            </a:p>
          </p:txBody>
        </p:sp>
        <p:pic>
          <p:nvPicPr>
            <p:cNvPr id="22" name="صورة 21">
              <a:extLst>
                <a:ext uri="{FF2B5EF4-FFF2-40B4-BE49-F238E27FC236}">
                  <a16:creationId xmlns:a16="http://schemas.microsoft.com/office/drawing/2014/main" id="{C77EF08D-A5A7-4F88-A659-ED2AC9FB49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85035">
              <a:off x="6866567" y="6579535"/>
              <a:ext cx="232378" cy="2323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510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989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93E983-7F4D-4817-9FD7-43A9321F7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5FF0F8-0ACD-4EAE-91F6-E566E4BAE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46FB5A-6AB4-47FA-B4F3-64AA93FCA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171D0A-9D94-4095-8F80-A7065DFCE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BDEF714-47BA-4092-BE9C-3A5FD9A4D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A69DD0E-9698-4441-BCBB-17C4CD3D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6032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D2E58B-B812-48F8-9C51-A90C4639C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B2C61CD-115F-40B7-8937-B9A601C754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3C8F0C7-3444-4877-831E-02D2AC331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E60FCB7-DE3E-4DEE-9A49-D1DFEE9AD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68BB7EC-F206-4344-B7C4-51F42B853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DB28DB1-AF51-462C-8172-E361285EB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8201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AB4C1E-E874-4E03-BFAF-420887AA4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CC8E2B2-F38F-46DE-95F6-B6CE6E6AD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A806D36-D3D6-4B2D-9710-7E7DDED5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8B05D8-B6D0-4FD5-88C5-243075816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6CE5CD-2317-45C2-B2AA-BF9BF9F74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3668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2DCDA67-3CFF-4F96-9630-0FA415E8F2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4A25B5E-2F11-4E89-891B-F2650B5BD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A1622A-3FC3-49AB-A14F-832198EA6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AFB4A03-47A2-4D4C-89EE-D9AE61B3E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1E0006-1DD6-46E5-96A7-247BFA19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3199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0FE6C-A5E8-4143-ABD0-B3909DE9E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1F5F4E2-4146-4103-8F1E-66603DDDD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1C14F2-3C4F-401D-956E-B8D0196E7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DA95A8-70CF-4B4E-B5EE-D556ACCA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A419E3-3BDF-4C11-B51F-C14C67B1A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1106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E9232F-CD0C-4E33-99F2-7FA6A8476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49E7AD-EE76-4265-AA08-14DB0AAAF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ACD6EC-18E8-4FC3-A8C4-1E00D5BC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52ABD5-17C7-49E3-B6E5-3C1A12E7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730B47-451D-4C05-A563-CE1781F49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8416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4AA89E-6919-4519-8ECC-E1EA5BDE2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339DEC-9A85-45A4-BD75-89FF74F15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E7E4F3-1400-44FA-9802-E9D2D57D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ECB5C6-8057-4F69-A07C-94D0A52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D3DF40-B10C-40F2-B937-F9C5843B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3693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C3AC23-4258-4B48-924B-433F1ECBF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1E0F9C-369B-43BB-B6B8-22C0284B3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6F71DAF-4346-4FC9-AF0B-AB9D1DE44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836735-E485-4459-B5A4-D7F4CDD3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7C989A-ACA2-4C69-98D1-75D2153F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BAA60F-237C-41FC-9C16-ECF5D21B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191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529141-6389-4F69-919C-DAD5D3916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1BB7E6-610E-4AF1-B4F0-05F8010F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5386BA-51F6-4AB3-A7A9-25737FF40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9AEB29A-36D0-4FAE-8569-868C625EB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75383BF-73CE-4F39-A637-825B3CCD2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F9330D6-372F-4D03-895D-07DCE8F2A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3C6D53B-61A5-454F-84AB-F07EF5172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F0E575-A3E7-4CFD-94BF-FB30EC57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9574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5796D5-D514-481C-9A8E-BCD5CD83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B93974C-729C-41F0-88FD-2E554F2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DA29EEE-B840-4111-95EB-E72D9E131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5E206B8-D1AC-4C79-94CC-E14FE753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008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2145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C978E61-C9EE-4B60-99AB-7BB961D6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0A68B1B-B7F8-436A-8505-1F7B361B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F8AEFB-3E4B-454F-8C0B-86237A1B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7C4D52B-FA8E-3D22-696D-5D3C841F28D1}"/>
              </a:ext>
            </a:extLst>
          </p:cNvPr>
          <p:cNvSpPr/>
          <p:nvPr userDrawn="1"/>
        </p:nvSpPr>
        <p:spPr>
          <a:xfrm>
            <a:off x="8373437" y="6268720"/>
            <a:ext cx="3666163" cy="589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endParaRPr lang="ar-AE" dirty="0">
              <a:solidFill>
                <a:prstClr val="black"/>
              </a:solidFill>
            </a:endParaRPr>
          </a:p>
          <a:p>
            <a:pPr algn="ctr" rtl="1"/>
            <a:r>
              <a:rPr lang="ar-AE" sz="4400" b="1" dirty="0">
                <a:solidFill>
                  <a:prstClr val="black"/>
                </a:solidFill>
              </a:rPr>
              <a:t>القيمة : النزاهة</a:t>
            </a:r>
          </a:p>
          <a:p>
            <a:pPr algn="ctr" rtl="1"/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2366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94AE5F-F116-40E3-8DDC-83BDAC77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A08870-2576-4D47-99F8-0B650A1D4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CA3BFF3-1167-453F-B22A-26072EF42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8F448A-CC13-42CE-A23A-EAE0A4DB5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BBE730-3376-41C6-ADD6-489CEEF2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991145-1835-4D6F-A213-589A12551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1941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CC513-4D04-4F12-9C78-733CE67A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1B8C9F9-FCCE-435B-B466-A92D4052CD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FFD8B10-B3EE-4478-BC70-B34C99DAE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78D6CC-8B2E-450D-8FD0-8B5CEF535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C7709A-BDAF-4386-962A-396F650E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5F021A-5389-4F74-A4C3-1898041A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2776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0E3CEC-C927-42FD-A02F-7CF8F1504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EC8310-96F5-45B5-B2DF-81837B8C1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8C014F-ACAE-4E54-BBC2-449B6A7B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FF6BCA-12B5-4C53-9813-50E527B2B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510404-CD93-429F-967A-7510A5D3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6548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CFF9D3-5385-438E-9ED7-24BCEB1E3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9F9AC14-DA7E-47A6-9056-76F659829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4E0CE2-DB62-44B8-BE70-863D0B57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3D3AB1-9213-4F4D-83F4-42100236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6AB8E0-F5E7-46F2-9CBB-A7B8A523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3168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0FE6C-A5E8-4143-ABD0-B3909DE9E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1F5F4E2-4146-4103-8F1E-66603DDDD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1C14F2-3C4F-401D-956E-B8D0196E7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DA95A8-70CF-4B4E-B5EE-D556ACCA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A419E3-3BDF-4C11-B51F-C14C67B1A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98271328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E9232F-CD0C-4E33-99F2-7FA6A8476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49E7AD-EE76-4265-AA08-14DB0AAAF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ACD6EC-18E8-4FC3-A8C4-1E00D5BC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52ABD5-17C7-49E3-B6E5-3C1A12E7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730B47-451D-4C05-A563-CE1781F49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7496436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4AA89E-6919-4519-8ECC-E1EA5BDE2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339DEC-9A85-45A4-BD75-89FF74F15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E7E4F3-1400-44FA-9802-E9D2D57D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ECB5C6-8057-4F69-A07C-94D0A52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D3DF40-B10C-40F2-B937-F9C5843B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8374819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C3AC23-4258-4B48-924B-433F1ECBF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1E0F9C-369B-43BB-B6B8-22C0284B3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6F71DAF-4346-4FC9-AF0B-AB9D1DE44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836735-E485-4459-B5A4-D7F4CDD3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7C989A-ACA2-4C69-98D1-75D2153F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BAA60F-237C-41FC-9C16-ECF5D21B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782849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529141-6389-4F69-919C-DAD5D3916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1BB7E6-610E-4AF1-B4F0-05F8010F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5386BA-51F6-4AB3-A7A9-25737FF40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9AEB29A-36D0-4FAE-8569-868C625EB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75383BF-73CE-4F39-A637-825B3CCD2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F9330D6-372F-4D03-895D-07DCE8F2A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3C6D53B-61A5-454F-84AB-F07EF5172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F0E575-A3E7-4CFD-94BF-FB30EC57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32930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30265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5796D5-D514-481C-9A8E-BCD5CD83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B93974C-729C-41F0-88FD-2E554F2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DA29EEE-B840-4111-95EB-E72D9E131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5E206B8-D1AC-4C79-94CC-E14FE753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09006307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C978E61-C9EE-4B60-99AB-7BB961D6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0A68B1B-B7F8-436A-8505-1F7B361B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F8AEFB-3E4B-454F-8C0B-86237A1B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7C4D52B-FA8E-3D22-696D-5D3C841F28D1}"/>
              </a:ext>
            </a:extLst>
          </p:cNvPr>
          <p:cNvSpPr/>
          <p:nvPr userDrawn="1"/>
        </p:nvSpPr>
        <p:spPr>
          <a:xfrm>
            <a:off x="9367520" y="6268720"/>
            <a:ext cx="2672080" cy="589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AE" dirty="0"/>
          </a:p>
          <a:p>
            <a:pPr algn="ctr"/>
            <a:r>
              <a:rPr lang="ar-AE" dirty="0"/>
              <a:t>القيمة : الاحترام</a:t>
            </a:r>
          </a:p>
          <a:p>
            <a:pPr algn="ctr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732161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94AE5F-F116-40E3-8DDC-83BDAC77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A08870-2576-4D47-99F8-0B650A1D4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CA3BFF3-1167-453F-B22A-26072EF42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8F448A-CC13-42CE-A23A-EAE0A4DB5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BBE730-3376-41C6-ADD6-489CEEF2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991145-1835-4D6F-A213-589A12551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25693638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CC513-4D04-4F12-9C78-733CE67A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1B8C9F9-FCCE-435B-B466-A92D4052CD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FFD8B10-B3EE-4478-BC70-B34C99DAE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78D6CC-8B2E-450D-8FD0-8B5CEF535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C7709A-BDAF-4386-962A-396F650E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5F021A-5389-4F74-A4C3-1898041A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32280777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0E3CEC-C927-42FD-A02F-7CF8F1504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EC8310-96F5-45B5-B2DF-81837B8C1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8C014F-ACAE-4E54-BBC2-449B6A7B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FF6BCA-12B5-4C53-9813-50E527B2B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510404-CD93-429F-967A-7510A5D3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6826079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CFF9D3-5385-438E-9ED7-24BCEB1E3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9F9AC14-DA7E-47A6-9056-76F659829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4E0CE2-DB62-44B8-BE70-863D0B57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3D3AB1-9213-4F4D-83F4-42100236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6AB8E0-F5E7-46F2-9CBB-A7B8A523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25862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00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157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3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4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rgbClr val="00B0F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6E5E3-08B0-447D-804B-B8C74BCE510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52D84-1487-4911-9B24-A9B6F1166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6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rgbClr val="00B0F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1AB1BBB-72B4-742C-BBC2-F542FA4B8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A7D186-7DAD-E120-792A-31C94EFDF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3FBAFE-953A-7B02-3728-26BC36FF3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405F7DFB-BF12-4EB3-A39D-56C7E4EE8A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rtl="1"/>
              <a:t>3/31/2026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CAF7FC3-8735-44F6-DCF6-E9C522464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1431420-5638-1AF0-C248-879A51B3BA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C2A78BF0-C8D8-4B49-A9F3-713A7CB076D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5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CFBF359-7F0C-4EE2-90AB-B4EB5030E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2C85A53-BADD-4A63-BF6D-2D4519E85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C328F0-4857-42ED-90AD-80AE66851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1FDC74C0-E0F6-4B2F-9643-18F3F26E46FF}" type="datetimeFigureOut">
              <a:rPr lang="ar-KW" smtClean="0">
                <a:solidFill>
                  <a:prstClr val="black">
                    <a:tint val="75000"/>
                  </a:prstClr>
                </a:solidFill>
              </a:rPr>
              <a:pPr rtl="1"/>
              <a:t>13/10/1447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B573AE4-3DCF-40C0-BDF0-1766F3FEE7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5629011-D6E9-40D6-8CFA-53B1A836B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9A159A96-923A-4D65-AB4D-B2CAF8312AB0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38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5C1556-AC5F-48A3-BB4F-B3347D2D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4DB0EE-C3C5-4CB0-8AFF-A5A7AB60F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6A34E5-8D5F-42B0-AB0D-09007CF35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 rtl="1"/>
              <a:t>13/10/1447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EE4551-90B5-414A-9480-3F5E69EBBC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0396AF-1FDF-4065-8AA8-56F3AAD0EB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44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5C1556-AC5F-48A3-BB4F-B3347D2D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4DB0EE-C3C5-4CB0-8AFF-A5A7AB60F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6A34E5-8D5F-42B0-AB0D-09007CF35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E87EC-D14D-4295-8A85-C6BE4F34D540}" type="datetimeFigureOut">
              <a:rPr lang="ar-AE" smtClean="0"/>
              <a:t>13/10/1447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EE4551-90B5-414A-9480-3F5E69EBBC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0396AF-1FDF-4065-8AA8-56F3AAD0EB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08309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534ED5A2-D293-7920-F2A8-BCA7FB8B1AAE}"/>
              </a:ext>
            </a:extLst>
          </p:cNvPr>
          <p:cNvSpPr txBox="1">
            <a:spLocks/>
          </p:cNvSpPr>
          <p:nvPr/>
        </p:nvSpPr>
        <p:spPr>
          <a:xfrm>
            <a:off x="-121920" y="1697738"/>
            <a:ext cx="12090400" cy="508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AE" sz="6600" b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AE" sz="4431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ماذا الذي تستنتجه  مما يأتي</a:t>
            </a:r>
            <a:r>
              <a:rPr lang="ar-AE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  <a:endParaRPr lang="ar-AE" sz="4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AE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1- قال تعالى : ﴿وَقُلِ اعْمَلُوا فَسَيَرَى اللَّهُ عَمَلَكُمْ وَرَسُولُهُ وَالْمُؤْمِنُونَ﴾</a:t>
            </a:r>
            <a:br>
              <a:rPr lang="ar-AE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AE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AE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2-قال الشَّيخُ زايدٌ – طيّبَ اللهُ ثراه : </a:t>
            </a:r>
          </a:p>
          <a:p>
            <a:pPr algn="r" rtl="1"/>
            <a:r>
              <a:rPr lang="ar-AE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 إنّ الثروة الحقيقية هي العمل الجاد، وإنّ العمل الجاد هو الباقي، وهو أساس قيمة الإنسان ).</a:t>
            </a:r>
          </a:p>
          <a:p>
            <a:pPr algn="r" rtl="1"/>
            <a:r>
              <a:rPr lang="ar-AE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ctr">
              <a:defRPr/>
            </a:pPr>
            <a:endParaRPr lang="ar-AE" sz="6600" b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A0E41E-B13E-0149-2BC9-F519BB1520C3}"/>
              </a:ext>
            </a:extLst>
          </p:cNvPr>
          <p:cNvSpPr txBox="1">
            <a:spLocks/>
          </p:cNvSpPr>
          <p:nvPr/>
        </p:nvSpPr>
        <p:spPr>
          <a:xfrm>
            <a:off x="8346682" y="294639"/>
            <a:ext cx="2818356" cy="5809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ar-AE" sz="4431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التهيئة الحافزة </a:t>
            </a:r>
            <a:endParaRPr lang="ar-SA" sz="4431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026" name="Picture 2" descr="‫من أقوال القائد المؤسس المغفور له بأذن الله الشيخ زايد بن سلطان آل نهيان،  طيب الله ثراه. #أقوال_الشيخ_زايد #عام_زايد_2018 #سوق_أبوظبي_للأوراق_المالية  #Year_of_zayed2018 #AbuDhabi_Securities_Exchange‬‎">
            <a:extLst>
              <a:ext uri="{FF2B5EF4-FFF2-40B4-BE49-F238E27FC236}">
                <a16:creationId xmlns:a16="http://schemas.microsoft.com/office/drawing/2014/main" id="{43EDBE2E-943E-86CD-F3B4-B5E4BD825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920" y="46648"/>
            <a:ext cx="6974598" cy="2480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720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2064"/>
            <a:ext cx="12192000" cy="487569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AE" sz="3200" b="1" dirty="0">
                <a:solidFill>
                  <a:srgbClr val="0070C0"/>
                </a:solidFill>
                <a:latin typeface="TraditionalArabic"/>
              </a:rPr>
              <a:t>ما الَأْبياتُ الَّتي تُعَبِّرُ عَنِ المَعاني الآتِيَةِ؟</a:t>
            </a:r>
          </a:p>
          <a:p>
            <a:pPr algn="r" rtl="1">
              <a:lnSpc>
                <a:spcPct val="200000"/>
              </a:lnSpc>
            </a:pPr>
            <a:r>
              <a:rPr lang="ar-AE" sz="3200" b="1" dirty="0">
                <a:solidFill>
                  <a:srgbClr val="0070C0"/>
                </a:solidFill>
                <a:latin typeface="TraditionalArabic"/>
              </a:rPr>
              <a:t>أ.   بِقَدْرِ الكَدِّ تُكْتَسَبُ المَعالي *** وَمَنْ طَلَبَ العُلا سَهِرَ اللَّيالي  </a:t>
            </a:r>
          </a:p>
          <a:p>
            <a:pPr algn="r" rtl="1">
              <a:lnSpc>
                <a:spcPct val="200000"/>
              </a:lnSpc>
            </a:pPr>
            <a:r>
              <a:rPr lang="ar-AE" sz="3200" b="1" dirty="0">
                <a:solidFill>
                  <a:srgbClr val="0070C0"/>
                </a:solidFill>
                <a:latin typeface="TraditionalArabic"/>
              </a:rPr>
              <a:t>ب . اِعْزِمْ وَكِدَّ فَإِنْ مَضَيْتَ فَلا تَقِفْ *** وَاصْبِرْ وَثابِرْ فَالنَّجاحُ مُحَقَّقُ </a:t>
            </a:r>
          </a:p>
          <a:p>
            <a:pPr algn="r" rtl="1">
              <a:lnSpc>
                <a:spcPct val="200000"/>
              </a:lnSpc>
            </a:pPr>
            <a:r>
              <a:rPr lang="ar-AE" sz="3200" b="1" dirty="0">
                <a:solidFill>
                  <a:srgbClr val="0070C0"/>
                </a:solidFill>
                <a:latin typeface="TraditionalArabic"/>
              </a:rPr>
              <a:t>ت. إذا كُنْتَ ذا رَأْيٍ فَكُنْ ذا عَزيمَةٍ *** فَإنَّ فَسادَ الرَّأْيِ أَنْ تَتَرَدَّدا</a:t>
            </a:r>
          </a:p>
          <a:p>
            <a:pPr algn="r" rtl="1">
              <a:lnSpc>
                <a:spcPct val="200000"/>
              </a:lnSpc>
            </a:pPr>
            <a:r>
              <a:rPr lang="ar-AE" sz="3200" b="1" dirty="0">
                <a:solidFill>
                  <a:srgbClr val="0070C0"/>
                </a:solidFill>
                <a:latin typeface="TraditionalArabic"/>
              </a:rPr>
              <a:t>ث. وإِنَّمَا الأُمَمُ الأَخْلاقُ مَا بَقِيَتْ *** فَإِنْ هُمُ ذَهَبَتْ أَخْلاقُهُمْ ذَهَبُوا</a:t>
            </a:r>
            <a:endParaRPr lang="en-US" sz="3200" b="1" dirty="0">
              <a:solidFill>
                <a:srgbClr val="0070C0"/>
              </a:solidFill>
              <a:latin typeface="TraditionalArab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4453" y="4363610"/>
            <a:ext cx="315374" cy="4630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200" b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927" y="5918200"/>
            <a:ext cx="315374" cy="4630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34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1"/>
          </a:fgClr>
          <a:bgClr>
            <a:srgbClr val="00B0F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شكل حر: شكل 22">
            <a:extLst>
              <a:ext uri="{FF2B5EF4-FFF2-40B4-BE49-F238E27FC236}">
                <a16:creationId xmlns:a16="http://schemas.microsoft.com/office/drawing/2014/main" id="{EFB55534-0D7B-4D43-932C-6CE914EFDBB8}"/>
              </a:ext>
            </a:extLst>
          </p:cNvPr>
          <p:cNvSpPr/>
          <p:nvPr/>
        </p:nvSpPr>
        <p:spPr>
          <a:xfrm>
            <a:off x="4863176" y="1260926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FFE05D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2400" b="1" dirty="0">
                <a:solidFill>
                  <a:prstClr val="black"/>
                </a:solidFill>
              </a:rPr>
              <a:t>الفكرة الرئيسة </a:t>
            </a:r>
            <a:endParaRPr lang="ar-KW" sz="2400" b="1" dirty="0">
              <a:solidFill>
                <a:prstClr val="black"/>
              </a:solidFill>
            </a:endParaRPr>
          </a:p>
        </p:txBody>
      </p:sp>
      <p:sp>
        <p:nvSpPr>
          <p:cNvPr id="8" name="شكل حر: شكل 7">
            <a:extLst>
              <a:ext uri="{FF2B5EF4-FFF2-40B4-BE49-F238E27FC236}">
                <a16:creationId xmlns:a16="http://schemas.microsoft.com/office/drawing/2014/main" id="{40E97F65-8B8B-4B10-A7BC-80C598C23D78}"/>
              </a:ext>
            </a:extLst>
          </p:cNvPr>
          <p:cNvSpPr/>
          <p:nvPr/>
        </p:nvSpPr>
        <p:spPr>
          <a:xfrm>
            <a:off x="103667" y="4569437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CCF6C8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الأرض</a:t>
            </a:r>
            <a:br>
              <a:rPr lang="ar-KW" sz="4000" b="1" dirty="0">
                <a:solidFill>
                  <a:prstClr val="black"/>
                </a:solidFill>
              </a:rPr>
            </a:b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id="{3FCD8420-7062-4D38-B6C2-053A4A8D3A81}"/>
              </a:ext>
            </a:extLst>
          </p:cNvPr>
          <p:cNvSpPr/>
          <p:nvPr/>
        </p:nvSpPr>
        <p:spPr>
          <a:xfrm>
            <a:off x="8990826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F5A2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دعوة إلى الجد والاجتهاد 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id="{E99A7F99-0B1C-429F-A708-863FCE6B6E93}"/>
              </a:ext>
            </a:extLst>
          </p:cNvPr>
          <p:cNvSpPr/>
          <p:nvPr/>
        </p:nvSpPr>
        <p:spPr>
          <a:xfrm>
            <a:off x="4447776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FFE0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مصطفى صادق الرافعي 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319AE2C6-D2E6-463B-B74B-2C445304435B}"/>
              </a:ext>
            </a:extLst>
          </p:cNvPr>
          <p:cNvSpPr txBox="1"/>
          <p:nvPr/>
        </p:nvSpPr>
        <p:spPr>
          <a:xfrm>
            <a:off x="12450711" y="5912965"/>
            <a:ext cx="70866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SA" sz="4400" b="1">
                <a:solidFill>
                  <a:prstClr val="black"/>
                </a:solidFill>
              </a:rPr>
              <a:t>أحسنت إجابة صحيحة</a:t>
            </a:r>
            <a:endParaRPr lang="ar-SA" sz="4400" b="1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955" y="55789"/>
            <a:ext cx="3161962" cy="402432"/>
          </a:xfrm>
          <a:prstGeom prst="rect">
            <a:avLst/>
          </a:prstGeom>
        </p:spPr>
      </p:pic>
      <p:sp>
        <p:nvSpPr>
          <p:cNvPr id="14" name="شكل حر: شكل 17">
            <a:extLst>
              <a:ext uri="{FF2B5EF4-FFF2-40B4-BE49-F238E27FC236}">
                <a16:creationId xmlns:a16="http://schemas.microsoft.com/office/drawing/2014/main" id="{6919260B-56DA-46CA-AEEA-176408093197}"/>
              </a:ext>
            </a:extLst>
          </p:cNvPr>
          <p:cNvSpPr/>
          <p:nvPr/>
        </p:nvSpPr>
        <p:spPr>
          <a:xfrm>
            <a:off x="1674170" y="1260927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F5A25D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معنى البسيطة </a:t>
            </a:r>
            <a:endParaRPr lang="ar-KW" sz="3200" b="1" dirty="0">
              <a:solidFill>
                <a:prstClr val="black"/>
              </a:solidFill>
            </a:endParaRPr>
          </a:p>
        </p:txBody>
      </p:sp>
      <p:sp>
        <p:nvSpPr>
          <p:cNvPr id="15" name="شكل حر: شكل 20">
            <a:extLst>
              <a:ext uri="{FF2B5EF4-FFF2-40B4-BE49-F238E27FC236}">
                <a16:creationId xmlns:a16="http://schemas.microsoft.com/office/drawing/2014/main" id="{E4A9EF88-FDA8-4673-BC55-D87948DDDB1A}"/>
              </a:ext>
            </a:extLst>
          </p:cNvPr>
          <p:cNvSpPr/>
          <p:nvPr/>
        </p:nvSpPr>
        <p:spPr>
          <a:xfrm>
            <a:off x="8661275" y="1260926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01C5C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2400" b="1" dirty="0">
                <a:solidFill>
                  <a:prstClr val="black"/>
                </a:solidFill>
              </a:rPr>
              <a:t>مبدع القصيدة </a:t>
            </a:r>
            <a:endParaRPr lang="ar-KW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98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2.96296E-6 L -0.83386 -0.1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633" y="-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3.33333E-6 L -0.33659 -0.2703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36" y="-1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1.11111E-6 L 0.13112 -0.2745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49" y="-1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33333E-6 L 0.34454 -0.2703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7" y="-1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شكل حر: شكل 22">
            <a:extLst>
              <a:ext uri="{FF2B5EF4-FFF2-40B4-BE49-F238E27FC236}">
                <a16:creationId xmlns:a16="http://schemas.microsoft.com/office/drawing/2014/main" id="{EFB55534-0D7B-4D43-932C-6CE914EFDBB8}"/>
              </a:ext>
            </a:extLst>
          </p:cNvPr>
          <p:cNvSpPr/>
          <p:nvPr/>
        </p:nvSpPr>
        <p:spPr>
          <a:xfrm>
            <a:off x="4863176" y="1260926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FFE05D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2400" b="1" dirty="0">
                <a:solidFill>
                  <a:prstClr val="black"/>
                </a:solidFill>
              </a:rPr>
              <a:t>مرادف طُرًا</a:t>
            </a:r>
            <a:endParaRPr lang="ar-KW" sz="2400" b="1" dirty="0">
              <a:solidFill>
                <a:prstClr val="black"/>
              </a:solidFill>
            </a:endParaRPr>
          </a:p>
        </p:txBody>
      </p:sp>
      <p:sp>
        <p:nvSpPr>
          <p:cNvPr id="8" name="شكل حر: شكل 7">
            <a:extLst>
              <a:ext uri="{FF2B5EF4-FFF2-40B4-BE49-F238E27FC236}">
                <a16:creationId xmlns:a16="http://schemas.microsoft.com/office/drawing/2014/main" id="{40E97F65-8B8B-4B10-A7BC-80C598C23D78}"/>
              </a:ext>
            </a:extLst>
          </p:cNvPr>
          <p:cNvSpPr/>
          <p:nvPr/>
        </p:nvSpPr>
        <p:spPr>
          <a:xfrm>
            <a:off x="103667" y="4569437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CCF6C8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النصح والإرشادَ </a:t>
            </a:r>
            <a:br>
              <a:rPr lang="ar-KW" sz="4000" b="1" dirty="0">
                <a:solidFill>
                  <a:prstClr val="black"/>
                </a:solidFill>
              </a:rPr>
            </a:b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id="{3FCD8420-7062-4D38-B6C2-053A4A8D3A81}"/>
              </a:ext>
            </a:extLst>
          </p:cNvPr>
          <p:cNvSpPr/>
          <p:nvPr/>
        </p:nvSpPr>
        <p:spPr>
          <a:xfrm>
            <a:off x="8990826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F5A2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جميعًا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id="{E99A7F99-0B1C-429F-A708-863FCE6B6E93}"/>
              </a:ext>
            </a:extLst>
          </p:cNvPr>
          <p:cNvSpPr/>
          <p:nvPr/>
        </p:nvSpPr>
        <p:spPr>
          <a:xfrm>
            <a:off x="4447776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FFE0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600" b="1" dirty="0">
                <a:solidFill>
                  <a:prstClr val="black"/>
                </a:solidFill>
              </a:rPr>
              <a:t>أمل </a:t>
            </a:r>
            <a:endParaRPr lang="ar-KW" sz="3600" b="1" dirty="0">
              <a:solidFill>
                <a:prstClr val="black"/>
              </a:solidFill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319AE2C6-D2E6-463B-B74B-2C445304435B}"/>
              </a:ext>
            </a:extLst>
          </p:cNvPr>
          <p:cNvSpPr txBox="1"/>
          <p:nvPr/>
        </p:nvSpPr>
        <p:spPr>
          <a:xfrm>
            <a:off x="12450711" y="5912965"/>
            <a:ext cx="70866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SA" sz="4400" b="1">
                <a:solidFill>
                  <a:prstClr val="black"/>
                </a:solidFill>
              </a:rPr>
              <a:t>أحسنت إجابة صحيحة</a:t>
            </a:r>
            <a:endParaRPr lang="ar-SA" sz="4400" b="1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955" y="55789"/>
            <a:ext cx="3161962" cy="402432"/>
          </a:xfrm>
          <a:prstGeom prst="rect">
            <a:avLst/>
          </a:prstGeom>
        </p:spPr>
      </p:pic>
      <p:sp>
        <p:nvSpPr>
          <p:cNvPr id="14" name="شكل حر: شكل 17">
            <a:extLst>
              <a:ext uri="{FF2B5EF4-FFF2-40B4-BE49-F238E27FC236}">
                <a16:creationId xmlns:a16="http://schemas.microsoft.com/office/drawing/2014/main" id="{6919260B-56DA-46CA-AEEA-176408093197}"/>
              </a:ext>
            </a:extLst>
          </p:cNvPr>
          <p:cNvSpPr/>
          <p:nvPr/>
        </p:nvSpPr>
        <p:spPr>
          <a:xfrm>
            <a:off x="1674170" y="1260927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F5A25D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تكرار النهي  </a:t>
            </a:r>
          </a:p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يفيد </a:t>
            </a:r>
            <a:endParaRPr lang="ar-KW" sz="3200" b="1" dirty="0">
              <a:solidFill>
                <a:prstClr val="black"/>
              </a:solidFill>
            </a:endParaRPr>
          </a:p>
        </p:txBody>
      </p:sp>
      <p:sp>
        <p:nvSpPr>
          <p:cNvPr id="15" name="شكل حر: شكل 20">
            <a:extLst>
              <a:ext uri="{FF2B5EF4-FFF2-40B4-BE49-F238E27FC236}">
                <a16:creationId xmlns:a16="http://schemas.microsoft.com/office/drawing/2014/main" id="{E4A9EF88-FDA8-4673-BC55-D87948DDDB1A}"/>
              </a:ext>
            </a:extLst>
          </p:cNvPr>
          <p:cNvSpPr/>
          <p:nvPr/>
        </p:nvSpPr>
        <p:spPr>
          <a:xfrm>
            <a:off x="8661275" y="1260926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01C5C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مفرد الآمال </a:t>
            </a:r>
            <a:endParaRPr lang="ar-KW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91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2.96296E-6 L -0.83386 -0.1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633" y="-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3.33333E-6 L -0.33659 -0.2703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36" y="-1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1.11111E-6 L 0.13112 -0.2745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49" y="-1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33333E-6 L 0.34454 -0.2703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7" y="-1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شكل حر: شكل 22">
            <a:extLst>
              <a:ext uri="{FF2B5EF4-FFF2-40B4-BE49-F238E27FC236}">
                <a16:creationId xmlns:a16="http://schemas.microsoft.com/office/drawing/2014/main" id="{EFB55534-0D7B-4D43-932C-6CE914EFDBB8}"/>
              </a:ext>
            </a:extLst>
          </p:cNvPr>
          <p:cNvSpPr/>
          <p:nvPr/>
        </p:nvSpPr>
        <p:spPr>
          <a:xfrm>
            <a:off x="4863176" y="1260926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FFE05D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مضاد خذلان </a:t>
            </a:r>
            <a:endParaRPr lang="ar-KW" sz="3200" b="1" dirty="0">
              <a:solidFill>
                <a:prstClr val="black"/>
              </a:solidFill>
            </a:endParaRPr>
          </a:p>
        </p:txBody>
      </p:sp>
      <p:sp>
        <p:nvSpPr>
          <p:cNvPr id="8" name="شكل حر: شكل 7">
            <a:extLst>
              <a:ext uri="{FF2B5EF4-FFF2-40B4-BE49-F238E27FC236}">
                <a16:creationId xmlns:a16="http://schemas.microsoft.com/office/drawing/2014/main" id="{40E97F65-8B8B-4B10-A7BC-80C598C23D78}"/>
              </a:ext>
            </a:extLst>
          </p:cNvPr>
          <p:cNvSpPr/>
          <p:nvPr/>
        </p:nvSpPr>
        <p:spPr>
          <a:xfrm>
            <a:off x="103667" y="4569437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CCF6C8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لأنهما متلازمان 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id="{3FCD8420-7062-4D38-B6C2-053A4A8D3A81}"/>
              </a:ext>
            </a:extLst>
          </p:cNvPr>
          <p:cNvSpPr/>
          <p:nvPr/>
        </p:nvSpPr>
        <p:spPr>
          <a:xfrm>
            <a:off x="8990826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F5A2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نصرة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id="{E99A7F99-0B1C-429F-A708-863FCE6B6E93}"/>
              </a:ext>
            </a:extLst>
          </p:cNvPr>
          <p:cNvSpPr/>
          <p:nvPr/>
        </p:nvSpPr>
        <p:spPr>
          <a:xfrm>
            <a:off x="4447776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FFE0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600" b="1" dirty="0">
                <a:solidFill>
                  <a:prstClr val="black"/>
                </a:solidFill>
              </a:rPr>
              <a:t>الكسول </a:t>
            </a:r>
            <a:endParaRPr lang="ar-KW" sz="3600" b="1" dirty="0">
              <a:solidFill>
                <a:prstClr val="black"/>
              </a:solidFill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319AE2C6-D2E6-463B-B74B-2C445304435B}"/>
              </a:ext>
            </a:extLst>
          </p:cNvPr>
          <p:cNvSpPr txBox="1"/>
          <p:nvPr/>
        </p:nvSpPr>
        <p:spPr>
          <a:xfrm>
            <a:off x="12450711" y="5912965"/>
            <a:ext cx="70866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SA" sz="4400" b="1">
                <a:solidFill>
                  <a:prstClr val="black"/>
                </a:solidFill>
              </a:rPr>
              <a:t>أحسنت إجابة صحيحة</a:t>
            </a:r>
            <a:endParaRPr lang="ar-SA" sz="4400" b="1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955" y="55789"/>
            <a:ext cx="3161962" cy="402432"/>
          </a:xfrm>
          <a:prstGeom prst="rect">
            <a:avLst/>
          </a:prstGeom>
        </p:spPr>
      </p:pic>
      <p:sp>
        <p:nvSpPr>
          <p:cNvPr id="14" name="شكل حر: شكل 17">
            <a:extLst>
              <a:ext uri="{FF2B5EF4-FFF2-40B4-BE49-F238E27FC236}">
                <a16:creationId xmlns:a16="http://schemas.microsoft.com/office/drawing/2014/main" id="{6919260B-56DA-46CA-AEEA-176408093197}"/>
              </a:ext>
            </a:extLst>
          </p:cNvPr>
          <p:cNvSpPr/>
          <p:nvPr/>
        </p:nvSpPr>
        <p:spPr>
          <a:xfrm>
            <a:off x="1674170" y="1260927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F5A25D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الربط بين الجد والأخلاق</a:t>
            </a:r>
            <a:endParaRPr lang="ar-KW" sz="3200" b="1" dirty="0">
              <a:solidFill>
                <a:prstClr val="black"/>
              </a:solidFill>
            </a:endParaRPr>
          </a:p>
        </p:txBody>
      </p:sp>
      <p:sp>
        <p:nvSpPr>
          <p:cNvPr id="15" name="شكل حر: شكل 20">
            <a:extLst>
              <a:ext uri="{FF2B5EF4-FFF2-40B4-BE49-F238E27FC236}">
                <a16:creationId xmlns:a16="http://schemas.microsoft.com/office/drawing/2014/main" id="{E4A9EF88-FDA8-4673-BC55-D87948DDDB1A}"/>
              </a:ext>
            </a:extLst>
          </p:cNvPr>
          <p:cNvSpPr/>
          <p:nvPr/>
        </p:nvSpPr>
        <p:spPr>
          <a:xfrm>
            <a:off x="8661275" y="1260926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01C5C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الذي لا يستطيع أن يحقق أحلامه </a:t>
            </a:r>
            <a:endParaRPr lang="ar-KW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2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2.96296E-6 L -0.83386 -0.1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633" y="-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3.33333E-6 L -0.33659 -0.2703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36" y="-1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1.11111E-6 L 0.13112 -0.2745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49" y="-1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33333E-6 L 0.34454 -0.2703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7" y="-1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شكل حر: شكل 22">
            <a:extLst>
              <a:ext uri="{FF2B5EF4-FFF2-40B4-BE49-F238E27FC236}">
                <a16:creationId xmlns:a16="http://schemas.microsoft.com/office/drawing/2014/main" id="{EFB55534-0D7B-4D43-932C-6CE914EFDBB8}"/>
              </a:ext>
            </a:extLst>
          </p:cNvPr>
          <p:cNvSpPr/>
          <p:nvPr/>
        </p:nvSpPr>
        <p:spPr>
          <a:xfrm>
            <a:off x="4863176" y="1260926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FFE05D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المقصود </a:t>
            </a:r>
          </a:p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يعان الجِد</a:t>
            </a:r>
            <a:endParaRPr lang="ar-KW" sz="3200" b="1" dirty="0">
              <a:solidFill>
                <a:prstClr val="black"/>
              </a:solidFill>
            </a:endParaRPr>
          </a:p>
        </p:txBody>
      </p:sp>
      <p:sp>
        <p:nvSpPr>
          <p:cNvPr id="8" name="شكل حر: شكل 7">
            <a:extLst>
              <a:ext uri="{FF2B5EF4-FFF2-40B4-BE49-F238E27FC236}">
                <a16:creationId xmlns:a16="http://schemas.microsoft.com/office/drawing/2014/main" id="{40E97F65-8B8B-4B10-A7BC-80C598C23D78}"/>
              </a:ext>
            </a:extLst>
          </p:cNvPr>
          <p:cNvSpPr/>
          <p:nvPr/>
        </p:nvSpPr>
        <p:spPr>
          <a:xfrm>
            <a:off x="103667" y="4569437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CCF6C8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نصح وإرشاد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id="{3FCD8420-7062-4D38-B6C2-053A4A8D3A81}"/>
              </a:ext>
            </a:extLst>
          </p:cNvPr>
          <p:cNvSpPr/>
          <p:nvPr/>
        </p:nvSpPr>
        <p:spPr>
          <a:xfrm>
            <a:off x="8990826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F5A2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يتمسك بالاجتهاد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id="{E99A7F99-0B1C-429F-A708-863FCE6B6E93}"/>
              </a:ext>
            </a:extLst>
          </p:cNvPr>
          <p:cNvSpPr/>
          <p:nvPr/>
        </p:nvSpPr>
        <p:spPr>
          <a:xfrm>
            <a:off x="4447776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FFE0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600" b="1" dirty="0">
                <a:solidFill>
                  <a:prstClr val="black"/>
                </a:solidFill>
              </a:rPr>
              <a:t>سهر حتى غلبه النوم </a:t>
            </a:r>
            <a:endParaRPr lang="ar-KW" sz="3600" b="1" dirty="0">
              <a:solidFill>
                <a:prstClr val="black"/>
              </a:solidFill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319AE2C6-D2E6-463B-B74B-2C445304435B}"/>
              </a:ext>
            </a:extLst>
          </p:cNvPr>
          <p:cNvSpPr txBox="1"/>
          <p:nvPr/>
        </p:nvSpPr>
        <p:spPr>
          <a:xfrm>
            <a:off x="12450711" y="5912965"/>
            <a:ext cx="70866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SA" sz="4400" b="1">
                <a:solidFill>
                  <a:prstClr val="black"/>
                </a:solidFill>
              </a:rPr>
              <a:t>أحسنت إجابة صحيحة</a:t>
            </a:r>
            <a:endParaRPr lang="ar-SA" sz="4400" b="1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955" y="55789"/>
            <a:ext cx="3161962" cy="402432"/>
          </a:xfrm>
          <a:prstGeom prst="rect">
            <a:avLst/>
          </a:prstGeom>
        </p:spPr>
      </p:pic>
      <p:sp>
        <p:nvSpPr>
          <p:cNvPr id="14" name="شكل حر: شكل 17">
            <a:extLst>
              <a:ext uri="{FF2B5EF4-FFF2-40B4-BE49-F238E27FC236}">
                <a16:creationId xmlns:a16="http://schemas.microsoft.com/office/drawing/2014/main" id="{6919260B-56DA-46CA-AEEA-176408093197}"/>
              </a:ext>
            </a:extLst>
          </p:cNvPr>
          <p:cNvSpPr/>
          <p:nvPr/>
        </p:nvSpPr>
        <p:spPr>
          <a:xfrm>
            <a:off x="1674170" y="1260927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F5A25D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فلا تتقاعس </a:t>
            </a:r>
            <a:endParaRPr lang="ar-KW" sz="3200" b="1" dirty="0">
              <a:solidFill>
                <a:prstClr val="black"/>
              </a:solidFill>
            </a:endParaRPr>
          </a:p>
        </p:txBody>
      </p:sp>
      <p:sp>
        <p:nvSpPr>
          <p:cNvPr id="15" name="شكل حر: شكل 20">
            <a:extLst>
              <a:ext uri="{FF2B5EF4-FFF2-40B4-BE49-F238E27FC236}">
                <a16:creationId xmlns:a16="http://schemas.microsoft.com/office/drawing/2014/main" id="{E4A9EF88-FDA8-4673-BC55-D87948DDDB1A}"/>
              </a:ext>
            </a:extLst>
          </p:cNvPr>
          <p:cNvSpPr/>
          <p:nvPr/>
        </p:nvSpPr>
        <p:spPr>
          <a:xfrm>
            <a:off x="8661275" y="1260926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01C5C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مرادف وسنان </a:t>
            </a:r>
            <a:endParaRPr lang="ar-KW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08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2.96296E-6 L -0.83386 -0.1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633" y="-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3.33333E-6 L -0.33659 -0.2703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36" y="-1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1.11111E-6 L 0.13112 -0.2745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49" y="-1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33333E-6 L 0.34454 -0.2703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7" y="-1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شكل حر: شكل 22">
            <a:extLst>
              <a:ext uri="{FF2B5EF4-FFF2-40B4-BE49-F238E27FC236}">
                <a16:creationId xmlns:a16="http://schemas.microsoft.com/office/drawing/2014/main" id="{EFB55534-0D7B-4D43-932C-6CE914EFDBB8}"/>
              </a:ext>
            </a:extLst>
          </p:cNvPr>
          <p:cNvSpPr/>
          <p:nvPr/>
        </p:nvSpPr>
        <p:spPr>
          <a:xfrm>
            <a:off x="4681560" y="1265526"/>
            <a:ext cx="2773606" cy="1815867"/>
          </a:xfrm>
          <a:custGeom>
            <a:avLst/>
            <a:gdLst>
              <a:gd name="connsiteX0" fmla="*/ 1386803 w 2773606"/>
              <a:gd name="connsiteY0" fmla="*/ 0 h 1815867"/>
              <a:gd name="connsiteX1" fmla="*/ 2773606 w 2773606"/>
              <a:gd name="connsiteY1" fmla="*/ 1802296 h 1815867"/>
              <a:gd name="connsiteX2" fmla="*/ 2773127 w 2773606"/>
              <a:gd name="connsiteY2" fmla="*/ 1814621 h 1815867"/>
              <a:gd name="connsiteX3" fmla="*/ 2762377 w 2773606"/>
              <a:gd name="connsiteY3" fmla="*/ 1814621 h 1815867"/>
              <a:gd name="connsiteX4" fmla="*/ 2308218 w 2773606"/>
              <a:gd name="connsiteY4" fmla="*/ 1457738 h 1815867"/>
              <a:gd name="connsiteX5" fmla="*/ 1854058 w 2773606"/>
              <a:gd name="connsiteY5" fmla="*/ 1814621 h 1815867"/>
              <a:gd name="connsiteX6" fmla="*/ 1829023 w 2773606"/>
              <a:gd name="connsiteY6" fmla="*/ 1814621 h 1815867"/>
              <a:gd name="connsiteX7" fmla="*/ 1374863 w 2773606"/>
              <a:gd name="connsiteY7" fmla="*/ 1457738 h 1815867"/>
              <a:gd name="connsiteX8" fmla="*/ 920170 w 2773606"/>
              <a:gd name="connsiteY8" fmla="*/ 1815040 h 1815867"/>
              <a:gd name="connsiteX9" fmla="*/ 918881 w 2773606"/>
              <a:gd name="connsiteY9" fmla="*/ 1815042 h 1815867"/>
              <a:gd name="connsiteX10" fmla="*/ 464188 w 2773606"/>
              <a:gd name="connsiteY10" fmla="*/ 1457739 h 1815867"/>
              <a:gd name="connsiteX11" fmla="*/ 8849 w 2773606"/>
              <a:gd name="connsiteY11" fmla="*/ 1815548 h 1815867"/>
              <a:gd name="connsiteX12" fmla="*/ 355125 w 2773606"/>
              <a:gd name="connsiteY12" fmla="*/ 1815548 h 1815867"/>
              <a:gd name="connsiteX13" fmla="*/ 528 w 2773606"/>
              <a:gd name="connsiteY13" fmla="*/ 1815867 h 1815867"/>
              <a:gd name="connsiteX14" fmla="*/ 0 w 2773606"/>
              <a:gd name="connsiteY14" fmla="*/ 1802296 h 1815867"/>
              <a:gd name="connsiteX15" fmla="*/ 1386803 w 2773606"/>
              <a:gd name="connsiteY15" fmla="*/ 0 h 181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3606" h="1815867">
                <a:moveTo>
                  <a:pt x="1386803" y="0"/>
                </a:moveTo>
                <a:cubicBezTo>
                  <a:pt x="2152713" y="0"/>
                  <a:pt x="2773606" y="806915"/>
                  <a:pt x="2773606" y="1802296"/>
                </a:cubicBezTo>
                <a:lnTo>
                  <a:pt x="2773127" y="1814621"/>
                </a:lnTo>
                <a:lnTo>
                  <a:pt x="2762377" y="1814621"/>
                </a:lnTo>
                <a:lnTo>
                  <a:pt x="2308218" y="1457738"/>
                </a:lnTo>
                <a:lnTo>
                  <a:pt x="1854058" y="1814621"/>
                </a:lnTo>
                <a:lnTo>
                  <a:pt x="1829023" y="1814621"/>
                </a:lnTo>
                <a:lnTo>
                  <a:pt x="1374863" y="1457738"/>
                </a:lnTo>
                <a:lnTo>
                  <a:pt x="920170" y="1815040"/>
                </a:lnTo>
                <a:lnTo>
                  <a:pt x="918881" y="1815042"/>
                </a:lnTo>
                <a:lnTo>
                  <a:pt x="464188" y="1457739"/>
                </a:lnTo>
                <a:lnTo>
                  <a:pt x="8849" y="1815548"/>
                </a:lnTo>
                <a:lnTo>
                  <a:pt x="355125" y="1815548"/>
                </a:lnTo>
                <a:lnTo>
                  <a:pt x="528" y="1815867"/>
                </a:lnTo>
                <a:lnTo>
                  <a:pt x="0" y="1802296"/>
                </a:lnTo>
                <a:cubicBezTo>
                  <a:pt x="0" y="806915"/>
                  <a:pt x="620893" y="0"/>
                  <a:pt x="1386803" y="0"/>
                </a:cubicBezTo>
                <a:close/>
              </a:path>
            </a:pathLst>
          </a:custGeom>
          <a:solidFill>
            <a:srgbClr val="FFE05D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3200" b="1" dirty="0">
                <a:solidFill>
                  <a:prstClr val="black"/>
                </a:solidFill>
              </a:rPr>
              <a:t>هذا النص </a:t>
            </a:r>
            <a:endParaRPr lang="ar-KW" sz="3200" b="1" dirty="0">
              <a:solidFill>
                <a:prstClr val="black"/>
              </a:solidFill>
            </a:endParaRPr>
          </a:p>
        </p:txBody>
      </p:sp>
      <p:sp>
        <p:nvSpPr>
          <p:cNvPr id="8" name="شكل حر: شكل 7">
            <a:extLst>
              <a:ext uri="{FF2B5EF4-FFF2-40B4-BE49-F238E27FC236}">
                <a16:creationId xmlns:a16="http://schemas.microsoft.com/office/drawing/2014/main" id="{40E97F65-8B8B-4B10-A7BC-80C598C23D78}"/>
              </a:ext>
            </a:extLst>
          </p:cNvPr>
          <p:cNvSpPr/>
          <p:nvPr/>
        </p:nvSpPr>
        <p:spPr>
          <a:xfrm>
            <a:off x="476041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CCF6C8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نثر 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id="{3FCD8420-7062-4D38-B6C2-053A4A8D3A81}"/>
              </a:ext>
            </a:extLst>
          </p:cNvPr>
          <p:cNvSpPr/>
          <p:nvPr/>
        </p:nvSpPr>
        <p:spPr>
          <a:xfrm>
            <a:off x="8990826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F5A2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قصيدة شعرية 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10" name="شكل حر: شكل 9">
            <a:extLst>
              <a:ext uri="{FF2B5EF4-FFF2-40B4-BE49-F238E27FC236}">
                <a16:creationId xmlns:a16="http://schemas.microsoft.com/office/drawing/2014/main" id="{F4651B52-A79B-4E51-A573-2A2BFB6EBBFE}"/>
              </a:ext>
            </a:extLst>
          </p:cNvPr>
          <p:cNvSpPr/>
          <p:nvPr/>
        </p:nvSpPr>
        <p:spPr>
          <a:xfrm>
            <a:off x="6161489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01C5C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سيرة ذاتية 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id="{E99A7F99-0B1C-429F-A708-863FCE6B6E93}"/>
              </a:ext>
            </a:extLst>
          </p:cNvPr>
          <p:cNvSpPr/>
          <p:nvPr/>
        </p:nvSpPr>
        <p:spPr>
          <a:xfrm>
            <a:off x="3306875" y="4521980"/>
            <a:ext cx="2761488" cy="2160426"/>
          </a:xfrm>
          <a:custGeom>
            <a:avLst/>
            <a:gdLst>
              <a:gd name="connsiteX0" fmla="*/ 1362745 w 2761488"/>
              <a:gd name="connsiteY0" fmla="*/ 0 h 2160426"/>
              <a:gd name="connsiteX1" fmla="*/ 1816905 w 2761488"/>
              <a:gd name="connsiteY1" fmla="*/ 356883 h 2160426"/>
              <a:gd name="connsiteX2" fmla="*/ 1841940 w 2761488"/>
              <a:gd name="connsiteY2" fmla="*/ 356883 h 2160426"/>
              <a:gd name="connsiteX3" fmla="*/ 2296100 w 2761488"/>
              <a:gd name="connsiteY3" fmla="*/ 0 h 2160426"/>
              <a:gd name="connsiteX4" fmla="*/ 2750259 w 2761488"/>
              <a:gd name="connsiteY4" fmla="*/ 356883 h 2160426"/>
              <a:gd name="connsiteX5" fmla="*/ 2761009 w 2761488"/>
              <a:gd name="connsiteY5" fmla="*/ 356883 h 2160426"/>
              <a:gd name="connsiteX6" fmla="*/ 2761225 w 2761488"/>
              <a:gd name="connsiteY6" fmla="*/ 351328 h 2160426"/>
              <a:gd name="connsiteX7" fmla="*/ 2761488 w 2761488"/>
              <a:gd name="connsiteY7" fmla="*/ 358130 h 2160426"/>
              <a:gd name="connsiteX8" fmla="*/ 1380744 w 2761488"/>
              <a:gd name="connsiteY8" fmla="*/ 2160426 h 2160426"/>
              <a:gd name="connsiteX9" fmla="*/ 0 w 2761488"/>
              <a:gd name="connsiteY9" fmla="*/ 358130 h 2160426"/>
              <a:gd name="connsiteX10" fmla="*/ 1 w 2761488"/>
              <a:gd name="connsiteY10" fmla="*/ 358119 h 2160426"/>
              <a:gd name="connsiteX11" fmla="*/ 343007 w 2761488"/>
              <a:gd name="connsiteY11" fmla="*/ 357810 h 2160426"/>
              <a:gd name="connsiteX12" fmla="*/ 13 w 2761488"/>
              <a:gd name="connsiteY12" fmla="*/ 357810 h 2160426"/>
              <a:gd name="connsiteX13" fmla="*/ 116 w 2761488"/>
              <a:gd name="connsiteY13" fmla="*/ 355151 h 2160426"/>
              <a:gd name="connsiteX14" fmla="*/ 452070 w 2761488"/>
              <a:gd name="connsiteY14" fmla="*/ 1 h 2160426"/>
              <a:gd name="connsiteX15" fmla="*/ 906763 w 2761488"/>
              <a:gd name="connsiteY15" fmla="*/ 357304 h 2160426"/>
              <a:gd name="connsiteX16" fmla="*/ 908052 w 2761488"/>
              <a:gd name="connsiteY16" fmla="*/ 357302 h 216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61488" h="2160426">
                <a:moveTo>
                  <a:pt x="1362745" y="0"/>
                </a:moveTo>
                <a:lnTo>
                  <a:pt x="1816905" y="356883"/>
                </a:lnTo>
                <a:lnTo>
                  <a:pt x="1841940" y="356883"/>
                </a:lnTo>
                <a:lnTo>
                  <a:pt x="2296100" y="0"/>
                </a:lnTo>
                <a:lnTo>
                  <a:pt x="2750259" y="356883"/>
                </a:lnTo>
                <a:lnTo>
                  <a:pt x="2761009" y="356883"/>
                </a:lnTo>
                <a:lnTo>
                  <a:pt x="2761225" y="351328"/>
                </a:lnTo>
                <a:lnTo>
                  <a:pt x="2761488" y="358130"/>
                </a:lnTo>
                <a:cubicBezTo>
                  <a:pt x="2761488" y="1353511"/>
                  <a:pt x="2143308" y="2160426"/>
                  <a:pt x="1380744" y="2160426"/>
                </a:cubicBezTo>
                <a:cubicBezTo>
                  <a:pt x="618180" y="2160426"/>
                  <a:pt x="0" y="1353511"/>
                  <a:pt x="0" y="358130"/>
                </a:cubicBezTo>
                <a:lnTo>
                  <a:pt x="1" y="358119"/>
                </a:lnTo>
                <a:lnTo>
                  <a:pt x="343007" y="357810"/>
                </a:lnTo>
                <a:lnTo>
                  <a:pt x="13" y="357810"/>
                </a:lnTo>
                <a:lnTo>
                  <a:pt x="116" y="355151"/>
                </a:lnTo>
                <a:lnTo>
                  <a:pt x="452070" y="1"/>
                </a:lnTo>
                <a:lnTo>
                  <a:pt x="906763" y="357304"/>
                </a:lnTo>
                <a:lnTo>
                  <a:pt x="908052" y="357302"/>
                </a:lnTo>
                <a:close/>
              </a:path>
            </a:pathLst>
          </a:custGeom>
          <a:solidFill>
            <a:srgbClr val="FFE0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r>
              <a:rPr lang="ar-AE" sz="4000" b="1" dirty="0">
                <a:solidFill>
                  <a:prstClr val="black"/>
                </a:solidFill>
              </a:rPr>
              <a:t>قصة </a:t>
            </a:r>
            <a:endParaRPr lang="ar-KW" sz="4000" b="1" dirty="0">
              <a:solidFill>
                <a:prstClr val="black"/>
              </a:solidFill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319AE2C6-D2E6-463B-B74B-2C445304435B}"/>
              </a:ext>
            </a:extLst>
          </p:cNvPr>
          <p:cNvSpPr txBox="1"/>
          <p:nvPr/>
        </p:nvSpPr>
        <p:spPr>
          <a:xfrm>
            <a:off x="12553950" y="5264930"/>
            <a:ext cx="70866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7200" b="1" dirty="0">
                <a:solidFill>
                  <a:prstClr val="black"/>
                </a:solidFill>
              </a:rPr>
              <a:t>أحسنت إجابة صحيحة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955" y="55789"/>
            <a:ext cx="3161962" cy="40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38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0.00186 L -0.34974 -0.2384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643" y="-1182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0.85468 0.0032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34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0" grpId="1" animBg="1"/>
      <p:bldP spid="11" grpId="0" animBg="1"/>
      <p:bldP spid="11" grpId="1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957EB-7FDD-DCCE-2480-7FF5F1F4F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0381E4D1-7FE7-919B-7B2E-9737FB6D5A71}"/>
              </a:ext>
            </a:extLst>
          </p:cNvPr>
          <p:cNvSpPr txBox="1">
            <a:spLocks/>
          </p:cNvSpPr>
          <p:nvPr/>
        </p:nvSpPr>
        <p:spPr>
          <a:xfrm>
            <a:off x="955040" y="1493521"/>
            <a:ext cx="11033760" cy="210311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AE" sz="4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توقع عنوان الدرس 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4385077-42B7-E77E-77C4-05E56153D0A1}"/>
              </a:ext>
            </a:extLst>
          </p:cNvPr>
          <p:cNvSpPr txBox="1">
            <a:spLocks/>
          </p:cNvSpPr>
          <p:nvPr/>
        </p:nvSpPr>
        <p:spPr>
          <a:xfrm>
            <a:off x="4993882" y="469725"/>
            <a:ext cx="2818356" cy="5809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ar-AE" sz="4431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التقويم القبلي</a:t>
            </a:r>
            <a:endParaRPr lang="ar-SA" sz="4431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6114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75063"/>
            <a:ext cx="12192000" cy="46474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endParaRPr lang="ar-AE" sz="7200" b="1" i="0" u="none" strike="noStrike" baseline="0" dirty="0">
              <a:latin typeface="TraditionalArabic-Bold"/>
            </a:endParaRPr>
          </a:p>
          <a:p>
            <a:pPr algn="r" rtl="1"/>
            <a:r>
              <a:rPr lang="ar-AE" sz="7200" b="1" i="0" u="none" strike="noStrike" baseline="0" dirty="0">
                <a:latin typeface="TraditionalArabic-Bold"/>
              </a:rPr>
              <a:t>   </a:t>
            </a:r>
          </a:p>
          <a:p>
            <a:pPr algn="r" rtl="1"/>
            <a:r>
              <a:rPr lang="ar-AE" sz="7200" b="1" dirty="0">
                <a:latin typeface="TraditionalArabic-Bold"/>
              </a:rPr>
              <a:t>           </a:t>
            </a:r>
            <a:r>
              <a:rPr lang="ar-AE" sz="7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لَقَدْ فازَ بِاللَّذَّةِ الجَسور</a:t>
            </a:r>
            <a:endParaRPr lang="ar-AE" sz="3600" b="1" dirty="0">
              <a:solidFill>
                <a:srgbClr val="FFFF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rtl="1"/>
            <a:endParaRPr lang="en-US" sz="4800" dirty="0">
              <a:solidFill>
                <a:srgbClr val="00B050"/>
              </a:solidFill>
            </a:endParaRPr>
          </a:p>
          <a:p>
            <a:pPr rtl="1"/>
            <a:r>
              <a:rPr lang="ar-AE" sz="2400" dirty="0">
                <a:solidFill>
                  <a:srgbClr val="FF0000"/>
                </a:solidFill>
              </a:rPr>
              <a:t>للشاعر: مصطفى صادق الرافعي </a:t>
            </a:r>
          </a:p>
          <a:p>
            <a:pPr algn="r" rtl="1"/>
            <a:endParaRPr lang="en-US" sz="8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2"/>
          <a:srcRect r="16884" b="4102"/>
          <a:stretch/>
        </p:blipFill>
        <p:spPr>
          <a:xfrm>
            <a:off x="47200" y="1608091"/>
            <a:ext cx="2181004" cy="2188186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02113AA9-520D-41FB-AB84-A03F747684FA}"/>
              </a:ext>
            </a:extLst>
          </p:cNvPr>
          <p:cNvSpPr txBox="1"/>
          <p:nvPr/>
        </p:nvSpPr>
        <p:spPr>
          <a:xfrm>
            <a:off x="6827520" y="6021237"/>
            <a:ext cx="4988560" cy="70788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rtlCol="0">
            <a:spAutoFit/>
          </a:bodyPr>
          <a:lstStyle/>
          <a:p>
            <a:pPr algn="r"/>
            <a:r>
              <a:rPr lang="ar-AE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القيمة : الاعتماد على النفس </a:t>
            </a:r>
            <a:endParaRPr lang="ar-SA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946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E82504-442C-619F-63C3-8F49C77FF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5554" y="555262"/>
            <a:ext cx="3562840" cy="612718"/>
          </a:xfrm>
        </p:spPr>
        <p:txBody>
          <a:bodyPr>
            <a:normAutofit fontScale="90000"/>
          </a:bodyPr>
          <a:lstStyle/>
          <a:p>
            <a:pPr algn="ctr"/>
            <a:r>
              <a:rPr lang="ar-AE" dirty="0">
                <a:highlight>
                  <a:srgbClr val="FFFF00"/>
                </a:highlight>
              </a:rPr>
              <a:t>حول الشاعر  </a:t>
            </a:r>
            <a:endParaRPr lang="ar-EG" dirty="0">
              <a:highlight>
                <a:srgbClr val="FFFF00"/>
              </a:highlight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711E43D-D35F-7DB7-4F4B-0581B9B91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1" y="1675980"/>
            <a:ext cx="6781584" cy="219498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ar-AE" sz="4050" b="1" dirty="0">
                <a:solidFill>
                  <a:srgbClr val="004E9A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مَنْ هو مؤلف قصيدة  لقد فاز باللذة الجسور؟</a:t>
            </a:r>
          </a:p>
          <a:p>
            <a:pPr algn="r" rtl="1"/>
            <a:r>
              <a:rPr lang="ar-AE" sz="4050" b="1" dirty="0">
                <a:solidFill>
                  <a:srgbClr val="004E9A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قارن بين الشِّعر والقصة ؟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58DC394-2E22-5646-BCD9-E96D5971D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6884" b="4102"/>
          <a:stretch/>
        </p:blipFill>
        <p:spPr>
          <a:xfrm>
            <a:off x="321520" y="426720"/>
            <a:ext cx="4839760" cy="627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75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82880" y="172720"/>
            <a:ext cx="11866880" cy="67403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AE" sz="7200" u="sng" dirty="0">
                <a:solidFill>
                  <a:srgbClr val="FF0000"/>
                </a:solidFill>
              </a:rPr>
              <a:t>نواتج التعلم </a:t>
            </a:r>
          </a:p>
          <a:p>
            <a:pPr algn="r" rtl="1">
              <a:lnSpc>
                <a:spcPct val="150000"/>
              </a:lnSpc>
            </a:pPr>
            <a:r>
              <a:rPr lang="ar-AE" sz="5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أن ينشد الطالبُ القصيدة إنشادًا سليمًا.</a:t>
            </a:r>
          </a:p>
          <a:p>
            <a:pPr algn="r" rtl="1">
              <a:lnSpc>
                <a:spcPct val="150000"/>
              </a:lnSpc>
            </a:pPr>
            <a:r>
              <a:rPr lang="ar-AE" sz="5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2-أن يستنتج الطالب الفكرة الرئيسة والأفكار الفرعية </a:t>
            </a:r>
            <a:r>
              <a:rPr lang="ar-SA" sz="5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ar-AE" sz="54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AE" sz="5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 أن يشرح الطالب  الأبيات بأسلوبه الأدبي الجميل .</a:t>
            </a:r>
          </a:p>
          <a:p>
            <a:pPr algn="r" rtl="1">
              <a:lnSpc>
                <a:spcPct val="150000"/>
              </a:lnSpc>
            </a:pPr>
            <a:r>
              <a:rPr lang="ar-AE" sz="5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 أن يُثمِّن قيمتيّ الجِدِ  و  الاجتهادِ . </a:t>
            </a:r>
            <a:endParaRPr lang="ar-AE" sz="5400" dirty="0">
              <a:solidFill>
                <a:srgbClr val="002060"/>
              </a:solidFill>
            </a:endParaRPr>
          </a:p>
          <a:p>
            <a:pPr algn="r" rtl="1"/>
            <a:r>
              <a:rPr lang="ar-AE" dirty="0">
                <a:solidFill>
                  <a:prstClr val="black"/>
                </a:solidFill>
              </a:rPr>
              <a:t> </a:t>
            </a:r>
          </a:p>
          <a:p>
            <a:pPr algn="r" rtl="1"/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169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86535A0-8571-6C7D-7686-397C6806E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2640" y="-28008"/>
            <a:ext cx="7437119" cy="6886007"/>
          </a:xfrm>
          <a:prstGeom prst="rect">
            <a:avLst/>
          </a:prstGeom>
        </p:spPr>
      </p:pic>
      <p:sp>
        <p:nvSpPr>
          <p:cNvPr id="4" name="عنصر نائب للمحتوى 5">
            <a:extLst>
              <a:ext uri="{FF2B5EF4-FFF2-40B4-BE49-F238E27FC236}">
                <a16:creationId xmlns:a16="http://schemas.microsoft.com/office/drawing/2014/main" id="{27562A36-C2EA-F9A4-116E-3794E05C6D9A}"/>
              </a:ext>
            </a:extLst>
          </p:cNvPr>
          <p:cNvSpPr txBox="1">
            <a:spLocks/>
          </p:cNvSpPr>
          <p:nvPr/>
        </p:nvSpPr>
        <p:spPr>
          <a:xfrm>
            <a:off x="142241" y="426720"/>
            <a:ext cx="4185919" cy="643128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vert="horz" lIns="91440" tIns="45720" rIns="91440" bIns="45720" rtlCol="1">
            <a:normAutofit fontScale="925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وسنانا </a:t>
            </a: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: سهر حتى غلبه النوم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العواقب </a:t>
            </a: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:النهايات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أعوانًا</a:t>
            </a: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: أنصارًا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طُرًّا</a:t>
            </a: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: جميعًا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غاية </a:t>
            </a: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: هدف 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دحيت</a:t>
            </a: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: مهدت وسُهِّلت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AE" sz="320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البسيطة</a:t>
            </a:r>
            <a:r>
              <a:rPr lang="ar-AE" sz="320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 : الأرض 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مقدامًا</a:t>
            </a: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: شجاعا : جسورًا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AE" sz="320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حيران</a:t>
            </a:r>
            <a:r>
              <a:rPr lang="ar-AE" sz="320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 : متردد 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تتقاعس</a:t>
            </a: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: تتكاسل 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AE" sz="320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تزدر</a:t>
            </a:r>
            <a:r>
              <a:rPr lang="ar-AE" sz="320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 : تقلل 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الحقير</a:t>
            </a:r>
            <a:r>
              <a:rPr kumimoji="0" lang="ar-AE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: يقصد البسيط أو القليل </a:t>
            </a:r>
            <a:endParaRPr kumimoji="0" lang="ar-EG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FDB8CA5-162A-5E33-D91E-35BCFE9D4B39}"/>
              </a:ext>
            </a:extLst>
          </p:cNvPr>
          <p:cNvSpPr txBox="1"/>
          <p:nvPr/>
        </p:nvSpPr>
        <p:spPr>
          <a:xfrm>
            <a:off x="1538535" y="22792"/>
            <a:ext cx="1393330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ar-AE" dirty="0"/>
              <a:t>معاني المفردات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80612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C9F02D-4A4F-9C06-B8B0-51CB00A39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84" y="148481"/>
            <a:ext cx="12026747" cy="56904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ar-AE" sz="2740" b="1" dirty="0">
                <a:solidFill>
                  <a:srgbClr val="FF0000"/>
                </a:solidFill>
                <a:highlight>
                  <a:srgbClr val="00FFFF"/>
                </a:highlight>
              </a:rPr>
            </a:br>
            <a:r>
              <a:rPr lang="ar-AE" sz="2740" b="1" dirty="0">
                <a:solidFill>
                  <a:srgbClr val="FF0000"/>
                </a:solidFill>
                <a:highlight>
                  <a:srgbClr val="00FFFF"/>
                </a:highlight>
              </a:rPr>
              <a:t>من خِلال فهمك لمعاني الكلمات من خلال السّياق، صل كل كلمة بما يناسبها </a:t>
            </a:r>
            <a:br>
              <a:rPr lang="ar-AE" sz="5480" b="1" dirty="0">
                <a:solidFill>
                  <a:srgbClr val="002465"/>
                </a:solidFill>
                <a:highlight>
                  <a:srgbClr val="00FFFF"/>
                </a:highlight>
              </a:rPr>
            </a:br>
            <a:endParaRPr lang="ar-EG" dirty="0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B9314D7-A24D-4111-E582-679227B8F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469" y="717523"/>
            <a:ext cx="5692352" cy="45026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AE" dirty="0"/>
              <a:t>العمود ( ب ) </a:t>
            </a:r>
            <a:endParaRPr lang="ar-EG" dirty="0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7A76690-2FF8-DD28-60B4-6BC862C88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421" y="1330411"/>
            <a:ext cx="5692352" cy="562123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تتكاسل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تقلل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شجاع أو جسور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أنصارًا 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الأرض 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جميعًا</a:t>
            </a:r>
          </a:p>
          <a:p>
            <a:pPr marL="0" indent="0">
              <a:buNone/>
            </a:pPr>
            <a:endParaRPr lang="ar-EG" sz="3653" b="1" dirty="0">
              <a:solidFill>
                <a:srgbClr val="004E9A"/>
              </a:solidFill>
            </a:endParaRP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9C8F2C9-88DE-0924-A8BF-1276849531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717523"/>
            <a:ext cx="6019800" cy="45026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AE" dirty="0"/>
              <a:t>العمود   ( أ ) </a:t>
            </a:r>
            <a:endParaRPr lang="ar-EG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8E511EB-205D-D281-FE8F-D52DB24B1F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330411"/>
            <a:ext cx="6019800" cy="562123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54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أعوانًا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54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طُرًّا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54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البسيطة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54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مقدام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54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تزدر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54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تتقاعس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endParaRPr lang="ar-EG" sz="3600" b="1" dirty="0">
              <a:solidFill>
                <a:srgbClr val="004E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5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348480" y="10476"/>
            <a:ext cx="5232400" cy="507683"/>
          </a:xfrm>
          <a:solidFill>
            <a:srgbClr val="FFFF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r-AE" dirty="0"/>
              <a:t>عمل جماعي            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91440" y="680720"/>
            <a:ext cx="12283440" cy="6177279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ar-AE" sz="4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1</a:t>
            </a:r>
            <a:r>
              <a:rPr lang="ar-AE" sz="4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</a:t>
            </a:r>
            <a:r>
              <a:rPr lang="ar-AE" sz="44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استنتج فكرة النّص الرئيسة .</a:t>
            </a:r>
          </a:p>
          <a:p>
            <a:pPr marL="0" indent="0" algn="r" rtl="1">
              <a:buNone/>
            </a:pPr>
            <a:r>
              <a:rPr lang="ar-AE" sz="44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2-إلامَ يدعونا الشاعر في هذه الأبيات ؟</a:t>
            </a:r>
          </a:p>
          <a:p>
            <a:pPr marL="0" indent="0" algn="r" rtl="1">
              <a:buNone/>
            </a:pPr>
            <a:r>
              <a:rPr lang="ar-AE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3-مَنْ الذي يستطيعُ أن يحقق أحلامه وفق نظر الشَّاعر ؟ وهل توافقه الرأي ؟</a:t>
            </a:r>
          </a:p>
          <a:p>
            <a:pPr marL="0" indent="0" algn="r" rtl="1">
              <a:buNone/>
            </a:pPr>
            <a:r>
              <a:rPr lang="ar-AE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 مَنْ أعوان الإنسان وفق نظر الشَّاعر ؟</a:t>
            </a:r>
          </a:p>
          <a:p>
            <a:pPr marL="0" indent="0" algn="r" rtl="1">
              <a:buNone/>
            </a:pPr>
            <a:r>
              <a:rPr lang="ar-AE" sz="44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5- علام تدل كلمة ( مقدامًا ) ؟</a:t>
            </a:r>
          </a:p>
          <a:p>
            <a:pPr marL="0" indent="0" algn="r" rtl="1">
              <a:buNone/>
            </a:pPr>
            <a:r>
              <a:rPr lang="ar-AE" sz="44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6- علل / تكرار النهي في الأبيات الأخيرة ( فلا تتقاعس – ولاتزدرِ – ولا تُحصِ)، وبم يوحي ؟</a:t>
            </a:r>
          </a:p>
          <a:p>
            <a:pPr marL="0" indent="0" algn="r" rtl="1">
              <a:buNone/>
            </a:pPr>
            <a:r>
              <a:rPr lang="ar-AE" sz="4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7- برأيك لماذا ربط الشاعر بين الجد والأخلاق ؟</a:t>
            </a:r>
          </a:p>
          <a:p>
            <a:pPr marL="0" indent="0" algn="r" rtl="1">
              <a:buNone/>
            </a:pPr>
            <a:r>
              <a:rPr lang="ar-AE" sz="4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8- هات مرادف ( أجدر:................... – مضاد حذلان :....................مفرد الكرام :..................</a:t>
            </a:r>
          </a:p>
          <a:p>
            <a:pPr marL="0" indent="0" algn="r" rtl="1">
              <a:buNone/>
            </a:pPr>
            <a:r>
              <a:rPr lang="ar-AE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9- </a:t>
            </a:r>
            <a:r>
              <a:rPr lang="ar-AE" sz="3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اكتب البيت الشِّعري  الذي يتوافق مع : (وإِنَّمَا الأُمَمُ الأَخْلاقُ مَا بَقِيَتْ *** فَإِنْ هُمُ ذَهَبَتْ أَخْلاقُهُمْ ذَهَبُوا)</a:t>
            </a:r>
          </a:p>
          <a:p>
            <a:pPr marL="0" indent="0" algn="r" rtl="1">
              <a:buNone/>
            </a:pPr>
            <a:r>
              <a:rPr lang="ar-AE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10 – اختر بيتًا شعريًّا أعجبك ، مبيًّنا سبب إعجابك به .</a:t>
            </a:r>
          </a:p>
          <a:p>
            <a:pPr marL="0" indent="0" algn="r" rtl="1">
              <a:buNone/>
            </a:pPr>
            <a:r>
              <a:rPr lang="ar-AE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* </a:t>
            </a:r>
            <a:r>
              <a:rPr lang="ar-AE" sz="4400" u="sng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كل مجموعة تشرح بيتين من الشِّعر مع مهمتها</a:t>
            </a:r>
            <a:endParaRPr lang="en-US" sz="4400" u="sng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1834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438"/>
            <a:ext cx="12065000" cy="61332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AE" sz="2400" b="1" dirty="0">
                <a:solidFill>
                  <a:srgbClr val="0070C0"/>
                </a:solidFill>
                <a:latin typeface="TraditionalArabic"/>
              </a:rPr>
              <a:t>اِخْتَرِ الجابَةَ الصَّحيحَةَ مِمّا بَينَ القَوسَينِ فيما يَأْتي:</a:t>
            </a:r>
          </a:p>
          <a:p>
            <a:pPr algn="r" rtl="1">
              <a:lnSpc>
                <a:spcPct val="200000"/>
              </a:lnSpc>
            </a:pPr>
            <a:r>
              <a:rPr lang="ar-AE" sz="3200" b="1" dirty="0">
                <a:solidFill>
                  <a:srgbClr val="0070C0"/>
                </a:solidFill>
                <a:latin typeface="TraditionalArabic"/>
              </a:rPr>
              <a:t>أ. ما مَعْنى كَلِمَةِ (أَجْدَرُ) في البَيتِ الأَوَّلِ؟                     (أَحَقُّ – أَقْوى – أَسْرَعُ)</a:t>
            </a:r>
          </a:p>
          <a:p>
            <a:pPr algn="r" rtl="1">
              <a:lnSpc>
                <a:spcPct val="200000"/>
              </a:lnSpc>
            </a:pPr>
            <a:r>
              <a:rPr lang="ar-AE" sz="3200" b="1" dirty="0">
                <a:solidFill>
                  <a:srgbClr val="0070C0"/>
                </a:solidFill>
                <a:latin typeface="TraditionalArabic"/>
              </a:rPr>
              <a:t>ب. ما ضدُّ كَلِمَةِ (خُذْلانًا) في البَيْتِ الثَاني؟                    (أَمَلًا – فَرَحًا – نُصْرَةً)                                 </a:t>
            </a:r>
          </a:p>
          <a:p>
            <a:pPr algn="r" rtl="1">
              <a:lnSpc>
                <a:spcPct val="200000"/>
              </a:lnSpc>
            </a:pPr>
            <a:r>
              <a:rPr lang="ar-AE" sz="3200" b="1" dirty="0">
                <a:solidFill>
                  <a:srgbClr val="0070C0"/>
                </a:solidFill>
                <a:latin typeface="TraditionalArabic"/>
              </a:rPr>
              <a:t>ت. ما المَقْصودُ بِكَلِمَةِ (البَسيطَةِ) في البَيتِ الرّابِعِ؟         (الحَقيقَةُ – الأرضُ – الحِكْمَةُ)  </a:t>
            </a:r>
          </a:p>
          <a:p>
            <a:pPr algn="r" rtl="1">
              <a:lnSpc>
                <a:spcPct val="200000"/>
              </a:lnSpc>
            </a:pPr>
            <a:r>
              <a:rPr lang="ar-AE" sz="3200" b="1" dirty="0">
                <a:solidFill>
                  <a:srgbClr val="0070C0"/>
                </a:solidFill>
                <a:latin typeface="TraditionalArabic"/>
              </a:rPr>
              <a:t>ث. ما مُفْرَدُ كَلِمَةِ (الكِرامِ) في البَيتِ الأَخيرِ؟                (الكَرَمُ – </a:t>
            </a:r>
            <a:r>
              <a:rPr lang="ar-AE" sz="3200" b="1" dirty="0" err="1">
                <a:solidFill>
                  <a:srgbClr val="0070C0"/>
                </a:solidFill>
                <a:latin typeface="TraditionalArabic"/>
              </a:rPr>
              <a:t>الكارِمُ</a:t>
            </a:r>
            <a:r>
              <a:rPr lang="ar-AE" sz="3200" b="1" dirty="0">
                <a:solidFill>
                  <a:srgbClr val="0070C0"/>
                </a:solidFill>
                <a:latin typeface="TraditionalArabic"/>
              </a:rPr>
              <a:t> – الكَريمُ)</a:t>
            </a:r>
          </a:p>
          <a:p>
            <a:pPr algn="r" rtl="1">
              <a:lnSpc>
                <a:spcPct val="200000"/>
              </a:lnSpc>
            </a:pPr>
            <a:endParaRPr lang="ar-AE" sz="2400" b="1" dirty="0">
              <a:solidFill>
                <a:srgbClr val="0070C0"/>
              </a:solidFill>
              <a:latin typeface="TraditionalArabic"/>
            </a:endParaRPr>
          </a:p>
          <a:p>
            <a:pPr algn="r" rtl="1">
              <a:lnSpc>
                <a:spcPct val="200000"/>
              </a:lnSpc>
            </a:pPr>
            <a:r>
              <a:rPr lang="ar-AE" sz="2400" b="1" dirty="0">
                <a:solidFill>
                  <a:srgbClr val="0070C0"/>
                </a:solidFill>
                <a:latin typeface="TraditionalArabic"/>
              </a:rPr>
              <a:t>                                          </a:t>
            </a:r>
            <a:endParaRPr lang="ar-AE" sz="2400" b="1" dirty="0">
              <a:solidFill>
                <a:srgbClr val="08CFCF"/>
              </a:solidFill>
              <a:latin typeface="TraditionalArabic"/>
            </a:endParaRPr>
          </a:p>
        </p:txBody>
      </p:sp>
    </p:spTree>
    <p:extLst>
      <p:ext uri="{BB962C8B-B14F-4D97-AF65-F5344CB8AC3E}">
        <p14:creationId xmlns:p14="http://schemas.microsoft.com/office/powerpoint/2010/main" val="3903283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مخصص 15">
      <a:majorFont>
        <a:latin typeface="Arabic Typesetting"/>
        <a:ea typeface=""/>
        <a:cs typeface="Arabic Typesetting"/>
      </a:majorFont>
      <a:minorFont>
        <a:latin typeface="Arabic Typesetting"/>
        <a:ea typeface=""/>
        <a:cs typeface="Arabic Typesetting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571</Words>
  <Application>Microsoft Office PowerPoint</Application>
  <PresentationFormat>شاشة عريضة</PresentationFormat>
  <Paragraphs>111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5</vt:i4>
      </vt:variant>
      <vt:variant>
        <vt:lpstr>عناوين الشرائح</vt:lpstr>
      </vt:variant>
      <vt:variant>
        <vt:i4>15</vt:i4>
      </vt:variant>
    </vt:vector>
  </HeadingPairs>
  <TitlesOfParts>
    <vt:vector size="29" baseType="lpstr">
      <vt:lpstr>Arabic Typesetting</vt:lpstr>
      <vt:lpstr>Arial</vt:lpstr>
      <vt:lpstr>Calibri</vt:lpstr>
      <vt:lpstr>Calibri Light</vt:lpstr>
      <vt:lpstr>FF Hekaya Light</vt:lpstr>
      <vt:lpstr>Sakkal Majalla</vt:lpstr>
      <vt:lpstr>Traditional Arabic</vt:lpstr>
      <vt:lpstr>TraditionalArabic</vt:lpstr>
      <vt:lpstr>TraditionalArabic-Bold</vt:lpstr>
      <vt:lpstr>Office Theme</vt:lpstr>
      <vt:lpstr>1_نسق Office</vt:lpstr>
      <vt:lpstr>نسق Office</vt:lpstr>
      <vt:lpstr>2_نسق Office</vt:lpstr>
      <vt:lpstr>3_نسق Office</vt:lpstr>
      <vt:lpstr>عرض تقديمي في PowerPoint</vt:lpstr>
      <vt:lpstr>عرض تقديمي في PowerPoint</vt:lpstr>
      <vt:lpstr>عرض تقديمي في PowerPoint</vt:lpstr>
      <vt:lpstr>حول الشاعر  </vt:lpstr>
      <vt:lpstr>عرض تقديمي في PowerPoint</vt:lpstr>
      <vt:lpstr>عرض تقديمي في PowerPoint</vt:lpstr>
      <vt:lpstr> من خِلال فهمك لمعاني الكلمات من خلال السّياق، صل كل كلمة بما يناسبها  </vt:lpstr>
      <vt:lpstr>عمل جماعي           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account;أسامة العبد</dc:creator>
  <cp:lastModifiedBy>العبد</cp:lastModifiedBy>
  <cp:revision>100</cp:revision>
  <dcterms:created xsi:type="dcterms:W3CDTF">2022-05-27T09:48:23Z</dcterms:created>
  <dcterms:modified xsi:type="dcterms:W3CDTF">2026-03-31T16:50:08Z</dcterms:modified>
</cp:coreProperties>
</file>