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handoutMasterIdLst>
    <p:handoutMasterId r:id="rId30"/>
  </p:handoutMasterIdLst>
  <p:sldIdLst>
    <p:sldId id="461" r:id="rId5"/>
    <p:sldId id="2683" r:id="rId6"/>
    <p:sldId id="2678" r:id="rId7"/>
    <p:sldId id="296" r:id="rId8"/>
    <p:sldId id="2679" r:id="rId9"/>
    <p:sldId id="2723" r:id="rId10"/>
    <p:sldId id="2753" r:id="rId11"/>
    <p:sldId id="298" r:id="rId12"/>
    <p:sldId id="2758" r:id="rId13"/>
    <p:sldId id="2755" r:id="rId14"/>
    <p:sldId id="2727" r:id="rId15"/>
    <p:sldId id="2754" r:id="rId16"/>
    <p:sldId id="2713" r:id="rId17"/>
    <p:sldId id="488" r:id="rId18"/>
    <p:sldId id="489" r:id="rId19"/>
    <p:sldId id="467" r:id="rId20"/>
    <p:sldId id="2757" r:id="rId21"/>
    <p:sldId id="2747" r:id="rId22"/>
    <p:sldId id="2748" r:id="rId23"/>
    <p:sldId id="2749" r:id="rId24"/>
    <p:sldId id="2750" r:id="rId25"/>
    <p:sldId id="2751" r:id="rId26"/>
    <p:sldId id="2756" r:id="rId27"/>
    <p:sldId id="46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679"/>
            <p14:sldId id="2723"/>
            <p14:sldId id="2753"/>
          </p14:sldIdLst>
        </p14:section>
        <p14:section name="Grammar" id="{DC29BE3B-EFBC-4E24-B3E2-47963FA686AB}">
          <p14:sldIdLst>
            <p14:sldId id="298"/>
            <p14:sldId id="2758"/>
            <p14:sldId id="2755"/>
            <p14:sldId id="2727"/>
            <p14:sldId id="2754"/>
          </p14:sldIdLst>
        </p14:section>
        <p14:section name="Functional Language" id="{5C547082-5C0B-48FA-A990-511A9CA86C49}">
          <p14:sldIdLst>
            <p14:sldId id="2713"/>
            <p14:sldId id="488"/>
            <p14:sldId id="489"/>
            <p14:sldId id="467"/>
            <p14:sldId id="2757"/>
            <p14:sldId id="2747"/>
            <p14:sldId id="2748"/>
            <p14:sldId id="2749"/>
            <p14:sldId id="2750"/>
            <p14:sldId id="2751"/>
            <p14:sldId id="275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A5CAA"/>
    <a:srgbClr val="C00000"/>
    <a:srgbClr val="3E8CFF"/>
    <a:srgbClr val="BA8C41"/>
    <a:srgbClr val="AC833B"/>
    <a:srgbClr val="5F5F5F"/>
    <a:srgbClr val="9A9C9B"/>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95" autoAdjust="0"/>
    <p:restoredTop sz="93537"/>
  </p:normalViewPr>
  <p:slideViewPr>
    <p:cSldViewPr showGuides="1">
      <p:cViewPr varScale="1">
        <p:scale>
          <a:sx n="58" d="100"/>
          <a:sy n="58" d="100"/>
        </p:scale>
        <p:origin x="224" y="1416"/>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11/17/24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3E2502-9F22-BF44-B863-751955790911}" type="datetimeFigureOut">
              <a:rPr lang="en-GB" smtClean="0"/>
              <a:t>17/11/2024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A30AB6-0AC7-664A-9646-171301FD1C23}" type="slidenum">
              <a:rPr lang="en-GB" smtClean="0"/>
              <a:t>‹#›</a:t>
            </a:fld>
            <a:endParaRPr lang="en-GB"/>
          </a:p>
        </p:txBody>
      </p:sp>
    </p:spTree>
    <p:extLst>
      <p:ext uri="{BB962C8B-B14F-4D97-AF65-F5344CB8AC3E}">
        <p14:creationId xmlns:p14="http://schemas.microsoft.com/office/powerpoint/2010/main" val="2949223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CC7F4C-25C7-4FAD-83AC-34FBD54CF7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5227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CC7F4C-25C7-4FAD-83AC-34FBD54CF7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0701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CC7F4C-25C7-4FAD-83AC-34FBD54CF7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78791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609680" y="274574"/>
            <a:ext cx="10972639" cy="114273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5199"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5199"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5199"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5199"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5199" b="0" i="0" u="none" strike="noStrike" cap="none">
                <a:solidFill>
                  <a:schemeClr val="dk1"/>
                </a:solidFill>
                <a:latin typeface="Calibri"/>
                <a:ea typeface="Calibri"/>
                <a:cs typeface="Calibri"/>
                <a:sym typeface="Calibri"/>
              </a:defRPr>
            </a:lvl5pPr>
            <a:lvl6pPr marL="457051" marR="0" lvl="5" indent="-12639" algn="ctr" rtl="0">
              <a:spcBef>
                <a:spcPts val="0"/>
              </a:spcBef>
              <a:spcAft>
                <a:spcPts val="0"/>
              </a:spcAft>
              <a:buNone/>
              <a:defRPr sz="5199" b="0" i="0" u="none" strike="noStrike" cap="none">
                <a:solidFill>
                  <a:schemeClr val="dk1"/>
                </a:solidFill>
                <a:latin typeface="Calibri"/>
                <a:ea typeface="Calibri"/>
                <a:cs typeface="Calibri"/>
                <a:sym typeface="Calibri"/>
              </a:defRPr>
            </a:lvl6pPr>
            <a:lvl7pPr marL="914099" marR="0" lvl="6" indent="-12578" algn="ctr" rtl="0">
              <a:spcBef>
                <a:spcPts val="0"/>
              </a:spcBef>
              <a:spcAft>
                <a:spcPts val="0"/>
              </a:spcAft>
              <a:buNone/>
              <a:defRPr sz="5199" b="0" i="0" u="none" strike="noStrike" cap="none">
                <a:solidFill>
                  <a:schemeClr val="dk1"/>
                </a:solidFill>
                <a:latin typeface="Calibri"/>
                <a:ea typeface="Calibri"/>
                <a:cs typeface="Calibri"/>
                <a:sym typeface="Calibri"/>
              </a:defRPr>
            </a:lvl7pPr>
            <a:lvl8pPr marL="1371150" marR="0" lvl="7" indent="-12521" algn="ctr" rtl="0">
              <a:spcBef>
                <a:spcPts val="0"/>
              </a:spcBef>
              <a:spcAft>
                <a:spcPts val="0"/>
              </a:spcAft>
              <a:buNone/>
              <a:defRPr sz="5199" b="0" i="0" u="none" strike="noStrike" cap="none">
                <a:solidFill>
                  <a:schemeClr val="dk1"/>
                </a:solidFill>
                <a:latin typeface="Calibri"/>
                <a:ea typeface="Calibri"/>
                <a:cs typeface="Calibri"/>
                <a:sym typeface="Calibri"/>
              </a:defRPr>
            </a:lvl8pPr>
            <a:lvl9pPr marL="1828198" marR="0" lvl="8" indent="-12462" algn="ctr" rtl="0">
              <a:spcBef>
                <a:spcPts val="0"/>
              </a:spcBef>
              <a:spcAft>
                <a:spcPts val="0"/>
              </a:spcAft>
              <a:buNone/>
              <a:defRPr sz="5199"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dt" idx="10"/>
          </p:nvPr>
        </p:nvSpPr>
        <p:spPr>
          <a:xfrm>
            <a:off x="609680" y="6356466"/>
            <a:ext cx="2845170" cy="36504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98989"/>
              </a:buClr>
              <a:buFont typeface="Calibri"/>
              <a:buNone/>
              <a:defRPr sz="14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9pPr>
          </a:lstStyle>
          <a:p>
            <a:endParaRPr/>
          </a:p>
        </p:txBody>
      </p:sp>
      <p:sp>
        <p:nvSpPr>
          <p:cNvPr id="61" name="Shape 61"/>
          <p:cNvSpPr txBox="1">
            <a:spLocks noGrp="1"/>
          </p:cNvSpPr>
          <p:nvPr>
            <p:ph type="ftr" idx="11"/>
          </p:nvPr>
        </p:nvSpPr>
        <p:spPr>
          <a:xfrm>
            <a:off x="4166142" y="6356466"/>
            <a:ext cx="3859714" cy="36504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1pPr>
            <a:lvl2pPr marL="541229" marR="0" lvl="1" indent="-8412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2pPr>
            <a:lvl3pPr marL="1085633" marR="0" lvl="2" indent="-171416"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3pPr>
            <a:lvl4pPr marL="1630035" marR="0" lvl="3" indent="-258708"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4pPr>
            <a:lvl5pPr marL="2174440" marR="0" lvl="4" indent="-346006"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5pPr>
            <a:lvl6pPr marL="2718843" marR="0" lvl="5" indent="-433299"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6pPr>
            <a:lvl7pPr marL="3807650" marR="0" lvl="6" indent="-607890"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7pPr>
            <a:lvl8pPr marL="5440862" marR="0" lvl="7" indent="-869776"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8pPr>
            <a:lvl9pPr marL="7618476" marR="0" lvl="8" indent="-1218956" algn="l" rtl="0">
              <a:lnSpc>
                <a:spcPct val="100000"/>
              </a:lnSpc>
              <a:spcBef>
                <a:spcPts val="0"/>
              </a:spcBef>
              <a:spcAft>
                <a:spcPts val="0"/>
              </a:spcAft>
              <a:buClr>
                <a:schemeClr val="dk1"/>
              </a:buClr>
              <a:buFont typeface="Arial"/>
              <a:buNone/>
              <a:defRPr sz="2100" b="0" i="0" u="none" strike="noStrike" cap="none">
                <a:solidFill>
                  <a:schemeClr val="dk1"/>
                </a:solidFill>
                <a:latin typeface="Arial"/>
                <a:ea typeface="Arial"/>
                <a:cs typeface="Arial"/>
                <a:sym typeface="Arial"/>
              </a:defRPr>
            </a:lvl9pPr>
          </a:lstStyle>
          <a:p>
            <a:endParaRPr/>
          </a:p>
        </p:txBody>
      </p:sp>
      <p:sp>
        <p:nvSpPr>
          <p:cNvPr id="62" name="Shape 62"/>
          <p:cNvSpPr txBox="1">
            <a:spLocks noGrp="1"/>
          </p:cNvSpPr>
          <p:nvPr>
            <p:ph type="sldNum" idx="12"/>
          </p:nvPr>
        </p:nvSpPr>
        <p:spPr>
          <a:xfrm>
            <a:off x="8737147" y="6356466"/>
            <a:ext cx="2845170" cy="365040"/>
          </a:xfrm>
          <a:prstGeom prst="rect">
            <a:avLst/>
          </a:prstGeom>
          <a:noFill/>
          <a:ln>
            <a:noFill/>
          </a:ln>
        </p:spPr>
        <p:txBody>
          <a:bodyPr lIns="108800" tIns="54400" rIns="108800" bIns="54400" anchor="ctr" anchorCtr="0">
            <a:noAutofit/>
          </a:bodyPr>
          <a:lstStyle/>
          <a:p>
            <a:pPr algn="r">
              <a:buClr>
                <a:srgbClr val="898989"/>
              </a:buClr>
              <a:buSzPct val="25000"/>
            </a:pPr>
            <a:fld id="{00000000-1234-1234-1234-123412341234}" type="slidenum">
              <a:rPr lang="en-US" sz="1400" smtClean="0">
                <a:solidFill>
                  <a:srgbClr val="898989"/>
                </a:solidFill>
                <a:latin typeface="Calibri"/>
                <a:ea typeface="Calibri"/>
                <a:cs typeface="Calibri"/>
                <a:sym typeface="Calibri"/>
              </a:rPr>
              <a:pPr algn="r">
                <a:buClr>
                  <a:srgbClr val="898989"/>
                </a:buClr>
                <a:buSzPct val="25000"/>
              </a:pPr>
              <a:t>‹#›</a:t>
            </a:fld>
            <a:endParaRPr lang="en-US" sz="1400">
              <a:solidFill>
                <a:srgbClr val="898989"/>
              </a:solidFill>
              <a:latin typeface="Calibri"/>
              <a:ea typeface="Calibri"/>
              <a:cs typeface="Calibri"/>
              <a:sym typeface="Calibri"/>
            </a:endParaRPr>
          </a:p>
        </p:txBody>
      </p:sp>
    </p:spTree>
    <p:extLst>
      <p:ext uri="{BB962C8B-B14F-4D97-AF65-F5344CB8AC3E}">
        <p14:creationId xmlns:p14="http://schemas.microsoft.com/office/powerpoint/2010/main" val="1358583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 id="2147483721" r:id="rId17"/>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3.xml"/><Relationship Id="rId1" Type="http://schemas.openxmlformats.org/officeDocument/2006/relationships/slideLayout" Target="../slideLayouts/slideLayout14.xml"/><Relationship Id="rId6" Type="http://schemas.openxmlformats.org/officeDocument/2006/relationships/slide" Target="slide17.xml"/><Relationship Id="rId5" Type="http://schemas.openxmlformats.org/officeDocument/2006/relationships/slide" Target="slide13.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143151643328512" TargetMode="Externa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232346168688640" TargetMode="Externa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143151643328512" TargetMode="Externa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5587359759990784" TargetMode="Externa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hyperlink" Target="https://www.mauthor.com/present/5795605200371712" TargetMode="External"/><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hyperlink" Target="https://www.mauthor.com/present/5128097120256000" TargetMode="External"/><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hyperlink" Target="https://www.mauthor.com/present/4737614564950016"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5.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2.2</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Access Book 5</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nSpc>
                <a:spcPct val="100000"/>
              </a:lnSpc>
              <a:buNone/>
            </a:pPr>
            <a:endParaRPr lang="en-US" sz="1800" b="1" dirty="0">
              <a:solidFill>
                <a:srgbClr val="AC833B"/>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05</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13</a:t>
            </a:r>
          </a:p>
          <a:p>
            <a:pPr marL="0" indent="0">
              <a:lnSpc>
                <a:spcPct val="100000"/>
              </a:lnSpc>
              <a:buNone/>
            </a:pPr>
            <a:r>
              <a:rPr lang="en-US" sz="3600" b="1" dirty="0">
                <a:solidFill>
                  <a:srgbClr val="AC833B"/>
                </a:solidFill>
                <a:latin typeface="Helvetica" pitchFamily="2" charset="0"/>
              </a:rPr>
              <a:t>17</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874039" cy="461665"/>
          </a:xfrm>
          <a:prstGeom prst="rect">
            <a:avLst/>
          </a:prstGeom>
          <a:noFill/>
        </p:spPr>
        <p:txBody>
          <a:bodyPr wrap="square" rtlCol="0">
            <a:spAutoFit/>
          </a:bodyPr>
          <a:lstStyle/>
          <a:p>
            <a:r>
              <a:rPr lang="en-US" altLang="ru-RU" sz="2400" dirty="0">
                <a:solidFill>
                  <a:schemeClr val="tx2"/>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 and Core Lexis</a:t>
            </a:r>
            <a:endParaRPr lang="en-US" altLang="ru-RU" sz="2400" dirty="0">
              <a:solidFill>
                <a:schemeClr val="tx2"/>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
        <p:nvSpPr>
          <p:cNvPr id="3" name="مربع نص 37">
            <a:extLst>
              <a:ext uri="{FF2B5EF4-FFF2-40B4-BE49-F238E27FC236}">
                <a16:creationId xmlns:a16="http://schemas.microsoft.com/office/drawing/2014/main" id="{0F74D649-2F36-BC55-375D-B0F379F29914}"/>
              </a:ext>
            </a:extLst>
          </p:cNvPr>
          <p:cNvSpPr txBox="1"/>
          <p:nvPr/>
        </p:nvSpPr>
        <p:spPr>
          <a:xfrm>
            <a:off x="1057384" y="4662435"/>
            <a:ext cx="5263166" cy="461665"/>
          </a:xfrm>
          <a:prstGeom prst="rect">
            <a:avLst/>
          </a:prstGeom>
          <a:noFill/>
        </p:spPr>
        <p:txBody>
          <a:bodyPr wrap="square" rtlCol="0">
            <a:spAutoFit/>
          </a:bodyPr>
          <a:lstStyle/>
          <a:p>
            <a:r>
              <a:rPr lang="en-US" altLang="ru-RU" sz="2400" dirty="0">
                <a:solidFill>
                  <a:schemeClr val="tx2"/>
                </a:solidFill>
                <a:latin typeface="Helvetica" pitchFamily="2" charset="0"/>
                <a:hlinkClick r:id="rId6" action="ppaction://hlinksldjump">
                  <a:extLst>
                    <a:ext uri="{A12FA001-AC4F-418D-AE19-62706E023703}">
                      <ahyp:hlinkClr xmlns:ahyp="http://schemas.microsoft.com/office/drawing/2018/hyperlinkcolor" val="tx"/>
                    </a:ext>
                  </a:extLst>
                </a:hlinkClick>
              </a:rPr>
              <a:t>Preparation – Exam Question Types</a:t>
            </a:r>
            <a:endParaRPr lang="en-US" altLang="ru-RU" sz="2400" dirty="0">
              <a:solidFill>
                <a:schemeClr val="tx2"/>
              </a:solidFill>
              <a:latin typeface="Helvetica" pitchFamily="2" charset="0"/>
            </a:endParaRP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199456" y="3292777"/>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 and Core Lexis</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8202ABF-4578-C481-2A3A-657742A3C039}"/>
              </a:ext>
            </a:extLst>
          </p:cNvPr>
          <p:cNvGraphicFramePr>
            <a:graphicFrameLocks noGrp="1"/>
          </p:cNvGraphicFramePr>
          <p:nvPr>
            <p:extLst>
              <p:ext uri="{D42A27DB-BD31-4B8C-83A1-F6EECF244321}">
                <p14:modId xmlns:p14="http://schemas.microsoft.com/office/powerpoint/2010/main" val="1998630078"/>
              </p:ext>
            </p:extLst>
          </p:nvPr>
        </p:nvGraphicFramePr>
        <p:xfrm>
          <a:off x="0" y="-121704"/>
          <a:ext cx="12192000" cy="7101408"/>
        </p:xfrm>
        <a:graphic>
          <a:graphicData uri="http://schemas.openxmlformats.org/drawingml/2006/table">
            <a:tbl>
              <a:tblPr firstRow="1" firstCol="1" bandRow="1"/>
              <a:tblGrid>
                <a:gridCol w="2037649">
                  <a:extLst>
                    <a:ext uri="{9D8B030D-6E8A-4147-A177-3AD203B41FA5}">
                      <a16:colId xmlns:a16="http://schemas.microsoft.com/office/drawing/2014/main" val="198238092"/>
                    </a:ext>
                  </a:extLst>
                </a:gridCol>
                <a:gridCol w="3483065">
                  <a:extLst>
                    <a:ext uri="{9D8B030D-6E8A-4147-A177-3AD203B41FA5}">
                      <a16:colId xmlns:a16="http://schemas.microsoft.com/office/drawing/2014/main" val="865801782"/>
                    </a:ext>
                  </a:extLst>
                </a:gridCol>
                <a:gridCol w="4203232">
                  <a:extLst>
                    <a:ext uri="{9D8B030D-6E8A-4147-A177-3AD203B41FA5}">
                      <a16:colId xmlns:a16="http://schemas.microsoft.com/office/drawing/2014/main" val="3742757780"/>
                    </a:ext>
                  </a:extLst>
                </a:gridCol>
                <a:gridCol w="2468054">
                  <a:extLst>
                    <a:ext uri="{9D8B030D-6E8A-4147-A177-3AD203B41FA5}">
                      <a16:colId xmlns:a16="http://schemas.microsoft.com/office/drawing/2014/main" val="2331762961"/>
                    </a:ext>
                  </a:extLst>
                </a:gridCol>
              </a:tblGrid>
              <a:tr h="620688">
                <a:tc gridSpan="4">
                  <a:txBody>
                    <a:bodyPr/>
                    <a:lstStyle/>
                    <a:p>
                      <a:pPr algn="ctr">
                        <a:lnSpc>
                          <a:spcPct val="107000"/>
                        </a:lnSpc>
                        <a:spcAft>
                          <a:spcPts val="800"/>
                        </a:spcAft>
                      </a:pPr>
                      <a:r>
                        <a:rPr lang="en-US" sz="16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a:t>
                      </a:r>
                      <a:r>
                        <a:rPr lang="en-US" sz="1600" dirty="0">
                          <a:solidFill>
                            <a:srgbClr val="FFFFFF"/>
                          </a:solidFill>
                          <a:effectLst/>
                          <a:latin typeface="Arial" panose="020B0604020202020204" pitchFamily="34" charset="0"/>
                          <a:ea typeface="Arial" panose="020B0604020202020204" pitchFamily="34" charset="0"/>
                          <a:cs typeface="Arial" panose="020B0604020202020204" pitchFamily="34" charset="0"/>
                        </a:rPr>
                        <a:t> </a:t>
                      </a:r>
                      <a:r>
                        <a:rPr lang="en-US" sz="1600" b="1" dirty="0">
                          <a:solidFill>
                            <a:srgbClr val="FFFFFF"/>
                          </a:solidFill>
                          <a:effectLst/>
                          <a:latin typeface="Arial" panose="020B0604020202020204" pitchFamily="34" charset="0"/>
                          <a:ea typeface="Arial" panose="020B0604020202020204" pitchFamily="34" charset="0"/>
                          <a:cs typeface="Arial" panose="020B0604020202020204" pitchFamily="34" charset="0"/>
                        </a:rPr>
                        <a:t>Animals, family, places.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560088575"/>
                  </a:ext>
                </a:extLst>
              </a:tr>
              <a:tr h="504056">
                <a:tc>
                  <a:txBody>
                    <a:bodyPr/>
                    <a:lstStyle/>
                    <a:p>
                      <a:pPr algn="ctr">
                        <a:lnSpc>
                          <a:spcPct val="107000"/>
                        </a:lnSpc>
                        <a:spcAft>
                          <a:spcPts val="800"/>
                        </a:spcAft>
                      </a:pPr>
                      <a:r>
                        <a:rPr lang="en-US" sz="16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algn="ctr">
                        <a:lnSpc>
                          <a:spcPct val="107000"/>
                        </a:lnSpc>
                        <a:spcAft>
                          <a:spcPts val="800"/>
                        </a:spcAft>
                      </a:pPr>
                      <a:r>
                        <a:rPr lang="en-US" sz="1600" b="1">
                          <a:solidFill>
                            <a:srgbClr val="FFFFFF"/>
                          </a:solidFill>
                          <a:effectLst/>
                          <a:latin typeface="Arial" panose="020B0604020202020204" pitchFamily="34" charset="0"/>
                          <a:ea typeface="Arial" panose="020B0604020202020204" pitchFamily="34" charset="0"/>
                          <a:cs typeface="Arial" panose="020B0604020202020204" pitchFamily="34" charset="0"/>
                        </a:rPr>
                        <a:t>Prerequisite Grammar</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US" sz="1600" b="1">
                          <a:solidFill>
                            <a:srgbClr val="000000"/>
                          </a:solidFill>
                          <a:effectLst/>
                          <a:latin typeface="Arial" panose="020B0604020202020204" pitchFamily="34" charset="0"/>
                          <a:ea typeface="Arial" panose="020B0604020202020204" pitchFamily="34" charset="0"/>
                          <a:cs typeface="Arial" panose="020B0604020202020204" pitchFamily="34" charset="0"/>
                        </a:rPr>
                        <a:t>GSE Grammar</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CACF"/>
                    </a:solidFill>
                  </a:tcPr>
                </a:tc>
                <a:tc>
                  <a:txBody>
                    <a:bodyPr/>
                    <a:lstStyle/>
                    <a:p>
                      <a:pPr algn="ctr">
                        <a:lnSpc>
                          <a:spcPct val="107000"/>
                        </a:lnSpc>
                        <a:spcAft>
                          <a:spcPts val="800"/>
                        </a:spcAft>
                      </a:pPr>
                      <a:r>
                        <a:rPr lang="en-US" sz="16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100558310"/>
                  </a:ext>
                </a:extLst>
              </a:tr>
              <a:tr h="1409523">
                <a:tc>
                  <a:txBody>
                    <a:bodyPr/>
                    <a:lstStyle/>
                    <a:p>
                      <a:pPr algn="ctr">
                        <a:lnSpc>
                          <a:spcPct val="107000"/>
                        </a:lnSpc>
                        <a:spcAft>
                          <a:spcPts val="800"/>
                        </a:spcAft>
                      </a:pPr>
                      <a:r>
                        <a:rPr lang="en-US" sz="1800">
                          <a:solidFill>
                            <a:srgbClr val="000000"/>
                          </a:solidFill>
                          <a:effectLst/>
                          <a:latin typeface="Arial" panose="020B0604020202020204" pitchFamily="34" charset="0"/>
                          <a:ea typeface="Arial" panose="020B0604020202020204" pitchFamily="34" charset="0"/>
                          <a:cs typeface="Arial" panose="020B0604020202020204" pitchFamily="34" charset="0"/>
                        </a:rPr>
                        <a:t>Present time: present simple</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5D9"/>
                    </a:solidFill>
                  </a:tcPr>
                </a:tc>
                <a:tc>
                  <a:txBody>
                    <a:bodyPr/>
                    <a:lstStyle/>
                    <a:p>
                      <a:pPr algn="ctr">
                        <a:lnSpc>
                          <a:spcPct val="107000"/>
                        </a:lnSpc>
                        <a:spcAft>
                          <a:spcPts val="800"/>
                        </a:spcAft>
                      </a:pPr>
                      <a:r>
                        <a:rPr lang="en-US" sz="1800">
                          <a:solidFill>
                            <a:srgbClr val="000000"/>
                          </a:solidFill>
                          <a:effectLst/>
                          <a:latin typeface="Arial" panose="020B0604020202020204" pitchFamily="34" charset="0"/>
                          <a:ea typeface="Arial" panose="020B0604020202020204" pitchFamily="34" charset="0"/>
                          <a:cs typeface="Arial" panose="020B0604020202020204" pitchFamily="34" charset="0"/>
                        </a:rPr>
                        <a:t>Can make basic statements with subject + verb + object. (24)</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marR="144145" algn="ctr">
                        <a:lnSpc>
                          <a:spcPct val="107000"/>
                        </a:lnSpc>
                        <a:spcAft>
                          <a:spcPts val="800"/>
                        </a:spcAft>
                      </a:pPr>
                      <a:r>
                        <a:rPr lang="en-US" sz="180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present simple to refer to daily routines. (26)</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3">
                  <a:txBody>
                    <a:bodyPr/>
                    <a:lstStyle/>
                    <a:p>
                      <a:pPr marL="106680" algn="ctr">
                        <a:lnSpc>
                          <a:spcPct val="107000"/>
                        </a:lnSpc>
                        <a:spcAft>
                          <a:spcPts val="800"/>
                        </a:spcAft>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Expressing likes and dislikes</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106680" algn="ctr">
                        <a:lnSpc>
                          <a:spcPct val="107000"/>
                        </a:lnSpc>
                        <a:spcAft>
                          <a:spcPts val="800"/>
                        </a:spcAft>
                      </a:pPr>
                      <a:r>
                        <a:rPr lang="en-US" sz="1800" dirty="0">
                          <a:effectLst/>
                          <a:latin typeface="Arial" panose="020B0604020202020204" pitchFamily="34" charset="0"/>
                          <a:ea typeface="Arial" panose="020B0604020202020204" pitchFamily="34" charset="0"/>
                          <a:cs typeface="Arial" panose="020B0604020202020204" pitchFamily="34" charset="0"/>
                        </a:rPr>
                        <a:t>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106680" algn="ctr">
                        <a:lnSpc>
                          <a:spcPct val="107000"/>
                        </a:lnSpc>
                        <a:spcAft>
                          <a:spcPts val="800"/>
                        </a:spcAft>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Describing people</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106680" algn="ctr">
                        <a:lnSpc>
                          <a:spcPct val="107000"/>
                        </a:lnSpc>
                        <a:spcAft>
                          <a:spcPts val="800"/>
                        </a:spcAft>
                      </a:pPr>
                      <a:r>
                        <a:rPr lang="en-US" sz="1800" dirty="0">
                          <a:effectLst/>
                          <a:latin typeface="Arial" panose="020B0604020202020204" pitchFamily="34" charset="0"/>
                          <a:ea typeface="Arial" panose="020B0604020202020204" pitchFamily="34" charset="0"/>
                          <a:cs typeface="Arial" panose="020B0604020202020204" pitchFamily="34" charset="0"/>
                        </a:rPr>
                        <a:t>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106680" algn="ctr">
                        <a:lnSpc>
                          <a:spcPct val="107000"/>
                        </a:lnSpc>
                        <a:spcAft>
                          <a:spcPts val="800"/>
                        </a:spcAft>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Describing habits, routines, tasks and jobs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49753578"/>
                  </a:ext>
                </a:extLst>
              </a:tr>
              <a:tr h="1881574">
                <a:tc>
                  <a:txBody>
                    <a:bodyPr/>
                    <a:lstStyle/>
                    <a:p>
                      <a:pPr algn="ctr">
                        <a:lnSpc>
                          <a:spcPct val="107000"/>
                        </a:lnSpc>
                        <a:spcAft>
                          <a:spcPts val="800"/>
                        </a:spcAft>
                      </a:pPr>
                      <a:r>
                        <a:rPr lang="en-US" sz="1800">
                          <a:solidFill>
                            <a:srgbClr val="000000"/>
                          </a:solidFill>
                          <a:effectLst/>
                          <a:latin typeface="Arial" panose="020B0604020202020204" pitchFamily="34" charset="0"/>
                          <a:ea typeface="Arial" panose="020B0604020202020204" pitchFamily="34" charset="0"/>
                          <a:cs typeface="Arial" panose="020B0604020202020204" pitchFamily="34" charset="0"/>
                        </a:rPr>
                        <a:t>Questions: wh- questions</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5D9"/>
                    </a:solidFill>
                  </a:tcPr>
                </a:tc>
                <a:tc>
                  <a:txBody>
                    <a:bodyPr/>
                    <a:lstStyle/>
                    <a:p>
                      <a:pPr algn="ctr">
                        <a:lnSpc>
                          <a:spcPct val="107000"/>
                        </a:lnSpc>
                        <a:spcAft>
                          <a:spcPts val="800"/>
                        </a:spcAft>
                      </a:pPr>
                      <a:r>
                        <a:rPr lang="en-US" sz="1800">
                          <a:solidFill>
                            <a:srgbClr val="000000"/>
                          </a:solidFill>
                          <a:effectLst/>
                          <a:latin typeface="Arial" panose="020B0604020202020204" pitchFamily="34" charset="0"/>
                          <a:ea typeface="Arial" panose="020B0604020202020204" pitchFamily="34" charset="0"/>
                          <a:cs typeface="Arial" panose="020B0604020202020204" pitchFamily="34" charset="0"/>
                        </a:rPr>
                        <a:t>Can ask basic questions using 'What's your ...?' (24)</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4765" algn="ctr">
                        <a:lnSpc>
                          <a:spcPct val="107000"/>
                        </a:lnSpc>
                        <a:spcAft>
                          <a:spcPts val="800"/>
                        </a:spcAft>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form questions with 'what' and 'who' and answer them. (25)</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419376751"/>
                  </a:ext>
                </a:extLst>
              </a:tr>
              <a:tr h="2685567">
                <a:tc>
                  <a:txBody>
                    <a:bodyPr/>
                    <a:lstStyle/>
                    <a:p>
                      <a:pPr algn="ctr">
                        <a:lnSpc>
                          <a:spcPct val="107000"/>
                        </a:lnSpc>
                        <a:spcAft>
                          <a:spcPts val="800"/>
                        </a:spcAft>
                      </a:pPr>
                      <a:r>
                        <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rPr>
                        <a:t>Present time: present continuous</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5D9"/>
                    </a:solidFill>
                  </a:tcPr>
                </a:tc>
                <a:tc>
                  <a:txBody>
                    <a:bodyPr/>
                    <a:lstStyle/>
                    <a:p>
                      <a:pPr algn="ctr" fontAlgn="base">
                        <a:lnSpc>
                          <a:spcPct val="107000"/>
                        </a:lnSpc>
                        <a:spcAft>
                          <a:spcPts val="800"/>
                        </a:spcAft>
                      </a:pPr>
                      <a:r>
                        <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rPr>
                        <a:t>Can use subject pronouns with the correct form of the verb 'be' in the simple present. (24)</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107950" algn="ctr">
                        <a:lnSpc>
                          <a:spcPct val="107000"/>
                        </a:lnSpc>
                        <a:spcAft>
                          <a:spcPts val="800"/>
                        </a:spcAft>
                      </a:pP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tell when to use the present simple and when to use the present continuous. (29)</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107950" algn="ctr">
                        <a:lnSpc>
                          <a:spcPct val="107000"/>
                        </a:lnSpc>
                        <a:spcAft>
                          <a:spcPts val="800"/>
                        </a:spcAft>
                      </a:pPr>
                      <a:r>
                        <a:rPr lang="en-US" sz="1800" dirty="0">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24765" marR="144145" algn="ctr" fontAlgn="base">
                        <a:lnSpc>
                          <a:spcPct val="107000"/>
                        </a:lnSpc>
                        <a:spcAft>
                          <a:spcPts val="800"/>
                        </a:spcAft>
                      </a:pP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use the present continuous to refer to events at the time of speaking. (30)</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271227018"/>
                  </a:ext>
                </a:extLst>
              </a:tr>
            </a:tbl>
          </a:graphicData>
        </a:graphic>
      </p:graphicFrame>
    </p:spTree>
    <p:extLst>
      <p:ext uri="{BB962C8B-B14F-4D97-AF65-F5344CB8AC3E}">
        <p14:creationId xmlns:p14="http://schemas.microsoft.com/office/powerpoint/2010/main" val="4234003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E43BFF-EDE1-1E46-86BC-8C87CD2031F6}"/>
              </a:ext>
            </a:extLst>
          </p:cNvPr>
          <p:cNvSpPr txBox="1"/>
          <p:nvPr/>
        </p:nvSpPr>
        <p:spPr>
          <a:xfrm>
            <a:off x="4109013" y="1023712"/>
            <a:ext cx="3588152" cy="646331"/>
          </a:xfrm>
          <a:prstGeom prst="rect">
            <a:avLst/>
          </a:prstGeom>
          <a:noFill/>
        </p:spPr>
        <p:txBody>
          <a:bodyPr wrap="square" rtlCol="0">
            <a:spAutoFit/>
          </a:bodyPr>
          <a:lstStyle/>
          <a:p>
            <a:pPr algn="ctr"/>
            <a:r>
              <a:rPr lang="en-US" sz="3600" b="1" dirty="0">
                <a:solidFill>
                  <a:schemeClr val="accent1"/>
                </a:solidFill>
                <a:latin typeface="Arial" panose="020B0604020202020204" pitchFamily="34" charset="0"/>
                <a:cs typeface="Arial" panose="020B0604020202020204" pitchFamily="34" charset="0"/>
              </a:rPr>
              <a:t>Core Lexis</a:t>
            </a:r>
            <a:endParaRPr lang="en-AE" sz="3600" b="1" dirty="0">
              <a:solidFill>
                <a:schemeClr val="accent1"/>
              </a:solidFill>
              <a:latin typeface="Arial" panose="020B0604020202020204" pitchFamily="34" charset="0"/>
              <a:cs typeface="Arial" panose="020B0604020202020204" pitchFamily="34" charset="0"/>
            </a:endParaRPr>
          </a:p>
        </p:txBody>
      </p:sp>
      <p:sp>
        <p:nvSpPr>
          <p:cNvPr id="5" name="Rectangle 1">
            <a:extLst>
              <a:ext uri="{FF2B5EF4-FFF2-40B4-BE49-F238E27FC236}">
                <a16:creationId xmlns:a16="http://schemas.microsoft.com/office/drawing/2014/main" id="{21C9BD56-3806-D4CD-F9FD-C30062D87BBF}"/>
              </a:ext>
            </a:extLst>
          </p:cNvPr>
          <p:cNvSpPr>
            <a:spLocks noChangeArrowheads="1"/>
          </p:cNvSpPr>
          <p:nvPr/>
        </p:nvSpPr>
        <p:spPr bwMode="auto">
          <a:xfrm>
            <a:off x="1595438" y="200843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E"/>
          </a:p>
        </p:txBody>
      </p:sp>
      <p:graphicFrame>
        <p:nvGraphicFramePr>
          <p:cNvPr id="2" name="Table 1">
            <a:extLst>
              <a:ext uri="{FF2B5EF4-FFF2-40B4-BE49-F238E27FC236}">
                <a16:creationId xmlns:a16="http://schemas.microsoft.com/office/drawing/2014/main" id="{3BB6B267-EB1B-D224-157F-B8CB54B18195}"/>
              </a:ext>
            </a:extLst>
          </p:cNvPr>
          <p:cNvGraphicFramePr>
            <a:graphicFrameLocks noGrp="1"/>
          </p:cNvGraphicFramePr>
          <p:nvPr>
            <p:extLst>
              <p:ext uri="{D42A27DB-BD31-4B8C-83A1-F6EECF244321}">
                <p14:modId xmlns:p14="http://schemas.microsoft.com/office/powerpoint/2010/main" val="3174100102"/>
              </p:ext>
            </p:extLst>
          </p:nvPr>
        </p:nvGraphicFramePr>
        <p:xfrm>
          <a:off x="1066541" y="2190949"/>
          <a:ext cx="10478634" cy="3643339"/>
        </p:xfrm>
        <a:graphic>
          <a:graphicData uri="http://schemas.openxmlformats.org/drawingml/2006/table">
            <a:tbl>
              <a:tblPr firstRow="1" firstCol="1" bandRow="1"/>
              <a:tblGrid>
                <a:gridCol w="3269104">
                  <a:extLst>
                    <a:ext uri="{9D8B030D-6E8A-4147-A177-3AD203B41FA5}">
                      <a16:colId xmlns:a16="http://schemas.microsoft.com/office/drawing/2014/main" val="3366361590"/>
                    </a:ext>
                  </a:extLst>
                </a:gridCol>
                <a:gridCol w="3604765">
                  <a:extLst>
                    <a:ext uri="{9D8B030D-6E8A-4147-A177-3AD203B41FA5}">
                      <a16:colId xmlns:a16="http://schemas.microsoft.com/office/drawing/2014/main" val="1761431307"/>
                    </a:ext>
                  </a:extLst>
                </a:gridCol>
                <a:gridCol w="3604765">
                  <a:extLst>
                    <a:ext uri="{9D8B030D-6E8A-4147-A177-3AD203B41FA5}">
                      <a16:colId xmlns:a16="http://schemas.microsoft.com/office/drawing/2014/main" val="185468686"/>
                    </a:ext>
                  </a:extLst>
                </a:gridCol>
              </a:tblGrid>
              <a:tr h="744899">
                <a:tc>
                  <a:txBody>
                    <a:bodyPr/>
                    <a:lstStyle/>
                    <a:p>
                      <a:pPr marL="0" marR="0" algn="ctr">
                        <a:lnSpc>
                          <a:spcPct val="107000"/>
                        </a:lnSpc>
                        <a:spcBef>
                          <a:spcPts val="0"/>
                        </a:spcBef>
                        <a:spcAft>
                          <a:spcPts val="0"/>
                        </a:spcAft>
                      </a:pPr>
                      <a:r>
                        <a:rPr lang="en-GB" sz="36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Animals</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marL="0" marR="0" algn="ctr">
                        <a:lnSpc>
                          <a:spcPct val="107000"/>
                        </a:lnSpc>
                        <a:spcBef>
                          <a:spcPts val="0"/>
                        </a:spcBef>
                        <a:spcAft>
                          <a:spcPts val="0"/>
                        </a:spcAft>
                      </a:pPr>
                      <a:r>
                        <a:rPr lang="en-GB" sz="36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Family</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marL="0" marR="0" algn="ctr">
                        <a:lnSpc>
                          <a:spcPct val="107000"/>
                        </a:lnSpc>
                        <a:spcBef>
                          <a:spcPts val="0"/>
                        </a:spcBef>
                        <a:spcAft>
                          <a:spcPts val="0"/>
                        </a:spcAft>
                      </a:pPr>
                      <a:r>
                        <a:rPr lang="en-GB" sz="36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Places</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755256259"/>
                  </a:ext>
                </a:extLst>
              </a:tr>
              <a:tr h="579688">
                <a:tc>
                  <a:txBody>
                    <a:bodyPr/>
                    <a:lstStyle/>
                    <a:p>
                      <a:pPr marL="0" marR="0" algn="ctr">
                        <a:lnSpc>
                          <a:spcPct val="107000"/>
                        </a:lnSpc>
                        <a:spcAft>
                          <a:spcPts val="800"/>
                        </a:spcAft>
                        <a:tabLst>
                          <a:tab pos="745490" algn="l"/>
                        </a:tabLs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farm </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Aft>
                          <a:spcPts val="800"/>
                        </a:spcAft>
                        <a:tabLst>
                          <a:tab pos="876300" algn="l"/>
                          <a:tab pos="1527175" algn="ctr"/>
                        </a:tabLs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children </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town </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874671345"/>
                  </a:ext>
                </a:extLst>
              </a:tr>
              <a:tr h="579688">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horse </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parents </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park </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7090722"/>
                  </a:ext>
                </a:extLst>
              </a:tr>
              <a:tr h="579688">
                <a:tc>
                  <a:txBody>
                    <a:bodyPr/>
                    <a:lstStyle/>
                    <a:p>
                      <a:pPr marL="0" marR="0" algn="ctr">
                        <a:lnSpc>
                          <a:spcPct val="107000"/>
                        </a:lnSpc>
                        <a:spcAft>
                          <a:spcPts val="800"/>
                        </a:spcAft>
                      </a:pPr>
                      <a:r>
                        <a:rPr lang="en-US" sz="2800">
                          <a:solidFill>
                            <a:srgbClr val="000000"/>
                          </a:solidFill>
                          <a:effectLst/>
                          <a:latin typeface="Arial" panose="020B0604020202020204" pitchFamily="34" charset="0"/>
                          <a:ea typeface="Calibri" panose="020F0502020204030204" pitchFamily="34" charset="0"/>
                          <a:cs typeface="Arial" panose="020B0604020202020204" pitchFamily="34" charset="0"/>
                        </a:rPr>
                        <a:t>zoo </a:t>
                      </a:r>
                      <a:endParaRPr lang="en-US" sz="2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daughter </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beach </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81616081"/>
                  </a:ext>
                </a:extLst>
              </a:tr>
              <a:tr h="579688">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rabbit </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son</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school </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965207879"/>
                  </a:ext>
                </a:extLst>
              </a:tr>
              <a:tr h="579688">
                <a:tc>
                  <a:txBody>
                    <a:bodyPr/>
                    <a:lstStyle/>
                    <a:p>
                      <a:pPr marL="0" marR="0" algn="ctr">
                        <a:lnSpc>
                          <a:spcPct val="107000"/>
                        </a:lnSpc>
                        <a:spcAft>
                          <a:spcPts val="800"/>
                        </a:spcAft>
                      </a:pPr>
                      <a:r>
                        <a:rPr lang="en-US" sz="2800">
                          <a:solidFill>
                            <a:srgbClr val="000000"/>
                          </a:solidFill>
                          <a:effectLst/>
                          <a:latin typeface="Arial" panose="020B0604020202020204" pitchFamily="34" charset="0"/>
                          <a:ea typeface="Calibri" panose="020F0502020204030204" pitchFamily="34" charset="0"/>
                          <a:cs typeface="Arial" panose="020B0604020202020204" pitchFamily="34" charset="0"/>
                        </a:rPr>
                        <a:t>elephant </a:t>
                      </a:r>
                      <a:endParaRPr lang="en-US" sz="2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breakfast </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0" marR="0" algn="ctr">
                        <a:lnSpc>
                          <a:spcPct val="107000"/>
                        </a:lnSpc>
                        <a:spcAft>
                          <a:spcPts val="800"/>
                        </a:spcAft>
                      </a:pPr>
                      <a:r>
                        <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village</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251001780"/>
                  </a:ext>
                </a:extLst>
              </a:tr>
            </a:tbl>
          </a:graphicData>
        </a:graphic>
      </p:graphicFrame>
    </p:spTree>
    <p:extLst>
      <p:ext uri="{BB962C8B-B14F-4D97-AF65-F5344CB8AC3E}">
        <p14:creationId xmlns:p14="http://schemas.microsoft.com/office/powerpoint/2010/main" val="915092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1 Preparation:</a:t>
            </a:r>
          </a:p>
          <a:p>
            <a:r>
              <a:rPr lang="en-GB" sz="3200" b="1" dirty="0">
                <a:solidFill>
                  <a:schemeClr val="tx2"/>
                </a:solidFill>
                <a:latin typeface="Helvetica" pitchFamily="2" charset="0"/>
              </a:rPr>
              <a:t>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DFD8578-F214-981A-0F5C-57149B296064}"/>
              </a:ext>
            </a:extLst>
          </p:cNvPr>
          <p:cNvGraphicFramePr>
            <a:graphicFrameLocks noGrp="1"/>
          </p:cNvGraphicFramePr>
          <p:nvPr>
            <p:extLst>
              <p:ext uri="{D42A27DB-BD31-4B8C-83A1-F6EECF244321}">
                <p14:modId xmlns:p14="http://schemas.microsoft.com/office/powerpoint/2010/main" val="134175152"/>
              </p:ext>
            </p:extLst>
          </p:nvPr>
        </p:nvGraphicFramePr>
        <p:xfrm>
          <a:off x="542185" y="250742"/>
          <a:ext cx="11107630" cy="6184848"/>
        </p:xfrm>
        <a:graphic>
          <a:graphicData uri="http://schemas.openxmlformats.org/drawingml/2006/table">
            <a:tbl>
              <a:tblPr firstRow="1" firstCol="1" bandRow="1"/>
              <a:tblGrid>
                <a:gridCol w="1940133">
                  <a:extLst>
                    <a:ext uri="{9D8B030D-6E8A-4147-A177-3AD203B41FA5}">
                      <a16:colId xmlns:a16="http://schemas.microsoft.com/office/drawing/2014/main" val="3979107295"/>
                    </a:ext>
                  </a:extLst>
                </a:gridCol>
                <a:gridCol w="9167497">
                  <a:extLst>
                    <a:ext uri="{9D8B030D-6E8A-4147-A177-3AD203B41FA5}">
                      <a16:colId xmlns:a16="http://schemas.microsoft.com/office/drawing/2014/main" val="2834414452"/>
                    </a:ext>
                  </a:extLst>
                </a:gridCol>
              </a:tblGrid>
              <a:tr h="1699593">
                <a:tc gridSpan="2">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l" rtl="0">
                        <a:lnSpc>
                          <a:spcPct val="100000"/>
                        </a:lnSpc>
                      </a:pPr>
                      <a:r>
                        <a:rPr lang="en-US" sz="2000" b="1" dirty="0">
                          <a:solidFill>
                            <a:schemeClr val="tx1"/>
                          </a:solidFill>
                          <a:latin typeface="Arial" panose="020B0604020202020204" pitchFamily="34" charset="0"/>
                          <a:cs typeface="Arial" panose="020B0604020202020204" pitchFamily="34" charset="0"/>
                        </a:rPr>
                        <a:t>I </a:t>
                      </a:r>
                      <a:r>
                        <a:rPr lang="en-US" sz="2000" b="1" u="sng" dirty="0">
                          <a:solidFill>
                            <a:schemeClr val="tx1"/>
                          </a:solidFill>
                          <a:latin typeface="Arial" panose="020B0604020202020204" pitchFamily="34" charset="0"/>
                          <a:cs typeface="Arial" panose="020B0604020202020204" pitchFamily="34" charset="0"/>
                        </a:rPr>
                        <a:t>go</a:t>
                      </a:r>
                      <a:r>
                        <a:rPr lang="en-US" sz="2000" b="1" u="none" dirty="0">
                          <a:solidFill>
                            <a:schemeClr val="tx1"/>
                          </a:solidFill>
                          <a:latin typeface="Arial" panose="020B0604020202020204" pitchFamily="34" charset="0"/>
                          <a:cs typeface="Arial" panose="020B0604020202020204" pitchFamily="34" charset="0"/>
                        </a:rPr>
                        <a:t> to school every day</a:t>
                      </a:r>
                      <a:r>
                        <a:rPr lang="en-US" sz="2000" b="1" dirty="0">
                          <a:solidFill>
                            <a:schemeClr val="tx1"/>
                          </a:solidFill>
                          <a:latin typeface="Arial" panose="020B0604020202020204" pitchFamily="34" charset="0"/>
                          <a:cs typeface="Arial" panose="020B0604020202020204" pitchFamily="34" charset="0"/>
                        </a:rPr>
                        <a:t>.</a:t>
                      </a:r>
                    </a:p>
                    <a:p>
                      <a:pPr algn="l" rtl="0">
                        <a:lnSpc>
                          <a:spcPct val="100000"/>
                        </a:lnSpc>
                      </a:pPr>
                      <a:r>
                        <a:rPr lang="en-US" sz="2000" b="1" dirty="0">
                          <a:solidFill>
                            <a:schemeClr val="tx1"/>
                          </a:solidFill>
                          <a:latin typeface="Arial" panose="020B0604020202020204" pitchFamily="34" charset="0"/>
                          <a:cs typeface="Arial" panose="020B0604020202020204" pitchFamily="34" charset="0"/>
                        </a:rPr>
                        <a:t>She </a:t>
                      </a:r>
                      <a:r>
                        <a:rPr lang="en-US" sz="2000" b="1" u="sng" dirty="0">
                          <a:solidFill>
                            <a:schemeClr val="tx1"/>
                          </a:solidFill>
                          <a:latin typeface="Arial" panose="020B0604020202020204" pitchFamily="34" charset="0"/>
                          <a:cs typeface="Arial" panose="020B0604020202020204" pitchFamily="34" charset="0"/>
                        </a:rPr>
                        <a:t>gets</a:t>
                      </a:r>
                      <a:r>
                        <a:rPr lang="en-US" sz="2000" b="1" dirty="0">
                          <a:solidFill>
                            <a:schemeClr val="tx1"/>
                          </a:solidFill>
                          <a:latin typeface="Arial" panose="020B0604020202020204" pitchFamily="34" charset="0"/>
                          <a:cs typeface="Arial" panose="020B0604020202020204" pitchFamily="34" charset="0"/>
                        </a:rPr>
                        <a:t> the bus.</a:t>
                      </a:r>
                    </a:p>
                    <a:p>
                      <a:pPr algn="l" rtl="0">
                        <a:lnSpc>
                          <a:spcPct val="100000"/>
                        </a:lnSpc>
                      </a:pP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They </a:t>
                      </a:r>
                      <a:r>
                        <a:rPr lang="en-US" sz="20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eat</a:t>
                      </a:r>
                      <a:r>
                        <a:rPr lang="en-US" sz="2000" b="1"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lunch at 12</a:t>
                      </a: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B833A">
                        <a:lumMod val="40000"/>
                        <a:lumOff val="60000"/>
                      </a:srgbClr>
                    </a:solidFill>
                  </a:tcPr>
                </a:tc>
                <a:tc hMerge="1">
                  <a:txBody>
                    <a:bodyPr/>
                    <a:lstStyle/>
                    <a:p>
                      <a:endParaRPr lang="en-AE"/>
                    </a:p>
                  </a:txBody>
                  <a:tcPr/>
                </a:tc>
                <a:extLst>
                  <a:ext uri="{0D108BD9-81ED-4DB2-BD59-A6C34878D82A}">
                    <a16:rowId xmlns:a16="http://schemas.microsoft.com/office/drawing/2014/main" val="3480111711"/>
                  </a:ext>
                </a:extLst>
              </a:tr>
              <a:tr h="135384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E" sz="1800" b="1">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p>
                      <a:pPr marL="0" marR="0" lvl="0" indent="0" algn="l" rtl="0">
                        <a:lnSpc>
                          <a:spcPct val="100000"/>
                        </a:lnSpc>
                        <a:spcBef>
                          <a:spcPts val="0"/>
                        </a:spcBef>
                        <a:spcAft>
                          <a:spcPts val="0"/>
                        </a:spcAft>
                        <a:buNone/>
                      </a:pPr>
                      <a:r>
                        <a:rPr lang="en-GB" sz="1800" b="1" u="none" dirty="0">
                          <a:solidFill>
                            <a:schemeClr val="tx2"/>
                          </a:solidFill>
                          <a:latin typeface="Arial" panose="020B0604020202020204" pitchFamily="34" charset="0"/>
                          <a:ea typeface="Arial"/>
                          <a:cs typeface="Arial" panose="020B0604020202020204" pitchFamily="34" charset="0"/>
                          <a:sym typeface="Arial"/>
                          <a:hlinkClick r:id="rId2">
                            <a:extLst>
                              <a:ext uri="{A12FA001-AC4F-418D-AE19-62706E023703}">
                                <ahyp:hlinkClr xmlns:ahyp="http://schemas.microsoft.com/office/drawing/2018/hyperlinkcolor" val="tx"/>
                              </a:ext>
                            </a:extLst>
                          </a:hlinkClick>
                        </a:rPr>
                        <a:t>Present simple</a:t>
                      </a:r>
                      <a:endParaRPr lang="en-GB" sz="1800" b="1" u="none" dirty="0">
                        <a:solidFill>
                          <a:schemeClr val="tx2"/>
                        </a:solidFill>
                        <a:latin typeface="Arial" panose="020B0604020202020204" pitchFamily="34" charset="0"/>
                        <a:ea typeface="Arial"/>
                        <a:cs typeface="Arial" panose="020B0604020202020204" pitchFamily="34" charset="0"/>
                        <a:sym typeface="Arial"/>
                      </a:endParaRP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subject + present simple verb + object</a:t>
                      </a:r>
                      <a:endParaRPr sz="1800" u="none" dirty="0">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5E5E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242474"/>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rtl="0">
                        <a:lnSpc>
                          <a:spcPct val="100000"/>
                        </a:lnSpc>
                        <a:spcBef>
                          <a:spcPts val="0"/>
                        </a:spcBef>
                        <a:spcAft>
                          <a:spcPts val="0"/>
                        </a:spcAft>
                        <a:buNone/>
                      </a:pPr>
                      <a:r>
                        <a:rPr lang="en-US" sz="1800" dirty="0">
                          <a:solidFill>
                            <a:schemeClr val="tx1"/>
                          </a:solidFill>
                          <a:effectLst/>
                          <a:latin typeface="Arial" panose="020B0604020202020204" pitchFamily="34" charset="0"/>
                          <a:ea typeface="Arial" panose="020B0604020202020204" pitchFamily="34" charset="0"/>
                          <a:cs typeface="Arial" panose="020B0604020202020204" pitchFamily="34" charset="0"/>
                        </a:rPr>
                        <a:t>We use present simple to talk about habits, routines and things that are generally true. When we use present simple to talk about habits and routines, we need to match the subject and the present simple verb.</a:t>
                      </a: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I, you, we, they – uses the base form of the verb</a:t>
                      </a: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she, he, it – add an ‘s’</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797387"/>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I </a:t>
                      </a:r>
                      <a:r>
                        <a:rPr lang="en-US" sz="1800" u="sng" dirty="0">
                          <a:latin typeface="Arial" panose="020B0604020202020204" pitchFamily="34" charset="0"/>
                          <a:cs typeface="Arial" panose="020B0604020202020204" pitchFamily="34" charset="0"/>
                        </a:rPr>
                        <a:t>am</a:t>
                      </a:r>
                      <a:r>
                        <a:rPr lang="en-US" sz="1800" dirty="0">
                          <a:latin typeface="Arial" panose="020B0604020202020204" pitchFamily="34" charset="0"/>
                          <a:cs typeface="Arial" panose="020B0604020202020204" pitchFamily="34" charset="0"/>
                        </a:rPr>
                        <a:t> hungry but I</a:t>
                      </a:r>
                      <a:r>
                        <a:rPr lang="en-US" sz="1800" u="sng" dirty="0">
                          <a:latin typeface="Arial" panose="020B0604020202020204" pitchFamily="34" charset="0"/>
                          <a:cs typeface="Arial" panose="020B0604020202020204" pitchFamily="34" charset="0"/>
                        </a:rPr>
                        <a:t>’m</a:t>
                      </a:r>
                      <a:r>
                        <a:rPr lang="en-US" sz="1800" dirty="0">
                          <a:latin typeface="Arial" panose="020B0604020202020204" pitchFamily="34" charset="0"/>
                          <a:cs typeface="Arial" panose="020B0604020202020204" pitchFamily="34" charset="0"/>
                        </a:rPr>
                        <a:t> not tired.</a:t>
                      </a: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It’</a:t>
                      </a:r>
                      <a:r>
                        <a:rPr lang="en-US" sz="1800" u="sng" dirty="0">
                          <a:latin typeface="Arial" panose="020B0604020202020204" pitchFamily="34" charset="0"/>
                          <a:cs typeface="Arial" panose="020B0604020202020204" pitchFamily="34" charset="0"/>
                        </a:rPr>
                        <a:t>s</a:t>
                      </a:r>
                      <a:r>
                        <a:rPr lang="en-US" sz="1800" dirty="0">
                          <a:latin typeface="Arial" panose="020B0604020202020204" pitchFamily="34" charset="0"/>
                          <a:cs typeface="Arial" panose="020B0604020202020204" pitchFamily="34" charset="0"/>
                        </a:rPr>
                        <a:t> Sunday.</a:t>
                      </a: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It</a:t>
                      </a:r>
                      <a:r>
                        <a:rPr lang="en-US" sz="1800" u="sng" dirty="0">
                          <a:latin typeface="Arial" panose="020B0604020202020204" pitchFamily="34" charset="0"/>
                          <a:cs typeface="Arial" panose="020B0604020202020204" pitchFamily="34" charset="0"/>
                        </a:rPr>
                        <a:t>’s not</a:t>
                      </a:r>
                      <a:r>
                        <a:rPr lang="en-US" sz="1800" dirty="0">
                          <a:latin typeface="Arial" panose="020B0604020202020204" pitchFamily="34" charset="0"/>
                          <a:cs typeface="Arial" panose="020B0604020202020204" pitchFamily="34" charset="0"/>
                        </a:rPr>
                        <a:t> very hot.</a:t>
                      </a: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She </a:t>
                      </a:r>
                      <a:r>
                        <a:rPr lang="en-US" sz="1800" u="sng" dirty="0">
                          <a:latin typeface="Arial" panose="020B0604020202020204" pitchFamily="34" charset="0"/>
                          <a:cs typeface="Arial" panose="020B0604020202020204" pitchFamily="34" charset="0"/>
                        </a:rPr>
                        <a:t>is</a:t>
                      </a:r>
                      <a:r>
                        <a:rPr lang="en-US" sz="1800" dirty="0">
                          <a:latin typeface="Arial" panose="020B0604020202020204" pitchFamily="34" charset="0"/>
                          <a:cs typeface="Arial" panose="020B0604020202020204" pitchFamily="34" charset="0"/>
                        </a:rPr>
                        <a:t> a teacher.</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656045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5BF5189-F80C-57E5-92C4-934DB8B978C6}"/>
              </a:ext>
            </a:extLst>
          </p:cNvPr>
          <p:cNvGraphicFramePr>
            <a:graphicFrameLocks noGrp="1"/>
          </p:cNvGraphicFramePr>
          <p:nvPr>
            <p:extLst>
              <p:ext uri="{D42A27DB-BD31-4B8C-83A1-F6EECF244321}">
                <p14:modId xmlns:p14="http://schemas.microsoft.com/office/powerpoint/2010/main" val="59001225"/>
              </p:ext>
            </p:extLst>
          </p:nvPr>
        </p:nvGraphicFramePr>
        <p:xfrm>
          <a:off x="542185" y="380375"/>
          <a:ext cx="11107630" cy="6097249"/>
        </p:xfrm>
        <a:graphic>
          <a:graphicData uri="http://schemas.openxmlformats.org/drawingml/2006/table">
            <a:tbl>
              <a:tblPr firstRow="1" firstCol="1" bandRow="1"/>
              <a:tblGrid>
                <a:gridCol w="1940133">
                  <a:extLst>
                    <a:ext uri="{9D8B030D-6E8A-4147-A177-3AD203B41FA5}">
                      <a16:colId xmlns:a16="http://schemas.microsoft.com/office/drawing/2014/main" val="3979107295"/>
                    </a:ext>
                  </a:extLst>
                </a:gridCol>
                <a:gridCol w="9167497">
                  <a:extLst>
                    <a:ext uri="{9D8B030D-6E8A-4147-A177-3AD203B41FA5}">
                      <a16:colId xmlns:a16="http://schemas.microsoft.com/office/drawing/2014/main" val="2834414452"/>
                    </a:ext>
                  </a:extLst>
                </a:gridCol>
              </a:tblGrid>
              <a:tr h="1699593">
                <a:tc gridSpan="2">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marL="0" algn="l" defTabSz="914400" rtl="0" eaLnBrk="1" latinLnBrk="0" hangingPunct="1">
                        <a:lnSpc>
                          <a:spcPct val="150000"/>
                        </a:lnSpc>
                      </a:pPr>
                      <a:r>
                        <a:rPr lang="en-US" sz="2000" b="1" i="0" u="sng" kern="1200" dirty="0">
                          <a:solidFill>
                            <a:schemeClr val="tx1"/>
                          </a:solidFill>
                          <a:effectLst/>
                          <a:latin typeface="Arial" panose="020B0604020202020204" pitchFamily="34" charset="0"/>
                          <a:ea typeface="+mn-ea"/>
                          <a:cs typeface="Arial" panose="020B0604020202020204" pitchFamily="34" charset="0"/>
                        </a:rPr>
                        <a:t>What </a:t>
                      </a:r>
                      <a:r>
                        <a:rPr lang="en-US" sz="2000" b="1" i="0" kern="1200" dirty="0">
                          <a:solidFill>
                            <a:schemeClr val="tx1"/>
                          </a:solidFill>
                          <a:effectLst/>
                          <a:latin typeface="Arial" panose="020B0604020202020204" pitchFamily="34" charset="0"/>
                          <a:ea typeface="+mn-ea"/>
                          <a:cs typeface="Arial" panose="020B0604020202020204" pitchFamily="34" charset="0"/>
                        </a:rPr>
                        <a:t>do horses eat? Horses eat grass.</a:t>
                      </a:r>
                    </a:p>
                    <a:p>
                      <a:pPr marL="0" algn="l" defTabSz="914400" rtl="0" eaLnBrk="1" latinLnBrk="0" hangingPunct="1">
                        <a:lnSpc>
                          <a:spcPct val="150000"/>
                        </a:lnSpc>
                      </a:pPr>
                      <a:r>
                        <a:rPr lang="en-US" sz="2000" b="1" i="0" u="sng" kern="1200" dirty="0">
                          <a:solidFill>
                            <a:schemeClr val="tx1"/>
                          </a:solidFill>
                          <a:effectLst/>
                          <a:latin typeface="Arial" panose="020B0604020202020204" pitchFamily="34" charset="0"/>
                          <a:ea typeface="+mn-ea"/>
                          <a:cs typeface="Arial" panose="020B0604020202020204" pitchFamily="34" charset="0"/>
                        </a:rPr>
                        <a:t>Who</a:t>
                      </a:r>
                      <a:r>
                        <a:rPr lang="en-US" sz="2000" b="1" i="0" u="none" kern="1200" dirty="0">
                          <a:solidFill>
                            <a:schemeClr val="tx1"/>
                          </a:solidFill>
                          <a:effectLst/>
                          <a:latin typeface="Arial" panose="020B0604020202020204" pitchFamily="34" charset="0"/>
                          <a:ea typeface="+mn-ea"/>
                          <a:cs typeface="Arial" panose="020B0604020202020204" pitchFamily="34" charset="0"/>
                        </a:rPr>
                        <a:t> is that? He’s my brother.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B833A">
                        <a:lumMod val="40000"/>
                        <a:lumOff val="60000"/>
                      </a:srgbClr>
                    </a:solidFill>
                  </a:tcPr>
                </a:tc>
                <a:tc hMerge="1">
                  <a:txBody>
                    <a:bodyPr/>
                    <a:lstStyle/>
                    <a:p>
                      <a:endParaRPr lang="en-AE"/>
                    </a:p>
                  </a:txBody>
                  <a:tcPr/>
                </a:tc>
                <a:extLst>
                  <a:ext uri="{0D108BD9-81ED-4DB2-BD59-A6C34878D82A}">
                    <a16:rowId xmlns:a16="http://schemas.microsoft.com/office/drawing/2014/main" val="3480111711"/>
                  </a:ext>
                </a:extLst>
              </a:tr>
              <a:tr h="1266250">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p>
                      <a:pPr algn="l"/>
                      <a:r>
                        <a:rPr lang="en-AE" sz="2000" b="1">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Wh – questions</a:t>
                      </a:r>
                      <a:endParaRPr lang="en-GB" sz="2000" b="1" dirty="0">
                        <a:solidFill>
                          <a:schemeClr val="tx2"/>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AE" sz="2000">
                          <a:solidFill>
                            <a:schemeClr val="tx1"/>
                          </a:solidFill>
                          <a:latin typeface="Arial" panose="020B0604020202020204" pitchFamily="34" charset="0"/>
                          <a:cs typeface="Arial" panose="020B0604020202020204" pitchFamily="34" charset="0"/>
                        </a:rPr>
                        <a:t>wh- + </a:t>
                      </a:r>
                      <a:r>
                        <a:rPr lang="en-GB" sz="2000" dirty="0">
                          <a:solidFill>
                            <a:schemeClr val="tx1"/>
                          </a:solidFill>
                          <a:latin typeface="Arial" panose="020B0604020202020204" pitchFamily="34" charset="0"/>
                          <a:cs typeface="Arial" panose="020B0604020202020204" pitchFamily="34" charset="0"/>
                        </a:rPr>
                        <a:t>‘</a:t>
                      </a:r>
                      <a:r>
                        <a:rPr lang="en-AE" sz="2000">
                          <a:solidFill>
                            <a:schemeClr val="tx1"/>
                          </a:solidFill>
                          <a:latin typeface="Arial" panose="020B0604020202020204" pitchFamily="34" charset="0"/>
                          <a:cs typeface="Arial" panose="020B0604020202020204" pitchFamily="34" charset="0"/>
                        </a:rPr>
                        <a:t>be</a:t>
                      </a:r>
                      <a:r>
                        <a:rPr lang="en-GB" sz="2000" dirty="0">
                          <a:solidFill>
                            <a:schemeClr val="tx1"/>
                          </a:solidFill>
                          <a:latin typeface="Arial" panose="020B0604020202020204" pitchFamily="34" charset="0"/>
                          <a:cs typeface="Arial" panose="020B0604020202020204" pitchFamily="34" charset="0"/>
                        </a:rPr>
                        <a:t> / </a:t>
                      </a:r>
                      <a:r>
                        <a:rPr lang="en-AE" sz="2000">
                          <a:solidFill>
                            <a:schemeClr val="tx1"/>
                          </a:solidFill>
                          <a:latin typeface="Arial" panose="020B0604020202020204" pitchFamily="34" charset="0"/>
                          <a:cs typeface="Arial" panose="020B0604020202020204" pitchFamily="34" charset="0"/>
                        </a:rPr>
                        <a:t>do </a:t>
                      </a:r>
                      <a:r>
                        <a:rPr lang="en-GB" sz="2000" dirty="0">
                          <a:solidFill>
                            <a:schemeClr val="tx1"/>
                          </a:solidFill>
                          <a:latin typeface="Arial" panose="020B0604020202020204" pitchFamily="34" charset="0"/>
                          <a:cs typeface="Arial" panose="020B0604020202020204" pitchFamily="34" charset="0"/>
                        </a:rPr>
                        <a:t>/ </a:t>
                      </a:r>
                      <a:r>
                        <a:rPr lang="en-AE" sz="2000">
                          <a:solidFill>
                            <a:schemeClr val="tx1"/>
                          </a:solidFill>
                          <a:latin typeface="Arial" panose="020B0604020202020204" pitchFamily="34" charset="0"/>
                          <a:cs typeface="Arial" panose="020B0604020202020204" pitchFamily="34" charset="0"/>
                        </a:rPr>
                        <a:t>have</a:t>
                      </a:r>
                      <a:r>
                        <a:rPr lang="en-GB" sz="2000" dirty="0">
                          <a:solidFill>
                            <a:schemeClr val="tx1"/>
                          </a:solidFill>
                          <a:latin typeface="Arial" panose="020B0604020202020204" pitchFamily="34" charset="0"/>
                          <a:cs typeface="Arial" panose="020B0604020202020204" pitchFamily="34" charset="0"/>
                        </a:rPr>
                        <a:t>’</a:t>
                      </a:r>
                      <a:r>
                        <a:rPr lang="en-AE" sz="2000">
                          <a:solidFill>
                            <a:schemeClr val="tx1"/>
                          </a:solidFill>
                          <a:latin typeface="Arial" panose="020B0604020202020204" pitchFamily="34" charset="0"/>
                          <a:cs typeface="Arial" panose="020B0604020202020204" pitchFamily="34" charset="0"/>
                        </a:rPr>
                        <a:t> + subject + main verb</a:t>
                      </a:r>
                      <a:endParaRPr lang="en-AE" sz="20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5E5E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010189"/>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p>
                      <a:pPr marL="0" marR="0" lvl="0" indent="0" algn="l" rtl="0">
                        <a:lnSpc>
                          <a:spcPct val="150000"/>
                        </a:lnSpc>
                        <a:spcBef>
                          <a:spcPts val="0"/>
                        </a:spcBef>
                        <a:spcAft>
                          <a:spcPts val="0"/>
                        </a:spcAft>
                        <a:buNone/>
                      </a:pPr>
                      <a:r>
                        <a:rPr lang="en-US" sz="2000" b="0" i="0" u="none" strike="noStrike" kern="1200" cap="none" dirty="0">
                          <a:solidFill>
                            <a:schemeClr val="tx1"/>
                          </a:solidFill>
                          <a:effectLst/>
                          <a:latin typeface="Arial" panose="020B0604020202020204" pitchFamily="34" charset="0"/>
                          <a:ea typeface="+mn-ea"/>
                          <a:cs typeface="Arial" panose="020B0604020202020204" pitchFamily="34" charset="0"/>
                          <a:sym typeface="Arial"/>
                        </a:rPr>
                        <a:t>We use </a:t>
                      </a:r>
                      <a:r>
                        <a:rPr lang="en-US" sz="2000" b="0" i="0" u="sng" strike="noStrike" kern="1200" cap="none" dirty="0" err="1">
                          <a:solidFill>
                            <a:schemeClr val="tx1"/>
                          </a:solidFill>
                          <a:effectLst/>
                          <a:latin typeface="Arial" panose="020B0604020202020204" pitchFamily="34" charset="0"/>
                          <a:ea typeface="+mn-ea"/>
                          <a:cs typeface="Arial" panose="020B0604020202020204" pitchFamily="34" charset="0"/>
                          <a:sym typeface="Arial"/>
                        </a:rPr>
                        <a:t>wh</a:t>
                      </a:r>
                      <a:r>
                        <a:rPr lang="en-US" sz="2000" b="0" i="0" u="sng" strike="noStrike" kern="1200" cap="none" dirty="0">
                          <a:solidFill>
                            <a:schemeClr val="tx1"/>
                          </a:solidFill>
                          <a:effectLst/>
                          <a:latin typeface="Arial" panose="020B0604020202020204" pitchFamily="34" charset="0"/>
                          <a:ea typeface="+mn-ea"/>
                          <a:cs typeface="Arial" panose="020B0604020202020204" pitchFamily="34" charset="0"/>
                          <a:sym typeface="Arial"/>
                        </a:rPr>
                        <a:t>-questions</a:t>
                      </a:r>
                      <a:r>
                        <a:rPr lang="en-US" sz="2000" b="0" i="0" u="none" strike="noStrike" kern="1200" cap="none" dirty="0">
                          <a:solidFill>
                            <a:schemeClr val="tx1"/>
                          </a:solidFill>
                          <a:effectLst/>
                          <a:latin typeface="Arial" panose="020B0604020202020204" pitchFamily="34" charset="0"/>
                          <a:ea typeface="+mn-ea"/>
                          <a:cs typeface="Arial" panose="020B0604020202020204" pitchFamily="34" charset="0"/>
                          <a:sym typeface="Arial"/>
                        </a:rPr>
                        <a:t> to ask for information.</a:t>
                      </a:r>
                    </a:p>
                    <a:p>
                      <a:pPr marL="0" marR="0" lvl="0" indent="0" algn="l" rtl="0">
                        <a:lnSpc>
                          <a:spcPct val="150000"/>
                        </a:lnSpc>
                        <a:spcBef>
                          <a:spcPts val="0"/>
                        </a:spcBef>
                        <a:spcAft>
                          <a:spcPts val="0"/>
                        </a:spcAft>
                        <a:buNone/>
                      </a:pPr>
                      <a:r>
                        <a:rPr lang="en-US" sz="2000" b="0" i="0" u="none" strike="noStrike" kern="1200" cap="none" dirty="0">
                          <a:solidFill>
                            <a:schemeClr val="tx1"/>
                          </a:solidFill>
                          <a:effectLst/>
                          <a:latin typeface="Arial" panose="020B0604020202020204" pitchFamily="34" charset="0"/>
                          <a:ea typeface="+mn-ea"/>
                          <a:cs typeface="Arial" panose="020B0604020202020204" pitchFamily="34" charset="0"/>
                          <a:sym typeface="Arial"/>
                        </a:rPr>
                        <a:t>We use “</a:t>
                      </a:r>
                      <a:r>
                        <a:rPr lang="en-US" sz="2000" b="0" i="0" u="sng" strike="noStrike" kern="1200" cap="none" dirty="0">
                          <a:solidFill>
                            <a:schemeClr val="tx1"/>
                          </a:solidFill>
                          <a:effectLst/>
                          <a:latin typeface="Arial" panose="020B0604020202020204" pitchFamily="34" charset="0"/>
                          <a:ea typeface="+mn-ea"/>
                          <a:cs typeface="Arial" panose="020B0604020202020204" pitchFamily="34" charset="0"/>
                          <a:sym typeface="Arial"/>
                        </a:rPr>
                        <a:t>what</a:t>
                      </a:r>
                      <a:r>
                        <a:rPr lang="en-US" sz="2000" b="0" i="0" u="none" strike="noStrike" kern="1200" cap="none" dirty="0">
                          <a:solidFill>
                            <a:schemeClr val="tx1"/>
                          </a:solidFill>
                          <a:effectLst/>
                          <a:latin typeface="Arial" panose="020B0604020202020204" pitchFamily="34" charset="0"/>
                          <a:ea typeface="+mn-ea"/>
                          <a:cs typeface="Arial" panose="020B0604020202020204" pitchFamily="34" charset="0"/>
                          <a:sym typeface="Arial"/>
                        </a:rPr>
                        <a:t>” to ask for information in general.</a:t>
                      </a:r>
                    </a:p>
                    <a:p>
                      <a:pPr marL="0" marR="0" lvl="0" indent="0" algn="l" rtl="0">
                        <a:lnSpc>
                          <a:spcPct val="150000"/>
                        </a:lnSpc>
                        <a:spcBef>
                          <a:spcPts val="0"/>
                        </a:spcBef>
                        <a:spcAft>
                          <a:spcPts val="0"/>
                        </a:spcAft>
                        <a:buNone/>
                      </a:pPr>
                      <a:r>
                        <a:rPr lang="en-US" sz="2000" b="0" i="0" u="none" strike="noStrike" kern="1200" cap="none" dirty="0">
                          <a:solidFill>
                            <a:schemeClr val="tx1"/>
                          </a:solidFill>
                          <a:effectLst/>
                          <a:latin typeface="Arial" panose="020B0604020202020204" pitchFamily="34" charset="0"/>
                          <a:ea typeface="+mn-ea"/>
                          <a:cs typeface="Arial" panose="020B0604020202020204" pitchFamily="34" charset="0"/>
                          <a:sym typeface="Arial"/>
                        </a:rPr>
                        <a:t>We use “</a:t>
                      </a:r>
                      <a:r>
                        <a:rPr lang="en-US" sz="2000" b="0" i="0" u="sng" strike="noStrike" kern="1200" cap="none" dirty="0">
                          <a:solidFill>
                            <a:schemeClr val="tx1"/>
                          </a:solidFill>
                          <a:effectLst/>
                          <a:latin typeface="Arial" panose="020B0604020202020204" pitchFamily="34" charset="0"/>
                          <a:ea typeface="+mn-ea"/>
                          <a:cs typeface="Arial" panose="020B0604020202020204" pitchFamily="34" charset="0"/>
                          <a:sym typeface="Arial"/>
                        </a:rPr>
                        <a:t>who</a:t>
                      </a:r>
                      <a:r>
                        <a:rPr lang="en-US" sz="2000" b="0" i="0" u="none" strike="noStrike" kern="1200" cap="none" dirty="0">
                          <a:solidFill>
                            <a:schemeClr val="tx1"/>
                          </a:solidFill>
                          <a:effectLst/>
                          <a:latin typeface="Arial" panose="020B0604020202020204" pitchFamily="34" charset="0"/>
                          <a:ea typeface="+mn-ea"/>
                          <a:cs typeface="Arial" panose="020B0604020202020204" pitchFamily="34" charset="0"/>
                          <a:sym typeface="Arial"/>
                        </a:rPr>
                        <a:t>” to ask about people.</a:t>
                      </a:r>
                      <a:endParaRPr lang="en-US" sz="2000" b="0" dirty="0">
                        <a:latin typeface="Arial" panose="020B0604020202020204" pitchFamily="34" charset="0"/>
                        <a:ea typeface="Arial"/>
                        <a:cs typeface="Arial" panose="020B0604020202020204" pitchFamily="34" charset="0"/>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797387"/>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p>
                      <a:pPr algn="l"/>
                      <a:r>
                        <a:rPr lang="en-AE" sz="2000" u="sng" dirty="0">
                          <a:solidFill>
                            <a:schemeClr val="tx1"/>
                          </a:solidFill>
                          <a:latin typeface="Arial" panose="020B0604020202020204" pitchFamily="34" charset="0"/>
                          <a:cs typeface="Arial" panose="020B0604020202020204" pitchFamily="34" charset="0"/>
                        </a:rPr>
                        <a:t>What</a:t>
                      </a:r>
                      <a:r>
                        <a:rPr lang="en-AE" sz="2000" u="none" dirty="0">
                          <a:solidFill>
                            <a:schemeClr val="tx1"/>
                          </a:solidFill>
                          <a:latin typeface="Arial" panose="020B0604020202020204" pitchFamily="34" charset="0"/>
                          <a:cs typeface="Arial" panose="020B0604020202020204" pitchFamily="34" charset="0"/>
                        </a:rPr>
                        <a:t> did you eat for breakfast today?</a:t>
                      </a:r>
                    </a:p>
                    <a:p>
                      <a:pPr algn="l"/>
                      <a:r>
                        <a:rPr lang="en-AE" sz="2000" u="sng">
                          <a:solidFill>
                            <a:schemeClr val="tx1"/>
                          </a:solidFill>
                          <a:latin typeface="Arial" panose="020B0604020202020204" pitchFamily="34" charset="0"/>
                          <a:cs typeface="Arial" panose="020B0604020202020204" pitchFamily="34" charset="0"/>
                        </a:rPr>
                        <a:t>What</a:t>
                      </a:r>
                      <a:r>
                        <a:rPr lang="en-AE" sz="2000">
                          <a:solidFill>
                            <a:schemeClr val="tx1"/>
                          </a:solidFill>
                          <a:latin typeface="Arial" panose="020B0604020202020204" pitchFamily="34" charset="0"/>
                          <a:cs typeface="Arial" panose="020B0604020202020204" pitchFamily="34" charset="0"/>
                        </a:rPr>
                        <a:t> </a:t>
                      </a:r>
                      <a:r>
                        <a:rPr lang="en-GB" sz="2000" dirty="0">
                          <a:solidFill>
                            <a:schemeClr val="tx1"/>
                          </a:solidFill>
                          <a:latin typeface="Arial" panose="020B0604020202020204" pitchFamily="34" charset="0"/>
                          <a:cs typeface="Arial" panose="020B0604020202020204" pitchFamily="34" charset="0"/>
                        </a:rPr>
                        <a:t>have you got in your bag</a:t>
                      </a:r>
                      <a:r>
                        <a:rPr lang="en-AE" sz="2000">
                          <a:solidFill>
                            <a:schemeClr val="tx1"/>
                          </a:solidFill>
                          <a:latin typeface="Arial" panose="020B0604020202020204" pitchFamily="34" charset="0"/>
                          <a:cs typeface="Arial" panose="020B0604020202020204" pitchFamily="34" charset="0"/>
                        </a:rPr>
                        <a:t>?</a:t>
                      </a:r>
                      <a:endParaRPr lang="en-AE" sz="2000" dirty="0">
                        <a:solidFill>
                          <a:schemeClr val="tx1"/>
                        </a:solidFill>
                        <a:latin typeface="Arial" panose="020B0604020202020204" pitchFamily="34" charset="0"/>
                        <a:cs typeface="Arial" panose="020B0604020202020204" pitchFamily="34" charset="0"/>
                      </a:endParaRPr>
                    </a:p>
                    <a:p>
                      <a:pPr algn="l"/>
                      <a:r>
                        <a:rPr lang="en-AE" sz="2000" u="sng" dirty="0">
                          <a:solidFill>
                            <a:schemeClr val="tx1"/>
                          </a:solidFill>
                          <a:latin typeface="Arial" panose="020B0604020202020204" pitchFamily="34" charset="0"/>
                          <a:cs typeface="Arial" panose="020B0604020202020204" pitchFamily="34" charset="0"/>
                        </a:rPr>
                        <a:t>Who</a:t>
                      </a:r>
                      <a:r>
                        <a:rPr lang="en-AE" sz="2000" dirty="0">
                          <a:solidFill>
                            <a:schemeClr val="tx1"/>
                          </a:solidFill>
                          <a:latin typeface="Arial" panose="020B0604020202020204" pitchFamily="34" charset="0"/>
                          <a:cs typeface="Arial" panose="020B0604020202020204" pitchFamily="34" charset="0"/>
                        </a:rPr>
                        <a:t> is in your family?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029386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29DCB25-4A8F-7081-35BE-6E498B9F281D}"/>
              </a:ext>
            </a:extLst>
          </p:cNvPr>
          <p:cNvGraphicFramePr>
            <a:graphicFrameLocks noGrp="1"/>
          </p:cNvGraphicFramePr>
          <p:nvPr>
            <p:extLst>
              <p:ext uri="{D42A27DB-BD31-4B8C-83A1-F6EECF244321}">
                <p14:modId xmlns:p14="http://schemas.microsoft.com/office/powerpoint/2010/main" val="2276258463"/>
              </p:ext>
            </p:extLst>
          </p:nvPr>
        </p:nvGraphicFramePr>
        <p:xfrm>
          <a:off x="542185" y="250742"/>
          <a:ext cx="11107630" cy="6356515"/>
        </p:xfrm>
        <a:graphic>
          <a:graphicData uri="http://schemas.openxmlformats.org/drawingml/2006/table">
            <a:tbl>
              <a:tblPr firstRow="1" firstCol="1" bandRow="1"/>
              <a:tblGrid>
                <a:gridCol w="1940133">
                  <a:extLst>
                    <a:ext uri="{9D8B030D-6E8A-4147-A177-3AD203B41FA5}">
                      <a16:colId xmlns:a16="http://schemas.microsoft.com/office/drawing/2014/main" val="3979107295"/>
                    </a:ext>
                  </a:extLst>
                </a:gridCol>
                <a:gridCol w="9167497">
                  <a:extLst>
                    <a:ext uri="{9D8B030D-6E8A-4147-A177-3AD203B41FA5}">
                      <a16:colId xmlns:a16="http://schemas.microsoft.com/office/drawing/2014/main" val="2834414452"/>
                    </a:ext>
                  </a:extLst>
                </a:gridCol>
              </a:tblGrid>
              <a:tr h="1699593">
                <a:tc gridSpan="2">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l">
                        <a:lnSpc>
                          <a:spcPct val="100000"/>
                        </a:lnSpc>
                      </a:pPr>
                      <a:r>
                        <a:rPr lang="en-US" sz="2000" b="1" dirty="0">
                          <a:solidFill>
                            <a:schemeClr val="tx1"/>
                          </a:solidFill>
                          <a:latin typeface="Arial" panose="020B0604020202020204" pitchFamily="34" charset="0"/>
                          <a:cs typeface="Arial" panose="020B0604020202020204" pitchFamily="34" charset="0"/>
                        </a:rPr>
                        <a:t>I </a:t>
                      </a:r>
                      <a:r>
                        <a:rPr lang="en-US" sz="2000" b="1" u="sng" dirty="0">
                          <a:solidFill>
                            <a:schemeClr val="tx1"/>
                          </a:solidFill>
                          <a:latin typeface="Arial" panose="020B0604020202020204" pitchFamily="34" charset="0"/>
                          <a:cs typeface="Arial" panose="020B0604020202020204" pitchFamily="34" charset="0"/>
                        </a:rPr>
                        <a:t>am</a:t>
                      </a:r>
                      <a:r>
                        <a:rPr lang="en-US" sz="2000" b="1" dirty="0">
                          <a:solidFill>
                            <a:schemeClr val="tx1"/>
                          </a:solidFill>
                          <a:latin typeface="Arial" panose="020B0604020202020204" pitchFamily="34" charset="0"/>
                          <a:cs typeface="Arial" panose="020B0604020202020204" pitchFamily="34" charset="0"/>
                        </a:rPr>
                        <a:t> fine.</a:t>
                      </a:r>
                    </a:p>
                    <a:p>
                      <a:pPr algn="l">
                        <a:lnSpc>
                          <a:spcPct val="100000"/>
                        </a:lnSpc>
                      </a:pPr>
                      <a:r>
                        <a:rPr lang="en-US" sz="2000" b="1" dirty="0">
                          <a:solidFill>
                            <a:schemeClr val="tx1"/>
                          </a:solidFill>
                          <a:latin typeface="Arial" panose="020B0604020202020204" pitchFamily="34" charset="0"/>
                          <a:cs typeface="Arial" panose="020B0604020202020204" pitchFamily="34" charset="0"/>
                        </a:rPr>
                        <a:t>She </a:t>
                      </a:r>
                      <a:r>
                        <a:rPr lang="en-US" sz="2000" b="1" u="sng" dirty="0">
                          <a:solidFill>
                            <a:schemeClr val="tx1"/>
                          </a:solidFill>
                          <a:latin typeface="Arial" panose="020B0604020202020204" pitchFamily="34" charset="0"/>
                          <a:cs typeface="Arial" panose="020B0604020202020204" pitchFamily="34" charset="0"/>
                        </a:rPr>
                        <a:t>is</a:t>
                      </a:r>
                      <a:r>
                        <a:rPr lang="en-US" sz="2000" b="1" dirty="0">
                          <a:solidFill>
                            <a:schemeClr val="tx1"/>
                          </a:solidFill>
                          <a:latin typeface="Arial" panose="020B0604020202020204" pitchFamily="34" charset="0"/>
                          <a:cs typeface="Arial" panose="020B0604020202020204" pitchFamily="34" charset="0"/>
                        </a:rPr>
                        <a:t> tall.</a:t>
                      </a:r>
                    </a:p>
                    <a:p>
                      <a:pPr algn="l">
                        <a:lnSpc>
                          <a:spcPct val="100000"/>
                        </a:lnSpc>
                      </a:pP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They </a:t>
                      </a:r>
                      <a:r>
                        <a:rPr lang="en-US" sz="20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are</a:t>
                      </a: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kind.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B833A">
                        <a:lumMod val="40000"/>
                        <a:lumOff val="60000"/>
                      </a:srgbClr>
                    </a:solidFill>
                  </a:tcPr>
                </a:tc>
                <a:tc hMerge="1">
                  <a:txBody>
                    <a:bodyPr/>
                    <a:lstStyle/>
                    <a:p>
                      <a:endParaRPr lang="en-AE"/>
                    </a:p>
                  </a:txBody>
                  <a:tcPr/>
                </a:tc>
                <a:extLst>
                  <a:ext uri="{0D108BD9-81ED-4DB2-BD59-A6C34878D82A}">
                    <a16:rowId xmlns:a16="http://schemas.microsoft.com/office/drawing/2014/main" val="3480111711"/>
                  </a:ext>
                </a:extLst>
              </a:tr>
              <a:tr h="135384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E" sz="1800" b="1">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p>
                      <a:pPr marL="0" marR="0" lvl="0" indent="0" algn="l" rtl="0">
                        <a:lnSpc>
                          <a:spcPct val="100000"/>
                        </a:lnSpc>
                        <a:spcBef>
                          <a:spcPts val="0"/>
                        </a:spcBef>
                        <a:spcAft>
                          <a:spcPts val="0"/>
                        </a:spcAft>
                        <a:buNone/>
                      </a:pPr>
                      <a:r>
                        <a:rPr lang="en-GB" sz="1800" b="1" u="none" dirty="0">
                          <a:solidFill>
                            <a:schemeClr val="tx2"/>
                          </a:solidFill>
                          <a:latin typeface="Arial" panose="020B0604020202020204" pitchFamily="34" charset="0"/>
                          <a:ea typeface="Arial"/>
                          <a:cs typeface="Arial" panose="020B0604020202020204" pitchFamily="34" charset="0"/>
                          <a:sym typeface="Arial"/>
                          <a:hlinkClick r:id="rId2">
                            <a:extLst>
                              <a:ext uri="{A12FA001-AC4F-418D-AE19-62706E023703}">
                                <ahyp:hlinkClr xmlns:ahyp="http://schemas.microsoft.com/office/drawing/2018/hyperlinkcolor" val="tx"/>
                              </a:ext>
                            </a:extLst>
                          </a:hlinkClick>
                        </a:rPr>
                        <a:t>Present simple</a:t>
                      </a:r>
                      <a:endParaRPr lang="en-GB" sz="1800" b="1" u="none" dirty="0">
                        <a:solidFill>
                          <a:schemeClr val="tx2"/>
                        </a:solidFill>
                        <a:latin typeface="Arial" panose="020B0604020202020204" pitchFamily="34" charset="0"/>
                        <a:ea typeface="Arial"/>
                        <a:cs typeface="Arial" panose="020B0604020202020204" pitchFamily="34" charset="0"/>
                        <a:sym typeface="Arial"/>
                      </a:endParaRP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subject pronoun + ‘am / is / are’ + adjective</a:t>
                      </a:r>
                      <a:endParaRPr sz="1800" u="none" dirty="0">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5E5E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242474"/>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rtl="0">
                        <a:lnSpc>
                          <a:spcPct val="100000"/>
                        </a:lnSpc>
                        <a:spcBef>
                          <a:spcPts val="0"/>
                        </a:spcBef>
                        <a:spcAft>
                          <a:spcPts val="0"/>
                        </a:spcAft>
                        <a:buNone/>
                      </a:pPr>
                      <a:r>
                        <a:rPr lang="en-US" sz="1800" dirty="0">
                          <a:solidFill>
                            <a:schemeClr val="tx1"/>
                          </a:solidFill>
                          <a:effectLst/>
                          <a:latin typeface="Arial" panose="020B0604020202020204" pitchFamily="34" charset="0"/>
                          <a:ea typeface="Arial" panose="020B0604020202020204" pitchFamily="34" charset="0"/>
                          <a:cs typeface="Arial" panose="020B0604020202020204" pitchFamily="34" charset="0"/>
                        </a:rPr>
                        <a:t>We use present simple to talk about habits, routines and things that are generally true. When we use present simple to talk about ourselves, or other people, we need to make sure we use the right form of the verb ‘to be.’</a:t>
                      </a: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I – am</a:t>
                      </a: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she, he, it - is</a:t>
                      </a:r>
                    </a:p>
                    <a:p>
                      <a:pPr marL="0" marR="0" lvl="0" indent="0" algn="l" rtl="0">
                        <a:lnSpc>
                          <a:spcPct val="100000"/>
                        </a:lnSpc>
                        <a:spcBef>
                          <a:spcPts val="0"/>
                        </a:spcBef>
                        <a:spcAft>
                          <a:spcPts val="0"/>
                        </a:spcAft>
                        <a:buNone/>
                      </a:pPr>
                      <a:r>
                        <a:rPr lang="en-GB" sz="1800" u="none" dirty="0">
                          <a:latin typeface="Arial" panose="020B0604020202020204" pitchFamily="34" charset="0"/>
                          <a:ea typeface="Arial"/>
                          <a:cs typeface="Arial" panose="020B0604020202020204" pitchFamily="34" charset="0"/>
                          <a:sym typeface="Arial"/>
                        </a:rPr>
                        <a:t>you, we, they - are</a:t>
                      </a:r>
                      <a:endParaRPr sz="1800" u="none" dirty="0">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797387"/>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00000"/>
                        </a:lnSpc>
                      </a:pP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I </a:t>
                      </a:r>
                      <a:r>
                        <a:rPr lang="en-US" sz="1800" u="sng" dirty="0">
                          <a:latin typeface="Arial" panose="020B0604020202020204" pitchFamily="34" charset="0"/>
                          <a:cs typeface="Arial" panose="020B0604020202020204" pitchFamily="34" charset="0"/>
                        </a:rPr>
                        <a:t>am</a:t>
                      </a:r>
                      <a:r>
                        <a:rPr lang="en-US" sz="1800" dirty="0">
                          <a:latin typeface="Arial" panose="020B0604020202020204" pitchFamily="34" charset="0"/>
                          <a:cs typeface="Arial" panose="020B0604020202020204" pitchFamily="34" charset="0"/>
                        </a:rPr>
                        <a:t> hungry but I</a:t>
                      </a:r>
                      <a:r>
                        <a:rPr lang="en-US" sz="1800" u="sng" dirty="0">
                          <a:latin typeface="Arial" panose="020B0604020202020204" pitchFamily="34" charset="0"/>
                          <a:cs typeface="Arial" panose="020B0604020202020204" pitchFamily="34" charset="0"/>
                        </a:rPr>
                        <a:t>’m</a:t>
                      </a:r>
                      <a:r>
                        <a:rPr lang="en-US" sz="1800" dirty="0">
                          <a:latin typeface="Arial" panose="020B0604020202020204" pitchFamily="34" charset="0"/>
                          <a:cs typeface="Arial" panose="020B0604020202020204" pitchFamily="34" charset="0"/>
                        </a:rPr>
                        <a:t> not tired.</a:t>
                      </a: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It’</a:t>
                      </a:r>
                      <a:r>
                        <a:rPr lang="en-US" sz="1800" u="sng" dirty="0">
                          <a:latin typeface="Arial" panose="020B0604020202020204" pitchFamily="34" charset="0"/>
                          <a:cs typeface="Arial" panose="020B0604020202020204" pitchFamily="34" charset="0"/>
                        </a:rPr>
                        <a:t>s</a:t>
                      </a:r>
                      <a:r>
                        <a:rPr lang="en-US" sz="1800" dirty="0">
                          <a:latin typeface="Arial" panose="020B0604020202020204" pitchFamily="34" charset="0"/>
                          <a:cs typeface="Arial" panose="020B0604020202020204" pitchFamily="34" charset="0"/>
                        </a:rPr>
                        <a:t> Sunday.</a:t>
                      </a: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It</a:t>
                      </a:r>
                      <a:r>
                        <a:rPr lang="en-US" sz="1800" u="sng" dirty="0">
                          <a:latin typeface="Arial" panose="020B0604020202020204" pitchFamily="34" charset="0"/>
                          <a:cs typeface="Arial" panose="020B0604020202020204" pitchFamily="34" charset="0"/>
                        </a:rPr>
                        <a:t>’s not</a:t>
                      </a:r>
                      <a:r>
                        <a:rPr lang="en-US" sz="1800" dirty="0">
                          <a:latin typeface="Arial" panose="020B0604020202020204" pitchFamily="34" charset="0"/>
                          <a:cs typeface="Arial" panose="020B0604020202020204" pitchFamily="34" charset="0"/>
                        </a:rPr>
                        <a:t> very hot.</a:t>
                      </a: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cs typeface="Arial" panose="020B0604020202020204" pitchFamily="34" charset="0"/>
                        </a:rPr>
                        <a:t>She </a:t>
                      </a:r>
                      <a:r>
                        <a:rPr lang="en-US" sz="1800" u="sng" dirty="0">
                          <a:latin typeface="Arial" panose="020B0604020202020204" pitchFamily="34" charset="0"/>
                          <a:cs typeface="Arial" panose="020B0604020202020204" pitchFamily="34" charset="0"/>
                        </a:rPr>
                        <a:t>is</a:t>
                      </a:r>
                      <a:r>
                        <a:rPr lang="en-US" sz="1800" dirty="0">
                          <a:latin typeface="Arial" panose="020B0604020202020204" pitchFamily="34" charset="0"/>
                          <a:cs typeface="Arial" panose="020B0604020202020204" pitchFamily="34" charset="0"/>
                        </a:rPr>
                        <a:t> a teacher.</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454897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8DD94EE-9FFF-A9B4-3817-CE72CA48A3CC}"/>
              </a:ext>
            </a:extLst>
          </p:cNvPr>
          <p:cNvGraphicFramePr>
            <a:graphicFrameLocks noGrp="1"/>
          </p:cNvGraphicFramePr>
          <p:nvPr>
            <p:extLst>
              <p:ext uri="{D42A27DB-BD31-4B8C-83A1-F6EECF244321}">
                <p14:modId xmlns:p14="http://schemas.microsoft.com/office/powerpoint/2010/main" val="517133003"/>
              </p:ext>
            </p:extLst>
          </p:nvPr>
        </p:nvGraphicFramePr>
        <p:xfrm>
          <a:off x="474690" y="303550"/>
          <a:ext cx="11107630" cy="6097249"/>
        </p:xfrm>
        <a:graphic>
          <a:graphicData uri="http://schemas.openxmlformats.org/drawingml/2006/table">
            <a:tbl>
              <a:tblPr firstRow="1" firstCol="1" bandRow="1"/>
              <a:tblGrid>
                <a:gridCol w="1940133">
                  <a:extLst>
                    <a:ext uri="{9D8B030D-6E8A-4147-A177-3AD203B41FA5}">
                      <a16:colId xmlns:a16="http://schemas.microsoft.com/office/drawing/2014/main" val="3979107295"/>
                    </a:ext>
                  </a:extLst>
                </a:gridCol>
                <a:gridCol w="9167497">
                  <a:extLst>
                    <a:ext uri="{9D8B030D-6E8A-4147-A177-3AD203B41FA5}">
                      <a16:colId xmlns:a16="http://schemas.microsoft.com/office/drawing/2014/main" val="2834414452"/>
                    </a:ext>
                  </a:extLst>
                </a:gridCol>
              </a:tblGrid>
              <a:tr h="1699593">
                <a:tc gridSpan="2">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marL="0" algn="l" defTabSz="914400" rtl="0" eaLnBrk="1" latinLnBrk="0" hangingPunct="1">
                        <a:lnSpc>
                          <a:spcPct val="150000"/>
                        </a:lnSpc>
                      </a:pP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What </a:t>
                      </a:r>
                      <a:r>
                        <a:rPr lang="en-US" sz="20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are</a:t>
                      </a: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the children </a:t>
                      </a:r>
                      <a:r>
                        <a:rPr lang="en-US" sz="20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doing</a:t>
                      </a: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a:t>
                      </a:r>
                    </a:p>
                    <a:p>
                      <a:pPr marL="0" algn="l" defTabSz="914400" rtl="0" eaLnBrk="1" latinLnBrk="0" hangingPunct="1">
                        <a:lnSpc>
                          <a:spcPct val="150000"/>
                        </a:lnSpc>
                      </a:pP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Mariam and Hana </a:t>
                      </a:r>
                      <a:r>
                        <a:rPr lang="en-US" sz="20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are</a:t>
                      </a: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a:t>
                      </a:r>
                      <a:r>
                        <a:rPr lang="en-US" sz="20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having</a:t>
                      </a: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breakfast in the garden. Ali</a:t>
                      </a:r>
                      <a:r>
                        <a:rPr lang="en-US" sz="2000" b="1"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a:t>
                      </a:r>
                      <a:r>
                        <a:rPr lang="en-US" sz="20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is</a:t>
                      </a:r>
                      <a:r>
                        <a:rPr lang="en-US" sz="2000" b="1" u="none"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a:t>
                      </a:r>
                      <a:r>
                        <a:rPr lang="en-US" sz="2000" b="1" u="sng" dirty="0">
                          <a:solidFill>
                            <a:schemeClr val="tx1"/>
                          </a:solidFill>
                          <a:effectLst/>
                          <a:latin typeface="Arial" panose="020B0604020202020204" pitchFamily="34" charset="0"/>
                          <a:ea typeface="Yu Mincho" panose="02020400000000000000" pitchFamily="18" charset="-128"/>
                          <a:cs typeface="Arial" panose="020B0604020202020204" pitchFamily="34" charset="0"/>
                        </a:rPr>
                        <a:t>playing</a:t>
                      </a:r>
                      <a:r>
                        <a:rPr lang="en-US" sz="2000" b="1" dirty="0">
                          <a:solidFill>
                            <a:schemeClr val="tx1"/>
                          </a:solidFill>
                          <a:effectLst/>
                          <a:latin typeface="Arial" panose="020B0604020202020204" pitchFamily="34" charset="0"/>
                          <a:ea typeface="Yu Mincho" panose="02020400000000000000" pitchFamily="18" charset="-128"/>
                          <a:cs typeface="Arial" panose="020B0604020202020204" pitchFamily="34" charset="0"/>
                        </a:rPr>
                        <a:t> with his rabbit.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B833A">
                        <a:lumMod val="40000"/>
                        <a:lumOff val="60000"/>
                      </a:srgbClr>
                    </a:solidFill>
                  </a:tcPr>
                </a:tc>
                <a:tc hMerge="1">
                  <a:txBody>
                    <a:bodyPr/>
                    <a:lstStyle/>
                    <a:p>
                      <a:endParaRPr lang="en-AE"/>
                    </a:p>
                  </a:txBody>
                  <a:tcPr/>
                </a:tc>
                <a:extLst>
                  <a:ext uri="{0D108BD9-81ED-4DB2-BD59-A6C34878D82A}">
                    <a16:rowId xmlns:a16="http://schemas.microsoft.com/office/drawing/2014/main" val="3480111711"/>
                  </a:ext>
                </a:extLst>
              </a:tr>
              <a:tr h="1266250">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50000"/>
                        </a:lnSpc>
                      </a:pPr>
                      <a:r>
                        <a:rPr lang="en-AE" sz="1800" b="1" dirty="0">
                          <a:solidFill>
                            <a:schemeClr val="tx1"/>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defTabSz="914400" rtl="0" eaLnBrk="1" fontAlgn="auto" latinLnBrk="0" hangingPunct="1">
                        <a:lnSpc>
                          <a:spcPct val="150000"/>
                        </a:lnSpc>
                        <a:spcBef>
                          <a:spcPts val="600"/>
                        </a:spcBef>
                        <a:spcAft>
                          <a:spcPts val="600"/>
                        </a:spcAft>
                        <a:buClrTx/>
                        <a:buSzTx/>
                        <a:buFontTx/>
                        <a:buNone/>
                        <a:tabLst/>
                        <a:defRPr/>
                      </a:pPr>
                      <a:r>
                        <a:rPr lang="en-US" sz="1800" b="1" dirty="0">
                          <a:solidFill>
                            <a:schemeClr val="tx2"/>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Present time: present continuous</a:t>
                      </a:r>
                      <a:endParaRPr lang="en-US" sz="1800" b="1" dirty="0">
                        <a:solidFill>
                          <a:schemeClr val="tx2"/>
                        </a:solidFill>
                        <a:effectLst/>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US" sz="1800" dirty="0">
                          <a:latin typeface="Arial" panose="020B0604020202020204" pitchFamily="34" charset="0"/>
                          <a:ea typeface="Arial"/>
                          <a:cs typeface="Arial" panose="020B0604020202020204" pitchFamily="34" charset="0"/>
                          <a:sym typeface="Arial"/>
                        </a:rPr>
                        <a:t>subject + </a:t>
                      </a:r>
                      <a:r>
                        <a:rPr lang="en-US" sz="1800" kern="1200" dirty="0">
                          <a:solidFill>
                            <a:schemeClr val="tx1"/>
                          </a:solidFill>
                          <a:effectLst/>
                          <a:latin typeface="Arial" panose="020B0604020202020204" pitchFamily="34" charset="0"/>
                          <a:ea typeface="+mn-ea"/>
                          <a:cs typeface="Arial" panose="020B0604020202020204" pitchFamily="34" charset="0"/>
                        </a:rPr>
                        <a:t>am/is/are</a:t>
                      </a:r>
                      <a:r>
                        <a:rPr lang="en-US" sz="1800" dirty="0">
                          <a:latin typeface="Arial" panose="020B0604020202020204" pitchFamily="34" charset="0"/>
                          <a:ea typeface="Arial"/>
                          <a:cs typeface="Arial" panose="020B0604020202020204" pitchFamily="34" charset="0"/>
                          <a:sym typeface="Arial"/>
                        </a:rPr>
                        <a:t> + verb +</a:t>
                      </a:r>
                      <a:r>
                        <a:rPr lang="en-US" sz="1800" dirty="0" err="1">
                          <a:latin typeface="Arial" panose="020B0604020202020204" pitchFamily="34" charset="0"/>
                          <a:ea typeface="Arial"/>
                          <a:cs typeface="Arial" panose="020B0604020202020204" pitchFamily="34" charset="0"/>
                          <a:sym typeface="Arial"/>
                        </a:rPr>
                        <a:t>ing</a:t>
                      </a:r>
                      <a:r>
                        <a:rPr lang="en-US" sz="1800" dirty="0">
                          <a:latin typeface="Arial" panose="020B0604020202020204" pitchFamily="34" charset="0"/>
                          <a:ea typeface="Arial"/>
                          <a:cs typeface="Arial" panose="020B0604020202020204" pitchFamily="34" charset="0"/>
                          <a:sym typeface="Arial"/>
                        </a:rPr>
                        <a:t> (+ object)</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5E5E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010189"/>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50000"/>
                        </a:lnSpc>
                      </a:pPr>
                      <a:r>
                        <a:rPr lang="en-AE" sz="180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cap="none" dirty="0">
                          <a:solidFill>
                            <a:schemeClr val="tx1"/>
                          </a:solidFill>
                          <a:latin typeface="Arial" panose="020B0604020202020204" pitchFamily="34" charset="0"/>
                          <a:ea typeface="Arial"/>
                          <a:cs typeface="Arial" panose="020B0604020202020204" pitchFamily="34" charset="0"/>
                          <a:sym typeface="Arial"/>
                        </a:rPr>
                        <a:t>We can use p</a:t>
                      </a:r>
                      <a:r>
                        <a:rPr lang="en-US" sz="1800" dirty="0">
                          <a:latin typeface="Arial" panose="020B0604020202020204" pitchFamily="34" charset="0"/>
                          <a:ea typeface="Arial"/>
                          <a:cs typeface="Arial" panose="020B0604020202020204" pitchFamily="34" charset="0"/>
                          <a:sym typeface="Arial"/>
                        </a:rPr>
                        <a:t>resent continuous to talk about actions in progress right now.</a:t>
                      </a: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5E5E5E"/>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797387"/>
                  </a:ext>
                </a:extLst>
              </a:tr>
              <a:tr h="1565703">
                <a:tc>
                  <a:txBody>
                    <a:bodyPr/>
                    <a:lstStyle>
                      <a:lvl1pPr marL="0" algn="r" defTabSz="914400" rtl="1" eaLnBrk="1" latinLnBrk="0" hangingPunct="1">
                        <a:defRPr sz="1800" kern="1200">
                          <a:solidFill>
                            <a:schemeClr val="tx1"/>
                          </a:solidFill>
                          <a:latin typeface="Univers Next Arabic Light"/>
                        </a:defRPr>
                      </a:lvl1pPr>
                      <a:lvl2pPr marL="457200" algn="r" defTabSz="914400" rtl="1" eaLnBrk="1" latinLnBrk="0" hangingPunct="1">
                        <a:defRPr sz="1800" kern="1200">
                          <a:solidFill>
                            <a:schemeClr val="tx1"/>
                          </a:solidFill>
                          <a:latin typeface="Univers Next Arabic Light"/>
                        </a:defRPr>
                      </a:lvl2pPr>
                      <a:lvl3pPr marL="914400" algn="r" defTabSz="914400" rtl="1" eaLnBrk="1" latinLnBrk="0" hangingPunct="1">
                        <a:defRPr sz="1800" kern="1200">
                          <a:solidFill>
                            <a:schemeClr val="tx1"/>
                          </a:solidFill>
                          <a:latin typeface="Univers Next Arabic Light"/>
                        </a:defRPr>
                      </a:lvl3pPr>
                      <a:lvl4pPr marL="1371600" algn="r" defTabSz="914400" rtl="1" eaLnBrk="1" latinLnBrk="0" hangingPunct="1">
                        <a:defRPr sz="1800" kern="1200">
                          <a:solidFill>
                            <a:schemeClr val="tx1"/>
                          </a:solidFill>
                          <a:latin typeface="Univers Next Arabic Light"/>
                        </a:defRPr>
                      </a:lvl4pPr>
                      <a:lvl5pPr marL="1828800" algn="r" defTabSz="914400" rtl="1" eaLnBrk="1" latinLnBrk="0" hangingPunct="1">
                        <a:defRPr sz="1800" kern="1200">
                          <a:solidFill>
                            <a:schemeClr val="tx1"/>
                          </a:solidFill>
                          <a:latin typeface="Univers Next Arabic Light"/>
                        </a:defRPr>
                      </a:lvl5pPr>
                      <a:lvl6pPr marL="2286000" algn="r" defTabSz="914400" rtl="1" eaLnBrk="1" latinLnBrk="0" hangingPunct="1">
                        <a:defRPr sz="1800" kern="1200">
                          <a:solidFill>
                            <a:schemeClr val="tx1"/>
                          </a:solidFill>
                          <a:latin typeface="Univers Next Arabic Light"/>
                        </a:defRPr>
                      </a:lvl6pPr>
                      <a:lvl7pPr marL="2743200" algn="r" defTabSz="914400" rtl="1" eaLnBrk="1" latinLnBrk="0" hangingPunct="1">
                        <a:defRPr sz="1800" kern="1200">
                          <a:solidFill>
                            <a:schemeClr val="tx1"/>
                          </a:solidFill>
                          <a:latin typeface="Univers Next Arabic Light"/>
                        </a:defRPr>
                      </a:lvl7pPr>
                      <a:lvl8pPr marL="3200400" algn="r" defTabSz="914400" rtl="1" eaLnBrk="1" latinLnBrk="0" hangingPunct="1">
                        <a:defRPr sz="1800" kern="1200">
                          <a:solidFill>
                            <a:schemeClr val="tx1"/>
                          </a:solidFill>
                          <a:latin typeface="Univers Next Arabic Light"/>
                        </a:defRPr>
                      </a:lvl8pPr>
                      <a:lvl9pPr marL="3657600" algn="r" defTabSz="914400" rtl="1" eaLnBrk="1" latinLnBrk="0" hangingPunct="1">
                        <a:defRPr sz="1800" kern="1200">
                          <a:solidFill>
                            <a:schemeClr val="tx1"/>
                          </a:solidFill>
                          <a:latin typeface="Univers Next Arabic Light"/>
                        </a:defRPr>
                      </a:lvl9pPr>
                    </a:lstStyle>
                    <a:p>
                      <a:pPr algn="ctr">
                        <a:lnSpc>
                          <a:spcPct val="150000"/>
                        </a:lnSpc>
                      </a:pPr>
                      <a:r>
                        <a:rPr lang="en-AE" sz="1800" b="1" dirty="0">
                          <a:solidFill>
                            <a:schemeClr val="tx1"/>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ECECE"/>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Arial"/>
                          <a:sym typeface="Arial"/>
                        </a:defRPr>
                      </a:lvl1pPr>
                      <a:lvl2pPr marR="0" algn="l" rtl="0">
                        <a:lnSpc>
                          <a:spcPct val="100000"/>
                        </a:lnSpc>
                        <a:spcBef>
                          <a:spcPts val="0"/>
                        </a:spcBef>
                        <a:spcAft>
                          <a:spcPts val="0"/>
                        </a:spcAft>
                        <a:buNone/>
                        <a:defRPr sz="1400" b="0" i="0" u="none" strike="noStrike" cap="none">
                          <a:solidFill>
                            <a:schemeClr val="tx1"/>
                          </a:solidFill>
                          <a:latin typeface="Arial"/>
                          <a:sym typeface="Arial"/>
                        </a:defRPr>
                      </a:lvl2pPr>
                      <a:lvl3pPr marR="0" algn="l" rtl="0">
                        <a:lnSpc>
                          <a:spcPct val="100000"/>
                        </a:lnSpc>
                        <a:spcBef>
                          <a:spcPts val="0"/>
                        </a:spcBef>
                        <a:spcAft>
                          <a:spcPts val="0"/>
                        </a:spcAft>
                        <a:buNone/>
                        <a:defRPr sz="1400" b="0" i="0" u="none" strike="noStrike" cap="none">
                          <a:solidFill>
                            <a:schemeClr val="tx1"/>
                          </a:solidFill>
                          <a:latin typeface="Arial"/>
                          <a:sym typeface="Arial"/>
                        </a:defRPr>
                      </a:lvl3pPr>
                      <a:lvl4pPr marR="0" algn="l" rtl="0">
                        <a:lnSpc>
                          <a:spcPct val="100000"/>
                        </a:lnSpc>
                        <a:spcBef>
                          <a:spcPts val="0"/>
                        </a:spcBef>
                        <a:spcAft>
                          <a:spcPts val="0"/>
                        </a:spcAft>
                        <a:buNone/>
                        <a:defRPr sz="1400" b="0" i="0" u="none" strike="noStrike" cap="none">
                          <a:solidFill>
                            <a:schemeClr val="tx1"/>
                          </a:solidFill>
                          <a:latin typeface="Arial"/>
                          <a:sym typeface="Arial"/>
                        </a:defRPr>
                      </a:lvl4pPr>
                      <a:lvl5pPr marR="0" algn="l" rtl="0">
                        <a:lnSpc>
                          <a:spcPct val="100000"/>
                        </a:lnSpc>
                        <a:spcBef>
                          <a:spcPts val="0"/>
                        </a:spcBef>
                        <a:spcAft>
                          <a:spcPts val="0"/>
                        </a:spcAft>
                        <a:buNone/>
                        <a:defRPr sz="1400" b="0" i="0" u="none" strike="noStrike" cap="none">
                          <a:solidFill>
                            <a:schemeClr val="tx1"/>
                          </a:solidFill>
                          <a:latin typeface="Arial"/>
                          <a:sym typeface="Arial"/>
                        </a:defRPr>
                      </a:lvl5pPr>
                      <a:lvl6pPr marR="0" algn="l" rtl="0">
                        <a:lnSpc>
                          <a:spcPct val="100000"/>
                        </a:lnSpc>
                        <a:spcBef>
                          <a:spcPts val="0"/>
                        </a:spcBef>
                        <a:spcAft>
                          <a:spcPts val="0"/>
                        </a:spcAft>
                        <a:buNone/>
                        <a:defRPr sz="1400" b="0" i="0" u="none" strike="noStrike" cap="none">
                          <a:solidFill>
                            <a:schemeClr val="tx1"/>
                          </a:solidFill>
                          <a:latin typeface="Arial"/>
                          <a:sym typeface="Arial"/>
                        </a:defRPr>
                      </a:lvl6pPr>
                      <a:lvl7pPr marR="0" algn="l" rtl="0">
                        <a:lnSpc>
                          <a:spcPct val="100000"/>
                        </a:lnSpc>
                        <a:spcBef>
                          <a:spcPts val="0"/>
                        </a:spcBef>
                        <a:spcAft>
                          <a:spcPts val="0"/>
                        </a:spcAft>
                        <a:buNone/>
                        <a:defRPr sz="1400" b="0" i="0" u="none" strike="noStrike" cap="none">
                          <a:solidFill>
                            <a:schemeClr val="tx1"/>
                          </a:solidFill>
                          <a:latin typeface="Arial"/>
                          <a:sym typeface="Arial"/>
                        </a:defRPr>
                      </a:lvl7pPr>
                      <a:lvl8pPr marR="0" algn="l" rtl="0">
                        <a:lnSpc>
                          <a:spcPct val="100000"/>
                        </a:lnSpc>
                        <a:spcBef>
                          <a:spcPts val="0"/>
                        </a:spcBef>
                        <a:spcAft>
                          <a:spcPts val="0"/>
                        </a:spcAft>
                        <a:buNone/>
                        <a:defRPr sz="1400" b="0" i="0" u="none" strike="noStrike" cap="none">
                          <a:solidFill>
                            <a:schemeClr val="tx1"/>
                          </a:solidFill>
                          <a:latin typeface="Arial"/>
                          <a:sym typeface="Arial"/>
                        </a:defRPr>
                      </a:lvl8pPr>
                      <a:lvl9pPr marR="0" algn="l" rtl="0">
                        <a:lnSpc>
                          <a:spcPct val="100000"/>
                        </a:lnSpc>
                        <a:spcBef>
                          <a:spcPts val="0"/>
                        </a:spcBef>
                        <a:spcAft>
                          <a:spcPts val="0"/>
                        </a:spcAft>
                        <a:buNone/>
                        <a:defRPr sz="1400" b="0" i="0" u="none" strike="noStrike" cap="none">
                          <a:solidFill>
                            <a:schemeClr val="tx1"/>
                          </a:solidFill>
                          <a:latin typeface="Arial"/>
                          <a:sym typeface="Arial"/>
                        </a:defRPr>
                      </a:lvl9pPr>
                    </a:lstStyle>
                    <a:p>
                      <a:pPr marL="0" marR="0" lvl="0" indent="0" algn="l" rtl="0">
                        <a:lnSpc>
                          <a:spcPct val="150000"/>
                        </a:lnSpc>
                        <a:spcBef>
                          <a:spcPts val="0"/>
                        </a:spcBef>
                        <a:spcAft>
                          <a:spcPts val="0"/>
                        </a:spcAft>
                        <a:buClr>
                          <a:schemeClr val="dk1"/>
                        </a:buClr>
                        <a:buSzPts val="1800"/>
                        <a:buFont typeface="Arial"/>
                        <a:buNone/>
                      </a:pPr>
                      <a:r>
                        <a:rPr lang="en-US" sz="1800" b="0" dirty="0">
                          <a:solidFill>
                            <a:schemeClr val="tx1"/>
                          </a:solidFill>
                          <a:latin typeface="Arial" panose="020B0604020202020204" pitchFamily="34" charset="0"/>
                          <a:ea typeface="Arial"/>
                          <a:cs typeface="Arial" panose="020B0604020202020204" pitchFamily="34" charset="0"/>
                          <a:sym typeface="Arial"/>
                        </a:rPr>
                        <a:t>I’</a:t>
                      </a:r>
                      <a:r>
                        <a:rPr lang="en-US" sz="1800" b="0" u="sng" dirty="0">
                          <a:solidFill>
                            <a:schemeClr val="tx1"/>
                          </a:solidFill>
                          <a:latin typeface="Arial" panose="020B0604020202020204" pitchFamily="34" charset="0"/>
                          <a:ea typeface="Arial"/>
                          <a:cs typeface="Arial" panose="020B0604020202020204" pitchFamily="34" charset="0"/>
                          <a:sym typeface="Arial"/>
                        </a:rPr>
                        <a:t>m riding </a:t>
                      </a:r>
                      <a:r>
                        <a:rPr lang="en-US" sz="1800" b="0" dirty="0">
                          <a:solidFill>
                            <a:schemeClr val="tx1"/>
                          </a:solidFill>
                          <a:latin typeface="Arial" panose="020B0604020202020204" pitchFamily="34" charset="0"/>
                          <a:ea typeface="Arial"/>
                          <a:cs typeface="Arial" panose="020B0604020202020204" pitchFamily="34" charset="0"/>
                          <a:sym typeface="Arial"/>
                        </a:rPr>
                        <a:t>my horse </a:t>
                      </a:r>
                      <a:r>
                        <a:rPr lang="en-US" sz="1800" b="0" u="sng" dirty="0">
                          <a:solidFill>
                            <a:schemeClr val="tx1"/>
                          </a:solidFill>
                          <a:latin typeface="Arial" panose="020B0604020202020204" pitchFamily="34" charset="0"/>
                          <a:ea typeface="Arial"/>
                          <a:cs typeface="Arial" panose="020B0604020202020204" pitchFamily="34" charset="0"/>
                          <a:sym typeface="Arial"/>
                        </a:rPr>
                        <a:t>now.</a:t>
                      </a:r>
                      <a:endParaRPr lang="en-US" sz="1800" b="0" u="none" dirty="0">
                        <a:solidFill>
                          <a:schemeClr val="tx1"/>
                        </a:solidFill>
                        <a:latin typeface="Arial" panose="020B0604020202020204" pitchFamily="34" charset="0"/>
                        <a:ea typeface="Arial"/>
                        <a:cs typeface="Arial" panose="020B0604020202020204" pitchFamily="34" charset="0"/>
                        <a:sym typeface="Arial"/>
                      </a:endParaRP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ea typeface="Arial"/>
                          <a:cs typeface="Arial" panose="020B0604020202020204" pitchFamily="34" charset="0"/>
                          <a:sym typeface="Arial"/>
                        </a:rPr>
                        <a:t>They </a:t>
                      </a:r>
                      <a:r>
                        <a:rPr lang="en-US" sz="1800" u="sng" dirty="0">
                          <a:latin typeface="Arial" panose="020B0604020202020204" pitchFamily="34" charset="0"/>
                          <a:ea typeface="Arial"/>
                          <a:cs typeface="Arial" panose="020B0604020202020204" pitchFamily="34" charset="0"/>
                          <a:sym typeface="Arial"/>
                        </a:rPr>
                        <a:t>are walking</a:t>
                      </a:r>
                      <a:r>
                        <a:rPr lang="en-US" sz="1800" dirty="0">
                          <a:latin typeface="Arial" panose="020B0604020202020204" pitchFamily="34" charset="0"/>
                          <a:ea typeface="Arial"/>
                          <a:cs typeface="Arial" panose="020B0604020202020204" pitchFamily="34" charset="0"/>
                          <a:sym typeface="Arial"/>
                        </a:rPr>
                        <a:t>.</a:t>
                      </a:r>
                    </a:p>
                    <a:p>
                      <a:pPr marL="0" marR="0" lvl="0" indent="0" algn="l" rtl="0">
                        <a:lnSpc>
                          <a:spcPct val="100000"/>
                        </a:lnSpc>
                        <a:spcBef>
                          <a:spcPts val="0"/>
                        </a:spcBef>
                        <a:spcAft>
                          <a:spcPts val="0"/>
                        </a:spcAft>
                        <a:buClr>
                          <a:schemeClr val="dk1"/>
                        </a:buClr>
                        <a:buSzPts val="1800"/>
                        <a:buFont typeface="Arial"/>
                        <a:buNone/>
                      </a:pPr>
                      <a:r>
                        <a:rPr lang="en-US" sz="1800" dirty="0">
                          <a:latin typeface="Arial" panose="020B0604020202020204" pitchFamily="34" charset="0"/>
                          <a:ea typeface="Arial"/>
                          <a:cs typeface="Arial" panose="020B0604020202020204" pitchFamily="34" charset="0"/>
                          <a:sym typeface="Arial"/>
                        </a:rPr>
                        <a:t>He </a:t>
                      </a:r>
                      <a:r>
                        <a:rPr lang="en-US" sz="1800" u="sng" dirty="0">
                          <a:latin typeface="Arial" panose="020B0604020202020204" pitchFamily="34" charset="0"/>
                          <a:ea typeface="Arial"/>
                          <a:cs typeface="Arial" panose="020B0604020202020204" pitchFamily="34" charset="0"/>
                          <a:sym typeface="Arial"/>
                        </a:rPr>
                        <a:t>is drawing</a:t>
                      </a:r>
                      <a:r>
                        <a:rPr lang="en-US" sz="1800" dirty="0">
                          <a:latin typeface="Arial" panose="020B0604020202020204" pitchFamily="34" charset="0"/>
                          <a:ea typeface="Arial"/>
                          <a:cs typeface="Arial" panose="020B0604020202020204" pitchFamily="34" charset="0"/>
                          <a:sym typeface="Arial"/>
                        </a:rPr>
                        <a:t> a picture.</a:t>
                      </a:r>
                      <a:endParaRPr lang="en-US" sz="1800" dirty="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US" sz="1800" dirty="0">
                          <a:latin typeface="Arial" panose="020B0604020202020204" pitchFamily="34" charset="0"/>
                          <a:ea typeface="Arial"/>
                          <a:cs typeface="Arial" panose="020B0604020202020204" pitchFamily="34" charset="0"/>
                          <a:sym typeface="Arial"/>
                        </a:rPr>
                        <a:t>She </a:t>
                      </a:r>
                      <a:r>
                        <a:rPr lang="en-US" sz="1800" u="sng" dirty="0">
                          <a:latin typeface="Arial" panose="020B0604020202020204" pitchFamily="34" charset="0"/>
                          <a:ea typeface="Arial"/>
                          <a:cs typeface="Arial" panose="020B0604020202020204" pitchFamily="34" charset="0"/>
                          <a:sym typeface="Arial"/>
                        </a:rPr>
                        <a:t>isn’t reading</a:t>
                      </a:r>
                      <a:r>
                        <a:rPr lang="en-US" sz="1800" dirty="0">
                          <a:latin typeface="Arial" panose="020B0604020202020204" pitchFamily="34" charset="0"/>
                          <a:ea typeface="Arial"/>
                          <a:cs typeface="Arial" panose="020B0604020202020204" pitchFamily="34" charset="0"/>
                          <a:sym typeface="Arial"/>
                        </a:rPr>
                        <a:t> a book.</a:t>
                      </a:r>
                      <a:endParaRPr lang="en-US" sz="1800" dirty="0">
                        <a:latin typeface="Arial" panose="020B0604020202020204" pitchFamily="34" charset="0"/>
                        <a:cs typeface="Arial" panose="020B0604020202020204" pitchFamily="34" charset="0"/>
                      </a:endParaRPr>
                    </a:p>
                  </a:txBody>
                  <a:tcPr marL="91450" marR="91450" marT="45725" marB="457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62872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1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A740C4-9FBE-5549-46E2-CD2FD5076A73}"/>
              </a:ext>
            </a:extLst>
          </p:cNvPr>
          <p:cNvGraphicFramePr>
            <a:graphicFrameLocks noGrp="1"/>
          </p:cNvGraphicFramePr>
          <p:nvPr/>
        </p:nvGraphicFramePr>
        <p:xfrm>
          <a:off x="975925" y="1846855"/>
          <a:ext cx="10240149" cy="3859717"/>
        </p:xfrm>
        <a:graphic>
          <a:graphicData uri="http://schemas.openxmlformats.org/drawingml/2006/table">
            <a:tbl>
              <a:tblPr bandRow="1"/>
              <a:tblGrid>
                <a:gridCol w="2396830">
                  <a:extLst>
                    <a:ext uri="{9D8B030D-6E8A-4147-A177-3AD203B41FA5}">
                      <a16:colId xmlns:a16="http://schemas.microsoft.com/office/drawing/2014/main" val="2323267231"/>
                    </a:ext>
                  </a:extLst>
                </a:gridCol>
                <a:gridCol w="7843319">
                  <a:extLst>
                    <a:ext uri="{9D8B030D-6E8A-4147-A177-3AD203B41FA5}">
                      <a16:colId xmlns:a16="http://schemas.microsoft.com/office/drawing/2014/main" val="3205612208"/>
                    </a:ext>
                  </a:extLst>
                </a:gridCol>
              </a:tblGrid>
              <a:tr h="1086610">
                <a:tc gridSpan="2">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Arial" panose="020B0604020202020204" pitchFamily="34" charset="0"/>
                          <a:ea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Expressing likes and dislikes</a:t>
                      </a:r>
                      <a:endParaRPr kumimoji="0" lang="en-US" sz="2400" b="1" i="0" u="none" strike="noStrike" kern="1200" cap="none" spc="0" normalizeH="0" baseline="0" noProof="0" dirty="0">
                        <a:ln>
                          <a:noFill/>
                        </a:ln>
                        <a:solidFill>
                          <a:schemeClr val="tx1"/>
                        </a:solidFill>
                        <a:effectLst/>
                        <a:uLnTx/>
                        <a:uFillTx/>
                        <a:latin typeface="Arial" panose="020B0604020202020204" pitchFamily="34" charset="0"/>
                        <a:ea typeface="Calibri" panose="020F050202020403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3DDD6"/>
                    </a:solidFill>
                  </a:tcPr>
                </a:tc>
                <a:tc hMerge="1">
                  <a:txBody>
                    <a:bodyPr/>
                    <a:lstStyle/>
                    <a:p>
                      <a:endParaRPr lang="en-AE" dirty="0"/>
                    </a:p>
                  </a:txBody>
                  <a:tcPr/>
                </a:tc>
                <a:extLst>
                  <a:ext uri="{0D108BD9-81ED-4DB2-BD59-A6C34878D82A}">
                    <a16:rowId xmlns:a16="http://schemas.microsoft.com/office/drawing/2014/main" val="4265642309"/>
                  </a:ext>
                </a:extLst>
              </a:tr>
              <a:tr h="1086610">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lnSpc>
                          <a:spcPct val="150000"/>
                        </a:lnSpc>
                      </a:pPr>
                      <a:r>
                        <a:rPr lang="en-US" sz="1800" dirty="0">
                          <a:latin typeface="Arial" panose="020B0604020202020204" pitchFamily="34" charset="0"/>
                          <a:cs typeface="Arial" panose="020B0604020202020204" pitchFamily="34" charset="0"/>
                        </a:rPr>
                        <a:t>Lexis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r>
                        <a:rPr lang="en-US" sz="1800" b="0" i="0" u="none" strike="noStrike" cap="none" dirty="0">
                          <a:solidFill>
                            <a:schemeClr val="dk1"/>
                          </a:solidFill>
                          <a:effectLst/>
                          <a:latin typeface="Arial" panose="020B0604020202020204" pitchFamily="34" charset="0"/>
                          <a:ea typeface="+mn-ea"/>
                          <a:cs typeface="Arial" panose="020B0604020202020204" pitchFamily="34" charset="0"/>
                          <a:sym typeface="Arial"/>
                        </a:rPr>
                        <a:t>like, enjoy, love, don’t like, don’t enjoy, </a:t>
                      </a:r>
                      <a:r>
                        <a:rPr lang="en-US" sz="1800" b="0" i="0" u="none" strike="noStrike" cap="none" dirty="0" err="1">
                          <a:solidFill>
                            <a:schemeClr val="dk1"/>
                          </a:solidFill>
                          <a:effectLst/>
                          <a:latin typeface="Arial" panose="020B0604020202020204" pitchFamily="34" charset="0"/>
                          <a:ea typeface="+mn-ea"/>
                          <a:cs typeface="Arial" panose="020B0604020202020204" pitchFamily="34" charset="0"/>
                          <a:sym typeface="Arial"/>
                        </a:rPr>
                        <a:t>favourite</a:t>
                      </a:r>
                      <a:endParaRPr lang="en-AE" sz="2400" i="0" u="none" dirty="0">
                        <a:solidFill>
                          <a:schemeClr val="tx1"/>
                        </a:solidFill>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0621342"/>
                  </a:ext>
                </a:extLst>
              </a:tr>
              <a:tr h="991069">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lnSpc>
                          <a:spcPct val="150000"/>
                        </a:lnSpc>
                      </a:pPr>
                      <a:r>
                        <a:rPr lang="en-US" sz="1800" dirty="0">
                          <a:latin typeface="Arial" panose="020B0604020202020204" pitchFamily="34" charset="0"/>
                          <a:cs typeface="Arial" panose="020B0604020202020204" pitchFamily="34" charset="0"/>
                        </a:rPr>
                        <a:t>Examples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a:lnSpc>
                          <a:spcPct val="150000"/>
                        </a:lnSpc>
                      </a:pPr>
                      <a:r>
                        <a:rPr lang="en-US" sz="1800" dirty="0">
                          <a:solidFill>
                            <a:schemeClr val="tx1"/>
                          </a:solidFill>
                          <a:latin typeface="Arial" panose="020B0604020202020204" pitchFamily="34" charset="0"/>
                          <a:cs typeface="Arial" panose="020B0604020202020204" pitchFamily="34" charset="0"/>
                        </a:rPr>
                        <a:t>I like walking in the park.</a:t>
                      </a:r>
                    </a:p>
                    <a:p>
                      <a:pPr algn="l">
                        <a:lnSpc>
                          <a:spcPct val="150000"/>
                        </a:lnSpc>
                      </a:pPr>
                      <a:r>
                        <a:rPr lang="en-US" sz="1800" dirty="0">
                          <a:solidFill>
                            <a:schemeClr val="tx1"/>
                          </a:solidFill>
                          <a:latin typeface="Arial" panose="020B0604020202020204" pitchFamily="34" charset="0"/>
                          <a:cs typeface="Arial" panose="020B0604020202020204" pitchFamily="34" charset="0"/>
                        </a:rPr>
                        <a:t>He likes playing football.</a:t>
                      </a:r>
                    </a:p>
                    <a:p>
                      <a:pPr algn="l">
                        <a:lnSpc>
                          <a:spcPct val="150000"/>
                        </a:lnSpc>
                      </a:pPr>
                      <a:r>
                        <a:rPr lang="en-US" sz="1800" dirty="0">
                          <a:solidFill>
                            <a:schemeClr val="tx1"/>
                          </a:solidFill>
                          <a:latin typeface="Arial" panose="020B0604020202020204" pitchFamily="34" charset="0"/>
                          <a:cs typeface="Arial" panose="020B0604020202020204" pitchFamily="34" charset="0"/>
                        </a:rPr>
                        <a:t>I enjoy sports. </a:t>
                      </a:r>
                    </a:p>
                    <a:p>
                      <a:pPr algn="l">
                        <a:lnSpc>
                          <a:spcPct val="150000"/>
                        </a:lnSpc>
                      </a:pPr>
                      <a:r>
                        <a:rPr lang="en-US" sz="1800" dirty="0">
                          <a:solidFill>
                            <a:schemeClr val="tx1"/>
                          </a:solidFill>
                          <a:latin typeface="Arial" panose="020B0604020202020204" pitchFamily="34" charset="0"/>
                          <a:cs typeface="Arial" panose="020B0604020202020204" pitchFamily="34" charset="0"/>
                        </a:rPr>
                        <a:t>She enjoys shopping in big malls.</a:t>
                      </a: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69498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D8BE7B6-127F-2F62-6EFF-6DC33C715DF1}"/>
              </a:ext>
            </a:extLst>
          </p:cNvPr>
          <p:cNvGraphicFramePr>
            <a:graphicFrameLocks noGrp="1"/>
          </p:cNvGraphicFramePr>
          <p:nvPr>
            <p:extLst>
              <p:ext uri="{D42A27DB-BD31-4B8C-83A1-F6EECF244321}">
                <p14:modId xmlns:p14="http://schemas.microsoft.com/office/powerpoint/2010/main" val="320849727"/>
              </p:ext>
            </p:extLst>
          </p:nvPr>
        </p:nvGraphicFramePr>
        <p:xfrm>
          <a:off x="975925" y="1846855"/>
          <a:ext cx="10240149" cy="3636260"/>
        </p:xfrm>
        <a:graphic>
          <a:graphicData uri="http://schemas.openxmlformats.org/drawingml/2006/table">
            <a:tbl>
              <a:tblPr bandRow="1"/>
              <a:tblGrid>
                <a:gridCol w="2396830">
                  <a:extLst>
                    <a:ext uri="{9D8B030D-6E8A-4147-A177-3AD203B41FA5}">
                      <a16:colId xmlns:a16="http://schemas.microsoft.com/office/drawing/2014/main" val="2323267231"/>
                    </a:ext>
                  </a:extLst>
                </a:gridCol>
                <a:gridCol w="7843319">
                  <a:extLst>
                    <a:ext uri="{9D8B030D-6E8A-4147-A177-3AD203B41FA5}">
                      <a16:colId xmlns:a16="http://schemas.microsoft.com/office/drawing/2014/main" val="3205612208"/>
                    </a:ext>
                  </a:extLst>
                </a:gridCol>
              </a:tblGrid>
              <a:tr h="1086610">
                <a:tc gridSpan="2">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u="none" dirty="0">
                          <a:solidFill>
                            <a:schemeClr val="tx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Describing People</a:t>
                      </a:r>
                      <a:endParaRPr lang="en-US" sz="2400" b="1" u="none" dirty="0">
                        <a:solidFill>
                          <a:schemeClr val="tx1"/>
                        </a:solidFill>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3DDD6"/>
                    </a:solidFill>
                  </a:tcPr>
                </a:tc>
                <a:tc hMerge="1">
                  <a:txBody>
                    <a:bodyPr/>
                    <a:lstStyle/>
                    <a:p>
                      <a:endParaRPr lang="en-AE" dirty="0"/>
                    </a:p>
                  </a:txBody>
                  <a:tcPr/>
                </a:tc>
                <a:extLst>
                  <a:ext uri="{0D108BD9-81ED-4DB2-BD59-A6C34878D82A}">
                    <a16:rowId xmlns:a16="http://schemas.microsoft.com/office/drawing/2014/main" val="4265642309"/>
                  </a:ext>
                </a:extLst>
              </a:tr>
              <a:tr h="1086610">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Lexis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r>
                        <a:rPr lang="en-AE" sz="1800" u="none" dirty="0">
                          <a:solidFill>
                            <a:schemeClr val="tx1"/>
                          </a:solidFill>
                          <a:latin typeface="Arial" panose="020B0604020202020204" pitchFamily="34" charset="0"/>
                          <a:cs typeface="Arial" panose="020B0604020202020204" pitchFamily="34" charset="0"/>
                        </a:rPr>
                        <a:t>young, old, tall, short, big, small, loud, quiet</a:t>
                      </a:r>
                      <a:r>
                        <a:rPr lang="en-AE" sz="1800" u="none">
                          <a:solidFill>
                            <a:schemeClr val="tx1"/>
                          </a:solidFill>
                          <a:latin typeface="Arial" panose="020B0604020202020204" pitchFamily="34" charset="0"/>
                          <a:cs typeface="Arial" panose="020B0604020202020204" pitchFamily="34" charset="0"/>
                        </a:rPr>
                        <a:t>, kind</a:t>
                      </a:r>
                      <a:r>
                        <a:rPr lang="en-GB" sz="1800" u="none" dirty="0">
                          <a:solidFill>
                            <a:schemeClr val="tx1"/>
                          </a:solidFill>
                          <a:latin typeface="Arial" panose="020B0604020202020204" pitchFamily="34" charset="0"/>
                          <a:cs typeface="Arial" panose="020B0604020202020204" pitchFamily="34" charset="0"/>
                        </a:rPr>
                        <a:t>, </a:t>
                      </a:r>
                      <a:r>
                        <a:rPr lang="en-US" sz="1800" u="none" dirty="0">
                          <a:solidFill>
                            <a:schemeClr val="tx1"/>
                          </a:solidFill>
                          <a:latin typeface="Arial" panose="020B0604020202020204" pitchFamily="34" charset="0"/>
                          <a:cs typeface="Arial" panose="020B0604020202020204" pitchFamily="34" charset="0"/>
                        </a:rPr>
                        <a:t>black hair, big green eyes, tall, clever, funny, kind, young, friendly, old, beautiful, small, happy, </a:t>
                      </a:r>
                      <a:endParaRPr lang="en-AE" sz="1800" u="none" dirty="0">
                        <a:solidFill>
                          <a:schemeClr val="tx1"/>
                        </a:solidFill>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0621342"/>
                  </a:ext>
                </a:extLst>
              </a:tr>
              <a:tr h="991069">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Examples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a:r>
                        <a:rPr lang="en-US" sz="1800" dirty="0">
                          <a:solidFill>
                            <a:schemeClr val="tx1"/>
                          </a:solidFill>
                          <a:latin typeface="Arial" panose="020B0604020202020204" pitchFamily="34" charset="0"/>
                          <a:cs typeface="Arial" panose="020B0604020202020204" pitchFamily="34" charset="0"/>
                        </a:rPr>
                        <a:t>My mum is nice.</a:t>
                      </a:r>
                    </a:p>
                    <a:p>
                      <a:pPr algn="l"/>
                      <a:r>
                        <a:rPr lang="en-US" sz="1800" dirty="0">
                          <a:solidFill>
                            <a:schemeClr val="tx1"/>
                          </a:solidFill>
                          <a:latin typeface="Arial" panose="020B0604020202020204" pitchFamily="34" charset="0"/>
                          <a:cs typeface="Arial" panose="020B0604020202020204" pitchFamily="34" charset="0"/>
                        </a:rPr>
                        <a:t>Her sister has green eyes.</a:t>
                      </a:r>
                    </a:p>
                    <a:p>
                      <a:pPr algn="l"/>
                      <a:r>
                        <a:rPr lang="en-US" sz="1800" dirty="0">
                          <a:solidFill>
                            <a:schemeClr val="tx1"/>
                          </a:solidFill>
                          <a:latin typeface="Arial" panose="020B0604020202020204" pitchFamily="34" charset="0"/>
                          <a:cs typeface="Arial" panose="020B0604020202020204" pitchFamily="34" charset="0"/>
                        </a:rPr>
                        <a:t>Is your teacher tall?</a:t>
                      </a:r>
                    </a:p>
                    <a:p>
                      <a:pPr algn="l"/>
                      <a:r>
                        <a:rPr lang="en-US" sz="1800" dirty="0">
                          <a:solidFill>
                            <a:schemeClr val="tx1"/>
                          </a:solidFill>
                          <a:latin typeface="Arial" panose="020B0604020202020204" pitchFamily="34" charset="0"/>
                          <a:cs typeface="Arial" panose="020B0604020202020204" pitchFamily="34" charset="0"/>
                        </a:rPr>
                        <a:t>He is tall. He has brown eyes and short black hair.</a:t>
                      </a:r>
                    </a:p>
                    <a:p>
                      <a:pPr algn="l"/>
                      <a:r>
                        <a:rPr lang="en-US" sz="1800" dirty="0">
                          <a:solidFill>
                            <a:schemeClr val="tx1"/>
                          </a:solidFill>
                          <a:latin typeface="Arial" panose="020B0604020202020204" pitchFamily="34" charset="0"/>
                          <a:cs typeface="Arial" panose="020B0604020202020204" pitchFamily="34" charset="0"/>
                        </a:rPr>
                        <a:t>She is clever and she is always happy. She plays tennis. </a:t>
                      </a: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2233012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5B49372-C619-F6C7-0ADB-B82D2F850C0B}"/>
              </a:ext>
            </a:extLst>
          </p:cNvPr>
          <p:cNvGraphicFramePr>
            <a:graphicFrameLocks noGrp="1"/>
          </p:cNvGraphicFramePr>
          <p:nvPr>
            <p:extLst>
              <p:ext uri="{D42A27DB-BD31-4B8C-83A1-F6EECF244321}">
                <p14:modId xmlns:p14="http://schemas.microsoft.com/office/powerpoint/2010/main" val="2014351420"/>
              </p:ext>
            </p:extLst>
          </p:nvPr>
        </p:nvGraphicFramePr>
        <p:xfrm>
          <a:off x="975925" y="1846855"/>
          <a:ext cx="10240149" cy="3636260"/>
        </p:xfrm>
        <a:graphic>
          <a:graphicData uri="http://schemas.openxmlformats.org/drawingml/2006/table">
            <a:tbl>
              <a:tblPr bandRow="1"/>
              <a:tblGrid>
                <a:gridCol w="2396830">
                  <a:extLst>
                    <a:ext uri="{9D8B030D-6E8A-4147-A177-3AD203B41FA5}">
                      <a16:colId xmlns:a16="http://schemas.microsoft.com/office/drawing/2014/main" val="2323267231"/>
                    </a:ext>
                  </a:extLst>
                </a:gridCol>
                <a:gridCol w="7843319">
                  <a:extLst>
                    <a:ext uri="{9D8B030D-6E8A-4147-A177-3AD203B41FA5}">
                      <a16:colId xmlns:a16="http://schemas.microsoft.com/office/drawing/2014/main" val="3205612208"/>
                    </a:ext>
                  </a:extLst>
                </a:gridCol>
              </a:tblGrid>
              <a:tr h="1086610">
                <a:tc gridSpan="2">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u="none" dirty="0">
                          <a:solidFill>
                            <a:schemeClr val="tx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Describing habits, routines, tasks </a:t>
                      </a:r>
                      <a:r>
                        <a:rPr lang="en-US" sz="2400" b="0" u="none">
                          <a:solidFill>
                            <a:schemeClr val="tx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and jobs</a:t>
                      </a:r>
                      <a:endParaRPr lang="en-US" sz="2400" b="0" u="none" dirty="0">
                        <a:solidFill>
                          <a:schemeClr val="tx1"/>
                        </a:solidFill>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3DDD6"/>
                    </a:solidFill>
                  </a:tcPr>
                </a:tc>
                <a:tc hMerge="1">
                  <a:txBody>
                    <a:bodyPr/>
                    <a:lstStyle/>
                    <a:p>
                      <a:endParaRPr lang="en-AE" dirty="0"/>
                    </a:p>
                  </a:txBody>
                  <a:tcPr/>
                </a:tc>
                <a:extLst>
                  <a:ext uri="{0D108BD9-81ED-4DB2-BD59-A6C34878D82A}">
                    <a16:rowId xmlns:a16="http://schemas.microsoft.com/office/drawing/2014/main" val="4265642309"/>
                  </a:ext>
                </a:extLst>
              </a:tr>
              <a:tr h="1086610">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Lexis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r>
                        <a:rPr lang="en-US" sz="1800" u="none">
                          <a:solidFill>
                            <a:schemeClr val="tx1"/>
                          </a:solidFill>
                          <a:latin typeface="Arial" panose="020B0604020202020204" pitchFamily="34" charset="0"/>
                          <a:cs typeface="Arial" panose="020B0604020202020204" pitchFamily="34" charset="0"/>
                        </a:rPr>
                        <a:t>always, often, sometimes, never, every day, in the morning, on the weekend, on Saturday, etc.</a:t>
                      </a:r>
                      <a:endParaRPr lang="en-AE" sz="1800" u="none" dirty="0">
                        <a:solidFill>
                          <a:schemeClr val="tx1"/>
                        </a:solidFill>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0621342"/>
                  </a:ext>
                </a:extLst>
              </a:tr>
              <a:tr h="991069">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a:r>
                        <a:rPr lang="en-US" sz="1800" dirty="0">
                          <a:latin typeface="Arial" panose="020B0604020202020204" pitchFamily="34" charset="0"/>
                          <a:cs typeface="Arial" panose="020B0604020202020204" pitchFamily="34" charset="0"/>
                        </a:rPr>
                        <a:t>Examples</a:t>
                      </a:r>
                      <a:endParaRPr lang="en-AE" sz="1800" dirty="0">
                        <a:latin typeface="Arial" panose="020B0604020202020204" pitchFamily="34" charset="0"/>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a:r>
                        <a:rPr lang="en-US" sz="1800" dirty="0">
                          <a:solidFill>
                            <a:schemeClr val="tx1"/>
                          </a:solidFill>
                          <a:latin typeface="Arial" panose="020B0604020202020204" pitchFamily="34" charset="0"/>
                          <a:cs typeface="Arial" panose="020B0604020202020204" pitchFamily="34" charset="0"/>
                        </a:rPr>
                        <a:t>I play football </a:t>
                      </a:r>
                      <a:r>
                        <a:rPr lang="en-US" sz="1800" u="sng" dirty="0">
                          <a:solidFill>
                            <a:schemeClr val="tx1"/>
                          </a:solidFill>
                          <a:latin typeface="Arial" panose="020B0604020202020204" pitchFamily="34" charset="0"/>
                          <a:cs typeface="Arial" panose="020B0604020202020204" pitchFamily="34" charset="0"/>
                        </a:rPr>
                        <a:t>every day</a:t>
                      </a:r>
                      <a:r>
                        <a:rPr lang="en-US" sz="1800" dirty="0">
                          <a:solidFill>
                            <a:schemeClr val="tx1"/>
                          </a:solidFill>
                          <a:latin typeface="Arial" panose="020B0604020202020204" pitchFamily="34" charset="0"/>
                          <a:cs typeface="Arial" panose="020B0604020202020204" pitchFamily="34" charset="0"/>
                        </a:rPr>
                        <a:t>. </a:t>
                      </a:r>
                    </a:p>
                    <a:p>
                      <a:pPr algn="l"/>
                      <a:r>
                        <a:rPr lang="en-US" sz="1800" dirty="0">
                          <a:solidFill>
                            <a:schemeClr val="tx1"/>
                          </a:solidFill>
                          <a:latin typeface="Arial" panose="020B0604020202020204" pitchFamily="34" charset="0"/>
                          <a:cs typeface="Arial" panose="020B0604020202020204" pitchFamily="34" charset="0"/>
                        </a:rPr>
                        <a:t>What do you </a:t>
                      </a:r>
                      <a:r>
                        <a:rPr lang="en-US" sz="1800" u="sng" dirty="0">
                          <a:solidFill>
                            <a:schemeClr val="tx1"/>
                          </a:solidFill>
                          <a:latin typeface="Arial" panose="020B0604020202020204" pitchFamily="34" charset="0"/>
                          <a:cs typeface="Arial" panose="020B0604020202020204" pitchFamily="34" charset="0"/>
                        </a:rPr>
                        <a:t>usually</a:t>
                      </a:r>
                      <a:r>
                        <a:rPr lang="en-US" sz="1800" dirty="0">
                          <a:solidFill>
                            <a:schemeClr val="tx1"/>
                          </a:solidFill>
                          <a:latin typeface="Arial" panose="020B0604020202020204" pitchFamily="34" charset="0"/>
                          <a:cs typeface="Arial" panose="020B0604020202020204" pitchFamily="34" charset="0"/>
                        </a:rPr>
                        <a:t> do at school?</a:t>
                      </a:r>
                    </a:p>
                    <a:p>
                      <a:pPr algn="l"/>
                      <a:r>
                        <a:rPr lang="en-US" sz="1800" dirty="0">
                          <a:solidFill>
                            <a:schemeClr val="tx1"/>
                          </a:solidFill>
                          <a:latin typeface="Arial" panose="020B0604020202020204" pitchFamily="34" charset="0"/>
                          <a:cs typeface="Arial" panose="020B0604020202020204" pitchFamily="34" charset="0"/>
                        </a:rPr>
                        <a:t>In the morning, I</a:t>
                      </a:r>
                      <a:r>
                        <a:rPr lang="en-US" sz="1800" u="sng" dirty="0">
                          <a:solidFill>
                            <a:schemeClr val="tx1"/>
                          </a:solidFill>
                          <a:latin typeface="Arial" panose="020B0604020202020204" pitchFamily="34" charset="0"/>
                          <a:cs typeface="Arial" panose="020B0604020202020204" pitchFamily="34" charset="0"/>
                        </a:rPr>
                        <a:t> always</a:t>
                      </a:r>
                      <a:r>
                        <a:rPr lang="en-US" sz="1800" u="none" dirty="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rPr>
                        <a:t>get up early and eat breakfast with my family.</a:t>
                      </a:r>
                    </a:p>
                    <a:p>
                      <a:pPr algn="l"/>
                      <a:r>
                        <a:rPr lang="en-US" sz="1800" u="sng" dirty="0">
                          <a:solidFill>
                            <a:schemeClr val="tx1"/>
                          </a:solidFill>
                          <a:latin typeface="Arial" panose="020B0604020202020204" pitchFamily="34" charset="0"/>
                          <a:cs typeface="Arial" panose="020B0604020202020204" pitchFamily="34" charset="0"/>
                        </a:rPr>
                        <a:t>On Saturday morning</a:t>
                      </a:r>
                      <a:r>
                        <a:rPr lang="en-US" sz="1800" dirty="0">
                          <a:solidFill>
                            <a:schemeClr val="tx1"/>
                          </a:solidFill>
                          <a:latin typeface="Arial" panose="020B0604020202020204" pitchFamily="34" charset="0"/>
                          <a:cs typeface="Arial" panose="020B0604020202020204" pitchFamily="34" charset="0"/>
                        </a:rPr>
                        <a:t>, I </a:t>
                      </a:r>
                      <a:r>
                        <a:rPr lang="en-US" sz="1800" u="sng" dirty="0">
                          <a:solidFill>
                            <a:schemeClr val="tx1"/>
                          </a:solidFill>
                          <a:latin typeface="Arial" panose="020B0604020202020204" pitchFamily="34" charset="0"/>
                          <a:cs typeface="Arial" panose="020B0604020202020204" pitchFamily="34" charset="0"/>
                        </a:rPr>
                        <a:t>play tennis</a:t>
                      </a:r>
                      <a:r>
                        <a:rPr lang="en-US" sz="1800" dirty="0">
                          <a:solidFill>
                            <a:schemeClr val="tx1"/>
                          </a:solidFill>
                          <a:latin typeface="Arial" panose="020B0604020202020204" pitchFamily="34" charset="0"/>
                          <a:cs typeface="Arial" panose="020B0604020202020204" pitchFamily="34" charset="0"/>
                        </a:rPr>
                        <a:t>. </a:t>
                      </a:r>
                    </a:p>
                    <a:p>
                      <a:pPr algn="l"/>
                      <a:r>
                        <a:rPr lang="en-US" sz="1800" u="sng" dirty="0">
                          <a:solidFill>
                            <a:schemeClr val="tx1"/>
                          </a:solidFill>
                          <a:latin typeface="Arial" panose="020B0604020202020204" pitchFamily="34" charset="0"/>
                          <a:cs typeface="Arial" panose="020B0604020202020204" pitchFamily="34" charset="0"/>
                        </a:rPr>
                        <a:t>In the afternoon, </a:t>
                      </a:r>
                      <a:r>
                        <a:rPr lang="en-US" sz="1800" dirty="0">
                          <a:solidFill>
                            <a:schemeClr val="tx1"/>
                          </a:solidFill>
                          <a:latin typeface="Arial" panose="020B0604020202020204" pitchFamily="34" charset="0"/>
                          <a:cs typeface="Arial" panose="020B0604020202020204" pitchFamily="34" charset="0"/>
                        </a:rPr>
                        <a:t>I </a:t>
                      </a:r>
                      <a:r>
                        <a:rPr lang="en-US" sz="1800" u="none" dirty="0">
                          <a:solidFill>
                            <a:schemeClr val="tx1"/>
                          </a:solidFill>
                          <a:latin typeface="Arial" panose="020B0604020202020204" pitchFamily="34" charset="0"/>
                          <a:cs typeface="Arial" panose="020B0604020202020204" pitchFamily="34" charset="0"/>
                        </a:rPr>
                        <a:t>do my homework </a:t>
                      </a:r>
                      <a:r>
                        <a:rPr lang="en-US" sz="1800" dirty="0">
                          <a:solidFill>
                            <a:schemeClr val="tx1"/>
                          </a:solidFill>
                          <a:latin typeface="Arial" panose="020B0604020202020204" pitchFamily="34" charset="0"/>
                          <a:cs typeface="Arial" panose="020B0604020202020204" pitchFamily="34" charset="0"/>
                        </a:rPr>
                        <a:t>and </a:t>
                      </a:r>
                      <a:r>
                        <a:rPr lang="en-US" sz="1800" u="sng" dirty="0">
                          <a:solidFill>
                            <a:schemeClr val="tx1"/>
                          </a:solidFill>
                          <a:latin typeface="Arial" panose="020B0604020202020204" pitchFamily="34" charset="0"/>
                          <a:cs typeface="Arial" panose="020B0604020202020204" pitchFamily="34" charset="0"/>
                        </a:rPr>
                        <a:t>watch TV.</a:t>
                      </a:r>
                    </a:p>
                  </a:txBody>
                  <a:tcPr anchor="ct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3681796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58DCB-36E7-C8FB-3FB8-EBE6077E0C9C}"/>
            </a:ext>
          </a:extLst>
        </p:cNvPr>
        <p:cNvGrpSpPr/>
        <p:nvPr/>
      </p:nvGrpSpPr>
      <p:grpSpPr>
        <a:xfrm>
          <a:off x="0" y="0"/>
          <a:ext cx="0" cy="0"/>
          <a:chOff x="0" y="0"/>
          <a:chExt cx="0" cy="0"/>
        </a:xfrm>
      </p:grpSpPr>
      <p:sp>
        <p:nvSpPr>
          <p:cNvPr id="10" name="مستطيل 9">
            <a:extLst>
              <a:ext uri="{FF2B5EF4-FFF2-40B4-BE49-F238E27FC236}">
                <a16:creationId xmlns:a16="http://schemas.microsoft.com/office/drawing/2014/main" id="{E53E7F89-5F74-C4E2-39D4-4AE97C84C337}"/>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03BFB7DB-D510-B3AD-C25A-2F111B6D462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45C619D7-B37C-7128-1D73-5340B5DBC791}"/>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67BFB3-80BE-494D-FC69-3DA9DD905FE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FC5C247A-D81B-FD54-6D96-7DFEF4EA3832}"/>
              </a:ext>
            </a:extLst>
          </p:cNvPr>
          <p:cNvSpPr txBox="1">
            <a:spLocks/>
          </p:cNvSpPr>
          <p:nvPr/>
        </p:nvSpPr>
        <p:spPr>
          <a:xfrm>
            <a:off x="1199456" y="3292777"/>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 and Core Lexis</a:t>
            </a:r>
          </a:p>
        </p:txBody>
      </p:sp>
    </p:spTree>
    <p:extLst>
      <p:ext uri="{BB962C8B-B14F-4D97-AF65-F5344CB8AC3E}">
        <p14:creationId xmlns:p14="http://schemas.microsoft.com/office/powerpoint/2010/main" val="42685725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AE346BB-E880-0286-D251-7EEC9EC4E927}"/>
              </a:ext>
            </a:extLst>
          </p:cNvPr>
          <p:cNvGraphicFramePr>
            <a:graphicFrameLocks noGrp="1"/>
          </p:cNvGraphicFramePr>
          <p:nvPr/>
        </p:nvGraphicFramePr>
        <p:xfrm>
          <a:off x="368444" y="364890"/>
          <a:ext cx="11455112" cy="6128219"/>
        </p:xfrm>
        <a:graphic>
          <a:graphicData uri="http://schemas.openxmlformats.org/drawingml/2006/table">
            <a:tbl>
              <a:tblPr firstRow="1" bandRow="1">
                <a:tableStyleId>{5C22544A-7EE6-4342-B048-85BDC9FD1C3A}</a:tableStyleId>
              </a:tblPr>
              <a:tblGrid>
                <a:gridCol w="3291208">
                  <a:extLst>
                    <a:ext uri="{9D8B030D-6E8A-4147-A177-3AD203B41FA5}">
                      <a16:colId xmlns:a16="http://schemas.microsoft.com/office/drawing/2014/main" val="1253709070"/>
                    </a:ext>
                  </a:extLst>
                </a:gridCol>
                <a:gridCol w="4081952">
                  <a:extLst>
                    <a:ext uri="{9D8B030D-6E8A-4147-A177-3AD203B41FA5}">
                      <a16:colId xmlns:a16="http://schemas.microsoft.com/office/drawing/2014/main" val="1290746825"/>
                    </a:ext>
                  </a:extLst>
                </a:gridCol>
                <a:gridCol w="4081952">
                  <a:extLst>
                    <a:ext uri="{9D8B030D-6E8A-4147-A177-3AD203B41FA5}">
                      <a16:colId xmlns:a16="http://schemas.microsoft.com/office/drawing/2014/main" val="2073811221"/>
                    </a:ext>
                  </a:extLst>
                </a:gridCol>
              </a:tblGrid>
              <a:tr h="432232">
                <a:tc gridSpan="3">
                  <a:txBody>
                    <a:bodyPr/>
                    <a:lstStyle/>
                    <a:p>
                      <a:pPr algn="l"/>
                      <a:r>
                        <a:rPr lang="en-US" sz="1600" dirty="0">
                          <a:latin typeface="Arial" panose="020B0604020202020204" pitchFamily="34" charset="0"/>
                          <a:cs typeface="Arial" panose="020B0604020202020204" pitchFamily="34" charset="0"/>
                        </a:rPr>
                        <a:t>Part 1 A </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90785">
                <a:tc>
                  <a:txBody>
                    <a:bodyPr/>
                    <a:lstStyle/>
                    <a:p>
                      <a:r>
                        <a:rPr lang="en-US" sz="1600" b="1" dirty="0">
                          <a:solidFill>
                            <a:schemeClr val="bg1"/>
                          </a:solidFill>
                          <a:latin typeface="Arial" panose="020B0604020202020204" pitchFamily="34" charset="0"/>
                          <a:cs typeface="Arial" panose="020B0604020202020204" pitchFamily="34" charset="0"/>
                        </a:rPr>
                        <a:t>Question Type</a:t>
                      </a:r>
                    </a:p>
                  </a:txBody>
                  <a:tcPr anchor="ct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Arial" panose="020B0604020202020204" pitchFamily="34" charset="0"/>
                          <a:ea typeface="+mn-ea"/>
                          <a:cs typeface="Arial" panose="020B0604020202020204" pitchFamily="34" charset="0"/>
                        </a:rPr>
                        <a:t>Matching high frequency words to pictures.</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674992">
                <a:tc>
                  <a:txBody>
                    <a:bodyPr/>
                    <a:lstStyle/>
                    <a:p>
                      <a:r>
                        <a:rPr lang="en-US" sz="1600" b="1" dirty="0">
                          <a:latin typeface="Arial" panose="020B0604020202020204" pitchFamily="34" charset="0"/>
                          <a:cs typeface="Arial" panose="020B0604020202020204" pitchFamily="34" charset="0"/>
                        </a:rPr>
                        <a:t>Outcome Assessed</a:t>
                      </a:r>
                    </a:p>
                  </a:txBody>
                  <a:tcPr anchor="ctr">
                    <a:solidFill>
                      <a:srgbClr val="C3DDD6"/>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latin typeface="Arial" panose="020B0604020202020204" pitchFamily="34" charset="0"/>
                          <a:ea typeface="+mn-ea"/>
                          <a:cs typeface="Arial" panose="020B0604020202020204" pitchFamily="34" charset="0"/>
                        </a:rPr>
                        <a:t>Students are expected to read and identify familiar words and set phrases in very short, simple texts on familiar topics with the help of pictures. </a:t>
                      </a:r>
                    </a:p>
                  </a:txBody>
                  <a:tcP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432232">
                <a:tc>
                  <a:txBody>
                    <a:bodyPr/>
                    <a:lstStyle/>
                    <a:p>
                      <a:r>
                        <a:rPr lang="en-US" sz="1600" b="1" dirty="0">
                          <a:solidFill>
                            <a:schemeClr val="bg1"/>
                          </a:solidFill>
                          <a:latin typeface="Arial" panose="020B0604020202020204" pitchFamily="34" charset="0"/>
                          <a:cs typeface="Arial" panose="020B0604020202020204" pitchFamily="34" charset="0"/>
                        </a:rPr>
                        <a:t>Difficulty Level</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Below level</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432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Remember and Understand</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90785">
                <a:tc>
                  <a:txBody>
                    <a:bodyPr/>
                    <a:lstStyle/>
                    <a:p>
                      <a:r>
                        <a:rPr lang="en-US" sz="1600" b="1" dirty="0">
                          <a:solidFill>
                            <a:schemeClr val="bg1"/>
                          </a:solidFill>
                          <a:latin typeface="Arial" panose="020B0604020202020204" pitchFamily="34" charset="0"/>
                          <a:cs typeface="Arial" panose="020B0604020202020204" pitchFamily="34" charset="0"/>
                        </a:rPr>
                        <a:t>Number of Items</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6 lexis and 6 pictures (2 marks each)</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390785">
                <a:tc rowSpan="4">
                  <a:txBody>
                    <a:bodyPr/>
                    <a:lstStyle/>
                    <a:p>
                      <a:r>
                        <a:rPr lang="en-US" sz="1600" b="1" dirty="0">
                          <a:latin typeface="Arial" panose="020B0604020202020204" pitchFamily="34" charset="0"/>
                          <a:cs typeface="Arial" panose="020B0604020202020204" pitchFamily="34" charset="0"/>
                        </a:rPr>
                        <a:t>Sample Question</a:t>
                      </a: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Students are asked to draw a line from each word to the correct picture.</a:t>
                      </a:r>
                    </a:p>
                  </a:txBody>
                  <a:tcPr>
                    <a:solidFill>
                      <a:srgbClr val="F2F2F2"/>
                    </a:solidFill>
                  </a:tcPr>
                </a:tc>
                <a:tc hMerge="1">
                  <a:txBody>
                    <a:bodyPr/>
                    <a:lstStyle/>
                    <a:p>
                      <a:endParaRPr lang="en-US" dirty="0"/>
                    </a:p>
                  </a:txBody>
                  <a:tcPr/>
                </a:tc>
                <a:extLst>
                  <a:ext uri="{0D108BD9-81ED-4DB2-BD59-A6C34878D82A}">
                    <a16:rowId xmlns:a16="http://schemas.microsoft.com/office/drawing/2014/main" val="3853861329"/>
                  </a:ext>
                </a:extLst>
              </a:tr>
              <a:tr h="674992">
                <a:tc vMerge="1">
                  <a:txBody>
                    <a:bodyPr/>
                    <a:lstStyle/>
                    <a:p>
                      <a:endParaRPr lang="en-US"/>
                    </a:p>
                  </a:txBody>
                  <a:tcPr/>
                </a:tc>
                <a:tc>
                  <a:txBody>
                    <a:bodyPr/>
                    <a:lstStyle/>
                    <a:p>
                      <a:pPr algn="ctr"/>
                      <a:r>
                        <a:rPr lang="en-US" sz="1600" dirty="0">
                          <a:latin typeface="Arial" panose="020B0604020202020204" pitchFamily="34" charset="0"/>
                          <a:cs typeface="Arial" panose="020B0604020202020204" pitchFamily="34" charset="0"/>
                        </a:rPr>
                        <a:t>plane   </a:t>
                      </a:r>
                    </a:p>
                  </a:txBody>
                  <a:tcPr anchor="ctr">
                    <a:solidFill>
                      <a:srgbClr val="CDCACF"/>
                    </a:solidFill>
                  </a:tcPr>
                </a:tc>
                <a:tc>
                  <a:txBody>
                    <a:bodyPr/>
                    <a:lstStyle/>
                    <a:p>
                      <a:endParaRPr lang="en-US" sz="1600" dirty="0"/>
                    </a:p>
                  </a:txBody>
                  <a:tcPr>
                    <a:solidFill>
                      <a:srgbClr val="CDCACF"/>
                    </a:solidFill>
                  </a:tcPr>
                </a:tc>
                <a:extLst>
                  <a:ext uri="{0D108BD9-81ED-4DB2-BD59-A6C34878D82A}">
                    <a16:rowId xmlns:a16="http://schemas.microsoft.com/office/drawing/2014/main" val="2265097247"/>
                  </a:ext>
                </a:extLst>
              </a:tr>
              <a:tr h="674992">
                <a:tc vMerge="1">
                  <a:txBody>
                    <a:bodyPr/>
                    <a:lstStyle/>
                    <a:p>
                      <a:endParaRPr lang="en-US"/>
                    </a:p>
                  </a:txBody>
                  <a:tcPr/>
                </a:tc>
                <a:tc>
                  <a:txBody>
                    <a:bodyPr/>
                    <a:lstStyle/>
                    <a:p>
                      <a:pPr algn="ctr"/>
                      <a:r>
                        <a:rPr lang="en-US" sz="1600" dirty="0">
                          <a:latin typeface="Arial" panose="020B0604020202020204" pitchFamily="34" charset="0"/>
                          <a:cs typeface="Arial" panose="020B0604020202020204" pitchFamily="34" charset="0"/>
                        </a:rPr>
                        <a:t>cake</a:t>
                      </a:r>
                    </a:p>
                  </a:txBody>
                  <a:tcPr anchor="ctr">
                    <a:solidFill>
                      <a:srgbClr val="F2F2F2"/>
                    </a:solidFill>
                  </a:tcPr>
                </a:tc>
                <a:tc>
                  <a:txBody>
                    <a:bodyPr/>
                    <a:lstStyle/>
                    <a:p>
                      <a:endParaRPr lang="en-US" sz="1600" dirty="0"/>
                    </a:p>
                  </a:txBody>
                  <a:tcPr>
                    <a:solidFill>
                      <a:srgbClr val="F2F2F2"/>
                    </a:solidFill>
                  </a:tcPr>
                </a:tc>
                <a:extLst>
                  <a:ext uri="{0D108BD9-81ED-4DB2-BD59-A6C34878D82A}">
                    <a16:rowId xmlns:a16="http://schemas.microsoft.com/office/drawing/2014/main" val="148102293"/>
                  </a:ext>
                </a:extLst>
              </a:tr>
              <a:tr h="674992">
                <a:tc vMerge="1">
                  <a:txBody>
                    <a:bodyPr/>
                    <a:lstStyle/>
                    <a:p>
                      <a:endParaRPr lang="en-US" dirty="0"/>
                    </a:p>
                  </a:txBody>
                  <a:tcPr/>
                </a:tc>
                <a:tc>
                  <a:txBody>
                    <a:bodyPr/>
                    <a:lstStyle/>
                    <a:p>
                      <a:pPr algn="ctr"/>
                      <a:r>
                        <a:rPr lang="en-US" sz="1600" dirty="0">
                          <a:latin typeface="Arial" panose="020B0604020202020204" pitchFamily="34" charset="0"/>
                          <a:cs typeface="Arial" panose="020B0604020202020204" pitchFamily="34" charset="0"/>
                        </a:rPr>
                        <a:t>teacher</a:t>
                      </a:r>
                    </a:p>
                  </a:txBody>
                  <a:tcPr anchor="ctr">
                    <a:solidFill>
                      <a:srgbClr val="CDCACF"/>
                    </a:solidFill>
                  </a:tcPr>
                </a:tc>
                <a:tc>
                  <a:txBody>
                    <a:bodyPr/>
                    <a:lstStyle/>
                    <a:p>
                      <a:endParaRPr lang="en-US" sz="1600" dirty="0"/>
                    </a:p>
                  </a:txBody>
                  <a:tcPr>
                    <a:solidFill>
                      <a:srgbClr val="CDCACF"/>
                    </a:solidFill>
                  </a:tcPr>
                </a:tc>
                <a:extLst>
                  <a:ext uri="{0D108BD9-81ED-4DB2-BD59-A6C34878D82A}">
                    <a16:rowId xmlns:a16="http://schemas.microsoft.com/office/drawing/2014/main" val="860379559"/>
                  </a:ext>
                </a:extLst>
              </a:tr>
              <a:tr h="959200">
                <a:tc>
                  <a:txBody>
                    <a:bodyPr/>
                    <a:lstStyle/>
                    <a:p>
                      <a:r>
                        <a:rPr lang="en-US" sz="1600" b="1" dirty="0">
                          <a:solidFill>
                            <a:schemeClr val="bg1"/>
                          </a:solidFill>
                          <a:latin typeface="Arial" panose="020B0604020202020204" pitchFamily="34" charset="0"/>
                          <a:cs typeface="Arial" panose="020B0604020202020204" pitchFamily="34" charset="0"/>
                        </a:rPr>
                        <a:t>Useful Information</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This activity can help teachers determine which high-frequency words students know well and which ones they struggle with. Teachers can pinpoint vocabulary gaps and tailor future lessons accordingly.</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pic>
        <p:nvPicPr>
          <p:cNvPr id="5" name="Picture 4">
            <a:extLst>
              <a:ext uri="{FF2B5EF4-FFF2-40B4-BE49-F238E27FC236}">
                <a16:creationId xmlns:a16="http://schemas.microsoft.com/office/drawing/2014/main" id="{1CA96E8B-6403-DE9B-5F9A-72E4F66C8A9D}"/>
              </a:ext>
            </a:extLst>
          </p:cNvPr>
          <p:cNvPicPr>
            <a:picLocks noChangeAspect="1"/>
          </p:cNvPicPr>
          <p:nvPr/>
        </p:nvPicPr>
        <p:blipFill>
          <a:blip r:embed="rId2"/>
          <a:stretch>
            <a:fillRect/>
          </a:stretch>
        </p:blipFill>
        <p:spPr>
          <a:xfrm>
            <a:off x="9735276" y="3570262"/>
            <a:ext cx="672000" cy="604800"/>
          </a:xfrm>
          <a:prstGeom prst="rect">
            <a:avLst/>
          </a:prstGeom>
        </p:spPr>
      </p:pic>
      <p:pic>
        <p:nvPicPr>
          <p:cNvPr id="6" name="Picture 5">
            <a:extLst>
              <a:ext uri="{FF2B5EF4-FFF2-40B4-BE49-F238E27FC236}">
                <a16:creationId xmlns:a16="http://schemas.microsoft.com/office/drawing/2014/main" id="{6D905AD6-C720-755C-13B8-574D892318C3}"/>
              </a:ext>
            </a:extLst>
          </p:cNvPr>
          <p:cNvPicPr>
            <a:picLocks noChangeAspect="1"/>
          </p:cNvPicPr>
          <p:nvPr/>
        </p:nvPicPr>
        <p:blipFill>
          <a:blip r:embed="rId3"/>
          <a:stretch>
            <a:fillRect/>
          </a:stretch>
        </p:blipFill>
        <p:spPr>
          <a:xfrm>
            <a:off x="9669731" y="4197901"/>
            <a:ext cx="803090" cy="624626"/>
          </a:xfrm>
          <a:prstGeom prst="rect">
            <a:avLst/>
          </a:prstGeom>
        </p:spPr>
      </p:pic>
      <p:pic>
        <p:nvPicPr>
          <p:cNvPr id="10" name="Picture 9">
            <a:extLst>
              <a:ext uri="{FF2B5EF4-FFF2-40B4-BE49-F238E27FC236}">
                <a16:creationId xmlns:a16="http://schemas.microsoft.com/office/drawing/2014/main" id="{314E728B-056B-C734-EEEF-30D637D4088A}"/>
              </a:ext>
            </a:extLst>
          </p:cNvPr>
          <p:cNvPicPr>
            <a:picLocks noChangeAspect="1"/>
          </p:cNvPicPr>
          <p:nvPr/>
        </p:nvPicPr>
        <p:blipFill>
          <a:blip r:embed="rId4"/>
          <a:stretch>
            <a:fillRect/>
          </a:stretch>
        </p:blipFill>
        <p:spPr>
          <a:xfrm>
            <a:off x="9601376" y="4868206"/>
            <a:ext cx="939800" cy="622300"/>
          </a:xfrm>
          <a:prstGeom prst="rect">
            <a:avLst/>
          </a:prstGeom>
        </p:spPr>
      </p:pic>
      <p:cxnSp>
        <p:nvCxnSpPr>
          <p:cNvPr id="11" name="Straight Arrow Connector 10">
            <a:extLst>
              <a:ext uri="{FF2B5EF4-FFF2-40B4-BE49-F238E27FC236}">
                <a16:creationId xmlns:a16="http://schemas.microsoft.com/office/drawing/2014/main" id="{86B66A88-9F40-D39D-191B-0640900A9E45}"/>
              </a:ext>
            </a:extLst>
          </p:cNvPr>
          <p:cNvCxnSpPr>
            <a:cxnSpLocks/>
          </p:cNvCxnSpPr>
          <p:nvPr/>
        </p:nvCxnSpPr>
        <p:spPr>
          <a:xfrm>
            <a:off x="6181367" y="3930672"/>
            <a:ext cx="3420009" cy="1280114"/>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6783901"/>
      </p:ext>
    </p:extLst>
  </p:cSld>
  <p:clrMapOvr>
    <a:masterClrMapping/>
  </p:clrMapOvr>
  <p:transition spd="slow" advClick="0" advTm="1000">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5667614-DC4A-E738-9090-2BDEFB33F73A}"/>
              </a:ext>
            </a:extLst>
          </p:cNvPr>
          <p:cNvGraphicFramePr>
            <a:graphicFrameLocks noGrp="1"/>
          </p:cNvGraphicFramePr>
          <p:nvPr/>
        </p:nvGraphicFramePr>
        <p:xfrm>
          <a:off x="412511" y="364891"/>
          <a:ext cx="11366978" cy="6128217"/>
        </p:xfrm>
        <a:graphic>
          <a:graphicData uri="http://schemas.openxmlformats.org/drawingml/2006/table">
            <a:tbl>
              <a:tblPr firstRow="1" bandRow="1">
                <a:tableStyleId>{5C22544A-7EE6-4342-B048-85BDC9FD1C3A}</a:tableStyleId>
              </a:tblPr>
              <a:tblGrid>
                <a:gridCol w="3265886">
                  <a:extLst>
                    <a:ext uri="{9D8B030D-6E8A-4147-A177-3AD203B41FA5}">
                      <a16:colId xmlns:a16="http://schemas.microsoft.com/office/drawing/2014/main" val="1253709070"/>
                    </a:ext>
                  </a:extLst>
                </a:gridCol>
                <a:gridCol w="4050546">
                  <a:extLst>
                    <a:ext uri="{9D8B030D-6E8A-4147-A177-3AD203B41FA5}">
                      <a16:colId xmlns:a16="http://schemas.microsoft.com/office/drawing/2014/main" val="1290746825"/>
                    </a:ext>
                  </a:extLst>
                </a:gridCol>
                <a:gridCol w="4050546">
                  <a:extLst>
                    <a:ext uri="{9D8B030D-6E8A-4147-A177-3AD203B41FA5}">
                      <a16:colId xmlns:a16="http://schemas.microsoft.com/office/drawing/2014/main" val="2073811221"/>
                    </a:ext>
                  </a:extLst>
                </a:gridCol>
              </a:tblGrid>
              <a:tr h="420056">
                <a:tc gridSpan="3">
                  <a:txBody>
                    <a:bodyPr/>
                    <a:lstStyle/>
                    <a:p>
                      <a:pPr algn="l"/>
                      <a:r>
                        <a:rPr lang="en-US" sz="1600" dirty="0">
                          <a:latin typeface="Arial" panose="020B0604020202020204" pitchFamily="34" charset="0"/>
                          <a:cs typeface="Arial" panose="020B0604020202020204" pitchFamily="34" charset="0"/>
                        </a:rPr>
                        <a:t>Part 1 B </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79777">
                <a:tc>
                  <a:txBody>
                    <a:bodyPr/>
                    <a:lstStyle/>
                    <a:p>
                      <a:r>
                        <a:rPr lang="en-US" sz="1600" b="1" dirty="0">
                          <a:solidFill>
                            <a:schemeClr val="bg1"/>
                          </a:solidFill>
                          <a:latin typeface="Arial" panose="020B0604020202020204" pitchFamily="34" charset="0"/>
                          <a:cs typeface="Arial" panose="020B0604020202020204" pitchFamily="34" charset="0"/>
                        </a:rPr>
                        <a:t>Question Type</a:t>
                      </a:r>
                    </a:p>
                  </a:txBody>
                  <a:tcPr anchor="ct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Arial" panose="020B0604020202020204" pitchFamily="34" charset="0"/>
                          <a:ea typeface="+mn-ea"/>
                          <a:cs typeface="Arial" panose="020B0604020202020204" pitchFamily="34" charset="0"/>
                        </a:rPr>
                        <a:t>MAZE (grammar and functional language)</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655978">
                <a:tc>
                  <a:txBody>
                    <a:bodyPr/>
                    <a:lstStyle/>
                    <a:p>
                      <a:r>
                        <a:rPr lang="en-US" sz="1600" b="1" dirty="0">
                          <a:latin typeface="Arial" panose="020B0604020202020204" pitchFamily="34" charset="0"/>
                          <a:cs typeface="Arial" panose="020B0604020202020204" pitchFamily="34" charset="0"/>
                        </a:rPr>
                        <a:t>Outcome Assessed</a:t>
                      </a:r>
                    </a:p>
                  </a:txBody>
                  <a:tcPr anchor="ctr">
                    <a:solidFill>
                      <a:srgbClr val="C3DDD6"/>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latin typeface="Arial" panose="020B0604020202020204" pitchFamily="34" charset="0"/>
                          <a:ea typeface="+mn-ea"/>
                          <a:cs typeface="Arial" panose="020B0604020202020204" pitchFamily="34" charset="0"/>
                        </a:rPr>
                        <a:t>Students read and identify familiar words and set phrases in short, simple texts on familiar topics.</a:t>
                      </a:r>
                    </a:p>
                  </a:txBody>
                  <a:tcP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420056">
                <a:tc>
                  <a:txBody>
                    <a:bodyPr/>
                    <a:lstStyle/>
                    <a:p>
                      <a:r>
                        <a:rPr lang="en-US" sz="1600" b="1" dirty="0">
                          <a:solidFill>
                            <a:schemeClr val="bg1"/>
                          </a:solidFill>
                          <a:latin typeface="Arial" panose="020B0604020202020204" pitchFamily="34" charset="0"/>
                          <a:cs typeface="Arial" panose="020B0604020202020204" pitchFamily="34" charset="0"/>
                        </a:rPr>
                        <a:t>Difficulty Level</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At level </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4200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Remember and Understand</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79777">
                <a:tc>
                  <a:txBody>
                    <a:bodyPr/>
                    <a:lstStyle/>
                    <a:p>
                      <a:r>
                        <a:rPr lang="en-US" sz="1600" b="1" dirty="0">
                          <a:solidFill>
                            <a:schemeClr val="bg1"/>
                          </a:solidFill>
                          <a:latin typeface="Arial" panose="020B0604020202020204" pitchFamily="34" charset="0"/>
                          <a:cs typeface="Arial" panose="020B0604020202020204" pitchFamily="34" charset="0"/>
                        </a:rPr>
                        <a:t>Number of Items</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6 gaps (2 marks each)</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655978">
                <a:tc rowSpan="3">
                  <a:txBody>
                    <a:bodyPr/>
                    <a:lstStyle/>
                    <a:p>
                      <a:r>
                        <a:rPr lang="en-US" sz="1600" b="1" dirty="0">
                          <a:latin typeface="Arial" panose="020B0604020202020204" pitchFamily="34" charset="0"/>
                          <a:cs typeface="Arial" panose="020B0604020202020204" pitchFamily="34" charset="0"/>
                        </a:rPr>
                        <a:t>Sample Question</a:t>
                      </a: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Students are asked to read a text and choose the correct word(s) to complete the sentences.</a:t>
                      </a:r>
                    </a:p>
                  </a:txBody>
                  <a:tcPr>
                    <a:solidFill>
                      <a:srgbClr val="F2F2F2"/>
                    </a:solidFill>
                  </a:tcPr>
                </a:tc>
                <a:tc hMerge="1">
                  <a:txBody>
                    <a:bodyPr/>
                    <a:lstStyle/>
                    <a:p>
                      <a:endParaRPr lang="en-US" dirty="0"/>
                    </a:p>
                  </a:txBody>
                  <a:tcPr/>
                </a:tc>
                <a:extLst>
                  <a:ext uri="{0D108BD9-81ED-4DB2-BD59-A6C34878D82A}">
                    <a16:rowId xmlns:a16="http://schemas.microsoft.com/office/drawing/2014/main" val="3853861329"/>
                  </a:ext>
                </a:extLst>
              </a:tr>
              <a:tr h="655978">
                <a:tc vMerge="1">
                  <a:txBody>
                    <a:bodyPr/>
                    <a:lstStyle/>
                    <a:p>
                      <a:endParaRPr lang="en-US"/>
                    </a:p>
                  </a:txBody>
                  <a:tcPr/>
                </a:tc>
                <a:tc gridSpan="2">
                  <a:txBody>
                    <a:bodyPr/>
                    <a:lstStyle/>
                    <a:p>
                      <a:r>
                        <a:rPr lang="en-US" sz="1600" dirty="0">
                          <a:latin typeface="Arial" panose="020B0604020202020204" pitchFamily="34" charset="0"/>
                          <a:cs typeface="Arial" panose="020B0604020202020204" pitchFamily="34" charset="0"/>
                        </a:rPr>
                        <a:t>Last month, Mariam fell and 1 _____ her arm. She stopped 2 _____ tennis. She couldn’t write notes in class. </a:t>
                      </a:r>
                    </a:p>
                  </a:txBody>
                  <a:tcPr>
                    <a:solidFill>
                      <a:srgbClr val="CDCACF"/>
                    </a:solidFill>
                  </a:tcPr>
                </a:tc>
                <a:tc hMerge="1">
                  <a:txBody>
                    <a:bodyPr/>
                    <a:lstStyle/>
                    <a:p>
                      <a:endParaRPr lang="en-US" sz="1600" dirty="0"/>
                    </a:p>
                  </a:txBody>
                  <a:tcPr>
                    <a:solidFill>
                      <a:srgbClr val="CDCACF"/>
                    </a:solidFill>
                  </a:tcPr>
                </a:tc>
                <a:extLst>
                  <a:ext uri="{0D108BD9-81ED-4DB2-BD59-A6C34878D82A}">
                    <a16:rowId xmlns:a16="http://schemas.microsoft.com/office/drawing/2014/main" val="2265097247"/>
                  </a:ext>
                </a:extLst>
              </a:tr>
              <a:tr h="1208381">
                <a:tc vMerge="1">
                  <a:txBody>
                    <a:bodyPr/>
                    <a:lstStyle/>
                    <a:p>
                      <a:endParaRPr lang="en-US" dirty="0"/>
                    </a:p>
                  </a:txBody>
                  <a:tcPr/>
                </a:tc>
                <a:tc>
                  <a:txBody>
                    <a:bodyPr/>
                    <a:lstStyle/>
                    <a:p>
                      <a:r>
                        <a:rPr lang="en-US" sz="1600" dirty="0">
                          <a:latin typeface="Arial" panose="020B0604020202020204" pitchFamily="34" charset="0"/>
                          <a:cs typeface="Arial" panose="020B0604020202020204" pitchFamily="34" charset="0"/>
                        </a:rPr>
                        <a:t>1. </a:t>
                      </a:r>
                    </a:p>
                    <a:p>
                      <a:r>
                        <a:rPr lang="en-US" sz="1600" dirty="0">
                          <a:latin typeface="Arial" panose="020B0604020202020204" pitchFamily="34" charset="0"/>
                          <a:cs typeface="Arial" panose="020B0604020202020204" pitchFamily="34" charset="0"/>
                        </a:rPr>
                        <a:t>breaking</a:t>
                      </a:r>
                    </a:p>
                    <a:p>
                      <a:r>
                        <a:rPr lang="en-US" sz="1600" dirty="0">
                          <a:latin typeface="Arial" panose="020B0604020202020204" pitchFamily="34" charset="0"/>
                          <a:cs typeface="Arial" panose="020B0604020202020204" pitchFamily="34" charset="0"/>
                        </a:rPr>
                        <a:t>breaks</a:t>
                      </a:r>
                    </a:p>
                    <a:p>
                      <a:r>
                        <a:rPr lang="en-US" sz="1600" dirty="0">
                          <a:highlight>
                            <a:srgbClr val="FFFF00"/>
                          </a:highlight>
                          <a:latin typeface="Arial" panose="020B0604020202020204" pitchFamily="34" charset="0"/>
                          <a:cs typeface="Arial" panose="020B0604020202020204" pitchFamily="34" charset="0"/>
                        </a:rPr>
                        <a:t>broke</a:t>
                      </a:r>
                    </a:p>
                  </a:txBody>
                  <a:tcPr>
                    <a:solidFill>
                      <a:srgbClr val="CDCACF"/>
                    </a:solidFill>
                  </a:tcPr>
                </a:tc>
                <a:tc>
                  <a:txBody>
                    <a:bodyPr/>
                    <a:lstStyle/>
                    <a:p>
                      <a:r>
                        <a:rPr lang="en-US" sz="1600" dirty="0">
                          <a:latin typeface="Arial" panose="020B0604020202020204" pitchFamily="34" charset="0"/>
                          <a:cs typeface="Arial" panose="020B0604020202020204" pitchFamily="34" charset="0"/>
                        </a:rPr>
                        <a:t>2.</a:t>
                      </a:r>
                    </a:p>
                    <a:p>
                      <a:r>
                        <a:rPr lang="en-US" sz="1600" dirty="0">
                          <a:latin typeface="Arial" panose="020B0604020202020204" pitchFamily="34" charset="0"/>
                          <a:cs typeface="Arial" panose="020B0604020202020204" pitchFamily="34" charset="0"/>
                        </a:rPr>
                        <a:t>plays</a:t>
                      </a:r>
                    </a:p>
                    <a:p>
                      <a:r>
                        <a:rPr lang="en-US" sz="1600" dirty="0">
                          <a:highlight>
                            <a:srgbClr val="FFFF00"/>
                          </a:highlight>
                          <a:latin typeface="Arial" panose="020B0604020202020204" pitchFamily="34" charset="0"/>
                          <a:cs typeface="Arial" panose="020B0604020202020204" pitchFamily="34" charset="0"/>
                        </a:rPr>
                        <a:t>playing</a:t>
                      </a:r>
                    </a:p>
                    <a:p>
                      <a:r>
                        <a:rPr lang="en-US" sz="1600" dirty="0">
                          <a:latin typeface="Arial" panose="020B0604020202020204" pitchFamily="34" charset="0"/>
                          <a:cs typeface="Arial" panose="020B0604020202020204" pitchFamily="34" charset="0"/>
                        </a:rPr>
                        <a:t>played</a:t>
                      </a:r>
                    </a:p>
                  </a:txBody>
                  <a:tcPr>
                    <a:solidFill>
                      <a:srgbClr val="CDCACF"/>
                    </a:solidFill>
                  </a:tcPr>
                </a:tc>
                <a:extLst>
                  <a:ext uri="{0D108BD9-81ED-4DB2-BD59-A6C34878D82A}">
                    <a16:rowId xmlns:a16="http://schemas.microsoft.com/office/drawing/2014/main" val="860379559"/>
                  </a:ext>
                </a:extLst>
              </a:tr>
              <a:tr h="932180">
                <a:tc>
                  <a:txBody>
                    <a:bodyPr/>
                    <a:lstStyle/>
                    <a:p>
                      <a:endParaRPr lang="en-US" sz="1600" b="1" dirty="0">
                        <a:solidFill>
                          <a:schemeClr val="bg1"/>
                        </a:solidFill>
                        <a:latin typeface="Arial" panose="020B0604020202020204" pitchFamily="34" charset="0"/>
                        <a:cs typeface="Arial" panose="020B0604020202020204" pitchFamily="34" charset="0"/>
                      </a:endParaRPr>
                    </a:p>
                    <a:p>
                      <a:r>
                        <a:rPr lang="en-US" sz="1600" b="1" dirty="0">
                          <a:solidFill>
                            <a:schemeClr val="bg1"/>
                          </a:solidFill>
                          <a:latin typeface="Arial" panose="020B0604020202020204" pitchFamily="34" charset="0"/>
                          <a:cs typeface="Arial" panose="020B0604020202020204" pitchFamily="34" charset="0"/>
                        </a:rPr>
                        <a:t>Useful Information</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This activity can help teachers identify which assessed language items students have mastered and which ones they struggle with. Teachers can then plan future instruction, review, and consolidate learning as needed.</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spTree>
    <p:extLst>
      <p:ext uri="{BB962C8B-B14F-4D97-AF65-F5344CB8AC3E}">
        <p14:creationId xmlns:p14="http://schemas.microsoft.com/office/powerpoint/2010/main" val="346479697"/>
      </p:ext>
    </p:extLst>
  </p:cSld>
  <p:clrMapOvr>
    <a:masterClrMapping/>
  </p:clrMapOvr>
  <p:transition spd="slow" advClick="0" advTm="1000">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E1EA5F-1F11-CA62-263F-3B7A1FA3C119}"/>
              </a:ext>
            </a:extLst>
          </p:cNvPr>
          <p:cNvGraphicFramePr>
            <a:graphicFrameLocks noGrp="1"/>
          </p:cNvGraphicFramePr>
          <p:nvPr/>
        </p:nvGraphicFramePr>
        <p:xfrm>
          <a:off x="407043" y="408007"/>
          <a:ext cx="11377914" cy="6041986"/>
        </p:xfrm>
        <a:graphic>
          <a:graphicData uri="http://schemas.openxmlformats.org/drawingml/2006/table">
            <a:tbl>
              <a:tblPr firstRow="1" bandRow="1">
                <a:tableStyleId>{5C22544A-7EE6-4342-B048-85BDC9FD1C3A}</a:tableStyleId>
              </a:tblPr>
              <a:tblGrid>
                <a:gridCol w="3269028">
                  <a:extLst>
                    <a:ext uri="{9D8B030D-6E8A-4147-A177-3AD203B41FA5}">
                      <a16:colId xmlns:a16="http://schemas.microsoft.com/office/drawing/2014/main" val="1253709070"/>
                    </a:ext>
                  </a:extLst>
                </a:gridCol>
                <a:gridCol w="4054443">
                  <a:extLst>
                    <a:ext uri="{9D8B030D-6E8A-4147-A177-3AD203B41FA5}">
                      <a16:colId xmlns:a16="http://schemas.microsoft.com/office/drawing/2014/main" val="1290746825"/>
                    </a:ext>
                  </a:extLst>
                </a:gridCol>
                <a:gridCol w="4054443">
                  <a:extLst>
                    <a:ext uri="{9D8B030D-6E8A-4147-A177-3AD203B41FA5}">
                      <a16:colId xmlns:a16="http://schemas.microsoft.com/office/drawing/2014/main" val="411742355"/>
                    </a:ext>
                  </a:extLst>
                </a:gridCol>
              </a:tblGrid>
              <a:tr h="385884">
                <a:tc gridSpan="3">
                  <a:txBody>
                    <a:bodyPr/>
                    <a:lstStyle/>
                    <a:p>
                      <a:pPr algn="l"/>
                      <a:r>
                        <a:rPr lang="en-US" dirty="0">
                          <a:latin typeface="Arial" panose="020B0604020202020204" pitchFamily="34" charset="0"/>
                          <a:cs typeface="Arial" panose="020B0604020202020204" pitchFamily="34" charset="0"/>
                        </a:rPr>
                        <a:t>Part 2 A</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48881">
                <a:tc>
                  <a:txBody>
                    <a:bodyPr/>
                    <a:lstStyle/>
                    <a:p>
                      <a:r>
                        <a:rPr lang="en-US" sz="1600" b="1" dirty="0">
                          <a:solidFill>
                            <a:schemeClr val="bg1"/>
                          </a:solidFill>
                          <a:latin typeface="Arial" panose="020B0604020202020204" pitchFamily="34" charset="0"/>
                          <a:cs typeface="Arial" panose="020B0604020202020204" pitchFamily="34" charset="0"/>
                        </a:rPr>
                        <a:t>Question Type</a:t>
                      </a:r>
                    </a:p>
                  </a:txBody>
                  <a:tcP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Arial" panose="020B0604020202020204" pitchFamily="34" charset="0"/>
                          <a:ea typeface="+mn-ea"/>
                          <a:cs typeface="Arial" panose="020B0604020202020204" pitchFamily="34" charset="0"/>
                        </a:rPr>
                        <a:t>Match short, simple texts to the correct titles.</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602613">
                <a:tc>
                  <a:txBody>
                    <a:bodyPr/>
                    <a:lstStyle/>
                    <a:p>
                      <a:r>
                        <a:rPr lang="en-US" sz="1600" b="1" dirty="0">
                          <a:latin typeface="Arial" panose="020B0604020202020204" pitchFamily="34" charset="0"/>
                          <a:cs typeface="Arial" panose="020B0604020202020204" pitchFamily="34" charset="0"/>
                        </a:rPr>
                        <a:t>Outcome Assessed</a:t>
                      </a:r>
                    </a:p>
                  </a:txBody>
                  <a:tcPr anchor="ctr">
                    <a:solidFill>
                      <a:srgbClr val="C3DDD6"/>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latin typeface="Arial" panose="020B0604020202020204" pitchFamily="34" charset="0"/>
                          <a:ea typeface="+mn-ea"/>
                          <a:cs typeface="Arial" panose="020B0604020202020204" pitchFamily="34" charset="0"/>
                        </a:rPr>
                        <a:t>Students are expected to r</a:t>
                      </a:r>
                      <a:r>
                        <a:rPr lang="en-US" sz="1600" kern="1200" dirty="0">
                          <a:solidFill>
                            <a:schemeClr val="dk1"/>
                          </a:solidFill>
                          <a:effectLst/>
                          <a:latin typeface="Arial" panose="020B0604020202020204" pitchFamily="34" charset="0"/>
                          <a:ea typeface="+mn-ea"/>
                          <a:cs typeface="Arial" panose="020B0604020202020204" pitchFamily="34" charset="0"/>
                        </a:rPr>
                        <a:t>ead and understand the overall meaning of very short, simple texts.</a:t>
                      </a:r>
                      <a:endParaRPr lang="en-US" sz="1600" b="0" kern="1200" dirty="0">
                        <a:solidFill>
                          <a:schemeClr val="dk1"/>
                        </a:solidFill>
                        <a:effectLst/>
                        <a:latin typeface="Arial" panose="020B0604020202020204" pitchFamily="34" charset="0"/>
                        <a:ea typeface="+mn-ea"/>
                        <a:cs typeface="Arial" panose="020B0604020202020204" pitchFamily="34" charset="0"/>
                      </a:endParaRPr>
                    </a:p>
                  </a:txBody>
                  <a:tcP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385884">
                <a:tc>
                  <a:txBody>
                    <a:bodyPr/>
                    <a:lstStyle/>
                    <a:p>
                      <a:r>
                        <a:rPr lang="en-US" sz="1600" b="1" dirty="0">
                          <a:solidFill>
                            <a:schemeClr val="bg1"/>
                          </a:solidFill>
                          <a:latin typeface="Arial" panose="020B0604020202020204" pitchFamily="34" charset="0"/>
                          <a:cs typeface="Arial" panose="020B0604020202020204" pitchFamily="34" charset="0"/>
                        </a:rPr>
                        <a:t>Difficulty Level</a:t>
                      </a:r>
                    </a:p>
                  </a:txBody>
                  <a:tcPr>
                    <a:solidFill>
                      <a:srgbClr val="008447"/>
                    </a:solidFill>
                  </a:tcPr>
                </a:tc>
                <a:tc gridSpan="2">
                  <a:txBody>
                    <a:bodyPr/>
                    <a:lstStyle/>
                    <a:p>
                      <a:r>
                        <a:rPr lang="en-US" sz="1600" dirty="0">
                          <a:latin typeface="Arial" panose="020B0604020202020204" pitchFamily="34" charset="0"/>
                          <a:cs typeface="Arial" panose="020B0604020202020204" pitchFamily="34" charset="0"/>
                        </a:rPr>
                        <a:t>Below level </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3858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solidFill>
                      <a:srgbClr val="C3DDD6"/>
                    </a:solidFill>
                  </a:tcPr>
                </a:tc>
                <a:tc gridSpan="2">
                  <a:txBody>
                    <a:bodyPr/>
                    <a:lstStyle/>
                    <a:p>
                      <a:r>
                        <a:rPr lang="en-US" sz="1600" dirty="0">
                          <a:latin typeface="Arial" panose="020B0604020202020204" pitchFamily="34" charset="0"/>
                          <a:cs typeface="Arial" panose="020B0604020202020204" pitchFamily="34" charset="0"/>
                        </a:rPr>
                        <a:t>Apply and Analyse</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48881">
                <a:tc>
                  <a:txBody>
                    <a:bodyPr/>
                    <a:lstStyle/>
                    <a:p>
                      <a:r>
                        <a:rPr lang="en-US" sz="1600" b="1" dirty="0">
                          <a:solidFill>
                            <a:schemeClr val="bg1"/>
                          </a:solidFill>
                          <a:latin typeface="Arial" panose="020B0604020202020204" pitchFamily="34" charset="0"/>
                          <a:cs typeface="Arial" panose="020B0604020202020204" pitchFamily="34" charset="0"/>
                        </a:rPr>
                        <a:t>Number of Items</a:t>
                      </a:r>
                    </a:p>
                  </a:txBody>
                  <a:tcPr>
                    <a:solidFill>
                      <a:srgbClr val="008447"/>
                    </a:solidFill>
                  </a:tcPr>
                </a:tc>
                <a:tc gridSpan="2">
                  <a:txBody>
                    <a:bodyPr/>
                    <a:lstStyle/>
                    <a:p>
                      <a:r>
                        <a:rPr lang="en-US" sz="1600" dirty="0">
                          <a:latin typeface="Arial" panose="020B0604020202020204" pitchFamily="34" charset="0"/>
                          <a:cs typeface="Arial" panose="020B0604020202020204" pitchFamily="34" charset="0"/>
                        </a:rPr>
                        <a:t>4 texts and 6 titles (including 2 distractors) (3 marks each)</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348881">
                <a:tc rowSpan="2">
                  <a:txBody>
                    <a:bodyPr/>
                    <a:lstStyle/>
                    <a:p>
                      <a:r>
                        <a:rPr lang="en-US" sz="1600" b="1" dirty="0">
                          <a:latin typeface="Arial" panose="020B0604020202020204" pitchFamily="34" charset="0"/>
                          <a:cs typeface="Arial" panose="020B0604020202020204" pitchFamily="34" charset="0"/>
                        </a:rPr>
                        <a:t>Sample Question</a:t>
                      </a:r>
                    </a:p>
                    <a:p>
                      <a:endParaRPr lang="en-US" sz="1600" b="1" dirty="0">
                        <a:latin typeface="Arial" panose="020B0604020202020204" pitchFamily="34" charset="0"/>
                        <a:cs typeface="Arial" panose="020B0604020202020204" pitchFamily="34" charset="0"/>
                      </a:endParaRPr>
                    </a:p>
                  </a:txBody>
                  <a:tcPr anchor="ctr">
                    <a:solidFill>
                      <a:srgbClr val="C3DDD6"/>
                    </a:solidFill>
                  </a:tcPr>
                </a:tc>
                <a:tc gridSpan="2">
                  <a:txBody>
                    <a:bodyPr/>
                    <a:lstStyle/>
                    <a:p>
                      <a:r>
                        <a:rPr lang="en-US" sz="1600" dirty="0">
                          <a:latin typeface="Arial" panose="020B0604020202020204" pitchFamily="34" charset="0"/>
                          <a:cs typeface="Arial" panose="020B0604020202020204" pitchFamily="34" charset="0"/>
                        </a:rPr>
                        <a:t>Students are asked to read the text and choose the title that matches the text.</a:t>
                      </a:r>
                    </a:p>
                  </a:txBody>
                  <a:tcPr>
                    <a:solidFill>
                      <a:srgbClr val="F2F2F2"/>
                    </a:solidFill>
                  </a:tcPr>
                </a:tc>
                <a:tc hMerge="1">
                  <a:txBody>
                    <a:bodyPr/>
                    <a:lstStyle/>
                    <a:p>
                      <a:endParaRPr lang="en-US"/>
                    </a:p>
                  </a:txBody>
                  <a:tcPr/>
                </a:tc>
                <a:extLst>
                  <a:ext uri="{0D108BD9-81ED-4DB2-BD59-A6C34878D82A}">
                    <a16:rowId xmlns:a16="http://schemas.microsoft.com/office/drawing/2014/main" val="3853861329"/>
                  </a:ext>
                </a:extLst>
              </a:tr>
              <a:tr h="2632465">
                <a:tc vMerge="1">
                  <a:txBody>
                    <a:bodyPr/>
                    <a:lstStyle/>
                    <a:p>
                      <a:endParaRPr lang="en-US"/>
                    </a:p>
                  </a:txBody>
                  <a:tcPr/>
                </a:tc>
                <a:tc>
                  <a:txBody>
                    <a:bodyPr/>
                    <a:lstStyle/>
                    <a:p>
                      <a:pPr marL="342900" indent="-342900">
                        <a:buAutoNum type="arabicPeriod"/>
                      </a:pPr>
                      <a:r>
                        <a:rPr lang="en-US" sz="1600" dirty="0">
                          <a:latin typeface="Arial" panose="020B0604020202020204" pitchFamily="34" charset="0"/>
                          <a:cs typeface="Arial" panose="020B0604020202020204" pitchFamily="34" charset="0"/>
                        </a:rPr>
                        <a:t>One day, I want to be like Miss Layla. In class, she teaches me how to read and write. Everyday, we sing and count. </a:t>
                      </a:r>
                      <a:r>
                        <a:rPr lang="en-US" sz="1600" dirty="0">
                          <a:highlight>
                            <a:srgbClr val="FFFF00"/>
                          </a:highlight>
                          <a:latin typeface="Arial" panose="020B0604020202020204" pitchFamily="34" charset="0"/>
                          <a:cs typeface="Arial" panose="020B0604020202020204" pitchFamily="34" charset="0"/>
                        </a:rPr>
                        <a:t>(d)</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2. Last week, I did not feel well. I went to</a:t>
                      </a:r>
                    </a:p>
                    <a:p>
                      <a:r>
                        <a:rPr lang="en-US" sz="1600" dirty="0">
                          <a:latin typeface="Arial" panose="020B0604020202020204" pitchFamily="34" charset="0"/>
                          <a:cs typeface="Arial" panose="020B0604020202020204" pitchFamily="34" charset="0"/>
                        </a:rPr>
                        <a:t>    the hospital. They checked my heart.</a:t>
                      </a:r>
                    </a:p>
                    <a:p>
                      <a:r>
                        <a:rPr lang="en-US" sz="1600" dirty="0">
                          <a:latin typeface="Arial" panose="020B0604020202020204" pitchFamily="34" charset="0"/>
                          <a:cs typeface="Arial" panose="020B0604020202020204" pitchFamily="34" charset="0"/>
                        </a:rPr>
                        <a:t>    They told me to eat more vegetables.</a:t>
                      </a:r>
                    </a:p>
                    <a:p>
                      <a:r>
                        <a:rPr lang="en-US" sz="1600" dirty="0">
                          <a:latin typeface="Arial" panose="020B0604020202020204" pitchFamily="34" charset="0"/>
                          <a:cs typeface="Arial" panose="020B0604020202020204" pitchFamily="34" charset="0"/>
                        </a:rPr>
                        <a:t>    </a:t>
                      </a:r>
                      <a:r>
                        <a:rPr lang="en-US" sz="1600" dirty="0">
                          <a:highlight>
                            <a:srgbClr val="FFFF00"/>
                          </a:highlight>
                          <a:latin typeface="Arial" panose="020B0604020202020204" pitchFamily="34" charset="0"/>
                          <a:cs typeface="Arial" panose="020B0604020202020204" pitchFamily="34" charset="0"/>
                        </a:rPr>
                        <a:t>(b)</a:t>
                      </a:r>
                    </a:p>
                    <a:p>
                      <a:endParaRPr lang="en-US" sz="1600" dirty="0">
                        <a:latin typeface="Arial" panose="020B0604020202020204" pitchFamily="34" charset="0"/>
                        <a:cs typeface="Arial" panose="020B0604020202020204" pitchFamily="34" charset="0"/>
                      </a:endParaRPr>
                    </a:p>
                  </a:txBody>
                  <a:tcPr>
                    <a:solidFill>
                      <a:srgbClr val="CDCACF"/>
                    </a:solidFill>
                  </a:tcPr>
                </a:tc>
                <a:tc>
                  <a:txBody>
                    <a:bodyPr/>
                    <a:lstStyle/>
                    <a:p>
                      <a:r>
                        <a:rPr lang="en-US" sz="1600" dirty="0">
                          <a:latin typeface="Arial" panose="020B0604020202020204" pitchFamily="34" charset="0"/>
                          <a:cs typeface="Arial" panose="020B0604020202020204" pitchFamily="34" charset="0"/>
                        </a:rPr>
                        <a:t>a. My Mum and Dad</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b. My Visit to the Doctor</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c. My Best Friend</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d. My Favourite Teacher</a:t>
                      </a:r>
                    </a:p>
                  </a:txBody>
                  <a:tcPr>
                    <a:solidFill>
                      <a:srgbClr val="CDCACF"/>
                    </a:solidFill>
                  </a:tcPr>
                </a:tc>
                <a:extLst>
                  <a:ext uri="{0D108BD9-81ED-4DB2-BD59-A6C34878D82A}">
                    <a16:rowId xmlns:a16="http://schemas.microsoft.com/office/drawing/2014/main" val="2265097247"/>
                  </a:ext>
                </a:extLst>
              </a:tr>
              <a:tr h="602613">
                <a:tc>
                  <a:txBody>
                    <a:bodyPr/>
                    <a:lstStyle/>
                    <a:p>
                      <a:r>
                        <a:rPr lang="en-US" sz="1600" b="1" dirty="0">
                          <a:solidFill>
                            <a:schemeClr val="bg1"/>
                          </a:solidFill>
                          <a:latin typeface="Arial" panose="020B0604020202020204" pitchFamily="34" charset="0"/>
                          <a:cs typeface="Arial" panose="020B0604020202020204" pitchFamily="34" charset="0"/>
                        </a:rPr>
                        <a:t>Useful Information</a:t>
                      </a:r>
                    </a:p>
                  </a:txBody>
                  <a:tcPr anchor="ctr">
                    <a:solidFill>
                      <a:srgbClr val="008447"/>
                    </a:solidFill>
                  </a:tcPr>
                </a:tc>
                <a:tc gridSpan="2">
                  <a:txBody>
                    <a:bodyPr/>
                    <a:lstStyle/>
                    <a:p>
                      <a:r>
                        <a:rPr lang="en-US" sz="1600" dirty="0">
                          <a:latin typeface="Arial" panose="020B0604020202020204" pitchFamily="34" charset="0"/>
                          <a:cs typeface="Arial" panose="020B0604020202020204" pitchFamily="34" charset="0"/>
                        </a:rPr>
                        <a:t>This activity can help teachers identify if students can determine the overall meaning of a text.</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spTree>
    <p:extLst>
      <p:ext uri="{BB962C8B-B14F-4D97-AF65-F5344CB8AC3E}">
        <p14:creationId xmlns:p14="http://schemas.microsoft.com/office/powerpoint/2010/main" val="1091179341"/>
      </p:ext>
    </p:extLst>
  </p:cSld>
  <p:clrMapOvr>
    <a:masterClrMapping/>
  </p:clrMapOvr>
  <p:transition spd="slow" advClick="0" advTm="1000">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C098FED-0CDF-232C-2806-0905F2E105F3}"/>
              </a:ext>
            </a:extLst>
          </p:cNvPr>
          <p:cNvGraphicFramePr>
            <a:graphicFrameLocks noGrp="1"/>
          </p:cNvGraphicFramePr>
          <p:nvPr/>
        </p:nvGraphicFramePr>
        <p:xfrm>
          <a:off x="443524" y="360415"/>
          <a:ext cx="11304952" cy="6070697"/>
        </p:xfrm>
        <a:graphic>
          <a:graphicData uri="http://schemas.openxmlformats.org/drawingml/2006/table">
            <a:tbl>
              <a:tblPr firstRow="1" bandRow="1">
                <a:tableStyleId>{5C22544A-7EE6-4342-B048-85BDC9FD1C3A}</a:tableStyleId>
              </a:tblPr>
              <a:tblGrid>
                <a:gridCol w="3248065">
                  <a:extLst>
                    <a:ext uri="{9D8B030D-6E8A-4147-A177-3AD203B41FA5}">
                      <a16:colId xmlns:a16="http://schemas.microsoft.com/office/drawing/2014/main" val="1253709070"/>
                    </a:ext>
                  </a:extLst>
                </a:gridCol>
                <a:gridCol w="8056887">
                  <a:extLst>
                    <a:ext uri="{9D8B030D-6E8A-4147-A177-3AD203B41FA5}">
                      <a16:colId xmlns:a16="http://schemas.microsoft.com/office/drawing/2014/main" val="1290746825"/>
                    </a:ext>
                  </a:extLst>
                </a:gridCol>
              </a:tblGrid>
              <a:tr h="240683">
                <a:tc gridSpan="2">
                  <a:txBody>
                    <a:bodyPr/>
                    <a:lstStyle/>
                    <a:p>
                      <a:pPr algn="l"/>
                      <a:r>
                        <a:rPr lang="en-US" sz="1600" dirty="0">
                          <a:latin typeface="Arial" panose="020B0604020202020204" pitchFamily="34" charset="0"/>
                          <a:cs typeface="Arial" panose="020B0604020202020204" pitchFamily="34" charset="0"/>
                        </a:rPr>
                        <a:t>Part 2 B</a:t>
                      </a:r>
                    </a:p>
                  </a:txBody>
                  <a:tcPr>
                    <a:solidFill>
                      <a:srgbClr val="BA8C41"/>
                    </a:solidFill>
                  </a:tcPr>
                </a:tc>
                <a:tc hMerge="1">
                  <a:txBody>
                    <a:bodyPr/>
                    <a:lstStyle/>
                    <a:p>
                      <a:endParaRPr lang="en-US"/>
                    </a:p>
                  </a:txBody>
                  <a:tcPr/>
                </a:tc>
                <a:extLst>
                  <a:ext uri="{0D108BD9-81ED-4DB2-BD59-A6C34878D82A}">
                    <a16:rowId xmlns:a16="http://schemas.microsoft.com/office/drawing/2014/main" val="3474503527"/>
                  </a:ext>
                </a:extLst>
              </a:tr>
              <a:tr h="487602">
                <a:tc>
                  <a:txBody>
                    <a:bodyPr/>
                    <a:lstStyle/>
                    <a:p>
                      <a:r>
                        <a:rPr lang="en-US" sz="1600" b="1" dirty="0">
                          <a:solidFill>
                            <a:schemeClr val="bg1"/>
                          </a:solidFill>
                          <a:latin typeface="Arial" panose="020B0604020202020204" pitchFamily="34" charset="0"/>
                          <a:cs typeface="Arial" panose="020B0604020202020204" pitchFamily="34" charset="0"/>
                        </a:rPr>
                        <a:t>Question Type</a:t>
                      </a:r>
                    </a:p>
                  </a:txBody>
                  <a:tcPr>
                    <a:solidFill>
                      <a:srgbClr val="00844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Arial" panose="020B0604020202020204" pitchFamily="34" charset="0"/>
                          <a:ea typeface="+mn-ea"/>
                          <a:cs typeface="Arial" panose="020B0604020202020204" pitchFamily="34" charset="0"/>
                        </a:rPr>
                        <a:t>Complete sentences about a short text by using words from a word bank.</a:t>
                      </a:r>
                    </a:p>
                  </a:txBody>
                  <a:tcPr>
                    <a:solidFill>
                      <a:srgbClr val="CDCACF"/>
                    </a:solidFill>
                  </a:tcPr>
                </a:tc>
                <a:extLst>
                  <a:ext uri="{0D108BD9-81ED-4DB2-BD59-A6C34878D82A}">
                    <a16:rowId xmlns:a16="http://schemas.microsoft.com/office/drawing/2014/main" val="2548474378"/>
                  </a:ext>
                </a:extLst>
              </a:tr>
              <a:tr h="560361">
                <a:tc>
                  <a:txBody>
                    <a:bodyPr/>
                    <a:lstStyle/>
                    <a:p>
                      <a:r>
                        <a:rPr lang="en-US" sz="1600" b="1" dirty="0">
                          <a:latin typeface="Arial" panose="020B0604020202020204" pitchFamily="34" charset="0"/>
                          <a:cs typeface="Arial" panose="020B0604020202020204" pitchFamily="34" charset="0"/>
                        </a:rPr>
                        <a:t>Outcome Assessed</a:t>
                      </a:r>
                    </a:p>
                  </a:txBody>
                  <a:tcPr>
                    <a:solidFill>
                      <a:srgbClr val="C3DD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latin typeface="Arial" panose="020B0604020202020204" pitchFamily="34" charset="0"/>
                          <a:ea typeface="+mn-ea"/>
                          <a:cs typeface="Arial" panose="020B0604020202020204" pitchFamily="34" charset="0"/>
                        </a:rPr>
                        <a:t>Students are expected to r</a:t>
                      </a:r>
                      <a:r>
                        <a:rPr lang="en-US" sz="1600" kern="1200" dirty="0">
                          <a:solidFill>
                            <a:schemeClr val="dk1"/>
                          </a:solidFill>
                          <a:effectLst/>
                          <a:latin typeface="Arial" panose="020B0604020202020204" pitchFamily="34" charset="0"/>
                          <a:ea typeface="+mn-ea"/>
                          <a:cs typeface="Arial" panose="020B0604020202020204" pitchFamily="34" charset="0"/>
                        </a:rPr>
                        <a:t>ead and identify familiar words and set phrases in short, simple texts on familiar topics. </a:t>
                      </a:r>
                      <a:r>
                        <a:rPr lang="en-US" sz="1600" kern="1200" dirty="0">
                          <a:solidFill>
                            <a:schemeClr val="dk1"/>
                          </a:solidFill>
                          <a:effectLst/>
                          <a:latin typeface="+mn-lt"/>
                          <a:ea typeface="+mn-ea"/>
                          <a:cs typeface="+mn-cs"/>
                        </a:rPr>
                        <a:t>  </a:t>
                      </a:r>
                      <a:endParaRPr lang="en-US" sz="1600" b="0" kern="1200" dirty="0">
                        <a:solidFill>
                          <a:schemeClr val="dk1"/>
                        </a:solidFill>
                        <a:effectLst/>
                        <a:latin typeface="Arial" panose="020B0604020202020204" pitchFamily="34" charset="0"/>
                        <a:ea typeface="+mn-ea"/>
                        <a:cs typeface="Arial" panose="020B0604020202020204" pitchFamily="34" charset="0"/>
                      </a:endParaRPr>
                    </a:p>
                  </a:txBody>
                  <a:tcPr>
                    <a:solidFill>
                      <a:srgbClr val="F2F2F2"/>
                    </a:solidFill>
                  </a:tcPr>
                </a:tc>
                <a:extLst>
                  <a:ext uri="{0D108BD9-81ED-4DB2-BD59-A6C34878D82A}">
                    <a16:rowId xmlns:a16="http://schemas.microsoft.com/office/drawing/2014/main" val="2902431030"/>
                  </a:ext>
                </a:extLst>
              </a:tr>
              <a:tr h="308199">
                <a:tc>
                  <a:txBody>
                    <a:bodyPr/>
                    <a:lstStyle/>
                    <a:p>
                      <a:r>
                        <a:rPr lang="en-US" sz="1600" b="1" dirty="0">
                          <a:solidFill>
                            <a:schemeClr val="bg1"/>
                          </a:solidFill>
                          <a:latin typeface="Arial" panose="020B0604020202020204" pitchFamily="34" charset="0"/>
                          <a:cs typeface="Arial" panose="020B0604020202020204" pitchFamily="34" charset="0"/>
                        </a:rPr>
                        <a:t>Difficulty Level</a:t>
                      </a:r>
                    </a:p>
                  </a:txBody>
                  <a:tcPr>
                    <a:solidFill>
                      <a:srgbClr val="008447"/>
                    </a:solidFill>
                  </a:tcPr>
                </a:tc>
                <a:tc>
                  <a:txBody>
                    <a:bodyPr/>
                    <a:lstStyle/>
                    <a:p>
                      <a:r>
                        <a:rPr lang="en-US" sz="1600" dirty="0">
                          <a:latin typeface="Arial" panose="020B0604020202020204" pitchFamily="34" charset="0"/>
                          <a:cs typeface="Arial" panose="020B0604020202020204" pitchFamily="34" charset="0"/>
                        </a:rPr>
                        <a:t>At level </a:t>
                      </a:r>
                    </a:p>
                  </a:txBody>
                  <a:tcPr>
                    <a:solidFill>
                      <a:srgbClr val="CDCACF"/>
                    </a:solidFill>
                  </a:tcPr>
                </a:tc>
                <a:extLst>
                  <a:ext uri="{0D108BD9-81ED-4DB2-BD59-A6C34878D82A}">
                    <a16:rowId xmlns:a16="http://schemas.microsoft.com/office/drawing/2014/main" val="640790225"/>
                  </a:ext>
                </a:extLst>
              </a:tr>
              <a:tr h="3081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solidFill>
                      <a:srgbClr val="C3DDD6"/>
                    </a:solidFill>
                  </a:tcPr>
                </a:tc>
                <a:tc>
                  <a:txBody>
                    <a:bodyPr/>
                    <a:lstStyle/>
                    <a:p>
                      <a:r>
                        <a:rPr lang="en-US" sz="1600" dirty="0">
                          <a:latin typeface="Arial" panose="020B0604020202020204" pitchFamily="34" charset="0"/>
                          <a:cs typeface="Arial" panose="020B0604020202020204" pitchFamily="34" charset="0"/>
                        </a:rPr>
                        <a:t>Apply and Analyse</a:t>
                      </a:r>
                    </a:p>
                  </a:txBody>
                  <a:tcPr>
                    <a:solidFill>
                      <a:srgbClr val="F2F2F2"/>
                    </a:solidFill>
                  </a:tcPr>
                </a:tc>
                <a:extLst>
                  <a:ext uri="{0D108BD9-81ED-4DB2-BD59-A6C34878D82A}">
                    <a16:rowId xmlns:a16="http://schemas.microsoft.com/office/drawing/2014/main" val="2414512768"/>
                  </a:ext>
                </a:extLst>
              </a:tr>
              <a:tr h="308199">
                <a:tc>
                  <a:txBody>
                    <a:bodyPr/>
                    <a:lstStyle/>
                    <a:p>
                      <a:r>
                        <a:rPr lang="en-US" sz="1600" b="1" dirty="0">
                          <a:solidFill>
                            <a:schemeClr val="bg1"/>
                          </a:solidFill>
                          <a:latin typeface="Arial" panose="020B0604020202020204" pitchFamily="34" charset="0"/>
                          <a:cs typeface="Arial" panose="020B0604020202020204" pitchFamily="34" charset="0"/>
                        </a:rPr>
                        <a:t>Number of Items</a:t>
                      </a:r>
                    </a:p>
                  </a:txBody>
                  <a:tcPr>
                    <a:solidFill>
                      <a:srgbClr val="008447"/>
                    </a:solidFill>
                  </a:tcPr>
                </a:tc>
                <a:tc>
                  <a:txBody>
                    <a:bodyPr/>
                    <a:lstStyle/>
                    <a:p>
                      <a:r>
                        <a:rPr lang="en-US" sz="1600" dirty="0">
                          <a:latin typeface="Arial" panose="020B0604020202020204" pitchFamily="34" charset="0"/>
                          <a:cs typeface="Arial" panose="020B0604020202020204" pitchFamily="34" charset="0"/>
                        </a:rPr>
                        <a:t>4 questions (3 marks each) 6 key lexis including 2 distractors</a:t>
                      </a:r>
                    </a:p>
                  </a:txBody>
                  <a:tcPr>
                    <a:solidFill>
                      <a:srgbClr val="CDCACF"/>
                    </a:solidFill>
                  </a:tcPr>
                </a:tc>
                <a:extLst>
                  <a:ext uri="{0D108BD9-81ED-4DB2-BD59-A6C34878D82A}">
                    <a16:rowId xmlns:a16="http://schemas.microsoft.com/office/drawing/2014/main" val="1727126607"/>
                  </a:ext>
                </a:extLst>
              </a:tr>
              <a:tr h="532343">
                <a:tc rowSpan="3">
                  <a:txBody>
                    <a:bodyPr/>
                    <a:lstStyle/>
                    <a:p>
                      <a:pPr algn="l"/>
                      <a:r>
                        <a:rPr lang="en-US" sz="1600" b="1" dirty="0">
                          <a:latin typeface="Arial" panose="020B0604020202020204" pitchFamily="34" charset="0"/>
                          <a:cs typeface="Arial" panose="020B0604020202020204" pitchFamily="34" charset="0"/>
                        </a:rPr>
                        <a:t>Sample Question</a:t>
                      </a:r>
                    </a:p>
                    <a:p>
                      <a:pPr algn="l"/>
                      <a:endParaRPr lang="en-US" sz="1600" b="1" dirty="0">
                        <a:latin typeface="Arial" panose="020B0604020202020204" pitchFamily="34" charset="0"/>
                        <a:cs typeface="Arial" panose="020B0604020202020204" pitchFamily="34" charset="0"/>
                      </a:endParaRPr>
                    </a:p>
                  </a:txBody>
                  <a:tcPr anchor="ctr">
                    <a:solidFill>
                      <a:srgbClr val="C3DDD6"/>
                    </a:solidFill>
                  </a:tcPr>
                </a:tc>
                <a:tc>
                  <a:txBody>
                    <a:bodyPr/>
                    <a:lstStyle/>
                    <a:p>
                      <a:r>
                        <a:rPr lang="en-US" sz="1600" dirty="0">
                          <a:latin typeface="Arial" panose="020B0604020202020204" pitchFamily="34" charset="0"/>
                          <a:cs typeface="Arial" panose="020B0604020202020204" pitchFamily="34" charset="0"/>
                        </a:rPr>
                        <a:t>Students are asked to </a:t>
                      </a:r>
                      <a:r>
                        <a:rPr lang="en-US" sz="1600" kern="1200" dirty="0">
                          <a:solidFill>
                            <a:schemeClr val="dk1"/>
                          </a:solidFill>
                          <a:effectLst/>
                          <a:latin typeface="Arial" panose="020B0604020202020204" pitchFamily="34" charset="0"/>
                          <a:ea typeface="+mn-ea"/>
                          <a:cs typeface="Arial" panose="020B0604020202020204" pitchFamily="34" charset="0"/>
                        </a:rPr>
                        <a:t>complete sentences about a short text by choosing words from a word bank.</a:t>
                      </a:r>
                      <a:endParaRPr lang="en-US" sz="1600" dirty="0">
                        <a:latin typeface="Arial" panose="020B0604020202020204" pitchFamily="34" charset="0"/>
                        <a:cs typeface="Arial" panose="020B0604020202020204" pitchFamily="34" charset="0"/>
                      </a:endParaRPr>
                    </a:p>
                  </a:txBody>
                  <a:tcPr>
                    <a:solidFill>
                      <a:srgbClr val="F2F2F2"/>
                    </a:solidFill>
                  </a:tcPr>
                </a:tc>
                <a:extLst>
                  <a:ext uri="{0D108BD9-81ED-4DB2-BD59-A6C34878D82A}">
                    <a16:rowId xmlns:a16="http://schemas.microsoft.com/office/drawing/2014/main" val="3853861329"/>
                  </a:ext>
                </a:extLst>
              </a:tr>
              <a:tr h="1420234">
                <a:tc vMerge="1">
                  <a:txBody>
                    <a:bodyPr/>
                    <a:lstStyle/>
                    <a:p>
                      <a:endParaRPr lang="en-US"/>
                    </a:p>
                  </a:txBody>
                  <a:tcPr/>
                </a:tc>
                <a:tc>
                  <a:txBody>
                    <a:bodyPr/>
                    <a:lstStyle/>
                    <a:p>
                      <a:pPr marL="0" indent="0">
                        <a:buNone/>
                      </a:pPr>
                      <a:r>
                        <a:rPr lang="en-US" sz="1600" dirty="0">
                          <a:latin typeface="Arial" panose="020B0604020202020204" pitchFamily="34" charset="0"/>
                          <a:cs typeface="Arial" panose="020B0604020202020204" pitchFamily="34" charset="0"/>
                        </a:rPr>
                        <a:t>Hi, I‘m Ali. Everyday, I eat breakfast at 7am. I have three eggs and a banana. I don’t like apples. I have one cup of tea with no milk. After breakfast, I run past my dad’s car to get to the bus stop. I don’t want to be late for school.</a:t>
                      </a:r>
                    </a:p>
                  </a:txBody>
                  <a:tcPr anchor="ctr">
                    <a:solidFill>
                      <a:srgbClr val="CDCACF"/>
                    </a:solidFill>
                  </a:tcPr>
                </a:tc>
                <a:extLst>
                  <a:ext uri="{0D108BD9-81ED-4DB2-BD59-A6C34878D82A}">
                    <a16:rowId xmlns:a16="http://schemas.microsoft.com/office/drawing/2014/main" val="2265097247"/>
                  </a:ext>
                </a:extLst>
              </a:tr>
              <a:tr h="756487">
                <a:tc vMerge="1">
                  <a:txBody>
                    <a:bodyPr/>
                    <a:lstStyle/>
                    <a:p>
                      <a:endParaRPr lang="en-US" sz="1600" b="1" dirty="0">
                        <a:latin typeface="Arial" panose="020B0604020202020204" pitchFamily="34" charset="0"/>
                        <a:cs typeface="Arial" panose="020B0604020202020204" pitchFamily="34" charset="0"/>
                      </a:endParaRPr>
                    </a:p>
                  </a:txBody>
                  <a:tcPr>
                    <a:solidFill>
                      <a:srgbClr val="C3DDD6"/>
                    </a:solidFill>
                  </a:tcPr>
                </a:tc>
                <a:tc>
                  <a:txBody>
                    <a:bodyPr/>
                    <a:lstStyle/>
                    <a:p>
                      <a:r>
                        <a:rPr lang="en-US" sz="1600" dirty="0">
                          <a:latin typeface="Arial" panose="020B0604020202020204" pitchFamily="34" charset="0"/>
                          <a:cs typeface="Arial" panose="020B0604020202020204" pitchFamily="34" charset="0"/>
                        </a:rPr>
                        <a:t>Ali eats _____ fruit. </a:t>
                      </a:r>
                      <a:r>
                        <a:rPr lang="en-US" sz="1600" dirty="0">
                          <a:highlight>
                            <a:srgbClr val="FFFF00"/>
                          </a:highlight>
                          <a:latin typeface="Arial" panose="020B0604020202020204" pitchFamily="34" charset="0"/>
                          <a:cs typeface="Arial" panose="020B0604020202020204" pitchFamily="34" charset="0"/>
                        </a:rPr>
                        <a:t>(yellow)</a:t>
                      </a:r>
                    </a:p>
                    <a:p>
                      <a:r>
                        <a:rPr lang="en-US" sz="1600" dirty="0">
                          <a:latin typeface="Arial" panose="020B0604020202020204" pitchFamily="34" charset="0"/>
                          <a:cs typeface="Arial" panose="020B0604020202020204" pitchFamily="34" charset="0"/>
                        </a:rPr>
                        <a:t>Ali drinks _______. </a:t>
                      </a:r>
                      <a:r>
                        <a:rPr lang="en-US" sz="1600" dirty="0">
                          <a:highlight>
                            <a:srgbClr val="FFFF00"/>
                          </a:highlight>
                          <a:latin typeface="Arial" panose="020B0604020202020204" pitchFamily="34" charset="0"/>
                          <a:cs typeface="Arial" panose="020B0604020202020204" pitchFamily="34" charset="0"/>
                        </a:rPr>
                        <a:t>(tea)</a:t>
                      </a:r>
                    </a:p>
                    <a:p>
                      <a:r>
                        <a:rPr lang="en-US" sz="1600" dirty="0">
                          <a:latin typeface="Arial" panose="020B0604020202020204" pitchFamily="34" charset="0"/>
                          <a:cs typeface="Arial" panose="020B0604020202020204" pitchFamily="34" charset="0"/>
                        </a:rPr>
                        <a:t>Ali goes to school by _____. </a:t>
                      </a:r>
                      <a:r>
                        <a:rPr lang="en-US" sz="1600" dirty="0">
                          <a:highlight>
                            <a:srgbClr val="FFFF00"/>
                          </a:highlight>
                          <a:latin typeface="Arial" panose="020B0604020202020204" pitchFamily="34" charset="0"/>
                          <a:cs typeface="Arial" panose="020B0604020202020204" pitchFamily="34" charset="0"/>
                        </a:rPr>
                        <a:t>(bus)</a:t>
                      </a:r>
                    </a:p>
                  </a:txBody>
                  <a:tcPr>
                    <a:solidFill>
                      <a:srgbClr val="CDCACF"/>
                    </a:solidFill>
                  </a:tcPr>
                </a:tc>
                <a:extLst>
                  <a:ext uri="{0D108BD9-81ED-4DB2-BD59-A6C34878D82A}">
                    <a16:rowId xmlns:a16="http://schemas.microsoft.com/office/drawing/2014/main" val="3673406578"/>
                  </a:ext>
                </a:extLst>
              </a:tr>
              <a:tr h="840541">
                <a:tc>
                  <a:txBody>
                    <a:bodyPr/>
                    <a:lstStyle/>
                    <a:p>
                      <a:endParaRPr lang="en-US" sz="1600" b="1" dirty="0">
                        <a:solidFill>
                          <a:schemeClr val="bg1"/>
                        </a:solidFill>
                        <a:latin typeface="Arial" panose="020B0604020202020204" pitchFamily="34" charset="0"/>
                        <a:cs typeface="Arial" panose="020B0604020202020204" pitchFamily="34" charset="0"/>
                      </a:endParaRPr>
                    </a:p>
                    <a:p>
                      <a:r>
                        <a:rPr lang="en-US" sz="1600" b="1" dirty="0">
                          <a:solidFill>
                            <a:schemeClr val="bg1"/>
                          </a:solidFill>
                          <a:latin typeface="Arial" panose="020B0604020202020204" pitchFamily="34" charset="0"/>
                          <a:cs typeface="Arial" panose="020B0604020202020204" pitchFamily="34" charset="0"/>
                        </a:rPr>
                        <a:t>Useful Information</a:t>
                      </a:r>
                    </a:p>
                  </a:txBody>
                  <a:tcPr>
                    <a:solidFill>
                      <a:srgbClr val="008447"/>
                    </a:solidFill>
                  </a:tcPr>
                </a:tc>
                <a:tc>
                  <a:txBody>
                    <a:bodyPr/>
                    <a:lstStyle/>
                    <a:p>
                      <a:r>
                        <a:rPr lang="en-US" sz="1600" dirty="0">
                          <a:latin typeface="Arial" panose="020B0604020202020204" pitchFamily="34" charset="0"/>
                          <a:cs typeface="Arial" panose="020B0604020202020204" pitchFamily="34" charset="0"/>
                        </a:rPr>
                        <a:t>This activity can help teachers identify if students can read and comprehend texts at an A1 level and demonstrate students’ ability to locate information in a text.</a:t>
                      </a:r>
                    </a:p>
                  </a:txBody>
                  <a:tcPr>
                    <a:solidFill>
                      <a:srgbClr val="F2F2F2"/>
                    </a:solidFill>
                  </a:tcPr>
                </a:tc>
                <a:extLst>
                  <a:ext uri="{0D108BD9-81ED-4DB2-BD59-A6C34878D82A}">
                    <a16:rowId xmlns:a16="http://schemas.microsoft.com/office/drawing/2014/main" val="3168080631"/>
                  </a:ext>
                </a:extLst>
              </a:tr>
            </a:tbl>
          </a:graphicData>
        </a:graphic>
      </p:graphicFrame>
    </p:spTree>
    <p:extLst>
      <p:ext uri="{BB962C8B-B14F-4D97-AF65-F5344CB8AC3E}">
        <p14:creationId xmlns:p14="http://schemas.microsoft.com/office/powerpoint/2010/main" val="1054143679"/>
      </p:ext>
    </p:extLst>
  </p:cSld>
  <p:clrMapOvr>
    <a:masterClrMapping/>
  </p:clrMapOvr>
  <p:transition spd="slow" advClick="0" advTm="1000">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1BF5BEF-41EE-095B-BF9B-FB3B62DCEF36}"/>
              </a:ext>
            </a:extLst>
          </p:cNvPr>
          <p:cNvGraphicFramePr>
            <a:graphicFrameLocks noGrp="1"/>
          </p:cNvGraphicFramePr>
          <p:nvPr/>
        </p:nvGraphicFramePr>
        <p:xfrm>
          <a:off x="441768" y="122039"/>
          <a:ext cx="11308464" cy="6613921"/>
        </p:xfrm>
        <a:graphic>
          <a:graphicData uri="http://schemas.openxmlformats.org/drawingml/2006/table">
            <a:tbl>
              <a:tblPr firstRow="1" bandRow="1">
                <a:tableStyleId>{5C22544A-7EE6-4342-B048-85BDC9FD1C3A}</a:tableStyleId>
              </a:tblPr>
              <a:tblGrid>
                <a:gridCol w="3249074">
                  <a:extLst>
                    <a:ext uri="{9D8B030D-6E8A-4147-A177-3AD203B41FA5}">
                      <a16:colId xmlns:a16="http://schemas.microsoft.com/office/drawing/2014/main" val="1253709070"/>
                    </a:ext>
                  </a:extLst>
                </a:gridCol>
                <a:gridCol w="4029695">
                  <a:extLst>
                    <a:ext uri="{9D8B030D-6E8A-4147-A177-3AD203B41FA5}">
                      <a16:colId xmlns:a16="http://schemas.microsoft.com/office/drawing/2014/main" val="1290746825"/>
                    </a:ext>
                  </a:extLst>
                </a:gridCol>
                <a:gridCol w="4029695">
                  <a:extLst>
                    <a:ext uri="{9D8B030D-6E8A-4147-A177-3AD203B41FA5}">
                      <a16:colId xmlns:a16="http://schemas.microsoft.com/office/drawing/2014/main" val="3987165786"/>
                    </a:ext>
                  </a:extLst>
                </a:gridCol>
              </a:tblGrid>
              <a:tr h="353670">
                <a:tc gridSpan="3">
                  <a:txBody>
                    <a:bodyPr/>
                    <a:lstStyle/>
                    <a:p>
                      <a:pPr algn="l"/>
                      <a:r>
                        <a:rPr lang="en-US" dirty="0">
                          <a:latin typeface="Arial" panose="020B0604020202020204" pitchFamily="34" charset="0"/>
                          <a:cs typeface="Arial" panose="020B0604020202020204" pitchFamily="34" charset="0"/>
                        </a:rPr>
                        <a:t>Part 3</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24198">
                <a:tc>
                  <a:txBody>
                    <a:bodyPr/>
                    <a:lstStyle/>
                    <a:p>
                      <a:pPr algn="l"/>
                      <a:r>
                        <a:rPr lang="en-US" sz="1600" b="1" dirty="0">
                          <a:solidFill>
                            <a:schemeClr val="bg1"/>
                          </a:solidFill>
                          <a:latin typeface="Arial" panose="020B0604020202020204" pitchFamily="34" charset="0"/>
                          <a:cs typeface="Arial" panose="020B0604020202020204" pitchFamily="34" charset="0"/>
                        </a:rPr>
                        <a:t>Question Type</a:t>
                      </a:r>
                    </a:p>
                  </a:txBody>
                  <a:tcPr anchor="ct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Multiple choice questions about two paragraph-level texts presented together.</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1267319">
                <a:tc>
                  <a:txBody>
                    <a:bodyPr/>
                    <a:lstStyle/>
                    <a:p>
                      <a:pPr algn="l"/>
                      <a:r>
                        <a:rPr lang="en-US" sz="1600" b="1" dirty="0">
                          <a:latin typeface="Arial" panose="020B0604020202020204" pitchFamily="34" charset="0"/>
                          <a:cs typeface="Arial" panose="020B0604020202020204" pitchFamily="34" charset="0"/>
                        </a:rPr>
                        <a:t>Outcomes Assessed</a:t>
                      </a:r>
                    </a:p>
                  </a:txBody>
                  <a:tcPr anchor="ctr">
                    <a:solidFill>
                      <a:srgbClr val="C3DDD6"/>
                    </a:solidFill>
                  </a:tcPr>
                </a:tc>
                <a:tc gridSpan="2">
                  <a:txBody>
                    <a:bodyPr/>
                    <a:lstStyle/>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Compare and contrast information within or across simple texts. </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Consider how information from simple texts can be used </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after reading. </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Read and understand the overall meaning of short, simple texts on familiar topics. 	</a:t>
                      </a:r>
                    </a:p>
                  </a:txBody>
                  <a:tcP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328915">
                <a:tc>
                  <a:txBody>
                    <a:bodyPr/>
                    <a:lstStyle/>
                    <a:p>
                      <a:pPr algn="l"/>
                      <a:r>
                        <a:rPr lang="en-US" sz="1600" b="1" dirty="0">
                          <a:solidFill>
                            <a:schemeClr val="bg1"/>
                          </a:solidFill>
                          <a:latin typeface="Arial" panose="020B0604020202020204" pitchFamily="34" charset="0"/>
                          <a:cs typeface="Arial" panose="020B0604020202020204" pitchFamily="34" charset="0"/>
                        </a:rPr>
                        <a:t>Difficulty Level</a:t>
                      </a:r>
                    </a:p>
                  </a:txBody>
                  <a:tcPr anchor="ct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Above level</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3241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nchor="ctr">
                    <a:solidFill>
                      <a:srgbClr val="C3DDD6"/>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Evaluate and Create</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24198">
                <a:tc>
                  <a:txBody>
                    <a:bodyPr/>
                    <a:lstStyle/>
                    <a:p>
                      <a:pPr algn="l"/>
                      <a:r>
                        <a:rPr lang="en-US" sz="1600" b="1" dirty="0">
                          <a:solidFill>
                            <a:schemeClr val="bg1"/>
                          </a:solidFill>
                          <a:latin typeface="Arial" panose="020B0604020202020204" pitchFamily="34" charset="0"/>
                          <a:cs typeface="Arial" panose="020B0604020202020204" pitchFamily="34" charset="0"/>
                        </a:rPr>
                        <a:t>Number of Items</a:t>
                      </a:r>
                    </a:p>
                  </a:txBody>
                  <a:tcPr anchor="ct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4 questions (3 marks each)</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324198">
                <a:tc rowSpan="2">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Sample Question</a:t>
                      </a:r>
                    </a:p>
                    <a:p>
                      <a:pPr algn="l" rtl="1"/>
                      <a:endParaRPr lang="en-US" sz="1600" b="1" dirty="0">
                        <a:latin typeface="Arial" panose="020B0604020202020204" pitchFamily="34" charset="0"/>
                        <a:cs typeface="Arial" panose="020B0604020202020204" pitchFamily="34" charset="0"/>
                      </a:endParaRPr>
                    </a:p>
                  </a:txBody>
                  <a:tcPr anchor="ctr">
                    <a:solidFill>
                      <a:srgbClr val="C3DDD6"/>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Students are asked to answer 4 multiple choice questions.</a:t>
                      </a:r>
                    </a:p>
                  </a:txBody>
                  <a:tcPr>
                    <a:solidFill>
                      <a:srgbClr val="F2F2F2"/>
                    </a:solidFill>
                  </a:tcPr>
                </a:tc>
                <a:tc hMerge="1">
                  <a:txBody>
                    <a:bodyPr/>
                    <a:lstStyle/>
                    <a:p>
                      <a:endParaRPr lang="en-US"/>
                    </a:p>
                  </a:txBody>
                  <a:tcPr/>
                </a:tc>
                <a:extLst>
                  <a:ext uri="{0D108BD9-81ED-4DB2-BD59-A6C34878D82A}">
                    <a16:rowId xmlns:a16="http://schemas.microsoft.com/office/drawing/2014/main" val="3853861329"/>
                  </a:ext>
                </a:extLst>
              </a:tr>
              <a:tr h="2682001">
                <a:tc vMerge="1">
                  <a:txBody>
                    <a:bodyPr/>
                    <a:lstStyle/>
                    <a:p>
                      <a:endParaRPr lang="en-US"/>
                    </a:p>
                  </a:txBody>
                  <a:tcPr/>
                </a:tc>
                <a:tc>
                  <a:txBody>
                    <a:bodyPr/>
                    <a:lstStyle/>
                    <a:p>
                      <a:pPr marL="0" indent="0" algn="l">
                        <a:buNone/>
                      </a:pPr>
                      <a:r>
                        <a:rPr lang="en-US" sz="1600" dirty="0">
                          <a:solidFill>
                            <a:schemeClr val="tx1"/>
                          </a:solidFill>
                          <a:latin typeface="Arial" panose="020B0604020202020204" pitchFamily="34" charset="0"/>
                          <a:cs typeface="Arial" panose="020B0604020202020204" pitchFamily="34" charset="0"/>
                        </a:rPr>
                        <a:t>Text 1. My name is Leila. I take the bus to school every day. It picks me up outside my house. The bus ride is fun. I like seeing the busy streets with lots of cars.</a:t>
                      </a:r>
                    </a:p>
                    <a:p>
                      <a:pPr marL="0" indent="0" algn="l">
                        <a:buNone/>
                      </a:pPr>
                      <a:r>
                        <a:rPr lang="en-US" sz="1600" dirty="0">
                          <a:solidFill>
                            <a:schemeClr val="tx1"/>
                          </a:solidFill>
                          <a:latin typeface="Arial" panose="020B0604020202020204" pitchFamily="34" charset="0"/>
                          <a:cs typeface="Arial" panose="020B0604020202020204" pitchFamily="34" charset="0"/>
                        </a:rPr>
                        <a:t>Text 2. My name is Ali. Last summer, my family drove to the mountains for our holiday. The road trip was exciting. I loved seeing the trees and mountains before we got to our hotel.</a:t>
                      </a:r>
                    </a:p>
                    <a:p>
                      <a:pPr marL="342900" indent="-342900" algn="l">
                        <a:buAutoNum type="arabicPeriod"/>
                      </a:pPr>
                      <a:endParaRPr lang="en-US" sz="1600" dirty="0">
                        <a:solidFill>
                          <a:schemeClr val="tx1"/>
                        </a:solidFill>
                        <a:latin typeface="Arial" panose="020B0604020202020204" pitchFamily="34" charset="0"/>
                        <a:cs typeface="Arial" panose="020B0604020202020204" pitchFamily="34" charset="0"/>
                      </a:endParaRPr>
                    </a:p>
                  </a:txBody>
                  <a:tcPr>
                    <a:solidFill>
                      <a:srgbClr val="CDCACF"/>
                    </a:solidFill>
                  </a:tcPr>
                </a:tc>
                <a:tc>
                  <a:txBody>
                    <a:bodyPr/>
                    <a:lstStyle/>
                    <a:p>
                      <a:pPr marL="0" indent="0" algn="l">
                        <a:buNone/>
                      </a:pPr>
                      <a:r>
                        <a:rPr lang="en-US" sz="1600" dirty="0"/>
                        <a:t>Leila and Ali both _____.</a:t>
                      </a:r>
                    </a:p>
                    <a:p>
                      <a:pPr marL="342900" indent="-342900" algn="l" rtl="0">
                        <a:buAutoNum type="alphaLcPeriod"/>
                      </a:pPr>
                      <a:r>
                        <a:rPr lang="en-US" sz="1600" dirty="0"/>
                        <a:t>take the bus to school</a:t>
                      </a:r>
                    </a:p>
                    <a:p>
                      <a:pPr marL="342900" indent="-342900" algn="l" rtl="0">
                        <a:buAutoNum type="alphaLcPeriod"/>
                      </a:pPr>
                      <a:r>
                        <a:rPr lang="en-US" sz="1600" dirty="0"/>
                        <a:t>go on holiday with family</a:t>
                      </a:r>
                    </a:p>
                    <a:p>
                      <a:pPr marL="342900" indent="-342900" algn="l" rtl="0">
                        <a:buAutoNum type="alphaLcPeriod"/>
                      </a:pPr>
                      <a:r>
                        <a:rPr lang="en-US" sz="1600" dirty="0">
                          <a:highlight>
                            <a:srgbClr val="FFFF00"/>
                          </a:highlight>
                        </a:rPr>
                        <a:t>enjoy their time travelling</a:t>
                      </a:r>
                    </a:p>
                    <a:p>
                      <a:pPr marL="0" indent="0" algn="l">
                        <a:buNone/>
                      </a:pPr>
                      <a:endParaRPr lang="en-US" sz="1600" dirty="0"/>
                    </a:p>
                    <a:p>
                      <a:pPr marL="0" indent="0" algn="l">
                        <a:buNone/>
                      </a:pPr>
                      <a:r>
                        <a:rPr lang="en-US" sz="1600" dirty="0"/>
                        <a:t>You can use both texts to _____.</a:t>
                      </a:r>
                    </a:p>
                    <a:p>
                      <a:pPr marL="342900" indent="-342900" algn="l" rtl="0">
                        <a:buAutoNum type="alphaLcPeriod"/>
                      </a:pPr>
                      <a:r>
                        <a:rPr lang="en-US" sz="1600" dirty="0">
                          <a:highlight>
                            <a:srgbClr val="FFFF00"/>
                          </a:highlight>
                        </a:rPr>
                        <a:t>draw a picture of what they see</a:t>
                      </a:r>
                    </a:p>
                    <a:p>
                      <a:pPr marL="342900" indent="-342900" algn="l" rtl="0">
                        <a:buAutoNum type="alphaLcPeriod"/>
                      </a:pPr>
                      <a:r>
                        <a:rPr lang="en-US" sz="1600" dirty="0"/>
                        <a:t>plan a day out with your family</a:t>
                      </a:r>
                    </a:p>
                    <a:p>
                      <a:pPr marL="342900" indent="-342900" algn="l" rtl="0">
                        <a:buAutoNum type="alphaLcPeriod"/>
                      </a:pPr>
                      <a:r>
                        <a:rPr lang="en-US" sz="1600" dirty="0"/>
                        <a:t>tell someone how to get to school</a:t>
                      </a:r>
                    </a:p>
                  </a:txBody>
                  <a:tcPr>
                    <a:solidFill>
                      <a:srgbClr val="CDCACF"/>
                    </a:solidFill>
                  </a:tcPr>
                </a:tc>
                <a:extLst>
                  <a:ext uri="{0D108BD9-81ED-4DB2-BD59-A6C34878D82A}">
                    <a16:rowId xmlns:a16="http://schemas.microsoft.com/office/drawing/2014/main" val="2265097247"/>
                  </a:ext>
                </a:extLst>
              </a:tr>
              <a:tr h="559978">
                <a:tc>
                  <a:txBody>
                    <a:bodyPr/>
                    <a:lstStyle/>
                    <a:p>
                      <a:pPr algn="l"/>
                      <a:r>
                        <a:rPr lang="en-US" sz="1600" b="1" dirty="0">
                          <a:solidFill>
                            <a:schemeClr val="bg1"/>
                          </a:solidFill>
                          <a:latin typeface="Arial" panose="020B0604020202020204" pitchFamily="34" charset="0"/>
                          <a:cs typeface="Arial" panose="020B0604020202020204" pitchFamily="34" charset="0"/>
                        </a:rPr>
                        <a:t>Useful Information</a:t>
                      </a:r>
                    </a:p>
                  </a:txBody>
                  <a:tcPr anchor="ct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This activity can help teachers determine whether students can make simple connections between two texts. </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spTree>
    <p:extLst>
      <p:ext uri="{BB962C8B-B14F-4D97-AF65-F5344CB8AC3E}">
        <p14:creationId xmlns:p14="http://schemas.microsoft.com/office/powerpoint/2010/main" val="3926963995"/>
      </p:ext>
    </p:extLst>
  </p:cSld>
  <p:clrMapOvr>
    <a:masterClrMapping/>
  </p:clrMapOvr>
  <p:transition spd="slow" advClick="0" advTm="1000">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E43B9D1-1ECC-3D71-B657-88AE200C13C4}"/>
              </a:ext>
            </a:extLst>
          </p:cNvPr>
          <p:cNvGraphicFramePr>
            <a:graphicFrameLocks noGrp="1"/>
          </p:cNvGraphicFramePr>
          <p:nvPr/>
        </p:nvGraphicFramePr>
        <p:xfrm>
          <a:off x="368443" y="352625"/>
          <a:ext cx="11455113" cy="6237244"/>
        </p:xfrm>
        <a:graphic>
          <a:graphicData uri="http://schemas.openxmlformats.org/drawingml/2006/table">
            <a:tbl>
              <a:tblPr firstRow="1" bandRow="1">
                <a:tableStyleId>{5C22544A-7EE6-4342-B048-85BDC9FD1C3A}</a:tableStyleId>
              </a:tblPr>
              <a:tblGrid>
                <a:gridCol w="3291208">
                  <a:extLst>
                    <a:ext uri="{9D8B030D-6E8A-4147-A177-3AD203B41FA5}">
                      <a16:colId xmlns:a16="http://schemas.microsoft.com/office/drawing/2014/main" val="1253709070"/>
                    </a:ext>
                  </a:extLst>
                </a:gridCol>
                <a:gridCol w="3260534">
                  <a:extLst>
                    <a:ext uri="{9D8B030D-6E8A-4147-A177-3AD203B41FA5}">
                      <a16:colId xmlns:a16="http://schemas.microsoft.com/office/drawing/2014/main" val="1290746825"/>
                    </a:ext>
                  </a:extLst>
                </a:gridCol>
                <a:gridCol w="4903371">
                  <a:extLst>
                    <a:ext uri="{9D8B030D-6E8A-4147-A177-3AD203B41FA5}">
                      <a16:colId xmlns:a16="http://schemas.microsoft.com/office/drawing/2014/main" val="700967813"/>
                    </a:ext>
                  </a:extLst>
                </a:gridCol>
              </a:tblGrid>
              <a:tr h="335679">
                <a:tc gridSpan="3">
                  <a:txBody>
                    <a:bodyPr/>
                    <a:lstStyle/>
                    <a:p>
                      <a:pPr algn="l"/>
                      <a:r>
                        <a:rPr lang="en-US" dirty="0">
                          <a:latin typeface="Arial" panose="020B0604020202020204" pitchFamily="34" charset="0"/>
                          <a:cs typeface="Arial" panose="020B0604020202020204" pitchFamily="34" charset="0"/>
                        </a:rPr>
                        <a:t>Writing</a:t>
                      </a:r>
                    </a:p>
                  </a:txBody>
                  <a:tcPr>
                    <a:solidFill>
                      <a:srgbClr val="BA8C4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4503527"/>
                  </a:ext>
                </a:extLst>
              </a:tr>
              <a:tr h="354205">
                <a:tc>
                  <a:txBody>
                    <a:bodyPr/>
                    <a:lstStyle/>
                    <a:p>
                      <a:pPr algn="l"/>
                      <a:r>
                        <a:rPr lang="en-US" sz="1600" b="1" dirty="0">
                          <a:solidFill>
                            <a:schemeClr val="bg1"/>
                          </a:solidFill>
                          <a:latin typeface="Arial" panose="020B0604020202020204" pitchFamily="34" charset="0"/>
                          <a:cs typeface="Arial" panose="020B0604020202020204" pitchFamily="34" charset="0"/>
                        </a:rPr>
                        <a:t>Question Type</a:t>
                      </a:r>
                    </a:p>
                  </a:txBody>
                  <a:tcPr>
                    <a:solidFill>
                      <a:srgbClr val="008447"/>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Answering questions with full sentences using vocabulary from a word bank.</a:t>
                      </a:r>
                    </a:p>
                  </a:txBody>
                  <a:tcPr>
                    <a:solidFill>
                      <a:srgbClr val="CDCACF"/>
                    </a:solidFill>
                  </a:tcPr>
                </a:tc>
                <a:tc hMerge="1">
                  <a:txBody>
                    <a:bodyPr/>
                    <a:lstStyle/>
                    <a:p>
                      <a:endParaRPr lang="en-US"/>
                    </a:p>
                  </a:txBody>
                  <a:tcPr/>
                </a:tc>
                <a:extLst>
                  <a:ext uri="{0D108BD9-81ED-4DB2-BD59-A6C34878D82A}">
                    <a16:rowId xmlns:a16="http://schemas.microsoft.com/office/drawing/2014/main" val="2548474378"/>
                  </a:ext>
                </a:extLst>
              </a:tr>
              <a:tr h="0">
                <a:tc>
                  <a:txBody>
                    <a:bodyPr/>
                    <a:lstStyle/>
                    <a:p>
                      <a:pPr algn="l"/>
                      <a:r>
                        <a:rPr lang="en-US" sz="1600" b="1" dirty="0">
                          <a:latin typeface="Arial" panose="020B0604020202020204" pitchFamily="34" charset="0"/>
                          <a:cs typeface="Arial" panose="020B0604020202020204" pitchFamily="34" charset="0"/>
                        </a:rPr>
                        <a:t>Outcome Assessed</a:t>
                      </a:r>
                    </a:p>
                  </a:txBody>
                  <a:tcPr>
                    <a:solidFill>
                      <a:srgbClr val="C3DDD6"/>
                    </a:solidFill>
                  </a:tcPr>
                </a:tc>
                <a:tc gridSpan="2">
                  <a:txBody>
                    <a:bodyPr/>
                    <a:lstStyle/>
                    <a:p>
                      <a:pPr algn="l"/>
                      <a:endParaRPr lang="en-US" sz="1600" b="0" i="0" u="none" strike="noStrike" kern="1200" baseline="0" dirty="0">
                        <a:solidFill>
                          <a:schemeClr val="tx1"/>
                        </a:solidFill>
                        <a:latin typeface="Arial" panose="020B0604020202020204" pitchFamily="34" charset="0"/>
                        <a:ea typeface="+mn-ea"/>
                        <a:cs typeface="Arial" panose="020B0604020202020204" pitchFamily="34" charset="0"/>
                      </a:endParaRP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Write short, simple texts on familiar topics. </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Write sentences using correct punctuation.</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Apply spelling rules and conventions when writing.</a:t>
                      </a:r>
                    </a:p>
                    <a:p>
                      <a:pPr algn="l"/>
                      <a:r>
                        <a:rPr lang="en-US" sz="1600" b="0" i="0" u="none" strike="noStrike" kern="1200" baseline="0" dirty="0">
                          <a:solidFill>
                            <a:schemeClr val="tx1"/>
                          </a:solidFill>
                          <a:latin typeface="Arial" panose="020B0604020202020204" pitchFamily="34" charset="0"/>
                          <a:ea typeface="+mn-ea"/>
                          <a:cs typeface="Arial" panose="020B0604020202020204" pitchFamily="34" charset="0"/>
                        </a:rPr>
                        <a:t>	</a:t>
                      </a:r>
                    </a:p>
                  </a:txBody>
                  <a:tcPr anchor="ctr">
                    <a:solidFill>
                      <a:srgbClr val="F2F2F2"/>
                    </a:solidFill>
                  </a:tcPr>
                </a:tc>
                <a:tc hMerge="1">
                  <a:txBody>
                    <a:bodyPr/>
                    <a:lstStyle/>
                    <a:p>
                      <a:endParaRPr lang="en-US"/>
                    </a:p>
                  </a:txBody>
                  <a:tcPr/>
                </a:tc>
                <a:extLst>
                  <a:ext uri="{0D108BD9-81ED-4DB2-BD59-A6C34878D82A}">
                    <a16:rowId xmlns:a16="http://schemas.microsoft.com/office/drawing/2014/main" val="2902431030"/>
                  </a:ext>
                </a:extLst>
              </a:tr>
              <a:tr h="335679">
                <a:tc>
                  <a:txBody>
                    <a:bodyPr/>
                    <a:lstStyle/>
                    <a:p>
                      <a:pPr algn="l"/>
                      <a:r>
                        <a:rPr lang="en-US" sz="1600" b="1" dirty="0">
                          <a:solidFill>
                            <a:schemeClr val="bg1"/>
                          </a:solidFill>
                          <a:latin typeface="Arial" panose="020B0604020202020204" pitchFamily="34" charset="0"/>
                          <a:cs typeface="Arial" panose="020B0604020202020204" pitchFamily="34" charset="0"/>
                        </a:rPr>
                        <a:t>Difficulty Level</a:t>
                      </a:r>
                    </a:p>
                  </a:txBody>
                  <a:tcP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At level</a:t>
                      </a:r>
                    </a:p>
                  </a:txBody>
                  <a:tcPr>
                    <a:solidFill>
                      <a:srgbClr val="CDCACF"/>
                    </a:solidFill>
                  </a:tcPr>
                </a:tc>
                <a:tc hMerge="1">
                  <a:txBody>
                    <a:bodyPr/>
                    <a:lstStyle/>
                    <a:p>
                      <a:endParaRPr lang="en-US"/>
                    </a:p>
                  </a:txBody>
                  <a:tcPr/>
                </a:tc>
                <a:extLst>
                  <a:ext uri="{0D108BD9-81ED-4DB2-BD59-A6C34878D82A}">
                    <a16:rowId xmlns:a16="http://schemas.microsoft.com/office/drawing/2014/main" val="640790225"/>
                  </a:ext>
                </a:extLst>
              </a:tr>
              <a:tr h="7449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Bloom’s Taxonomy</a:t>
                      </a:r>
                    </a:p>
                  </a:txBody>
                  <a:tcPr>
                    <a:solidFill>
                      <a:srgbClr val="C3DDD6"/>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Remember and Understand</a:t>
                      </a:r>
                    </a:p>
                    <a:p>
                      <a:pPr algn="l"/>
                      <a:r>
                        <a:rPr lang="en-US" sz="1600" dirty="0">
                          <a:solidFill>
                            <a:schemeClr val="tx1"/>
                          </a:solidFill>
                          <a:latin typeface="Arial" panose="020B0604020202020204" pitchFamily="34" charset="0"/>
                          <a:cs typeface="Arial" panose="020B0604020202020204" pitchFamily="34" charset="0"/>
                        </a:rPr>
                        <a:t>Apply and Analyse</a:t>
                      </a:r>
                    </a:p>
                    <a:p>
                      <a:pPr algn="l"/>
                      <a:r>
                        <a:rPr lang="en-US" sz="1600" dirty="0">
                          <a:solidFill>
                            <a:schemeClr val="tx1"/>
                          </a:solidFill>
                          <a:latin typeface="Arial" panose="020B0604020202020204" pitchFamily="34" charset="0"/>
                          <a:cs typeface="Arial" panose="020B0604020202020204" pitchFamily="34" charset="0"/>
                        </a:rPr>
                        <a:t>Evaluate and create</a:t>
                      </a:r>
                    </a:p>
                  </a:txBody>
                  <a:tcPr>
                    <a:solidFill>
                      <a:srgbClr val="F2F2F2"/>
                    </a:solidFill>
                  </a:tcPr>
                </a:tc>
                <a:tc hMerge="1">
                  <a:txBody>
                    <a:bodyPr/>
                    <a:lstStyle/>
                    <a:p>
                      <a:endParaRPr lang="en-US"/>
                    </a:p>
                  </a:txBody>
                  <a:tcPr/>
                </a:tc>
                <a:extLst>
                  <a:ext uri="{0D108BD9-81ED-4DB2-BD59-A6C34878D82A}">
                    <a16:rowId xmlns:a16="http://schemas.microsoft.com/office/drawing/2014/main" val="2414512768"/>
                  </a:ext>
                </a:extLst>
              </a:tr>
              <a:tr h="303490">
                <a:tc>
                  <a:txBody>
                    <a:bodyPr/>
                    <a:lstStyle/>
                    <a:p>
                      <a:pPr algn="l"/>
                      <a:r>
                        <a:rPr lang="en-US" sz="1600" b="1" dirty="0">
                          <a:solidFill>
                            <a:schemeClr val="bg1"/>
                          </a:solidFill>
                          <a:latin typeface="Arial" panose="020B0604020202020204" pitchFamily="34" charset="0"/>
                          <a:cs typeface="Arial" panose="020B0604020202020204" pitchFamily="34" charset="0"/>
                        </a:rPr>
                        <a:t>Number of Items</a:t>
                      </a:r>
                    </a:p>
                  </a:txBody>
                  <a:tcP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5 questions marked using a rubric (40 marks)</a:t>
                      </a:r>
                    </a:p>
                  </a:txBody>
                  <a:tcPr>
                    <a:solidFill>
                      <a:srgbClr val="CDCACF"/>
                    </a:solidFill>
                  </a:tcPr>
                </a:tc>
                <a:tc hMerge="1">
                  <a:txBody>
                    <a:bodyPr/>
                    <a:lstStyle/>
                    <a:p>
                      <a:endParaRPr lang="en-US"/>
                    </a:p>
                  </a:txBody>
                  <a:tcPr/>
                </a:tc>
                <a:extLst>
                  <a:ext uri="{0D108BD9-81ED-4DB2-BD59-A6C34878D82A}">
                    <a16:rowId xmlns:a16="http://schemas.microsoft.com/office/drawing/2014/main" val="1727126607"/>
                  </a:ext>
                </a:extLst>
              </a:tr>
              <a:tr h="524211">
                <a:tc rowSpan="2">
                  <a:txBody>
                    <a:bodyPr/>
                    <a:lstStyle/>
                    <a:p>
                      <a:pPr algn="l"/>
                      <a:endParaRPr lang="en-US" sz="1600" b="1" dirty="0">
                        <a:latin typeface="Arial" panose="020B0604020202020204" pitchFamily="34" charset="0"/>
                        <a:cs typeface="Arial" panose="020B0604020202020204" pitchFamily="34" charset="0"/>
                      </a:endParaRPr>
                    </a:p>
                    <a:p>
                      <a:pPr algn="l"/>
                      <a:endParaRPr lang="en-US" sz="1600" b="1" dirty="0">
                        <a:latin typeface="Arial" panose="020B0604020202020204" pitchFamily="34" charset="0"/>
                        <a:cs typeface="Arial" panose="020B0604020202020204" pitchFamily="34" charset="0"/>
                      </a:endParaRPr>
                    </a:p>
                    <a:p>
                      <a:pPr algn="l"/>
                      <a:endParaRPr lang="en-US" sz="1600" b="1" dirty="0">
                        <a:latin typeface="Arial" panose="020B0604020202020204" pitchFamily="34" charset="0"/>
                        <a:cs typeface="Arial" panose="020B0604020202020204" pitchFamily="34" charset="0"/>
                      </a:endParaRPr>
                    </a:p>
                    <a:p>
                      <a:pPr algn="l"/>
                      <a:r>
                        <a:rPr lang="en-US" sz="1600" b="1" dirty="0">
                          <a:latin typeface="Arial" panose="020B0604020202020204" pitchFamily="34" charset="0"/>
                          <a:cs typeface="Arial" panose="020B0604020202020204" pitchFamily="34" charset="0"/>
                        </a:rPr>
                        <a:t>Sample Question</a:t>
                      </a:r>
                    </a:p>
                    <a:p>
                      <a:pPr algn="l"/>
                      <a:endParaRPr lang="en-US" sz="1600" b="1" dirty="0">
                        <a:latin typeface="Arial" panose="020B0604020202020204" pitchFamily="34" charset="0"/>
                        <a:cs typeface="Arial" panose="020B0604020202020204" pitchFamily="34" charset="0"/>
                      </a:endParaRPr>
                    </a:p>
                  </a:txBody>
                  <a:tcPr>
                    <a:solidFill>
                      <a:srgbClr val="C3DDD6"/>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Students are asked to look at a picture and use the words in the box to help them answer all the questions by writing complete sentences.</a:t>
                      </a:r>
                    </a:p>
                  </a:txBody>
                  <a:tcPr>
                    <a:solidFill>
                      <a:srgbClr val="F2F2F2"/>
                    </a:solidFill>
                  </a:tcPr>
                </a:tc>
                <a:tc hMerge="1">
                  <a:txBody>
                    <a:bodyPr/>
                    <a:lstStyle/>
                    <a:p>
                      <a:endParaRPr lang="en-US"/>
                    </a:p>
                  </a:txBody>
                  <a:tcPr/>
                </a:tc>
                <a:extLst>
                  <a:ext uri="{0D108BD9-81ED-4DB2-BD59-A6C34878D82A}">
                    <a16:rowId xmlns:a16="http://schemas.microsoft.com/office/drawing/2014/main" val="3853861329"/>
                  </a:ext>
                </a:extLst>
              </a:tr>
              <a:tr h="1407092">
                <a:tc vMerge="1">
                  <a:txBody>
                    <a:bodyPr/>
                    <a:lstStyle/>
                    <a:p>
                      <a:endParaRPr lang="en-US"/>
                    </a:p>
                  </a:txBody>
                  <a:tcPr/>
                </a:tc>
                <a:tc>
                  <a:txBody>
                    <a:bodyPr/>
                    <a:lstStyle/>
                    <a:p>
                      <a:pPr algn="l"/>
                      <a:r>
                        <a:rPr lang="en-US" sz="1600" dirty="0">
                          <a:solidFill>
                            <a:schemeClr val="tx1"/>
                          </a:solidFill>
                          <a:latin typeface="Arial" panose="020B0604020202020204" pitchFamily="34" charset="0"/>
                          <a:cs typeface="Arial" panose="020B0604020202020204" pitchFamily="34" charset="0"/>
                        </a:rPr>
                        <a:t>rainy</a:t>
                      </a:r>
                    </a:p>
                    <a:p>
                      <a:pPr algn="l"/>
                      <a:r>
                        <a:rPr lang="en-US" sz="1600" dirty="0">
                          <a:solidFill>
                            <a:schemeClr val="tx1"/>
                          </a:solidFill>
                          <a:latin typeface="Arial" panose="020B0604020202020204" pitchFamily="34" charset="0"/>
                          <a:cs typeface="Arial" panose="020B0604020202020204" pitchFamily="34" charset="0"/>
                        </a:rPr>
                        <a:t>cloudy</a:t>
                      </a:r>
                    </a:p>
                    <a:p>
                      <a:pPr algn="l"/>
                      <a:r>
                        <a:rPr lang="en-US" sz="1600" dirty="0">
                          <a:solidFill>
                            <a:schemeClr val="tx1"/>
                          </a:solidFill>
                          <a:latin typeface="Arial" panose="020B0604020202020204" pitchFamily="34" charset="0"/>
                          <a:cs typeface="Arial" panose="020B0604020202020204" pitchFamily="34" charset="0"/>
                        </a:rPr>
                        <a:t>play games</a:t>
                      </a:r>
                    </a:p>
                    <a:p>
                      <a:pPr algn="l"/>
                      <a:r>
                        <a:rPr lang="en-US" sz="1600" dirty="0">
                          <a:solidFill>
                            <a:schemeClr val="tx1"/>
                          </a:solidFill>
                          <a:latin typeface="Arial" panose="020B0604020202020204" pitchFamily="34" charset="0"/>
                          <a:cs typeface="Arial" panose="020B0604020202020204" pitchFamily="34" charset="0"/>
                        </a:rPr>
                        <a:t>sunny</a:t>
                      </a:r>
                    </a:p>
                    <a:p>
                      <a:pPr algn="l"/>
                      <a:r>
                        <a:rPr lang="en-US" sz="1600" dirty="0">
                          <a:solidFill>
                            <a:schemeClr val="tx1"/>
                          </a:solidFill>
                          <a:latin typeface="Arial" panose="020B0604020202020204" pitchFamily="34" charset="0"/>
                          <a:cs typeface="Arial" panose="020B0604020202020204" pitchFamily="34" charset="0"/>
                        </a:rPr>
                        <a:t>draw pictures</a:t>
                      </a:r>
                    </a:p>
                    <a:p>
                      <a:pPr algn="l"/>
                      <a:r>
                        <a:rPr lang="en-US" sz="1600" dirty="0">
                          <a:solidFill>
                            <a:schemeClr val="tx1"/>
                          </a:solidFill>
                          <a:latin typeface="Arial" panose="020B0604020202020204" pitchFamily="34" charset="0"/>
                          <a:cs typeface="Arial" panose="020B0604020202020204" pitchFamily="34" charset="0"/>
                        </a:rPr>
                        <a:t>gloves</a:t>
                      </a:r>
                    </a:p>
                  </a:txBody>
                  <a:tcPr>
                    <a:solidFill>
                      <a:srgbClr val="CDCACF"/>
                    </a:solidFill>
                  </a:tcPr>
                </a:tc>
                <a:tc>
                  <a:txBody>
                    <a:bodyPr/>
                    <a:lstStyle/>
                    <a:p>
                      <a:pPr marL="342900" indent="-342900" algn="l" rtl="0">
                        <a:buAutoNum type="arabicPeriod"/>
                      </a:pPr>
                      <a:r>
                        <a:rPr lang="en-US" sz="1600" dirty="0">
                          <a:solidFill>
                            <a:schemeClr val="tx1"/>
                          </a:solidFill>
                          <a:latin typeface="Arial" panose="020B0604020202020204" pitchFamily="34" charset="0"/>
                          <a:cs typeface="Arial" panose="020B0604020202020204" pitchFamily="34" charset="0"/>
                        </a:rPr>
                        <a:t>What is the weather like today?</a:t>
                      </a:r>
                    </a:p>
                    <a:p>
                      <a:pPr marL="342900" indent="-342900" algn="l" rtl="0">
                        <a:buAutoNum type="arabicPeriod"/>
                      </a:pPr>
                      <a:r>
                        <a:rPr lang="en-US" sz="1600" dirty="0">
                          <a:solidFill>
                            <a:schemeClr val="tx1"/>
                          </a:solidFill>
                          <a:latin typeface="Arial" panose="020B0604020202020204" pitchFamily="34" charset="0"/>
                          <a:cs typeface="Arial" panose="020B0604020202020204" pitchFamily="34" charset="0"/>
                        </a:rPr>
                        <a:t>What do you do when it is hot outside?</a:t>
                      </a:r>
                    </a:p>
                    <a:p>
                      <a:pPr marL="342900" indent="-342900" algn="l" rtl="0">
                        <a:buAutoNum type="arabicPeriod"/>
                      </a:pPr>
                      <a:r>
                        <a:rPr lang="en-US" sz="1600" dirty="0">
                          <a:solidFill>
                            <a:schemeClr val="tx1"/>
                          </a:solidFill>
                          <a:latin typeface="Arial" panose="020B0604020202020204" pitchFamily="34" charset="0"/>
                          <a:cs typeface="Arial" panose="020B0604020202020204" pitchFamily="34" charset="0"/>
                        </a:rPr>
                        <a:t>What do you wear when its cold?</a:t>
                      </a:r>
                    </a:p>
                  </a:txBody>
                  <a:tcPr anchor="ctr">
                    <a:solidFill>
                      <a:srgbClr val="CDCACF"/>
                    </a:solidFill>
                  </a:tcPr>
                </a:tc>
                <a:extLst>
                  <a:ext uri="{0D108BD9-81ED-4DB2-BD59-A6C34878D82A}">
                    <a16:rowId xmlns:a16="http://schemas.microsoft.com/office/drawing/2014/main" val="2265097247"/>
                  </a:ext>
                </a:extLst>
              </a:tr>
              <a:tr h="524211">
                <a:tc>
                  <a:txBody>
                    <a:bodyPr/>
                    <a:lstStyle/>
                    <a:p>
                      <a:pPr algn="l"/>
                      <a:r>
                        <a:rPr lang="en-US" sz="1600" b="1">
                          <a:solidFill>
                            <a:schemeClr val="bg1"/>
                          </a:solidFill>
                          <a:latin typeface="Arial" panose="020B0604020202020204" pitchFamily="34" charset="0"/>
                          <a:cs typeface="Arial" panose="020B0604020202020204" pitchFamily="34" charset="0"/>
                        </a:rPr>
                        <a:t>Useful Information</a:t>
                      </a:r>
                      <a:endParaRPr lang="en-US" sz="1600" b="1" dirty="0">
                        <a:solidFill>
                          <a:schemeClr val="bg1"/>
                        </a:solidFill>
                        <a:latin typeface="Arial" panose="020B0604020202020204" pitchFamily="34" charset="0"/>
                        <a:cs typeface="Arial" panose="020B0604020202020204" pitchFamily="34" charset="0"/>
                      </a:endParaRPr>
                    </a:p>
                  </a:txBody>
                  <a:tcPr>
                    <a:solidFill>
                      <a:srgbClr val="008447"/>
                    </a:solidFill>
                  </a:tcPr>
                </a:tc>
                <a:tc gridSpan="2">
                  <a:txBody>
                    <a:bodyPr/>
                    <a:lstStyle/>
                    <a:p>
                      <a:pPr algn="l"/>
                      <a:r>
                        <a:rPr lang="en-US" sz="1600" dirty="0">
                          <a:solidFill>
                            <a:schemeClr val="tx1"/>
                          </a:solidFill>
                          <a:latin typeface="Arial" panose="020B0604020202020204" pitchFamily="34" charset="0"/>
                          <a:cs typeface="Arial" panose="020B0604020202020204" pitchFamily="34" charset="0"/>
                        </a:rPr>
                        <a:t>This activity can help teachers determine whether students can write short sentences with punctuation and correctly spelled words.</a:t>
                      </a:r>
                    </a:p>
                  </a:txBody>
                  <a:tcPr>
                    <a:solidFill>
                      <a:srgbClr val="F2F2F2"/>
                    </a:solidFill>
                  </a:tcPr>
                </a:tc>
                <a:tc hMerge="1">
                  <a:txBody>
                    <a:bodyPr/>
                    <a:lstStyle/>
                    <a:p>
                      <a:endParaRPr lang="en-US"/>
                    </a:p>
                  </a:txBody>
                  <a:tcPr/>
                </a:tc>
                <a:extLst>
                  <a:ext uri="{0D108BD9-81ED-4DB2-BD59-A6C34878D82A}">
                    <a16:rowId xmlns:a16="http://schemas.microsoft.com/office/drawing/2014/main" val="3168080631"/>
                  </a:ext>
                </a:extLst>
              </a:tr>
            </a:tbl>
          </a:graphicData>
        </a:graphic>
      </p:graphicFrame>
      <p:pic>
        <p:nvPicPr>
          <p:cNvPr id="2" name="Picture 1" descr="A cartoon of a sun and cloud&#10;&#10;Description automatically generated">
            <a:extLst>
              <a:ext uri="{FF2B5EF4-FFF2-40B4-BE49-F238E27FC236}">
                <a16:creationId xmlns:a16="http://schemas.microsoft.com/office/drawing/2014/main" id="{075D1F4B-6562-7E8A-55D1-40EA99374712}"/>
              </a:ext>
            </a:extLst>
          </p:cNvPr>
          <p:cNvPicPr>
            <a:picLocks noChangeAspect="1"/>
          </p:cNvPicPr>
          <p:nvPr/>
        </p:nvPicPr>
        <p:blipFill>
          <a:blip r:embed="rId2"/>
          <a:stretch>
            <a:fillRect/>
          </a:stretch>
        </p:blipFill>
        <p:spPr>
          <a:xfrm>
            <a:off x="5406173" y="4725144"/>
            <a:ext cx="779473" cy="780449"/>
          </a:xfrm>
          <a:prstGeom prst="rect">
            <a:avLst/>
          </a:prstGeom>
        </p:spPr>
      </p:pic>
    </p:spTree>
    <p:extLst>
      <p:ext uri="{BB962C8B-B14F-4D97-AF65-F5344CB8AC3E}">
        <p14:creationId xmlns:p14="http://schemas.microsoft.com/office/powerpoint/2010/main" val="2702926960"/>
      </p:ext>
    </p:extLst>
  </p:cSld>
  <p:clrMapOvr>
    <a:masterClrMapping/>
  </p:clrMapOvr>
  <p:transition spd="slow" advClick="0" advTm="1000">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2.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3.xml><?xml version="1.0" encoding="utf-8"?>
<ds:datastoreItem xmlns:ds="http://schemas.openxmlformats.org/officeDocument/2006/customXml" ds:itemID="{3BF4E453-FBC7-4B70-8E83-78E357693F81}"/>
</file>

<file path=docProps/app.xml><?xml version="1.0" encoding="utf-8"?>
<Properties xmlns="http://schemas.openxmlformats.org/officeDocument/2006/extended-properties" xmlns:vt="http://schemas.openxmlformats.org/officeDocument/2006/docPropsVTypes">
  <Template>Office Theme</Template>
  <TotalTime>11439</TotalTime>
  <Words>2032</Words>
  <Application>Microsoft Macintosh PowerPoint</Application>
  <PresentationFormat>Widescreen</PresentationFormat>
  <Paragraphs>314</Paragraphs>
  <Slides>24</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Univers Next Arabic </vt:lpstr>
      <vt:lpstr>Univers Next Arabic Bold</vt:lpstr>
      <vt:lpstr>Univers Next Arabic Light</vt:lpstr>
      <vt:lpstr>Aptos</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119</cp:revision>
  <dcterms:created xsi:type="dcterms:W3CDTF">2024-07-05T04:49:36Z</dcterms:created>
  <dcterms:modified xsi:type="dcterms:W3CDTF">2024-11-17T05:38:08Z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