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2"/>
  </p:handoutMasterIdLst>
  <p:sldIdLst>
    <p:sldId id="461" r:id="rId5"/>
    <p:sldId id="2683" r:id="rId6"/>
    <p:sldId id="2678" r:id="rId7"/>
    <p:sldId id="296" r:id="rId8"/>
    <p:sldId id="299" r:id="rId9"/>
    <p:sldId id="2679" r:id="rId10"/>
    <p:sldId id="2705" r:id="rId11"/>
    <p:sldId id="298" r:id="rId12"/>
    <p:sldId id="2730" r:id="rId13"/>
    <p:sldId id="2719" r:id="rId14"/>
    <p:sldId id="2733" r:id="rId15"/>
    <p:sldId id="2728" r:id="rId16"/>
    <p:sldId id="2713" r:id="rId17"/>
    <p:sldId id="2725" r:id="rId18"/>
    <p:sldId id="2731" r:id="rId19"/>
    <p:sldId id="2732" r:id="rId20"/>
    <p:sldId id="46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30"/>
            <p14:sldId id="2719"/>
            <p14:sldId id="2733"/>
            <p14:sldId id="2728"/>
          </p14:sldIdLst>
        </p14:section>
        <p14:section name="Functional Language" id="{5C547082-5C0B-48FA-A990-511A9CA86C49}">
          <p14:sldIdLst>
            <p14:sldId id="2713"/>
            <p14:sldId id="2725"/>
            <p14:sldId id="2731"/>
            <p14:sldId id="2732"/>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80A2D09-CF93-605B-DEB4-AA2CD87968FB}" name="Terra Royal" initials="TR" userId="S::Terra.Royal@ese.gov.ae::75448b6d-a9ba-4e34-b133-f4c956327c5d" providerId="AD"/>
  <p188:author id="{6A628BD4-4F76-15A3-5FBF-E82B9B214477}" name="Thomasin Hazelden" initials="TH" userId="S::Thomasin.Hazelden@ese.gov.ae::46423e11-06f7-4b93-895a-79bbea19567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833B"/>
    <a:srgbClr val="000000"/>
    <a:srgbClr val="BA8C41"/>
    <a:srgbClr val="2A5CAA"/>
    <a:srgbClr val="C00000"/>
    <a:srgbClr val="5F5F5F"/>
    <a:srgbClr val="9A9C9B"/>
    <a:srgbClr val="3E8CFF"/>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296" autoAdjust="0"/>
    <p:restoredTop sz="96327"/>
  </p:normalViewPr>
  <p:slideViewPr>
    <p:cSldViewPr showGuides="1">
      <p:cViewPr varScale="1">
        <p:scale>
          <a:sx n="115" d="100"/>
          <a:sy n="115" d="100"/>
        </p:scale>
        <p:origin x="216" y="384"/>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5/20/25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7.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5143151643328512"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4956095734480896"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6551032108285952"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4929550974320640"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5795605200371712"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4507404888309760"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4737614564950016"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Grade 5</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2.2</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3</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463308"/>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sample concept checking questions.</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40C714C-A5CB-E31D-C98B-F3B637672D12}"/>
              </a:ext>
            </a:extLst>
          </p:cNvPr>
          <p:cNvGraphicFramePr>
            <a:graphicFrameLocks noGrp="1"/>
          </p:cNvGraphicFramePr>
          <p:nvPr>
            <p:extLst>
              <p:ext uri="{D42A27DB-BD31-4B8C-83A1-F6EECF244321}">
                <p14:modId xmlns:p14="http://schemas.microsoft.com/office/powerpoint/2010/main" val="3986256327"/>
              </p:ext>
            </p:extLst>
          </p:nvPr>
        </p:nvGraphicFramePr>
        <p:xfrm>
          <a:off x="0" y="1"/>
          <a:ext cx="12191999" cy="6858001"/>
        </p:xfrm>
        <a:graphic>
          <a:graphicData uri="http://schemas.openxmlformats.org/drawingml/2006/table">
            <a:tbl>
              <a:tblPr bandRow="1">
                <a:tableStyleId>{5C22544A-7EE6-4342-B048-85BDC9FD1C3A}</a:tableStyleId>
              </a:tblPr>
              <a:tblGrid>
                <a:gridCol w="3293336">
                  <a:extLst>
                    <a:ext uri="{9D8B030D-6E8A-4147-A177-3AD203B41FA5}">
                      <a16:colId xmlns:a16="http://schemas.microsoft.com/office/drawing/2014/main" val="1108490023"/>
                    </a:ext>
                  </a:extLst>
                </a:gridCol>
                <a:gridCol w="4873474">
                  <a:extLst>
                    <a:ext uri="{9D8B030D-6E8A-4147-A177-3AD203B41FA5}">
                      <a16:colId xmlns:a16="http://schemas.microsoft.com/office/drawing/2014/main" val="2350489613"/>
                    </a:ext>
                  </a:extLst>
                </a:gridCol>
                <a:gridCol w="4025189">
                  <a:extLst>
                    <a:ext uri="{9D8B030D-6E8A-4147-A177-3AD203B41FA5}">
                      <a16:colId xmlns:a16="http://schemas.microsoft.com/office/drawing/2014/main" val="381832186"/>
                    </a:ext>
                  </a:extLst>
                </a:gridCol>
              </a:tblGrid>
              <a:tr h="566210">
                <a:tc gridSpan="3">
                  <a:txBody>
                    <a:bodyPr/>
                    <a:lstStyle/>
                    <a:p>
                      <a:pPr algn="ctr" rtl="0" fontAlgn="base">
                        <a:lnSpc>
                          <a:spcPts val="1295"/>
                        </a:lnSpc>
                      </a:pPr>
                      <a:r>
                        <a:rPr lang="en-US" sz="1800" b="1" dirty="0">
                          <a:solidFill>
                            <a:schemeClr val="bg1"/>
                          </a:solidFill>
                          <a:effectLst/>
                          <a:latin typeface="Arial" panose="020B0604020202020204" pitchFamily="34" charset="0"/>
                          <a:cs typeface="Arial" panose="020B0604020202020204" pitchFamily="34" charset="0"/>
                        </a:rPr>
                        <a:t>Topic(s): </a:t>
                      </a:r>
                      <a:r>
                        <a:rPr lang="en-US" sz="1800" b="1" kern="1200" dirty="0">
                          <a:solidFill>
                            <a:schemeClr val="bg1"/>
                          </a:solidFill>
                          <a:effectLst/>
                          <a:latin typeface="Arial" panose="020B0604020202020204" pitchFamily="34" charset="0"/>
                          <a:ea typeface="+mn-ea"/>
                          <a:cs typeface="Arial" panose="020B0604020202020204" pitchFamily="34" charset="0"/>
                        </a:rPr>
                        <a:t>Food and drink, shopping, health and fitness</a:t>
                      </a:r>
                      <a:endParaRPr lang="en-US" sz="1800" dirty="0">
                        <a:solidFill>
                          <a:schemeClr val="bg1"/>
                        </a:solidFill>
                        <a:effectLst/>
                        <a:latin typeface="Arial" panose="020B0604020202020204" pitchFamily="34" charset="0"/>
                        <a:cs typeface="Arial" panose="020B0604020202020204" pitchFamily="34" charset="0"/>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BA8C41"/>
                    </a:solidFill>
                  </a:tcPr>
                </a:tc>
                <a:tc hMerge="1">
                  <a:txBody>
                    <a:bodyPr/>
                    <a:lstStyle/>
                    <a:p>
                      <a:endParaRPr lang="en-US"/>
                    </a:p>
                  </a:txBody>
                  <a:tcPr>
                    <a:lnL w="9525" cap="flat" cmpd="sng" algn="ctr">
                      <a:solidFill>
                        <a:schemeClr val="bg1"/>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2782658872"/>
                  </a:ext>
                </a:extLst>
              </a:tr>
              <a:tr h="566210">
                <a:tc>
                  <a:txBody>
                    <a:bodyPr/>
                    <a:lstStyle/>
                    <a:p>
                      <a:pPr algn="ctr" rtl="0" fontAlgn="base">
                        <a:lnSpc>
                          <a:spcPts val="1295"/>
                        </a:lnSpc>
                      </a:pPr>
                      <a:r>
                        <a:rPr lang="en-US" sz="1400" b="1" dirty="0">
                          <a:solidFill>
                            <a:srgbClr val="FFFFFF"/>
                          </a:solidFill>
                          <a:effectLst/>
                          <a:latin typeface="Arial" panose="020B0604020202020204" pitchFamily="34" charset="0"/>
                          <a:cs typeface="Arial" panose="020B0604020202020204" pitchFamily="34" charset="0"/>
                        </a:rPr>
                        <a:t>ECFE Grammar</a:t>
                      </a:r>
                      <a:r>
                        <a:rPr lang="en-US" sz="1400" dirty="0">
                          <a:solidFill>
                            <a:srgbClr val="FFFFFF"/>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cs typeface="Arial" panose="020B0604020202020204" pitchFamily="34" charset="0"/>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D2341"/>
                    </a:solidFill>
                  </a:tcPr>
                </a:tc>
                <a:tc>
                  <a:txBody>
                    <a:bodyPr/>
                    <a:lstStyle/>
                    <a:p>
                      <a:pPr algn="ctr" rtl="0" fontAlgn="base">
                        <a:lnSpc>
                          <a:spcPts val="1295"/>
                        </a:lnSpc>
                      </a:pPr>
                      <a:r>
                        <a:rPr lang="en-US" sz="1400" b="1" dirty="0">
                          <a:effectLst/>
                          <a:latin typeface="Arial" panose="020B0604020202020204" pitchFamily="34" charset="0"/>
                          <a:cs typeface="Arial" panose="020B0604020202020204" pitchFamily="34" charset="0"/>
                        </a:rPr>
                        <a:t>GSE Grammar</a:t>
                      </a:r>
                      <a:r>
                        <a:rPr lang="en-US" sz="1400" dirty="0">
                          <a:effectLst/>
                          <a:latin typeface="Arial" panose="020B0604020202020204" pitchFamily="34" charset="0"/>
                          <a:cs typeface="Arial" panose="020B0604020202020204" pitchFamily="34" charset="0"/>
                        </a:rPr>
                        <a:t>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B w="9525" cap="flat" cmpd="sng" algn="ctr">
                      <a:solidFill>
                        <a:schemeClr val="bg1"/>
                      </a:solidFill>
                      <a:prstDash val="solid"/>
                      <a:round/>
                      <a:headEnd type="none" w="med" len="med"/>
                      <a:tailEnd type="none" w="med" len="med"/>
                    </a:lnB>
                    <a:solidFill>
                      <a:srgbClr val="CDCACE"/>
                    </a:solidFill>
                  </a:tcPr>
                </a:tc>
                <a:tc>
                  <a:txBody>
                    <a:bodyPr/>
                    <a:lstStyle/>
                    <a:p>
                      <a:pPr algn="ctr" rtl="0" fontAlgn="base">
                        <a:lnSpc>
                          <a:spcPts val="1295"/>
                        </a:lnSpc>
                      </a:pPr>
                      <a:r>
                        <a:rPr lang="en-US" sz="1400" b="1" dirty="0">
                          <a:solidFill>
                            <a:srgbClr val="FFFFFF"/>
                          </a:solidFill>
                          <a:effectLst/>
                          <a:latin typeface="Arial" panose="020B0604020202020204" pitchFamily="34" charset="0"/>
                          <a:cs typeface="Arial" panose="020B0604020202020204" pitchFamily="34" charset="0"/>
                        </a:rPr>
                        <a:t>Functional Language</a:t>
                      </a:r>
                      <a:r>
                        <a:rPr lang="en-US" sz="1400" dirty="0">
                          <a:solidFill>
                            <a:srgbClr val="FFFFFF"/>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cs typeface="Arial" panose="020B0604020202020204" pitchFamily="34" charset="0"/>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000000"/>
                    </a:solidFill>
                  </a:tcPr>
                </a:tc>
                <a:extLst>
                  <a:ext uri="{0D108BD9-81ED-4DB2-BD59-A6C34878D82A}">
                    <a16:rowId xmlns:a16="http://schemas.microsoft.com/office/drawing/2014/main" val="1574859087"/>
                  </a:ext>
                </a:extLst>
              </a:tr>
              <a:tr h="1908527">
                <a:tc>
                  <a:txBody>
                    <a:bodyPr/>
                    <a:lstStyle/>
                    <a:p>
                      <a:pPr marL="0" marR="0" algn="ctr">
                        <a:lnSpc>
                          <a:spcPct val="107000"/>
                        </a:lnSpc>
                        <a:spcAft>
                          <a:spcPts val="800"/>
                        </a:spcAft>
                        <a:buNone/>
                      </a:pPr>
                      <a:r>
                        <a:rPr lang="en-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Present time: present simple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24765" marR="144145" algn="ctr">
                        <a:lnSpc>
                          <a:spcPct val="107000"/>
                        </a:lnSpc>
                        <a:spcAft>
                          <a:spcPts val="800"/>
                        </a:spcAft>
                        <a:buNone/>
                      </a:pPr>
                      <a:r>
                        <a:rPr lang="en-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common forms of 'have' in the present tense (25)</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rowSpan="3">
                  <a:txBody>
                    <a:bodyPr/>
                    <a:lstStyle/>
                    <a:p>
                      <a:pPr algn="ctr"/>
                      <a:r>
                        <a:rPr lang="en-US" sz="1800" kern="1200" dirty="0">
                          <a:solidFill>
                            <a:srgbClr val="000000"/>
                          </a:solidFill>
                          <a:effectLst/>
                          <a:latin typeface="Arial" panose="020B0604020202020204" pitchFamily="34" charset="0"/>
                          <a:ea typeface="+mn-ea"/>
                          <a:cs typeface="Arial" panose="020B0604020202020204" pitchFamily="34" charset="0"/>
                        </a:rPr>
                        <a:t>Expressing likes and dislikes</a:t>
                      </a:r>
                    </a:p>
                    <a:p>
                      <a:pPr algn="ctr"/>
                      <a:r>
                        <a:rPr lang="en-US" sz="1800" kern="1200" dirty="0">
                          <a:solidFill>
                            <a:srgbClr val="000000"/>
                          </a:solidFill>
                          <a:effectLst/>
                          <a:latin typeface="Arial" panose="020B0604020202020204" pitchFamily="34" charset="0"/>
                          <a:ea typeface="+mn-ea"/>
                          <a:cs typeface="Arial" panose="020B0604020202020204" pitchFamily="34" charset="0"/>
                        </a:rPr>
                        <a:t> </a:t>
                      </a:r>
                    </a:p>
                    <a:p>
                      <a:pPr algn="ctr"/>
                      <a:r>
                        <a:rPr lang="en-US" sz="1800" kern="1200" dirty="0">
                          <a:solidFill>
                            <a:srgbClr val="000000"/>
                          </a:solidFill>
                          <a:effectLst/>
                          <a:latin typeface="Arial" panose="020B0604020202020204" pitchFamily="34" charset="0"/>
                          <a:ea typeface="+mn-ea"/>
                          <a:cs typeface="Arial" panose="020B0604020202020204" pitchFamily="34" charset="0"/>
                        </a:rPr>
                        <a:t>Talking about ability (past / present)</a:t>
                      </a:r>
                    </a:p>
                    <a:p>
                      <a:pPr algn="ctr"/>
                      <a:r>
                        <a:rPr lang="en-US" sz="1800" kern="1200" dirty="0">
                          <a:solidFill>
                            <a:srgbClr val="000000"/>
                          </a:solidFill>
                          <a:effectLst/>
                          <a:latin typeface="Arial" panose="020B0604020202020204" pitchFamily="34" charset="0"/>
                          <a:ea typeface="+mn-ea"/>
                          <a:cs typeface="Arial" panose="020B0604020202020204" pitchFamily="34" charset="0"/>
                        </a:rPr>
                        <a:t> </a:t>
                      </a:r>
                    </a:p>
                    <a:p>
                      <a:pPr algn="ctr"/>
                      <a:r>
                        <a:rPr lang="en-US" sz="1800" kern="1200" dirty="0">
                          <a:solidFill>
                            <a:srgbClr val="000000"/>
                          </a:solidFill>
                          <a:effectLst/>
                          <a:latin typeface="Arial" panose="020B0604020202020204" pitchFamily="34" charset="0"/>
                          <a:ea typeface="+mn-ea"/>
                          <a:cs typeface="Arial" panose="020B0604020202020204" pitchFamily="34" charset="0"/>
                        </a:rPr>
                        <a:t>Describing habits, routines, tasks and jobs</a:t>
                      </a:r>
                      <a:endParaRPr lang="en-US" sz="1400" dirty="0">
                        <a:solidFill>
                          <a:srgbClr val="000000"/>
                        </a:solidFill>
                        <a:effectLst/>
                        <a:latin typeface="Arial" panose="020B0604020202020204" pitchFamily="34" charset="0"/>
                        <a:cs typeface="Arial" panose="020B0604020202020204" pitchFamily="34" charset="0"/>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F2F2"/>
                    </a:solidFill>
                  </a:tcPr>
                </a:tc>
                <a:extLst>
                  <a:ext uri="{0D108BD9-81ED-4DB2-BD59-A6C34878D82A}">
                    <a16:rowId xmlns:a16="http://schemas.microsoft.com/office/drawing/2014/main" val="2326464362"/>
                  </a:ext>
                </a:extLst>
              </a:tr>
              <a:tr h="1908527">
                <a:tc>
                  <a:txBody>
                    <a:bodyPr/>
                    <a:lstStyle/>
                    <a:p>
                      <a:pPr marL="0" marR="0" algn="ctr">
                        <a:lnSpc>
                          <a:spcPct val="107000"/>
                        </a:lnSpc>
                        <a:spcAft>
                          <a:spcPts val="800"/>
                        </a:spcAft>
                        <a:buNone/>
                      </a:pPr>
                      <a:r>
                        <a:rPr lang="en-US" sz="1800">
                          <a:solidFill>
                            <a:srgbClr val="000000"/>
                          </a:solidFill>
                          <a:effectLst/>
                          <a:latin typeface="Arial" panose="020B0604020202020204" pitchFamily="34" charset="0"/>
                          <a:ea typeface="Arial" panose="020B0604020202020204" pitchFamily="34" charset="0"/>
                          <a:cs typeface="Arial" panose="020B0604020202020204" pitchFamily="34" charset="0"/>
                        </a:rPr>
                        <a:t>Determiners: quantifiers</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24765" marR="0" algn="ctr">
                        <a:lnSpc>
                          <a:spcPct val="107000"/>
                        </a:lnSpc>
                        <a:spcAft>
                          <a:spcPts val="800"/>
                        </a:spcAft>
                        <a:buNone/>
                      </a:pPr>
                      <a:r>
                        <a:rPr lang="en-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uncountable (mass) nouns with no quantifier or an appropriate quantifier (32)</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4194859800"/>
                  </a:ext>
                </a:extLst>
              </a:tr>
              <a:tr h="1908527">
                <a:tc>
                  <a:txBody>
                    <a:bodyPr/>
                    <a:lstStyle/>
                    <a:p>
                      <a:pPr marL="0" marR="0" algn="ctr">
                        <a:lnSpc>
                          <a:spcPct val="107000"/>
                        </a:lnSpc>
                        <a:spcAft>
                          <a:spcPts val="800"/>
                        </a:spcAft>
                        <a:buNone/>
                      </a:pPr>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Modals: present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24765" marR="144145" algn="ctr" fontAlgn="base">
                        <a:lnSpc>
                          <a:spcPct val="107000"/>
                        </a:lnSpc>
                        <a:spcAft>
                          <a:spcPts val="800"/>
                        </a:spcAft>
                        <a:buNone/>
                      </a:pPr>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to refer to ability in the present (29)</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2871487176"/>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3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1070962714"/>
              </p:ext>
            </p:extLst>
          </p:nvPr>
        </p:nvGraphicFramePr>
        <p:xfrm>
          <a:off x="0" y="1"/>
          <a:ext cx="12192000" cy="6857999"/>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220703">
                <a:tc gridSpan="2">
                  <a:txBody>
                    <a:bodyPr/>
                    <a:lstStyle/>
                    <a:p>
                      <a:pPr algn="l">
                        <a:lnSpc>
                          <a:spcPct val="150000"/>
                        </a:lnSpc>
                      </a:pPr>
                      <a:r>
                        <a:rPr lang="en-US" sz="1800" b="1" u="none" dirty="0">
                          <a:solidFill>
                            <a:schemeClr val="accent1"/>
                          </a:solidFill>
                          <a:latin typeface="Arial"/>
                          <a:cs typeface="Arial"/>
                        </a:rPr>
                        <a:t>I </a:t>
                      </a:r>
                      <a:r>
                        <a:rPr lang="en-US" sz="1800" b="1" u="sng" dirty="0">
                          <a:solidFill>
                            <a:schemeClr val="accent1"/>
                          </a:solidFill>
                          <a:latin typeface="Arial"/>
                          <a:cs typeface="Arial"/>
                        </a:rPr>
                        <a:t>have</a:t>
                      </a:r>
                      <a:r>
                        <a:rPr lang="en-US" sz="1800" b="1" u="none" dirty="0">
                          <a:solidFill>
                            <a:schemeClr val="accent1"/>
                          </a:solidFill>
                          <a:latin typeface="Arial"/>
                          <a:cs typeface="Arial"/>
                        </a:rPr>
                        <a:t> a bar of chocolate.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24539">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solidFill>
                            <a:srgbClr val="000000"/>
                          </a:solidFill>
                          <a:latin typeface="Arial" panose="020B0604020202020204" pitchFamily="34" charset="0"/>
                          <a:cs typeface="Arial" panose="020B0604020202020204" pitchFamily="34" charset="0"/>
                        </a:rPr>
                        <a:t>Do I have it now or in the past? What word shows I own it?</a:t>
                      </a:r>
                      <a:endParaRPr lang="x-none" sz="1800" dirty="0">
                        <a:solidFill>
                          <a:srgbClr val="000000"/>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124539">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1"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Present time: present simple</a:t>
                      </a:r>
                      <a:endParaRPr lang="en-US" b="1" dirty="0">
                        <a:solidFill>
                          <a:srgbClr val="AC833B"/>
                        </a:solidFill>
                        <a:latin typeface="Arial" panose="020B0604020202020204" pitchFamily="34" charset="0"/>
                        <a:cs typeface="Arial" panose="020B0604020202020204" pitchFamily="34" charset="0"/>
                      </a:endParaRPr>
                    </a:p>
                    <a:p>
                      <a:pPr algn="l"/>
                      <a:r>
                        <a:rPr lang="en-US" sz="1800" kern="1200" dirty="0">
                          <a:solidFill>
                            <a:srgbClr val="000000"/>
                          </a:solidFill>
                          <a:effectLst/>
                          <a:latin typeface="Arial" panose="020B0604020202020204" pitchFamily="34" charset="0"/>
                          <a:ea typeface="+mn-ea"/>
                          <a:cs typeface="Arial" panose="020B0604020202020204" pitchFamily="34" charset="0"/>
                        </a:rPr>
                        <a:t>subject + ‘have / </a:t>
                      </a:r>
                      <a:r>
                        <a:rPr lang="en-US" sz="1800" kern="1200" dirty="0" err="1">
                          <a:solidFill>
                            <a:srgbClr val="000000"/>
                          </a:solidFill>
                          <a:effectLst/>
                          <a:latin typeface="Arial" panose="020B0604020202020204" pitchFamily="34" charset="0"/>
                          <a:ea typeface="+mn-ea"/>
                          <a:cs typeface="Arial" panose="020B0604020202020204" pitchFamily="34" charset="0"/>
                        </a:rPr>
                        <a:t>has’</a:t>
                      </a:r>
                      <a:r>
                        <a:rPr lang="en-US" sz="1800" kern="1200" dirty="0">
                          <a:solidFill>
                            <a:srgbClr val="000000"/>
                          </a:solidFill>
                          <a:effectLst/>
                          <a:latin typeface="Arial" panose="020B0604020202020204" pitchFamily="34" charset="0"/>
                          <a:ea typeface="+mn-ea"/>
                          <a:cs typeface="Arial" panose="020B0604020202020204" pitchFamily="34" charset="0"/>
                        </a:rPr>
                        <a:t> + object</a:t>
                      </a:r>
                      <a:endParaRPr lang="en-US" b="0" dirty="0">
                        <a:solidFill>
                          <a:srgbClr val="000000"/>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589485">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E" sz="1800">
                          <a:solidFill>
                            <a:srgbClr val="000000"/>
                          </a:solidFill>
                          <a:latin typeface="Arial" panose="020B0604020202020204" pitchFamily="34" charset="0"/>
                          <a:cs typeface="Arial" panose="020B0604020202020204" pitchFamily="34" charset="0"/>
                        </a:rPr>
                        <a:t>We use ‘have’ in the present tense to talk about something we own, something that is part of us, or something we experience. ‘Have’ means we own, feel, or do something now.</a:t>
                      </a:r>
                    </a:p>
                    <a:p>
                      <a:pPr marL="0" marR="0" indent="0" algn="l" defTabSz="914400" rtl="0" eaLnBrk="1" fontAlgn="auto" latinLnBrk="0" hangingPunct="1">
                        <a:lnSpc>
                          <a:spcPct val="100000"/>
                        </a:lnSpc>
                        <a:spcBef>
                          <a:spcPts val="0"/>
                        </a:spcBef>
                        <a:spcAft>
                          <a:spcPts val="0"/>
                        </a:spcAft>
                        <a:buClrTx/>
                        <a:buSzTx/>
                        <a:buFontTx/>
                        <a:buNone/>
                        <a:tabLst/>
                        <a:defRPr/>
                      </a:pPr>
                      <a:r>
                        <a:rPr lang="en-AE" sz="1800">
                          <a:solidFill>
                            <a:srgbClr val="000000"/>
                          </a:solidFill>
                          <a:latin typeface="Arial" panose="020B0604020202020204" pitchFamily="34" charset="0"/>
                          <a:cs typeface="Arial" panose="020B0604020202020204" pitchFamily="34" charset="0"/>
                        </a:rPr>
                        <a:t>I </a:t>
                      </a:r>
                      <a:r>
                        <a:rPr lang="en-AE" sz="1800" u="sng">
                          <a:solidFill>
                            <a:srgbClr val="000000"/>
                          </a:solidFill>
                          <a:latin typeface="Arial" panose="020B0604020202020204" pitchFamily="34" charset="0"/>
                          <a:cs typeface="Arial" panose="020B0604020202020204" pitchFamily="34" charset="0"/>
                        </a:rPr>
                        <a:t>have</a:t>
                      </a:r>
                      <a:r>
                        <a:rPr lang="en-AE" sz="1800">
                          <a:solidFill>
                            <a:srgbClr val="000000"/>
                          </a:solidFill>
                          <a:latin typeface="Arial" panose="020B0604020202020204" pitchFamily="34" charset="0"/>
                          <a:cs typeface="Arial" panose="020B0604020202020204" pitchFamily="34" charset="0"/>
                        </a:rPr>
                        <a:t> a car. → I own a car.</a:t>
                      </a:r>
                    </a:p>
                    <a:p>
                      <a:pPr marL="0" marR="0" indent="0" algn="l" defTabSz="914400" rtl="0" eaLnBrk="1" fontAlgn="auto" latinLnBrk="0" hangingPunct="1">
                        <a:lnSpc>
                          <a:spcPct val="100000"/>
                        </a:lnSpc>
                        <a:spcBef>
                          <a:spcPts val="0"/>
                        </a:spcBef>
                        <a:spcAft>
                          <a:spcPts val="0"/>
                        </a:spcAft>
                        <a:buClrTx/>
                        <a:buSzTx/>
                        <a:buFontTx/>
                        <a:buNone/>
                        <a:tabLst/>
                        <a:defRPr/>
                      </a:pPr>
                      <a:r>
                        <a:rPr lang="en-AE" sz="1800">
                          <a:solidFill>
                            <a:srgbClr val="000000"/>
                          </a:solidFill>
                          <a:latin typeface="Arial" panose="020B0604020202020204" pitchFamily="34" charset="0"/>
                          <a:cs typeface="Arial" panose="020B0604020202020204" pitchFamily="34" charset="0"/>
                        </a:rPr>
                        <a:t>She </a:t>
                      </a:r>
                      <a:r>
                        <a:rPr lang="en-AE" sz="1800" u="sng">
                          <a:solidFill>
                            <a:srgbClr val="000000"/>
                          </a:solidFill>
                          <a:latin typeface="Arial" panose="020B0604020202020204" pitchFamily="34" charset="0"/>
                          <a:cs typeface="Arial" panose="020B0604020202020204" pitchFamily="34" charset="0"/>
                        </a:rPr>
                        <a:t>has</a:t>
                      </a:r>
                      <a:r>
                        <a:rPr lang="en-AE" sz="1800">
                          <a:solidFill>
                            <a:srgbClr val="000000"/>
                          </a:solidFill>
                          <a:latin typeface="Arial" panose="020B0604020202020204" pitchFamily="34" charset="0"/>
                          <a:cs typeface="Arial" panose="020B0604020202020204" pitchFamily="34" charset="0"/>
                        </a:rPr>
                        <a:t> long hair. → This is about </a:t>
                      </a:r>
                      <a:r>
                        <a:rPr lang="en-GB" sz="1800" dirty="0">
                          <a:solidFill>
                            <a:srgbClr val="000000"/>
                          </a:solidFill>
                          <a:latin typeface="Arial" panose="020B0604020202020204" pitchFamily="34" charset="0"/>
                          <a:cs typeface="Arial" panose="020B0604020202020204" pitchFamily="34" charset="0"/>
                        </a:rPr>
                        <a:t>how she looks </a:t>
                      </a:r>
                      <a:r>
                        <a:rPr lang="en-AE" sz="1800">
                          <a:solidFill>
                            <a:srgbClr val="000000"/>
                          </a:solidFill>
                          <a:latin typeface="Arial" panose="020B0604020202020204" pitchFamily="34" charset="0"/>
                          <a:cs typeface="Arial" panose="020B0604020202020204" pitchFamily="34" charset="0"/>
                        </a:rPr>
                        <a:t>now.</a:t>
                      </a:r>
                    </a:p>
                    <a:p>
                      <a:pPr marL="0" marR="0" indent="0" algn="l" defTabSz="914400" rtl="0" eaLnBrk="1" fontAlgn="auto" latinLnBrk="0" hangingPunct="1">
                        <a:lnSpc>
                          <a:spcPct val="100000"/>
                        </a:lnSpc>
                        <a:spcBef>
                          <a:spcPts val="0"/>
                        </a:spcBef>
                        <a:spcAft>
                          <a:spcPts val="0"/>
                        </a:spcAft>
                        <a:buClrTx/>
                        <a:buSzTx/>
                        <a:buFontTx/>
                        <a:buNone/>
                        <a:tabLst/>
                        <a:defRPr/>
                      </a:pPr>
                      <a:r>
                        <a:rPr lang="en-AE" sz="1800">
                          <a:solidFill>
                            <a:srgbClr val="000000"/>
                          </a:solidFill>
                          <a:latin typeface="Arial" panose="020B0604020202020204" pitchFamily="34" charset="0"/>
                          <a:cs typeface="Arial" panose="020B0604020202020204" pitchFamily="34" charset="0"/>
                        </a:rPr>
                        <a:t>We </a:t>
                      </a:r>
                      <a:r>
                        <a:rPr lang="en-AE" sz="1800" u="sng">
                          <a:solidFill>
                            <a:srgbClr val="000000"/>
                          </a:solidFill>
                          <a:latin typeface="Arial" panose="020B0604020202020204" pitchFamily="34" charset="0"/>
                          <a:cs typeface="Arial" panose="020B0604020202020204" pitchFamily="34" charset="0"/>
                        </a:rPr>
                        <a:t>have</a:t>
                      </a:r>
                      <a:r>
                        <a:rPr lang="en-AE" sz="1800">
                          <a:solidFill>
                            <a:srgbClr val="000000"/>
                          </a:solidFill>
                          <a:latin typeface="Arial" panose="020B0604020202020204" pitchFamily="34" charset="0"/>
                          <a:cs typeface="Arial" panose="020B0604020202020204" pitchFamily="34" charset="0"/>
                        </a:rPr>
                        <a:t> lunch at 1</a:t>
                      </a:r>
                      <a:r>
                        <a:rPr lang="en-GB" sz="1800" dirty="0">
                          <a:solidFill>
                            <a:srgbClr val="000000"/>
                          </a:solidFill>
                          <a:latin typeface="Arial" panose="020B0604020202020204" pitchFamily="34" charset="0"/>
                          <a:cs typeface="Arial" panose="020B0604020202020204" pitchFamily="34" charset="0"/>
                        </a:rPr>
                        <a:t>pm</a:t>
                      </a:r>
                      <a:r>
                        <a:rPr lang="en-AE" sz="1800">
                          <a:solidFill>
                            <a:srgbClr val="000000"/>
                          </a:solidFill>
                          <a:latin typeface="Arial" panose="020B0604020202020204" pitchFamily="34" charset="0"/>
                          <a:cs typeface="Arial" panose="020B0604020202020204" pitchFamily="34" charset="0"/>
                        </a:rPr>
                        <a:t>. → We do this every day.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798733">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rgbClr val="000000"/>
                          </a:solidFill>
                          <a:effectLst/>
                          <a:latin typeface="Arial" panose="020B0604020202020204" pitchFamily="34" charset="0"/>
                          <a:ea typeface="+mn-ea"/>
                          <a:cs typeface="Arial" panose="020B0604020202020204" pitchFamily="34" charset="0"/>
                        </a:rPr>
                        <a:t>I </a:t>
                      </a:r>
                      <a:r>
                        <a:rPr lang="en-US" sz="1800" b="0" i="0" u="sng" kern="1200" dirty="0">
                          <a:solidFill>
                            <a:srgbClr val="000000"/>
                          </a:solidFill>
                          <a:effectLst/>
                          <a:latin typeface="Arial" panose="020B0604020202020204" pitchFamily="34" charset="0"/>
                          <a:ea typeface="+mn-ea"/>
                          <a:cs typeface="Arial" panose="020B0604020202020204" pitchFamily="34" charset="0"/>
                        </a:rPr>
                        <a:t>have</a:t>
                      </a:r>
                      <a:r>
                        <a:rPr lang="en-US" sz="1800" b="0" i="0" kern="1200" dirty="0">
                          <a:solidFill>
                            <a:srgbClr val="000000"/>
                          </a:solidFill>
                          <a:effectLst/>
                          <a:latin typeface="Arial" panose="020B0604020202020204" pitchFamily="34" charset="0"/>
                          <a:ea typeface="+mn-ea"/>
                          <a:cs typeface="Arial" panose="020B0604020202020204" pitchFamily="34" charset="0"/>
                        </a:rPr>
                        <a:t> breakfast at 7 o’clock.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0000"/>
                          </a:solidFill>
                          <a:effectLst/>
                          <a:latin typeface="Arial" panose="020B0604020202020204" pitchFamily="34" charset="0"/>
                          <a:ea typeface="+mn-ea"/>
                          <a:cs typeface="Arial" panose="020B0604020202020204" pitchFamily="34" charset="0"/>
                        </a:rPr>
                        <a:t>I </a:t>
                      </a:r>
                      <a:r>
                        <a:rPr lang="en-US" sz="1800" b="0" i="0" u="sng" kern="1200" dirty="0">
                          <a:solidFill>
                            <a:srgbClr val="000000"/>
                          </a:solidFill>
                          <a:effectLst/>
                          <a:latin typeface="Arial" panose="020B0604020202020204" pitchFamily="34" charset="0"/>
                          <a:ea typeface="+mn-ea"/>
                          <a:cs typeface="Arial" panose="020B0604020202020204" pitchFamily="34" charset="0"/>
                        </a:rPr>
                        <a:t>have</a:t>
                      </a:r>
                      <a:r>
                        <a:rPr lang="en-US" sz="1800" b="0" i="0" kern="1200" dirty="0">
                          <a:solidFill>
                            <a:srgbClr val="000000"/>
                          </a:solidFill>
                          <a:effectLst/>
                          <a:latin typeface="Arial" panose="020B0604020202020204" pitchFamily="34" charset="0"/>
                          <a:ea typeface="+mn-ea"/>
                          <a:cs typeface="Arial" panose="020B0604020202020204" pitchFamily="34" charset="0"/>
                        </a:rPr>
                        <a:t> a new computer.</a:t>
                      </a:r>
                    </a:p>
                    <a:p>
                      <a:pPr algn="l"/>
                      <a:r>
                        <a:rPr lang="en-US" sz="1800" b="0" i="0" kern="1200" dirty="0">
                          <a:solidFill>
                            <a:srgbClr val="000000"/>
                          </a:solidFill>
                          <a:effectLst/>
                          <a:latin typeface="Arial" panose="020B0604020202020204" pitchFamily="34" charset="0"/>
                          <a:ea typeface="+mn-ea"/>
                          <a:cs typeface="Arial" panose="020B0604020202020204" pitchFamily="34" charset="0"/>
                        </a:rPr>
                        <a:t>I </a:t>
                      </a:r>
                      <a:r>
                        <a:rPr lang="en-US" sz="1800" b="0" i="0" u="sng" kern="1200" dirty="0">
                          <a:solidFill>
                            <a:srgbClr val="000000"/>
                          </a:solidFill>
                          <a:effectLst/>
                          <a:latin typeface="Arial" panose="020B0604020202020204" pitchFamily="34" charset="0"/>
                          <a:ea typeface="+mn-ea"/>
                          <a:cs typeface="Arial" panose="020B0604020202020204" pitchFamily="34" charset="0"/>
                        </a:rPr>
                        <a:t>have</a:t>
                      </a:r>
                      <a:r>
                        <a:rPr lang="en-US" sz="1800" b="0" i="0" kern="1200" dirty="0">
                          <a:solidFill>
                            <a:srgbClr val="000000"/>
                          </a:solidFill>
                          <a:effectLst/>
                          <a:latin typeface="Arial" panose="020B0604020202020204" pitchFamily="34" charset="0"/>
                          <a:ea typeface="+mn-ea"/>
                          <a:cs typeface="Arial" panose="020B0604020202020204" pitchFamily="34" charset="0"/>
                        </a:rPr>
                        <a:t> two brothers.</a:t>
                      </a:r>
                    </a:p>
                    <a:p>
                      <a:pPr algn="l"/>
                      <a:r>
                        <a:rPr lang="en-US" sz="1800" b="0" i="0" kern="1200" dirty="0">
                          <a:solidFill>
                            <a:srgbClr val="000000"/>
                          </a:solidFill>
                          <a:effectLst/>
                          <a:latin typeface="Arial" panose="020B0604020202020204" pitchFamily="34" charset="0"/>
                          <a:ea typeface="+mn-ea"/>
                          <a:cs typeface="Arial" panose="020B0604020202020204" pitchFamily="34" charset="0"/>
                        </a:rPr>
                        <a:t>Do you </a:t>
                      </a:r>
                      <a:r>
                        <a:rPr lang="en-US" sz="1800" b="0" i="0" u="sng" kern="1200" dirty="0">
                          <a:solidFill>
                            <a:srgbClr val="000000"/>
                          </a:solidFill>
                          <a:effectLst/>
                          <a:latin typeface="Arial" panose="020B0604020202020204" pitchFamily="34" charset="0"/>
                          <a:ea typeface="+mn-ea"/>
                          <a:cs typeface="Arial" panose="020B0604020202020204" pitchFamily="34" charset="0"/>
                        </a:rPr>
                        <a:t>have</a:t>
                      </a:r>
                      <a:r>
                        <a:rPr lang="en-US" sz="1800" b="0" i="0" kern="1200" dirty="0">
                          <a:solidFill>
                            <a:srgbClr val="000000"/>
                          </a:solidFill>
                          <a:effectLst/>
                          <a:latin typeface="Arial" panose="020B0604020202020204" pitchFamily="34" charset="0"/>
                          <a:ea typeface="+mn-ea"/>
                          <a:cs typeface="Arial" panose="020B0604020202020204" pitchFamily="34" charset="0"/>
                        </a:rPr>
                        <a:t> a sister?</a:t>
                      </a:r>
                    </a:p>
                    <a:p>
                      <a:pPr algn="l"/>
                      <a:r>
                        <a:rPr lang="en-US" sz="1800" b="0" i="0" kern="1200" dirty="0">
                          <a:solidFill>
                            <a:srgbClr val="000000"/>
                          </a:solidFill>
                          <a:effectLst/>
                          <a:latin typeface="Arial" panose="020B0604020202020204" pitchFamily="34" charset="0"/>
                          <a:ea typeface="+mn-ea"/>
                          <a:cs typeface="Arial" panose="020B0604020202020204" pitchFamily="34" charset="0"/>
                        </a:rPr>
                        <a:t>She </a:t>
                      </a:r>
                      <a:r>
                        <a:rPr lang="en-US" sz="1800" b="0" i="0" u="sng" kern="1200" dirty="0">
                          <a:solidFill>
                            <a:srgbClr val="000000"/>
                          </a:solidFill>
                          <a:effectLst/>
                          <a:latin typeface="Arial" panose="020B0604020202020204" pitchFamily="34" charset="0"/>
                          <a:ea typeface="+mn-ea"/>
                          <a:cs typeface="Arial" panose="020B0604020202020204" pitchFamily="34" charset="0"/>
                        </a:rPr>
                        <a:t>has</a:t>
                      </a:r>
                      <a:r>
                        <a:rPr lang="en-US" sz="1800" b="0" i="0" kern="1200" dirty="0">
                          <a:solidFill>
                            <a:srgbClr val="000000"/>
                          </a:solidFill>
                          <a:effectLst/>
                          <a:latin typeface="Arial" panose="020B0604020202020204" pitchFamily="34" charset="0"/>
                          <a:ea typeface="+mn-ea"/>
                          <a:cs typeface="Arial" panose="020B0604020202020204" pitchFamily="34" charset="0"/>
                        </a:rPr>
                        <a:t> two apples, but I don’t </a:t>
                      </a:r>
                      <a:r>
                        <a:rPr lang="en-US" sz="1800" b="0" i="0" u="sng" kern="1200" dirty="0">
                          <a:solidFill>
                            <a:srgbClr val="000000"/>
                          </a:solidFill>
                          <a:effectLst/>
                          <a:latin typeface="Arial" panose="020B0604020202020204" pitchFamily="34" charset="0"/>
                          <a:ea typeface="+mn-ea"/>
                          <a:cs typeface="Arial" panose="020B0604020202020204" pitchFamily="34" charset="0"/>
                        </a:rPr>
                        <a:t>have</a:t>
                      </a:r>
                      <a:r>
                        <a:rPr lang="en-US" sz="1800" b="0" i="0" kern="1200" dirty="0">
                          <a:solidFill>
                            <a:srgbClr val="000000"/>
                          </a:solidFill>
                          <a:effectLst/>
                          <a:latin typeface="Arial" panose="020B0604020202020204" pitchFamily="34" charset="0"/>
                          <a:ea typeface="+mn-ea"/>
                          <a:cs typeface="Arial" panose="020B0604020202020204" pitchFamily="34" charset="0"/>
                        </a:rPr>
                        <a:t> any.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3042147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934399130"/>
              </p:ext>
            </p:extLst>
          </p:nvPr>
        </p:nvGraphicFramePr>
        <p:xfrm>
          <a:off x="0" y="1"/>
          <a:ext cx="12192000" cy="6857999"/>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415901">
                <a:tc gridSpan="2">
                  <a:txBody>
                    <a:bodyPr/>
                    <a:lstStyle/>
                    <a:p>
                      <a:pPr algn="l">
                        <a:lnSpc>
                          <a:spcPct val="150000"/>
                        </a:lnSpc>
                      </a:pPr>
                      <a:r>
                        <a:rPr lang="en-US" sz="1800" b="1" u="none" dirty="0">
                          <a:solidFill>
                            <a:schemeClr val="accent1"/>
                          </a:solidFill>
                          <a:latin typeface="Arial"/>
                          <a:cs typeface="Arial"/>
                        </a:rPr>
                        <a:t>I drink </a:t>
                      </a:r>
                      <a:r>
                        <a:rPr lang="en-US" sz="1800" b="1" u="sng" dirty="0">
                          <a:solidFill>
                            <a:schemeClr val="accent1"/>
                          </a:solidFill>
                          <a:latin typeface="Arial"/>
                          <a:cs typeface="Arial"/>
                        </a:rPr>
                        <a:t>milk</a:t>
                      </a:r>
                      <a:r>
                        <a:rPr lang="en-US" sz="1800" b="1" u="none" dirty="0">
                          <a:solidFill>
                            <a:schemeClr val="accent1"/>
                          </a:solidFill>
                          <a:latin typeface="Arial"/>
                          <a:cs typeface="Arial"/>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0436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solidFill>
                            <a:srgbClr val="000000"/>
                          </a:solidFill>
                          <a:latin typeface="Arial" panose="020B0604020202020204" pitchFamily="34" charset="0"/>
                          <a:cs typeface="Arial" panose="020B0604020202020204" pitchFamily="34" charset="0"/>
                        </a:rPr>
                        <a:t>Can I say ‘a milk’? Can I count milk? 1, 2, 3 milk?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04360">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Nouns: uncountable</a:t>
                      </a:r>
                      <a:endParaRPr lang="en-US" b="1" u="sng" dirty="0">
                        <a:solidFill>
                          <a:schemeClr val="tx2"/>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Arial" panose="020B0604020202020204" pitchFamily="34" charset="0"/>
                          <a:cs typeface="Arial" panose="020B0604020202020204" pitchFamily="34" charset="0"/>
                        </a:rPr>
                        <a:t>subject + verb + uncountable noun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532201">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1800"/>
                        <a:buFont typeface="Helvetica Neue"/>
                        <a:buNone/>
                        <a:tabLst/>
                        <a:defRPr/>
                      </a:pPr>
                      <a:r>
                        <a:rPr lang="en-US" sz="1800" b="0" i="0" u="none" strike="noStrike" cap="none" dirty="0">
                          <a:solidFill>
                            <a:srgbClr val="000000"/>
                          </a:solidFill>
                          <a:latin typeface="Arial"/>
                          <a:ea typeface="Arial"/>
                          <a:cs typeface="Arial"/>
                          <a:sym typeface="Arial"/>
                        </a:rPr>
                        <a:t>Uncountable nouns do not have articles – a/an. We don’t say ‘a water’. They are not plural. We don’t say milks, waters, etc. Uncountable nouns are also called mass nouns. They are used for liquids, like milk, water, juice etc. They are also used for things like rice, money and bread.</a:t>
                      </a:r>
                      <a:endParaRPr lang="en-US" sz="1800" u="none" strike="noStrike" cap="none" dirty="0">
                        <a:solidFill>
                          <a:srgbClr val="000000"/>
                        </a:solidFill>
                        <a:latin typeface="Arial"/>
                        <a:cs typeface="Arial"/>
                        <a:sym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01177">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u="none" kern="1200" dirty="0">
                          <a:solidFill>
                            <a:srgbClr val="000000"/>
                          </a:solidFill>
                          <a:effectLst/>
                          <a:latin typeface="Arial" panose="020B0604020202020204" pitchFamily="34" charset="0"/>
                          <a:ea typeface="+mn-ea"/>
                          <a:cs typeface="Arial" panose="020B0604020202020204" pitchFamily="34" charset="0"/>
                        </a:rPr>
                        <a:t>I want water.</a:t>
                      </a:r>
                    </a:p>
                    <a:p>
                      <a:pPr algn="l"/>
                      <a:r>
                        <a:rPr lang="en-US" sz="1800" b="0" i="0" u="none" kern="1200" dirty="0">
                          <a:solidFill>
                            <a:srgbClr val="000000"/>
                          </a:solidFill>
                          <a:effectLst/>
                          <a:latin typeface="Arial" panose="020B0604020202020204" pitchFamily="34" charset="0"/>
                          <a:ea typeface="+mn-ea"/>
                          <a:cs typeface="Arial" panose="020B0604020202020204" pitchFamily="34" charset="0"/>
                        </a:rPr>
                        <a:t>I didn’t get cheese.</a:t>
                      </a:r>
                    </a:p>
                    <a:p>
                      <a:pPr algn="l"/>
                      <a:r>
                        <a:rPr lang="en-US" sz="1800" b="0" i="0" u="none" kern="1200" dirty="0">
                          <a:solidFill>
                            <a:srgbClr val="000000"/>
                          </a:solidFill>
                          <a:effectLst/>
                          <a:latin typeface="Arial" panose="020B0604020202020204" pitchFamily="34" charset="0"/>
                          <a:ea typeface="+mn-ea"/>
                          <a:cs typeface="Arial" panose="020B0604020202020204" pitchFamily="34" charset="0"/>
                        </a:rPr>
                        <a:t>Did you buy rice?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AC3E7-E918-74C0-8D67-C1ED711D312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E89DAC4-30A3-156D-83AF-2833F9D64B52}"/>
              </a:ext>
            </a:extLst>
          </p:cNvPr>
          <p:cNvGraphicFramePr>
            <a:graphicFrameLocks noGrp="1"/>
          </p:cNvGraphicFramePr>
          <p:nvPr>
            <p:extLst>
              <p:ext uri="{D42A27DB-BD31-4B8C-83A1-F6EECF244321}">
                <p14:modId xmlns:p14="http://schemas.microsoft.com/office/powerpoint/2010/main" val="1611308553"/>
              </p:ext>
            </p:extLst>
          </p:nvPr>
        </p:nvGraphicFramePr>
        <p:xfrm>
          <a:off x="0" y="1"/>
          <a:ext cx="12192000" cy="6836255"/>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415901">
                <a:tc gridSpan="2">
                  <a:txBody>
                    <a:bodyPr/>
                    <a:lstStyle/>
                    <a:p>
                      <a:pPr algn="l">
                        <a:lnSpc>
                          <a:spcPct val="150000"/>
                        </a:lnSpc>
                      </a:pPr>
                      <a:r>
                        <a:rPr lang="en-US" sz="1800" b="1" u="none" dirty="0">
                          <a:solidFill>
                            <a:schemeClr val="accent1"/>
                          </a:solidFill>
                          <a:latin typeface="Arial"/>
                          <a:cs typeface="Arial"/>
                        </a:rPr>
                        <a:t>I have </a:t>
                      </a:r>
                      <a:r>
                        <a:rPr lang="en-US" sz="1800" b="1" u="sng" dirty="0">
                          <a:solidFill>
                            <a:schemeClr val="accent1"/>
                          </a:solidFill>
                          <a:latin typeface="Arial"/>
                          <a:cs typeface="Arial"/>
                        </a:rPr>
                        <a:t>some</a:t>
                      </a:r>
                      <a:r>
                        <a:rPr lang="en-US" sz="1800" b="1" u="none" dirty="0">
                          <a:solidFill>
                            <a:schemeClr val="accent1"/>
                          </a:solidFill>
                          <a:latin typeface="Arial"/>
                          <a:cs typeface="Arial"/>
                        </a:rPr>
                        <a:t> water.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4900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solidFill>
                            <a:srgbClr val="000000"/>
                          </a:solidFill>
                          <a:latin typeface="Arial" panose="020B0604020202020204" pitchFamily="34" charset="0"/>
                          <a:cs typeface="Arial" panose="020B0604020202020204" pitchFamily="34" charset="0"/>
                        </a:rPr>
                        <a:t>How much water do I have? Can I count the water? 1, 2, 3 water?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04360">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Determiners: quantifiers</a:t>
                      </a:r>
                      <a:endParaRPr lang="en-US" b="1" dirty="0">
                        <a:solidFill>
                          <a:srgbClr val="AC833B"/>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Arial" panose="020B0604020202020204" pitchFamily="34" charset="0"/>
                          <a:cs typeface="Arial" panose="020B0604020202020204" pitchFamily="34" charset="0"/>
                        </a:rPr>
                        <a:t>subject + verb + quantifier + uncountable noun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Arial" panose="020B0604020202020204" pitchFamily="34" charset="0"/>
                          <a:cs typeface="Arial" panose="020B0604020202020204" pitchFamily="34" charset="0"/>
                        </a:rPr>
                        <a:t>‘Do / does’ + subject + verb + ‘any’ + object?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503952">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1800"/>
                        <a:buFont typeface="Helvetica Neue"/>
                        <a:buNone/>
                        <a:tabLst/>
                        <a:defRPr/>
                      </a:pPr>
                      <a:r>
                        <a:rPr lang="en-US" sz="1800" b="0" i="0" u="none" strike="noStrike" cap="none" dirty="0">
                          <a:solidFill>
                            <a:srgbClr val="000000"/>
                          </a:solidFill>
                          <a:latin typeface="Arial"/>
                          <a:ea typeface="Arial"/>
                          <a:cs typeface="Arial"/>
                          <a:sym typeface="Arial"/>
                        </a:rPr>
                        <a:t>We use quantifiers with uncountable nouns to say how much of something we have. We use ‘some’ to say we have a small amount. We use ‘a lot of / lots of’ to say we have a big amount. We ask questions using ‘any’. We also use ‘any’ to talk about things we don’t have.</a:t>
                      </a:r>
                      <a:endParaRPr lang="en-US" sz="1800" u="none" strike="noStrike" cap="none" dirty="0">
                        <a:solidFill>
                          <a:srgbClr val="000000"/>
                        </a:solidFill>
                        <a:latin typeface="Arial"/>
                        <a:cs typeface="Arial"/>
                        <a:sym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01177">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u="none" kern="1200" dirty="0">
                          <a:solidFill>
                            <a:srgbClr val="000000"/>
                          </a:solidFill>
                          <a:effectLst/>
                          <a:latin typeface="Arial" panose="020B0604020202020204" pitchFamily="34" charset="0"/>
                          <a:ea typeface="+mn-ea"/>
                          <a:cs typeface="Arial" panose="020B0604020202020204" pitchFamily="34" charset="0"/>
                        </a:rPr>
                        <a:t>She drank </a:t>
                      </a:r>
                      <a:r>
                        <a:rPr lang="en-US" sz="1800" b="0" i="0" u="sng" kern="1200" dirty="0">
                          <a:solidFill>
                            <a:srgbClr val="000000"/>
                          </a:solidFill>
                          <a:effectLst/>
                          <a:latin typeface="Arial" panose="020B0604020202020204" pitchFamily="34" charset="0"/>
                          <a:ea typeface="+mn-ea"/>
                          <a:cs typeface="Arial" panose="020B0604020202020204" pitchFamily="34" charset="0"/>
                        </a:rPr>
                        <a:t>some</a:t>
                      </a:r>
                      <a:r>
                        <a:rPr lang="en-US" sz="1800" b="0" i="0" u="none" kern="1200" dirty="0">
                          <a:solidFill>
                            <a:srgbClr val="000000"/>
                          </a:solidFill>
                          <a:effectLst/>
                          <a:latin typeface="Arial" panose="020B0604020202020204" pitchFamily="34" charset="0"/>
                          <a:ea typeface="+mn-ea"/>
                          <a:cs typeface="Arial" panose="020B0604020202020204" pitchFamily="34" charset="0"/>
                        </a:rPr>
                        <a:t> milk.</a:t>
                      </a:r>
                    </a:p>
                    <a:p>
                      <a:pPr algn="l"/>
                      <a:r>
                        <a:rPr lang="en-US" sz="1800" b="0" i="0" u="none" kern="1200" dirty="0">
                          <a:solidFill>
                            <a:srgbClr val="000000"/>
                          </a:solidFill>
                          <a:effectLst/>
                          <a:latin typeface="Arial" panose="020B0604020202020204" pitchFamily="34" charset="0"/>
                          <a:ea typeface="+mn-ea"/>
                          <a:cs typeface="Arial" panose="020B0604020202020204" pitchFamily="34" charset="0"/>
                        </a:rPr>
                        <a:t>There is </a:t>
                      </a:r>
                      <a:r>
                        <a:rPr lang="en-US" sz="1800" b="0" i="0" u="sng" kern="1200" dirty="0">
                          <a:solidFill>
                            <a:srgbClr val="000000"/>
                          </a:solidFill>
                          <a:effectLst/>
                          <a:latin typeface="Arial" panose="020B0604020202020204" pitchFamily="34" charset="0"/>
                          <a:ea typeface="+mn-ea"/>
                          <a:cs typeface="Arial" panose="020B0604020202020204" pitchFamily="34" charset="0"/>
                        </a:rPr>
                        <a:t>a lot of</a:t>
                      </a:r>
                      <a:r>
                        <a:rPr lang="en-US" sz="1800" b="0" i="0" u="none" kern="1200" dirty="0">
                          <a:solidFill>
                            <a:srgbClr val="000000"/>
                          </a:solidFill>
                          <a:effectLst/>
                          <a:latin typeface="Arial" panose="020B0604020202020204" pitchFamily="34" charset="0"/>
                          <a:ea typeface="+mn-ea"/>
                          <a:cs typeface="Arial" panose="020B0604020202020204" pitchFamily="34" charset="0"/>
                        </a:rPr>
                        <a:t> rice on the table.</a:t>
                      </a:r>
                    </a:p>
                    <a:p>
                      <a:pPr algn="l"/>
                      <a:r>
                        <a:rPr lang="en-US" sz="1800" b="0" i="0" u="none" kern="1200" dirty="0">
                          <a:solidFill>
                            <a:srgbClr val="000000"/>
                          </a:solidFill>
                          <a:effectLst/>
                          <a:latin typeface="Arial" panose="020B0604020202020204" pitchFamily="34" charset="0"/>
                          <a:ea typeface="+mn-ea"/>
                          <a:cs typeface="Arial" panose="020B0604020202020204" pitchFamily="34" charset="0"/>
                        </a:rPr>
                        <a:t>I put </a:t>
                      </a:r>
                      <a:r>
                        <a:rPr lang="en-US" sz="1800" b="0" i="0" u="sng" kern="1200" dirty="0">
                          <a:solidFill>
                            <a:srgbClr val="000000"/>
                          </a:solidFill>
                          <a:effectLst/>
                          <a:latin typeface="Arial" panose="020B0604020202020204" pitchFamily="34" charset="0"/>
                          <a:ea typeface="+mn-ea"/>
                          <a:cs typeface="Arial" panose="020B0604020202020204" pitchFamily="34" charset="0"/>
                        </a:rPr>
                        <a:t>lots of</a:t>
                      </a:r>
                      <a:r>
                        <a:rPr lang="en-US" sz="1800" b="0" i="0" u="none" kern="1200" dirty="0">
                          <a:solidFill>
                            <a:srgbClr val="000000"/>
                          </a:solidFill>
                          <a:effectLst/>
                          <a:latin typeface="Arial" panose="020B0604020202020204" pitchFamily="34" charset="0"/>
                          <a:ea typeface="+mn-ea"/>
                          <a:cs typeface="Arial" panose="020B0604020202020204" pitchFamily="34" charset="0"/>
                        </a:rPr>
                        <a:t> sugar in my tea.</a:t>
                      </a:r>
                    </a:p>
                    <a:p>
                      <a:pPr algn="l"/>
                      <a:r>
                        <a:rPr lang="en-US" sz="1800" b="0" i="0" u="none" kern="1200" dirty="0">
                          <a:solidFill>
                            <a:srgbClr val="000000"/>
                          </a:solidFill>
                          <a:effectLst/>
                          <a:latin typeface="Arial" panose="020B0604020202020204" pitchFamily="34" charset="0"/>
                          <a:ea typeface="+mn-ea"/>
                          <a:cs typeface="Arial" panose="020B0604020202020204" pitchFamily="34" charset="0"/>
                        </a:rPr>
                        <a:t>Is there </a:t>
                      </a:r>
                      <a:r>
                        <a:rPr lang="en-US" sz="1800" b="0" i="0" u="sng" kern="1200" dirty="0">
                          <a:solidFill>
                            <a:srgbClr val="000000"/>
                          </a:solidFill>
                          <a:effectLst/>
                          <a:latin typeface="Arial" panose="020B0604020202020204" pitchFamily="34" charset="0"/>
                          <a:ea typeface="+mn-ea"/>
                          <a:cs typeface="Arial" panose="020B0604020202020204" pitchFamily="34" charset="0"/>
                        </a:rPr>
                        <a:t>any</a:t>
                      </a:r>
                      <a:r>
                        <a:rPr lang="en-US" sz="1800" b="0" i="0" u="none" kern="1200" dirty="0">
                          <a:solidFill>
                            <a:srgbClr val="000000"/>
                          </a:solidFill>
                          <a:effectLst/>
                          <a:latin typeface="Arial" panose="020B0604020202020204" pitchFamily="34" charset="0"/>
                          <a:ea typeface="+mn-ea"/>
                          <a:cs typeface="Arial" panose="020B0604020202020204" pitchFamily="34" charset="0"/>
                        </a:rPr>
                        <a:t> orange juice?</a:t>
                      </a:r>
                    </a:p>
                    <a:p>
                      <a:pPr algn="l"/>
                      <a:r>
                        <a:rPr lang="en-US" sz="1800" b="0" i="0" u="none" kern="1200" dirty="0">
                          <a:solidFill>
                            <a:srgbClr val="000000"/>
                          </a:solidFill>
                          <a:effectLst/>
                          <a:latin typeface="Arial" panose="020B0604020202020204" pitchFamily="34" charset="0"/>
                          <a:ea typeface="+mn-ea"/>
                          <a:cs typeface="Arial" panose="020B0604020202020204" pitchFamily="34" charset="0"/>
                        </a:rPr>
                        <a:t>I don’t have </a:t>
                      </a:r>
                      <a:r>
                        <a:rPr lang="en-US" sz="1800" b="0" i="0" u="sng" kern="1200" dirty="0">
                          <a:solidFill>
                            <a:srgbClr val="000000"/>
                          </a:solidFill>
                          <a:effectLst/>
                          <a:latin typeface="Arial" panose="020B0604020202020204" pitchFamily="34" charset="0"/>
                          <a:ea typeface="+mn-ea"/>
                          <a:cs typeface="Arial" panose="020B0604020202020204" pitchFamily="34" charset="0"/>
                        </a:rPr>
                        <a:t>any</a:t>
                      </a:r>
                      <a:r>
                        <a:rPr lang="en-US" sz="1800" b="0" i="0" u="none" kern="1200" dirty="0">
                          <a:solidFill>
                            <a:srgbClr val="000000"/>
                          </a:solidFill>
                          <a:effectLst/>
                          <a:latin typeface="Arial" panose="020B0604020202020204" pitchFamily="34" charset="0"/>
                          <a:ea typeface="+mn-ea"/>
                          <a:cs typeface="Arial" panose="020B0604020202020204" pitchFamily="34" charset="0"/>
                        </a:rPr>
                        <a:t> bread.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56425967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CC451-7A34-B7DB-2500-ABE39F2B144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680411A-890D-74A9-54A6-3E8F24CF7041}"/>
              </a:ext>
            </a:extLst>
          </p:cNvPr>
          <p:cNvGraphicFramePr>
            <a:graphicFrameLocks noGrp="1"/>
          </p:cNvGraphicFramePr>
          <p:nvPr>
            <p:extLst>
              <p:ext uri="{D42A27DB-BD31-4B8C-83A1-F6EECF244321}">
                <p14:modId xmlns:p14="http://schemas.microsoft.com/office/powerpoint/2010/main" val="1905057959"/>
              </p:ext>
            </p:extLst>
          </p:nvPr>
        </p:nvGraphicFramePr>
        <p:xfrm>
          <a:off x="0" y="0"/>
          <a:ext cx="12192000" cy="6857999"/>
        </p:xfrm>
        <a:graphic>
          <a:graphicData uri="http://schemas.openxmlformats.org/drawingml/2006/table">
            <a:tbl>
              <a:tblPr firstRow="1" firstCol="1" bandRow="1"/>
              <a:tblGrid>
                <a:gridCol w="2125339">
                  <a:extLst>
                    <a:ext uri="{9D8B030D-6E8A-4147-A177-3AD203B41FA5}">
                      <a16:colId xmlns:a16="http://schemas.microsoft.com/office/drawing/2014/main" val="3979107295"/>
                    </a:ext>
                  </a:extLst>
                </a:gridCol>
                <a:gridCol w="10066661">
                  <a:extLst>
                    <a:ext uri="{9D8B030D-6E8A-4147-A177-3AD203B41FA5}">
                      <a16:colId xmlns:a16="http://schemas.microsoft.com/office/drawing/2014/main" val="2834414452"/>
                    </a:ext>
                  </a:extLst>
                </a:gridCol>
              </a:tblGrid>
              <a:tr h="1411060">
                <a:tc gridSpan="2">
                  <a:txBody>
                    <a:bodyPr/>
                    <a:lstStyle/>
                    <a:p>
                      <a:pPr algn="l">
                        <a:lnSpc>
                          <a:spcPct val="150000"/>
                        </a:lnSpc>
                      </a:pPr>
                      <a:r>
                        <a:rPr lang="en-US" sz="1800" b="1" u="none" dirty="0">
                          <a:solidFill>
                            <a:schemeClr val="accent1"/>
                          </a:solidFill>
                          <a:latin typeface="Arial"/>
                          <a:cs typeface="Arial"/>
                        </a:rPr>
                        <a:t>Khaled </a:t>
                      </a:r>
                      <a:r>
                        <a:rPr lang="en-US" sz="1800" b="1" u="sng" dirty="0">
                          <a:solidFill>
                            <a:schemeClr val="accent1"/>
                          </a:solidFill>
                          <a:latin typeface="Arial"/>
                          <a:cs typeface="Arial"/>
                        </a:rPr>
                        <a:t>can</a:t>
                      </a:r>
                      <a:r>
                        <a:rPr lang="en-US" sz="1800" b="1" u="none" dirty="0">
                          <a:solidFill>
                            <a:schemeClr val="accent1"/>
                          </a:solidFill>
                          <a:latin typeface="Arial"/>
                          <a:cs typeface="Arial"/>
                        </a:rPr>
                        <a:t> run fast.</a:t>
                      </a:r>
                      <a:endParaRPr lang="x-none" sz="1800" b="1" u="none"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99899">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solidFill>
                            <a:srgbClr val="000000"/>
                          </a:solidFill>
                          <a:latin typeface="Arial" panose="020B0604020202020204" pitchFamily="34" charset="0"/>
                          <a:cs typeface="Arial" panose="020B0604020202020204" pitchFamily="34" charset="0"/>
                        </a:rPr>
                        <a:t>Is Khaled able to run fast?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99899">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1"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'can' to refer to ability in the present</a:t>
                      </a:r>
                      <a:endParaRPr lang="en-US" b="1" dirty="0">
                        <a:solidFill>
                          <a:srgbClr val="AC833B"/>
                        </a:solidFill>
                        <a:latin typeface="Arial" panose="020B0604020202020204" pitchFamily="34" charset="0"/>
                        <a:cs typeface="Arial" panose="020B0604020202020204" pitchFamily="34" charset="0"/>
                      </a:endParaRPr>
                    </a:p>
                    <a:p>
                      <a:pPr algn="l"/>
                      <a:r>
                        <a:rPr lang="en-US" dirty="0">
                          <a:solidFill>
                            <a:srgbClr val="000000"/>
                          </a:solidFill>
                          <a:latin typeface="Arial" panose="020B0604020202020204" pitchFamily="34" charset="0"/>
                          <a:cs typeface="Arial" panose="020B0604020202020204" pitchFamily="34" charset="0"/>
                        </a:rPr>
                        <a:t>subject + ‘can / can’t’ + base verb (bare infinitive)</a:t>
                      </a:r>
                      <a:endParaRPr lang="en-US" b="1" dirty="0">
                        <a:solidFill>
                          <a:srgbClr val="000000"/>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9989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Arial" panose="020B0604020202020204" pitchFamily="34" charset="0"/>
                          <a:cs typeface="Arial" panose="020B0604020202020204" pitchFamily="34" charset="0"/>
                        </a:rPr>
                        <a:t>We use ‘can’ to talk about things that we are able to do or we already know. We use ‘can’t’ to talk about things we are not able to do or do not know.</a:t>
                      </a:r>
                      <a:endParaRPr lang="en-AE" sz="1800" dirty="0">
                        <a:solidFill>
                          <a:srgbClr val="000000"/>
                        </a:solidFill>
                        <a:latin typeface="Arial" panose="020B0604020202020204" pitchFamily="34" charset="0"/>
                        <a:cs typeface="Arial" panose="020B0604020202020204" pitchFamily="34" charset="0"/>
                      </a:endParaRPr>
                    </a:p>
                    <a:p>
                      <a:pPr algn="l"/>
                      <a:endParaRPr lang="x-none" sz="1800" dirty="0">
                        <a:solidFill>
                          <a:srgbClr val="000000"/>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547242">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rgbClr val="000000"/>
                          </a:solidFill>
                          <a:effectLst/>
                          <a:latin typeface="Arial" panose="020B0604020202020204" pitchFamily="34" charset="0"/>
                          <a:ea typeface="+mn-ea"/>
                          <a:cs typeface="Arial" panose="020B0604020202020204" pitchFamily="34" charset="0"/>
                        </a:rPr>
                        <a:t>I </a:t>
                      </a:r>
                      <a:r>
                        <a:rPr lang="en-US" sz="1800" b="0" i="0" u="sng" kern="1200" dirty="0">
                          <a:solidFill>
                            <a:srgbClr val="000000"/>
                          </a:solidFill>
                          <a:effectLst/>
                          <a:latin typeface="Arial" panose="020B0604020202020204" pitchFamily="34" charset="0"/>
                          <a:ea typeface="+mn-ea"/>
                          <a:cs typeface="Arial" panose="020B0604020202020204" pitchFamily="34" charset="0"/>
                        </a:rPr>
                        <a:t>can</a:t>
                      </a:r>
                      <a:r>
                        <a:rPr lang="en-US" sz="1800" b="0" i="0" kern="1200" dirty="0">
                          <a:solidFill>
                            <a:srgbClr val="000000"/>
                          </a:solidFill>
                          <a:effectLst/>
                          <a:latin typeface="Arial" panose="020B0604020202020204" pitchFamily="34" charset="0"/>
                          <a:ea typeface="+mn-ea"/>
                          <a:cs typeface="Arial" panose="020B0604020202020204" pitchFamily="34" charset="0"/>
                        </a:rPr>
                        <a:t> eat six eggs.</a:t>
                      </a:r>
                    </a:p>
                    <a:p>
                      <a:pPr algn="l"/>
                      <a:r>
                        <a:rPr lang="en-US" sz="1800" b="0" i="0" kern="1200" dirty="0">
                          <a:solidFill>
                            <a:srgbClr val="000000"/>
                          </a:solidFill>
                          <a:effectLst/>
                          <a:latin typeface="Arial" panose="020B0604020202020204" pitchFamily="34" charset="0"/>
                          <a:ea typeface="+mn-ea"/>
                          <a:cs typeface="Arial" panose="020B0604020202020204" pitchFamily="34" charset="0"/>
                        </a:rPr>
                        <a:t>We </a:t>
                      </a:r>
                      <a:r>
                        <a:rPr lang="en-US" sz="1800" b="0" i="0" u="sng" kern="1200" dirty="0">
                          <a:solidFill>
                            <a:srgbClr val="000000"/>
                          </a:solidFill>
                          <a:effectLst/>
                          <a:latin typeface="Arial" panose="020B0604020202020204" pitchFamily="34" charset="0"/>
                          <a:ea typeface="+mn-ea"/>
                          <a:cs typeface="Arial" panose="020B0604020202020204" pitchFamily="34" charset="0"/>
                        </a:rPr>
                        <a:t>can</a:t>
                      </a:r>
                      <a:r>
                        <a:rPr lang="en-US" sz="1800" b="0" i="0" kern="1200" dirty="0">
                          <a:solidFill>
                            <a:srgbClr val="000000"/>
                          </a:solidFill>
                          <a:effectLst/>
                          <a:latin typeface="Arial" panose="020B0604020202020204" pitchFamily="34" charset="0"/>
                          <a:ea typeface="+mn-ea"/>
                          <a:cs typeface="Arial" panose="020B0604020202020204" pitchFamily="34" charset="0"/>
                        </a:rPr>
                        <a:t> jump.</a:t>
                      </a:r>
                    </a:p>
                    <a:p>
                      <a:pPr algn="l"/>
                      <a:r>
                        <a:rPr lang="en-US" sz="1800" b="0" i="0" kern="1200" dirty="0">
                          <a:solidFill>
                            <a:srgbClr val="000000"/>
                          </a:solidFill>
                          <a:effectLst/>
                          <a:latin typeface="Arial" panose="020B0604020202020204" pitchFamily="34" charset="0"/>
                          <a:ea typeface="+mn-ea"/>
                          <a:cs typeface="Arial" panose="020B0604020202020204" pitchFamily="34" charset="0"/>
                        </a:rPr>
                        <a:t>She </a:t>
                      </a:r>
                      <a:r>
                        <a:rPr lang="en-US" sz="1800" b="0" i="0" u="sng" kern="1200" dirty="0">
                          <a:solidFill>
                            <a:srgbClr val="000000"/>
                          </a:solidFill>
                          <a:effectLst/>
                          <a:latin typeface="Arial" panose="020B0604020202020204" pitchFamily="34" charset="0"/>
                          <a:ea typeface="+mn-ea"/>
                          <a:cs typeface="Arial" panose="020B0604020202020204" pitchFamily="34" charset="0"/>
                        </a:rPr>
                        <a:t>can</a:t>
                      </a:r>
                      <a:r>
                        <a:rPr lang="en-US" sz="1800" b="0" i="0" kern="1200" dirty="0">
                          <a:solidFill>
                            <a:srgbClr val="000000"/>
                          </a:solidFill>
                          <a:effectLst/>
                          <a:latin typeface="Arial" panose="020B0604020202020204" pitchFamily="34" charset="0"/>
                          <a:ea typeface="+mn-ea"/>
                          <a:cs typeface="Arial" panose="020B0604020202020204" pitchFamily="34" charset="0"/>
                        </a:rPr>
                        <a:t> buy a computer.</a:t>
                      </a:r>
                    </a:p>
                    <a:p>
                      <a:pPr algn="l"/>
                      <a:r>
                        <a:rPr lang="en-US" sz="1800" b="0" i="0" u="sng" kern="1200" dirty="0">
                          <a:solidFill>
                            <a:srgbClr val="000000"/>
                          </a:solidFill>
                          <a:effectLst/>
                          <a:latin typeface="Arial" panose="020B0604020202020204" pitchFamily="34" charset="0"/>
                          <a:ea typeface="+mn-ea"/>
                          <a:cs typeface="Arial" panose="020B0604020202020204" pitchFamily="34" charset="0"/>
                        </a:rPr>
                        <a:t>Can</a:t>
                      </a:r>
                      <a:r>
                        <a:rPr lang="en-US" sz="1800" b="0" i="0" kern="1200" dirty="0">
                          <a:solidFill>
                            <a:srgbClr val="000000"/>
                          </a:solidFill>
                          <a:effectLst/>
                          <a:latin typeface="Arial" panose="020B0604020202020204" pitchFamily="34" charset="0"/>
                          <a:ea typeface="+mn-ea"/>
                          <a:cs typeface="Arial" panose="020B0604020202020204" pitchFamily="34" charset="0"/>
                        </a:rPr>
                        <a:t> she read?</a:t>
                      </a:r>
                    </a:p>
                    <a:p>
                      <a:pPr algn="l"/>
                      <a:r>
                        <a:rPr lang="en-US" sz="1800" b="0" i="0" kern="1200" dirty="0">
                          <a:solidFill>
                            <a:srgbClr val="000000"/>
                          </a:solidFill>
                          <a:effectLst/>
                          <a:latin typeface="Arial" panose="020B0604020202020204" pitchFamily="34" charset="0"/>
                          <a:ea typeface="+mn-ea"/>
                          <a:cs typeface="Arial" panose="020B0604020202020204" pitchFamily="34" charset="0"/>
                        </a:rPr>
                        <a:t>They </a:t>
                      </a:r>
                      <a:r>
                        <a:rPr lang="en-US" sz="1800" b="0" i="0" u="sng" kern="1200" dirty="0">
                          <a:solidFill>
                            <a:srgbClr val="000000"/>
                          </a:solidFill>
                          <a:effectLst/>
                          <a:latin typeface="Arial" panose="020B0604020202020204" pitchFamily="34" charset="0"/>
                          <a:ea typeface="+mn-ea"/>
                          <a:cs typeface="Arial" panose="020B0604020202020204" pitchFamily="34" charset="0"/>
                        </a:rPr>
                        <a:t>can’t</a:t>
                      </a:r>
                      <a:r>
                        <a:rPr lang="en-US" sz="1800" b="0" i="0" u="none" kern="1200" dirty="0">
                          <a:solidFill>
                            <a:srgbClr val="000000"/>
                          </a:solidFill>
                          <a:effectLst/>
                          <a:latin typeface="Arial" panose="020B0604020202020204" pitchFamily="34" charset="0"/>
                          <a:ea typeface="+mn-ea"/>
                          <a:cs typeface="Arial" panose="020B0604020202020204" pitchFamily="34" charset="0"/>
                        </a:rPr>
                        <a:t> </a:t>
                      </a:r>
                      <a:r>
                        <a:rPr lang="en-US" sz="1800" b="0" i="0" kern="1200" dirty="0">
                          <a:solidFill>
                            <a:srgbClr val="000000"/>
                          </a:solidFill>
                          <a:effectLst/>
                          <a:latin typeface="Arial" panose="020B0604020202020204" pitchFamily="34" charset="0"/>
                          <a:ea typeface="+mn-ea"/>
                          <a:cs typeface="Arial" panose="020B0604020202020204" pitchFamily="34" charset="0"/>
                        </a:rPr>
                        <a:t>drive.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151644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3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3458457084"/>
              </p:ext>
            </p:extLst>
          </p:nvPr>
        </p:nvGraphicFramePr>
        <p:xfrm>
          <a:off x="0" y="0"/>
          <a:ext cx="12192000" cy="6858000"/>
        </p:xfrm>
        <a:graphic>
          <a:graphicData uri="http://schemas.openxmlformats.org/drawingml/2006/table">
            <a:tbl>
              <a:tblPr firstRow="1" bandRow="1">
                <a:tableStyleId>{5940675A-B579-460E-94D1-54222C63F5DA}</a:tableStyleId>
              </a:tblPr>
              <a:tblGrid>
                <a:gridCol w="3271831">
                  <a:extLst>
                    <a:ext uri="{9D8B030D-6E8A-4147-A177-3AD203B41FA5}">
                      <a16:colId xmlns:a16="http://schemas.microsoft.com/office/drawing/2014/main" val="460172098"/>
                    </a:ext>
                  </a:extLst>
                </a:gridCol>
                <a:gridCol w="8920169">
                  <a:extLst>
                    <a:ext uri="{9D8B030D-6E8A-4147-A177-3AD203B41FA5}">
                      <a16:colId xmlns:a16="http://schemas.microsoft.com/office/drawing/2014/main" val="960561992"/>
                    </a:ext>
                  </a:extLst>
                </a:gridCol>
              </a:tblGrid>
              <a:tr h="4657318">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u="none" dirty="0">
                          <a:solidFill>
                            <a:srgbClr val="000000"/>
                          </a:solidFill>
                          <a:latin typeface="Arial" panose="020B0604020202020204" pitchFamily="34" charset="0"/>
                          <a:ea typeface="Arial"/>
                          <a:cs typeface="Arial" panose="020B0604020202020204" pitchFamily="34" charset="0"/>
                          <a:sym typeface="Arial"/>
                        </a:rPr>
                        <a:t>I </a:t>
                      </a:r>
                      <a:r>
                        <a:rPr lang="en-US" sz="1800" b="0" u="sng" dirty="0">
                          <a:solidFill>
                            <a:srgbClr val="000000"/>
                          </a:solidFill>
                          <a:latin typeface="Arial" panose="020B0604020202020204" pitchFamily="34" charset="0"/>
                          <a:ea typeface="Arial"/>
                          <a:cs typeface="Arial" panose="020B0604020202020204" pitchFamily="34" charset="0"/>
                          <a:sym typeface="Arial"/>
                        </a:rPr>
                        <a:t>like</a:t>
                      </a:r>
                      <a:r>
                        <a:rPr lang="en-US" sz="1800" b="0" u="none" dirty="0">
                          <a:solidFill>
                            <a:srgbClr val="000000"/>
                          </a:solidFill>
                          <a:latin typeface="Arial" panose="020B0604020202020204" pitchFamily="34" charset="0"/>
                          <a:ea typeface="Arial"/>
                          <a:cs typeface="Arial" panose="020B0604020202020204" pitchFamily="34" charset="0"/>
                          <a:sym typeface="Arial"/>
                        </a:rPr>
                        <a:t> apples.</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u="none" dirty="0">
                          <a:solidFill>
                            <a:srgbClr val="000000"/>
                          </a:solidFill>
                          <a:latin typeface="Arial" panose="020B0604020202020204" pitchFamily="34" charset="0"/>
                          <a:ea typeface="Arial"/>
                          <a:cs typeface="Arial" panose="020B0604020202020204" pitchFamily="34" charset="0"/>
                          <a:sym typeface="Arial"/>
                        </a:rPr>
                        <a:t>I </a:t>
                      </a:r>
                      <a:r>
                        <a:rPr lang="en-US" sz="1800" b="0" u="sng" dirty="0">
                          <a:solidFill>
                            <a:srgbClr val="000000"/>
                          </a:solidFill>
                          <a:latin typeface="Arial" panose="020B0604020202020204" pitchFamily="34" charset="0"/>
                          <a:ea typeface="Arial"/>
                          <a:cs typeface="Arial" panose="020B0604020202020204" pitchFamily="34" charset="0"/>
                          <a:sym typeface="Arial"/>
                        </a:rPr>
                        <a:t>enjoy</a:t>
                      </a:r>
                      <a:r>
                        <a:rPr lang="en-US" sz="1800" b="0" u="none" dirty="0">
                          <a:solidFill>
                            <a:srgbClr val="000000"/>
                          </a:solidFill>
                          <a:latin typeface="Arial" panose="020B0604020202020204" pitchFamily="34" charset="0"/>
                          <a:ea typeface="Arial"/>
                          <a:cs typeface="Arial" panose="020B0604020202020204" pitchFamily="34" charset="0"/>
                          <a:sym typeface="Arial"/>
                        </a:rPr>
                        <a:t> sports. </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u="none" dirty="0">
                          <a:solidFill>
                            <a:srgbClr val="000000"/>
                          </a:solidFill>
                          <a:latin typeface="Arial" panose="020B0604020202020204" pitchFamily="34" charset="0"/>
                          <a:ea typeface="Arial"/>
                          <a:cs typeface="Arial" panose="020B0604020202020204" pitchFamily="34" charset="0"/>
                          <a:sym typeface="Arial"/>
                        </a:rPr>
                        <a:t>My family </a:t>
                      </a:r>
                      <a:r>
                        <a:rPr lang="en-US" sz="1800" b="0" u="sng" dirty="0">
                          <a:solidFill>
                            <a:srgbClr val="000000"/>
                          </a:solidFill>
                          <a:latin typeface="Arial" panose="020B0604020202020204" pitchFamily="34" charset="0"/>
                          <a:ea typeface="Arial"/>
                          <a:cs typeface="Arial" panose="020B0604020202020204" pitchFamily="34" charset="0"/>
                          <a:sym typeface="Arial"/>
                        </a:rPr>
                        <a:t>loves</a:t>
                      </a:r>
                      <a:r>
                        <a:rPr lang="en-US" sz="1800" b="0" u="none" dirty="0">
                          <a:solidFill>
                            <a:srgbClr val="000000"/>
                          </a:solidFill>
                          <a:latin typeface="Arial" panose="020B0604020202020204" pitchFamily="34" charset="0"/>
                          <a:ea typeface="Arial"/>
                          <a:cs typeface="Arial" panose="020B0604020202020204" pitchFamily="34" charset="0"/>
                          <a:sym typeface="Arial"/>
                        </a:rPr>
                        <a:t> shopping.</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u="none" dirty="0">
                          <a:solidFill>
                            <a:srgbClr val="000000"/>
                          </a:solidFill>
                          <a:latin typeface="Arial" panose="020B0604020202020204" pitchFamily="34" charset="0"/>
                          <a:ea typeface="Arial"/>
                          <a:cs typeface="Arial" panose="020B0604020202020204" pitchFamily="34" charset="0"/>
                          <a:sym typeface="Arial"/>
                        </a:rPr>
                        <a:t>I </a:t>
                      </a:r>
                      <a:r>
                        <a:rPr lang="en-US" sz="1800" b="0" u="sng" dirty="0">
                          <a:solidFill>
                            <a:srgbClr val="000000"/>
                          </a:solidFill>
                          <a:latin typeface="Arial" panose="020B0604020202020204" pitchFamily="34" charset="0"/>
                          <a:ea typeface="Arial"/>
                          <a:cs typeface="Arial" panose="020B0604020202020204" pitchFamily="34" charset="0"/>
                          <a:sym typeface="Arial"/>
                        </a:rPr>
                        <a:t>don’t like</a:t>
                      </a:r>
                      <a:r>
                        <a:rPr lang="en-US" sz="1800" b="0" u="none" dirty="0">
                          <a:solidFill>
                            <a:srgbClr val="000000"/>
                          </a:solidFill>
                          <a:latin typeface="Arial" panose="020B0604020202020204" pitchFamily="34" charset="0"/>
                          <a:ea typeface="Arial"/>
                          <a:cs typeface="Arial" panose="020B0604020202020204" pitchFamily="34" charset="0"/>
                          <a:sym typeface="Arial"/>
                        </a:rPr>
                        <a:t> swimming.</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u="none" dirty="0">
                          <a:solidFill>
                            <a:srgbClr val="000000"/>
                          </a:solidFill>
                          <a:latin typeface="Arial" panose="020B0604020202020204" pitchFamily="34" charset="0"/>
                          <a:ea typeface="Arial"/>
                          <a:cs typeface="Arial" panose="020B0604020202020204" pitchFamily="34" charset="0"/>
                          <a:sym typeface="Arial"/>
                        </a:rPr>
                        <a:t>They </a:t>
                      </a:r>
                      <a:r>
                        <a:rPr lang="en-US" sz="1800" b="0" u="sng" dirty="0">
                          <a:solidFill>
                            <a:srgbClr val="000000"/>
                          </a:solidFill>
                          <a:latin typeface="Arial" panose="020B0604020202020204" pitchFamily="34" charset="0"/>
                          <a:ea typeface="Arial"/>
                          <a:cs typeface="Arial" panose="020B0604020202020204" pitchFamily="34" charset="0"/>
                          <a:sym typeface="Arial"/>
                        </a:rPr>
                        <a:t>like</a:t>
                      </a:r>
                      <a:r>
                        <a:rPr lang="en-US" sz="1800" b="0" u="none" dirty="0">
                          <a:solidFill>
                            <a:srgbClr val="000000"/>
                          </a:solidFill>
                          <a:latin typeface="Arial" panose="020B0604020202020204" pitchFamily="34" charset="0"/>
                          <a:ea typeface="Arial"/>
                          <a:cs typeface="Arial" panose="020B0604020202020204" pitchFamily="34" charset="0"/>
                          <a:sym typeface="Arial"/>
                        </a:rPr>
                        <a:t> pizza.</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u="none" dirty="0">
                          <a:solidFill>
                            <a:srgbClr val="000000"/>
                          </a:solidFill>
                          <a:latin typeface="Arial" panose="020B0604020202020204" pitchFamily="34" charset="0"/>
                          <a:ea typeface="Arial"/>
                          <a:cs typeface="Arial" panose="020B0604020202020204" pitchFamily="34" charset="0"/>
                          <a:sym typeface="Arial"/>
                        </a:rPr>
                        <a:t>My sister </a:t>
                      </a:r>
                      <a:r>
                        <a:rPr lang="en-US" sz="1800" b="0" u="sng" dirty="0">
                          <a:solidFill>
                            <a:srgbClr val="000000"/>
                          </a:solidFill>
                          <a:latin typeface="Arial" panose="020B0604020202020204" pitchFamily="34" charset="0"/>
                          <a:ea typeface="Arial"/>
                          <a:cs typeface="Arial" panose="020B0604020202020204" pitchFamily="34" charset="0"/>
                          <a:sym typeface="Arial"/>
                        </a:rPr>
                        <a:t>doesn’t like</a:t>
                      </a:r>
                      <a:r>
                        <a:rPr lang="en-US" sz="1800" b="0" u="none" dirty="0">
                          <a:solidFill>
                            <a:srgbClr val="000000"/>
                          </a:solidFill>
                          <a:latin typeface="Arial" panose="020B0604020202020204" pitchFamily="34" charset="0"/>
                          <a:ea typeface="Arial"/>
                          <a:cs typeface="Arial" panose="020B0604020202020204" pitchFamily="34" charset="0"/>
                          <a:sym typeface="Arial"/>
                        </a:rPr>
                        <a:t> milk.</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Expressing likes and dislikes</a:t>
                      </a:r>
                      <a:endParaRPr lang="en-AE" sz="1800" b="1" dirty="0">
                        <a:solidFill>
                          <a:srgbClr val="AC833B"/>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Arial" panose="020B0604020202020204" pitchFamily="34" charset="0"/>
                          <a:ea typeface="Arial"/>
                          <a:cs typeface="Arial" panose="020B0604020202020204" pitchFamily="34" charset="0"/>
                          <a:sym typeface="Arial"/>
                        </a:rPr>
                        <a:t>verbs, noun phrases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3731009647"/>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725544">
                <a:tc gridSpan="2">
                  <a:txBody>
                    <a:bodyPr/>
                    <a:lstStyle/>
                    <a:p>
                      <a:pPr lvl="0" algn="l">
                        <a:lnSpc>
                          <a:spcPct val="100000"/>
                        </a:lnSpc>
                        <a:spcBef>
                          <a:spcPts val="0"/>
                        </a:spcBef>
                        <a:spcAft>
                          <a:spcPts val="0"/>
                        </a:spcAft>
                        <a:buNone/>
                      </a:pPr>
                      <a:endParaRPr lang="en-US" i="0" u="none" strike="noStrike" noProof="0" dirty="0">
                        <a:solidFill>
                          <a:srgbClr val="000000"/>
                        </a:solidFill>
                        <a:latin typeface="Arial"/>
                      </a:endParaRPr>
                    </a:p>
                    <a:p>
                      <a:pPr lvl="0" algn="l">
                        <a:lnSpc>
                          <a:spcPct val="100000"/>
                        </a:lnSpc>
                        <a:spcBef>
                          <a:spcPts val="0"/>
                        </a:spcBef>
                        <a:spcAft>
                          <a:spcPts val="0"/>
                        </a:spcAft>
                        <a:buNone/>
                      </a:pPr>
                      <a:endParaRPr lang="en-US" i="0" u="none" strike="noStrike" noProof="0" dirty="0">
                        <a:solidFill>
                          <a:srgbClr val="000000"/>
                        </a:solidFill>
                        <a:latin typeface="Arial"/>
                      </a:endParaRPr>
                    </a:p>
                    <a:p>
                      <a:pPr lvl="0" algn="l">
                        <a:lnSpc>
                          <a:spcPct val="100000"/>
                        </a:lnSpc>
                        <a:spcBef>
                          <a:spcPts val="0"/>
                        </a:spcBef>
                        <a:spcAft>
                          <a:spcPts val="0"/>
                        </a:spcAft>
                        <a:buNone/>
                      </a:pPr>
                      <a:r>
                        <a:rPr lang="en-US" i="0" u="none" strike="noStrike" noProof="0" dirty="0">
                          <a:solidFill>
                            <a:srgbClr val="000000"/>
                          </a:solidFill>
                          <a:latin typeface="Arial"/>
                        </a:rPr>
                        <a:t>I </a:t>
                      </a:r>
                      <a:r>
                        <a:rPr lang="en-US" i="0" u="sng" strike="noStrike" noProof="0" dirty="0">
                          <a:solidFill>
                            <a:srgbClr val="000000"/>
                          </a:solidFill>
                          <a:latin typeface="Arial"/>
                        </a:rPr>
                        <a:t>can</a:t>
                      </a:r>
                      <a:r>
                        <a:rPr lang="en-US" i="0" u="none" strike="noStrike" noProof="0" dirty="0">
                          <a:solidFill>
                            <a:srgbClr val="000000"/>
                          </a:solidFill>
                          <a:latin typeface="Arial"/>
                        </a:rPr>
                        <a:t> swim.</a:t>
                      </a:r>
                    </a:p>
                    <a:p>
                      <a:pPr lvl="0" algn="l">
                        <a:lnSpc>
                          <a:spcPct val="100000"/>
                        </a:lnSpc>
                        <a:spcBef>
                          <a:spcPts val="0"/>
                        </a:spcBef>
                        <a:spcAft>
                          <a:spcPts val="0"/>
                        </a:spcAft>
                        <a:buNone/>
                      </a:pPr>
                      <a:endParaRPr lang="en-US" i="0" u="none" strike="noStrike" noProof="0" dirty="0">
                        <a:solidFill>
                          <a:srgbClr val="000000"/>
                        </a:solidFill>
                        <a:latin typeface="Arial"/>
                      </a:endParaRPr>
                    </a:p>
                    <a:p>
                      <a:pPr lvl="0" algn="l">
                        <a:lnSpc>
                          <a:spcPct val="100000"/>
                        </a:lnSpc>
                        <a:spcBef>
                          <a:spcPts val="0"/>
                        </a:spcBef>
                        <a:spcAft>
                          <a:spcPts val="0"/>
                        </a:spcAft>
                        <a:buNone/>
                      </a:pPr>
                      <a:r>
                        <a:rPr lang="en-US" i="0" u="none" strike="noStrike" noProof="0" dirty="0">
                          <a:solidFill>
                            <a:srgbClr val="000000"/>
                          </a:solidFill>
                          <a:latin typeface="Arial"/>
                        </a:rPr>
                        <a:t>I </a:t>
                      </a:r>
                      <a:r>
                        <a:rPr lang="en-US" i="0" u="sng" strike="noStrike" noProof="0" dirty="0">
                          <a:solidFill>
                            <a:srgbClr val="000000"/>
                          </a:solidFill>
                          <a:latin typeface="Arial"/>
                        </a:rPr>
                        <a:t>can</a:t>
                      </a:r>
                      <a:r>
                        <a:rPr lang="en-US" i="0" u="none" strike="noStrike" noProof="0" dirty="0">
                          <a:solidFill>
                            <a:srgbClr val="000000"/>
                          </a:solidFill>
                          <a:latin typeface="Arial"/>
                        </a:rPr>
                        <a:t> sing.</a:t>
                      </a:r>
                    </a:p>
                    <a:p>
                      <a:pPr lvl="0" algn="l">
                        <a:lnSpc>
                          <a:spcPct val="100000"/>
                        </a:lnSpc>
                        <a:spcBef>
                          <a:spcPts val="0"/>
                        </a:spcBef>
                        <a:spcAft>
                          <a:spcPts val="0"/>
                        </a:spcAft>
                        <a:buNone/>
                      </a:pPr>
                      <a:endParaRPr lang="en-US" i="0" u="none" strike="noStrike" noProof="0" dirty="0">
                        <a:solidFill>
                          <a:srgbClr val="000000"/>
                        </a:solidFill>
                        <a:latin typeface="Arial"/>
                      </a:endParaRPr>
                    </a:p>
                    <a:p>
                      <a:pPr lvl="0" algn="l">
                        <a:lnSpc>
                          <a:spcPct val="100000"/>
                        </a:lnSpc>
                        <a:spcBef>
                          <a:spcPts val="0"/>
                        </a:spcBef>
                        <a:spcAft>
                          <a:spcPts val="0"/>
                        </a:spcAft>
                        <a:buNone/>
                      </a:pPr>
                      <a:r>
                        <a:rPr lang="en-US" i="0" u="none" strike="noStrike" noProof="0" dirty="0">
                          <a:solidFill>
                            <a:srgbClr val="000000"/>
                          </a:solidFill>
                          <a:latin typeface="Arial"/>
                        </a:rPr>
                        <a:t>They </a:t>
                      </a:r>
                      <a:r>
                        <a:rPr lang="en-US" i="0" u="sng" strike="noStrike" noProof="0" dirty="0">
                          <a:solidFill>
                            <a:srgbClr val="000000"/>
                          </a:solidFill>
                          <a:latin typeface="Arial"/>
                        </a:rPr>
                        <a:t>can</a:t>
                      </a:r>
                      <a:r>
                        <a:rPr lang="en-US" i="0" u="none" strike="noStrike" noProof="0" dirty="0">
                          <a:solidFill>
                            <a:srgbClr val="000000"/>
                          </a:solidFill>
                          <a:latin typeface="Arial"/>
                        </a:rPr>
                        <a:t> walk to the market.</a:t>
                      </a:r>
                    </a:p>
                    <a:p>
                      <a:pPr lvl="0" algn="l">
                        <a:lnSpc>
                          <a:spcPct val="100000"/>
                        </a:lnSpc>
                        <a:spcBef>
                          <a:spcPts val="0"/>
                        </a:spcBef>
                        <a:spcAft>
                          <a:spcPts val="0"/>
                        </a:spcAft>
                        <a:buNone/>
                      </a:pPr>
                      <a:endParaRPr lang="en-US" i="0" u="none" strike="noStrike" noProof="0" dirty="0">
                        <a:solidFill>
                          <a:srgbClr val="000000"/>
                        </a:solidFill>
                        <a:latin typeface="Arial"/>
                      </a:endParaRPr>
                    </a:p>
                    <a:p>
                      <a:pPr lvl="0" algn="l">
                        <a:lnSpc>
                          <a:spcPct val="100000"/>
                        </a:lnSpc>
                        <a:spcBef>
                          <a:spcPts val="0"/>
                        </a:spcBef>
                        <a:spcAft>
                          <a:spcPts val="0"/>
                        </a:spcAft>
                        <a:buNone/>
                      </a:pPr>
                      <a:r>
                        <a:rPr lang="en-US" i="0" u="none" strike="noStrike" noProof="0" dirty="0">
                          <a:solidFill>
                            <a:srgbClr val="000000"/>
                          </a:solidFill>
                          <a:latin typeface="Arial"/>
                        </a:rPr>
                        <a:t>I </a:t>
                      </a:r>
                      <a:r>
                        <a:rPr lang="en-US" i="0" u="sng" strike="noStrike" noProof="0" dirty="0">
                          <a:solidFill>
                            <a:srgbClr val="000000"/>
                          </a:solidFill>
                          <a:latin typeface="Arial"/>
                        </a:rPr>
                        <a:t>can’t</a:t>
                      </a:r>
                      <a:r>
                        <a:rPr lang="en-US" i="0" u="none" strike="noStrike" noProof="0" dirty="0">
                          <a:solidFill>
                            <a:srgbClr val="000000"/>
                          </a:solidFill>
                          <a:latin typeface="Arial"/>
                        </a:rPr>
                        <a:t> cook, but I </a:t>
                      </a:r>
                      <a:r>
                        <a:rPr lang="en-US" i="0" u="sng" strike="noStrike" noProof="0" dirty="0">
                          <a:solidFill>
                            <a:srgbClr val="000000"/>
                          </a:solidFill>
                          <a:latin typeface="Arial"/>
                        </a:rPr>
                        <a:t>can</a:t>
                      </a:r>
                      <a:r>
                        <a:rPr lang="en-US" i="0" u="none" strike="noStrike" noProof="0" dirty="0">
                          <a:solidFill>
                            <a:srgbClr val="000000"/>
                          </a:solidFill>
                          <a:latin typeface="Arial"/>
                        </a:rPr>
                        <a:t> eat!</a:t>
                      </a:r>
                    </a:p>
                    <a:p>
                      <a:pPr lvl="0" algn="l">
                        <a:lnSpc>
                          <a:spcPct val="100000"/>
                        </a:lnSpc>
                        <a:spcBef>
                          <a:spcPts val="0"/>
                        </a:spcBef>
                        <a:spcAft>
                          <a:spcPts val="0"/>
                        </a:spcAft>
                        <a:buNone/>
                      </a:pPr>
                      <a:endParaRPr lang="en-US" i="0" u="none" strike="noStrike" noProof="0" dirty="0">
                        <a:solidFill>
                          <a:srgbClr val="000000"/>
                        </a:solidFill>
                        <a:latin typeface="Arial"/>
                      </a:endParaRPr>
                    </a:p>
                    <a:p>
                      <a:pPr lvl="0" algn="l">
                        <a:lnSpc>
                          <a:spcPct val="100000"/>
                        </a:lnSpc>
                        <a:spcBef>
                          <a:spcPts val="0"/>
                        </a:spcBef>
                        <a:spcAft>
                          <a:spcPts val="0"/>
                        </a:spcAft>
                        <a:buNone/>
                      </a:pPr>
                      <a:endParaRPr lang="en-US" i="0" u="none" strike="noStrike" noProof="0" dirty="0">
                        <a:solidFill>
                          <a:srgbClr val="000000"/>
                        </a:solidFill>
                        <a:latin typeface="Arial"/>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066228">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b="1"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Talking about ability (past / present)</a:t>
                      </a:r>
                      <a:endParaRPr lang="en-US" b="1" dirty="0">
                        <a:solidFill>
                          <a:srgbClr val="AC833B"/>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066228">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Arial" panose="020B0604020202020204" pitchFamily="34" charset="0"/>
                          <a:ea typeface="Arial"/>
                          <a:cs typeface="Arial" panose="020B0604020202020204" pitchFamily="34" charset="0"/>
                          <a:sym typeface="Arial"/>
                        </a:rPr>
                        <a:t>verbs, noun phrases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148525370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3345737595"/>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lvl="0" algn="l">
                        <a:lnSpc>
                          <a:spcPct val="100000"/>
                        </a:lnSpc>
                        <a:spcBef>
                          <a:spcPts val="0"/>
                        </a:spcBef>
                        <a:spcAft>
                          <a:spcPts val="0"/>
                        </a:spcAft>
                        <a:buNone/>
                      </a:pPr>
                      <a:r>
                        <a:rPr lang="en-US" i="0" u="none" strike="noStrike" noProof="0" dirty="0">
                          <a:solidFill>
                            <a:srgbClr val="000000"/>
                          </a:solidFill>
                          <a:latin typeface="Arial"/>
                        </a:rPr>
                        <a:t>They </a:t>
                      </a:r>
                      <a:r>
                        <a:rPr lang="en-US" i="0" u="sng" strike="noStrike" noProof="0" dirty="0">
                          <a:solidFill>
                            <a:srgbClr val="000000"/>
                          </a:solidFill>
                          <a:latin typeface="Arial"/>
                        </a:rPr>
                        <a:t>always</a:t>
                      </a:r>
                      <a:r>
                        <a:rPr lang="en-US" i="0" u="none" strike="noStrike" noProof="0" dirty="0">
                          <a:solidFill>
                            <a:srgbClr val="000000"/>
                          </a:solidFill>
                          <a:latin typeface="Arial"/>
                        </a:rPr>
                        <a:t> run in the park.</a:t>
                      </a:r>
                    </a:p>
                    <a:p>
                      <a:pPr lvl="0" algn="l">
                        <a:lnSpc>
                          <a:spcPct val="100000"/>
                        </a:lnSpc>
                        <a:spcBef>
                          <a:spcPts val="0"/>
                        </a:spcBef>
                        <a:spcAft>
                          <a:spcPts val="0"/>
                        </a:spcAft>
                        <a:buNone/>
                      </a:pPr>
                      <a:endParaRPr lang="en-US" i="0" u="none" strike="noStrike" noProof="0" dirty="0">
                        <a:solidFill>
                          <a:srgbClr val="000000"/>
                        </a:solidFill>
                        <a:latin typeface="Arial"/>
                      </a:endParaRPr>
                    </a:p>
                    <a:p>
                      <a:pPr lvl="0" algn="l">
                        <a:lnSpc>
                          <a:spcPct val="100000"/>
                        </a:lnSpc>
                        <a:spcBef>
                          <a:spcPts val="0"/>
                        </a:spcBef>
                        <a:spcAft>
                          <a:spcPts val="0"/>
                        </a:spcAft>
                        <a:buNone/>
                      </a:pPr>
                      <a:r>
                        <a:rPr lang="en-US" i="0" u="none" strike="noStrike" noProof="0" dirty="0">
                          <a:solidFill>
                            <a:srgbClr val="000000"/>
                          </a:solidFill>
                          <a:latin typeface="Arial"/>
                        </a:rPr>
                        <a:t>I </a:t>
                      </a:r>
                      <a:r>
                        <a:rPr lang="en-US" i="0" u="sng" strike="noStrike" noProof="0" dirty="0">
                          <a:solidFill>
                            <a:srgbClr val="000000"/>
                          </a:solidFill>
                          <a:latin typeface="Arial"/>
                        </a:rPr>
                        <a:t>never</a:t>
                      </a:r>
                      <a:r>
                        <a:rPr lang="en-US" i="0" u="none" strike="noStrike" noProof="0" dirty="0">
                          <a:solidFill>
                            <a:srgbClr val="000000"/>
                          </a:solidFill>
                          <a:latin typeface="Arial"/>
                        </a:rPr>
                        <a:t> drink coffee.</a:t>
                      </a:r>
                    </a:p>
                    <a:p>
                      <a:pPr lvl="0" algn="l">
                        <a:lnSpc>
                          <a:spcPct val="100000"/>
                        </a:lnSpc>
                        <a:spcBef>
                          <a:spcPts val="0"/>
                        </a:spcBef>
                        <a:spcAft>
                          <a:spcPts val="0"/>
                        </a:spcAft>
                        <a:buNone/>
                      </a:pPr>
                      <a:endParaRPr lang="en-US" i="0" u="none" strike="noStrike" noProof="0" dirty="0">
                        <a:solidFill>
                          <a:srgbClr val="000000"/>
                        </a:solidFill>
                        <a:latin typeface="Arial"/>
                      </a:endParaRPr>
                    </a:p>
                    <a:p>
                      <a:pPr lvl="0" algn="l">
                        <a:lnSpc>
                          <a:spcPct val="100000"/>
                        </a:lnSpc>
                        <a:spcBef>
                          <a:spcPts val="0"/>
                        </a:spcBef>
                        <a:spcAft>
                          <a:spcPts val="0"/>
                        </a:spcAft>
                        <a:buNone/>
                      </a:pPr>
                      <a:r>
                        <a:rPr lang="en-US" i="0" u="none" strike="noStrike" noProof="0" dirty="0">
                          <a:solidFill>
                            <a:srgbClr val="000000"/>
                          </a:solidFill>
                          <a:latin typeface="Arial"/>
                        </a:rPr>
                        <a:t>My parents </a:t>
                      </a:r>
                      <a:r>
                        <a:rPr lang="en-US" i="0" u="sng" strike="noStrike" noProof="0" dirty="0">
                          <a:solidFill>
                            <a:srgbClr val="000000"/>
                          </a:solidFill>
                          <a:latin typeface="Arial"/>
                        </a:rPr>
                        <a:t>usually</a:t>
                      </a:r>
                      <a:r>
                        <a:rPr lang="en-US" i="0" u="none" strike="noStrike" noProof="0" dirty="0">
                          <a:solidFill>
                            <a:srgbClr val="000000"/>
                          </a:solidFill>
                          <a:latin typeface="Arial"/>
                        </a:rPr>
                        <a:t> eat breakfast at 7 a.m.</a:t>
                      </a:r>
                    </a:p>
                    <a:p>
                      <a:pPr lvl="0" algn="l">
                        <a:lnSpc>
                          <a:spcPct val="100000"/>
                        </a:lnSpc>
                        <a:spcBef>
                          <a:spcPts val="0"/>
                        </a:spcBef>
                        <a:spcAft>
                          <a:spcPts val="0"/>
                        </a:spcAft>
                        <a:buNone/>
                      </a:pPr>
                      <a:endParaRPr lang="en-US" i="0" u="none" strike="noStrike" noProof="0" dirty="0">
                        <a:solidFill>
                          <a:srgbClr val="000000"/>
                        </a:solidFill>
                        <a:latin typeface="Arial"/>
                      </a:endParaRPr>
                    </a:p>
                    <a:p>
                      <a:pPr lvl="0" algn="l">
                        <a:lnSpc>
                          <a:spcPct val="100000"/>
                        </a:lnSpc>
                        <a:spcBef>
                          <a:spcPts val="0"/>
                        </a:spcBef>
                        <a:spcAft>
                          <a:spcPts val="0"/>
                        </a:spcAft>
                        <a:buNone/>
                      </a:pPr>
                      <a:r>
                        <a:rPr lang="en-US" i="0" u="none" strike="noStrike" noProof="0" dirty="0">
                          <a:solidFill>
                            <a:srgbClr val="000000"/>
                          </a:solidFill>
                          <a:latin typeface="Arial"/>
                        </a:rPr>
                        <a:t>We </a:t>
                      </a:r>
                      <a:r>
                        <a:rPr lang="en-US" i="0" u="sng" strike="noStrike" noProof="0" dirty="0">
                          <a:solidFill>
                            <a:srgbClr val="000000"/>
                          </a:solidFill>
                          <a:latin typeface="Arial"/>
                        </a:rPr>
                        <a:t>sometimes</a:t>
                      </a:r>
                      <a:r>
                        <a:rPr lang="en-US" i="0" u="none" strike="noStrike" noProof="0" dirty="0">
                          <a:solidFill>
                            <a:srgbClr val="000000"/>
                          </a:solidFill>
                          <a:latin typeface="Arial"/>
                        </a:rPr>
                        <a:t> play tennis.</a:t>
                      </a:r>
                    </a:p>
                    <a:p>
                      <a:pPr lvl="0" algn="l">
                        <a:lnSpc>
                          <a:spcPct val="100000"/>
                        </a:lnSpc>
                        <a:spcBef>
                          <a:spcPts val="0"/>
                        </a:spcBef>
                        <a:spcAft>
                          <a:spcPts val="0"/>
                        </a:spcAft>
                        <a:buNone/>
                      </a:pPr>
                      <a:endParaRPr lang="en-US" i="0" u="none" strike="noStrike" noProof="0" dirty="0">
                        <a:solidFill>
                          <a:srgbClr val="000000"/>
                        </a:solidFill>
                        <a:latin typeface="Arial"/>
                      </a:endParaRPr>
                    </a:p>
                    <a:p>
                      <a:pPr lvl="0" algn="l">
                        <a:lnSpc>
                          <a:spcPct val="100000"/>
                        </a:lnSpc>
                        <a:spcBef>
                          <a:spcPts val="0"/>
                        </a:spcBef>
                        <a:spcAft>
                          <a:spcPts val="0"/>
                        </a:spcAft>
                        <a:buNone/>
                      </a:pPr>
                      <a:r>
                        <a:rPr lang="en-US" i="0" u="none" strike="noStrike" noProof="0" dirty="0">
                          <a:solidFill>
                            <a:srgbClr val="000000"/>
                          </a:solidFill>
                          <a:latin typeface="Arial"/>
                        </a:rPr>
                        <a:t>Do you </a:t>
                      </a:r>
                      <a:r>
                        <a:rPr lang="en-US" i="0" u="sng" strike="noStrike" noProof="0" dirty="0">
                          <a:solidFill>
                            <a:srgbClr val="000000"/>
                          </a:solidFill>
                          <a:latin typeface="Arial"/>
                        </a:rPr>
                        <a:t>always</a:t>
                      </a:r>
                      <a:r>
                        <a:rPr lang="en-US" i="0" u="none" strike="noStrike" noProof="0" dirty="0">
                          <a:solidFill>
                            <a:srgbClr val="000000"/>
                          </a:solidFill>
                          <a:latin typeface="Arial"/>
                        </a:rPr>
                        <a:t> eat meat for dinner?</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b="1"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Describing habits, routines, tasks and jobs</a:t>
                      </a:r>
                      <a:endParaRPr lang="en-US" b="1" dirty="0">
                        <a:solidFill>
                          <a:srgbClr val="AC833B"/>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Arial" panose="020B0604020202020204" pitchFamily="34" charset="0"/>
                          <a:ea typeface="Arial"/>
                          <a:cs typeface="Arial" panose="020B0604020202020204" pitchFamily="34" charset="0"/>
                          <a:sym typeface="Arial"/>
                        </a:rPr>
                        <a:t>adjectives, noun phrases, adverbs of frequency</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161413829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14C343-A594-489F-905C-E19BA88E7798}"/>
</file>

<file path=customXml/itemProps2.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3.xml><?xml version="1.0" encoding="utf-8"?>
<ds:datastoreItem xmlns:ds="http://schemas.openxmlformats.org/officeDocument/2006/customXml" ds:itemID="{F81099B7-B8BF-41D5-82E9-06FB6C4AF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13068</TotalTime>
  <Words>1076</Words>
  <Application>Microsoft Macintosh PowerPoint</Application>
  <PresentationFormat>Widescreen</PresentationFormat>
  <Paragraphs>157</Paragraphs>
  <Slides>17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Univers Next Arabic </vt:lpstr>
      <vt:lpstr>Univers Next Arabic Bold</vt:lpstr>
      <vt:lpstr>Univers Next Arabic Light</vt:lpstr>
      <vt:lpstr>Arial</vt:lpstr>
      <vt:lpstr>Calibri</vt:lpstr>
      <vt:lpstr>Helvetica</vt:lpstr>
      <vt:lpstr>Helvetica Neue</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107</cp:revision>
  <dcterms:created xsi:type="dcterms:W3CDTF">2024-07-05T04:49:36Z</dcterms:created>
  <dcterms:modified xsi:type="dcterms:W3CDTF">2025-05-20T05:15:14Z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