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4"/>
    <p:sldMasterId id="2147483648" r:id="rId5"/>
  </p:sldMasterIdLst>
  <p:notesMasterIdLst>
    <p:notesMasterId r:id="rId11"/>
  </p:notesMasterIdLst>
  <p:sldIdLst>
    <p:sldId id="256" r:id="rId6"/>
    <p:sldId id="2757" r:id="rId7"/>
    <p:sldId id="2756" r:id="rId8"/>
    <p:sldId id="2763" r:id="rId9"/>
    <p:sldId id="276" r:id="rId10"/>
  </p:sldIdLst>
  <p:sldSz cx="12192000" cy="6858000"/>
  <p:notesSz cx="6858000" cy="9144000"/>
  <p:defaultText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773844-762C-D2FD-C5A3-8BFEFFB1C54D}" name="Kamal Butt" initials="KB" userId="S::kamal.butt@ese.gov.ae::4aef39dc-dbc2-4b0d-a10d-d0a55292343b" providerId="AD"/>
  <p188:author id="{1CAD0AE2-7E99-CCCA-C412-A546EDABB74A}" name="Sonja Nel" initials="SN" userId="S::sonja.nel@ese.gov.ae::413bd5df-ae6f-499b-9808-60b7151ee3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7A"/>
    <a:srgbClr val="575756"/>
    <a:srgbClr val="F0A959"/>
    <a:srgbClr val="EBDED1"/>
    <a:srgbClr val="BBCED4"/>
    <a:srgbClr val="F3ECE5"/>
    <a:srgbClr val="D9E4E7"/>
    <a:srgbClr val="366F7F"/>
    <a:srgbClr val="598895"/>
    <a:srgbClr val="B7CF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69"/>
  </p:normalViewPr>
  <p:slideViewPr>
    <p:cSldViewPr snapToGrid="0">
      <p:cViewPr varScale="1">
        <p:scale>
          <a:sx n="87" d="100"/>
          <a:sy n="87" d="100"/>
        </p:scale>
        <p:origin x="100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AE"/>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0D632DD1-2569-4F34-84AD-89591BDAAC86}" type="datetimeFigureOut">
              <a:rPr lang="en-AE" smtClean="0"/>
              <a:t>08/09/2023</a:t>
            </a:fld>
            <a:endParaRPr lang="en-AE"/>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AE"/>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AE"/>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AE"/>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4C085C98-0F3E-4115-B8D4-3B7B5BDF6F7C}" type="slidenum">
              <a:rPr lang="en-AE" smtClean="0"/>
              <a:t>‹#›</a:t>
            </a:fld>
            <a:endParaRPr lang="en-AE"/>
          </a:p>
        </p:txBody>
      </p:sp>
    </p:spTree>
    <p:extLst>
      <p:ext uri="{BB962C8B-B14F-4D97-AF65-F5344CB8AC3E}">
        <p14:creationId xmlns:p14="http://schemas.microsoft.com/office/powerpoint/2010/main" val="113070848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Kamal</a:t>
            </a:r>
            <a:endParaRPr lang="en-US" dirty="0"/>
          </a:p>
          <a:p>
            <a:pPr algn="l"/>
            <a:r>
              <a:rPr lang="en-GB" dirty="0"/>
              <a:t>Welcome and thank you for joining us for this important presentation informing you about new improvements to the English curriculum for this academic year. This year, 2023-24 is a Transitional Year in preparation for 2024-25, where more extensive changes are planned to enhance the English Curriculum.</a:t>
            </a:r>
            <a:endParaRPr lang="en-US" dirty="0">
              <a:cs typeface="Calibri"/>
            </a:endParaRPr>
          </a:p>
        </p:txBody>
      </p:sp>
      <p:sp>
        <p:nvSpPr>
          <p:cNvPr id="4" name="Slide Number Placeholder 3"/>
          <p:cNvSpPr>
            <a:spLocks noGrp="1"/>
          </p:cNvSpPr>
          <p:nvPr>
            <p:ph type="sldNum" sz="quarter" idx="5"/>
          </p:nvPr>
        </p:nvSpPr>
        <p:spPr/>
        <p:txBody>
          <a:bodyPr/>
          <a:lstStyle/>
          <a:p>
            <a:fld id="{4C085C98-0F3E-4115-B8D4-3B7B5BDF6F7C}" type="slidenum">
              <a:rPr lang="en-AE" smtClean="0"/>
              <a:t>1</a:t>
            </a:fld>
            <a:endParaRPr lang="en-AE"/>
          </a:p>
        </p:txBody>
      </p:sp>
    </p:spTree>
    <p:extLst>
      <p:ext uri="{BB962C8B-B14F-4D97-AF65-F5344CB8AC3E}">
        <p14:creationId xmlns:p14="http://schemas.microsoft.com/office/powerpoint/2010/main" val="3775061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t>Hakim</a:t>
            </a:r>
          </a:p>
          <a:p>
            <a:pPr algn="l"/>
            <a:endParaRPr lang="en-US"/>
          </a:p>
          <a:p>
            <a:pPr algn="l">
              <a:lnSpc>
                <a:spcPct val="107000"/>
              </a:lnSpc>
              <a:spcAft>
                <a:spcPts val="800"/>
              </a:spcAft>
            </a:pPr>
            <a:r>
              <a:rPr lang="en-AE" sz="1800" dirty="0">
                <a:effectLst/>
                <a:latin typeface="Arial"/>
                <a:ea typeface="Calibri"/>
                <a:cs typeface="Arial"/>
              </a:rPr>
              <a:t>For academic year 2023-24, the levelling implementation for Cycle</a:t>
            </a:r>
            <a:r>
              <a:rPr lang="en-AE" sz="1800" dirty="0">
                <a:latin typeface="Arial"/>
                <a:ea typeface="Calibri"/>
                <a:cs typeface="Arial"/>
              </a:rPr>
              <a:t> 1</a:t>
            </a:r>
            <a:r>
              <a:rPr lang="en-AE" sz="1800" dirty="0">
                <a:effectLst/>
                <a:latin typeface="Arial"/>
                <a:ea typeface="Calibri"/>
                <a:cs typeface="Arial"/>
              </a:rPr>
              <a:t> can be seen from the following chart. The books have been reduced from </a:t>
            </a:r>
            <a:r>
              <a:rPr lang="en-AE" sz="1800" dirty="0">
                <a:latin typeface="Arial"/>
                <a:ea typeface="Calibri"/>
                <a:cs typeface="Arial"/>
              </a:rPr>
              <a:t>three down to one with exception of grade one, which has two</a:t>
            </a:r>
            <a:r>
              <a:rPr lang="en-AE" sz="1800" dirty="0">
                <a:effectLst/>
                <a:latin typeface="Arial"/>
                <a:ea typeface="Calibri"/>
                <a:cs typeface="Arial"/>
              </a:rPr>
              <a:t>. There will also be additional supplementary materials – .</a:t>
            </a:r>
            <a:r>
              <a:rPr lang="en-AE" sz="1800" dirty="0">
                <a:latin typeface="Arial"/>
                <a:ea typeface="Calibri"/>
                <a:cs typeface="Arial"/>
              </a:rPr>
              <a:t> </a:t>
            </a:r>
            <a:endParaRPr lang="en-AE" sz="1800" dirty="0">
              <a:effectLst/>
              <a:latin typeface="Calibri"/>
              <a:ea typeface="Calibri"/>
              <a:cs typeface="Arial" panose="020B0604020202020204" pitchFamily="34" charset="0"/>
            </a:endParaRPr>
          </a:p>
          <a:p>
            <a:pPr algn="l">
              <a:lnSpc>
                <a:spcPct val="107000"/>
              </a:lnSpc>
              <a:spcAft>
                <a:spcPts val="800"/>
              </a:spcAft>
            </a:pPr>
            <a:endParaRPr lang="en-GB" sz="1800">
              <a:effectLst/>
              <a:latin typeface="Arial" panose="020B0604020202020204" pitchFamily="34" charset="0"/>
              <a:ea typeface="Calibri" panose="020F0502020204030204" pitchFamily="34" charset="0"/>
              <a:cs typeface="Arial" panose="020B0604020202020204" pitchFamily="34" charset="0"/>
            </a:endParaRPr>
          </a:p>
          <a:p>
            <a:pPr algn="l">
              <a:lnSpc>
                <a:spcPct val="107000"/>
              </a:lnSpc>
              <a:spcAft>
                <a:spcPts val="800"/>
              </a:spcAft>
            </a:pPr>
            <a:r>
              <a:rPr lang="en-GB" sz="1800" dirty="0">
                <a:effectLst/>
                <a:latin typeface="Arial"/>
                <a:ea typeface="Calibri"/>
                <a:cs typeface="Arial"/>
              </a:rPr>
              <a:t>The rationale for Grade 1 states that many students are currently completing </a:t>
            </a:r>
            <a:r>
              <a:rPr lang="en-GB" sz="1800" i="1" dirty="0">
                <a:effectLst/>
                <a:latin typeface="Arial"/>
                <a:ea typeface="Calibri"/>
                <a:cs typeface="Arial"/>
              </a:rPr>
              <a:t>Phonics 1</a:t>
            </a:r>
            <a:r>
              <a:rPr lang="en-GB" sz="1800" dirty="0">
                <a:effectLst/>
                <a:latin typeface="Arial"/>
                <a:ea typeface="Calibri"/>
                <a:cs typeface="Arial"/>
              </a:rPr>
              <a:t>, and then jumping straight into </a:t>
            </a:r>
            <a:r>
              <a:rPr lang="en-GB" sz="1800" i="1" dirty="0" err="1">
                <a:effectLst/>
                <a:latin typeface="Arial"/>
                <a:ea typeface="Calibri"/>
                <a:cs typeface="Arial"/>
              </a:rPr>
              <a:t>BtS</a:t>
            </a:r>
            <a:r>
              <a:rPr lang="en-GB" sz="1800" i="1" dirty="0">
                <a:effectLst/>
                <a:latin typeface="Arial"/>
                <a:ea typeface="Calibri"/>
                <a:cs typeface="Arial"/>
              </a:rPr>
              <a:t> 2</a:t>
            </a:r>
            <a:r>
              <a:rPr lang="en-GB" sz="1800" dirty="0">
                <a:effectLst/>
                <a:latin typeface="Arial"/>
                <a:ea typeface="Calibri"/>
                <a:cs typeface="Arial"/>
              </a:rPr>
              <a:t> in Grade 2. They will also use </a:t>
            </a:r>
            <a:r>
              <a:rPr lang="en-GB" sz="1800" i="1" dirty="0">
                <a:effectLst/>
                <a:latin typeface="Arial"/>
                <a:ea typeface="Calibri"/>
                <a:cs typeface="Arial"/>
              </a:rPr>
              <a:t>Phonics Book 2</a:t>
            </a:r>
            <a:r>
              <a:rPr lang="en-GB" sz="1800" dirty="0">
                <a:effectLst/>
                <a:latin typeface="Arial"/>
                <a:ea typeface="Calibri"/>
                <a:cs typeface="Arial"/>
              </a:rPr>
              <a:t> content and skills which will be necessary before students move onto </a:t>
            </a:r>
            <a:r>
              <a:rPr lang="en-GB" sz="1800" dirty="0" err="1">
                <a:effectLst/>
                <a:latin typeface="Arial"/>
                <a:ea typeface="Calibri"/>
                <a:cs typeface="Arial"/>
              </a:rPr>
              <a:t>BtS</a:t>
            </a:r>
            <a:r>
              <a:rPr lang="en-GB" sz="1800" dirty="0">
                <a:effectLst/>
                <a:latin typeface="Arial"/>
                <a:ea typeface="Calibri"/>
                <a:cs typeface="Arial"/>
              </a:rPr>
              <a:t> 2. </a:t>
            </a:r>
            <a:endParaRPr lang="en-AE" sz="1800" dirty="0">
              <a:effectLst/>
              <a:latin typeface="Arial"/>
              <a:ea typeface="Calibri"/>
              <a:cs typeface="Arial"/>
            </a:endParaRPr>
          </a:p>
          <a:p>
            <a:pPr algn="l">
              <a:lnSpc>
                <a:spcPct val="107000"/>
              </a:lnSpc>
              <a:spcAft>
                <a:spcPts val="800"/>
              </a:spcAft>
            </a:pPr>
            <a:endParaRPr lang="en-AE" sz="1800">
              <a:effectLst/>
              <a:latin typeface="Arial" panose="020B0604020202020204" pitchFamily="34" charset="0"/>
              <a:ea typeface="Calibri" panose="020F0502020204030204" pitchFamily="34" charset="0"/>
              <a:cs typeface="Arial" panose="020B0604020202020204" pitchFamily="34" charset="0"/>
            </a:endParaRPr>
          </a:p>
          <a:p>
            <a:pPr algn="l">
              <a:lnSpc>
                <a:spcPct val="107000"/>
              </a:lnSpc>
              <a:spcAft>
                <a:spcPts val="800"/>
              </a:spcAft>
            </a:pPr>
            <a:r>
              <a:rPr lang="en-AE" sz="1800" dirty="0">
                <a:effectLst/>
                <a:latin typeface="Arial"/>
                <a:ea typeface="Calibri"/>
                <a:cs typeface="Arial"/>
              </a:rPr>
              <a:t>As </a:t>
            </a:r>
            <a:r>
              <a:rPr lang="en-AE" sz="1800" dirty="0">
                <a:latin typeface="Arial"/>
                <a:ea typeface="Calibri"/>
                <a:cs typeface="Arial"/>
              </a:rPr>
              <a:t>a further</a:t>
            </a:r>
            <a:r>
              <a:rPr lang="en-AE" sz="1800" dirty="0">
                <a:effectLst/>
                <a:latin typeface="Arial"/>
                <a:ea typeface="Calibri"/>
                <a:cs typeface="Arial"/>
              </a:rPr>
              <a:t> example, let’s take a closer look at Grade 4. Grade 4 students will continue with </a:t>
            </a:r>
            <a:r>
              <a:rPr lang="en-AE" sz="1800" i="1" dirty="0">
                <a:effectLst/>
                <a:latin typeface="Arial"/>
                <a:ea typeface="Calibri"/>
                <a:cs typeface="Arial"/>
              </a:rPr>
              <a:t>Access</a:t>
            </a:r>
            <a:r>
              <a:rPr lang="en-AE" sz="1800" dirty="0">
                <a:effectLst/>
                <a:latin typeface="Arial"/>
                <a:ea typeface="Calibri"/>
                <a:cs typeface="Arial"/>
              </a:rPr>
              <a:t> – as it’s more clearly aligned to the CEFR bands, and also includes a much better focus on beginner-level language.</a:t>
            </a:r>
            <a:endParaRPr lang="en-US" dirty="0">
              <a:latin typeface="Arial"/>
              <a:ea typeface="Calibri"/>
              <a:cs typeface="Arial"/>
            </a:endParaRPr>
          </a:p>
          <a:p>
            <a:pPr algn="l"/>
            <a:endParaRPr lang="en-US"/>
          </a:p>
        </p:txBody>
      </p:sp>
      <p:sp>
        <p:nvSpPr>
          <p:cNvPr id="4" name="Slide Number Placeholder 3"/>
          <p:cNvSpPr>
            <a:spLocks noGrp="1"/>
          </p:cNvSpPr>
          <p:nvPr>
            <p:ph type="sldNum" sz="quarter" idx="5"/>
          </p:nvPr>
        </p:nvSpPr>
        <p:spPr/>
        <p:txBody>
          <a:bodyPr/>
          <a:lstStyle/>
          <a:p>
            <a:fld id="{0473FBBA-BF1B-40D4-BCF0-39F762E77B28}" type="slidenum">
              <a:rPr lang="en-US" smtClean="0"/>
              <a:t>2</a:t>
            </a:fld>
            <a:endParaRPr lang="en-US"/>
          </a:p>
        </p:txBody>
      </p:sp>
    </p:spTree>
    <p:extLst>
      <p:ext uri="{BB962C8B-B14F-4D97-AF65-F5344CB8AC3E}">
        <p14:creationId xmlns:p14="http://schemas.microsoft.com/office/powerpoint/2010/main" val="3897408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t>Hakim</a:t>
            </a:r>
          </a:p>
          <a:p>
            <a:pPr algn="l"/>
            <a:endParaRPr lang="en-US"/>
          </a:p>
          <a:p>
            <a:pPr algn="l">
              <a:lnSpc>
                <a:spcPct val="107000"/>
              </a:lnSpc>
              <a:spcAft>
                <a:spcPts val="800"/>
              </a:spcAft>
            </a:pPr>
            <a:r>
              <a:rPr lang="en-AE" sz="1800" dirty="0">
                <a:effectLst/>
                <a:latin typeface="Arial"/>
                <a:ea typeface="Calibri"/>
                <a:cs typeface="Arial"/>
              </a:rPr>
              <a:t>For Cycles 2 and 3 </a:t>
            </a:r>
            <a:r>
              <a:rPr lang="en-AE" sz="1800" dirty="0">
                <a:latin typeface="Arial"/>
                <a:ea typeface="Calibri"/>
                <a:cs typeface="Arial"/>
              </a:rPr>
              <a:t>the coming academic year the number of books will be reduced from four to two</a:t>
            </a:r>
            <a:endParaRPr lang="en-AE" sz="1800" dirty="0">
              <a:latin typeface="Arial"/>
              <a:ea typeface="Calibri" panose="020F0502020204030204" pitchFamily="34" charset="0"/>
              <a:cs typeface="Arial"/>
            </a:endParaRPr>
          </a:p>
          <a:p>
            <a:pPr algn="l">
              <a:lnSpc>
                <a:spcPct val="107000"/>
              </a:lnSpc>
              <a:spcAft>
                <a:spcPts val="800"/>
              </a:spcAft>
            </a:pPr>
            <a:r>
              <a:rPr lang="en-AE" sz="1800" dirty="0">
                <a:effectLst/>
                <a:latin typeface="Arial"/>
                <a:ea typeface="Calibri"/>
                <a:cs typeface="Arial"/>
              </a:rPr>
              <a:t>,</a:t>
            </a:r>
            <a:r>
              <a:rPr lang="en-AE" sz="1800" dirty="0">
                <a:latin typeface="Arial"/>
                <a:ea typeface="Calibri"/>
                <a:cs typeface="Arial"/>
              </a:rPr>
              <a:t> </a:t>
            </a:r>
            <a:endParaRPr lang="en-AE" sz="1800" dirty="0">
              <a:effectLst/>
              <a:latin typeface="Arial"/>
              <a:ea typeface="Calibri" panose="020F0502020204030204" pitchFamily="34" charset="0"/>
              <a:cs typeface="Arial"/>
            </a:endParaRPr>
          </a:p>
          <a:p>
            <a:pPr algn="l">
              <a:lnSpc>
                <a:spcPct val="107000"/>
              </a:lnSpc>
              <a:spcAft>
                <a:spcPts val="800"/>
              </a:spcAft>
            </a:pPr>
            <a:r>
              <a:rPr lang="en-AE" sz="1800" dirty="0">
                <a:effectLst/>
                <a:latin typeface="Arial"/>
                <a:ea typeface="Calibri"/>
                <a:cs typeface="Arial"/>
              </a:rPr>
              <a:t>For instance, with Grade 7 notice the </a:t>
            </a:r>
            <a:r>
              <a:rPr lang="en-AE" sz="1800" dirty="0">
                <a:latin typeface="Arial"/>
                <a:ea typeface="Calibri"/>
                <a:cs typeface="Arial"/>
              </a:rPr>
              <a:t>switch from Access to </a:t>
            </a:r>
            <a:r>
              <a:rPr lang="en-AE" sz="1800" i="1" dirty="0" err="1">
                <a:effectLst/>
                <a:latin typeface="Arial"/>
                <a:ea typeface="Calibri"/>
                <a:cs typeface="Arial"/>
              </a:rPr>
              <a:t>BtS</a:t>
            </a:r>
            <a:r>
              <a:rPr lang="en-AE" sz="1800" dirty="0">
                <a:effectLst/>
                <a:latin typeface="Arial"/>
                <a:ea typeface="Calibri"/>
                <a:cs typeface="Arial"/>
              </a:rPr>
              <a:t> </a:t>
            </a:r>
            <a:r>
              <a:rPr lang="en-AE" sz="1800" dirty="0">
                <a:latin typeface="Arial"/>
                <a:ea typeface="Calibri"/>
                <a:cs typeface="Arial"/>
              </a:rPr>
              <a:t>which is necessary to start the preparations for Cycle 3</a:t>
            </a:r>
            <a:endParaRPr lang="en-AE" sz="1800" dirty="0">
              <a:effectLst/>
              <a:latin typeface="Arial"/>
              <a:ea typeface="Calibri" panose="020F0502020204030204" pitchFamily="34" charset="0"/>
              <a:cs typeface="Arial"/>
            </a:endParaRPr>
          </a:p>
          <a:p>
            <a:pPr algn="l">
              <a:lnSpc>
                <a:spcPct val="107000"/>
              </a:lnSpc>
              <a:spcAft>
                <a:spcPts val="800"/>
              </a:spcAft>
            </a:pPr>
            <a:endParaRPr lang="en-AE" sz="1800" dirty="0">
              <a:latin typeface="Arial"/>
              <a:ea typeface="Calibri"/>
              <a:cs typeface="Arial"/>
            </a:endParaRPr>
          </a:p>
          <a:p>
            <a:pPr algn="l">
              <a:lnSpc>
                <a:spcPct val="107000"/>
              </a:lnSpc>
              <a:spcAft>
                <a:spcPts val="800"/>
              </a:spcAft>
            </a:pPr>
            <a:r>
              <a:rPr lang="en-AE" sz="1800" dirty="0">
                <a:effectLst/>
                <a:latin typeface="Arial"/>
                <a:ea typeface="Calibri"/>
                <a:cs typeface="Arial"/>
              </a:rPr>
              <a:t>(Animation# 1) And finally, for Grade 12 there will be no curriculum changes. Instead, students will retain the </a:t>
            </a:r>
            <a:r>
              <a:rPr lang="en-AE" sz="1800" i="1" dirty="0">
                <a:effectLst/>
                <a:latin typeface="Arial"/>
                <a:ea typeface="Calibri"/>
                <a:cs typeface="Arial"/>
              </a:rPr>
              <a:t>New Interactions </a:t>
            </a:r>
            <a:r>
              <a:rPr lang="en-AE" sz="1800" dirty="0">
                <a:effectLst/>
                <a:latin typeface="Arial"/>
                <a:ea typeface="Calibri"/>
                <a:cs typeface="Arial"/>
              </a:rPr>
              <a:t>coursebooks - as no new book is available and this is also the students’ final year of secondary schooling. However, there will be separate books for Advanced and Elite.</a:t>
            </a:r>
          </a:p>
          <a:p>
            <a:pPr algn="l"/>
            <a:endParaRPr lang="en-US"/>
          </a:p>
        </p:txBody>
      </p:sp>
      <p:sp>
        <p:nvSpPr>
          <p:cNvPr id="4" name="Slide Number Placeholder 3"/>
          <p:cNvSpPr>
            <a:spLocks noGrp="1"/>
          </p:cNvSpPr>
          <p:nvPr>
            <p:ph type="sldNum" sz="quarter" idx="5"/>
          </p:nvPr>
        </p:nvSpPr>
        <p:spPr/>
        <p:txBody>
          <a:bodyPr/>
          <a:lstStyle/>
          <a:p>
            <a:fld id="{0473FBBA-BF1B-40D4-BCF0-39F762E77B28}" type="slidenum">
              <a:rPr lang="en-US" smtClean="0"/>
              <a:t>3</a:t>
            </a:fld>
            <a:endParaRPr lang="en-US"/>
          </a:p>
        </p:txBody>
      </p:sp>
    </p:spTree>
    <p:extLst>
      <p:ext uri="{BB962C8B-B14F-4D97-AF65-F5344CB8AC3E}">
        <p14:creationId xmlns:p14="http://schemas.microsoft.com/office/powerpoint/2010/main" val="1377247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7000"/>
              </a:lnSpc>
              <a:spcAft>
                <a:spcPts val="800"/>
              </a:spcAft>
              <a:defRPr/>
            </a:pPr>
            <a:r>
              <a:rPr lang="en-US" b="1" dirty="0"/>
              <a:t>Hakim</a:t>
            </a:r>
            <a:endParaRPr lang="en-US" b="1" dirty="0">
              <a:latin typeface="Arial"/>
              <a:cs typeface="Arial"/>
            </a:endParaRPr>
          </a:p>
          <a:p>
            <a:pPr algn="l">
              <a:lnSpc>
                <a:spcPct val="107000"/>
              </a:lnSpc>
              <a:spcAft>
                <a:spcPts val="800"/>
              </a:spcAft>
            </a:pPr>
            <a:endParaRPr lang="en-AE"/>
          </a:p>
          <a:p>
            <a:pPr algn="l">
              <a:lnSpc>
                <a:spcPct val="107000"/>
              </a:lnSpc>
              <a:spcAft>
                <a:spcPts val="800"/>
              </a:spcAft>
            </a:pPr>
            <a:r>
              <a:rPr lang="en-US" sz="1800" dirty="0">
                <a:effectLst/>
                <a:latin typeface="Arial"/>
                <a:ea typeface="Calibri" panose="020F0502020204030204" pitchFamily="34" charset="0"/>
                <a:cs typeface="Arial"/>
              </a:rPr>
              <a:t>To better simplify, let’s take a closer look at the general principles of the new Curriculum Implementation framework and how the ESE plans to move this initial model forward.</a:t>
            </a:r>
            <a:endParaRPr lang="en-AE" sz="1800" dirty="0">
              <a:effectLst/>
              <a:latin typeface="Arial"/>
              <a:ea typeface="Calibri" panose="020F0502020204030204" pitchFamily="34" charset="0"/>
              <a:cs typeface="Arial"/>
            </a:endParaRPr>
          </a:p>
          <a:p>
            <a:pPr algn="l">
              <a:lnSpc>
                <a:spcPct val="107000"/>
              </a:lnSpc>
              <a:spcAft>
                <a:spcPts val="800"/>
              </a:spcAft>
            </a:pPr>
            <a:r>
              <a:rPr lang="en-US" sz="1800" dirty="0">
                <a:effectLst/>
                <a:latin typeface="Arial"/>
                <a:ea typeface="Calibri" panose="020F0502020204030204" pitchFamily="34" charset="0"/>
                <a:cs typeface="Arial"/>
              </a:rPr>
              <a:t>(</a:t>
            </a:r>
            <a:r>
              <a:rPr lang="en-AE" sz="1800" dirty="0">
                <a:effectLst/>
                <a:latin typeface="Arial"/>
                <a:ea typeface="Calibri" panose="020F0502020204030204" pitchFamily="34" charset="0"/>
                <a:cs typeface="Arial"/>
              </a:rPr>
              <a:t>Animation# 1) </a:t>
            </a:r>
            <a:r>
              <a:rPr lang="en-US" sz="1800" dirty="0">
                <a:effectLst/>
                <a:latin typeface="Arial"/>
                <a:ea typeface="Calibri" panose="020F0502020204030204" pitchFamily="34" charset="0"/>
                <a:cs typeface="Arial"/>
              </a:rPr>
              <a:t>Firstly, we aim t</a:t>
            </a:r>
            <a:r>
              <a:rPr lang="en-AE" sz="1800" dirty="0">
                <a:effectLst/>
                <a:latin typeface="Arial"/>
                <a:ea typeface="Calibri" panose="020F0502020204030204" pitchFamily="34" charset="0"/>
                <a:cs typeface="Arial"/>
              </a:rPr>
              <a:t>o have a single scope and sequence for teaching and learning, along with a consistent curriculum across all cycles.</a:t>
            </a:r>
            <a:r>
              <a:rPr lang="en-AE" sz="1800" dirty="0">
                <a:latin typeface="Arial"/>
                <a:ea typeface="Calibri" panose="020F0502020204030204" pitchFamily="34" charset="0"/>
                <a:cs typeface="Arial"/>
              </a:rPr>
              <a:t> </a:t>
            </a:r>
            <a:endParaRPr lang="en-AE" sz="1800">
              <a:effectLst/>
              <a:latin typeface="Calibri" panose="020F0502020204030204" pitchFamily="34" charset="0"/>
              <a:ea typeface="Calibri" panose="020F0502020204030204" pitchFamily="34" charset="0"/>
              <a:cs typeface="Arial" panose="020B0604020202020204" pitchFamily="34" charset="0"/>
            </a:endParaRPr>
          </a:p>
          <a:p>
            <a:pPr algn="l">
              <a:lnSpc>
                <a:spcPct val="107000"/>
              </a:lnSpc>
              <a:spcAft>
                <a:spcPts val="800"/>
              </a:spcAft>
            </a:pPr>
            <a:r>
              <a:rPr lang="en-AE" sz="1800" dirty="0">
                <a:effectLst/>
                <a:latin typeface="Arial"/>
                <a:ea typeface="Calibri" panose="020F0502020204030204" pitchFamily="34" charset="0"/>
                <a:cs typeface="Arial"/>
              </a:rPr>
              <a:t> </a:t>
            </a:r>
          </a:p>
          <a:p>
            <a:pPr algn="l">
              <a:lnSpc>
                <a:spcPct val="107000"/>
              </a:lnSpc>
              <a:spcAft>
                <a:spcPts val="800"/>
              </a:spcAft>
            </a:pPr>
            <a:r>
              <a:rPr lang="en-AE" sz="1800" dirty="0">
                <a:effectLst/>
                <a:latin typeface="Arial"/>
                <a:ea typeface="Calibri" panose="020F0502020204030204" pitchFamily="34" charset="0"/>
                <a:cs typeface="Arial"/>
              </a:rPr>
              <a:t>(Animation# 2) This will allow teachers to transition to a single, </a:t>
            </a:r>
            <a:r>
              <a:rPr lang="en-AE" sz="1800" dirty="0">
                <a:latin typeface="Arial"/>
                <a:ea typeface="Calibri" panose="020F0502020204030204" pitchFamily="34" charset="0"/>
                <a:cs typeface="Arial"/>
              </a:rPr>
              <a:t>core </a:t>
            </a:r>
            <a:r>
              <a:rPr lang="en-AE" sz="1800" dirty="0">
                <a:effectLst/>
                <a:latin typeface="Arial"/>
                <a:ea typeface="Calibri" panose="020F0502020204030204" pitchFamily="34" charset="0"/>
                <a:cs typeface="Arial"/>
              </a:rPr>
              <a:t>resource – rather than multiple level resources per grade.</a:t>
            </a:r>
          </a:p>
          <a:p>
            <a:pPr algn="l">
              <a:lnSpc>
                <a:spcPct val="107000"/>
              </a:lnSpc>
              <a:spcAft>
                <a:spcPts val="800"/>
              </a:spcAft>
            </a:pPr>
            <a:r>
              <a:rPr lang="en-AE" sz="1800" dirty="0">
                <a:effectLst/>
                <a:latin typeface="Arial"/>
                <a:ea typeface="Calibri" panose="020F0502020204030204" pitchFamily="34" charset="0"/>
                <a:cs typeface="Arial"/>
              </a:rPr>
              <a:t> </a:t>
            </a:r>
          </a:p>
          <a:p>
            <a:pPr algn="l">
              <a:lnSpc>
                <a:spcPct val="107000"/>
              </a:lnSpc>
              <a:spcAft>
                <a:spcPts val="800"/>
              </a:spcAft>
            </a:pPr>
            <a:r>
              <a:rPr lang="en-AE" sz="1800" dirty="0">
                <a:effectLst/>
                <a:latin typeface="Arial"/>
                <a:ea typeface="Calibri" panose="020F0502020204030204" pitchFamily="34" charset="0"/>
                <a:cs typeface="Arial"/>
              </a:rPr>
              <a:t>(Animation# 3) Moreover, there will be a more </a:t>
            </a:r>
            <a:r>
              <a:rPr lang="en-US" sz="1800" dirty="0">
                <a:effectLst/>
                <a:latin typeface="Arial"/>
                <a:ea typeface="Calibri" panose="020F0502020204030204" pitchFamily="34" charset="0"/>
                <a:cs typeface="Arial"/>
              </a:rPr>
              <a:t>integrated approach to learning and literacy which will act as a core competency across the entire curriculum.</a:t>
            </a:r>
            <a:r>
              <a:rPr lang="en-US" sz="1800" dirty="0">
                <a:latin typeface="Arial"/>
                <a:ea typeface="Calibri" panose="020F0502020204030204" pitchFamily="34" charset="0"/>
                <a:cs typeface="Arial"/>
              </a:rPr>
              <a:t> </a:t>
            </a:r>
            <a:endParaRPr lang="en-AE" sz="1800">
              <a:latin typeface="Calibri" panose="020F0502020204030204" pitchFamily="34" charset="0"/>
              <a:ea typeface="Calibri" panose="020F0502020204030204" pitchFamily="34" charset="0"/>
              <a:cs typeface="Arial" panose="020B0604020202020204" pitchFamily="34" charset="0"/>
            </a:endParaRPr>
          </a:p>
          <a:p>
            <a:pPr algn="l">
              <a:lnSpc>
                <a:spcPct val="107000"/>
              </a:lnSpc>
              <a:spcAft>
                <a:spcPts val="800"/>
              </a:spcAft>
            </a:pPr>
            <a:r>
              <a:rPr lang="en-US" sz="1800" dirty="0">
                <a:latin typeface="Arial"/>
                <a:ea typeface="Calibri" panose="020F0502020204030204" pitchFamily="34" charset="0"/>
                <a:cs typeface="Arial"/>
              </a:rPr>
              <a:t> </a:t>
            </a:r>
            <a:endParaRPr lang="en-AE" sz="1800">
              <a:latin typeface="Calibri" panose="020F0502020204030204" pitchFamily="34" charset="0"/>
              <a:ea typeface="Calibri" panose="020F0502020204030204" pitchFamily="34" charset="0"/>
              <a:cs typeface="Arial" panose="020B0604020202020204" pitchFamily="34" charset="0"/>
            </a:endParaRPr>
          </a:p>
          <a:p>
            <a:pPr algn="l">
              <a:lnSpc>
                <a:spcPct val="107000"/>
              </a:lnSpc>
              <a:spcAft>
                <a:spcPts val="800"/>
              </a:spcAft>
            </a:pPr>
            <a:r>
              <a:rPr lang="en-US" sz="1800" dirty="0">
                <a:effectLst/>
                <a:latin typeface="Arial"/>
                <a:ea typeface="Calibri" panose="020F0502020204030204" pitchFamily="34" charset="0"/>
                <a:cs typeface="Arial"/>
              </a:rPr>
              <a:t>(</a:t>
            </a:r>
            <a:r>
              <a:rPr lang="en-AE" sz="1800" dirty="0">
                <a:effectLst/>
                <a:latin typeface="Arial"/>
                <a:ea typeface="Calibri" panose="020F0502020204030204" pitchFamily="34" charset="0"/>
                <a:cs typeface="Arial"/>
              </a:rPr>
              <a:t>Animation#</a:t>
            </a:r>
            <a:r>
              <a:rPr lang="en-US" sz="1800" dirty="0">
                <a:effectLst/>
                <a:latin typeface="Arial"/>
                <a:ea typeface="Calibri" panose="020F0502020204030204" pitchFamily="34" charset="0"/>
                <a:cs typeface="Arial"/>
              </a:rPr>
              <a:t> 4) </a:t>
            </a:r>
            <a:r>
              <a:rPr lang="en-AE" sz="1800" dirty="0">
                <a:effectLst/>
                <a:latin typeface="Arial"/>
                <a:ea typeface="Calibri" panose="020F0502020204030204" pitchFamily="34" charset="0"/>
                <a:cs typeface="Arial"/>
              </a:rPr>
              <a:t>Having a fixed standard per grade will align horizontally with other EMI subjects. Going forward, there may also be an additional resource focusing on foundational literacy in Cycle 1. More details about this will follow later once fully approved.</a:t>
            </a:r>
          </a:p>
          <a:p>
            <a:pPr algn="l">
              <a:lnSpc>
                <a:spcPct val="107000"/>
              </a:lnSpc>
              <a:spcAft>
                <a:spcPts val="800"/>
              </a:spcAft>
            </a:pPr>
            <a:r>
              <a:rPr lang="en-US" sz="1800" dirty="0">
                <a:effectLst/>
                <a:latin typeface="Arial"/>
                <a:ea typeface="Calibri" panose="020F0502020204030204" pitchFamily="34" charset="0"/>
                <a:cs typeface="Arial"/>
              </a:rPr>
              <a:t> </a:t>
            </a:r>
            <a:endParaRPr lang="en-AE" sz="1800" dirty="0">
              <a:effectLst/>
              <a:latin typeface="Arial"/>
              <a:ea typeface="Calibri" panose="020F0502020204030204" pitchFamily="34" charset="0"/>
              <a:cs typeface="Arial"/>
            </a:endParaRPr>
          </a:p>
          <a:p>
            <a:pPr algn="l">
              <a:lnSpc>
                <a:spcPct val="107000"/>
              </a:lnSpc>
              <a:spcAft>
                <a:spcPts val="800"/>
              </a:spcAft>
            </a:pPr>
            <a:r>
              <a:rPr lang="en-US" sz="1800" dirty="0">
                <a:effectLst/>
                <a:latin typeface="Arial"/>
                <a:ea typeface="Calibri" panose="020F0502020204030204" pitchFamily="34" charset="0"/>
                <a:cs typeface="Arial"/>
              </a:rPr>
              <a:t>(</a:t>
            </a:r>
            <a:r>
              <a:rPr lang="en-AE" sz="1800" dirty="0">
                <a:effectLst/>
                <a:latin typeface="Arial"/>
                <a:ea typeface="Calibri" panose="020F0502020204030204" pitchFamily="34" charset="0"/>
                <a:cs typeface="Arial"/>
              </a:rPr>
              <a:t>Animation# 5) </a:t>
            </a:r>
            <a:r>
              <a:rPr lang="en-US" sz="1800" dirty="0">
                <a:effectLst/>
                <a:latin typeface="Arial"/>
                <a:ea typeface="Calibri" panose="020F0502020204030204" pitchFamily="34" charset="0"/>
                <a:cs typeface="Arial"/>
              </a:rPr>
              <a:t>The data has revealed the need to fully </a:t>
            </a:r>
            <a:r>
              <a:rPr lang="en-US" sz="1800" err="1">
                <a:effectLst/>
                <a:latin typeface="Arial"/>
                <a:ea typeface="Calibri" panose="020F0502020204030204" pitchFamily="34" charset="0"/>
                <a:cs typeface="Arial"/>
              </a:rPr>
              <a:t>prioritise</a:t>
            </a:r>
            <a:r>
              <a:rPr lang="en-US" sz="1800" dirty="0">
                <a:effectLst/>
                <a:latin typeface="Arial"/>
                <a:ea typeface="Calibri" panose="020F0502020204030204" pitchFamily="34" charset="0"/>
                <a:cs typeface="Arial"/>
              </a:rPr>
              <a:t> skill-based learning, with an emphasis on differentiation to better meet the needs of individual students. The common expectation will be to support all students in achieving their independent learning goals.</a:t>
            </a:r>
            <a:r>
              <a:rPr lang="en-US" sz="1800" dirty="0">
                <a:latin typeface="Arial"/>
                <a:ea typeface="Calibri" panose="020F0502020204030204" pitchFamily="34" charset="0"/>
                <a:cs typeface="Arial"/>
              </a:rPr>
              <a:t> </a:t>
            </a:r>
            <a:endParaRPr lang="en-AE" sz="1800">
              <a:effectLst/>
              <a:latin typeface="Calibri"/>
              <a:ea typeface="Calibri" panose="020F0502020204030204" pitchFamily="34" charset="0"/>
              <a:cs typeface="Arial" panose="020B0604020202020204" pitchFamily="34" charset="0"/>
            </a:endParaRPr>
          </a:p>
          <a:p>
            <a:pPr algn="l">
              <a:lnSpc>
                <a:spcPct val="107000"/>
              </a:lnSpc>
              <a:spcAft>
                <a:spcPts val="800"/>
              </a:spcAft>
            </a:pPr>
            <a:r>
              <a:rPr lang="en-US" sz="1800" dirty="0">
                <a:effectLst/>
                <a:latin typeface="Arial"/>
                <a:ea typeface="Calibri" panose="020F0502020204030204" pitchFamily="34" charset="0"/>
                <a:cs typeface="Arial"/>
              </a:rPr>
              <a:t> </a:t>
            </a:r>
            <a:endParaRPr lang="en-AE" sz="1800" dirty="0">
              <a:effectLst/>
              <a:latin typeface="Arial"/>
              <a:ea typeface="Calibri" panose="020F0502020204030204" pitchFamily="34" charset="0"/>
              <a:cs typeface="Arial"/>
            </a:endParaRPr>
          </a:p>
          <a:p>
            <a:pPr algn="l">
              <a:lnSpc>
                <a:spcPct val="107000"/>
              </a:lnSpc>
              <a:spcAft>
                <a:spcPts val="800"/>
              </a:spcAft>
            </a:pPr>
            <a:r>
              <a:rPr lang="en-US" sz="1800" dirty="0">
                <a:effectLst/>
                <a:latin typeface="Arial"/>
                <a:ea typeface="Calibri" panose="020F0502020204030204" pitchFamily="34" charset="0"/>
                <a:cs typeface="Arial"/>
              </a:rPr>
              <a:t>(</a:t>
            </a:r>
            <a:r>
              <a:rPr lang="en-AE" sz="1800" dirty="0">
                <a:effectLst/>
                <a:latin typeface="Arial"/>
                <a:ea typeface="Calibri" panose="020F0502020204030204" pitchFamily="34" charset="0"/>
                <a:cs typeface="Arial"/>
              </a:rPr>
              <a:t>Animation#</a:t>
            </a:r>
            <a:r>
              <a:rPr lang="en-US" sz="1800" dirty="0">
                <a:effectLst/>
                <a:latin typeface="Arial"/>
                <a:ea typeface="Calibri" panose="020F0502020204030204" pitchFamily="34" charset="0"/>
                <a:cs typeface="Arial"/>
              </a:rPr>
              <a:t> 6) A</a:t>
            </a:r>
            <a:r>
              <a:rPr lang="en-AE" sz="1800">
                <a:effectLst/>
                <a:latin typeface="Arial"/>
                <a:ea typeface="Calibri" panose="020F0502020204030204" pitchFamily="34" charset="0"/>
                <a:cs typeface="Arial"/>
              </a:rPr>
              <a:t> </a:t>
            </a:r>
            <a:r>
              <a:rPr lang="en-AE" sz="1800">
                <a:latin typeface="Arial"/>
                <a:ea typeface="Calibri" panose="020F0502020204030204" pitchFamily="34" charset="0"/>
                <a:cs typeface="Arial"/>
              </a:rPr>
              <a:t>singleresource</a:t>
            </a:r>
            <a:r>
              <a:rPr lang="en-AE" sz="1800">
                <a:effectLst/>
                <a:latin typeface="Arial"/>
                <a:ea typeface="Calibri" panose="020F0502020204030204" pitchFamily="34" charset="0"/>
                <a:cs typeface="Arial"/>
              </a:rPr>
              <a:t> will further encourage continuous assessment of student levels, </a:t>
            </a:r>
            <a:r>
              <a:rPr lang="en-AE" sz="1800" dirty="0" err="1">
                <a:effectLst/>
                <a:latin typeface="Arial"/>
                <a:ea typeface="Calibri" panose="020F0502020204030204" pitchFamily="34" charset="0"/>
                <a:cs typeface="Arial"/>
              </a:rPr>
              <a:t>standardise</a:t>
            </a:r>
            <a:r>
              <a:rPr lang="en-AE" sz="1800" dirty="0">
                <a:effectLst/>
                <a:latin typeface="Arial"/>
                <a:ea typeface="Calibri" panose="020F0502020204030204" pitchFamily="34" charset="0"/>
                <a:cs typeface="Arial"/>
              </a:rPr>
              <a:t> differentiation practices, as well as accommodate supplementary resources necessary for supporting a student-</a:t>
            </a:r>
            <a:r>
              <a:rPr lang="en-AE" sz="1800" dirty="0" err="1">
                <a:effectLst/>
                <a:latin typeface="Arial"/>
                <a:ea typeface="Calibri" panose="020F0502020204030204" pitchFamily="34" charset="0"/>
                <a:cs typeface="Arial"/>
              </a:rPr>
              <a:t>centred</a:t>
            </a:r>
            <a:r>
              <a:rPr lang="en-AE" sz="1800" dirty="0">
                <a:effectLst/>
                <a:latin typeface="Arial"/>
                <a:ea typeface="Calibri" panose="020F0502020204030204" pitchFamily="34" charset="0"/>
                <a:cs typeface="Arial"/>
              </a:rPr>
              <a:t> learning environment.</a:t>
            </a:r>
          </a:p>
          <a:p>
            <a:pPr algn="l">
              <a:lnSpc>
                <a:spcPct val="107000"/>
              </a:lnSpc>
              <a:spcAft>
                <a:spcPts val="800"/>
              </a:spcAft>
            </a:pPr>
            <a:r>
              <a:rPr lang="en-US" sz="1800" dirty="0">
                <a:effectLst/>
                <a:latin typeface="Arial"/>
                <a:ea typeface="Calibri" panose="020F0502020204030204" pitchFamily="34" charset="0"/>
                <a:cs typeface="Arial"/>
              </a:rPr>
              <a:t> </a:t>
            </a:r>
            <a:endParaRPr lang="en-AE" sz="1800" dirty="0">
              <a:effectLst/>
              <a:latin typeface="Arial"/>
              <a:ea typeface="Calibri" panose="020F0502020204030204" pitchFamily="34" charset="0"/>
              <a:cs typeface="Arial"/>
            </a:endParaRPr>
          </a:p>
          <a:p>
            <a:pPr algn="l">
              <a:lnSpc>
                <a:spcPct val="107000"/>
              </a:lnSpc>
              <a:spcAft>
                <a:spcPts val="800"/>
              </a:spcAft>
            </a:pPr>
            <a:r>
              <a:rPr lang="en-US" sz="1800" dirty="0">
                <a:effectLst/>
                <a:latin typeface="Arial"/>
                <a:ea typeface="Calibri" panose="020F0502020204030204" pitchFamily="34" charset="0"/>
                <a:cs typeface="Arial"/>
              </a:rPr>
              <a:t>(</a:t>
            </a:r>
            <a:r>
              <a:rPr lang="en-AE" sz="1800" dirty="0">
                <a:effectLst/>
                <a:latin typeface="Arial"/>
                <a:ea typeface="Calibri" panose="020F0502020204030204" pitchFamily="34" charset="0"/>
                <a:cs typeface="Arial"/>
              </a:rPr>
              <a:t>Animation# 7) </a:t>
            </a:r>
            <a:r>
              <a:rPr lang="en-US" sz="1800" dirty="0">
                <a:effectLst/>
                <a:latin typeface="Arial"/>
                <a:ea typeface="Calibri" panose="020F0502020204030204" pitchFamily="34" charset="0"/>
                <a:cs typeface="Arial"/>
              </a:rPr>
              <a:t>And lastly, the new aims also seek to incorporate data-driven practices for evaluating and planning curriculum implementation.</a:t>
            </a:r>
            <a:r>
              <a:rPr lang="en-US" sz="1800" dirty="0">
                <a:latin typeface="Arial"/>
                <a:ea typeface="Calibri" panose="020F0502020204030204" pitchFamily="34" charset="0"/>
                <a:cs typeface="Arial"/>
              </a:rPr>
              <a:t> </a:t>
            </a:r>
            <a:endParaRPr lang="en-AE" sz="1800">
              <a:effectLst/>
              <a:latin typeface="Calibri" panose="020F0502020204030204" pitchFamily="34" charset="0"/>
              <a:ea typeface="Calibri" panose="020F0502020204030204" pitchFamily="34" charset="0"/>
              <a:cs typeface="Arial" panose="020B0604020202020204" pitchFamily="34" charset="0"/>
            </a:endParaRPr>
          </a:p>
          <a:p>
            <a:pPr algn="l">
              <a:lnSpc>
                <a:spcPct val="107000"/>
              </a:lnSpc>
              <a:spcAft>
                <a:spcPts val="800"/>
              </a:spcAft>
            </a:pPr>
            <a:r>
              <a:rPr lang="en-US" sz="1800" dirty="0">
                <a:effectLst/>
                <a:latin typeface="Arial"/>
                <a:ea typeface="Calibri" panose="020F0502020204030204" pitchFamily="34" charset="0"/>
                <a:cs typeface="Arial"/>
              </a:rPr>
              <a:t> </a:t>
            </a:r>
            <a:endParaRPr lang="en-AE" sz="1800" dirty="0">
              <a:effectLst/>
              <a:latin typeface="Arial"/>
              <a:ea typeface="Calibri" panose="020F0502020204030204" pitchFamily="34" charset="0"/>
              <a:cs typeface="Arial"/>
            </a:endParaRPr>
          </a:p>
          <a:p>
            <a:pPr algn="l">
              <a:lnSpc>
                <a:spcPct val="107000"/>
              </a:lnSpc>
              <a:spcAft>
                <a:spcPts val="800"/>
              </a:spcAft>
            </a:pPr>
            <a:r>
              <a:rPr lang="en-US" sz="1800" dirty="0">
                <a:effectLst/>
                <a:latin typeface="Arial"/>
                <a:ea typeface="Calibri" panose="020F0502020204030204" pitchFamily="34" charset="0"/>
                <a:cs typeface="Arial"/>
              </a:rPr>
              <a:t>(</a:t>
            </a:r>
            <a:r>
              <a:rPr lang="en-AE" sz="1800" dirty="0">
                <a:effectLst/>
                <a:latin typeface="Arial"/>
                <a:ea typeface="Calibri" panose="020F0502020204030204" pitchFamily="34" charset="0"/>
                <a:cs typeface="Arial"/>
              </a:rPr>
              <a:t>Animation#</a:t>
            </a:r>
            <a:r>
              <a:rPr lang="en-US" sz="1800" dirty="0">
                <a:effectLst/>
                <a:latin typeface="Arial"/>
                <a:ea typeface="Calibri" panose="020F0502020204030204" pitchFamily="34" charset="0"/>
                <a:cs typeface="Arial"/>
              </a:rPr>
              <a:t> 8) Steps have been taken to fully </a:t>
            </a:r>
            <a:r>
              <a:rPr lang="en-AE" sz="1800" err="1">
                <a:effectLst/>
                <a:latin typeface="Arial"/>
                <a:ea typeface="Calibri" panose="020F0502020204030204" pitchFamily="34" charset="0"/>
                <a:cs typeface="Arial"/>
              </a:rPr>
              <a:t>analyse</a:t>
            </a:r>
            <a:r>
              <a:rPr lang="en-AE" sz="1800" dirty="0">
                <a:effectLst/>
                <a:latin typeface="Arial"/>
                <a:ea typeface="Calibri" panose="020F0502020204030204" pitchFamily="34" charset="0"/>
                <a:cs typeface="Arial"/>
              </a:rPr>
              <a:t> course materials for students. This in turn, will better facilitate data-driven decision making. </a:t>
            </a:r>
          </a:p>
          <a:p>
            <a:pPr algn="l">
              <a:lnSpc>
                <a:spcPct val="107000"/>
              </a:lnSpc>
              <a:spcAft>
                <a:spcPts val="800"/>
              </a:spcAft>
            </a:pPr>
            <a:endParaRPr lang="en-AE"/>
          </a:p>
        </p:txBody>
      </p:sp>
      <p:sp>
        <p:nvSpPr>
          <p:cNvPr id="4" name="Slide Number Placeholder 3"/>
          <p:cNvSpPr>
            <a:spLocks noGrp="1"/>
          </p:cNvSpPr>
          <p:nvPr>
            <p:ph type="sldNum" sz="quarter" idx="5"/>
          </p:nvPr>
        </p:nvSpPr>
        <p:spPr/>
        <p:txBody>
          <a:bodyPr/>
          <a:lstStyle/>
          <a:p>
            <a:fld id="{4C085C98-0F3E-4115-B8D4-3B7B5BDF6F7C}" type="slidenum">
              <a:rPr lang="en-AE" smtClean="0"/>
              <a:t>4</a:t>
            </a:fld>
            <a:endParaRPr lang="en-AE"/>
          </a:p>
        </p:txBody>
      </p:sp>
    </p:spTree>
    <p:extLst>
      <p:ext uri="{BB962C8B-B14F-4D97-AF65-F5344CB8AC3E}">
        <p14:creationId xmlns:p14="http://schemas.microsoft.com/office/powerpoint/2010/main" val="3585088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cs typeface="Calibri"/>
              </a:rPr>
              <a:t>Sonja</a:t>
            </a:r>
          </a:p>
          <a:p>
            <a:pPr algn="l"/>
            <a:endParaRPr lang="en-US" dirty="0">
              <a:cs typeface="Calibri"/>
            </a:endParaRPr>
          </a:p>
          <a:p>
            <a:pPr algn="l"/>
            <a:r>
              <a:rPr lang="en-US" dirty="0"/>
              <a:t>We thank you for driving this change.</a:t>
            </a:r>
            <a:endParaRPr lang="en-US" dirty="0">
              <a:cs typeface="Calibri"/>
            </a:endParaRPr>
          </a:p>
        </p:txBody>
      </p:sp>
      <p:sp>
        <p:nvSpPr>
          <p:cNvPr id="4" name="Slide Number Placeholder 3"/>
          <p:cNvSpPr>
            <a:spLocks noGrp="1"/>
          </p:cNvSpPr>
          <p:nvPr>
            <p:ph type="sldNum" sz="quarter" idx="5"/>
          </p:nvPr>
        </p:nvSpPr>
        <p:spPr/>
        <p:txBody>
          <a:bodyPr/>
          <a:lstStyle/>
          <a:p>
            <a:fld id="{4C085C98-0F3E-4115-B8D4-3B7B5BDF6F7C}" type="slidenum">
              <a:rPr lang="en-AE" smtClean="0"/>
              <a:t>5</a:t>
            </a:fld>
            <a:endParaRPr lang="en-AE"/>
          </a:p>
        </p:txBody>
      </p:sp>
    </p:spTree>
    <p:extLst>
      <p:ext uri="{BB962C8B-B14F-4D97-AF65-F5344CB8AC3E}">
        <p14:creationId xmlns:p14="http://schemas.microsoft.com/office/powerpoint/2010/main" val="2377305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07552962"/>
      </p:ext>
    </p:extLst>
  </p:cSld>
  <p:clrMapOvr>
    <a:masterClrMapping/>
  </p:clrMapOvr>
  <p:transition spd="slow" advClick="0" advTm="1000">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AE"/>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431046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090546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4217374393"/>
      </p:ext>
    </p:extLst>
  </p:cSld>
  <p:clrMapOvr>
    <a:masterClrMapping/>
  </p:clrMapOvr>
  <p:transition spd="slow" advClick="0" advTm="1000">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326782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5230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450539377"/>
      </p:ext>
    </p:extLst>
  </p:cSld>
  <p:clrMapOvr>
    <a:masterClrMapping/>
  </p:clrMapOvr>
  <p:transition spd="slow" advClick="0" advTm="1000">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915874035"/>
      </p:ext>
    </p:extLst>
  </p:cSld>
  <p:clrMapOvr>
    <a:masterClrMapping/>
  </p:clrMapOvr>
  <p:transition spd="slow" advClick="0" advTm="1000">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68811041"/>
      </p:ext>
    </p:extLst>
  </p:cSld>
  <p:clrMapOvr>
    <a:masterClrMapping/>
  </p:clrMapOvr>
  <p:transition spd="slow" advClick="0" advTm="1000">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242904559"/>
      </p:ext>
    </p:extLst>
  </p:cSld>
  <p:clrMapOvr>
    <a:masterClrMapping/>
  </p:clrMapOvr>
  <p:transition spd="slow" advClick="0" advTm="1000">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564409706"/>
      </p:ext>
    </p:extLst>
  </p:cSld>
  <p:clrMapOvr>
    <a:masterClrMapping/>
  </p:clrMapOvr>
  <p:transition spd="slow" advClick="0" advTm="1000">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343057244"/>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0958244"/>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180297894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578094697"/>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CEF15-DDEB-FB37-EBEE-E2762D3E30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E"/>
          </a:p>
        </p:txBody>
      </p:sp>
      <p:sp>
        <p:nvSpPr>
          <p:cNvPr id="3" name="Subtitle 2">
            <a:extLst>
              <a:ext uri="{FF2B5EF4-FFF2-40B4-BE49-F238E27FC236}">
                <a16:creationId xmlns:a16="http://schemas.microsoft.com/office/drawing/2014/main" id="{C60CF350-043C-9D8D-107A-6FFCC73ADD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E"/>
          </a:p>
        </p:txBody>
      </p:sp>
      <p:sp>
        <p:nvSpPr>
          <p:cNvPr id="4" name="Date Placeholder 3">
            <a:extLst>
              <a:ext uri="{FF2B5EF4-FFF2-40B4-BE49-F238E27FC236}">
                <a16:creationId xmlns:a16="http://schemas.microsoft.com/office/drawing/2014/main" id="{6713E2C9-4D61-8A2E-378C-D24C1A942770}"/>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5" name="Footer Placeholder 4">
            <a:extLst>
              <a:ext uri="{FF2B5EF4-FFF2-40B4-BE49-F238E27FC236}">
                <a16:creationId xmlns:a16="http://schemas.microsoft.com/office/drawing/2014/main" id="{095C30E3-4A33-719F-7D21-808EC3D786B7}"/>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5C8167B3-1BF1-D8B1-F51B-5C2A85AF6E39}"/>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3983525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C444F-262E-ED4E-05A6-8C7C889996A6}"/>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D8041146-AA91-9DCD-669F-DD96D6CAFB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172BA389-544C-AD3A-AB79-CECE19894603}"/>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5" name="Footer Placeholder 4">
            <a:extLst>
              <a:ext uri="{FF2B5EF4-FFF2-40B4-BE49-F238E27FC236}">
                <a16:creationId xmlns:a16="http://schemas.microsoft.com/office/drawing/2014/main" id="{818840BB-BB58-6A7F-658A-5B346A6D4453}"/>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FB79BE79-7449-63E3-236F-75050991B97C}"/>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4122429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F6C5F-61C9-404A-B72F-E73926F988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E"/>
          </a:p>
        </p:txBody>
      </p:sp>
      <p:sp>
        <p:nvSpPr>
          <p:cNvPr id="3" name="Text Placeholder 2">
            <a:extLst>
              <a:ext uri="{FF2B5EF4-FFF2-40B4-BE49-F238E27FC236}">
                <a16:creationId xmlns:a16="http://schemas.microsoft.com/office/drawing/2014/main" id="{67B9B053-4B3E-9335-3BD7-1068AF4751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D53B83-9BA7-4526-6B54-A8C0D38901A2}"/>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5" name="Footer Placeholder 4">
            <a:extLst>
              <a:ext uri="{FF2B5EF4-FFF2-40B4-BE49-F238E27FC236}">
                <a16:creationId xmlns:a16="http://schemas.microsoft.com/office/drawing/2014/main" id="{4C625605-0AE6-0AF5-2BA6-2787D8F6D728}"/>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7AA3406A-8845-0408-5A2D-B2985C6B2B83}"/>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27158042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9E8E-0267-4632-0C5B-BEEFB920C803}"/>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FC76D933-4977-1532-ABC4-DF7CFA3BE3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Content Placeholder 3">
            <a:extLst>
              <a:ext uri="{FF2B5EF4-FFF2-40B4-BE49-F238E27FC236}">
                <a16:creationId xmlns:a16="http://schemas.microsoft.com/office/drawing/2014/main" id="{7768BCD8-430D-2DDB-9945-2DEBD09DB8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Date Placeholder 4">
            <a:extLst>
              <a:ext uri="{FF2B5EF4-FFF2-40B4-BE49-F238E27FC236}">
                <a16:creationId xmlns:a16="http://schemas.microsoft.com/office/drawing/2014/main" id="{AE241925-EF41-2FC2-065F-62F5A0AB7846}"/>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6" name="Footer Placeholder 5">
            <a:extLst>
              <a:ext uri="{FF2B5EF4-FFF2-40B4-BE49-F238E27FC236}">
                <a16:creationId xmlns:a16="http://schemas.microsoft.com/office/drawing/2014/main" id="{DD9B8DA0-D7E2-0CDC-D6EC-50356E2692EF}"/>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5F289C8B-5A69-4A5D-72D9-683AFF75986B}"/>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3517303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E239-E23B-F5D1-47F8-41113BCF835A}"/>
              </a:ext>
            </a:extLst>
          </p:cNvPr>
          <p:cNvSpPr>
            <a:spLocks noGrp="1"/>
          </p:cNvSpPr>
          <p:nvPr>
            <p:ph type="title"/>
          </p:nvPr>
        </p:nvSpPr>
        <p:spPr>
          <a:xfrm>
            <a:off x="839788" y="365125"/>
            <a:ext cx="10515600" cy="1325563"/>
          </a:xfrm>
        </p:spPr>
        <p:txBody>
          <a:bodyPr/>
          <a:lstStyle/>
          <a:p>
            <a:r>
              <a:rPr lang="en-US"/>
              <a:t>Click to edit Master title style</a:t>
            </a:r>
            <a:endParaRPr lang="en-AE"/>
          </a:p>
        </p:txBody>
      </p:sp>
      <p:sp>
        <p:nvSpPr>
          <p:cNvPr id="3" name="Text Placeholder 2">
            <a:extLst>
              <a:ext uri="{FF2B5EF4-FFF2-40B4-BE49-F238E27FC236}">
                <a16:creationId xmlns:a16="http://schemas.microsoft.com/office/drawing/2014/main" id="{B2CD8010-F14C-BD11-BE60-EC7EDFD382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A235BD-0566-6954-0E5A-D80EF8B3C0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Text Placeholder 4">
            <a:extLst>
              <a:ext uri="{FF2B5EF4-FFF2-40B4-BE49-F238E27FC236}">
                <a16:creationId xmlns:a16="http://schemas.microsoft.com/office/drawing/2014/main" id="{9DB58ED7-1968-855E-1713-FBD26F55FA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B4A07F-116B-CEA5-BA81-4594451156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7" name="Date Placeholder 6">
            <a:extLst>
              <a:ext uri="{FF2B5EF4-FFF2-40B4-BE49-F238E27FC236}">
                <a16:creationId xmlns:a16="http://schemas.microsoft.com/office/drawing/2014/main" id="{524D74F6-B123-0A80-89A4-5CD403306480}"/>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8" name="Footer Placeholder 7">
            <a:extLst>
              <a:ext uri="{FF2B5EF4-FFF2-40B4-BE49-F238E27FC236}">
                <a16:creationId xmlns:a16="http://schemas.microsoft.com/office/drawing/2014/main" id="{93D38492-2BFA-4BEE-487A-BEBC77828B2B}"/>
              </a:ext>
            </a:extLst>
          </p:cNvPr>
          <p:cNvSpPr>
            <a:spLocks noGrp="1"/>
          </p:cNvSpPr>
          <p:nvPr>
            <p:ph type="ftr" sz="quarter" idx="11"/>
          </p:nvPr>
        </p:nvSpPr>
        <p:spPr/>
        <p:txBody>
          <a:bodyPr/>
          <a:lstStyle/>
          <a:p>
            <a:endParaRPr lang="en-AE"/>
          </a:p>
        </p:txBody>
      </p:sp>
      <p:sp>
        <p:nvSpPr>
          <p:cNvPr id="9" name="Slide Number Placeholder 8">
            <a:extLst>
              <a:ext uri="{FF2B5EF4-FFF2-40B4-BE49-F238E27FC236}">
                <a16:creationId xmlns:a16="http://schemas.microsoft.com/office/drawing/2014/main" id="{A2718730-3D98-EAEF-8672-78691B3929EF}"/>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25406245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B764-0895-EB79-9F58-86192671978B}"/>
              </a:ext>
            </a:extLst>
          </p:cNvPr>
          <p:cNvSpPr>
            <a:spLocks noGrp="1"/>
          </p:cNvSpPr>
          <p:nvPr>
            <p:ph type="title"/>
          </p:nvPr>
        </p:nvSpPr>
        <p:spPr/>
        <p:txBody>
          <a:bodyPr/>
          <a:lstStyle/>
          <a:p>
            <a:r>
              <a:rPr lang="en-US"/>
              <a:t>Click to edit Master title style</a:t>
            </a:r>
            <a:endParaRPr lang="en-AE"/>
          </a:p>
        </p:txBody>
      </p:sp>
      <p:sp>
        <p:nvSpPr>
          <p:cNvPr id="3" name="Date Placeholder 2">
            <a:extLst>
              <a:ext uri="{FF2B5EF4-FFF2-40B4-BE49-F238E27FC236}">
                <a16:creationId xmlns:a16="http://schemas.microsoft.com/office/drawing/2014/main" id="{6B861AAF-7449-DE61-8343-39B61B099729}"/>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4" name="Footer Placeholder 3">
            <a:extLst>
              <a:ext uri="{FF2B5EF4-FFF2-40B4-BE49-F238E27FC236}">
                <a16:creationId xmlns:a16="http://schemas.microsoft.com/office/drawing/2014/main" id="{CA5F43A8-671E-3D9D-87F1-DEDD6969FDC8}"/>
              </a:ext>
            </a:extLst>
          </p:cNvPr>
          <p:cNvSpPr>
            <a:spLocks noGrp="1"/>
          </p:cNvSpPr>
          <p:nvPr>
            <p:ph type="ftr" sz="quarter" idx="11"/>
          </p:nvPr>
        </p:nvSpPr>
        <p:spPr/>
        <p:txBody>
          <a:bodyPr/>
          <a:lstStyle/>
          <a:p>
            <a:endParaRPr lang="en-AE"/>
          </a:p>
        </p:txBody>
      </p:sp>
      <p:sp>
        <p:nvSpPr>
          <p:cNvPr id="5" name="Slide Number Placeholder 4">
            <a:extLst>
              <a:ext uri="{FF2B5EF4-FFF2-40B4-BE49-F238E27FC236}">
                <a16:creationId xmlns:a16="http://schemas.microsoft.com/office/drawing/2014/main" id="{6E151DFB-2788-0836-6F75-8F234B5E9D4E}"/>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3495838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8C3EB6-5448-EA97-15F8-7E496FB1D861}"/>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3" name="Footer Placeholder 2">
            <a:extLst>
              <a:ext uri="{FF2B5EF4-FFF2-40B4-BE49-F238E27FC236}">
                <a16:creationId xmlns:a16="http://schemas.microsoft.com/office/drawing/2014/main" id="{78F08BC0-8D8B-BB61-DCF3-64DAACDF4F35}"/>
              </a:ext>
            </a:extLst>
          </p:cNvPr>
          <p:cNvSpPr>
            <a:spLocks noGrp="1"/>
          </p:cNvSpPr>
          <p:nvPr>
            <p:ph type="ftr" sz="quarter" idx="11"/>
          </p:nvPr>
        </p:nvSpPr>
        <p:spPr/>
        <p:txBody>
          <a:bodyPr/>
          <a:lstStyle/>
          <a:p>
            <a:endParaRPr lang="en-AE"/>
          </a:p>
        </p:txBody>
      </p:sp>
      <p:sp>
        <p:nvSpPr>
          <p:cNvPr id="4" name="Slide Number Placeholder 3">
            <a:extLst>
              <a:ext uri="{FF2B5EF4-FFF2-40B4-BE49-F238E27FC236}">
                <a16:creationId xmlns:a16="http://schemas.microsoft.com/office/drawing/2014/main" id="{EB261D8E-B1B0-DA88-F6B0-20780703AA58}"/>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3440511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72959-E9BD-A16C-B78F-3A033150F2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Content Placeholder 2">
            <a:extLst>
              <a:ext uri="{FF2B5EF4-FFF2-40B4-BE49-F238E27FC236}">
                <a16:creationId xmlns:a16="http://schemas.microsoft.com/office/drawing/2014/main" id="{B30F7692-32C9-AF6D-4E88-8BAD686175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Text Placeholder 3">
            <a:extLst>
              <a:ext uri="{FF2B5EF4-FFF2-40B4-BE49-F238E27FC236}">
                <a16:creationId xmlns:a16="http://schemas.microsoft.com/office/drawing/2014/main" id="{3B971F40-4E65-375A-BA2B-E5AD9CEC22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82153F-EF86-85AE-CA2A-163F874ACFB1}"/>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6" name="Footer Placeholder 5">
            <a:extLst>
              <a:ext uri="{FF2B5EF4-FFF2-40B4-BE49-F238E27FC236}">
                <a16:creationId xmlns:a16="http://schemas.microsoft.com/office/drawing/2014/main" id="{B9022210-D6A0-3918-5177-733ADAACE9BA}"/>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707EBC2B-F0B7-12DE-4C42-D142ADC125A3}"/>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35303134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00A9D-7929-543D-CD5B-93B3007D2B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Picture Placeholder 2">
            <a:extLst>
              <a:ext uri="{FF2B5EF4-FFF2-40B4-BE49-F238E27FC236}">
                <a16:creationId xmlns:a16="http://schemas.microsoft.com/office/drawing/2014/main" id="{E73F518A-F47E-7561-65C3-25D0D6B41C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DFEFEECB-4E79-4659-3C06-4DDBFD1F7E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F5A449-2AB2-6A59-BB8B-C3B80C4C84B1}"/>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6" name="Footer Placeholder 5">
            <a:extLst>
              <a:ext uri="{FF2B5EF4-FFF2-40B4-BE49-F238E27FC236}">
                <a16:creationId xmlns:a16="http://schemas.microsoft.com/office/drawing/2014/main" id="{322D404C-126C-F0A2-3311-5FB5826B5027}"/>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421A7633-D0D8-22CD-AE24-69ED7F6CF994}"/>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25251745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9108-E58E-1174-5AC9-D748A859C193}"/>
              </a:ext>
            </a:extLst>
          </p:cNvPr>
          <p:cNvSpPr>
            <a:spLocks noGrp="1"/>
          </p:cNvSpPr>
          <p:nvPr>
            <p:ph type="title"/>
          </p:nvPr>
        </p:nvSpPr>
        <p:spPr/>
        <p:txBody>
          <a:bodyPr/>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6BEEB5E0-44CB-1073-E8B2-9A3C7ACE45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654B6883-4B24-7EFA-6BBA-EE4E47BB93E5}"/>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5" name="Footer Placeholder 4">
            <a:extLst>
              <a:ext uri="{FF2B5EF4-FFF2-40B4-BE49-F238E27FC236}">
                <a16:creationId xmlns:a16="http://schemas.microsoft.com/office/drawing/2014/main" id="{0FAB7F74-E97B-B58E-9896-4426FCE998B3}"/>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20D31368-1049-3696-2781-CBF3056AE7E9}"/>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1970265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2F66B8-F3C5-D2A2-D0A3-F4E50E6057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AAA3183E-F911-7DF6-835B-6EB59DCAA1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65272085-100A-1099-016F-675EDD685DCE}"/>
              </a:ext>
            </a:extLst>
          </p:cNvPr>
          <p:cNvSpPr>
            <a:spLocks noGrp="1"/>
          </p:cNvSpPr>
          <p:nvPr>
            <p:ph type="dt" sz="half" idx="10"/>
          </p:nvPr>
        </p:nvSpPr>
        <p:spPr/>
        <p:txBody>
          <a:bodyPr/>
          <a:lstStyle/>
          <a:p>
            <a:fld id="{30AE1E96-D698-422F-B963-05288E3BB98B}" type="datetimeFigureOut">
              <a:rPr lang="en-AE" smtClean="0"/>
              <a:t>08/09/2023</a:t>
            </a:fld>
            <a:endParaRPr lang="en-AE"/>
          </a:p>
        </p:txBody>
      </p:sp>
      <p:sp>
        <p:nvSpPr>
          <p:cNvPr id="5" name="Footer Placeholder 4">
            <a:extLst>
              <a:ext uri="{FF2B5EF4-FFF2-40B4-BE49-F238E27FC236}">
                <a16:creationId xmlns:a16="http://schemas.microsoft.com/office/drawing/2014/main" id="{BC55A89D-CE7D-A463-4524-2866BA821327}"/>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11C5C9AA-2985-8504-1418-BE8422257554}"/>
              </a:ext>
            </a:extLst>
          </p:cNvPr>
          <p:cNvSpPr>
            <a:spLocks noGrp="1"/>
          </p:cNvSpPr>
          <p:nvPr>
            <p:ph type="sldNum" sz="quarter" idx="12"/>
          </p:nvPr>
        </p:nvSpPr>
        <p:spPr/>
        <p:txBody>
          <a:bodyPr/>
          <a:lstStyle/>
          <a:p>
            <a:fld id="{230F2AA8-3AAC-4223-A7F6-AF5539BB7C3B}" type="slidenum">
              <a:rPr lang="en-AE" smtClean="0"/>
              <a:t>‹#›</a:t>
            </a:fld>
            <a:endParaRPr lang="en-AE"/>
          </a:p>
        </p:txBody>
      </p:sp>
    </p:spTree>
    <p:extLst>
      <p:ext uri="{BB962C8B-B14F-4D97-AF65-F5344CB8AC3E}">
        <p14:creationId xmlns:p14="http://schemas.microsoft.com/office/powerpoint/2010/main" val="140788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2659950"/>
      </p:ext>
    </p:extLst>
  </p:cSld>
  <p:clrMap bg1="lt1" tx1="dk1" bg2="lt2" tx2="dk2" accent1="accent1" accent2="accent2" accent3="accent3" accent4="accent4" accent5="accent5" accent6="accent6" hlink="hlink" folHlink="folHlink"/>
  <p:sldLayoutIdLst>
    <p:sldLayoutId id="2147483687" r:id="rId1"/>
    <p:sldLayoutId id="2147483676" r:id="rId2"/>
    <p:sldLayoutId id="2147483681" r:id="rId3"/>
    <p:sldLayoutId id="2147483688" r:id="rId4"/>
    <p:sldLayoutId id="2147483689" r:id="rId5"/>
    <p:sldLayoutId id="2147483686"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700" r:id="rId15"/>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E034F2-FEDB-BB27-65FB-FB0F1A325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E"/>
          </a:p>
        </p:txBody>
      </p:sp>
      <p:sp>
        <p:nvSpPr>
          <p:cNvPr id="3" name="Text Placeholder 2">
            <a:extLst>
              <a:ext uri="{FF2B5EF4-FFF2-40B4-BE49-F238E27FC236}">
                <a16:creationId xmlns:a16="http://schemas.microsoft.com/office/drawing/2014/main" id="{F8249F8D-09A4-8F3D-DD86-7E42E2FB4C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DCE74D35-F9DD-57AA-9238-BAC3480E49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AE1E96-D698-422F-B963-05288E3BB98B}" type="datetimeFigureOut">
              <a:rPr lang="en-AE" smtClean="0"/>
              <a:t>08/09/2023</a:t>
            </a:fld>
            <a:endParaRPr lang="en-AE"/>
          </a:p>
        </p:txBody>
      </p:sp>
      <p:sp>
        <p:nvSpPr>
          <p:cNvPr id="5" name="Footer Placeholder 4">
            <a:extLst>
              <a:ext uri="{FF2B5EF4-FFF2-40B4-BE49-F238E27FC236}">
                <a16:creationId xmlns:a16="http://schemas.microsoft.com/office/drawing/2014/main" id="{D52E75F9-4288-8A5A-A7A0-72B0EBD086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E"/>
          </a:p>
        </p:txBody>
      </p:sp>
      <p:sp>
        <p:nvSpPr>
          <p:cNvPr id="6" name="Slide Number Placeholder 5">
            <a:extLst>
              <a:ext uri="{FF2B5EF4-FFF2-40B4-BE49-F238E27FC236}">
                <a16:creationId xmlns:a16="http://schemas.microsoft.com/office/drawing/2014/main" id="{7AEA191B-D08C-BC7E-7D81-3980077291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0F2AA8-3AAC-4223-A7F6-AF5539BB7C3B}" type="slidenum">
              <a:rPr lang="en-AE" smtClean="0"/>
              <a:t>‹#›</a:t>
            </a:fld>
            <a:endParaRPr lang="en-AE"/>
          </a:p>
        </p:txBody>
      </p:sp>
    </p:spTree>
    <p:extLst>
      <p:ext uri="{BB962C8B-B14F-4D97-AF65-F5344CB8AC3E}">
        <p14:creationId xmlns:p14="http://schemas.microsoft.com/office/powerpoint/2010/main" val="1328440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960587" y="2583610"/>
            <a:ext cx="9791700" cy="1692965"/>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400" dirty="0">
                <a:solidFill>
                  <a:schemeClr val="tx1">
                    <a:lumMod val="95000"/>
                    <a:lumOff val="5000"/>
                  </a:schemeClr>
                </a:solidFill>
                <a:latin typeface="Helvetica"/>
                <a:cs typeface="Helvetica"/>
              </a:rPr>
              <a:t>English Curriculum</a:t>
            </a:r>
            <a:endParaRPr lang="en-US" sz="5400" dirty="0">
              <a:solidFill>
                <a:schemeClr val="tx1">
                  <a:lumMod val="95000"/>
                  <a:lumOff val="5000"/>
                </a:schemeClr>
              </a:solidFill>
              <a:latin typeface="Helvetica" pitchFamily="2" charset="0"/>
              <a:cs typeface="GE Dinar One"/>
            </a:endParaRPr>
          </a:p>
          <a:p>
            <a:pPr marL="0" indent="0">
              <a:lnSpc>
                <a:spcPct val="100000"/>
              </a:lnSpc>
              <a:buNone/>
            </a:pPr>
            <a:r>
              <a:rPr lang="en-US" sz="5400" dirty="0">
                <a:solidFill>
                  <a:schemeClr val="tx1">
                    <a:lumMod val="95000"/>
                    <a:lumOff val="5000"/>
                  </a:schemeClr>
                </a:solidFill>
                <a:latin typeface="Helvetica"/>
              </a:rPr>
              <a:t>Transitional Year 2023-24  </a:t>
            </a:r>
            <a:endParaRPr lang="en-US" sz="5400" dirty="0">
              <a:solidFill>
                <a:schemeClr val="tx1">
                  <a:lumMod val="95000"/>
                  <a:lumOff val="5000"/>
                </a:schemeClr>
              </a:solidFill>
              <a:latin typeface="Helvetica" pitchFamily="2" charset="0"/>
            </a:endParaRPr>
          </a:p>
          <a:p>
            <a:pPr marL="0" indent="0">
              <a:lnSpc>
                <a:spcPct val="100000"/>
              </a:lnSpc>
              <a:buNone/>
            </a:pPr>
            <a:r>
              <a:rPr lang="en-US" sz="1800" dirty="0">
                <a:solidFill>
                  <a:srgbClr val="005F72"/>
                </a:solidFill>
                <a:latin typeface="Helvetica Light"/>
              </a:rPr>
              <a:t>  Learning Delivery Support section</a:t>
            </a:r>
            <a:endParaRPr lang="en-US" sz="1800" dirty="0">
              <a:solidFill>
                <a:srgbClr val="005F72"/>
              </a:solidFill>
              <a:latin typeface="Helvetica Light" panose="020B0403020202020204" pitchFamily="34" charset="0"/>
            </a:endParaRPr>
          </a:p>
          <a:p>
            <a:pPr marL="0" indent="0">
              <a:lnSpc>
                <a:spcPct val="100000"/>
              </a:lnSpc>
              <a:buNone/>
            </a:pPr>
            <a:r>
              <a:rPr lang="en-US" sz="1800" dirty="0">
                <a:solidFill>
                  <a:srgbClr val="B6D0D2"/>
                </a:solidFill>
                <a:latin typeface="Helvetica Light"/>
              </a:rPr>
              <a:t>  September' 2023 </a:t>
            </a:r>
            <a:endParaRPr lang="en-US" sz="1800" dirty="0">
              <a:solidFill>
                <a:srgbClr val="B6D0D2"/>
              </a:solidFill>
              <a:latin typeface="Helvetica Light" panose="020B0403020202020204" pitchFamily="34" charset="0"/>
            </a:endParaRPr>
          </a:p>
        </p:txBody>
      </p:sp>
    </p:spTree>
    <p:extLst>
      <p:ext uri="{BB962C8B-B14F-4D97-AF65-F5344CB8AC3E}">
        <p14:creationId xmlns:p14="http://schemas.microsoft.com/office/powerpoint/2010/main" val="3999568554"/>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689036-FAFD-334C-B5DA-7A7E56322A63}"/>
              </a:ext>
            </a:extLst>
          </p:cNvPr>
          <p:cNvSpPr txBox="1"/>
          <p:nvPr/>
        </p:nvSpPr>
        <p:spPr>
          <a:xfrm>
            <a:off x="4637074" y="272402"/>
            <a:ext cx="9718111" cy="355223"/>
          </a:xfrm>
          <a:prstGeom prst="rect">
            <a:avLst/>
          </a:prstGeom>
        </p:spPr>
        <p:txBody>
          <a:bodyPr vert="horz" lIns="91440" tIns="45720" rIns="91440" bIns="45720" rtlCol="0" anchor="ctr">
            <a:noAutofit/>
          </a:bodyPr>
          <a:lstStyle/>
          <a:p>
            <a:r>
              <a:rPr lang="en-AE" sz="2400" b="1">
                <a:solidFill>
                  <a:schemeClr val="bg1"/>
                </a:solidFill>
                <a:cs typeface="Calibri"/>
              </a:rPr>
              <a:t>Cycle 1 Proposal</a:t>
            </a:r>
            <a:endParaRPr lang="en-US" sz="2400" b="1">
              <a:solidFill>
                <a:schemeClr val="bg1"/>
              </a:solidFill>
              <a:cs typeface="Calibri"/>
            </a:endParaRPr>
          </a:p>
        </p:txBody>
      </p:sp>
      <p:graphicFrame>
        <p:nvGraphicFramePr>
          <p:cNvPr id="3" name="Table 2">
            <a:extLst>
              <a:ext uri="{FF2B5EF4-FFF2-40B4-BE49-F238E27FC236}">
                <a16:creationId xmlns:a16="http://schemas.microsoft.com/office/drawing/2014/main" id="{22AA8707-AB19-EC16-3B03-FE96C0C9F13B}"/>
              </a:ext>
            </a:extLst>
          </p:cNvPr>
          <p:cNvGraphicFramePr>
            <a:graphicFrameLocks noGrp="1"/>
          </p:cNvGraphicFramePr>
          <p:nvPr/>
        </p:nvGraphicFramePr>
        <p:xfrm>
          <a:off x="259772" y="883227"/>
          <a:ext cx="4459094" cy="5914080"/>
        </p:xfrm>
        <a:graphic>
          <a:graphicData uri="http://schemas.openxmlformats.org/drawingml/2006/table">
            <a:tbl>
              <a:tblPr/>
              <a:tblGrid>
                <a:gridCol w="411420">
                  <a:extLst>
                    <a:ext uri="{9D8B030D-6E8A-4147-A177-3AD203B41FA5}">
                      <a16:colId xmlns:a16="http://schemas.microsoft.com/office/drawing/2014/main" val="2998104173"/>
                    </a:ext>
                  </a:extLst>
                </a:gridCol>
                <a:gridCol w="932345">
                  <a:extLst>
                    <a:ext uri="{9D8B030D-6E8A-4147-A177-3AD203B41FA5}">
                      <a16:colId xmlns:a16="http://schemas.microsoft.com/office/drawing/2014/main" val="3766516668"/>
                    </a:ext>
                  </a:extLst>
                </a:gridCol>
                <a:gridCol w="1447800">
                  <a:extLst>
                    <a:ext uri="{9D8B030D-6E8A-4147-A177-3AD203B41FA5}">
                      <a16:colId xmlns:a16="http://schemas.microsoft.com/office/drawing/2014/main" val="2349466985"/>
                    </a:ext>
                  </a:extLst>
                </a:gridCol>
                <a:gridCol w="1667529">
                  <a:extLst>
                    <a:ext uri="{9D8B030D-6E8A-4147-A177-3AD203B41FA5}">
                      <a16:colId xmlns:a16="http://schemas.microsoft.com/office/drawing/2014/main" val="1938475135"/>
                    </a:ext>
                  </a:extLst>
                </a:gridCol>
              </a:tblGrid>
              <a:tr h="856870">
                <a:tc gridSpan="3">
                  <a:txBody>
                    <a:bodyPr/>
                    <a:lstStyle/>
                    <a:p>
                      <a:pPr algn="ctr" fontAlgn="b"/>
                      <a:r>
                        <a:rPr lang="en-GB" sz="1600" b="1" i="0" u="none" strike="noStrike">
                          <a:solidFill>
                            <a:srgbClr val="000000"/>
                          </a:solidFill>
                          <a:effectLst/>
                          <a:latin typeface="Calibri"/>
                        </a:rPr>
                        <a:t>English Levelling 2022-23 </a:t>
                      </a: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l" fontAlgn="b"/>
                      <a:endParaRPr lang="en-GB" sz="1000" b="0" i="0" u="none" strike="noStrike">
                        <a:solidFill>
                          <a:srgbClr val="000000"/>
                        </a:solidFill>
                        <a:effectLst/>
                        <a:latin typeface="Calibri" panose="020F0502020204030204" pitchFamily="34" charset="0"/>
                      </a:endParaRPr>
                    </a:p>
                  </a:txBody>
                  <a:tcPr marL="35831" marR="35831" marT="35831" marB="358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pPr algn="l" fontAlgn="b"/>
                      <a:endParaRPr lang="en-GB" sz="1000" b="0" i="0" u="none" strike="noStrike">
                        <a:solidFill>
                          <a:srgbClr val="000000"/>
                        </a:solidFill>
                        <a:effectLst/>
                        <a:latin typeface="Calibri" panose="020F0502020204030204" pitchFamily="34" charset="0"/>
                      </a:endParaRP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endParaRPr lang="en-US" sz="1000" b="0" i="0" u="none" strike="noStrike">
                        <a:solidFill>
                          <a:srgbClr val="000000"/>
                        </a:solidFill>
                        <a:effectLst/>
                        <a:latin typeface="Calibri"/>
                      </a:endParaRP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76057387"/>
                  </a:ext>
                </a:extLst>
              </a:tr>
              <a:tr h="571246">
                <a:tc>
                  <a:txBody>
                    <a:bodyPr/>
                    <a:lstStyle/>
                    <a:p>
                      <a:pPr algn="ctr" fontAlgn="b"/>
                      <a:r>
                        <a:rPr lang="en-GB" sz="900" b="1" i="0" u="none" strike="noStrike">
                          <a:solidFill>
                            <a:srgbClr val="000000"/>
                          </a:solidFill>
                          <a:effectLst/>
                          <a:latin typeface="Calibri"/>
                        </a:rPr>
                        <a:t>GRADE</a:t>
                      </a: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GB" sz="1150" b="1" i="0" u="none" strike="noStrike">
                          <a:solidFill>
                            <a:srgbClr val="000000"/>
                          </a:solidFill>
                          <a:effectLst/>
                          <a:latin typeface="Calibri"/>
                        </a:rPr>
                        <a:t>Access</a:t>
                      </a: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GB" sz="1150" b="1" i="0" u="none" strike="noStrike">
                          <a:solidFill>
                            <a:srgbClr val="000000"/>
                          </a:solidFill>
                          <a:effectLst/>
                          <a:latin typeface="Calibri"/>
                        </a:rPr>
                        <a:t>Stage 1(General)</a:t>
                      </a:r>
                    </a:p>
                  </a:txBody>
                  <a:tcPr marL="91011" marR="91011" marT="45505" marB="4550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GB" sz="1150" b="1" i="0" u="none" strike="noStrike">
                          <a:solidFill>
                            <a:srgbClr val="000000"/>
                          </a:solidFill>
                          <a:effectLst/>
                          <a:latin typeface="Calibri"/>
                        </a:rPr>
                        <a:t>Stage 2(Advanced)</a:t>
                      </a: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88602412"/>
                  </a:ext>
                </a:extLst>
              </a:tr>
              <a:tr h="1848148">
                <a:tc>
                  <a:txBody>
                    <a:bodyPr/>
                    <a:lstStyle/>
                    <a:p>
                      <a:pPr algn="ctr" fontAlgn="b"/>
                      <a:r>
                        <a:rPr lang="en-GB" sz="1150" b="1" i="0" u="none" strike="noStrike">
                          <a:solidFill>
                            <a:srgbClr val="000000"/>
                          </a:solidFill>
                          <a:effectLst/>
                          <a:latin typeface="Calibri"/>
                        </a:rPr>
                        <a:t>1</a:t>
                      </a: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endParaRPr lang="en-GB" sz="1150" b="0" i="0" u="none" strike="noStrike">
                        <a:solidFill>
                          <a:srgbClr val="000000"/>
                        </a:solidFill>
                        <a:effectLst/>
                        <a:latin typeface="Calibri"/>
                      </a:endParaRPr>
                    </a:p>
                  </a:txBody>
                  <a:tcPr marL="35504" marR="35504" marT="35504" marB="3550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b"/>
                      <a:r>
                        <a:rPr lang="en-US" sz="1150" b="0" i="0" u="none" strike="noStrike">
                          <a:solidFill>
                            <a:srgbClr val="000000"/>
                          </a:solidFill>
                          <a:effectLst/>
                          <a:latin typeface="Calibri"/>
                        </a:rPr>
                        <a:t>UAE Phonics 1 Level 1.1</a:t>
                      </a:r>
                    </a:p>
                  </a:txBody>
                  <a:tcPr marL="91011" marR="91011" marT="45505" marB="4550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150" b="1" i="0" u="none" strike="noStrike">
                          <a:solidFill>
                            <a:srgbClr val="000000"/>
                          </a:solidFill>
                          <a:effectLst/>
                          <a:latin typeface="Calibri"/>
                        </a:rPr>
                        <a:t>BTS Book 2     </a:t>
                      </a:r>
                    </a:p>
                    <a:p>
                      <a:pPr algn="ctr" fontAlgn="b"/>
                      <a:r>
                        <a:rPr lang="en-US" sz="1150" b="1" i="0" u="none" strike="noStrike">
                          <a:solidFill>
                            <a:srgbClr val="000000"/>
                          </a:solidFill>
                          <a:effectLst/>
                          <a:latin typeface="Calibri"/>
                        </a:rPr>
                        <a:t>Level 1.2</a:t>
                      </a:r>
                    </a:p>
                  </a:txBody>
                  <a:tcPr marL="35504" marR="35504" marT="35504" marB="3550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99"/>
                    </a:solidFill>
                  </a:tcPr>
                </a:tc>
                <a:extLst>
                  <a:ext uri="{0D108BD9-81ED-4DB2-BD59-A6C34878D82A}">
                    <a16:rowId xmlns:a16="http://schemas.microsoft.com/office/drawing/2014/main" val="2268630437"/>
                  </a:ext>
                </a:extLst>
              </a:tr>
              <a:tr h="806466">
                <a:tc>
                  <a:txBody>
                    <a:bodyPr/>
                    <a:lstStyle/>
                    <a:p>
                      <a:pPr algn="ctr" fontAlgn="b"/>
                      <a:r>
                        <a:rPr lang="en-GB" sz="1150" b="1" i="0" u="none" strike="noStrike">
                          <a:solidFill>
                            <a:srgbClr val="000000"/>
                          </a:solidFill>
                          <a:effectLst/>
                          <a:latin typeface="Calibri"/>
                        </a:rPr>
                        <a:t>2</a:t>
                      </a: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endParaRPr lang="en-GB" sz="1150" b="0" i="0" u="none" strike="noStrike">
                        <a:solidFill>
                          <a:srgbClr val="000000"/>
                        </a:solidFill>
                        <a:effectLst/>
                        <a:latin typeface="Calibri"/>
                      </a:endParaRPr>
                    </a:p>
                  </a:txBody>
                  <a:tcPr marL="35504" marR="35504" marT="35504" marB="3550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b"/>
                      <a:r>
                        <a:rPr lang="en-US" sz="1150" b="0" i="0" u="none" strike="noStrike">
                          <a:solidFill>
                            <a:srgbClr val="000000"/>
                          </a:solidFill>
                          <a:effectLst/>
                          <a:latin typeface="Calibri"/>
                        </a:rPr>
                        <a:t>UAE Phonics 2/BTS Book 2 Level 1.2</a:t>
                      </a:r>
                    </a:p>
                  </a:txBody>
                  <a:tcPr marL="91011" marR="91011" marT="45505" marB="4550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150" b="1" i="0" u="none" strike="noStrike">
                          <a:solidFill>
                            <a:srgbClr val="000000"/>
                          </a:solidFill>
                          <a:effectLst/>
                          <a:latin typeface="Calibri"/>
                        </a:rPr>
                        <a:t>BTS Book 3     </a:t>
                      </a:r>
                    </a:p>
                    <a:p>
                      <a:pPr algn="ctr" fontAlgn="b"/>
                      <a:r>
                        <a:rPr lang="en-US" sz="1150" b="1" i="0" u="none" strike="noStrike">
                          <a:solidFill>
                            <a:srgbClr val="000000"/>
                          </a:solidFill>
                          <a:effectLst/>
                          <a:latin typeface="Calibri"/>
                        </a:rPr>
                        <a:t>Level 2.1</a:t>
                      </a:r>
                    </a:p>
                  </a:txBody>
                  <a:tcPr marL="35504" marR="35504" marT="35504" marB="3550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99"/>
                    </a:solidFill>
                  </a:tcPr>
                </a:tc>
                <a:extLst>
                  <a:ext uri="{0D108BD9-81ED-4DB2-BD59-A6C34878D82A}">
                    <a16:rowId xmlns:a16="http://schemas.microsoft.com/office/drawing/2014/main" val="2563076039"/>
                  </a:ext>
                </a:extLst>
              </a:tr>
              <a:tr h="571246">
                <a:tc>
                  <a:txBody>
                    <a:bodyPr/>
                    <a:lstStyle/>
                    <a:p>
                      <a:pPr algn="ctr" fontAlgn="b"/>
                      <a:r>
                        <a:rPr lang="en-GB" sz="1150" b="1" i="0" u="none" strike="noStrike">
                          <a:solidFill>
                            <a:srgbClr val="000000"/>
                          </a:solidFill>
                          <a:effectLst/>
                          <a:latin typeface="Calibri"/>
                        </a:rPr>
                        <a:t>3</a:t>
                      </a: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endParaRPr lang="en-GB" sz="1150" b="0" i="0" u="none" strike="noStrike">
                        <a:solidFill>
                          <a:srgbClr val="000000"/>
                        </a:solidFill>
                        <a:effectLst/>
                        <a:latin typeface="Calibri"/>
                      </a:endParaRPr>
                    </a:p>
                  </a:txBody>
                  <a:tcPr marL="35504" marR="35504" marT="35504" marB="3550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b"/>
                      <a:r>
                        <a:rPr lang="en-US" sz="1150" b="0" i="0" u="none" strike="noStrike">
                          <a:solidFill>
                            <a:srgbClr val="000000"/>
                          </a:solidFill>
                          <a:effectLst/>
                          <a:latin typeface="Calibri"/>
                        </a:rPr>
                        <a:t>BTS Book 3 Level 2.1</a:t>
                      </a:r>
                    </a:p>
                  </a:txBody>
                  <a:tcPr marL="91011" marR="91011" marT="45505" marB="4550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150" b="1" i="0" u="none" strike="noStrike">
                          <a:solidFill>
                            <a:srgbClr val="000000"/>
                          </a:solidFill>
                          <a:effectLst/>
                          <a:latin typeface="Calibri"/>
                        </a:rPr>
                        <a:t>BTS Book 4    </a:t>
                      </a:r>
                    </a:p>
                    <a:p>
                      <a:pPr algn="ctr" fontAlgn="b"/>
                      <a:r>
                        <a:rPr lang="en-US" sz="1150" b="1" i="0" u="none" strike="noStrike">
                          <a:solidFill>
                            <a:srgbClr val="000000"/>
                          </a:solidFill>
                          <a:effectLst/>
                          <a:latin typeface="Calibri"/>
                        </a:rPr>
                        <a:t>Level 2.2</a:t>
                      </a:r>
                    </a:p>
                  </a:txBody>
                  <a:tcPr marL="35504" marR="35504" marT="35504" marB="3550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99"/>
                    </a:solidFill>
                  </a:tcPr>
                </a:tc>
                <a:extLst>
                  <a:ext uri="{0D108BD9-81ED-4DB2-BD59-A6C34878D82A}">
                    <a16:rowId xmlns:a16="http://schemas.microsoft.com/office/drawing/2014/main" val="1881163191"/>
                  </a:ext>
                </a:extLst>
              </a:tr>
              <a:tr h="1260104">
                <a:tc>
                  <a:txBody>
                    <a:bodyPr/>
                    <a:lstStyle/>
                    <a:p>
                      <a:pPr algn="ctr" fontAlgn="b"/>
                      <a:r>
                        <a:rPr lang="en-GB" sz="1150" b="1" i="0" u="none" strike="noStrike">
                          <a:solidFill>
                            <a:srgbClr val="000000"/>
                          </a:solidFill>
                          <a:effectLst/>
                          <a:latin typeface="Calibri"/>
                        </a:rPr>
                        <a:t>4</a:t>
                      </a:r>
                    </a:p>
                  </a:txBody>
                  <a:tcPr marL="35504" marR="35504" marT="35504" marB="3550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en-GB" sz="1150" b="0" i="0" u="none" strike="noStrike">
                          <a:solidFill>
                            <a:srgbClr val="000000"/>
                          </a:solidFill>
                          <a:effectLst/>
                          <a:latin typeface="Calibri"/>
                        </a:rPr>
                        <a:t>Access 4 Level 2.1</a:t>
                      </a:r>
                    </a:p>
                  </a:txBody>
                  <a:tcPr marL="35504" marR="35504" marT="35504" marB="3550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150" b="0" i="0" u="none" strike="noStrike">
                          <a:solidFill>
                            <a:srgbClr val="000000"/>
                          </a:solidFill>
                          <a:effectLst/>
                          <a:latin typeface="Calibri"/>
                        </a:rPr>
                        <a:t>BTS Book 4 Level 2.2</a:t>
                      </a:r>
                    </a:p>
                  </a:txBody>
                  <a:tcPr marL="91011" marR="91011" marT="45505" marB="4550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150" b="1" i="0" u="none" strike="noStrike">
                          <a:solidFill>
                            <a:srgbClr val="000000"/>
                          </a:solidFill>
                          <a:effectLst/>
                          <a:latin typeface="Calibri"/>
                        </a:rPr>
                        <a:t>BTS Book 5     </a:t>
                      </a:r>
                    </a:p>
                    <a:p>
                      <a:pPr algn="ctr" fontAlgn="b"/>
                      <a:r>
                        <a:rPr lang="en-US" sz="1150" b="1" i="0" u="none" strike="noStrike">
                          <a:solidFill>
                            <a:srgbClr val="000000"/>
                          </a:solidFill>
                          <a:effectLst/>
                          <a:latin typeface="Calibri"/>
                        </a:rPr>
                        <a:t>Level 3.1</a:t>
                      </a:r>
                    </a:p>
                  </a:txBody>
                  <a:tcPr marL="35504" marR="35504" marT="35504" marB="3550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99"/>
                    </a:solidFill>
                  </a:tcPr>
                </a:tc>
                <a:extLst>
                  <a:ext uri="{0D108BD9-81ED-4DB2-BD59-A6C34878D82A}">
                    <a16:rowId xmlns:a16="http://schemas.microsoft.com/office/drawing/2014/main" val="3922072907"/>
                  </a:ext>
                </a:extLst>
              </a:tr>
            </a:tbl>
          </a:graphicData>
        </a:graphic>
      </p:graphicFrame>
      <p:graphicFrame>
        <p:nvGraphicFramePr>
          <p:cNvPr id="2" name="Table 1">
            <a:extLst>
              <a:ext uri="{FF2B5EF4-FFF2-40B4-BE49-F238E27FC236}">
                <a16:creationId xmlns:a16="http://schemas.microsoft.com/office/drawing/2014/main" id="{C403758A-82C1-4E2C-0D15-B080C00FD1A0}"/>
              </a:ext>
            </a:extLst>
          </p:cNvPr>
          <p:cNvGraphicFramePr>
            <a:graphicFrameLocks noGrp="1"/>
          </p:cNvGraphicFramePr>
          <p:nvPr/>
        </p:nvGraphicFramePr>
        <p:xfrm>
          <a:off x="4978636" y="872434"/>
          <a:ext cx="6722825" cy="5914080"/>
        </p:xfrm>
        <a:graphic>
          <a:graphicData uri="http://schemas.openxmlformats.org/drawingml/2006/table">
            <a:tbl>
              <a:tblPr/>
              <a:tblGrid>
                <a:gridCol w="868484">
                  <a:extLst>
                    <a:ext uri="{9D8B030D-6E8A-4147-A177-3AD203B41FA5}">
                      <a16:colId xmlns:a16="http://schemas.microsoft.com/office/drawing/2014/main" val="3758462700"/>
                    </a:ext>
                  </a:extLst>
                </a:gridCol>
                <a:gridCol w="1630317">
                  <a:extLst>
                    <a:ext uri="{9D8B030D-6E8A-4147-A177-3AD203B41FA5}">
                      <a16:colId xmlns:a16="http://schemas.microsoft.com/office/drawing/2014/main" val="2593317798"/>
                    </a:ext>
                  </a:extLst>
                </a:gridCol>
                <a:gridCol w="1523658">
                  <a:extLst>
                    <a:ext uri="{9D8B030D-6E8A-4147-A177-3AD203B41FA5}">
                      <a16:colId xmlns:a16="http://schemas.microsoft.com/office/drawing/2014/main" val="1827066313"/>
                    </a:ext>
                  </a:extLst>
                </a:gridCol>
                <a:gridCol w="2700366">
                  <a:extLst>
                    <a:ext uri="{9D8B030D-6E8A-4147-A177-3AD203B41FA5}">
                      <a16:colId xmlns:a16="http://schemas.microsoft.com/office/drawing/2014/main" val="3631060299"/>
                    </a:ext>
                  </a:extLst>
                </a:gridCol>
              </a:tblGrid>
              <a:tr h="889503">
                <a:tc gridSpan="4">
                  <a:txBody>
                    <a:bodyPr/>
                    <a:lstStyle/>
                    <a:p>
                      <a:pPr marL="0" marR="0" lvl="0" indent="0" algn="ctr" rtl="0" eaLnBrk="1" fontAlgn="b" latinLnBrk="0" hangingPunct="1">
                        <a:lnSpc>
                          <a:spcPct val="100000"/>
                        </a:lnSpc>
                        <a:spcBef>
                          <a:spcPts val="0"/>
                        </a:spcBef>
                        <a:spcAft>
                          <a:spcPts val="0"/>
                        </a:spcAft>
                        <a:buClrTx/>
                        <a:buSzTx/>
                        <a:buFontTx/>
                        <a:buNone/>
                      </a:pPr>
                      <a:r>
                        <a:rPr lang="en-US" sz="1600" b="1" i="0" u="none" strike="noStrike">
                          <a:solidFill>
                            <a:srgbClr val="000000"/>
                          </a:solidFill>
                          <a:effectLst/>
                          <a:latin typeface="+mn-lt"/>
                        </a:rPr>
                        <a:t>English Levelling System 2023-24 </a:t>
                      </a:r>
                    </a:p>
                    <a:p>
                      <a:pPr algn="l" fontAlgn="b"/>
                      <a:endParaRPr lang="en-GB" sz="1100" b="1"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100" b="1" i="0" u="none" strike="noStrike">
                        <a:solidFill>
                          <a:srgbClr val="000000"/>
                        </a:solidFill>
                        <a:effectLst/>
                        <a:latin typeface="+mn-lt"/>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algn="ctr" fontAlgn="b"/>
                      <a:endParaRPr lang="en-GB" sz="1100" b="1"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pPr algn="ctr" fontAlgn="b"/>
                      <a:endParaRPr lang="en-GB" sz="1100" b="1"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308864377"/>
                  </a:ext>
                </a:extLst>
              </a:tr>
              <a:tr h="616722">
                <a:tc>
                  <a:txBody>
                    <a:bodyPr/>
                    <a:lstStyle/>
                    <a:p>
                      <a:pPr algn="ctr" fontAlgn="b"/>
                      <a:r>
                        <a:rPr kumimoji="0" lang="en-GB" sz="900" b="1" i="0" u="none" strike="noStrike" kern="1200" cap="none" spc="0" normalizeH="0" baseline="0" noProof="0">
                          <a:ln>
                            <a:noFill/>
                          </a:ln>
                          <a:solidFill>
                            <a:srgbClr val="000000"/>
                          </a:solidFill>
                          <a:effectLst/>
                          <a:uLnTx/>
                          <a:uFillTx/>
                          <a:latin typeface="+mn-lt"/>
                          <a:ea typeface="+mn-ea"/>
                          <a:cs typeface="+mn-cs"/>
                        </a:rPr>
                        <a:t>GRADE</a:t>
                      </a:r>
                      <a:endParaRPr lang="en-GB" sz="1100" b="1"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a:solidFill>
                            <a:srgbClr val="000000"/>
                          </a:solidFill>
                          <a:effectLst/>
                          <a:latin typeface="+mn-lt"/>
                        </a:rPr>
                        <a:t>Default course</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GB" sz="1100" b="1" i="0" u="none" strike="noStrike">
                          <a:solidFill>
                            <a:srgbClr val="000000"/>
                          </a:solidFill>
                          <a:effectLst/>
                          <a:latin typeface="Calibri"/>
                        </a:rPr>
                        <a:t>Adaptive Teaching 23-24</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GB" sz="1100" b="1" i="0" u="none" strike="noStrike">
                          <a:solidFill>
                            <a:srgbClr val="000000"/>
                          </a:solidFill>
                          <a:effectLst/>
                          <a:latin typeface="Calibri"/>
                        </a:rPr>
                        <a:t>Rationale</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78730137"/>
                  </a:ext>
                </a:extLst>
              </a:tr>
              <a:tr h="1893527">
                <a:tc>
                  <a:txBody>
                    <a:bodyPr/>
                    <a:lstStyle/>
                    <a:p>
                      <a:pPr algn="ctr" fontAlgn="b"/>
                      <a:r>
                        <a:rPr lang="en-GB" sz="1100" b="1" i="0" u="none" strike="noStrike">
                          <a:solidFill>
                            <a:srgbClr val="000000"/>
                          </a:solidFill>
                          <a:effectLst/>
                          <a:latin typeface="Calibri"/>
                        </a:rPr>
                        <a:t>1</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ctr" fontAlgn="b"/>
                      <a:r>
                        <a:rPr lang="en-GB" sz="1100" b="1" i="0" u="none" strike="noStrike">
                          <a:solidFill>
                            <a:srgbClr val="000000"/>
                          </a:solidFill>
                          <a:effectLst/>
                          <a:latin typeface="Calibri"/>
                        </a:rPr>
                        <a:t>UAE Phonics 1 &amp; 2 </a:t>
                      </a:r>
                    </a:p>
                    <a:p>
                      <a:pPr algn="ctr" fontAlgn="b"/>
                      <a:r>
                        <a:rPr lang="en-GB" sz="1100" b="1" i="0" u="none" strike="noStrike">
                          <a:solidFill>
                            <a:srgbClr val="000000"/>
                          </a:solidFill>
                          <a:effectLst/>
                          <a:latin typeface="Calibri"/>
                        </a:rPr>
                        <a:t>Pre A1-A1</a:t>
                      </a:r>
                    </a:p>
                  </a:txBody>
                  <a:tcPr marL="36000" marR="36000" marT="36000" marB="360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ctr" fontAlgn="b"/>
                      <a:r>
                        <a:rPr lang="en-GB" sz="1150" b="0" i="0" u="none" strike="noStrike">
                          <a:solidFill>
                            <a:srgbClr val="000000"/>
                          </a:solidFill>
                          <a:effectLst/>
                          <a:latin typeface="Calibri"/>
                        </a:rPr>
                        <a:t>Plus supplementary materials</a:t>
                      </a:r>
                    </a:p>
                  </a:txBody>
                  <a:tcPr marL="36000" marR="36000" marT="36000" marB="360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b"/>
                      <a:r>
                        <a:rPr lang="en-GB" sz="1100" b="0" i="0" u="none" strike="noStrike">
                          <a:solidFill>
                            <a:srgbClr val="000000"/>
                          </a:solidFill>
                          <a:effectLst/>
                          <a:latin typeface="Calibri"/>
                        </a:rPr>
                        <a:t>Currently many students are completing Phonics 1 in Grade 1 and jumping straight into </a:t>
                      </a:r>
                      <a:r>
                        <a:rPr lang="en-GB" sz="1100" b="0" i="0" u="none" strike="noStrike" err="1">
                          <a:solidFill>
                            <a:srgbClr val="000000"/>
                          </a:solidFill>
                          <a:effectLst/>
                          <a:latin typeface="Calibri"/>
                        </a:rPr>
                        <a:t>BtS</a:t>
                      </a:r>
                      <a:r>
                        <a:rPr lang="en-GB" sz="1100" b="0" i="0" u="none" strike="noStrike">
                          <a:solidFill>
                            <a:srgbClr val="000000"/>
                          </a:solidFill>
                          <a:effectLst/>
                          <a:latin typeface="Calibri"/>
                        </a:rPr>
                        <a:t> 2 in Grade 2- Phonics Book 2 content/skills are very much necessary before students move onto </a:t>
                      </a:r>
                      <a:r>
                        <a:rPr lang="en-GB" sz="1100" b="0" i="0" u="none" strike="noStrike" err="1">
                          <a:solidFill>
                            <a:srgbClr val="000000"/>
                          </a:solidFill>
                          <a:effectLst/>
                          <a:latin typeface="Calibri"/>
                        </a:rPr>
                        <a:t>BtS</a:t>
                      </a:r>
                      <a:r>
                        <a:rPr lang="en-GB" sz="1100" b="0" i="0" u="none" strike="noStrike">
                          <a:solidFill>
                            <a:srgbClr val="000000"/>
                          </a:solidFill>
                          <a:effectLst/>
                          <a:latin typeface="Calibri"/>
                        </a:rPr>
                        <a:t> 2 as it teaches the remaining phonics skills required. </a:t>
                      </a:r>
                    </a:p>
                    <a:p>
                      <a:pPr lvl="0" algn="ctr">
                        <a:buNone/>
                      </a:pPr>
                      <a:endParaRPr lang="en-GB" sz="1100" b="0"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430807"/>
                  </a:ext>
                </a:extLst>
              </a:tr>
              <a:tr h="735323">
                <a:tc>
                  <a:txBody>
                    <a:bodyPr/>
                    <a:lstStyle/>
                    <a:p>
                      <a:pPr algn="ctr" fontAlgn="b"/>
                      <a:r>
                        <a:rPr lang="en-US" sz="1100" b="1" i="0" u="none" strike="noStrike">
                          <a:solidFill>
                            <a:srgbClr val="000000"/>
                          </a:solidFill>
                          <a:effectLst/>
                          <a:latin typeface="Calibri"/>
                        </a:rPr>
                        <a:t>2</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ctr" fontAlgn="b"/>
                      <a:r>
                        <a:rPr lang="en-US" sz="1100" b="1" i="0" u="none" strike="noStrike">
                          <a:solidFill>
                            <a:srgbClr val="000000"/>
                          </a:solidFill>
                          <a:effectLst/>
                          <a:latin typeface="Calibri"/>
                        </a:rPr>
                        <a:t>BTS BOOK 2  </a:t>
                      </a:r>
                      <a:r>
                        <a:rPr lang="en-US" sz="1100" b="1" i="1" u="none" strike="noStrike">
                          <a:solidFill>
                            <a:srgbClr val="000000"/>
                          </a:solidFill>
                          <a:effectLst/>
                          <a:latin typeface="Calibri"/>
                        </a:rPr>
                        <a:t>Level 1</a:t>
                      </a:r>
                    </a:p>
                    <a:p>
                      <a:pPr algn="ctr" fontAlgn="b"/>
                      <a:r>
                        <a:rPr lang="en-US" sz="1100" b="1" i="0" u="none" strike="noStrike">
                          <a:solidFill>
                            <a:srgbClr val="000000"/>
                          </a:solidFill>
                          <a:effectLst/>
                          <a:latin typeface="Calibri"/>
                        </a:rPr>
                        <a:t>Pre A1-A1</a:t>
                      </a:r>
                    </a:p>
                  </a:txBody>
                  <a:tcPr marL="36000" marR="36000" marT="36000" marB="360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ctr" fontAlgn="b"/>
                      <a:r>
                        <a:rPr lang="en-GB" sz="1150" b="0" i="0" u="none" strike="noStrike">
                          <a:solidFill>
                            <a:srgbClr val="000000"/>
                          </a:solidFill>
                          <a:effectLst/>
                          <a:latin typeface="Calibri"/>
                        </a:rPr>
                        <a:t>Plus supplementary materials</a:t>
                      </a:r>
                    </a:p>
                  </a:txBody>
                  <a:tcPr marL="36000" marR="36000" marT="36000" marB="360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b"/>
                      <a:r>
                        <a:rPr lang="en-GB" sz="1100" b="0" i="0" u="none" strike="noStrike">
                          <a:solidFill>
                            <a:srgbClr val="000000"/>
                          </a:solidFill>
                          <a:effectLst/>
                          <a:latin typeface="Calibri"/>
                        </a:rPr>
                        <a:t>Phonics 2 can be used for intervention if required. </a:t>
                      </a:r>
                      <a:endParaRPr lang="en-US"/>
                    </a:p>
                    <a:p>
                      <a:pPr lvl="0" algn="ctr">
                        <a:buNone/>
                      </a:pPr>
                      <a:endParaRPr lang="en-GB" sz="1100" b="0"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5927011"/>
                  </a:ext>
                </a:extLst>
              </a:tr>
              <a:tr h="628582">
                <a:tc>
                  <a:txBody>
                    <a:bodyPr/>
                    <a:lstStyle/>
                    <a:p>
                      <a:pPr algn="ctr" fontAlgn="b"/>
                      <a:r>
                        <a:rPr lang="en-US" sz="1100" b="1" i="0" u="none" strike="noStrike">
                          <a:solidFill>
                            <a:srgbClr val="000000"/>
                          </a:solidFill>
                          <a:effectLst/>
                          <a:latin typeface="Calibri"/>
                        </a:rPr>
                        <a:t>3</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ctr" fontAlgn="b"/>
                      <a:r>
                        <a:rPr lang="en-US" sz="1100" b="1" i="0" u="none" strike="noStrike">
                          <a:solidFill>
                            <a:srgbClr val="000000"/>
                          </a:solidFill>
                          <a:effectLst/>
                          <a:latin typeface="Calibri"/>
                        </a:rPr>
                        <a:t>BTS Book 3 </a:t>
                      </a:r>
                      <a:r>
                        <a:rPr lang="en-US" sz="1100" b="1" i="1" u="none" strike="noStrike">
                          <a:solidFill>
                            <a:srgbClr val="000000"/>
                          </a:solidFill>
                          <a:effectLst/>
                          <a:latin typeface="Calibri"/>
                        </a:rPr>
                        <a:t>Level 2</a:t>
                      </a:r>
                    </a:p>
                    <a:p>
                      <a:pPr algn="ctr" fontAlgn="b"/>
                      <a:r>
                        <a:rPr lang="en-US" sz="1100" b="1" i="0" u="none" strike="noStrike">
                          <a:solidFill>
                            <a:srgbClr val="000000"/>
                          </a:solidFill>
                          <a:effectLst/>
                          <a:latin typeface="Calibri"/>
                        </a:rPr>
                        <a:t>A1-A1+</a:t>
                      </a:r>
                    </a:p>
                  </a:txBody>
                  <a:tcPr marL="36000" marR="36000" marT="36000" marB="360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ctr" fontAlgn="b"/>
                      <a:r>
                        <a:rPr lang="en-GB" sz="1150" b="0" i="0" u="none" strike="noStrike">
                          <a:solidFill>
                            <a:srgbClr val="000000"/>
                          </a:solidFill>
                          <a:effectLst/>
                          <a:latin typeface="Calibri"/>
                        </a:rPr>
                        <a:t>Plus supplementary materials</a:t>
                      </a:r>
                    </a:p>
                  </a:txBody>
                  <a:tcPr marL="36000" marR="36000" marT="36000" marB="360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b"/>
                      <a:r>
                        <a:rPr lang="en-GB" sz="1100" b="0" i="0" u="none" strike="noStrike">
                          <a:solidFill>
                            <a:srgbClr val="000000"/>
                          </a:solidFill>
                          <a:effectLst/>
                          <a:latin typeface="Calibri"/>
                        </a:rPr>
                        <a:t>The obvious progression from BTS Book 2 in terms of availability</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3946442"/>
                  </a:ext>
                </a:extLst>
              </a:tr>
              <a:tr h="1150423">
                <a:tc>
                  <a:txBody>
                    <a:bodyPr/>
                    <a:lstStyle/>
                    <a:p>
                      <a:pPr lvl="0" algn="ctr">
                        <a:buNone/>
                      </a:pPr>
                      <a:r>
                        <a:rPr lang="en-US" sz="1100" b="1"/>
                        <a:t>4</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ctr" fontAlgn="b"/>
                      <a:r>
                        <a:rPr lang="en-US" sz="1100" b="1" i="0" u="none" strike="noStrike">
                          <a:solidFill>
                            <a:srgbClr val="000000"/>
                          </a:solidFill>
                          <a:effectLst/>
                          <a:latin typeface="Calibri"/>
                        </a:rPr>
                        <a:t>Access 4  </a:t>
                      </a:r>
                      <a:r>
                        <a:rPr lang="en-US" sz="1100" b="1" i="1" u="none" strike="noStrike">
                          <a:solidFill>
                            <a:srgbClr val="000000"/>
                          </a:solidFill>
                          <a:effectLst/>
                          <a:latin typeface="Calibri"/>
                        </a:rPr>
                        <a:t>Level 2</a:t>
                      </a:r>
                      <a:r>
                        <a:rPr lang="en-US" sz="1100" b="1" i="0" u="none" strike="noStrike">
                          <a:solidFill>
                            <a:srgbClr val="000000"/>
                          </a:solidFill>
                          <a:effectLst/>
                          <a:latin typeface="Calibri"/>
                        </a:rPr>
                        <a:t>  </a:t>
                      </a:r>
                      <a:endParaRPr lang="en-US" sz="1100" b="1"/>
                    </a:p>
                    <a:p>
                      <a:pPr lvl="0" algn="ctr">
                        <a:buNone/>
                      </a:pPr>
                      <a:r>
                        <a:rPr lang="en-US" sz="1100" b="1" i="0" u="none" strike="noStrike">
                          <a:solidFill>
                            <a:srgbClr val="000000"/>
                          </a:solidFill>
                          <a:effectLst/>
                          <a:latin typeface="Calibri"/>
                        </a:rPr>
                        <a:t>A1-A1+</a:t>
                      </a:r>
                      <a:endParaRPr lang="en-US" sz="1100" b="1"/>
                    </a:p>
                  </a:txBody>
                  <a:tcPr marL="36000" marR="36000" marT="36000" marB="360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ctr" fontAlgn="b"/>
                      <a:r>
                        <a:rPr lang="en-GB" sz="1150" b="0" i="0" u="none" strike="noStrike">
                          <a:solidFill>
                            <a:srgbClr val="000000"/>
                          </a:solidFill>
                          <a:effectLst/>
                          <a:latin typeface="Calibri"/>
                        </a:rPr>
                        <a:t>Plus supplementary materials</a:t>
                      </a:r>
                    </a:p>
                  </a:txBody>
                  <a:tcPr marL="36000" marR="36000" marT="36000" marB="360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b"/>
                      <a:r>
                        <a:rPr lang="en-GB" sz="1100" b="0" i="0" u="none" strike="noStrike">
                          <a:solidFill>
                            <a:srgbClr val="000000"/>
                          </a:solidFill>
                          <a:effectLst/>
                          <a:latin typeface="Calibri"/>
                        </a:rPr>
                        <a:t>Access is better aligned to CEFR, better focus on beginner level language </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0120434"/>
                  </a:ext>
                </a:extLst>
              </a:tr>
            </a:tbl>
          </a:graphicData>
        </a:graphic>
      </p:graphicFrame>
      <p:sp>
        <p:nvSpPr>
          <p:cNvPr id="4" name="TextBox 3">
            <a:extLst>
              <a:ext uri="{FF2B5EF4-FFF2-40B4-BE49-F238E27FC236}">
                <a16:creationId xmlns:a16="http://schemas.microsoft.com/office/drawing/2014/main" id="{F144E15C-E2C3-6723-0F38-1288DEA28B04}"/>
              </a:ext>
            </a:extLst>
          </p:cNvPr>
          <p:cNvSpPr txBox="1"/>
          <p:nvPr/>
        </p:nvSpPr>
        <p:spPr>
          <a:xfrm>
            <a:off x="-220204" y="157625"/>
            <a:ext cx="1183786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black">
                    <a:lumMod val="65000"/>
                    <a:lumOff val="35000"/>
                  </a:prstClr>
                </a:solidFill>
                <a:latin typeface="Helvetica" pitchFamily="2" charset="0"/>
                <a:ea typeface="AppleMyungjo" pitchFamily="2" charset="-127"/>
                <a:cs typeface="PF Din Text Universal Light" panose="02000506000000020004" pitchFamily="2" charset="0"/>
              </a:rPr>
              <a:t>Levelling Implementation for Cycle 1, 2023-24</a:t>
            </a:r>
            <a:endParaRPr kumimoji="0" lang="en-US" sz="3200" b="1" i="0" u="none" strike="noStrike" kern="1200" cap="none" spc="0" normalizeH="0" baseline="0" noProof="0">
              <a:ln>
                <a:noFill/>
              </a:ln>
              <a:solidFill>
                <a:prstClr val="black">
                  <a:lumMod val="65000"/>
                  <a:lumOff val="35000"/>
                </a:prstClr>
              </a:solidFill>
              <a:effectLst/>
              <a:uLnTx/>
              <a:uFillTx/>
              <a:latin typeface="Helvetica" pitchFamily="2" charset="0"/>
              <a:ea typeface="AppleMyungjo" pitchFamily="2" charset="-127"/>
              <a:cs typeface="PF Din Text Universal Light" panose="02000506000000020004" pitchFamily="2" charset="0"/>
            </a:endParaRPr>
          </a:p>
        </p:txBody>
      </p:sp>
    </p:spTree>
    <p:extLst>
      <p:ext uri="{BB962C8B-B14F-4D97-AF65-F5344CB8AC3E}">
        <p14:creationId xmlns:p14="http://schemas.microsoft.com/office/powerpoint/2010/main" val="683865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689036-FAFD-334C-B5DA-7A7E56322A63}"/>
              </a:ext>
            </a:extLst>
          </p:cNvPr>
          <p:cNvSpPr txBox="1"/>
          <p:nvPr/>
        </p:nvSpPr>
        <p:spPr>
          <a:xfrm>
            <a:off x="4575651" y="89932"/>
            <a:ext cx="9718111" cy="355223"/>
          </a:xfrm>
          <a:prstGeom prst="rect">
            <a:avLst/>
          </a:prstGeom>
        </p:spPr>
        <p:txBody>
          <a:bodyPr vert="horz" lIns="91440" tIns="45720" rIns="91440" bIns="45720" rtlCol="0" anchor="ctr">
            <a:normAutofit fontScale="47500" lnSpcReduction="20000"/>
          </a:bodyPr>
          <a:lstStyle/>
          <a:p>
            <a:r>
              <a:rPr lang="en-AE" sz="4000" b="1">
                <a:solidFill>
                  <a:schemeClr val="bg1"/>
                </a:solidFill>
                <a:cs typeface="Calibri"/>
              </a:rPr>
              <a:t>Cycle 2-3 Proposal</a:t>
            </a:r>
            <a:endParaRPr lang="en-US" sz="4000" b="1">
              <a:solidFill>
                <a:schemeClr val="bg1"/>
              </a:solidFill>
              <a:cs typeface="Calibri"/>
            </a:endParaRPr>
          </a:p>
        </p:txBody>
      </p:sp>
      <p:graphicFrame>
        <p:nvGraphicFramePr>
          <p:cNvPr id="3" name="Table 2">
            <a:extLst>
              <a:ext uri="{FF2B5EF4-FFF2-40B4-BE49-F238E27FC236}">
                <a16:creationId xmlns:a16="http://schemas.microsoft.com/office/drawing/2014/main" id="{22AA8707-AB19-EC16-3B03-FE96C0C9F13B}"/>
              </a:ext>
            </a:extLst>
          </p:cNvPr>
          <p:cNvGraphicFramePr>
            <a:graphicFrameLocks noGrp="1"/>
          </p:cNvGraphicFramePr>
          <p:nvPr/>
        </p:nvGraphicFramePr>
        <p:xfrm>
          <a:off x="115018" y="595598"/>
          <a:ext cx="5142404" cy="6277463"/>
        </p:xfrm>
        <a:graphic>
          <a:graphicData uri="http://schemas.openxmlformats.org/drawingml/2006/table">
            <a:tbl>
              <a:tblPr/>
              <a:tblGrid>
                <a:gridCol w="504729">
                  <a:extLst>
                    <a:ext uri="{9D8B030D-6E8A-4147-A177-3AD203B41FA5}">
                      <a16:colId xmlns:a16="http://schemas.microsoft.com/office/drawing/2014/main" val="2998104173"/>
                    </a:ext>
                  </a:extLst>
                </a:gridCol>
                <a:gridCol w="1054061">
                  <a:extLst>
                    <a:ext uri="{9D8B030D-6E8A-4147-A177-3AD203B41FA5}">
                      <a16:colId xmlns:a16="http://schemas.microsoft.com/office/drawing/2014/main" val="3766516668"/>
                    </a:ext>
                  </a:extLst>
                </a:gridCol>
                <a:gridCol w="1194538">
                  <a:extLst>
                    <a:ext uri="{9D8B030D-6E8A-4147-A177-3AD203B41FA5}">
                      <a16:colId xmlns:a16="http://schemas.microsoft.com/office/drawing/2014/main" val="2349466985"/>
                    </a:ext>
                  </a:extLst>
                </a:gridCol>
                <a:gridCol w="1194538">
                  <a:extLst>
                    <a:ext uri="{9D8B030D-6E8A-4147-A177-3AD203B41FA5}">
                      <a16:colId xmlns:a16="http://schemas.microsoft.com/office/drawing/2014/main" val="1938475135"/>
                    </a:ext>
                  </a:extLst>
                </a:gridCol>
                <a:gridCol w="1194538">
                  <a:extLst>
                    <a:ext uri="{9D8B030D-6E8A-4147-A177-3AD203B41FA5}">
                      <a16:colId xmlns:a16="http://schemas.microsoft.com/office/drawing/2014/main" val="2575843124"/>
                    </a:ext>
                  </a:extLst>
                </a:gridCol>
              </a:tblGrid>
              <a:tr h="550261">
                <a:tc gridSpan="3">
                  <a:txBody>
                    <a:bodyPr/>
                    <a:lstStyle/>
                    <a:p>
                      <a:pPr lvl="0" algn="l">
                        <a:buNone/>
                      </a:pPr>
                      <a:r>
                        <a:rPr lang="en-US" sz="1600" b="1" i="0" u="none" strike="noStrike" noProof="0">
                          <a:solidFill>
                            <a:srgbClr val="000000"/>
                          </a:solidFill>
                          <a:effectLst/>
                          <a:latin typeface="Helvetica"/>
                        </a:rPr>
                        <a:t>English Levelling System 2022-23</a:t>
                      </a:r>
                      <a:endParaRPr lang="en-US"/>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l" fontAlgn="b"/>
                      <a:endParaRPr lang="en-GB" sz="1000" b="0" i="0" u="none" strike="noStrike">
                        <a:solidFill>
                          <a:srgbClr val="000000"/>
                        </a:solidFill>
                        <a:effectLst/>
                        <a:latin typeface="Calibri" panose="020F0502020204030204" pitchFamily="34" charset="0"/>
                      </a:endParaRPr>
                    </a:p>
                  </a:txBody>
                  <a:tcPr marL="35831" marR="35831" marT="35831" marB="358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pPr algn="l" fontAlgn="b"/>
                      <a:endParaRPr lang="en-GB" sz="1000" b="0" i="0" u="none" strike="noStrike">
                        <a:solidFill>
                          <a:srgbClr val="000000"/>
                        </a:solidFill>
                        <a:effectLst/>
                        <a:latin typeface="Calibri" panose="020F0502020204030204" pitchFamily="34" charset="0"/>
                      </a:endParaRP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endParaRPr lang="en-US" sz="1000" b="0" i="0" u="none" strike="noStrike">
                        <a:solidFill>
                          <a:srgbClr val="000000"/>
                        </a:solidFill>
                        <a:effectLst/>
                        <a:latin typeface="Calibri"/>
                      </a:endParaRP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r" defTabSz="914400" rtl="1" eaLnBrk="1" fontAlgn="b" latinLnBrk="0" hangingPunct="1"/>
                      <a:endParaRPr lang="en-GB" sz="1000" b="0" i="0" u="none" strike="noStrike">
                        <a:solidFill>
                          <a:srgbClr val="000000"/>
                        </a:solidFill>
                        <a:effectLst/>
                        <a:latin typeface="Calibri"/>
                      </a:endParaRP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76057387"/>
                  </a:ext>
                </a:extLst>
              </a:tr>
              <a:tr h="451999">
                <a:tc>
                  <a:txBody>
                    <a:bodyPr/>
                    <a:lstStyle/>
                    <a:p>
                      <a:pPr algn="l" fontAlgn="b"/>
                      <a:r>
                        <a:rPr lang="en-GB" sz="1000" b="1" i="0" u="none" strike="noStrike">
                          <a:solidFill>
                            <a:srgbClr val="000000"/>
                          </a:solidFill>
                          <a:effectLst/>
                          <a:latin typeface="Calibri"/>
                        </a:rPr>
                        <a:t>GRADE</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GB" sz="1150" b="1" i="0" u="none" strike="noStrike">
                          <a:solidFill>
                            <a:srgbClr val="000000"/>
                          </a:solidFill>
                          <a:effectLst/>
                          <a:latin typeface="Calibri"/>
                        </a:rPr>
                        <a:t>Access</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GB" sz="1150" b="1" i="0" u="none" strike="noStrike">
                          <a:solidFill>
                            <a:srgbClr val="000000"/>
                          </a:solidFill>
                          <a:effectLst/>
                          <a:latin typeface="Calibri"/>
                        </a:rPr>
                        <a:t>Stage 1 (General)</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GB" sz="1150" b="1" i="0" u="none" strike="noStrike">
                          <a:solidFill>
                            <a:srgbClr val="000000"/>
                          </a:solidFill>
                          <a:effectLst/>
                          <a:latin typeface="Calibri"/>
                        </a:rPr>
                        <a:t>Stage 2 (Advanced)</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GB" sz="1150" b="1" i="0" u="none" strike="noStrike">
                          <a:solidFill>
                            <a:srgbClr val="000000"/>
                          </a:solidFill>
                          <a:effectLst/>
                          <a:latin typeface="Calibri"/>
                        </a:rPr>
                        <a:t>ASP Elite Stream</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88602412"/>
                  </a:ext>
                </a:extLst>
              </a:tr>
              <a:tr h="609217">
                <a:tc>
                  <a:txBody>
                    <a:bodyPr/>
                    <a:lstStyle/>
                    <a:p>
                      <a:pPr algn="ctr" fontAlgn="b"/>
                      <a:r>
                        <a:rPr lang="en-GB" sz="1200" b="1" i="0" u="none" strike="noStrike">
                          <a:solidFill>
                            <a:srgbClr val="000000"/>
                          </a:solidFill>
                          <a:effectLst/>
                          <a:latin typeface="Calibri"/>
                        </a:rPr>
                        <a:t>5</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GB" sz="1150" b="0" i="0" u="none" strike="noStrike">
                          <a:solidFill>
                            <a:srgbClr val="000000"/>
                          </a:solidFill>
                          <a:effectLst/>
                          <a:latin typeface="Calibri"/>
                        </a:rPr>
                        <a:t>Access 5 Level 2.2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5 Level 3.1</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1" i="0" u="none" strike="noStrike">
                          <a:solidFill>
                            <a:srgbClr val="000000"/>
                          </a:solidFill>
                          <a:effectLst/>
                          <a:latin typeface="Calibri"/>
                        </a:rPr>
                        <a:t>BTS Book 6     </a:t>
                      </a:r>
                    </a:p>
                    <a:p>
                      <a:pPr algn="l" fontAlgn="b"/>
                      <a:r>
                        <a:rPr lang="en-US" sz="1150" b="1" i="0" u="none" strike="noStrike">
                          <a:solidFill>
                            <a:srgbClr val="000000"/>
                          </a:solidFill>
                          <a:effectLst/>
                          <a:latin typeface="Calibri"/>
                        </a:rPr>
                        <a:t>Level 3.2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5/BTS Book 6</a:t>
                      </a:r>
                    </a:p>
                    <a:p>
                      <a:pPr algn="l" fontAlgn="b"/>
                      <a:r>
                        <a:rPr lang="en-US" sz="1150" b="0" i="0" u="none" strike="noStrike">
                          <a:solidFill>
                            <a:srgbClr val="000000"/>
                          </a:solidFill>
                          <a:effectLst/>
                          <a:latin typeface="Calibri"/>
                        </a:rPr>
                        <a:t>Level 3.1/3.2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3155892987"/>
                  </a:ext>
                </a:extLst>
              </a:tr>
              <a:tr h="451999">
                <a:tc>
                  <a:txBody>
                    <a:bodyPr/>
                    <a:lstStyle/>
                    <a:p>
                      <a:pPr algn="ctr" fontAlgn="b"/>
                      <a:r>
                        <a:rPr lang="en-GB" sz="1200" b="1" i="0" u="none" strike="noStrike">
                          <a:solidFill>
                            <a:srgbClr val="000000"/>
                          </a:solidFill>
                          <a:effectLst/>
                          <a:latin typeface="Calibri"/>
                        </a:rPr>
                        <a:t>6</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GB" sz="1150" b="0" i="0" u="none" strike="noStrike">
                          <a:solidFill>
                            <a:srgbClr val="000000"/>
                          </a:solidFill>
                          <a:effectLst/>
                          <a:latin typeface="Calibri"/>
                        </a:rPr>
                        <a:t>Access 6 Level 3.1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6 Level 3.2</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7     </a:t>
                      </a:r>
                    </a:p>
                    <a:p>
                      <a:pPr algn="l" fontAlgn="b"/>
                      <a:r>
                        <a:rPr lang="en-US" sz="1150" b="0" i="0" u="none" strike="noStrike">
                          <a:solidFill>
                            <a:srgbClr val="000000"/>
                          </a:solidFill>
                          <a:effectLst/>
                          <a:latin typeface="Calibri"/>
                        </a:rPr>
                        <a:t>Level 4.1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ASP Book 6 Level 4.1 </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082288352"/>
                  </a:ext>
                </a:extLst>
              </a:tr>
              <a:tr h="451999">
                <a:tc>
                  <a:txBody>
                    <a:bodyPr/>
                    <a:lstStyle/>
                    <a:p>
                      <a:pPr algn="ctr" fontAlgn="b"/>
                      <a:r>
                        <a:rPr lang="en-GB" sz="1200" b="1" i="0" u="none" strike="noStrike">
                          <a:solidFill>
                            <a:srgbClr val="000000"/>
                          </a:solidFill>
                          <a:effectLst/>
                          <a:latin typeface="Calibri"/>
                        </a:rPr>
                        <a:t>7</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GB" sz="1150" b="0" i="0" u="none" strike="noStrike">
                          <a:solidFill>
                            <a:srgbClr val="000000"/>
                          </a:solidFill>
                          <a:effectLst/>
                          <a:latin typeface="Calibri"/>
                        </a:rPr>
                        <a:t>Access 7 Level 3.2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7 Level 4.1</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8     </a:t>
                      </a:r>
                    </a:p>
                    <a:p>
                      <a:pPr algn="l" fontAlgn="b"/>
                      <a:r>
                        <a:rPr lang="en-US" sz="1150" b="0" i="0" u="none" strike="noStrike">
                          <a:solidFill>
                            <a:srgbClr val="000000"/>
                          </a:solidFill>
                          <a:effectLst/>
                          <a:latin typeface="Calibri"/>
                        </a:rPr>
                        <a:t>Level 5.1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ASP Book 7 Level 5.1 </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585719212"/>
                  </a:ext>
                </a:extLst>
              </a:tr>
              <a:tr h="786086">
                <a:tc>
                  <a:txBody>
                    <a:bodyPr/>
                    <a:lstStyle/>
                    <a:p>
                      <a:pPr algn="ctr" fontAlgn="b"/>
                      <a:r>
                        <a:rPr lang="en-GB" sz="1200" b="1" i="0" u="none" strike="noStrike">
                          <a:solidFill>
                            <a:srgbClr val="000000"/>
                          </a:solidFill>
                          <a:effectLst/>
                          <a:latin typeface="Calibri"/>
                        </a:rPr>
                        <a:t>8</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GB" sz="1150" b="0" i="0" u="none" strike="noStrike">
                          <a:solidFill>
                            <a:srgbClr val="000000"/>
                          </a:solidFill>
                          <a:effectLst/>
                          <a:latin typeface="Calibri"/>
                        </a:rPr>
                        <a:t>Access 8 Level 4.1-5.1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8 Level 5.1</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Adv. Book 8            </a:t>
                      </a:r>
                    </a:p>
                    <a:p>
                      <a:pPr algn="l" fontAlgn="b"/>
                      <a:r>
                        <a:rPr lang="en-US" sz="1150" b="0" i="0" u="none" strike="noStrike">
                          <a:solidFill>
                            <a:srgbClr val="000000"/>
                          </a:solidFill>
                          <a:effectLst/>
                          <a:latin typeface="Calibri"/>
                        </a:rPr>
                        <a:t>Level 6.1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ASP Elite Book 8 (New Interactions) Level 6.1-6.2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652081736"/>
                  </a:ext>
                </a:extLst>
              </a:tr>
              <a:tr h="786086">
                <a:tc>
                  <a:txBody>
                    <a:bodyPr/>
                    <a:lstStyle/>
                    <a:p>
                      <a:pPr algn="ctr" fontAlgn="b"/>
                      <a:r>
                        <a:rPr lang="en-GB" sz="1200" b="1" i="0" u="none" strike="noStrike">
                          <a:solidFill>
                            <a:srgbClr val="000000"/>
                          </a:solidFill>
                          <a:effectLst/>
                          <a:latin typeface="Calibri"/>
                        </a:rPr>
                        <a:t>9</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GB" sz="1150" b="0" i="0" u="none" strike="noStrike">
                        <a:solidFill>
                          <a:srgbClr val="000000"/>
                        </a:solidFill>
                        <a:effectLst/>
                        <a:latin typeface="Calibri"/>
                      </a:endParaRP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n-US" sz="1150" b="0" i="0" u="none" strike="noStrike">
                          <a:solidFill>
                            <a:srgbClr val="000000"/>
                          </a:solidFill>
                          <a:effectLst/>
                          <a:latin typeface="Calibri"/>
                        </a:rPr>
                        <a:t>BTS Book 9 Level 6.1-6.2</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10  </a:t>
                      </a:r>
                      <a:endParaRPr lang="en-US" sz="1150"/>
                    </a:p>
                    <a:p>
                      <a:pPr lvl="0" algn="l">
                        <a:buNone/>
                      </a:pPr>
                      <a:r>
                        <a:rPr lang="en-US" sz="1150" b="0" i="0" u="none" strike="noStrike">
                          <a:solidFill>
                            <a:srgbClr val="000000"/>
                          </a:solidFill>
                          <a:effectLst/>
                          <a:latin typeface="Calibri"/>
                        </a:rPr>
                        <a:t>Level 6.2-7.1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ASP Elite Book 9 (New Interactions) Level 7.1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451351999"/>
                  </a:ext>
                </a:extLst>
              </a:tr>
              <a:tr h="786086">
                <a:tc>
                  <a:txBody>
                    <a:bodyPr/>
                    <a:lstStyle/>
                    <a:p>
                      <a:pPr algn="ctr" fontAlgn="b"/>
                      <a:r>
                        <a:rPr lang="en-GB" sz="1200" b="1" i="0" u="none" strike="noStrike">
                          <a:solidFill>
                            <a:srgbClr val="000000"/>
                          </a:solidFill>
                          <a:effectLst/>
                          <a:latin typeface="Calibri"/>
                        </a:rPr>
                        <a:t>10</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GB" sz="1150" b="0" i="0" u="none" strike="noStrike">
                        <a:solidFill>
                          <a:srgbClr val="000000"/>
                        </a:solidFill>
                        <a:effectLst/>
                        <a:latin typeface="Calibri"/>
                      </a:endParaRP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n-US" sz="1150" b="0" i="0" u="none" strike="noStrike">
                          <a:solidFill>
                            <a:srgbClr val="000000"/>
                          </a:solidFill>
                          <a:effectLst/>
                          <a:latin typeface="Calibri"/>
                        </a:rPr>
                        <a:t>BTS Book 10  Level 6.2-7.1</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BTS Book 11 </a:t>
                      </a:r>
                      <a:endParaRPr lang="en-US" sz="1150"/>
                    </a:p>
                    <a:p>
                      <a:pPr lvl="0" algn="l">
                        <a:buNone/>
                      </a:pPr>
                      <a:r>
                        <a:rPr lang="en-US" sz="1150" b="0" i="0" u="none" strike="noStrike">
                          <a:solidFill>
                            <a:srgbClr val="000000"/>
                          </a:solidFill>
                          <a:effectLst/>
                          <a:latin typeface="Calibri"/>
                        </a:rPr>
                        <a:t>Level 7.1-8.1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ASP Elite Book 10 (New Interactions L3) </a:t>
                      </a:r>
                    </a:p>
                    <a:p>
                      <a:pPr algn="l" fontAlgn="b"/>
                      <a:r>
                        <a:rPr lang="en-US" sz="1150" b="0" i="0" u="none" strike="noStrike">
                          <a:solidFill>
                            <a:srgbClr val="000000"/>
                          </a:solidFill>
                          <a:effectLst/>
                          <a:latin typeface="Calibri"/>
                        </a:rPr>
                        <a:t>Level 8.1-8.2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192703484"/>
                  </a:ext>
                </a:extLst>
              </a:tr>
              <a:tr h="786086">
                <a:tc>
                  <a:txBody>
                    <a:bodyPr/>
                    <a:lstStyle/>
                    <a:p>
                      <a:pPr algn="ctr" fontAlgn="b"/>
                      <a:r>
                        <a:rPr lang="en-GB" sz="1200" b="1" i="0" u="none" strike="noStrike">
                          <a:solidFill>
                            <a:srgbClr val="000000"/>
                          </a:solidFill>
                          <a:effectLst/>
                          <a:latin typeface="Calibri"/>
                        </a:rPr>
                        <a:t>11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GB" sz="1150" b="0" i="0" u="none" strike="noStrike">
                        <a:solidFill>
                          <a:srgbClr val="000000"/>
                        </a:solidFill>
                        <a:effectLst/>
                        <a:latin typeface="Calibri"/>
                      </a:endParaRP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n-US" sz="1150" b="0" i="0" u="none" strike="noStrike">
                          <a:solidFill>
                            <a:srgbClr val="000000"/>
                          </a:solidFill>
                          <a:effectLst/>
                          <a:latin typeface="Calibri"/>
                        </a:rPr>
                        <a:t>BTS Book 11  Level 7.1-8.1</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New Interactions 11A (Elite 10) </a:t>
                      </a:r>
                    </a:p>
                    <a:p>
                      <a:pPr algn="l" fontAlgn="b"/>
                      <a:r>
                        <a:rPr lang="en-US" sz="1150" b="0" i="0" u="none" strike="noStrike">
                          <a:solidFill>
                            <a:srgbClr val="000000"/>
                          </a:solidFill>
                          <a:effectLst/>
                          <a:latin typeface="Calibri"/>
                        </a:rPr>
                        <a:t>Level 8.1-8.2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ASP Elite Book 11 (New Interactions L3-L4) </a:t>
                      </a:r>
                    </a:p>
                    <a:p>
                      <a:pPr algn="l" fontAlgn="b"/>
                      <a:r>
                        <a:rPr lang="en-US" sz="1150" b="0" i="0" u="none" strike="noStrike">
                          <a:solidFill>
                            <a:srgbClr val="000000"/>
                          </a:solidFill>
                          <a:effectLst/>
                          <a:latin typeface="Calibri"/>
                        </a:rPr>
                        <a:t>Level 8.2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4182572473"/>
                  </a:ext>
                </a:extLst>
              </a:tr>
              <a:tr h="609217">
                <a:tc>
                  <a:txBody>
                    <a:bodyPr/>
                    <a:lstStyle/>
                    <a:p>
                      <a:pPr algn="ctr" fontAlgn="b"/>
                      <a:r>
                        <a:rPr lang="en-GB" sz="1200" b="1" i="0" u="none" strike="noStrike">
                          <a:solidFill>
                            <a:srgbClr val="000000"/>
                          </a:solidFill>
                          <a:effectLst/>
                          <a:latin typeface="Calibri"/>
                        </a:rPr>
                        <a:t>12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GB" sz="1150" b="0" i="0" u="none" strike="noStrike">
                        <a:solidFill>
                          <a:srgbClr val="000000"/>
                        </a:solidFill>
                        <a:effectLst/>
                        <a:latin typeface="Calibri"/>
                      </a:endParaRP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n-US" sz="1150" b="0" i="0" u="none" strike="noStrike">
                          <a:solidFill>
                            <a:srgbClr val="000000"/>
                          </a:solidFill>
                          <a:effectLst/>
                          <a:latin typeface="Calibri"/>
                        </a:rPr>
                        <a:t>BTS Book 12  Level 8.1</a:t>
                      </a:r>
                    </a:p>
                  </a:txBody>
                  <a:tcPr marL="91011" marR="91011" marT="45505" marB="4550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New Interactions 12 (Elite 11) </a:t>
                      </a:r>
                      <a:endParaRPr lang="en-US" sz="1150"/>
                    </a:p>
                    <a:p>
                      <a:pPr lvl="0" algn="l">
                        <a:buNone/>
                      </a:pPr>
                      <a:r>
                        <a:rPr lang="en-US" sz="1150" b="0" i="0" u="none" strike="noStrike">
                          <a:solidFill>
                            <a:srgbClr val="000000"/>
                          </a:solidFill>
                          <a:effectLst/>
                          <a:latin typeface="Calibri"/>
                        </a:rPr>
                        <a:t>Level 8.2</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US" sz="1150" b="0" i="0" u="none" strike="noStrike">
                          <a:solidFill>
                            <a:srgbClr val="000000"/>
                          </a:solidFill>
                          <a:effectLst/>
                          <a:latin typeface="Calibri"/>
                        </a:rPr>
                        <a:t>ASP Elite Book 12 (New Interactions L4) Level 9.1</a:t>
                      </a:r>
                    </a:p>
                  </a:txBody>
                  <a:tcPr marL="35504" marR="35504" marT="35504" marB="3550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748106986"/>
                  </a:ext>
                </a:extLst>
              </a:tr>
            </a:tbl>
          </a:graphicData>
        </a:graphic>
      </p:graphicFrame>
      <p:graphicFrame>
        <p:nvGraphicFramePr>
          <p:cNvPr id="8" name="Table 7">
            <a:extLst>
              <a:ext uri="{FF2B5EF4-FFF2-40B4-BE49-F238E27FC236}">
                <a16:creationId xmlns:a16="http://schemas.microsoft.com/office/drawing/2014/main" id="{C7E80B16-AD97-F62C-0708-4248664CA578}"/>
              </a:ext>
            </a:extLst>
          </p:cNvPr>
          <p:cNvGraphicFramePr>
            <a:graphicFrameLocks noGrp="1"/>
          </p:cNvGraphicFramePr>
          <p:nvPr/>
        </p:nvGraphicFramePr>
        <p:xfrm>
          <a:off x="5362753" y="594985"/>
          <a:ext cx="6610171" cy="6335711"/>
        </p:xfrm>
        <a:graphic>
          <a:graphicData uri="http://schemas.openxmlformats.org/drawingml/2006/table">
            <a:tbl>
              <a:tblPr/>
              <a:tblGrid>
                <a:gridCol w="378978">
                  <a:extLst>
                    <a:ext uri="{9D8B030D-6E8A-4147-A177-3AD203B41FA5}">
                      <a16:colId xmlns:a16="http://schemas.microsoft.com/office/drawing/2014/main" val="2482782734"/>
                    </a:ext>
                  </a:extLst>
                </a:gridCol>
                <a:gridCol w="1073713">
                  <a:extLst>
                    <a:ext uri="{9D8B030D-6E8A-4147-A177-3AD203B41FA5}">
                      <a16:colId xmlns:a16="http://schemas.microsoft.com/office/drawing/2014/main" val="3820000367"/>
                    </a:ext>
                  </a:extLst>
                </a:gridCol>
                <a:gridCol w="1390217">
                  <a:extLst>
                    <a:ext uri="{9D8B030D-6E8A-4147-A177-3AD203B41FA5}">
                      <a16:colId xmlns:a16="http://schemas.microsoft.com/office/drawing/2014/main" val="558429073"/>
                    </a:ext>
                  </a:extLst>
                </a:gridCol>
                <a:gridCol w="1375294">
                  <a:extLst>
                    <a:ext uri="{9D8B030D-6E8A-4147-A177-3AD203B41FA5}">
                      <a16:colId xmlns:a16="http://schemas.microsoft.com/office/drawing/2014/main" val="654753175"/>
                    </a:ext>
                  </a:extLst>
                </a:gridCol>
                <a:gridCol w="2391969">
                  <a:extLst>
                    <a:ext uri="{9D8B030D-6E8A-4147-A177-3AD203B41FA5}">
                      <a16:colId xmlns:a16="http://schemas.microsoft.com/office/drawing/2014/main" val="3052397515"/>
                    </a:ext>
                  </a:extLst>
                </a:gridCol>
              </a:tblGrid>
              <a:tr h="303333">
                <a:tc rowSpan="2">
                  <a:txBody>
                    <a:bodyPr/>
                    <a:lstStyle/>
                    <a:p>
                      <a:pPr marL="0" algn="ctr" defTabSz="914400" rtl="1" eaLnBrk="1" fontAlgn="b" latinLnBrk="0" hangingPunct="1"/>
                      <a:endParaRPr lang="en-GB" sz="1100" b="1"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4">
                  <a:txBody>
                    <a:bodyPr/>
                    <a:lstStyle/>
                    <a:p>
                      <a:pPr marL="0" marR="0" lvl="0" indent="0" algn="ctr" rtl="0" eaLnBrk="1" fontAlgn="b" latinLnBrk="0" hangingPunct="1">
                        <a:lnSpc>
                          <a:spcPct val="100000"/>
                        </a:lnSpc>
                        <a:spcBef>
                          <a:spcPts val="0"/>
                        </a:spcBef>
                        <a:spcAft>
                          <a:spcPts val="0"/>
                        </a:spcAft>
                        <a:buClrTx/>
                        <a:buSzTx/>
                        <a:buFontTx/>
                        <a:buNone/>
                      </a:pPr>
                      <a:r>
                        <a:rPr lang="en-US" sz="1600" b="1" i="0" u="none" strike="noStrike">
                          <a:solidFill>
                            <a:srgbClr val="000000"/>
                          </a:solidFill>
                          <a:effectLst/>
                          <a:latin typeface="+mn-lt"/>
                        </a:rPr>
                        <a:t>English Levelling System 2023-24 </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chemeClr val="bg1"/>
                    </a:solidFill>
                  </a:tcPr>
                </a:tc>
                <a:tc hMerge="1">
                  <a:txBody>
                    <a:bodyPr/>
                    <a:lstStyle/>
                    <a:p>
                      <a:pPr algn="ctr" fontAlgn="b"/>
                      <a:endParaRPr lang="en-GB" sz="1000" b="1"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algn="ctr" fontAlgn="b"/>
                      <a:endParaRPr lang="en-GB" sz="1100" b="1"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pPr algn="ctr" fontAlgn="b"/>
                      <a:endParaRPr lang="en-GB" sz="1100" b="1" i="0" u="none" strike="noStrike">
                        <a:solidFill>
                          <a:srgbClr val="000000"/>
                        </a:solidFill>
                        <a:effectLst/>
                        <a:latin typeface="Calibri"/>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67692943"/>
                  </a:ext>
                </a:extLst>
              </a:tr>
              <a:tr h="542807">
                <a:tc vMerge="1">
                  <a:txBody>
                    <a:bodyPr/>
                    <a:lstStyle/>
                    <a:p>
                      <a:endParaRPr lang="en-GB"/>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a:txBody>
                    <a:bodyPr/>
                    <a:lstStyle/>
                    <a:p>
                      <a:pPr algn="l" fontAlgn="b"/>
                      <a:r>
                        <a:rPr lang="en-GB" sz="1100" b="1" i="0" u="none" strike="noStrike">
                          <a:solidFill>
                            <a:srgbClr val="000000"/>
                          </a:solidFill>
                          <a:effectLst/>
                          <a:latin typeface="Calibri"/>
                        </a:rPr>
                        <a:t>General and Applied Streams</a:t>
                      </a:r>
                    </a:p>
                  </a:txBody>
                  <a:tcPr marL="36000" marR="36000" marT="36000" marB="36000" anchor="b">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en-GB" sz="1100" b="1" i="0" u="none" strike="noStrike">
                          <a:solidFill>
                            <a:srgbClr val="000000"/>
                          </a:solidFill>
                          <a:effectLst/>
                          <a:latin typeface="Calibri"/>
                        </a:rPr>
                        <a:t>Advanced and Elite Streams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mn-lt"/>
                        </a:rPr>
                        <a:t>Adaptive Teaching 2023-24</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GB" sz="1100" b="1" i="0" u="none" strike="noStrike">
                          <a:solidFill>
                            <a:srgbClr val="000000"/>
                          </a:solidFill>
                          <a:effectLst/>
                          <a:latin typeface="Calibri"/>
                        </a:rPr>
                        <a:t>Rationale</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67216015"/>
                  </a:ext>
                </a:extLst>
              </a:tr>
              <a:tr h="542807">
                <a:tc>
                  <a:txBody>
                    <a:bodyPr/>
                    <a:lstStyle/>
                    <a:p>
                      <a:pPr algn="ctr" fontAlgn="b"/>
                      <a:r>
                        <a:rPr lang="en-GB" sz="1100" b="1" i="0" u="none" strike="noStrike">
                          <a:solidFill>
                            <a:srgbClr val="000000"/>
                          </a:solidFill>
                          <a:effectLst/>
                          <a:latin typeface="Calibri"/>
                        </a:rPr>
                        <a:t>5</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100" b="1" i="0" u="none" strike="noStrike">
                          <a:solidFill>
                            <a:srgbClr val="000000"/>
                          </a:solidFill>
                          <a:effectLst/>
                          <a:latin typeface="Calibri"/>
                        </a:rPr>
                        <a:t>Access 5  </a:t>
                      </a:r>
                    </a:p>
                    <a:p>
                      <a:pPr algn="l" fontAlgn="b"/>
                      <a:r>
                        <a:rPr lang="en-US" sz="1100" b="1" i="1" u="none" strike="noStrike">
                          <a:solidFill>
                            <a:srgbClr val="000000"/>
                          </a:solidFill>
                          <a:effectLst/>
                          <a:latin typeface="Calibri"/>
                        </a:rPr>
                        <a:t>Level 2  </a:t>
                      </a:r>
                      <a:endParaRPr lang="en-US" sz="1100" b="1"/>
                    </a:p>
                    <a:p>
                      <a:pPr lvl="0" algn="l">
                        <a:buNone/>
                      </a:pPr>
                      <a:r>
                        <a:rPr lang="en-US" sz="1100" b="1" i="0" u="none" strike="noStrike">
                          <a:solidFill>
                            <a:srgbClr val="000000"/>
                          </a:solidFill>
                          <a:effectLst/>
                          <a:latin typeface="Calibri"/>
                        </a:rPr>
                        <a:t>A1-A1+</a:t>
                      </a:r>
                      <a:endParaRPr lang="en-US" sz="1100" b="1"/>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US" sz="1100" b="1" i="0" u="none" strike="noStrike">
                          <a:solidFill>
                            <a:srgbClr val="000000"/>
                          </a:solidFill>
                          <a:effectLst/>
                          <a:latin typeface="Calibri"/>
                        </a:rPr>
                        <a:t>BTS Book 5 </a:t>
                      </a:r>
                      <a:r>
                        <a:rPr lang="en-US" sz="1100" b="1" i="1" u="none" strike="noStrike">
                          <a:solidFill>
                            <a:srgbClr val="000000"/>
                          </a:solidFill>
                          <a:effectLst/>
                          <a:latin typeface="Calibri"/>
                        </a:rPr>
                        <a:t>Level 3  </a:t>
                      </a:r>
                      <a:r>
                        <a:rPr lang="en-US" sz="1100" b="1" i="0" u="none" strike="noStrike">
                          <a:solidFill>
                            <a:srgbClr val="000000"/>
                          </a:solidFill>
                          <a:effectLst/>
                          <a:latin typeface="Calibri"/>
                        </a:rPr>
                        <a:t>      </a:t>
                      </a:r>
                      <a:endParaRPr lang="en-US" sz="1100" b="1"/>
                    </a:p>
                    <a:p>
                      <a:pPr lvl="0" algn="l">
                        <a:buNone/>
                      </a:pPr>
                      <a:r>
                        <a:rPr lang="en-US" sz="1100" b="1" i="0" u="none" strike="noStrike">
                          <a:solidFill>
                            <a:srgbClr val="000000"/>
                          </a:solidFill>
                          <a:effectLst/>
                          <a:latin typeface="Calibri"/>
                        </a:rPr>
                        <a:t>A1-A2</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GB" sz="1100" b="0" i="0" u="none" strike="noStrike">
                          <a:solidFill>
                            <a:srgbClr val="000000"/>
                          </a:solidFill>
                          <a:effectLst/>
                          <a:latin typeface="Calibri"/>
                        </a:rPr>
                        <a:t>Plus supplementary materials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rowSpan="2">
                  <a:txBody>
                    <a:bodyPr/>
                    <a:lstStyle/>
                    <a:p>
                      <a:pPr algn="l" fontAlgn="b"/>
                      <a:r>
                        <a:rPr lang="en-GB" sz="1100" b="0" i="0" u="none" strike="noStrike" kern="1200">
                          <a:solidFill>
                            <a:srgbClr val="000000"/>
                          </a:solidFill>
                          <a:effectLst/>
                          <a:latin typeface="Calibri"/>
                          <a:ea typeface="+mn-ea"/>
                          <a:cs typeface="+mn-cs"/>
                        </a:rPr>
                        <a:t>Continuation of Access as more supportive for Ss and aligned to CEFR, allows for a more levelled transition to BTS.</a:t>
                      </a:r>
                      <a:endParaRPr lang="en-US"/>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91045881"/>
                  </a:ext>
                </a:extLst>
              </a:tr>
              <a:tr h="542807">
                <a:tc>
                  <a:txBody>
                    <a:bodyPr/>
                    <a:lstStyle/>
                    <a:p>
                      <a:pPr algn="ctr" fontAlgn="b"/>
                      <a:r>
                        <a:rPr lang="en-GB" sz="1100" b="1" i="0" u="none" strike="noStrike">
                          <a:solidFill>
                            <a:srgbClr val="000000"/>
                          </a:solidFill>
                          <a:effectLst/>
                          <a:latin typeface="Calibri"/>
                        </a:rPr>
                        <a:t>6</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100" b="1" i="0" u="none" strike="noStrike">
                          <a:solidFill>
                            <a:srgbClr val="000000"/>
                          </a:solidFill>
                          <a:effectLst/>
                          <a:latin typeface="Calibri"/>
                        </a:rPr>
                        <a:t>Access 6  </a:t>
                      </a:r>
                    </a:p>
                    <a:p>
                      <a:pPr algn="l" fontAlgn="b"/>
                      <a:r>
                        <a:rPr lang="en-US" sz="1100" b="1" i="1" u="none" strike="noStrike">
                          <a:solidFill>
                            <a:srgbClr val="000000"/>
                          </a:solidFill>
                          <a:effectLst/>
                          <a:latin typeface="Calibri"/>
                        </a:rPr>
                        <a:t>Level 3  </a:t>
                      </a:r>
                      <a:endParaRPr lang="en-US" sz="1100" b="1"/>
                    </a:p>
                    <a:p>
                      <a:pPr lvl="0" algn="l">
                        <a:buNone/>
                      </a:pPr>
                      <a:r>
                        <a:rPr lang="en-US" sz="1100" b="1" i="0" u="none" strike="noStrike">
                          <a:solidFill>
                            <a:srgbClr val="000000"/>
                          </a:solidFill>
                          <a:effectLst/>
                          <a:latin typeface="Calibri"/>
                        </a:rPr>
                        <a:t>A1+-A2</a:t>
                      </a:r>
                      <a:endParaRPr lang="en-US" sz="1100" b="1"/>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US" sz="1100" b="1" i="0" u="none" strike="noStrike">
                          <a:solidFill>
                            <a:srgbClr val="000000"/>
                          </a:solidFill>
                          <a:effectLst/>
                          <a:latin typeface="Calibri"/>
                        </a:rPr>
                        <a:t>ASP Book 6 </a:t>
                      </a:r>
                      <a:r>
                        <a:rPr lang="en-US" sz="1100" b="1" i="1" u="none" strike="noStrike">
                          <a:solidFill>
                            <a:srgbClr val="000000"/>
                          </a:solidFill>
                          <a:effectLst/>
                          <a:latin typeface="Calibri"/>
                        </a:rPr>
                        <a:t>Level 4 </a:t>
                      </a:r>
                      <a:r>
                        <a:rPr lang="en-US" sz="1100" b="1" i="0" u="none" strike="noStrike">
                          <a:solidFill>
                            <a:srgbClr val="000000"/>
                          </a:solidFill>
                          <a:effectLst/>
                          <a:latin typeface="Calibri"/>
                        </a:rPr>
                        <a:t>       </a:t>
                      </a:r>
                      <a:endParaRPr lang="en-US" sz="1100" b="1"/>
                    </a:p>
                    <a:p>
                      <a:pPr lvl="0" algn="l">
                        <a:buNone/>
                      </a:pPr>
                      <a:r>
                        <a:rPr lang="en-US" sz="1100" b="1" i="0" u="none" strike="noStrike">
                          <a:solidFill>
                            <a:srgbClr val="000000"/>
                          </a:solidFill>
                          <a:effectLst/>
                          <a:latin typeface="Calibri"/>
                        </a:rPr>
                        <a:t>A2-B1+</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GB" sz="1100" b="0" i="0" u="none" strike="noStrike">
                          <a:solidFill>
                            <a:srgbClr val="000000"/>
                          </a:solidFill>
                          <a:effectLst/>
                          <a:latin typeface="Calibri"/>
                        </a:rPr>
                        <a:t>Plus supplementary materials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vMerge="1">
                  <a:txBody>
                    <a:bodyPr/>
                    <a:lstStyle/>
                    <a:p>
                      <a:endParaRPr lang="en-GB" sz="1100" b="0" i="0" u="none" strike="noStrike" kern="1200">
                        <a:solidFill>
                          <a:srgbClr val="000000"/>
                        </a:solidFill>
                        <a:effectLst/>
                        <a:latin typeface="Calibri"/>
                        <a:ea typeface="+mn-ea"/>
                        <a:cs typeface="+mn-cs"/>
                      </a:endParaRP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45186486"/>
                  </a:ext>
                </a:extLst>
              </a:tr>
              <a:tr h="542807">
                <a:tc>
                  <a:txBody>
                    <a:bodyPr/>
                    <a:lstStyle/>
                    <a:p>
                      <a:pPr algn="ctr" fontAlgn="b"/>
                      <a:r>
                        <a:rPr lang="en-GB" sz="1100" b="1" i="0" u="none" strike="noStrike">
                          <a:solidFill>
                            <a:srgbClr val="000000"/>
                          </a:solidFill>
                          <a:effectLst/>
                          <a:latin typeface="Calibri"/>
                        </a:rPr>
                        <a:t>7</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100" b="1" i="0" u="none" strike="noStrike">
                          <a:solidFill>
                            <a:srgbClr val="000000"/>
                          </a:solidFill>
                          <a:effectLst/>
                          <a:latin typeface="Calibri"/>
                        </a:rPr>
                        <a:t>BTS Book 7</a:t>
                      </a:r>
                    </a:p>
                    <a:p>
                      <a:pPr algn="l" fontAlgn="b"/>
                      <a:r>
                        <a:rPr lang="en-US" sz="1100" b="1" i="1" u="none" strike="noStrike">
                          <a:solidFill>
                            <a:srgbClr val="000000"/>
                          </a:solidFill>
                          <a:effectLst/>
                          <a:latin typeface="Calibri"/>
                        </a:rPr>
                        <a:t>Level 4  </a:t>
                      </a:r>
                      <a:r>
                        <a:rPr lang="en-US" sz="1100" b="1" i="0" u="none" strike="noStrike">
                          <a:solidFill>
                            <a:srgbClr val="000000"/>
                          </a:solidFill>
                          <a:effectLst/>
                          <a:latin typeface="Calibri"/>
                        </a:rPr>
                        <a:t> </a:t>
                      </a:r>
                      <a:endParaRPr lang="en-US" sz="1100" b="1"/>
                    </a:p>
                    <a:p>
                      <a:pPr lvl="0" algn="l">
                        <a:buNone/>
                      </a:pPr>
                      <a:r>
                        <a:rPr lang="en-US" sz="1100" b="1" i="0" u="none" strike="noStrike">
                          <a:solidFill>
                            <a:srgbClr val="000000"/>
                          </a:solidFill>
                          <a:effectLst/>
                          <a:latin typeface="Calibri"/>
                        </a:rPr>
                        <a:t>A2-A2+</a:t>
                      </a:r>
                      <a:endParaRPr lang="en-US" sz="1100" b="1"/>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US" sz="1100" b="1" i="0" u="none" strike="noStrike">
                          <a:solidFill>
                            <a:srgbClr val="000000"/>
                          </a:solidFill>
                          <a:effectLst/>
                          <a:latin typeface="Calibri"/>
                        </a:rPr>
                        <a:t>ASP Book 7 </a:t>
                      </a:r>
                      <a:r>
                        <a:rPr lang="en-US" sz="1100" b="1" i="1" u="none" strike="noStrike">
                          <a:solidFill>
                            <a:srgbClr val="000000"/>
                          </a:solidFill>
                          <a:effectLst/>
                          <a:latin typeface="Calibri"/>
                        </a:rPr>
                        <a:t>Level 5 </a:t>
                      </a:r>
                      <a:r>
                        <a:rPr lang="en-US" sz="1100" b="1" i="0" u="none" strike="noStrike">
                          <a:solidFill>
                            <a:srgbClr val="000000"/>
                          </a:solidFill>
                          <a:effectLst/>
                          <a:latin typeface="Calibri"/>
                        </a:rPr>
                        <a:t>      </a:t>
                      </a:r>
                      <a:endParaRPr lang="en-US" sz="1100" b="1"/>
                    </a:p>
                    <a:p>
                      <a:pPr lvl="0" algn="l">
                        <a:buNone/>
                      </a:pPr>
                      <a:r>
                        <a:rPr lang="en-US" sz="1100" b="1" i="0" u="none" strike="noStrike">
                          <a:solidFill>
                            <a:srgbClr val="000000"/>
                          </a:solidFill>
                          <a:effectLst/>
                          <a:latin typeface="Calibri"/>
                        </a:rPr>
                        <a:t>A2-B1+</a:t>
                      </a:r>
                      <a:endParaRPr lang="en-US" sz="1100" b="1"/>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GB" sz="1100" b="0" i="0" u="none" strike="noStrike">
                          <a:solidFill>
                            <a:srgbClr val="000000"/>
                          </a:solidFill>
                          <a:effectLst/>
                          <a:latin typeface="Calibri"/>
                        </a:rPr>
                        <a:t>Plus supplementary materials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GB" sz="1100" b="0" i="0" u="none" strike="noStrike">
                          <a:solidFill>
                            <a:srgbClr val="000000"/>
                          </a:solidFill>
                          <a:effectLst/>
                          <a:latin typeface="Calibri"/>
                        </a:rPr>
                        <a:t>Need to start transition away from Access for C3.</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7609487"/>
                  </a:ext>
                </a:extLst>
              </a:tr>
              <a:tr h="542807">
                <a:tc>
                  <a:txBody>
                    <a:bodyPr/>
                    <a:lstStyle/>
                    <a:p>
                      <a:pPr algn="ctr" fontAlgn="b"/>
                      <a:r>
                        <a:rPr lang="en-GB" sz="1100" b="1" i="0" u="none" strike="noStrike">
                          <a:solidFill>
                            <a:srgbClr val="000000"/>
                          </a:solidFill>
                          <a:effectLst/>
                          <a:latin typeface="Calibri"/>
                        </a:rPr>
                        <a:t>8</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100" b="1" i="0" u="none" strike="noStrike">
                          <a:solidFill>
                            <a:srgbClr val="000000"/>
                          </a:solidFill>
                          <a:effectLst/>
                          <a:latin typeface="Calibri"/>
                        </a:rPr>
                        <a:t>BTS Book 8 </a:t>
                      </a:r>
                    </a:p>
                    <a:p>
                      <a:pPr algn="l" fontAlgn="b"/>
                      <a:r>
                        <a:rPr lang="en-US" sz="1100" b="1" i="1" u="none" strike="noStrike">
                          <a:solidFill>
                            <a:srgbClr val="000000"/>
                          </a:solidFill>
                          <a:effectLst/>
                          <a:latin typeface="Calibri"/>
                        </a:rPr>
                        <a:t>Level 5    </a:t>
                      </a:r>
                      <a:endParaRPr lang="en-US" sz="1100" b="1"/>
                    </a:p>
                    <a:p>
                      <a:pPr lvl="0" algn="l">
                        <a:buNone/>
                      </a:pPr>
                      <a:r>
                        <a:rPr lang="en-US" sz="1100" b="1" i="0" u="none" strike="noStrike">
                          <a:solidFill>
                            <a:srgbClr val="000000"/>
                          </a:solidFill>
                          <a:effectLst/>
                          <a:latin typeface="Calibri"/>
                        </a:rPr>
                        <a:t>A2-B1+</a:t>
                      </a:r>
                      <a:endParaRPr lang="en-US" sz="1100" b="1"/>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US" sz="1100" b="1" i="0" u="none" strike="noStrike">
                          <a:solidFill>
                            <a:srgbClr val="000000"/>
                          </a:solidFill>
                          <a:effectLst/>
                          <a:latin typeface="Calibri"/>
                        </a:rPr>
                        <a:t>ASP Book 8 </a:t>
                      </a:r>
                      <a:r>
                        <a:rPr lang="en-US" sz="1100" b="1" i="1" u="none" strike="noStrike">
                          <a:solidFill>
                            <a:srgbClr val="000000"/>
                          </a:solidFill>
                          <a:effectLst/>
                          <a:latin typeface="Calibri"/>
                        </a:rPr>
                        <a:t>Level 6  </a:t>
                      </a:r>
                      <a:r>
                        <a:rPr lang="en-US" sz="1100" b="1" i="0" u="none" strike="noStrike">
                          <a:solidFill>
                            <a:srgbClr val="000000"/>
                          </a:solidFill>
                          <a:effectLst/>
                          <a:latin typeface="Calibri"/>
                        </a:rPr>
                        <a:t>      </a:t>
                      </a:r>
                      <a:endParaRPr lang="en-US" sz="1100" b="1"/>
                    </a:p>
                    <a:p>
                      <a:pPr lvl="0" algn="l">
                        <a:buNone/>
                      </a:pPr>
                      <a:r>
                        <a:rPr lang="en-US" sz="1100" b="1" i="0" u="none" strike="noStrike">
                          <a:solidFill>
                            <a:srgbClr val="000000"/>
                          </a:solidFill>
                          <a:effectLst/>
                          <a:latin typeface="Calibri"/>
                        </a:rPr>
                        <a:t>B1-B1+</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GB" sz="1100" b="0" i="0" u="none" strike="noStrike">
                          <a:solidFill>
                            <a:srgbClr val="000000"/>
                          </a:solidFill>
                          <a:effectLst/>
                          <a:latin typeface="Calibri"/>
                        </a:rPr>
                        <a:t>Plus supplementary materials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rowSpan="2">
                  <a:txBody>
                    <a:bodyPr/>
                    <a:lstStyle/>
                    <a:p>
                      <a:pPr algn="l" fontAlgn="b"/>
                      <a:r>
                        <a:rPr lang="en-GB" sz="1100" b="0" i="0" u="none" strike="noStrike">
                          <a:solidFill>
                            <a:srgbClr val="000000"/>
                          </a:solidFill>
                          <a:effectLst/>
                          <a:latin typeface="Calibri"/>
                        </a:rPr>
                        <a:t>Continuation of BTS using the Learning Continuum to ensure Mastery at this level.</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2948892"/>
                  </a:ext>
                </a:extLst>
              </a:tr>
              <a:tr h="542807">
                <a:tc>
                  <a:txBody>
                    <a:bodyPr/>
                    <a:lstStyle/>
                    <a:p>
                      <a:pPr algn="ctr" fontAlgn="b"/>
                      <a:r>
                        <a:rPr lang="en-GB" sz="1100" b="1" i="0" u="none" strike="noStrike">
                          <a:solidFill>
                            <a:srgbClr val="000000"/>
                          </a:solidFill>
                          <a:effectLst/>
                          <a:latin typeface="Calibri"/>
                        </a:rPr>
                        <a:t>9</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100" b="1" i="0" u="none" strike="noStrike">
                          <a:solidFill>
                            <a:srgbClr val="000000"/>
                          </a:solidFill>
                          <a:effectLst/>
                          <a:latin typeface="Calibri"/>
                        </a:rPr>
                        <a:t>BTS Book 9 </a:t>
                      </a:r>
                    </a:p>
                    <a:p>
                      <a:pPr algn="l" fontAlgn="b"/>
                      <a:r>
                        <a:rPr lang="en-US" sz="1100" b="1" i="1" u="none" strike="noStrike">
                          <a:solidFill>
                            <a:srgbClr val="000000"/>
                          </a:solidFill>
                          <a:effectLst/>
                          <a:latin typeface="Calibri"/>
                        </a:rPr>
                        <a:t>Level 6</a:t>
                      </a:r>
                    </a:p>
                    <a:p>
                      <a:pPr algn="l" fontAlgn="b"/>
                      <a:r>
                        <a:rPr lang="en-US" sz="1100" b="1" i="0" u="none" strike="noStrike">
                          <a:solidFill>
                            <a:srgbClr val="000000"/>
                          </a:solidFill>
                          <a:effectLst/>
                          <a:latin typeface="Calibri"/>
                        </a:rPr>
                        <a:t>B1-B1+</a:t>
                      </a:r>
                      <a:endParaRPr lang="en-US" sz="1100" b="1"/>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US" sz="1100" b="1" i="0" u="none" strike="noStrike">
                          <a:solidFill>
                            <a:srgbClr val="000000"/>
                          </a:solidFill>
                          <a:effectLst/>
                          <a:latin typeface="Calibri"/>
                        </a:rPr>
                        <a:t>BTS Book 10 </a:t>
                      </a:r>
                      <a:r>
                        <a:rPr lang="en-US" sz="1100" b="1" i="1" u="none" strike="noStrike">
                          <a:solidFill>
                            <a:srgbClr val="000000"/>
                          </a:solidFill>
                          <a:effectLst/>
                          <a:latin typeface="Calibri"/>
                        </a:rPr>
                        <a:t>Level 6</a:t>
                      </a:r>
                    </a:p>
                    <a:p>
                      <a:pPr algn="l" fontAlgn="b"/>
                      <a:r>
                        <a:rPr lang="en-US" sz="1100" b="1" i="0" u="none" strike="noStrike">
                          <a:solidFill>
                            <a:srgbClr val="000000"/>
                          </a:solidFill>
                          <a:effectLst/>
                          <a:latin typeface="Calibri"/>
                        </a:rPr>
                        <a:t>B1+B2</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GB" sz="1100" b="0" i="0" u="none" strike="noStrike">
                          <a:solidFill>
                            <a:srgbClr val="000000"/>
                          </a:solidFill>
                          <a:effectLst/>
                          <a:latin typeface="Calibri"/>
                        </a:rPr>
                        <a:t>Plus supplementary materials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vMerge="1">
                  <a:txBody>
                    <a:bodyPr/>
                    <a:lstStyle/>
                    <a:p>
                      <a:endParaRPr lang="en-US"/>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6468623"/>
                  </a:ext>
                </a:extLst>
              </a:tr>
              <a:tr h="542807">
                <a:tc>
                  <a:txBody>
                    <a:bodyPr/>
                    <a:lstStyle/>
                    <a:p>
                      <a:pPr algn="ctr" fontAlgn="b"/>
                      <a:r>
                        <a:rPr lang="en-GB" sz="1100" b="1" i="0" u="none" strike="noStrike">
                          <a:solidFill>
                            <a:srgbClr val="000000"/>
                          </a:solidFill>
                          <a:effectLst/>
                          <a:latin typeface="Calibri"/>
                        </a:rPr>
                        <a:t>10</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100" b="1" i="0" u="none" strike="noStrike">
                          <a:solidFill>
                            <a:srgbClr val="000000"/>
                          </a:solidFill>
                          <a:effectLst/>
                          <a:latin typeface="Calibri"/>
                        </a:rPr>
                        <a:t>BTS Book 10 </a:t>
                      </a:r>
                      <a:r>
                        <a:rPr lang="en-US" sz="1100" b="1" i="1" u="none" strike="noStrike">
                          <a:solidFill>
                            <a:srgbClr val="000000"/>
                          </a:solidFill>
                          <a:effectLst/>
                          <a:latin typeface="Calibri"/>
                        </a:rPr>
                        <a:t>Level 6 </a:t>
                      </a:r>
                    </a:p>
                    <a:p>
                      <a:pPr algn="l" fontAlgn="b"/>
                      <a:r>
                        <a:rPr lang="en-US" sz="1100" b="1" i="0" u="none" strike="noStrike">
                          <a:solidFill>
                            <a:srgbClr val="000000"/>
                          </a:solidFill>
                          <a:effectLst/>
                          <a:latin typeface="Calibri"/>
                        </a:rPr>
                        <a:t>B1+B2</a:t>
                      </a:r>
                    </a:p>
                  </a:txBody>
                  <a:tcPr marL="36000" marR="18288"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US" sz="1100" b="1" i="0" u="none" strike="noStrike">
                          <a:solidFill>
                            <a:srgbClr val="000000"/>
                          </a:solidFill>
                          <a:effectLst/>
                          <a:latin typeface="Calibri"/>
                        </a:rPr>
                        <a:t>BTS Book 11 </a:t>
                      </a:r>
                      <a:r>
                        <a:rPr lang="en-US" sz="1100" b="1" i="1" u="none" strike="noStrike">
                          <a:solidFill>
                            <a:srgbClr val="000000"/>
                          </a:solidFill>
                          <a:effectLst/>
                          <a:latin typeface="Calibri"/>
                        </a:rPr>
                        <a:t>Level 7</a:t>
                      </a:r>
                    </a:p>
                    <a:p>
                      <a:pPr algn="l" fontAlgn="b"/>
                      <a:r>
                        <a:rPr lang="en-US" sz="1100" b="1" i="0" u="none" strike="noStrike">
                          <a:solidFill>
                            <a:srgbClr val="000000"/>
                          </a:solidFill>
                          <a:effectLst/>
                          <a:latin typeface="Calibri"/>
                        </a:rPr>
                        <a:t>B2</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GB" sz="1100" b="0" i="0" u="none" strike="noStrike">
                          <a:solidFill>
                            <a:srgbClr val="000000"/>
                          </a:solidFill>
                          <a:effectLst/>
                          <a:latin typeface="Calibri"/>
                        </a:rPr>
                        <a:t>Plus supplementary materials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rowSpan="2">
                  <a:txBody>
                    <a:bodyPr/>
                    <a:lstStyle/>
                    <a:p>
                      <a:pPr algn="l" fontAlgn="b"/>
                      <a:r>
                        <a:rPr lang="en-GB" sz="1100" b="0" i="0" u="none" strike="noStrike">
                          <a:solidFill>
                            <a:srgbClr val="000000"/>
                          </a:solidFill>
                          <a:effectLst/>
                          <a:latin typeface="Calibri"/>
                        </a:rPr>
                        <a:t>Not using NI to ensure continuity of the same curriculum.</a:t>
                      </a:r>
                    </a:p>
                    <a:p>
                      <a:pPr lvl="0" algn="l">
                        <a:buNone/>
                      </a:pPr>
                      <a:endParaRPr lang="en-GB" sz="1100" b="0" i="0" u="none" strike="noStrike">
                        <a:solidFill>
                          <a:srgbClr val="000000"/>
                        </a:solidFill>
                        <a:effectLst/>
                        <a:latin typeface="Calibri"/>
                      </a:endParaRPr>
                    </a:p>
                    <a:p>
                      <a:pPr lvl="0" algn="l">
                        <a:buNone/>
                      </a:pPr>
                      <a:r>
                        <a:rPr lang="en-GB" sz="1100" b="0" i="0" u="none" strike="noStrike" noProof="0">
                          <a:solidFill>
                            <a:srgbClr val="000000"/>
                          </a:solidFill>
                          <a:effectLst/>
                          <a:latin typeface="Calibri"/>
                        </a:rPr>
                        <a:t>Continuation of BTS using the Learning Continuum to ensure Mastery at this level.</a:t>
                      </a:r>
                      <a:endParaRPr lang="en-US"/>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5730817"/>
                  </a:ext>
                </a:extLst>
              </a:tr>
              <a:tr h="910000">
                <a:tc>
                  <a:txBody>
                    <a:bodyPr/>
                    <a:lstStyle/>
                    <a:p>
                      <a:pPr algn="ctr" fontAlgn="b"/>
                      <a:r>
                        <a:rPr lang="en-GB" sz="1100" b="1" i="0" u="none" strike="noStrike">
                          <a:solidFill>
                            <a:srgbClr val="000000"/>
                          </a:solidFill>
                          <a:effectLst/>
                          <a:latin typeface="Calibri"/>
                        </a:rPr>
                        <a:t>11</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100" b="1" i="0" u="none" strike="noStrike">
                          <a:solidFill>
                            <a:srgbClr val="000000"/>
                          </a:solidFill>
                          <a:effectLst/>
                          <a:latin typeface="Calibri"/>
                        </a:rPr>
                        <a:t>BTS Book 11 </a:t>
                      </a:r>
                      <a:r>
                        <a:rPr lang="en-US" sz="1100" b="1" i="1" u="none" strike="noStrike">
                          <a:solidFill>
                            <a:srgbClr val="000000"/>
                          </a:solidFill>
                          <a:effectLst/>
                          <a:latin typeface="Calibri"/>
                        </a:rPr>
                        <a:t>Level 7</a:t>
                      </a:r>
                    </a:p>
                    <a:p>
                      <a:pPr algn="l" fontAlgn="b"/>
                      <a:r>
                        <a:rPr lang="en-US" sz="1100" b="1" i="1" u="none" strike="noStrike">
                          <a:solidFill>
                            <a:srgbClr val="000000"/>
                          </a:solidFill>
                          <a:effectLst/>
                          <a:latin typeface="Calibri"/>
                        </a:rPr>
                        <a:t>B2</a:t>
                      </a:r>
                      <a:endParaRPr lang="en-US" sz="1100" b="1" i="0" u="none" strike="noStrike">
                        <a:solidFill>
                          <a:srgbClr val="000000"/>
                        </a:solidFill>
                        <a:effectLst/>
                        <a:latin typeface="Calibri"/>
                      </a:endParaRPr>
                    </a:p>
                  </a:txBody>
                  <a:tcPr marL="36000" marR="18288"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US" sz="1100" b="1" i="0" u="none" strike="noStrike">
                          <a:solidFill>
                            <a:srgbClr val="000000"/>
                          </a:solidFill>
                          <a:effectLst/>
                          <a:latin typeface="Calibri"/>
                        </a:rPr>
                        <a:t>BTS Book 12</a:t>
                      </a:r>
                      <a:r>
                        <a:rPr lang="en-US" sz="1100" b="1" i="1" u="none" strike="noStrike">
                          <a:solidFill>
                            <a:srgbClr val="000000"/>
                          </a:solidFill>
                          <a:effectLst/>
                          <a:latin typeface="Calibri"/>
                        </a:rPr>
                        <a:t> Level 8</a:t>
                      </a:r>
                    </a:p>
                    <a:p>
                      <a:pPr algn="l" fontAlgn="b"/>
                      <a:r>
                        <a:rPr lang="en-US" sz="1100" b="1" i="0" u="none" strike="noStrike">
                          <a:solidFill>
                            <a:srgbClr val="000000"/>
                          </a:solidFill>
                          <a:effectLst/>
                          <a:latin typeface="Calibri"/>
                        </a:rPr>
                        <a:t>B2+</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GB" sz="1100" b="0" i="0" u="none" strike="noStrike">
                          <a:solidFill>
                            <a:srgbClr val="000000"/>
                          </a:solidFill>
                          <a:effectLst/>
                          <a:latin typeface="Calibri"/>
                        </a:rPr>
                        <a:t>Plus supplementary materials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vMerge="1">
                  <a:txBody>
                    <a:bodyPr/>
                    <a:lstStyle/>
                    <a:p>
                      <a:endParaRPr lang="en-US"/>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2820775"/>
                  </a:ext>
                </a:extLst>
              </a:tr>
              <a:tr h="1117544">
                <a:tc>
                  <a:txBody>
                    <a:bodyPr/>
                    <a:lstStyle/>
                    <a:p>
                      <a:pPr algn="ctr" fontAlgn="b"/>
                      <a:r>
                        <a:rPr lang="en-GB" sz="1100" b="1" i="0" u="none" strike="noStrike">
                          <a:solidFill>
                            <a:srgbClr val="000000"/>
                          </a:solidFill>
                          <a:effectLst/>
                          <a:latin typeface="Calibri"/>
                        </a:rPr>
                        <a:t>12</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100" b="1" i="0" u="none" strike="noStrike">
                          <a:solidFill>
                            <a:srgbClr val="000000"/>
                          </a:solidFill>
                          <a:effectLst/>
                          <a:latin typeface="Calibri"/>
                        </a:rPr>
                        <a:t>BTS Book 12 </a:t>
                      </a:r>
                      <a:r>
                        <a:rPr lang="en-US" sz="1100" b="1" i="1" u="none" strike="noStrike">
                          <a:solidFill>
                            <a:srgbClr val="000000"/>
                          </a:solidFill>
                          <a:effectLst/>
                          <a:latin typeface="Calibri"/>
                        </a:rPr>
                        <a:t>Level 8</a:t>
                      </a:r>
                    </a:p>
                    <a:p>
                      <a:pPr algn="l" fontAlgn="b"/>
                      <a:r>
                        <a:rPr lang="en-US" sz="1100" b="1" i="0" u="none" strike="noStrike">
                          <a:solidFill>
                            <a:srgbClr val="000000"/>
                          </a:solidFill>
                          <a:effectLst/>
                          <a:latin typeface="Calibri"/>
                        </a:rPr>
                        <a:t>B2+</a:t>
                      </a:r>
                    </a:p>
                  </a:txBody>
                  <a:tcPr marL="36000" marR="18288"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lvl="0" algn="l">
                        <a:lnSpc>
                          <a:spcPct val="100000"/>
                        </a:lnSpc>
                        <a:spcBef>
                          <a:spcPts val="0"/>
                        </a:spcBef>
                        <a:spcAft>
                          <a:spcPts val="0"/>
                        </a:spcAft>
                        <a:buNone/>
                      </a:pPr>
                      <a:r>
                        <a:rPr lang="en-US" sz="1100" b="1" i="0" u="none" strike="noStrike" noProof="0">
                          <a:effectLst/>
                        </a:rPr>
                        <a:t>ADV New Interactions 12 </a:t>
                      </a:r>
                      <a:endParaRPr lang="en-US"/>
                    </a:p>
                    <a:p>
                      <a:pPr lvl="0" algn="l">
                        <a:lnSpc>
                          <a:spcPct val="100000"/>
                        </a:lnSpc>
                        <a:spcBef>
                          <a:spcPts val="0"/>
                        </a:spcBef>
                        <a:spcAft>
                          <a:spcPts val="0"/>
                        </a:spcAft>
                        <a:buNone/>
                      </a:pPr>
                      <a:r>
                        <a:rPr lang="en-US" sz="1100" b="1" i="0" u="none" strike="noStrike" noProof="0">
                          <a:effectLst/>
                        </a:rPr>
                        <a:t>ELITE New Interactions 4</a:t>
                      </a:r>
                    </a:p>
                    <a:p>
                      <a:pPr lvl="0" algn="l">
                        <a:lnSpc>
                          <a:spcPct val="100000"/>
                        </a:lnSpc>
                        <a:spcBef>
                          <a:spcPts val="0"/>
                        </a:spcBef>
                        <a:spcAft>
                          <a:spcPts val="0"/>
                        </a:spcAft>
                        <a:buNone/>
                      </a:pPr>
                      <a:r>
                        <a:rPr lang="en-US" sz="1100" b="1" i="0" u="none" strike="noStrike" noProof="0">
                          <a:effectLst/>
                        </a:rPr>
                        <a:t>Level 8.2/9.1</a:t>
                      </a:r>
                      <a:endParaRPr lang="en-US"/>
                    </a:p>
                    <a:p>
                      <a:pPr lvl="0" algn="l">
                        <a:buNone/>
                      </a:pPr>
                      <a:r>
                        <a:rPr lang="en-GB" sz="1050" b="1" i="0" u="none" strike="noStrike">
                          <a:solidFill>
                            <a:srgbClr val="000000"/>
                          </a:solidFill>
                          <a:effectLst/>
                          <a:latin typeface="Calibri"/>
                        </a:rPr>
                        <a:t>B2+ / C1</a:t>
                      </a:r>
                      <a:endParaRPr lang="en-US" sz="1050" b="1" i="0" u="none" strike="noStrike">
                        <a:solidFill>
                          <a:srgbClr val="000000"/>
                        </a:solidFill>
                        <a:effectLst/>
                        <a:latin typeface="+mn-lt"/>
                      </a:endParaRP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C2EC"/>
                    </a:solidFill>
                  </a:tcPr>
                </a:tc>
                <a:tc>
                  <a:txBody>
                    <a:bodyPr/>
                    <a:lstStyle/>
                    <a:p>
                      <a:pPr algn="l" fontAlgn="b"/>
                      <a:r>
                        <a:rPr lang="en-GB" sz="1100" b="0" i="0" u="none" strike="noStrike">
                          <a:solidFill>
                            <a:srgbClr val="000000"/>
                          </a:solidFill>
                          <a:effectLst/>
                          <a:latin typeface="Calibri"/>
                        </a:rPr>
                        <a:t>Plus supplementary materials</a:t>
                      </a:r>
                    </a:p>
                  </a:txBody>
                  <a:tcPr marL="36000" marR="36000" marT="36000" marB="360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GB" sz="1100" b="0" i="0" u="none" strike="noStrike">
                          <a:solidFill>
                            <a:srgbClr val="000000"/>
                          </a:solidFill>
                          <a:effectLst/>
                          <a:latin typeface="Calibri"/>
                        </a:rPr>
                        <a:t>Retain NI as no new book and students have been studying it. Need separate books for Advanced and Elite. </a:t>
                      </a: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395470"/>
                  </a:ext>
                </a:extLst>
              </a:tr>
            </a:tbl>
          </a:graphicData>
        </a:graphic>
      </p:graphicFrame>
      <p:sp>
        <p:nvSpPr>
          <p:cNvPr id="2" name="TextBox 1">
            <a:extLst>
              <a:ext uri="{FF2B5EF4-FFF2-40B4-BE49-F238E27FC236}">
                <a16:creationId xmlns:a16="http://schemas.microsoft.com/office/drawing/2014/main" id="{C4C24A53-4432-C914-D666-6F8BA51DD672}"/>
              </a:ext>
            </a:extLst>
          </p:cNvPr>
          <p:cNvSpPr txBox="1"/>
          <p:nvPr/>
        </p:nvSpPr>
        <p:spPr>
          <a:xfrm>
            <a:off x="9931522" y="6521847"/>
            <a:ext cx="2397695" cy="246221"/>
          </a:xfrm>
          <a:prstGeom prst="rect">
            <a:avLst/>
          </a:prstGeom>
          <a:noFill/>
        </p:spPr>
        <p:txBody>
          <a:bodyPr wrap="square" rtlCol="0">
            <a:spAutoFit/>
          </a:bodyPr>
          <a:lstStyle/>
          <a:p>
            <a:r>
              <a:rPr lang="en-US" sz="1000" b="1">
                <a:solidFill>
                  <a:srgbClr val="FF0000"/>
                </a:solidFill>
              </a:rPr>
              <a:t>No changes for Grade 12</a:t>
            </a:r>
            <a:endParaRPr lang="en-AE" sz="1000" b="1">
              <a:solidFill>
                <a:srgbClr val="FF0000"/>
              </a:solidFill>
            </a:endParaRPr>
          </a:p>
        </p:txBody>
      </p:sp>
      <p:sp>
        <p:nvSpPr>
          <p:cNvPr id="4" name="TextBox 3">
            <a:extLst>
              <a:ext uri="{FF2B5EF4-FFF2-40B4-BE49-F238E27FC236}">
                <a16:creationId xmlns:a16="http://schemas.microsoft.com/office/drawing/2014/main" id="{097C85F7-FAFA-A4D4-60C4-45C62AE49ED5}"/>
              </a:ext>
            </a:extLst>
          </p:cNvPr>
          <p:cNvSpPr txBox="1"/>
          <p:nvPr/>
        </p:nvSpPr>
        <p:spPr>
          <a:xfrm>
            <a:off x="-556179" y="10210"/>
            <a:ext cx="1183786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black">
                    <a:lumMod val="65000"/>
                    <a:lumOff val="35000"/>
                  </a:prstClr>
                </a:solidFill>
                <a:latin typeface="Helvetica" pitchFamily="2" charset="0"/>
                <a:ea typeface="AppleMyungjo" pitchFamily="2" charset="-127"/>
                <a:cs typeface="PF Din Text Universal Light" panose="02000506000000020004" pitchFamily="2" charset="0"/>
              </a:rPr>
              <a:t>Levelling Implementation for Cycle 2/3, 2023-24</a:t>
            </a:r>
            <a:endParaRPr kumimoji="0" lang="en-US" sz="3200" b="1" i="0" u="none" strike="noStrike" kern="1200" cap="none" spc="0" normalizeH="0" baseline="0" noProof="0">
              <a:ln>
                <a:noFill/>
              </a:ln>
              <a:solidFill>
                <a:prstClr val="black">
                  <a:lumMod val="65000"/>
                  <a:lumOff val="35000"/>
                </a:prstClr>
              </a:solidFill>
              <a:effectLst/>
              <a:uLnTx/>
              <a:uFillTx/>
              <a:latin typeface="Helvetica" pitchFamily="2" charset="0"/>
              <a:ea typeface="AppleMyungjo" pitchFamily="2" charset="-127"/>
              <a:cs typeface="PF Din Text Universal Light" panose="02000506000000020004" pitchFamily="2" charset="0"/>
            </a:endParaRPr>
          </a:p>
        </p:txBody>
      </p:sp>
    </p:spTree>
    <p:extLst>
      <p:ext uri="{BB962C8B-B14F-4D97-AF65-F5344CB8AC3E}">
        <p14:creationId xmlns:p14="http://schemas.microsoft.com/office/powerpoint/2010/main" val="354258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1">
            <a:extLst>
              <a:ext uri="{FF2B5EF4-FFF2-40B4-BE49-F238E27FC236}">
                <a16:creationId xmlns:a16="http://schemas.microsoft.com/office/drawing/2014/main" id="{284971AD-7AD2-5845-865F-BF22BF9C3212}"/>
              </a:ext>
            </a:extLst>
          </p:cNvPr>
          <p:cNvSpPr txBox="1">
            <a:spLocks/>
          </p:cNvSpPr>
          <p:nvPr/>
        </p:nvSpPr>
        <p:spPr>
          <a:xfrm>
            <a:off x="7393260" y="5207183"/>
            <a:ext cx="4339440" cy="9144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algn="ctr" defTabSz="914400" rtl="1" eaLnBrk="1" latinLnBrk="0" hangingPunct="1">
              <a:lnSpc>
                <a:spcPct val="90000"/>
              </a:lnSpc>
              <a:spcBef>
                <a:spcPct val="0"/>
              </a:spcBef>
              <a:buNone/>
            </a:pPr>
            <a:endParaRPr lang="ar-AE" sz="3200">
              <a:solidFill>
                <a:srgbClr val="C00000"/>
              </a:solidFill>
              <a:latin typeface="GE Dinar One" panose="020A0503020102020204" pitchFamily="18" charset="-78"/>
              <a:ea typeface="GE Dinar One" panose="020A0503020102020204" pitchFamily="18" charset="-78"/>
              <a:cs typeface="GE Dinar One" panose="020A0503020102020204" pitchFamily="18" charset="-78"/>
            </a:endParaRPr>
          </a:p>
        </p:txBody>
      </p:sp>
      <p:sp>
        <p:nvSpPr>
          <p:cNvPr id="11" name="TextBox 10">
            <a:extLst>
              <a:ext uri="{FF2B5EF4-FFF2-40B4-BE49-F238E27FC236}">
                <a16:creationId xmlns:a16="http://schemas.microsoft.com/office/drawing/2014/main" id="{03F40934-5116-184F-965C-8EB1DFB68361}"/>
              </a:ext>
            </a:extLst>
          </p:cNvPr>
          <p:cNvSpPr txBox="1"/>
          <p:nvPr/>
        </p:nvSpPr>
        <p:spPr>
          <a:xfrm>
            <a:off x="-3205691" y="1199498"/>
            <a:ext cx="2633341" cy="523220"/>
          </a:xfrm>
          <a:prstGeom prst="rect">
            <a:avLst/>
          </a:prstGeom>
          <a:noFill/>
        </p:spPr>
        <p:txBody>
          <a:bodyPr wrap="square" lIns="91440" tIns="45720" rIns="91440" bIns="45720" rtlCol="0" anchor="t">
            <a:spAutoFit/>
          </a:bodyPr>
          <a:lstStyle/>
          <a:p>
            <a:pPr algn="ctr" rtl="1"/>
            <a:r>
              <a:rPr lang="en-US" sz="2800">
                <a:solidFill>
                  <a:srgbClr val="000000"/>
                </a:solidFill>
                <a:latin typeface="Helvetica"/>
                <a:ea typeface="AppleMyungjo"/>
                <a:cs typeface="Helvetica"/>
              </a:rPr>
              <a:t>Rationale</a:t>
            </a:r>
          </a:p>
        </p:txBody>
      </p:sp>
      <p:sp>
        <p:nvSpPr>
          <p:cNvPr id="12" name="TextBox 11">
            <a:extLst>
              <a:ext uri="{FF2B5EF4-FFF2-40B4-BE49-F238E27FC236}">
                <a16:creationId xmlns:a16="http://schemas.microsoft.com/office/drawing/2014/main" id="{862271A4-0215-1348-A97D-F6D300FCADD0}"/>
              </a:ext>
            </a:extLst>
          </p:cNvPr>
          <p:cNvSpPr txBox="1"/>
          <p:nvPr/>
        </p:nvSpPr>
        <p:spPr>
          <a:xfrm>
            <a:off x="5490472" y="4574490"/>
            <a:ext cx="1801755" cy="430887"/>
          </a:xfrm>
          <a:prstGeom prst="rect">
            <a:avLst/>
          </a:prstGeom>
          <a:noFill/>
        </p:spPr>
        <p:txBody>
          <a:bodyPr wrap="square" lIns="91440" tIns="45720" rIns="91440" bIns="45720" rtlCol="0" anchor="t">
            <a:spAutoFit/>
          </a:bodyPr>
          <a:lstStyle/>
          <a:p>
            <a:pPr algn="r" rtl="1"/>
            <a:endParaRPr lang="en-US" sz="2200" b="1">
              <a:solidFill>
                <a:srgbClr val="000000"/>
              </a:solidFill>
              <a:latin typeface="Helvetica Light" panose="020B0403020202020204" pitchFamily="34" charset="0"/>
              <a:cs typeface="PF Din Text Universal Light" panose="02000506000000020004" pitchFamily="2" charset="0"/>
            </a:endParaRPr>
          </a:p>
        </p:txBody>
      </p:sp>
      <p:sp>
        <p:nvSpPr>
          <p:cNvPr id="2" name="Rectangle 1">
            <a:extLst>
              <a:ext uri="{FF2B5EF4-FFF2-40B4-BE49-F238E27FC236}">
                <a16:creationId xmlns:a16="http://schemas.microsoft.com/office/drawing/2014/main" id="{C9B5FA74-5208-A547-B8A1-0B9AB715CA35}"/>
              </a:ext>
            </a:extLst>
          </p:cNvPr>
          <p:cNvSpPr/>
          <p:nvPr/>
        </p:nvSpPr>
        <p:spPr>
          <a:xfrm>
            <a:off x="3048000" y="6627167"/>
            <a:ext cx="6096000" cy="461665"/>
          </a:xfrm>
          <a:prstGeom prst="rect">
            <a:avLst/>
          </a:prstGeom>
        </p:spPr>
        <p:txBody>
          <a:bodyPr>
            <a:spAutoFit/>
          </a:bodyPr>
          <a:lstStyle/>
          <a:p>
            <a:pPr algn="ctr">
              <a:tabLst>
                <a:tab pos="2971800" algn="ctr"/>
                <a:tab pos="5943600" algn="r"/>
              </a:tabLst>
            </a:pPr>
            <a:r>
              <a:rPr lang="en-US" sz="1200">
                <a:solidFill>
                  <a:srgbClr val="9E770E"/>
                </a:solidFill>
                <a:latin typeface="Cronos Pro" panose="020C0502030403020304" pitchFamily="34" charset="77"/>
                <a:ea typeface="Calibri" panose="020F0502020204030204" pitchFamily="34" charset="0"/>
                <a:cs typeface="Arial" panose="020B0604020202020204" pitchFamily="34" charset="0"/>
              </a:rPr>
              <a:t>Federal Entity </a:t>
            </a:r>
            <a:r>
              <a:rPr lang="en-US" sz="1200">
                <a:solidFill>
                  <a:srgbClr val="9E770E"/>
                </a:solidFill>
                <a:latin typeface="Helvetica" pitchFamily="2" charset="0"/>
                <a:ea typeface="Calibri" panose="020F0502020204030204" pitchFamily="34" charset="0"/>
                <a:cs typeface="Arial" panose="020B0604020202020204" pitchFamily="34" charset="0"/>
              </a:rPr>
              <a:t>| </a:t>
            </a:r>
            <a:r>
              <a:rPr lang="ar-SA" sz="1200">
                <a:solidFill>
                  <a:srgbClr val="9E770E"/>
                </a:solidFill>
                <a:latin typeface="AXtManal" pitchFamily="2" charset="0"/>
                <a:ea typeface="Calibri" panose="020F0502020204030204" pitchFamily="34" charset="0"/>
              </a:rPr>
              <a:t>هيئة اتحادية</a:t>
            </a:r>
            <a:r>
              <a:rPr lang="en-US" sz="1200">
                <a:latin typeface="AXtManal" pitchFamily="2" charset="0"/>
                <a:ea typeface="Calibri" panose="020F0502020204030204" pitchFamily="34" charset="0"/>
                <a:cs typeface="Arial" panose="020B0604020202020204" pitchFamily="34" charset="0"/>
              </a:rPr>
              <a:t> </a:t>
            </a:r>
          </a:p>
          <a:p>
            <a:pPr algn="ctr">
              <a:tabLst>
                <a:tab pos="2971800" algn="ctr"/>
                <a:tab pos="5943600" algn="r"/>
              </a:tabLst>
            </a:pPr>
            <a:endParaRPr lang="en-US" sz="1200">
              <a:effectLst/>
              <a:latin typeface="Calibri" panose="020F0502020204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B0BF1E8E-38D3-23F7-EDCC-2F96C826126C}"/>
              </a:ext>
            </a:extLst>
          </p:cNvPr>
          <p:cNvSpPr txBox="1"/>
          <p:nvPr/>
        </p:nvSpPr>
        <p:spPr>
          <a:xfrm>
            <a:off x="76403" y="1427496"/>
            <a:ext cx="4536391" cy="52322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cs typeface="Calibri" panose="020F0502020204030204"/>
              </a:rPr>
              <a:t>New Curriculum Implementation and Pedagogical Framework</a:t>
            </a:r>
          </a:p>
          <a:p>
            <a:pPr marL="285750" indent="-285750">
              <a:buFont typeface="Arial"/>
              <a:buChar char="•"/>
            </a:pPr>
            <a:endParaRPr lang="en-US">
              <a:cs typeface="Calibri" panose="020F0502020204030204"/>
            </a:endParaRPr>
          </a:p>
          <a:p>
            <a:pPr marL="285750" indent="-285750" algn="just">
              <a:buFont typeface="Arial"/>
              <a:buChar char="•"/>
            </a:pPr>
            <a:r>
              <a:rPr lang="en-US" sz="1600">
                <a:cs typeface="Calibri" panose="020F0502020204030204"/>
              </a:rPr>
              <a:t>Single scope and sequence.</a:t>
            </a:r>
          </a:p>
          <a:p>
            <a:pPr marL="285750" indent="-285750" algn="just">
              <a:buFont typeface="Arial"/>
              <a:buChar char="•"/>
            </a:pPr>
            <a:endParaRPr lang="en-US" sz="1600">
              <a:cs typeface="Calibri" panose="020F0502020204030204"/>
            </a:endParaRPr>
          </a:p>
          <a:p>
            <a:pPr marL="285750" indent="-285750" algn="just">
              <a:buFont typeface="Arial"/>
              <a:buChar char="•"/>
            </a:pPr>
            <a:r>
              <a:rPr lang="en-US" sz="1600">
                <a:cs typeface="Calibri" panose="020F0502020204030204"/>
              </a:rPr>
              <a:t>Integrated approach to learning and literacy as a core competency.</a:t>
            </a:r>
          </a:p>
          <a:p>
            <a:pPr algn="just"/>
            <a:endParaRPr lang="en-US" sz="1600">
              <a:cs typeface="Calibri" panose="020F0502020204030204"/>
            </a:endParaRPr>
          </a:p>
          <a:p>
            <a:pPr algn="just"/>
            <a:endParaRPr lang="en-US" sz="1600">
              <a:cs typeface="Calibri" panose="020F0502020204030204"/>
            </a:endParaRPr>
          </a:p>
          <a:p>
            <a:pPr marL="285750" indent="-285750" algn="just">
              <a:buFont typeface="Arial"/>
              <a:buChar char="•"/>
            </a:pPr>
            <a:r>
              <a:rPr lang="en-US" sz="1600">
                <a:cs typeface="Calibri" panose="020F0502020204030204"/>
              </a:rPr>
              <a:t>Prioritise skill-based learning and differentiation to meet individual skill-based needs. </a:t>
            </a:r>
          </a:p>
          <a:p>
            <a:pPr algn="just"/>
            <a:endParaRPr lang="en-US" sz="1600">
              <a:cs typeface="Calibri" panose="020F0502020204030204"/>
            </a:endParaRPr>
          </a:p>
          <a:p>
            <a:pPr marL="285750" indent="-285750" algn="just">
              <a:buFont typeface="Arial"/>
              <a:buChar char="•"/>
            </a:pPr>
            <a:endParaRPr lang="en-US" sz="1600">
              <a:cs typeface="Calibri" panose="020F0502020204030204"/>
            </a:endParaRPr>
          </a:p>
          <a:p>
            <a:pPr marL="285750" indent="-285750" algn="just">
              <a:buFont typeface="Arial"/>
              <a:buChar char="•"/>
            </a:pPr>
            <a:r>
              <a:rPr lang="en-US" sz="1600">
                <a:cs typeface="Calibri" panose="020F0502020204030204"/>
              </a:rPr>
              <a:t>Data-driven practice for evaluating and planning curriculum implementation. </a:t>
            </a:r>
            <a:endParaRPr lang="en-US"/>
          </a:p>
          <a:p>
            <a:pPr marL="285750" indent="-285750">
              <a:buFont typeface="Arial"/>
              <a:buChar char="•"/>
            </a:pPr>
            <a:endParaRPr lang="en-US">
              <a:cs typeface="Calibri" panose="020F0502020204030204"/>
            </a:endParaRPr>
          </a:p>
          <a:p>
            <a:pPr marL="285750" indent="-285750">
              <a:buFont typeface="Arial"/>
              <a:buChar char="•"/>
            </a:pPr>
            <a:endParaRPr lang="en-US">
              <a:cs typeface="Calibri" panose="020F0502020204030204"/>
            </a:endParaRPr>
          </a:p>
          <a:p>
            <a:pPr marL="285750" indent="-285750">
              <a:buFont typeface="Arial"/>
              <a:buChar char="•"/>
            </a:pPr>
            <a:endParaRPr lang="en-US">
              <a:cs typeface="Calibri" panose="020F0502020204030204"/>
            </a:endParaRPr>
          </a:p>
          <a:p>
            <a:pPr marL="285750" indent="-285750">
              <a:buFont typeface="Arial"/>
              <a:buChar char="•"/>
            </a:pPr>
            <a:endParaRPr lang="en-US">
              <a:cs typeface="Calibri" panose="020F0502020204030204"/>
            </a:endParaRPr>
          </a:p>
        </p:txBody>
      </p:sp>
      <p:sp>
        <p:nvSpPr>
          <p:cNvPr id="4" name="TextBox 3">
            <a:extLst>
              <a:ext uri="{FF2B5EF4-FFF2-40B4-BE49-F238E27FC236}">
                <a16:creationId xmlns:a16="http://schemas.microsoft.com/office/drawing/2014/main" id="{713334EB-A065-2A6C-E3A9-86064965380D}"/>
              </a:ext>
            </a:extLst>
          </p:cNvPr>
          <p:cNvSpPr txBox="1"/>
          <p:nvPr/>
        </p:nvSpPr>
        <p:spPr>
          <a:xfrm>
            <a:off x="5261547" y="1182296"/>
            <a:ext cx="6880185" cy="49552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u="sng">
              <a:cs typeface="Calibri" panose="020F0502020204030204"/>
            </a:endParaRPr>
          </a:p>
          <a:p>
            <a:pPr algn="ctr"/>
            <a:r>
              <a:rPr lang="en-US" b="1" u="sng" dirty="0">
                <a:cs typeface="Calibri" panose="020F0502020204030204"/>
              </a:rPr>
              <a:t>Expected Improvements</a:t>
            </a:r>
            <a:endParaRPr lang="en-US" dirty="0">
              <a:cs typeface="Calibri" panose="020F0502020204030204"/>
            </a:endParaRPr>
          </a:p>
          <a:p>
            <a:endParaRPr lang="en-US">
              <a:cs typeface="Calibri" panose="020F0502020204030204"/>
            </a:endParaRPr>
          </a:p>
          <a:p>
            <a:endParaRPr lang="en-US">
              <a:cs typeface="Calibri" panose="020F0502020204030204"/>
            </a:endParaRPr>
          </a:p>
          <a:p>
            <a:pPr algn="just"/>
            <a:r>
              <a:rPr lang="en-US" sz="1600" dirty="0">
                <a:cs typeface="Calibri" panose="020F0502020204030204"/>
              </a:rPr>
              <a:t>Single core resource, instead of multiple level resources per grade.</a:t>
            </a:r>
            <a:endParaRPr lang="en-US" dirty="0"/>
          </a:p>
          <a:p>
            <a:pPr marL="285750" indent="-285750" algn="just">
              <a:buFont typeface="Arial"/>
              <a:buChar char="•"/>
            </a:pPr>
            <a:endParaRPr lang="en-US" sz="1600">
              <a:cs typeface="Calibri" panose="020F0502020204030204"/>
            </a:endParaRPr>
          </a:p>
          <a:p>
            <a:pPr algn="just"/>
            <a:r>
              <a:rPr lang="en-US" sz="1600" dirty="0">
                <a:cs typeface="Calibri" panose="020F0502020204030204"/>
              </a:rPr>
              <a:t>A fixed standard per grade to  align horizontally with other EMI subjects.</a:t>
            </a:r>
            <a:endParaRPr lang="en-US" dirty="0"/>
          </a:p>
          <a:p>
            <a:pPr marL="285750" indent="-285750" algn="just">
              <a:buFont typeface="Arial"/>
              <a:buChar char="•"/>
            </a:pPr>
            <a:endParaRPr lang="en-US" sz="1600">
              <a:cs typeface="Calibri" panose="020F0502020204030204"/>
            </a:endParaRPr>
          </a:p>
          <a:p>
            <a:pPr marL="285750" indent="-285750" algn="just">
              <a:buFont typeface="Arial"/>
              <a:buChar char="•"/>
            </a:pPr>
            <a:endParaRPr lang="en-US" sz="1600">
              <a:cs typeface="Calibri" panose="020F0502020204030204"/>
            </a:endParaRPr>
          </a:p>
          <a:p>
            <a:pPr algn="just"/>
            <a:endParaRPr lang="en-US" sz="1600">
              <a:cs typeface="Calibri" panose="020F0502020204030204"/>
            </a:endParaRPr>
          </a:p>
          <a:p>
            <a:pPr algn="just"/>
            <a:r>
              <a:rPr lang="en-US" sz="1600" dirty="0">
                <a:cs typeface="Calibri" panose="020F0502020204030204"/>
              </a:rPr>
              <a:t>A single differentiated resource for students that encourages continuous assessment of all student levels.</a:t>
            </a:r>
            <a:endParaRPr lang="en-US" dirty="0"/>
          </a:p>
          <a:p>
            <a:pPr marL="285750" indent="-285750" algn="just">
              <a:buFont typeface="Arial"/>
              <a:buChar char="•"/>
            </a:pPr>
            <a:endParaRPr lang="en-US" sz="1600">
              <a:cs typeface="Calibri" panose="020F0502020204030204"/>
            </a:endParaRPr>
          </a:p>
          <a:p>
            <a:pPr algn="just"/>
            <a:endParaRPr lang="en-US" sz="1600">
              <a:cs typeface="Calibri" panose="020F0502020204030204"/>
            </a:endParaRPr>
          </a:p>
          <a:p>
            <a:pPr marL="285750" indent="-285750" algn="just">
              <a:buFont typeface="Arial" panose="020B0604020202020204" pitchFamily="34" charset="0"/>
              <a:buChar char="•"/>
            </a:pPr>
            <a:endParaRPr lang="en-US" sz="1600">
              <a:cs typeface="Calibri" panose="020F0502020204030204"/>
            </a:endParaRPr>
          </a:p>
          <a:p>
            <a:pPr algn="just"/>
            <a:r>
              <a:rPr lang="en-US" sz="1600" dirty="0">
                <a:cs typeface="Calibri" panose="020F0502020204030204"/>
              </a:rPr>
              <a:t>Analysis of course materials, assessment data and stakeholder consultation will help to better support decision making. </a:t>
            </a:r>
            <a:endParaRPr lang="en-US" dirty="0">
              <a:cs typeface="Calibri" panose="020F0502020204030204"/>
            </a:endParaRPr>
          </a:p>
          <a:p>
            <a:pPr marL="285750" indent="-285750">
              <a:buFont typeface="Arial"/>
              <a:buChar char="•"/>
            </a:pPr>
            <a:endParaRPr lang="en-US">
              <a:cs typeface="Calibri" panose="020F0502020204030204"/>
            </a:endParaRPr>
          </a:p>
          <a:p>
            <a:pPr marL="285750" indent="-285750">
              <a:buFont typeface="Arial"/>
              <a:buChar char="•"/>
            </a:pPr>
            <a:endParaRPr lang="en-US">
              <a:cs typeface="Calibri" panose="020F0502020204030204"/>
            </a:endParaRPr>
          </a:p>
        </p:txBody>
      </p:sp>
      <p:sp>
        <p:nvSpPr>
          <p:cNvPr id="5" name="Arrow: Right 4">
            <a:extLst>
              <a:ext uri="{FF2B5EF4-FFF2-40B4-BE49-F238E27FC236}">
                <a16:creationId xmlns:a16="http://schemas.microsoft.com/office/drawing/2014/main" id="{F192C5BD-DA4B-AC52-4841-EDBE884A8C61}"/>
              </a:ext>
            </a:extLst>
          </p:cNvPr>
          <p:cNvSpPr/>
          <p:nvPr/>
        </p:nvSpPr>
        <p:spPr>
          <a:xfrm>
            <a:off x="4729976" y="2337315"/>
            <a:ext cx="533400" cy="206498"/>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Right 5">
            <a:extLst>
              <a:ext uri="{FF2B5EF4-FFF2-40B4-BE49-F238E27FC236}">
                <a16:creationId xmlns:a16="http://schemas.microsoft.com/office/drawing/2014/main" id="{8D4E8E9D-3C78-A1E4-DE48-EAA7CED2CB76}"/>
              </a:ext>
            </a:extLst>
          </p:cNvPr>
          <p:cNvSpPr/>
          <p:nvPr/>
        </p:nvSpPr>
        <p:spPr>
          <a:xfrm>
            <a:off x="4727257" y="3825745"/>
            <a:ext cx="533400" cy="206498"/>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Right 6">
            <a:extLst>
              <a:ext uri="{FF2B5EF4-FFF2-40B4-BE49-F238E27FC236}">
                <a16:creationId xmlns:a16="http://schemas.microsoft.com/office/drawing/2014/main" id="{EFC4ECCE-03D1-9701-7A0E-7FF682663E35}"/>
              </a:ext>
            </a:extLst>
          </p:cNvPr>
          <p:cNvSpPr/>
          <p:nvPr/>
        </p:nvSpPr>
        <p:spPr>
          <a:xfrm>
            <a:off x="4680449" y="5042125"/>
            <a:ext cx="533400" cy="206498"/>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8E8EF689-7623-A675-85F5-A12AC28F4B1A}"/>
              </a:ext>
            </a:extLst>
          </p:cNvPr>
          <p:cNvSpPr/>
          <p:nvPr/>
        </p:nvSpPr>
        <p:spPr>
          <a:xfrm>
            <a:off x="4727257" y="2859741"/>
            <a:ext cx="533400" cy="206498"/>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B1D50888-CE93-3E2D-A696-1A7797F613CA}"/>
              </a:ext>
            </a:extLst>
          </p:cNvPr>
          <p:cNvSpPr/>
          <p:nvPr/>
        </p:nvSpPr>
        <p:spPr>
          <a:xfrm>
            <a:off x="11605207" y="6523954"/>
            <a:ext cx="224287" cy="2070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156373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xEl>
                                              <p:pRg st="14" end="14"/>
                                            </p:txEl>
                                          </p:spTgt>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5" grpId="0" animBg="1"/>
      <p:bldP spid="6" grpId="0" animBg="1"/>
      <p:bldP spid="7" grpId="0" animBg="1"/>
      <p:bldP spid="8"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a:solidFill>
                  <a:schemeClr val="bg1"/>
                </a:solidFill>
              </a:rPr>
              <a:t>Thank you</a:t>
            </a:r>
          </a:p>
        </p:txBody>
      </p:sp>
    </p:spTree>
    <p:extLst>
      <p:ext uri="{BB962C8B-B14F-4D97-AF65-F5344CB8AC3E}">
        <p14:creationId xmlns:p14="http://schemas.microsoft.com/office/powerpoint/2010/main" val="285670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CF956765978A4E84DB83C12DF3A3E5" ma:contentTypeVersion="15" ma:contentTypeDescription="Create a new document." ma:contentTypeScope="" ma:versionID="950e329132921f2871457334bb027b3d">
  <xsd:schema xmlns:xsd="http://www.w3.org/2001/XMLSchema" xmlns:xs="http://www.w3.org/2001/XMLSchema" xmlns:p="http://schemas.microsoft.com/office/2006/metadata/properties" xmlns:ns2="a248f18c-0cf3-4883-b251-3a636bf9f029" xmlns:ns3="c811c2b8-79ce-4ac0-a509-5687139792ef" targetNamespace="http://schemas.microsoft.com/office/2006/metadata/properties" ma:root="true" ma:fieldsID="874ac9a932ae5e6bdb6c0f67b885af3d" ns2:_="" ns3:_="">
    <xsd:import namespace="a248f18c-0cf3-4883-b251-3a636bf9f029"/>
    <xsd:import namespace="c811c2b8-79ce-4ac0-a509-5687139792e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8f18c-0cf3-4883-b251-3a636bf9f02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a23883f-92b6-473f-8119-4cec5d2ada65}" ma:internalName="TaxCatchAll" ma:showField="CatchAllData" ma:web="a248f18c-0cf3-4883-b251-3a636bf9f02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811c2b8-79ce-4ac0-a509-5687139792e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fea0466-b813-4159-b5c3-eab993cdabbe"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811c2b8-79ce-4ac0-a509-5687139792ef">
      <Terms xmlns="http://schemas.microsoft.com/office/infopath/2007/PartnerControls"/>
    </lcf76f155ced4ddcb4097134ff3c332f>
    <TaxCatchAll xmlns="a248f18c-0cf3-4883-b251-3a636bf9f029" xsi:nil="true"/>
    <SharedWithUsers xmlns="a248f18c-0cf3-4883-b251-3a636bf9f029">
      <UserInfo>
        <DisplayName>Kulsum Munshi</DisplayName>
        <AccountId>225</AccountId>
        <AccountType/>
      </UserInfo>
    </SharedWithUsers>
  </documentManagement>
</p:properties>
</file>

<file path=customXml/itemProps1.xml><?xml version="1.0" encoding="utf-8"?>
<ds:datastoreItem xmlns:ds="http://schemas.openxmlformats.org/officeDocument/2006/customXml" ds:itemID="{DAC862CF-D0FB-4559-BCA2-BB17A0F104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48f18c-0cf3-4883-b251-3a636bf9f029"/>
    <ds:schemaRef ds:uri="c811c2b8-79ce-4ac0-a509-5687139792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9ED1848-1018-423F-BB18-B372B4D2D3FA}">
  <ds:schemaRefs>
    <ds:schemaRef ds:uri="http://schemas.microsoft.com/sharepoint/v3/contenttype/forms"/>
  </ds:schemaRefs>
</ds:datastoreItem>
</file>

<file path=customXml/itemProps3.xml><?xml version="1.0" encoding="utf-8"?>
<ds:datastoreItem xmlns:ds="http://schemas.openxmlformats.org/officeDocument/2006/customXml" ds:itemID="{B4EFCA5F-8AD3-41FC-8CCA-A8983CDF8B78}">
  <ds:schemaRefs>
    <ds:schemaRef ds:uri="http://schemas.microsoft.com/office/2006/metadata/properties"/>
    <ds:schemaRef ds:uri="http://schemas.microsoft.com/office/infopath/2007/PartnerControls"/>
    <ds:schemaRef ds:uri="c811c2b8-79ce-4ac0-a509-5687139792ef"/>
    <ds:schemaRef ds:uri="a248f18c-0cf3-4883-b251-3a636bf9f029"/>
  </ds:schemaRefs>
</ds:datastoreItem>
</file>

<file path=docProps/app.xml><?xml version="1.0" encoding="utf-8"?>
<Properties xmlns="http://schemas.openxmlformats.org/officeDocument/2006/extended-properties" xmlns:vt="http://schemas.openxmlformats.org/officeDocument/2006/docPropsVTypes">
  <Template/>
  <TotalTime>32</TotalTime>
  <Words>1424</Words>
  <Application>Microsoft Macintosh PowerPoint</Application>
  <PresentationFormat>Widescreen</PresentationFormat>
  <Paragraphs>249</Paragraphs>
  <Slides>5</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vt:i4>
      </vt:variant>
    </vt:vector>
  </HeadingPairs>
  <TitlesOfParts>
    <vt:vector size="15" baseType="lpstr">
      <vt:lpstr>Arial</vt:lpstr>
      <vt:lpstr>AXtManal</vt:lpstr>
      <vt:lpstr>Calibri</vt:lpstr>
      <vt:lpstr>Calibri Light</vt:lpstr>
      <vt:lpstr>Cronos Pro</vt:lpstr>
      <vt:lpstr>GE Dinar One</vt:lpstr>
      <vt:lpstr>Helvetica</vt:lpstr>
      <vt:lpstr>Helvetica Light</vt:lpstr>
      <vt:lpstr>تصميم مخصص</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Abughaida</dc:creator>
  <cp:lastModifiedBy>Anne Behan</cp:lastModifiedBy>
  <cp:revision>266</cp:revision>
  <dcterms:created xsi:type="dcterms:W3CDTF">2023-01-23T16:44:22Z</dcterms:created>
  <dcterms:modified xsi:type="dcterms:W3CDTF">2023-09-08T07:38:33Z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0x01010012CF956765978A4E84DB83C12DF3A3E5</vt:lpwstr>
  </property>
  <property fmtid="{D5CDD505-2E9C-101B-9397-08002B2CF9AE}" pid="3" name="MediaServiceImageTags">
    <vt:lpwstr/>
  </property>
</Properties>
</file>