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2"/>
  </p:notesMasterIdLst>
  <p:sldIdLst>
    <p:sldId id="271" r:id="rId2"/>
    <p:sldId id="257" r:id="rId3"/>
    <p:sldId id="272" r:id="rId4"/>
    <p:sldId id="273" r:id="rId5"/>
    <p:sldId id="284" r:id="rId6"/>
    <p:sldId id="285" r:id="rId7"/>
    <p:sldId id="274" r:id="rId8"/>
    <p:sldId id="275" r:id="rId9"/>
    <p:sldId id="286" r:id="rId10"/>
    <p:sldId id="282" r:id="rId11"/>
    <p:sldId id="290" r:id="rId12"/>
    <p:sldId id="279" r:id="rId13"/>
    <p:sldId id="276" r:id="rId14"/>
    <p:sldId id="277" r:id="rId15"/>
    <p:sldId id="287" r:id="rId16"/>
    <p:sldId id="278" r:id="rId17"/>
    <p:sldId id="280" r:id="rId18"/>
    <p:sldId id="281" r:id="rId19"/>
    <p:sldId id="291" r:id="rId20"/>
    <p:sldId id="293" r:id="rId21"/>
    <p:sldId id="294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301" autoAdjust="0"/>
  </p:normalViewPr>
  <p:slideViewPr>
    <p:cSldViewPr snapToGrid="0">
      <p:cViewPr varScale="1">
        <p:scale>
          <a:sx n="41" d="100"/>
          <a:sy n="41" d="100"/>
        </p:scale>
        <p:origin x="66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20693E8-84B9-4A0A-9711-0706A8BED566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7472885-F0E5-41ED-A0AB-FE209AA6D2D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5925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72885-F0E5-41ED-A0AB-FE209AA6D2DA}" type="slidenum">
              <a:rPr lang="ar-AE" smtClean="0"/>
              <a:t>13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23751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162B52-3F3E-44E8-AE1E-6B1F1F431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D64B2FB-36E3-44D1-986B-42F7E9EBC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D5928AA-7A21-40B0-8DBA-E39062BFD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88FC19F-5680-4F21-AE3D-18301F24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778297F-6F9F-408B-BBEC-E6FEDBED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15927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531FC5-DA50-4175-ADA8-5539C843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1E2CB0C-924A-4E7A-BB8C-EB16F8AD9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31660DF-D5BE-43C6-84CC-32F6E0DE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1C1D2A8-4BAE-48E5-93AD-9C42388DA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22109D7-0C74-4CBD-BF31-8158DFBB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95718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535350B-CABE-44EE-948B-8C5F2342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AD1497C-8E18-4040-85D0-F693C62DC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2FEC00F-FD7F-4FA9-8225-55AB821D9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336F578-EFE7-4188-AE8D-4A4F38933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02AF7D7-A177-490C-9061-BFC5DB0D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5525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BD8D6EB-B92B-41EA-9059-66B6C496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D0C3331-BDF6-4988-976F-281D206AA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2B4F44C-B89B-431B-99A5-F8A55222E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25FBB9C-16D1-4AC3-9A9C-1BFD9683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A623836-8A2C-477E-B541-65C092BE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A4D15EF-DF51-424E-B546-27477AB14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7565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C2FE9D-DAE4-4496-8253-6B88F7DA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EDB8388-8851-4CEE-957D-134961BE3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0D803E0-5035-421A-B15B-215CF3A93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7FD0BB81-A67F-4DD9-B88B-3FD343992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54ECC8C-0208-4DF0-B24F-4EF42D2AA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0E215463-B96F-436E-8F52-FA6962D1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A273C67-4514-4BF9-B48F-2AD099CF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96BFAB2-ABD9-44FA-AD41-00092BCA6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4672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4F4447-BFBF-4406-8256-C130C9F9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0BE85C3-F245-4D04-8803-488F0988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FCCFF278-08D1-43FB-9C56-923CF04C4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E18F785-2D5E-4FAE-AF89-F6EEFE81F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7123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B2D3D11-1BD0-464B-B538-A77B3FFF6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E6B417E6-B484-4C06-B935-A5938E769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FC6A002-C72E-4082-9CE8-8688E4973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7951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250878-51AE-43A4-8FA0-C3259A52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FDDF920-B5BC-4DB9-97E3-B51677B7D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E06954F-3939-4A7C-BF23-E22926945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8917540-C626-4BD6-8264-39384FE8C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AF923B4-FF63-4B34-8AAF-5C7714FB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BD93EB6-BA1D-4EE1-AE84-ED2740E7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2568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69D1A31-4CF4-44C2-94A9-444E9FA5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D4E68D5-D666-4A2F-BF7B-1F4D91EC5E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B513F39-1A03-4E5A-9877-8FB08AD4A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2C5B37E-00C1-4610-912B-5C45C9AB5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80B6F03-BB61-4F9F-8721-94D2AE476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1DF1749-1A6A-4F28-B220-4C7D42340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5906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CDC598B-ADFB-40CD-9252-5805CC4B6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56F1F31-8293-4864-88CC-B05C1630C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37AB866-0D47-444B-899E-D94259F5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1D0F540-7FB0-40E7-AEFF-53F01333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33449BF-A3B4-4180-A5F7-3CE96479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4069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AA883F8-5F75-4422-B04E-B1D1FD232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E2A0274-4E1F-45B2-9300-A371658A2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B03DF4D-BE37-4DEB-99E9-16F442BBE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8621CF-600E-40F4-BAE2-0D8865F96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DD6142F-B5B1-4BA1-89DF-E70E22380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7189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2368DAF3-6928-4DD3-ACE3-27E97D090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2D3A0BF-0358-4CEE-9832-2C20085AD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27E0AA3-A427-49ED-B879-681E15DAA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1948B-32B3-45D2-888E-E14554F5D3F8}" type="datetimeFigureOut">
              <a:rPr lang="ar-AE" smtClean="0"/>
              <a:t>01/10/1442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E150D4F-7269-43D5-BD33-24C3781F2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7265359-7ABD-48E3-9B7B-D8F476DC3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F2CD6-D43E-4A91-BD51-E4A80EB8A08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5934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F3ABEB89-BEFC-4541-89D4-B7F104F53749}"/>
              </a:ext>
            </a:extLst>
          </p:cNvPr>
          <p:cNvSpPr/>
          <p:nvPr/>
        </p:nvSpPr>
        <p:spPr>
          <a:xfrm>
            <a:off x="-1" y="1041009"/>
            <a:ext cx="1219199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3200" dirty="0">
                <a:solidFill>
                  <a:schemeClr val="tx1"/>
                </a:solidFill>
              </a:rPr>
              <a:t>المادة: اللغة العربيّة.      الدرس: </a:t>
            </a:r>
            <a:r>
              <a:rPr lang="ar-AE" sz="3200" dirty="0">
                <a:solidFill>
                  <a:schemeClr val="tx1"/>
                </a:solidFill>
                <a:highlight>
                  <a:srgbClr val="FFFF00"/>
                </a:highlight>
              </a:rPr>
              <a:t>أفضلُ فزّاعة على الإطلاق </a:t>
            </a:r>
            <a:r>
              <a:rPr lang="ar-AE" sz="4400" dirty="0">
                <a:solidFill>
                  <a:schemeClr val="tx1"/>
                </a:solidFill>
                <a:highlight>
                  <a:srgbClr val="FFFF00"/>
                </a:highlight>
              </a:rPr>
              <a:t>.</a:t>
            </a:r>
            <a:r>
              <a:rPr lang="ar-AE" sz="3200" dirty="0">
                <a:solidFill>
                  <a:schemeClr val="tx1"/>
                </a:solidFill>
              </a:rPr>
              <a:t>               الصّف : الرّابع.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9580C2D7-E9A7-4D38-ADAE-B0C50FAA9EBA}"/>
              </a:ext>
            </a:extLst>
          </p:cNvPr>
          <p:cNvSpPr/>
          <p:nvPr/>
        </p:nvSpPr>
        <p:spPr>
          <a:xfrm>
            <a:off x="-2" y="3512762"/>
            <a:ext cx="12191999" cy="26658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3200" dirty="0">
                <a:solidFill>
                  <a:schemeClr val="tx1"/>
                </a:solidFill>
              </a:rPr>
              <a:t>نواتج التّعلّم :أن يقرأ المتعلم النّصوص بطلاقة قراءة جهريّة مراعيًا التّنغيم والضبط السليم.</a:t>
            </a:r>
          </a:p>
          <a:p>
            <a:pPr algn="r"/>
            <a:r>
              <a:rPr lang="ar-AE" sz="3200" dirty="0">
                <a:solidFill>
                  <a:schemeClr val="tx1"/>
                </a:solidFill>
              </a:rPr>
              <a:t>                </a:t>
            </a:r>
          </a:p>
          <a:p>
            <a:pPr lvl="0" rtl="0"/>
            <a:r>
              <a:rPr lang="ar-AE" sz="3200" dirty="0">
                <a:solidFill>
                  <a:schemeClr val="tx1"/>
                </a:solidFill>
              </a:rPr>
              <a:t>                </a:t>
            </a:r>
            <a:r>
              <a:rPr lang="ar-AE" sz="3200" dirty="0">
                <a:solidFill>
                  <a:prstClr val="black"/>
                </a:solidFill>
              </a:rPr>
              <a:t>أن يحلّل المتعلّم بنية النصوص القِصصيّة وعناصرها الفنيّة.</a:t>
            </a:r>
          </a:p>
          <a:p>
            <a:pPr algn="r"/>
            <a:endParaRPr lang="ar-AE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847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30D2695-5E72-40D9-BC35-9DEC14726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148" y="117566"/>
            <a:ext cx="8948057" cy="6505302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71E28BAB-1D40-477C-B008-132675D849FC}"/>
              </a:ext>
            </a:extLst>
          </p:cNvPr>
          <p:cNvSpPr/>
          <p:nvPr/>
        </p:nvSpPr>
        <p:spPr>
          <a:xfrm>
            <a:off x="0" y="0"/>
            <a:ext cx="372291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rgbClr val="FF0000"/>
                </a:solidFill>
              </a:rPr>
              <a:t>باستخدام استراتيجية الدقيقة الواحدة، </a:t>
            </a:r>
            <a:r>
              <a:rPr lang="ar-AE" sz="2400" dirty="0" smtClean="0">
                <a:solidFill>
                  <a:srgbClr val="FF0000"/>
                </a:solidFill>
              </a:rPr>
              <a:t>عبّ </a:t>
            </a:r>
            <a:r>
              <a:rPr lang="ar-AE" sz="2400" dirty="0">
                <a:solidFill>
                  <a:srgbClr val="FF0000"/>
                </a:solidFill>
              </a:rPr>
              <a:t>عن الصورة بجملة.</a:t>
            </a:r>
          </a:p>
          <a:p>
            <a:pPr algn="ctr"/>
            <a:r>
              <a:rPr lang="ar-AE" sz="2400" dirty="0">
                <a:solidFill>
                  <a:srgbClr val="FF0000"/>
                </a:solidFill>
              </a:rPr>
              <a:t>بإمكانك تسجيل الإجابة على سجل المحادثة.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199B31C1-A039-4B5E-93CB-5E45D873E78B}"/>
              </a:ext>
            </a:extLst>
          </p:cNvPr>
          <p:cNvSpPr/>
          <p:nvPr/>
        </p:nvSpPr>
        <p:spPr>
          <a:xfrm>
            <a:off x="770709" y="65314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1د</a:t>
            </a:r>
          </a:p>
        </p:txBody>
      </p:sp>
    </p:spTree>
    <p:extLst>
      <p:ext uri="{BB962C8B-B14F-4D97-AF65-F5344CB8AC3E}">
        <p14:creationId xmlns:p14="http://schemas.microsoft.com/office/powerpoint/2010/main" val="167124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4789A579-D8A5-4451-9C1A-5CBF222BA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651" y="179257"/>
            <a:ext cx="8834847" cy="360897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3BE178D-166D-4CA7-B39D-C42DDB236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211" y="4033513"/>
            <a:ext cx="4432276" cy="2645229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320A1971-B258-487E-A90C-6B24BBF00773}"/>
              </a:ext>
            </a:extLst>
          </p:cNvPr>
          <p:cNvSpPr/>
          <p:nvPr/>
        </p:nvSpPr>
        <p:spPr>
          <a:xfrm>
            <a:off x="666206" y="60089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1042843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7BB1DCD-C755-4480-8465-B8526BB2C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497" y="130630"/>
            <a:ext cx="7485017" cy="263869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2F674E7-A9AE-4F75-BC9D-F9F5E9A0B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802674"/>
            <a:ext cx="6844938" cy="5055326"/>
          </a:xfrm>
          <a:prstGeom prst="rect">
            <a:avLst/>
          </a:prstGeom>
        </p:spPr>
      </p:pic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C3C279ED-2E15-418C-BE17-8611FC0A2891}"/>
              </a:ext>
            </a:extLst>
          </p:cNvPr>
          <p:cNvSpPr/>
          <p:nvPr/>
        </p:nvSpPr>
        <p:spPr>
          <a:xfrm>
            <a:off x="653143" y="88827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31509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929AAE56-947F-497D-A883-47D3DB00E23C}"/>
              </a:ext>
            </a:extLst>
          </p:cNvPr>
          <p:cNvSpPr/>
          <p:nvPr/>
        </p:nvSpPr>
        <p:spPr>
          <a:xfrm>
            <a:off x="2372751" y="189918"/>
            <a:ext cx="6428935" cy="1814732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3200" dirty="0">
                <a:solidFill>
                  <a:schemeClr val="tx1"/>
                </a:solidFill>
              </a:rPr>
              <a:t>التأمّل   -الاستنتاج.</a:t>
            </a: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996E1164-0293-4848-A499-17A2FC770E6F}"/>
              </a:ext>
            </a:extLst>
          </p:cNvPr>
          <p:cNvSpPr/>
          <p:nvPr/>
        </p:nvSpPr>
        <p:spPr>
          <a:xfrm>
            <a:off x="8801686" y="3685735"/>
            <a:ext cx="1588480" cy="133643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/>
              <a:t>المغزى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C5AA8129-054E-421A-8F6B-573104E36B2D}"/>
              </a:ext>
            </a:extLst>
          </p:cNvPr>
          <p:cNvSpPr/>
          <p:nvPr/>
        </p:nvSpPr>
        <p:spPr>
          <a:xfrm>
            <a:off x="6819151" y="4734783"/>
            <a:ext cx="1588480" cy="13997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tx1"/>
                </a:solidFill>
              </a:rPr>
              <a:t>المشكلة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87AAFA1C-690A-4CE2-A089-5CAE285FD3FA}"/>
              </a:ext>
            </a:extLst>
          </p:cNvPr>
          <p:cNvSpPr/>
          <p:nvPr/>
        </p:nvSpPr>
        <p:spPr>
          <a:xfrm>
            <a:off x="9215508" y="1737366"/>
            <a:ext cx="1711560" cy="1434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2000" dirty="0">
                <a:solidFill>
                  <a:schemeClr val="tx1"/>
                </a:solidFill>
              </a:rPr>
              <a:t>الشخصيات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E3E8F547-2053-49AF-880A-713F70E70C27}"/>
              </a:ext>
            </a:extLst>
          </p:cNvPr>
          <p:cNvSpPr/>
          <p:nvPr/>
        </p:nvSpPr>
        <p:spPr>
          <a:xfrm>
            <a:off x="6400800" y="2173458"/>
            <a:ext cx="1588480" cy="13997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/>
              <a:t>الزمان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0F9EB8C3-4B2D-4AA5-89F2-CE5A1D51648F}"/>
              </a:ext>
            </a:extLst>
          </p:cNvPr>
          <p:cNvSpPr/>
          <p:nvPr/>
        </p:nvSpPr>
        <p:spPr>
          <a:xfrm>
            <a:off x="4524567" y="4916654"/>
            <a:ext cx="1540997" cy="133643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2800" dirty="0">
                <a:solidFill>
                  <a:schemeClr val="tx1"/>
                </a:solidFill>
              </a:rPr>
              <a:t>العقدة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720A2CB2-B327-4F1F-B39F-4C1B1320E8A4}"/>
              </a:ext>
            </a:extLst>
          </p:cNvPr>
          <p:cNvSpPr/>
          <p:nvPr/>
        </p:nvSpPr>
        <p:spPr>
          <a:xfrm>
            <a:off x="3835788" y="2312379"/>
            <a:ext cx="1406767" cy="12660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tx1"/>
                </a:solidFill>
              </a:rPr>
              <a:t>المكان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805E0FC9-9D2E-44D7-AFFA-A6CA8A89D2D6}"/>
              </a:ext>
            </a:extLst>
          </p:cNvPr>
          <p:cNvSpPr/>
          <p:nvPr/>
        </p:nvSpPr>
        <p:spPr>
          <a:xfrm>
            <a:off x="1659396" y="4248439"/>
            <a:ext cx="1588480" cy="133643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tx1"/>
                </a:solidFill>
              </a:rPr>
              <a:t>الحل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87323C89-C164-4215-82E4-91292A05031A}"/>
              </a:ext>
            </a:extLst>
          </p:cNvPr>
          <p:cNvSpPr/>
          <p:nvPr/>
        </p:nvSpPr>
        <p:spPr>
          <a:xfrm>
            <a:off x="965983" y="2004650"/>
            <a:ext cx="1711560" cy="1434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tx1"/>
                </a:solidFill>
              </a:rPr>
              <a:t>الأحداث</a:t>
            </a: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EF1614CD-C7D5-49CF-8EAA-F61B6CD37C70}"/>
              </a:ext>
            </a:extLst>
          </p:cNvPr>
          <p:cNvSpPr/>
          <p:nvPr/>
        </p:nvSpPr>
        <p:spPr>
          <a:xfrm>
            <a:off x="404280" y="28136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3321078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0CA6993-BDED-439B-8B98-3BF0AC15442C}"/>
              </a:ext>
            </a:extLst>
          </p:cNvPr>
          <p:cNvSpPr/>
          <p:nvPr/>
        </p:nvSpPr>
        <p:spPr>
          <a:xfrm>
            <a:off x="1206807" y="843114"/>
            <a:ext cx="103719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AE" sz="4000" b="1" dirty="0"/>
          </a:p>
          <a:p>
            <a:r>
              <a:rPr lang="ar-AE" sz="4000" b="1" dirty="0" smtClean="0">
                <a:solidFill>
                  <a:srgbClr val="FF0000"/>
                </a:solidFill>
              </a:rPr>
              <a:t>استنتج </a:t>
            </a:r>
            <a:r>
              <a:rPr lang="ar-AE" sz="4000" b="1" dirty="0">
                <a:solidFill>
                  <a:srgbClr val="FF0000"/>
                </a:solidFill>
              </a:rPr>
              <a:t>أثر المكان على مشاعر الشخصيات  في الفقرتين السابقتين بالاستعانة بالجدول الآتي</a:t>
            </a:r>
            <a:r>
              <a:rPr lang="ar-AE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250525FD-CD42-40BE-AEF8-B69A11CC1C4C}"/>
              </a:ext>
            </a:extLst>
          </p:cNvPr>
          <p:cNvSpPr/>
          <p:nvPr/>
        </p:nvSpPr>
        <p:spPr>
          <a:xfrm>
            <a:off x="7929154" y="4153988"/>
            <a:ext cx="2155372" cy="5878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اسم المكان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83F61942-2522-4BC5-8AF1-4BB64580A885}"/>
              </a:ext>
            </a:extLst>
          </p:cNvPr>
          <p:cNvSpPr/>
          <p:nvPr/>
        </p:nvSpPr>
        <p:spPr>
          <a:xfrm>
            <a:off x="2729132" y="4153987"/>
            <a:ext cx="5200019" cy="587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أثره على مشاعر الشخصيات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6C33DB9-9361-4D30-87B5-B2B9EA7E5EE6}"/>
              </a:ext>
            </a:extLst>
          </p:cNvPr>
          <p:cNvSpPr/>
          <p:nvPr/>
        </p:nvSpPr>
        <p:spPr>
          <a:xfrm>
            <a:off x="7929153" y="4741817"/>
            <a:ext cx="2155371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400" b="1" dirty="0"/>
              <a:t>القرية</a:t>
            </a:r>
          </a:p>
          <a:p>
            <a:pPr algn="ctr"/>
            <a:r>
              <a:rPr lang="ar-AE" sz="2400" b="1" dirty="0"/>
              <a:t>الحقول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B8173FF-ECE2-4AB5-99C3-22DC0DA7E53E}"/>
              </a:ext>
            </a:extLst>
          </p:cNvPr>
          <p:cNvSpPr/>
          <p:nvPr/>
        </p:nvSpPr>
        <p:spPr>
          <a:xfrm>
            <a:off x="2729132" y="4741817"/>
            <a:ext cx="5200019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000" b="1" dirty="0"/>
              <a:t>الخوف والفزع على الحيوانات</a:t>
            </a:r>
          </a:p>
          <a:p>
            <a:pPr algn="ctr"/>
            <a:r>
              <a:rPr lang="ar-AE" b="1" dirty="0"/>
              <a:t>ا</a:t>
            </a:r>
            <a:r>
              <a:rPr lang="ar-AE" sz="2000" b="1" dirty="0"/>
              <a:t>لقوة والثقة بالنفس وتحمل المسؤولية بالنسبة للفزاعة عامر 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EB1B00A7-F73C-475E-9F6B-10517DBDBA25}"/>
              </a:ext>
            </a:extLst>
          </p:cNvPr>
          <p:cNvSpPr/>
          <p:nvPr/>
        </p:nvSpPr>
        <p:spPr>
          <a:xfrm>
            <a:off x="391886" y="65314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5د</a:t>
            </a:r>
          </a:p>
        </p:txBody>
      </p:sp>
    </p:spTree>
    <p:extLst>
      <p:ext uri="{BB962C8B-B14F-4D97-AF65-F5344CB8AC3E}">
        <p14:creationId xmlns:p14="http://schemas.microsoft.com/office/powerpoint/2010/main" val="261379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E5C2A8E-A08A-402C-9FBB-33EF35B6E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703" y="-1"/>
            <a:ext cx="9344297" cy="342900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C14CA89-CCA1-4BFB-9431-AE292DED3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297" y="4656908"/>
            <a:ext cx="6257108" cy="960121"/>
          </a:xfrm>
          <a:prstGeom prst="rect">
            <a:avLst/>
          </a:prstGeom>
        </p:spPr>
      </p:pic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CAE72B50-7757-438B-AD5D-EB41428E66EC}"/>
              </a:ext>
            </a:extLst>
          </p:cNvPr>
          <p:cNvSpPr/>
          <p:nvPr/>
        </p:nvSpPr>
        <p:spPr>
          <a:xfrm>
            <a:off x="744583" y="444137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332439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27DE789-7933-45C1-8D4C-C237442FF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49" y="140768"/>
            <a:ext cx="11508377" cy="6560478"/>
          </a:xfrm>
          <a:prstGeom prst="rect">
            <a:avLst/>
          </a:prstGeom>
        </p:spPr>
      </p:pic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611BDDA6-5715-420B-B70E-D809C2949928}"/>
              </a:ext>
            </a:extLst>
          </p:cNvPr>
          <p:cNvSpPr/>
          <p:nvPr/>
        </p:nvSpPr>
        <p:spPr>
          <a:xfrm>
            <a:off x="496389" y="74458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63280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79EE90A9-A4A7-4F9F-B85A-CD449C13C394}"/>
              </a:ext>
            </a:extLst>
          </p:cNvPr>
          <p:cNvSpPr/>
          <p:nvPr/>
        </p:nvSpPr>
        <p:spPr>
          <a:xfrm>
            <a:off x="1" y="49235"/>
            <a:ext cx="12192000" cy="17622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4000" b="1" dirty="0" smtClean="0">
                <a:solidFill>
                  <a:schemeClr val="tx1"/>
                </a:solidFill>
              </a:rPr>
              <a:t>حدد </a:t>
            </a:r>
            <a:r>
              <a:rPr lang="ar-AE" sz="4000" b="1" dirty="0">
                <a:solidFill>
                  <a:schemeClr val="tx1"/>
                </a:solidFill>
              </a:rPr>
              <a:t>الشخصية الرّئيسية والشخصية الثانوية في الفقرات السابقة، ثمّ </a:t>
            </a:r>
            <a:r>
              <a:rPr lang="ar-AE" sz="4000" b="1" dirty="0" smtClean="0">
                <a:solidFill>
                  <a:schemeClr val="tx1"/>
                </a:solidFill>
              </a:rPr>
              <a:t>استنتج </a:t>
            </a:r>
            <a:r>
              <a:rPr lang="ar-AE" sz="4000" b="1" dirty="0">
                <a:solidFill>
                  <a:schemeClr val="tx1"/>
                </a:solidFill>
              </a:rPr>
              <a:t>صفاتها الخارجية والداخلّية.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endParaRPr lang="ar-AE" sz="2800" dirty="0">
              <a:solidFill>
                <a:schemeClr val="tx1"/>
              </a:solidFill>
            </a:endParaRPr>
          </a:p>
          <a:p>
            <a:pPr algn="r"/>
            <a:endParaRPr lang="ar-AE" sz="2800" dirty="0">
              <a:solidFill>
                <a:schemeClr val="tx1"/>
              </a:solidFill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4F5C6B47-BFE4-4C16-BC95-4AF193D483C9}"/>
              </a:ext>
            </a:extLst>
          </p:cNvPr>
          <p:cNvSpPr/>
          <p:nvPr/>
        </p:nvSpPr>
        <p:spPr>
          <a:xfrm>
            <a:off x="497059" y="1811463"/>
            <a:ext cx="11197883" cy="31036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AE" sz="3000" b="1" dirty="0">
              <a:solidFill>
                <a:schemeClr val="tx1"/>
              </a:solidFill>
            </a:endParaRPr>
          </a:p>
          <a:p>
            <a:endParaRPr lang="ar-AE" sz="3000" b="1" dirty="0">
              <a:solidFill>
                <a:schemeClr val="tx1"/>
              </a:solidFill>
            </a:endParaRPr>
          </a:p>
          <a:p>
            <a:r>
              <a:rPr lang="ar-AE" sz="3000" b="1" dirty="0">
                <a:solidFill>
                  <a:schemeClr val="tx1"/>
                </a:solidFill>
              </a:rPr>
              <a:t>الفزاعة عامر         مصنوع من القش </a:t>
            </a:r>
            <a:r>
              <a:rPr lang="ar-AE" sz="3000" b="1" dirty="0" smtClean="0">
                <a:solidFill>
                  <a:schemeClr val="tx1"/>
                </a:solidFill>
              </a:rPr>
              <a:t>مخيف،               شجاع ، سريع الغضب</a:t>
            </a:r>
          </a:p>
          <a:p>
            <a:r>
              <a:rPr lang="ar-AE" sz="3000" b="1" dirty="0" smtClean="0">
                <a:solidFill>
                  <a:schemeClr val="tx1"/>
                </a:solidFill>
              </a:rPr>
              <a:t>                      ثابت في مكان واحد</a:t>
            </a:r>
            <a:r>
              <a:rPr lang="en-US" sz="3000" b="1" dirty="0" smtClean="0">
                <a:solidFill>
                  <a:schemeClr val="tx1"/>
                </a:solidFill>
              </a:rPr>
              <a:t>                                               </a:t>
            </a:r>
            <a:r>
              <a:rPr lang="ar-AE" sz="3000" b="1" dirty="0" smtClean="0">
                <a:solidFill>
                  <a:schemeClr val="tx1"/>
                </a:solidFill>
              </a:rPr>
              <a:t>    </a:t>
            </a:r>
            <a:endParaRPr lang="ar-AE" sz="3000" b="1" dirty="0">
              <a:solidFill>
                <a:schemeClr val="tx1"/>
              </a:solidFill>
            </a:endParaRPr>
          </a:p>
          <a:p>
            <a:r>
              <a:rPr lang="ar-AE" sz="3000" b="1" dirty="0">
                <a:solidFill>
                  <a:schemeClr val="tx1"/>
                </a:solidFill>
              </a:rPr>
              <a:t>الأرنب                 صغي، يقفز بخفة                          شجاع وجريء، مرح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4E95F1A2-5D13-4527-A113-FC30BE559006}"/>
              </a:ext>
            </a:extLst>
          </p:cNvPr>
          <p:cNvSpPr/>
          <p:nvPr/>
        </p:nvSpPr>
        <p:spPr>
          <a:xfrm>
            <a:off x="984739" y="1944986"/>
            <a:ext cx="10339754" cy="6471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sz="3000" b="1" dirty="0" smtClean="0">
                <a:solidFill>
                  <a:schemeClr val="tx1"/>
                </a:solidFill>
              </a:rPr>
              <a:t>الشخصية               </a:t>
            </a:r>
            <a:r>
              <a:rPr lang="ar-AE" sz="3000" b="1" dirty="0">
                <a:solidFill>
                  <a:schemeClr val="tx1"/>
                </a:solidFill>
              </a:rPr>
              <a:t>الصفات الخارجية           </a:t>
            </a:r>
            <a:r>
              <a:rPr lang="ar-AE" sz="3000" b="1" dirty="0" smtClean="0">
                <a:solidFill>
                  <a:schemeClr val="tx1"/>
                </a:solidFill>
              </a:rPr>
              <a:t>           </a:t>
            </a:r>
            <a:r>
              <a:rPr lang="ar-AE" sz="3000" b="1" dirty="0">
                <a:solidFill>
                  <a:schemeClr val="tx1"/>
                </a:solidFill>
              </a:rPr>
              <a:t>الصفات الداخلية     </a:t>
            </a: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016D3E44-8572-4424-925A-C193BE577F99}"/>
              </a:ext>
            </a:extLst>
          </p:cNvPr>
          <p:cNvCxnSpPr>
            <a:cxnSpLocks/>
          </p:cNvCxnSpPr>
          <p:nvPr/>
        </p:nvCxnSpPr>
        <p:spPr>
          <a:xfrm>
            <a:off x="9491003" y="1944986"/>
            <a:ext cx="4689" cy="29701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9B3DAFBE-1477-41BC-AC03-92FB58C376D2}"/>
              </a:ext>
            </a:extLst>
          </p:cNvPr>
          <p:cNvCxnSpPr>
            <a:cxnSpLocks/>
          </p:cNvCxnSpPr>
          <p:nvPr/>
        </p:nvCxnSpPr>
        <p:spPr>
          <a:xfrm>
            <a:off x="5008098" y="1944986"/>
            <a:ext cx="0" cy="29701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76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D50456A4-7FF2-48D5-99FB-839121653BF9}"/>
              </a:ext>
            </a:extLst>
          </p:cNvPr>
          <p:cNvSpPr/>
          <p:nvPr/>
        </p:nvSpPr>
        <p:spPr>
          <a:xfrm>
            <a:off x="4506686" y="457200"/>
            <a:ext cx="6897188" cy="2088750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بطاقة  الخروج</a:t>
            </a:r>
            <a:endParaRPr lang="ar-AE" dirty="0"/>
          </a:p>
        </p:txBody>
      </p:sp>
      <p:sp>
        <p:nvSpPr>
          <p:cNvPr id="3" name="فقاعة التفكير: على شكل سحابة 2">
            <a:extLst>
              <a:ext uri="{FF2B5EF4-FFF2-40B4-BE49-F238E27FC236}">
                <a16:creationId xmlns:a16="http://schemas.microsoft.com/office/drawing/2014/main" id="{680696CD-4F30-4862-BD85-A724824BFC1B}"/>
              </a:ext>
            </a:extLst>
          </p:cNvPr>
          <p:cNvSpPr/>
          <p:nvPr/>
        </p:nvSpPr>
        <p:spPr>
          <a:xfrm>
            <a:off x="705395" y="3918858"/>
            <a:ext cx="6897188" cy="2088750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ماذا تعلّمنا اليوم؟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A6CAFE3D-249C-4496-ABB5-E86B53E721EA}"/>
              </a:ext>
            </a:extLst>
          </p:cNvPr>
          <p:cNvSpPr/>
          <p:nvPr/>
        </p:nvSpPr>
        <p:spPr>
          <a:xfrm>
            <a:off x="470263" y="58717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276478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6D5C1DEC-DB5C-4B1E-B9BC-0E92DF72A99F}"/>
              </a:ext>
            </a:extLst>
          </p:cNvPr>
          <p:cNvSpPr/>
          <p:nvPr/>
        </p:nvSpPr>
        <p:spPr>
          <a:xfrm>
            <a:off x="4781005" y="222069"/>
            <a:ext cx="5865224" cy="1527048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/>
              <a:t>استراتيجية الذّاكرة الحديديّة</a:t>
            </a:r>
          </a:p>
        </p:txBody>
      </p:sp>
      <p:sp>
        <p:nvSpPr>
          <p:cNvPr id="3" name="فقاعة التفكير: على شكل سحابة 2">
            <a:extLst>
              <a:ext uri="{FF2B5EF4-FFF2-40B4-BE49-F238E27FC236}">
                <a16:creationId xmlns:a16="http://schemas.microsoft.com/office/drawing/2014/main" id="{3062108D-0972-451F-95EC-CC88474CD8B2}"/>
              </a:ext>
            </a:extLst>
          </p:cNvPr>
          <p:cNvSpPr/>
          <p:nvPr/>
        </p:nvSpPr>
        <p:spPr>
          <a:xfrm>
            <a:off x="1306286" y="3429000"/>
            <a:ext cx="5564777" cy="1866683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/>
              <a:t>ما عناصر القصّة؟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4F68F495-F1DB-47C9-BC2A-4C9278B7DA37}"/>
              </a:ext>
            </a:extLst>
          </p:cNvPr>
          <p:cNvSpPr/>
          <p:nvPr/>
        </p:nvSpPr>
        <p:spPr>
          <a:xfrm>
            <a:off x="631371" y="52839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1490754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A4A9C64-6FFB-41AE-9F57-A45CB3D2B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98982"/>
            <a:ext cx="5094514" cy="1590629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3422B20-FC5F-4102-982C-2846BECCA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802674"/>
            <a:ext cx="5094514" cy="141541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3936B59-168F-4D41-A90E-DB6B5C9F5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8892" y="3800905"/>
            <a:ext cx="3866606" cy="201206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D45C61D-DD39-4696-ABB0-4ECAEF1BE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908" y="0"/>
            <a:ext cx="5970201" cy="6702345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0CA5E841-7AAC-4B1C-92D0-E793F38D2132}"/>
              </a:ext>
            </a:extLst>
          </p:cNvPr>
          <p:cNvSpPr/>
          <p:nvPr/>
        </p:nvSpPr>
        <p:spPr>
          <a:xfrm>
            <a:off x="3605347" y="561703"/>
            <a:ext cx="1985555" cy="1698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89054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46E682E-D41C-4AE5-8BAA-D1DEC590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057" y="115432"/>
            <a:ext cx="5529943" cy="262776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E5C5E57B-BE73-4414-B951-E83F6368D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676"/>
            <a:ext cx="5754253" cy="531503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AB0AFCD-2632-49F8-AFE3-F81CDE0B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747" y="5115661"/>
            <a:ext cx="3545899" cy="1611712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DA49E05-3FD6-4615-95B5-4304773B1A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206" y="1010820"/>
            <a:ext cx="1318744" cy="584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51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C32ADDB-4A9B-419D-AD07-C6DFA0ED4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292" y="1986263"/>
            <a:ext cx="2042159" cy="191028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E4A2CDA-9C56-47A5-AE49-113D63489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063" y="135607"/>
            <a:ext cx="5208114" cy="191028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2EDCAF5-2D61-43B6-876E-2AD426E8F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634" y="3401706"/>
            <a:ext cx="3920366" cy="1383113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81CF4DE-B7EB-4824-A106-4DECE50FF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6" y="3526970"/>
            <a:ext cx="5389958" cy="329339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D9DA08E-5E81-4E60-9FD0-7FC95CDB7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334" y="135607"/>
            <a:ext cx="4309450" cy="3391363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D90FF265-DA96-4B22-8B2B-7C4527B82519}"/>
              </a:ext>
            </a:extLst>
          </p:cNvPr>
          <p:cNvSpPr/>
          <p:nvPr/>
        </p:nvSpPr>
        <p:spPr>
          <a:xfrm>
            <a:off x="3579223" y="2045888"/>
            <a:ext cx="744583" cy="14549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BA0B7EC3-19A3-4D4F-A1A2-4274FF4EFD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3494" y="4415245"/>
            <a:ext cx="3379249" cy="243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33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AC8980D4-88A2-4F2D-A302-A9A8A82015FF}"/>
              </a:ext>
            </a:extLst>
          </p:cNvPr>
          <p:cNvSpPr/>
          <p:nvPr/>
        </p:nvSpPr>
        <p:spPr>
          <a:xfrm>
            <a:off x="128789" y="179249"/>
            <a:ext cx="12063211" cy="667875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 rtl="0"/>
            <a:r>
              <a:rPr lang="ar-AE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ظهرت شخصية ساهمت في تطور الأحداث، </a:t>
            </a:r>
            <a:r>
              <a:rPr lang="ar-AE" sz="4000" b="1" dirty="0" smtClean="0">
                <a:solidFill>
                  <a:srgbClr val="FF0000"/>
                </a:solidFill>
                <a:highlight>
                  <a:srgbClr val="FFFF00"/>
                </a:highlight>
              </a:rPr>
              <a:t>اذكر: </a:t>
            </a:r>
            <a:r>
              <a:rPr lang="ar-AE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الشخصية والحدث الذي غير مجرى القصة.</a:t>
            </a:r>
          </a:p>
          <a:p>
            <a:pPr lvl="0" rtl="0"/>
            <a:r>
              <a:rPr lang="ar-AE" sz="4000" b="1" dirty="0">
                <a:solidFill>
                  <a:prstClr val="black"/>
                </a:solidFill>
              </a:rPr>
              <a:t>الأرنب هو الشخصية التي ساهمت في تطور الأحداث.</a:t>
            </a:r>
          </a:p>
          <a:p>
            <a:pPr lvl="0" rtl="0"/>
            <a:r>
              <a:rPr lang="ar-AE" sz="4000" b="1" dirty="0">
                <a:solidFill>
                  <a:prstClr val="black"/>
                </a:solidFill>
              </a:rPr>
              <a:t>الحدث هو وقوف الأرنب أمام الفزاعة دون خوف وهذا جعل الفزاعة عامر يغضب بشدة</a:t>
            </a:r>
          </a:p>
          <a:p>
            <a:pPr lvl="0" rtl="0"/>
            <a:endParaRPr lang="ar-AE" sz="4000" b="1" dirty="0">
              <a:solidFill>
                <a:prstClr val="black"/>
              </a:solidFill>
            </a:endParaRPr>
          </a:p>
          <a:p>
            <a:pPr lvl="0" rtl="0"/>
            <a:r>
              <a:rPr lang="ar-AE" sz="4000" b="1" dirty="0" smtClean="0">
                <a:solidFill>
                  <a:srgbClr val="FF0000"/>
                </a:solidFill>
                <a:highlight>
                  <a:srgbClr val="FFFF00"/>
                </a:highlight>
              </a:rPr>
              <a:t>استنتج </a:t>
            </a:r>
            <a:r>
              <a:rPr lang="ar-AE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نوع الحوار في الفقرات السابقة.</a:t>
            </a:r>
          </a:p>
          <a:p>
            <a:pPr lvl="0" rtl="0"/>
            <a:r>
              <a:rPr lang="ar-AE" sz="4000" b="1" dirty="0">
                <a:solidFill>
                  <a:prstClr val="black"/>
                </a:solidFill>
              </a:rPr>
              <a:t>الحوار الداخلي: بين الفزاعة عامر ونفسه. وقال في نفسه: سأحاول مرة أخرى.</a:t>
            </a:r>
          </a:p>
          <a:p>
            <a:pPr lvl="0" rtl="0"/>
            <a:r>
              <a:rPr lang="ar-AE" sz="4000" b="1" dirty="0">
                <a:solidFill>
                  <a:prstClr val="black"/>
                </a:solidFill>
              </a:rPr>
              <a:t>الحوار الخارجي: بين الفزاعة والأرنب.</a:t>
            </a:r>
          </a:p>
          <a:p>
            <a:pPr lvl="0" rtl="0"/>
            <a:r>
              <a:rPr lang="ar-AE" sz="2800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098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E8D8FB1-0B7F-4052-B95F-951984456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245" y="58231"/>
            <a:ext cx="6195200" cy="233935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ABA0B93-9699-4D6F-96D9-29F4B6778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736" y="2309055"/>
            <a:ext cx="5746709" cy="2090605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B311BCF-0297-4FAE-8114-58C9C4892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172" y="4054973"/>
            <a:ext cx="5361828" cy="165689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09E7FCF-6468-4746-957B-B0C15A194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097" y="5424211"/>
            <a:ext cx="4885034" cy="126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68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BDAE7DD-AE09-4C6F-966B-2380368D7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352697"/>
            <a:ext cx="8712926" cy="65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6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93023D6-761B-4A53-84CF-C68965E0D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300446"/>
            <a:ext cx="5804262" cy="32265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15B4BD7-33EC-48D4-866C-598704143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15" y="300446"/>
            <a:ext cx="4800234" cy="64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36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BDA20BC-3D2E-44B1-9032-831F466D9770}"/>
              </a:ext>
            </a:extLst>
          </p:cNvPr>
          <p:cNvSpPr/>
          <p:nvPr/>
        </p:nvSpPr>
        <p:spPr>
          <a:xfrm>
            <a:off x="378823" y="274320"/>
            <a:ext cx="11639005" cy="63093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AE" sz="2400" dirty="0">
                <a:solidFill>
                  <a:schemeClr val="tx1"/>
                </a:solidFill>
              </a:rPr>
              <a:t>ما رأيك في نهاية القصّة؟ دعّم إجابتك بالدليل من النّص.</a:t>
            </a:r>
          </a:p>
          <a:p>
            <a:endParaRPr lang="ar-AE" sz="2400" dirty="0">
              <a:solidFill>
                <a:schemeClr val="tx1"/>
              </a:solidFill>
            </a:endParaRPr>
          </a:p>
          <a:p>
            <a:r>
              <a:rPr lang="ar-AE" sz="2400" dirty="0">
                <a:solidFill>
                  <a:schemeClr val="tx1"/>
                </a:solidFill>
              </a:rPr>
              <a:t>اربط بين أحداث القصة وعناصرها فيما يأتي:</a:t>
            </a:r>
          </a:p>
          <a:p>
            <a:endParaRPr lang="ar-AE" sz="2400" dirty="0">
              <a:solidFill>
                <a:schemeClr val="tx1"/>
              </a:solidFill>
            </a:endParaRPr>
          </a:p>
          <a:p>
            <a:r>
              <a:rPr lang="ar-AE" sz="2400" dirty="0">
                <a:solidFill>
                  <a:schemeClr val="tx1"/>
                </a:solidFill>
              </a:rPr>
              <a:t>خوف الحيوانات من الفزاعة عامر الذي كان وحيدا ومخيفا.                                         الحلّ</a:t>
            </a:r>
          </a:p>
          <a:p>
            <a:endParaRPr lang="ar-AE" sz="2400" dirty="0">
              <a:solidFill>
                <a:schemeClr val="tx1"/>
              </a:solidFill>
            </a:endParaRPr>
          </a:p>
          <a:p>
            <a:r>
              <a:rPr lang="ar-AE" sz="2400" dirty="0">
                <a:solidFill>
                  <a:schemeClr val="tx1"/>
                </a:solidFill>
              </a:rPr>
              <a:t>شعور الفزاعة عامر بإحساس جميل واشتهر بأنه أفضل فزّاعة على الإطلاق.                    المشكلة</a:t>
            </a:r>
          </a:p>
          <a:p>
            <a:endParaRPr lang="ar-AE" sz="2400" dirty="0">
              <a:solidFill>
                <a:schemeClr val="tx1"/>
              </a:solidFill>
            </a:endParaRPr>
          </a:p>
          <a:p>
            <a:r>
              <a:rPr lang="ar-AE" sz="2400" dirty="0">
                <a:solidFill>
                  <a:schemeClr val="tx1"/>
                </a:solidFill>
              </a:rPr>
              <a:t>اقتراب الأرنب من الفزاعة دون خوف وغضب الفزاعة                                          العقدة</a:t>
            </a:r>
          </a:p>
          <a:p>
            <a:endParaRPr lang="ar-AE" sz="2400" dirty="0">
              <a:solidFill>
                <a:schemeClr val="tx1"/>
              </a:solidFill>
            </a:endParaRPr>
          </a:p>
          <a:p>
            <a:endParaRPr lang="ar-AE" sz="2400" dirty="0">
              <a:solidFill>
                <a:schemeClr val="tx1"/>
              </a:solidFill>
            </a:endParaRPr>
          </a:p>
          <a:p>
            <a:endParaRPr lang="ar-AE" sz="2400" dirty="0">
              <a:solidFill>
                <a:schemeClr val="tx1"/>
              </a:solidFill>
            </a:endParaRPr>
          </a:p>
          <a:p>
            <a:endParaRPr lang="ar-AE" sz="2400" dirty="0">
              <a:solidFill>
                <a:schemeClr val="tx1"/>
              </a:solidFill>
            </a:endParaRP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6A8CE7D8-5CEE-4332-A512-43F7BF98E94F}"/>
              </a:ext>
            </a:extLst>
          </p:cNvPr>
          <p:cNvCxnSpPr/>
          <p:nvPr/>
        </p:nvCxnSpPr>
        <p:spPr>
          <a:xfrm>
            <a:off x="2795451" y="2704011"/>
            <a:ext cx="1854926" cy="724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33C694F5-AF01-441B-A21B-E98F8C1CCF49}"/>
              </a:ext>
            </a:extLst>
          </p:cNvPr>
          <p:cNvCxnSpPr>
            <a:cxnSpLocks/>
          </p:cNvCxnSpPr>
          <p:nvPr/>
        </p:nvCxnSpPr>
        <p:spPr>
          <a:xfrm flipH="1">
            <a:off x="3017520" y="4206240"/>
            <a:ext cx="36053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7AA080A3-88C6-4710-8AF8-23BE192EABDB}"/>
              </a:ext>
            </a:extLst>
          </p:cNvPr>
          <p:cNvCxnSpPr/>
          <p:nvPr/>
        </p:nvCxnSpPr>
        <p:spPr>
          <a:xfrm flipH="1">
            <a:off x="2952206" y="2704011"/>
            <a:ext cx="3396343" cy="724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9898BCB4-265F-4E46-AADF-405998D4BC3F}"/>
              </a:ext>
            </a:extLst>
          </p:cNvPr>
          <p:cNvSpPr/>
          <p:nvPr/>
        </p:nvSpPr>
        <p:spPr>
          <a:xfrm>
            <a:off x="796834" y="57476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6د</a:t>
            </a:r>
          </a:p>
        </p:txBody>
      </p:sp>
    </p:spTree>
    <p:extLst>
      <p:ext uri="{BB962C8B-B14F-4D97-AF65-F5344CB8AC3E}">
        <p14:creationId xmlns:p14="http://schemas.microsoft.com/office/powerpoint/2010/main" val="36080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D50456A4-7FF2-48D5-99FB-839121653BF9}"/>
              </a:ext>
            </a:extLst>
          </p:cNvPr>
          <p:cNvSpPr/>
          <p:nvPr/>
        </p:nvSpPr>
        <p:spPr>
          <a:xfrm>
            <a:off x="4506686" y="457200"/>
            <a:ext cx="6897188" cy="2088750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بطاقة  الخروج</a:t>
            </a:r>
            <a:endParaRPr lang="ar-AE" dirty="0"/>
          </a:p>
        </p:txBody>
      </p:sp>
      <p:sp>
        <p:nvSpPr>
          <p:cNvPr id="3" name="فقاعة التفكير: على شكل سحابة 2">
            <a:extLst>
              <a:ext uri="{FF2B5EF4-FFF2-40B4-BE49-F238E27FC236}">
                <a16:creationId xmlns:a16="http://schemas.microsoft.com/office/drawing/2014/main" id="{680696CD-4F30-4862-BD85-A724824BFC1B}"/>
              </a:ext>
            </a:extLst>
          </p:cNvPr>
          <p:cNvSpPr/>
          <p:nvPr/>
        </p:nvSpPr>
        <p:spPr>
          <a:xfrm>
            <a:off x="705395" y="3918858"/>
            <a:ext cx="6897188" cy="2088750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ماذا تعلّمنا اليوم؟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50FC2985-935C-4446-861E-598BAA4EEAD2}"/>
              </a:ext>
            </a:extLst>
          </p:cNvPr>
          <p:cNvSpPr/>
          <p:nvPr/>
        </p:nvSpPr>
        <p:spPr>
          <a:xfrm>
            <a:off x="248195" y="18288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2د</a:t>
            </a:r>
          </a:p>
        </p:txBody>
      </p:sp>
    </p:spTree>
    <p:extLst>
      <p:ext uri="{BB962C8B-B14F-4D97-AF65-F5344CB8AC3E}">
        <p14:creationId xmlns:p14="http://schemas.microsoft.com/office/powerpoint/2010/main" val="3327633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3385" y="1664676"/>
            <a:ext cx="10550769" cy="32121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0000" b="1" dirty="0" smtClean="0">
                <a:solidFill>
                  <a:schemeClr val="tx1"/>
                </a:solidFill>
              </a:rPr>
              <a:t>هيا أحضر كتاب النشاط </a:t>
            </a:r>
          </a:p>
          <a:p>
            <a:pPr algn="ctr"/>
            <a:r>
              <a:rPr lang="ar-AE" sz="10000" b="1" dirty="0" smtClean="0">
                <a:solidFill>
                  <a:srgbClr val="FF0000"/>
                </a:solidFill>
              </a:rPr>
              <a:t>افتح صفحة 56</a:t>
            </a:r>
            <a:endParaRPr lang="en-US" sz="10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388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642" t="13787" r="48842" b="8939"/>
          <a:stretch/>
        </p:blipFill>
        <p:spPr>
          <a:xfrm rot="5400000">
            <a:off x="2847713" y="-2307384"/>
            <a:ext cx="6891428" cy="117971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7417726" y="5432713"/>
            <a:ext cx="8964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وسَطَ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04399" y="5911643"/>
            <a:ext cx="8194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لماذا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7171" y="6234808"/>
            <a:ext cx="8947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كذلك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555017"/>
              </p:ext>
            </p:extLst>
          </p:nvPr>
        </p:nvGraphicFramePr>
        <p:xfrm>
          <a:off x="11136923" y="2196774"/>
          <a:ext cx="51581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815">
                  <a:extLst>
                    <a:ext uri="{9D8B030D-6E8A-4147-A177-3AD203B41FA5}">
                      <a16:colId xmlns:a16="http://schemas.microsoft.com/office/drawing/2014/main" val="2709399180"/>
                    </a:ext>
                  </a:extLst>
                </a:gridCol>
              </a:tblGrid>
              <a:tr h="663658">
                <a:tc>
                  <a:txBody>
                    <a:bodyPr/>
                    <a:lstStyle/>
                    <a:p>
                      <a:r>
                        <a:rPr lang="ar-AE" sz="4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503135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322096"/>
              </p:ext>
            </p:extLst>
          </p:nvPr>
        </p:nvGraphicFramePr>
        <p:xfrm>
          <a:off x="11172092" y="4731673"/>
          <a:ext cx="480646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46">
                  <a:extLst>
                    <a:ext uri="{9D8B030D-6E8A-4147-A177-3AD203B41FA5}">
                      <a16:colId xmlns:a16="http://schemas.microsoft.com/office/drawing/2014/main" val="27093991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ar-AE" sz="40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503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657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145" t="13787" r="41247" b="8939"/>
          <a:stretch/>
        </p:blipFill>
        <p:spPr>
          <a:xfrm rot="5400000">
            <a:off x="4261298" y="-3911682"/>
            <a:ext cx="3579618" cy="118168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074089"/>
              </p:ext>
            </p:extLst>
          </p:nvPr>
        </p:nvGraphicFramePr>
        <p:xfrm>
          <a:off x="10879016" y="539261"/>
          <a:ext cx="49236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368">
                  <a:extLst>
                    <a:ext uri="{9D8B030D-6E8A-4147-A177-3AD203B41FA5}">
                      <a16:colId xmlns:a16="http://schemas.microsoft.com/office/drawing/2014/main" val="2709399180"/>
                    </a:ext>
                  </a:extLst>
                </a:gridCol>
              </a:tblGrid>
              <a:tr h="583808">
                <a:tc>
                  <a:txBody>
                    <a:bodyPr/>
                    <a:lstStyle/>
                    <a:p>
                      <a:r>
                        <a:rPr lang="ar-AE" sz="40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50313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42676" y="3786556"/>
            <a:ext cx="11816862" cy="30714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AE" sz="4000" b="1" dirty="0" smtClean="0">
                <a:solidFill>
                  <a:schemeClr val="tx1"/>
                </a:solidFill>
              </a:rPr>
              <a:t>4- هات جمع المفرد ، ومفرد الجمع للكلمات الآتية:</a:t>
            </a:r>
          </a:p>
          <a:p>
            <a:r>
              <a:rPr lang="ar-AE" sz="4000" b="1" dirty="0">
                <a:solidFill>
                  <a:schemeClr val="tx1"/>
                </a:solidFill>
              </a:rPr>
              <a:t> </a:t>
            </a:r>
            <a:r>
              <a:rPr lang="ar-AE" sz="4000" b="1" dirty="0" smtClean="0">
                <a:solidFill>
                  <a:schemeClr val="tx1"/>
                </a:solidFill>
              </a:rPr>
              <a:t>  أ. قرية : </a:t>
            </a:r>
            <a:r>
              <a:rPr lang="ar-AE" sz="4000" b="1" dirty="0" smtClean="0">
                <a:solidFill>
                  <a:srgbClr val="FF0000"/>
                </a:solidFill>
              </a:rPr>
              <a:t>قرى</a:t>
            </a:r>
            <a:r>
              <a:rPr lang="ar-AE" sz="4000" b="1" dirty="0" smtClean="0">
                <a:solidFill>
                  <a:schemeClr val="tx1"/>
                </a:solidFill>
              </a:rPr>
              <a:t>                           المحاصيل : </a:t>
            </a:r>
            <a:r>
              <a:rPr lang="ar-AE" sz="4000" b="1" dirty="0" smtClean="0">
                <a:solidFill>
                  <a:srgbClr val="0070C0"/>
                </a:solidFill>
              </a:rPr>
              <a:t>محصول</a:t>
            </a:r>
          </a:p>
          <a:p>
            <a:r>
              <a:rPr lang="ar-AE" sz="4000" b="1" dirty="0">
                <a:solidFill>
                  <a:schemeClr val="tx1"/>
                </a:solidFill>
              </a:rPr>
              <a:t> </a:t>
            </a:r>
            <a:r>
              <a:rPr lang="ar-AE" sz="4000" b="1" dirty="0" smtClean="0">
                <a:solidFill>
                  <a:schemeClr val="tx1"/>
                </a:solidFill>
              </a:rPr>
              <a:t>  ب. حقل : </a:t>
            </a:r>
            <a:r>
              <a:rPr lang="ar-AE" sz="4000" b="1" dirty="0" smtClean="0">
                <a:solidFill>
                  <a:srgbClr val="0070C0"/>
                </a:solidFill>
              </a:rPr>
              <a:t>حقول</a:t>
            </a:r>
            <a:r>
              <a:rPr lang="ar-AE" sz="4000" b="1" dirty="0" smtClean="0">
                <a:solidFill>
                  <a:schemeClr val="tx1"/>
                </a:solidFill>
              </a:rPr>
              <a:t>                        الأصدقاء : </a:t>
            </a:r>
            <a:r>
              <a:rPr lang="ar-AE" sz="4000" b="1" dirty="0" smtClean="0">
                <a:solidFill>
                  <a:srgbClr val="FF0000"/>
                </a:solidFill>
              </a:rPr>
              <a:t>الصديق</a:t>
            </a:r>
          </a:p>
          <a:p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18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8422" t="17688" r="22770" b="8939"/>
          <a:stretch/>
        </p:blipFill>
        <p:spPr>
          <a:xfrm rot="5400000">
            <a:off x="4148240" y="-2041544"/>
            <a:ext cx="3845170" cy="110700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941506"/>
              </p:ext>
            </p:extLst>
          </p:nvPr>
        </p:nvGraphicFramePr>
        <p:xfrm>
          <a:off x="10961076" y="1777458"/>
          <a:ext cx="480646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46">
                  <a:extLst>
                    <a:ext uri="{9D8B030D-6E8A-4147-A177-3AD203B41FA5}">
                      <a16:colId xmlns:a16="http://schemas.microsoft.com/office/drawing/2014/main" val="27093991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ar-AE" sz="40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503135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771050"/>
              </p:ext>
            </p:extLst>
          </p:nvPr>
        </p:nvGraphicFramePr>
        <p:xfrm>
          <a:off x="7479323" y="2712588"/>
          <a:ext cx="2024184" cy="242211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24184">
                  <a:extLst>
                    <a:ext uri="{9D8B030D-6E8A-4147-A177-3AD203B41FA5}">
                      <a16:colId xmlns:a16="http://schemas.microsoft.com/office/drawing/2014/main" val="2489448184"/>
                    </a:ext>
                  </a:extLst>
                </a:gridCol>
              </a:tblGrid>
              <a:tr h="807373">
                <a:tc>
                  <a:txBody>
                    <a:bodyPr/>
                    <a:lstStyle/>
                    <a:p>
                      <a:pPr algn="ctr"/>
                      <a:r>
                        <a:rPr lang="ar-AE" sz="4000" b="1" dirty="0" smtClean="0">
                          <a:solidFill>
                            <a:schemeClr val="tx1"/>
                          </a:solidFill>
                        </a:rPr>
                        <a:t>سمّاعة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272535"/>
                  </a:ext>
                </a:extLst>
              </a:tr>
              <a:tr h="807373">
                <a:tc>
                  <a:txBody>
                    <a:bodyPr/>
                    <a:lstStyle/>
                    <a:p>
                      <a:pPr algn="ctr"/>
                      <a:r>
                        <a:rPr lang="ar-AE" sz="4000" b="1" dirty="0" smtClean="0"/>
                        <a:t>غسّالة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496926"/>
                  </a:ext>
                </a:extLst>
              </a:tr>
              <a:tr h="807373">
                <a:tc>
                  <a:txBody>
                    <a:bodyPr/>
                    <a:lstStyle/>
                    <a:p>
                      <a:pPr algn="ctr"/>
                      <a:r>
                        <a:rPr lang="ar-AE" sz="4000" b="1" dirty="0" smtClean="0"/>
                        <a:t>رسّامة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549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29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324" t="16213" r="44545" b="9394"/>
          <a:stretch/>
        </p:blipFill>
        <p:spPr>
          <a:xfrm rot="5400000">
            <a:off x="2963022" y="-2271131"/>
            <a:ext cx="6381574" cy="113406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5" name="Straight Connector 4"/>
          <p:cNvCxnSpPr/>
          <p:nvPr/>
        </p:nvCxnSpPr>
        <p:spPr>
          <a:xfrm>
            <a:off x="7683062" y="3037490"/>
            <a:ext cx="198645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46786" y="4603531"/>
            <a:ext cx="1387366" cy="105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397766" y="5717628"/>
            <a:ext cx="1529255" cy="262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194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842" t="16213" r="21131" b="9394"/>
          <a:stretch/>
        </p:blipFill>
        <p:spPr>
          <a:xfrm rot="5400000">
            <a:off x="2963919" y="-2480441"/>
            <a:ext cx="6316714" cy="117190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3" name="Straight Connector 2"/>
          <p:cNvCxnSpPr/>
          <p:nvPr/>
        </p:nvCxnSpPr>
        <p:spPr>
          <a:xfrm flipV="1">
            <a:off x="6758152" y="1471449"/>
            <a:ext cx="3163614" cy="5255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441324" y="5192110"/>
            <a:ext cx="2480442" cy="420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297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557" t="10757" r="50473" b="11971"/>
          <a:stretch/>
        </p:blipFill>
        <p:spPr>
          <a:xfrm rot="5400000">
            <a:off x="2845617" y="-2262415"/>
            <a:ext cx="6507934" cy="113860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3" name="Straight Connector 2"/>
          <p:cNvCxnSpPr/>
          <p:nvPr/>
        </p:nvCxnSpPr>
        <p:spPr>
          <a:xfrm>
            <a:off x="7325710" y="4529959"/>
            <a:ext cx="198645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111421" y="5508365"/>
            <a:ext cx="10214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أقصر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23909" y="5508365"/>
            <a:ext cx="9412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أَسهل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0557" y="5508364"/>
            <a:ext cx="9573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أَروَع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4563" y="5949800"/>
            <a:ext cx="7296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أبعَد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9915" y="5980024"/>
            <a:ext cx="958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أَقرب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8780" y="5949800"/>
            <a:ext cx="11817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أَصعب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3552" y="5949799"/>
            <a:ext cx="9412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أجمل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5292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9019" t="10757" r="19972" b="11971"/>
          <a:stretch/>
        </p:blipFill>
        <p:spPr>
          <a:xfrm rot="5400000">
            <a:off x="2878159" y="-2377012"/>
            <a:ext cx="6316718" cy="116803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3" name="Straight Connector 2"/>
          <p:cNvCxnSpPr/>
          <p:nvPr/>
        </p:nvCxnSpPr>
        <p:spPr>
          <a:xfrm>
            <a:off x="4393324" y="1345324"/>
            <a:ext cx="945931" cy="105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7189076" y="1744717"/>
            <a:ext cx="893379" cy="105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339255" y="2196663"/>
            <a:ext cx="697263" cy="2102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687886" y="2617076"/>
            <a:ext cx="683172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32993" y="2617076"/>
            <a:ext cx="91439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63559" y="3100552"/>
            <a:ext cx="7007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77710" y="3584028"/>
            <a:ext cx="7462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251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471" t="15000" r="43362" b="9999"/>
          <a:stretch/>
        </p:blipFill>
        <p:spPr>
          <a:xfrm rot="5400000">
            <a:off x="2872010" y="-2477753"/>
            <a:ext cx="6549260" cy="117123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46992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538" t="15000" r="19376" b="9999"/>
          <a:stretch/>
        </p:blipFill>
        <p:spPr>
          <a:xfrm rot="5400000">
            <a:off x="2977769" y="-2329957"/>
            <a:ext cx="6285188" cy="114916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2691061" y="999428"/>
            <a:ext cx="25859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نكَشَ الطّعام .</a:t>
            </a:r>
            <a:endParaRPr lang="en-US" sz="66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8440" y="1674276"/>
            <a:ext cx="34147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فلانٌ بحرٌ لا يُنكَشُ .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2740" y="2287569"/>
            <a:ext cx="27991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نَكَشَ الأرضَ .</a:t>
            </a:r>
            <a:endParaRPr lang="en-US" sz="6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79360" y="3454645"/>
            <a:ext cx="17475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مُشَعَّث</a:t>
            </a:r>
            <a:endParaRPr lang="en-US" sz="8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9642" y="4221612"/>
            <a:ext cx="27270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بمعنى غير مُرَتَّب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382069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370</Words>
  <Application>Microsoft Office PowerPoint</Application>
  <PresentationFormat>Widescreen</PresentationFormat>
  <Paragraphs>94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Akmal Hakeem</dc:creator>
  <cp:lastModifiedBy>Admin</cp:lastModifiedBy>
  <cp:revision>34</cp:revision>
  <dcterms:created xsi:type="dcterms:W3CDTF">2020-05-26T12:42:07Z</dcterms:created>
  <dcterms:modified xsi:type="dcterms:W3CDTF">2021-05-11T21:48:34Z</dcterms:modified>
</cp:coreProperties>
</file>