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230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8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8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4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0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1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5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3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4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3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66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E7C82-F0E7-4EDD-8EE7-D373087D38C1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9CC32-3601-4EF0-B4AE-773ABB7A3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0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7A13561-4AAD-4744-9FC8-AF369CB8CA0F}"/>
              </a:ext>
            </a:extLst>
          </p:cNvPr>
          <p:cNvSpPr/>
          <p:nvPr/>
        </p:nvSpPr>
        <p:spPr>
          <a:xfrm>
            <a:off x="81713" y="1878428"/>
            <a:ext cx="6666070" cy="79252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r"/>
            <a:r>
              <a:rPr lang="ar-AE" sz="16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اقرأ النص الآتي بعنوان" سلطات الاتحاد "  ثم أجب عن الأسئلة التي تليه:</a:t>
            </a:r>
          </a:p>
          <a:p>
            <a:pPr algn="ctr"/>
            <a:r>
              <a:rPr lang="ar-AE" sz="28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سلطات الاتحاد</a:t>
            </a: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هناك مجموعة هيئات حاكمة في الدولة تدير النظام الاجتماعي و الاقتصادي و السياسي ، تسمى السلطات الاتحادية ، وتتمثل في خمس سلطات هي : </a:t>
            </a:r>
            <a:endParaRPr lang="en-US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AE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أولاً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المجلس الأعلى للاتحاد ويتكون من حكام الامارات السبع </a:t>
            </a:r>
            <a:r>
              <a:rPr lang="en-US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AE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ثانياً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رئيس الدولة صاحب السمو الشيخ خليفة بن زايد –حفظه الله – ونائبه صاحب السمو الشيخ محمد بن راشد آل مكتوم –رعاه الله - </a:t>
            </a:r>
            <a:r>
              <a:rPr lang="en-US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ثالثاً : 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مجلس الوزراء الاتحادي ويتكون من رئيس مجلس الوزراء ونائبه وعدد من وزراء المجلس ، </a:t>
            </a:r>
            <a:r>
              <a:rPr lang="en-US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ومن أدواره تصريف الشؤون الداخلية و الخارجية للاتحاد و اقتراح القوانين الاتحادية و رسم الميزانية العامة للدولة .</a:t>
            </a:r>
            <a:endParaRPr lang="en-US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AE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رابعاً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المجلس الوطني الاتحادي ويضم أربعين عُضواً من إمارات الدولة السبع وهو صوت الشعب ومنه يشارك المواطن الإماراتي في صنع القرار في الدولة ، وعقدت أولى جلساته عام 1972 م ، ومن مهامه النظر في القضايا التي تأتيه من مجلس الوزراء ، كقضايا المواطنين و احتياجاتهم .</a:t>
            </a:r>
            <a:endParaRPr lang="en-US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0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خامساً : </a:t>
            </a:r>
            <a:r>
              <a:rPr lang="ar-AE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القضاء الاتحادي ويتمثل في المحكمة الاتحادية العليا التي تعد أعلى سلطة قضائية في الدولة وتشرف وزارة العدل على أعمال المحاكم وتعيين القضاة ، ومن أدواره النظر في الجرائم التي تمس مصالح الاتحاد داخل الدولة و خارجها . </a:t>
            </a: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endParaRPr lang="ar-AE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endParaRPr lang="ar-AE" sz="1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endParaRPr lang="ar-AE" sz="1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endParaRPr lang="ar-AE" sz="1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endParaRPr lang="ar-AE" sz="1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ar-AE" sz="1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الإمارات للتعليم&quot; تفتح باب التسجيل للطلبة في المدارس الحكومية على مستوى  الدولة - محليات - التربية والتعليم - الإمارات اليوم">
            <a:extLst>
              <a:ext uri="{FF2B5EF4-FFF2-40B4-BE49-F238E27FC236}">
                <a16:creationId xmlns:a16="http://schemas.microsoft.com/office/drawing/2014/main" id="{FE075BF5-6E72-4ACA-8E84-771E0F4EC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4" t="3581" r="26944" b="44881"/>
          <a:stretch/>
        </p:blipFill>
        <p:spPr bwMode="auto">
          <a:xfrm>
            <a:off x="-4425" y="1863"/>
            <a:ext cx="1198701" cy="114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5558D8AF-80A8-4D37-B418-15A6DD725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1880" y="982503"/>
            <a:ext cx="4432873" cy="826725"/>
          </a:xfrm>
          <a:custGeom>
            <a:avLst/>
            <a:gdLst>
              <a:gd name="connsiteX0" fmla="*/ 0 w 4432873"/>
              <a:gd name="connsiteY0" fmla="*/ 137790 h 826725"/>
              <a:gd name="connsiteX1" fmla="*/ 137790 w 4432873"/>
              <a:gd name="connsiteY1" fmla="*/ 0 h 826725"/>
              <a:gd name="connsiteX2" fmla="*/ 773262 w 4432873"/>
              <a:gd name="connsiteY2" fmla="*/ 0 h 826725"/>
              <a:gd name="connsiteX3" fmla="*/ 1242442 w 4432873"/>
              <a:gd name="connsiteY3" fmla="*/ 0 h 826725"/>
              <a:gd name="connsiteX4" fmla="*/ 1836341 w 4432873"/>
              <a:gd name="connsiteY4" fmla="*/ 0 h 826725"/>
              <a:gd name="connsiteX5" fmla="*/ 2347094 w 4432873"/>
              <a:gd name="connsiteY5" fmla="*/ 0 h 826725"/>
              <a:gd name="connsiteX6" fmla="*/ 2982566 w 4432873"/>
              <a:gd name="connsiteY6" fmla="*/ 0 h 826725"/>
              <a:gd name="connsiteX7" fmla="*/ 3493319 w 4432873"/>
              <a:gd name="connsiteY7" fmla="*/ 0 h 826725"/>
              <a:gd name="connsiteX8" fmla="*/ 4295083 w 4432873"/>
              <a:gd name="connsiteY8" fmla="*/ 0 h 826725"/>
              <a:gd name="connsiteX9" fmla="*/ 4432873 w 4432873"/>
              <a:gd name="connsiteY9" fmla="*/ 137790 h 826725"/>
              <a:gd name="connsiteX10" fmla="*/ 4432873 w 4432873"/>
              <a:gd name="connsiteY10" fmla="*/ 688935 h 826725"/>
              <a:gd name="connsiteX11" fmla="*/ 4295083 w 4432873"/>
              <a:gd name="connsiteY11" fmla="*/ 826725 h 826725"/>
              <a:gd name="connsiteX12" fmla="*/ 3618038 w 4432873"/>
              <a:gd name="connsiteY12" fmla="*/ 826725 h 826725"/>
              <a:gd name="connsiteX13" fmla="*/ 3107285 w 4432873"/>
              <a:gd name="connsiteY13" fmla="*/ 826725 h 826725"/>
              <a:gd name="connsiteX14" fmla="*/ 2638105 w 4432873"/>
              <a:gd name="connsiteY14" fmla="*/ 826725 h 826725"/>
              <a:gd name="connsiteX15" fmla="*/ 2127352 w 4432873"/>
              <a:gd name="connsiteY15" fmla="*/ 826725 h 826725"/>
              <a:gd name="connsiteX16" fmla="*/ 1575026 w 4432873"/>
              <a:gd name="connsiteY16" fmla="*/ 826725 h 826725"/>
              <a:gd name="connsiteX17" fmla="*/ 981127 w 4432873"/>
              <a:gd name="connsiteY17" fmla="*/ 826725 h 826725"/>
              <a:gd name="connsiteX18" fmla="*/ 137790 w 4432873"/>
              <a:gd name="connsiteY18" fmla="*/ 826725 h 826725"/>
              <a:gd name="connsiteX19" fmla="*/ 0 w 4432873"/>
              <a:gd name="connsiteY19" fmla="*/ 688935 h 826725"/>
              <a:gd name="connsiteX20" fmla="*/ 0 w 4432873"/>
              <a:gd name="connsiteY20" fmla="*/ 137790 h 82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32873" h="826725" fill="none" extrusionOk="0">
                <a:moveTo>
                  <a:pt x="0" y="137790"/>
                </a:moveTo>
                <a:cubicBezTo>
                  <a:pt x="2347" y="66338"/>
                  <a:pt x="54185" y="3958"/>
                  <a:pt x="137790" y="0"/>
                </a:cubicBezTo>
                <a:cubicBezTo>
                  <a:pt x="350979" y="-42284"/>
                  <a:pt x="605871" y="24654"/>
                  <a:pt x="773262" y="0"/>
                </a:cubicBezTo>
                <a:cubicBezTo>
                  <a:pt x="940653" y="-24654"/>
                  <a:pt x="1141956" y="52540"/>
                  <a:pt x="1242442" y="0"/>
                </a:cubicBezTo>
                <a:cubicBezTo>
                  <a:pt x="1342928" y="-52540"/>
                  <a:pt x="1664050" y="40119"/>
                  <a:pt x="1836341" y="0"/>
                </a:cubicBezTo>
                <a:cubicBezTo>
                  <a:pt x="2008632" y="-40119"/>
                  <a:pt x="2212252" y="6906"/>
                  <a:pt x="2347094" y="0"/>
                </a:cubicBezTo>
                <a:cubicBezTo>
                  <a:pt x="2481936" y="-6906"/>
                  <a:pt x="2672478" y="41646"/>
                  <a:pt x="2982566" y="0"/>
                </a:cubicBezTo>
                <a:cubicBezTo>
                  <a:pt x="3292654" y="-41646"/>
                  <a:pt x="3334733" y="2593"/>
                  <a:pt x="3493319" y="0"/>
                </a:cubicBezTo>
                <a:cubicBezTo>
                  <a:pt x="3651905" y="-2593"/>
                  <a:pt x="3909266" y="11624"/>
                  <a:pt x="4295083" y="0"/>
                </a:cubicBezTo>
                <a:cubicBezTo>
                  <a:pt x="4363663" y="7611"/>
                  <a:pt x="4427163" y="73910"/>
                  <a:pt x="4432873" y="137790"/>
                </a:cubicBezTo>
                <a:cubicBezTo>
                  <a:pt x="4485019" y="321392"/>
                  <a:pt x="4427824" y="424694"/>
                  <a:pt x="4432873" y="688935"/>
                </a:cubicBezTo>
                <a:cubicBezTo>
                  <a:pt x="4426938" y="768362"/>
                  <a:pt x="4377029" y="842567"/>
                  <a:pt x="4295083" y="826725"/>
                </a:cubicBezTo>
                <a:cubicBezTo>
                  <a:pt x="4104681" y="861238"/>
                  <a:pt x="3855188" y="798093"/>
                  <a:pt x="3618038" y="826725"/>
                </a:cubicBezTo>
                <a:cubicBezTo>
                  <a:pt x="3380888" y="855357"/>
                  <a:pt x="3292006" y="790702"/>
                  <a:pt x="3107285" y="826725"/>
                </a:cubicBezTo>
                <a:cubicBezTo>
                  <a:pt x="2922564" y="862748"/>
                  <a:pt x="2744308" y="806336"/>
                  <a:pt x="2638105" y="826725"/>
                </a:cubicBezTo>
                <a:cubicBezTo>
                  <a:pt x="2531902" y="847114"/>
                  <a:pt x="2380238" y="797472"/>
                  <a:pt x="2127352" y="826725"/>
                </a:cubicBezTo>
                <a:cubicBezTo>
                  <a:pt x="1874466" y="855978"/>
                  <a:pt x="1778539" y="779868"/>
                  <a:pt x="1575026" y="826725"/>
                </a:cubicBezTo>
                <a:cubicBezTo>
                  <a:pt x="1371513" y="873582"/>
                  <a:pt x="1226491" y="824196"/>
                  <a:pt x="981127" y="826725"/>
                </a:cubicBezTo>
                <a:cubicBezTo>
                  <a:pt x="735763" y="829254"/>
                  <a:pt x="395848" y="814560"/>
                  <a:pt x="137790" y="826725"/>
                </a:cubicBezTo>
                <a:cubicBezTo>
                  <a:pt x="63148" y="830470"/>
                  <a:pt x="17482" y="773167"/>
                  <a:pt x="0" y="688935"/>
                </a:cubicBezTo>
                <a:cubicBezTo>
                  <a:pt x="-64157" y="419152"/>
                  <a:pt x="64460" y="350103"/>
                  <a:pt x="0" y="137790"/>
                </a:cubicBezTo>
                <a:close/>
              </a:path>
              <a:path w="4432873" h="826725" stroke="0" extrusionOk="0">
                <a:moveTo>
                  <a:pt x="0" y="137790"/>
                </a:moveTo>
                <a:cubicBezTo>
                  <a:pt x="-12117" y="54217"/>
                  <a:pt x="59467" y="835"/>
                  <a:pt x="137790" y="0"/>
                </a:cubicBezTo>
                <a:cubicBezTo>
                  <a:pt x="341443" y="-42726"/>
                  <a:pt x="582210" y="27588"/>
                  <a:pt x="814835" y="0"/>
                </a:cubicBezTo>
                <a:cubicBezTo>
                  <a:pt x="1047460" y="-27588"/>
                  <a:pt x="1214405" y="15515"/>
                  <a:pt x="1367161" y="0"/>
                </a:cubicBezTo>
                <a:cubicBezTo>
                  <a:pt x="1519917" y="-15515"/>
                  <a:pt x="1739694" y="27634"/>
                  <a:pt x="1877914" y="0"/>
                </a:cubicBezTo>
                <a:cubicBezTo>
                  <a:pt x="2016134" y="-27634"/>
                  <a:pt x="2289860" y="49984"/>
                  <a:pt x="2513386" y="0"/>
                </a:cubicBezTo>
                <a:cubicBezTo>
                  <a:pt x="2736912" y="-49984"/>
                  <a:pt x="2944040" y="59225"/>
                  <a:pt x="3065712" y="0"/>
                </a:cubicBezTo>
                <a:cubicBezTo>
                  <a:pt x="3187384" y="-59225"/>
                  <a:pt x="3488550" y="64917"/>
                  <a:pt x="3742757" y="0"/>
                </a:cubicBezTo>
                <a:cubicBezTo>
                  <a:pt x="3996965" y="-64917"/>
                  <a:pt x="4180620" y="12124"/>
                  <a:pt x="4295083" y="0"/>
                </a:cubicBezTo>
                <a:cubicBezTo>
                  <a:pt x="4360448" y="17756"/>
                  <a:pt x="4429621" y="57919"/>
                  <a:pt x="4432873" y="137790"/>
                </a:cubicBezTo>
                <a:cubicBezTo>
                  <a:pt x="4444862" y="363430"/>
                  <a:pt x="4368448" y="531628"/>
                  <a:pt x="4432873" y="688935"/>
                </a:cubicBezTo>
                <a:cubicBezTo>
                  <a:pt x="4437624" y="772107"/>
                  <a:pt x="4371710" y="832197"/>
                  <a:pt x="4295083" y="826725"/>
                </a:cubicBezTo>
                <a:cubicBezTo>
                  <a:pt x="4100354" y="882712"/>
                  <a:pt x="4003278" y="801887"/>
                  <a:pt x="3825903" y="826725"/>
                </a:cubicBezTo>
                <a:cubicBezTo>
                  <a:pt x="3648528" y="851563"/>
                  <a:pt x="3417295" y="809778"/>
                  <a:pt x="3148858" y="826725"/>
                </a:cubicBezTo>
                <a:cubicBezTo>
                  <a:pt x="2880421" y="843672"/>
                  <a:pt x="2882599" y="800172"/>
                  <a:pt x="2638105" y="826725"/>
                </a:cubicBezTo>
                <a:cubicBezTo>
                  <a:pt x="2393611" y="853278"/>
                  <a:pt x="2222531" y="775368"/>
                  <a:pt x="2044206" y="826725"/>
                </a:cubicBezTo>
                <a:cubicBezTo>
                  <a:pt x="1865881" y="878082"/>
                  <a:pt x="1596575" y="805335"/>
                  <a:pt x="1367161" y="826725"/>
                </a:cubicBezTo>
                <a:cubicBezTo>
                  <a:pt x="1137748" y="848115"/>
                  <a:pt x="964072" y="792541"/>
                  <a:pt x="773262" y="826725"/>
                </a:cubicBezTo>
                <a:cubicBezTo>
                  <a:pt x="582452" y="860909"/>
                  <a:pt x="383257" y="790021"/>
                  <a:pt x="137790" y="826725"/>
                </a:cubicBezTo>
                <a:cubicBezTo>
                  <a:pt x="44668" y="827426"/>
                  <a:pt x="8055" y="750514"/>
                  <a:pt x="0" y="688935"/>
                </a:cubicBezTo>
                <a:cubicBezTo>
                  <a:pt x="-56264" y="475004"/>
                  <a:pt x="29044" y="285059"/>
                  <a:pt x="0" y="137790"/>
                </a:cubicBezTo>
                <a:close/>
              </a:path>
            </a:pathLst>
          </a:custGeom>
          <a:solidFill>
            <a:sysClr val="window" lastClr="FFFFFF"/>
          </a:solidFill>
          <a:ln w="28575">
            <a:solidFill>
              <a:srgbClr val="000000"/>
            </a:solidFill>
            <a:round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514350" rtl="1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ar-AE" sz="1400" b="1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اختبار التقويم ال</a:t>
            </a:r>
            <a:r>
              <a:rPr lang="ar-AE" altLang="ar-AE" sz="1400" b="1" kern="0" dirty="0">
                <a:latin typeface="Arial" panose="020B0604020202020204" pitchFamily="34" charset="0"/>
                <a:cs typeface="Arial" panose="020B0604020202020204" pitchFamily="34" charset="0"/>
              </a:rPr>
              <a:t>أول</a:t>
            </a:r>
            <a:r>
              <a:rPr kumimoji="0" lang="ar-AE" altLang="ar-AE" sz="1400" b="1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مادة الدراسات الاجتماعية – الصف الرابع الأساسي </a:t>
            </a:r>
          </a:p>
          <a:p>
            <a:pPr marL="0" marR="0" lvl="0" indent="0" algn="ctr" defTabSz="514350" rtl="1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AE" altLang="ar-AE" sz="1400" b="1" kern="0" dirty="0">
                <a:latin typeface="Arial" panose="020B0604020202020204" pitchFamily="34" charset="0"/>
                <a:cs typeface="Arial" panose="020B0604020202020204" pitchFamily="34" charset="0"/>
              </a:rPr>
              <a:t>الفصل الدراسي الثالث 2021-2022</a:t>
            </a:r>
            <a:endParaRPr kumimoji="0" lang="ar-AE" altLang="ar-AE" sz="1400" b="1" i="0" u="none" strike="noStrike" kern="0" cap="none" spc="0" normalizeH="0" baseline="0" noProof="0" dirty="0">
              <a:ln>
                <a:noFill/>
              </a:ln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A63FFDFB-B4BF-4108-8C85-ED7066725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775" y="1241725"/>
            <a:ext cx="653103" cy="627466"/>
          </a:xfrm>
          <a:prstGeom prst="rect">
            <a:avLst/>
          </a:prstGeom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FB42E97D-4E83-4E21-B23B-B33F0E70B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17" y="1248962"/>
            <a:ext cx="1975625" cy="826725"/>
          </a:xfrm>
          <a:custGeom>
            <a:avLst/>
            <a:gdLst>
              <a:gd name="connsiteX0" fmla="*/ 0 w 1975625"/>
              <a:gd name="connsiteY0" fmla="*/ 137790 h 826725"/>
              <a:gd name="connsiteX1" fmla="*/ 137790 w 1975625"/>
              <a:gd name="connsiteY1" fmla="*/ 0 h 826725"/>
              <a:gd name="connsiteX2" fmla="*/ 704472 w 1975625"/>
              <a:gd name="connsiteY2" fmla="*/ 0 h 826725"/>
              <a:gd name="connsiteX3" fmla="*/ 1254153 w 1975625"/>
              <a:gd name="connsiteY3" fmla="*/ 0 h 826725"/>
              <a:gd name="connsiteX4" fmla="*/ 1837835 w 1975625"/>
              <a:gd name="connsiteY4" fmla="*/ 0 h 826725"/>
              <a:gd name="connsiteX5" fmla="*/ 1975625 w 1975625"/>
              <a:gd name="connsiteY5" fmla="*/ 137790 h 826725"/>
              <a:gd name="connsiteX6" fmla="*/ 1975625 w 1975625"/>
              <a:gd name="connsiteY6" fmla="*/ 688935 h 826725"/>
              <a:gd name="connsiteX7" fmla="*/ 1837835 w 1975625"/>
              <a:gd name="connsiteY7" fmla="*/ 826725 h 826725"/>
              <a:gd name="connsiteX8" fmla="*/ 1254153 w 1975625"/>
              <a:gd name="connsiteY8" fmla="*/ 826725 h 826725"/>
              <a:gd name="connsiteX9" fmla="*/ 704472 w 1975625"/>
              <a:gd name="connsiteY9" fmla="*/ 826725 h 826725"/>
              <a:gd name="connsiteX10" fmla="*/ 137790 w 1975625"/>
              <a:gd name="connsiteY10" fmla="*/ 826725 h 826725"/>
              <a:gd name="connsiteX11" fmla="*/ 0 w 1975625"/>
              <a:gd name="connsiteY11" fmla="*/ 688935 h 826725"/>
              <a:gd name="connsiteX12" fmla="*/ 0 w 1975625"/>
              <a:gd name="connsiteY12" fmla="*/ 137790 h 82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5625" h="826725" fill="none" extrusionOk="0">
                <a:moveTo>
                  <a:pt x="0" y="137790"/>
                </a:moveTo>
                <a:cubicBezTo>
                  <a:pt x="9692" y="77536"/>
                  <a:pt x="60475" y="5989"/>
                  <a:pt x="137790" y="0"/>
                </a:cubicBezTo>
                <a:cubicBezTo>
                  <a:pt x="413217" y="-42733"/>
                  <a:pt x="523864" y="50425"/>
                  <a:pt x="704472" y="0"/>
                </a:cubicBezTo>
                <a:cubicBezTo>
                  <a:pt x="885080" y="-50425"/>
                  <a:pt x="1013225" y="7030"/>
                  <a:pt x="1254153" y="0"/>
                </a:cubicBezTo>
                <a:cubicBezTo>
                  <a:pt x="1495081" y="-7030"/>
                  <a:pt x="1574658" y="68271"/>
                  <a:pt x="1837835" y="0"/>
                </a:cubicBezTo>
                <a:cubicBezTo>
                  <a:pt x="1925051" y="19321"/>
                  <a:pt x="1976511" y="55029"/>
                  <a:pt x="1975625" y="137790"/>
                </a:cubicBezTo>
                <a:cubicBezTo>
                  <a:pt x="2030402" y="397208"/>
                  <a:pt x="1948092" y="494364"/>
                  <a:pt x="1975625" y="688935"/>
                </a:cubicBezTo>
                <a:cubicBezTo>
                  <a:pt x="1988935" y="769811"/>
                  <a:pt x="1931640" y="831359"/>
                  <a:pt x="1837835" y="826725"/>
                </a:cubicBezTo>
                <a:cubicBezTo>
                  <a:pt x="1681056" y="868210"/>
                  <a:pt x="1404453" y="806271"/>
                  <a:pt x="1254153" y="826725"/>
                </a:cubicBezTo>
                <a:cubicBezTo>
                  <a:pt x="1103853" y="847179"/>
                  <a:pt x="825117" y="783703"/>
                  <a:pt x="704472" y="826725"/>
                </a:cubicBezTo>
                <a:cubicBezTo>
                  <a:pt x="583827" y="869747"/>
                  <a:pt x="377935" y="761550"/>
                  <a:pt x="137790" y="826725"/>
                </a:cubicBezTo>
                <a:cubicBezTo>
                  <a:pt x="51348" y="819607"/>
                  <a:pt x="-10960" y="774163"/>
                  <a:pt x="0" y="688935"/>
                </a:cubicBezTo>
                <a:cubicBezTo>
                  <a:pt x="-59781" y="548163"/>
                  <a:pt x="18917" y="253751"/>
                  <a:pt x="0" y="137790"/>
                </a:cubicBezTo>
                <a:close/>
              </a:path>
              <a:path w="1975625" h="826725" stroke="0" extrusionOk="0">
                <a:moveTo>
                  <a:pt x="0" y="137790"/>
                </a:moveTo>
                <a:cubicBezTo>
                  <a:pt x="-8066" y="72640"/>
                  <a:pt x="78864" y="-1334"/>
                  <a:pt x="137790" y="0"/>
                </a:cubicBezTo>
                <a:cubicBezTo>
                  <a:pt x="374622" y="-34543"/>
                  <a:pt x="532152" y="42133"/>
                  <a:pt x="687471" y="0"/>
                </a:cubicBezTo>
                <a:cubicBezTo>
                  <a:pt x="842790" y="-42133"/>
                  <a:pt x="1071090" y="67802"/>
                  <a:pt x="1254153" y="0"/>
                </a:cubicBezTo>
                <a:cubicBezTo>
                  <a:pt x="1437216" y="-67802"/>
                  <a:pt x="1563342" y="388"/>
                  <a:pt x="1837835" y="0"/>
                </a:cubicBezTo>
                <a:cubicBezTo>
                  <a:pt x="1924234" y="-15631"/>
                  <a:pt x="1977430" y="61809"/>
                  <a:pt x="1975625" y="137790"/>
                </a:cubicBezTo>
                <a:cubicBezTo>
                  <a:pt x="1988042" y="388754"/>
                  <a:pt x="1915188" y="492482"/>
                  <a:pt x="1975625" y="688935"/>
                </a:cubicBezTo>
                <a:cubicBezTo>
                  <a:pt x="1964128" y="751722"/>
                  <a:pt x="1907968" y="812136"/>
                  <a:pt x="1837835" y="826725"/>
                </a:cubicBezTo>
                <a:cubicBezTo>
                  <a:pt x="1578273" y="868770"/>
                  <a:pt x="1389264" y="814337"/>
                  <a:pt x="1254153" y="826725"/>
                </a:cubicBezTo>
                <a:cubicBezTo>
                  <a:pt x="1119042" y="839113"/>
                  <a:pt x="934000" y="760174"/>
                  <a:pt x="670471" y="826725"/>
                </a:cubicBezTo>
                <a:cubicBezTo>
                  <a:pt x="406942" y="893276"/>
                  <a:pt x="293714" y="776106"/>
                  <a:pt x="137790" y="826725"/>
                </a:cubicBezTo>
                <a:cubicBezTo>
                  <a:pt x="62701" y="831790"/>
                  <a:pt x="16130" y="763453"/>
                  <a:pt x="0" y="688935"/>
                </a:cubicBezTo>
                <a:cubicBezTo>
                  <a:pt x="-58459" y="548768"/>
                  <a:pt x="59410" y="356549"/>
                  <a:pt x="0" y="137790"/>
                </a:cubicBezTo>
                <a:close/>
              </a:path>
            </a:pathLst>
          </a:custGeom>
          <a:solidFill>
            <a:sysClr val="window" lastClr="FFFFFF"/>
          </a:solidFill>
          <a:ln w="28575">
            <a:solidFill>
              <a:srgbClr val="000000"/>
            </a:solidFill>
            <a:round/>
            <a:headEnd/>
            <a:tailEnd/>
            <a:extLst>
              <a:ext uri="{C807C97D-BFC1-408E-A445-0C87EB9F89A2}">
                <ask:lineSketchStyleProps xmlns:ask="http://schemas.microsoft.com/office/drawing/2018/sketchyshapes" sd="225212654">
                  <a:prstGeom prst="roundRect">
                    <a:avLst>
                      <a:gd name="adj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algn="r" defTabSz="514350" rtl="1" fontAlgn="base">
              <a:spcBef>
                <a:spcPct val="0"/>
              </a:spcBef>
              <a:spcAft>
                <a:spcPct val="0"/>
              </a:spcAft>
            </a:pPr>
            <a:r>
              <a:rPr lang="ar-AE" altLang="ar-AE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الاسم :....................... </a:t>
            </a:r>
          </a:p>
          <a:p>
            <a:pPr algn="r" defTabSz="514350" rtl="1" fontAlgn="base">
              <a:spcBef>
                <a:spcPct val="0"/>
              </a:spcBef>
              <a:spcAft>
                <a:spcPct val="0"/>
              </a:spcAft>
            </a:pPr>
            <a:r>
              <a:rPr lang="ar-AE" altLang="ar-AE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الصف الرابع :..............</a:t>
            </a:r>
          </a:p>
          <a:p>
            <a:pPr algn="r" defTabSz="514350" rtl="1" fontAlgn="base">
              <a:spcBef>
                <a:spcPct val="0"/>
              </a:spcBef>
              <a:spcAft>
                <a:spcPct val="0"/>
              </a:spcAft>
            </a:pPr>
            <a:r>
              <a:rPr lang="ar-AE" altLang="ar-AE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الدرجة : ......./15</a:t>
            </a:r>
          </a:p>
        </p:txBody>
      </p:sp>
    </p:spTree>
    <p:extLst>
      <p:ext uri="{BB962C8B-B14F-4D97-AF65-F5344CB8AC3E}">
        <p14:creationId xmlns:p14="http://schemas.microsoft.com/office/powerpoint/2010/main" val="265651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7A13561-4AAD-4744-9FC8-AF369CB8CA0F}"/>
              </a:ext>
            </a:extLst>
          </p:cNvPr>
          <p:cNvSpPr/>
          <p:nvPr/>
        </p:nvSpPr>
        <p:spPr>
          <a:xfrm>
            <a:off x="95965" y="199752"/>
            <a:ext cx="6666070" cy="9706247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ar-A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ما دور سلطات الاتحاد كما تفهم من النص ؟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A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تدير النظام في الدولة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A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رسم الميزانية العامة للدولة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تنظر في قضايا المواطنين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buClrTx/>
              <a:buSzTx/>
              <a:buFont typeface="+mj-lt"/>
              <a:buAutoNum type="arabicParenR" startAt="2"/>
              <a:tabLst/>
              <a:defRPr/>
            </a:pPr>
            <a:r>
              <a:rPr kumimoji="0" lang="ar-A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أي من السلطات التي يشارك المواطن الإماراتي في صنع القرار ؟</a:t>
            </a:r>
          </a:p>
          <a:p>
            <a:pPr marL="342900" indent="-342900" algn="r" rt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المجلس الأعلى للاتحاد</a:t>
            </a:r>
          </a:p>
          <a:p>
            <a:pPr marL="342900" indent="-342900" algn="r" rt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المجلس الوطني الاتحادي</a:t>
            </a:r>
          </a:p>
          <a:p>
            <a:pPr marL="342900" indent="-342900" algn="r" rtl="1">
              <a:buFont typeface="Wingdings" panose="05000000000000000000" pitchFamily="2" charset="2"/>
              <a:buChar char="q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القضاء الاتحادي</a:t>
            </a:r>
          </a:p>
          <a:p>
            <a:pPr algn="r" rtl="1">
              <a:defRPr/>
            </a:pPr>
            <a:endParaRPr lang="ar-AE" sz="2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buFont typeface="+mj-lt"/>
              <a:buAutoNum type="arabicParenR" startAt="3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أ</a:t>
            </a:r>
            <a:r>
              <a:rPr kumimoji="0" lang="ar-A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على سلطة قضائية في الدولة ؟ </a:t>
            </a:r>
          </a:p>
          <a:p>
            <a:pPr marL="342900" marR="0" lvl="0" indent="-342900" algn="r" rtl="1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القضاة</a:t>
            </a:r>
          </a:p>
          <a:p>
            <a:pPr marL="342900" marR="0" lvl="0" indent="-342900" algn="r" rtl="1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وزارة العدل</a:t>
            </a:r>
          </a:p>
          <a:p>
            <a:pPr marL="342900" marR="0" lvl="0" indent="-342900" algn="r" rtl="1" fontAlgn="auto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المحكمة الاتحادية العليا</a:t>
            </a:r>
          </a:p>
          <a:p>
            <a:pPr marR="0" lvl="0" algn="r" rtl="1" fontAlgn="auto">
              <a:lnSpc>
                <a:spcPct val="100000"/>
              </a:lnSpc>
              <a:buClrTx/>
              <a:buSzTx/>
              <a:tabLst/>
              <a:defRPr/>
            </a:pPr>
            <a:endParaRPr lang="ar-AE" sz="2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r" rtl="1" fontAlgn="auto">
              <a:lnSpc>
                <a:spcPct val="100000"/>
              </a:lnSpc>
              <a:buClrTx/>
              <a:buSzTx/>
              <a:buFont typeface="+mj-lt"/>
              <a:buAutoNum type="arabicParenR" startAt="4"/>
              <a:tabLst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يتم اعتماد ميزانية الدولة من : </a:t>
            </a:r>
          </a:p>
          <a:p>
            <a:pPr marL="342900" indent="-342900" algn="r" rt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المجلس الأعلى للاتحاد</a:t>
            </a:r>
          </a:p>
          <a:p>
            <a:pPr marL="342900" indent="-342900" algn="r" rt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رئيس الدولة ونائبه </a:t>
            </a:r>
          </a:p>
          <a:p>
            <a:pPr marL="342900" indent="-342900" algn="r" rt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ar-AE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مجلس الوزراء الاتحادي</a:t>
            </a:r>
          </a:p>
          <a:p>
            <a:pPr marR="0" lvl="0" algn="r" rtl="1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lang="ar-AE" sz="2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r" rtl="1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arenR" startAt="4"/>
              <a:tabLst/>
              <a:defRPr/>
            </a:pPr>
            <a:endParaRPr lang="ar-AE" sz="2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r" rtl="1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endParaRPr lang="ar-AE" sz="2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022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9EDE4D-076F-64AA-E6AC-2F39D21D3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418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5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023D22-E0ED-9AD8-99B9-E10140675D0E}"/>
              </a:ext>
            </a:extLst>
          </p:cNvPr>
          <p:cNvSpPr txBox="1"/>
          <p:nvPr/>
        </p:nvSpPr>
        <p:spPr>
          <a:xfrm>
            <a:off x="1714500" y="-2436950"/>
            <a:ext cx="3429000" cy="1477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dirty="0"/>
              <a:t>سؤال 2.1:الدرجة : 1مستوى الصعوبة: غير محدد</a:t>
            </a:r>
          </a:p>
          <a:p>
            <a:pPr algn="r"/>
            <a:r>
              <a:rPr lang="ar-AE" dirty="0"/>
              <a:t>يشير الرقم ( 1 ) الى : </a:t>
            </a:r>
          </a:p>
          <a:p>
            <a:pPr algn="r"/>
            <a:r>
              <a:rPr lang="ar-AE" dirty="0"/>
              <a:t>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خط الاستواء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خط جرينتش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مدار الجدي</a:t>
            </a:r>
          </a:p>
          <a:p>
            <a:pPr algn="r"/>
            <a:r>
              <a:rPr lang="ar-AE" dirty="0"/>
              <a:t>سؤال 2.2:الدرجة : 2مستوى الصعوبة: غير محدد</a:t>
            </a:r>
          </a:p>
          <a:p>
            <a:pPr algn="r"/>
            <a:r>
              <a:rPr lang="ar-AE" dirty="0"/>
              <a:t>يبلغ عدد خطوط الطول في نص الكرة الغربي.....</a:t>
            </a:r>
          </a:p>
          <a:p>
            <a:pPr algn="r"/>
            <a:r>
              <a:rPr lang="ar-AE" dirty="0"/>
              <a:t>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180 خطاً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90 خطاً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80 خطاً</a:t>
            </a:r>
          </a:p>
          <a:p>
            <a:pPr algn="r"/>
            <a:r>
              <a:rPr lang="ar-AE" dirty="0"/>
              <a:t>سؤال 2.3:الدرجة : 1مستوى الصعوبة: غير محدد</a:t>
            </a:r>
          </a:p>
          <a:p>
            <a:pPr algn="r"/>
            <a:r>
              <a:rPr lang="ar-AE" dirty="0"/>
              <a:t>يشير الرقم ( 3 ) الى : </a:t>
            </a:r>
          </a:p>
          <a:p>
            <a:pPr algn="r"/>
            <a:r>
              <a:rPr lang="ar-AE" dirty="0"/>
              <a:t>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خط الاستواء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مدار السرطان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خط جرينتش</a:t>
            </a:r>
          </a:p>
          <a:p>
            <a:pPr algn="r"/>
            <a:r>
              <a:rPr lang="ar-AE" dirty="0"/>
              <a:t>سؤال 2.4:الدرجة : 1مستوى الصعوبة: غير محدد</a:t>
            </a:r>
          </a:p>
          <a:p>
            <a:pPr algn="r"/>
            <a:r>
              <a:rPr lang="ar-AE" dirty="0"/>
              <a:t>الخط الذي يقسم الكرة الأرضية الى قسمين شمالي و جنوبي ، رقم (4 ) هو : </a:t>
            </a:r>
          </a:p>
          <a:p>
            <a:pPr algn="r"/>
            <a:r>
              <a:rPr lang="ar-AE" dirty="0"/>
              <a:t>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خط الاستواء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خط جرينتش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مدار السرطان</a:t>
            </a:r>
          </a:p>
          <a:p>
            <a:pPr algn="r"/>
            <a:r>
              <a:rPr lang="ar-AE" dirty="0"/>
              <a:t>سؤال 2.5:الدرجة : 2مستوى الصعوبة: غير محدد</a:t>
            </a:r>
          </a:p>
          <a:p>
            <a:pPr algn="r"/>
            <a:r>
              <a:rPr lang="ar-AE" dirty="0"/>
              <a:t>عدد دوائر العرض في نص الكرة الشمالي .......</a:t>
            </a:r>
          </a:p>
          <a:p>
            <a:pPr algn="r"/>
            <a:r>
              <a:rPr lang="ar-AE" dirty="0"/>
              <a:t>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90 دائرة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180 دائرة </a:t>
            </a:r>
          </a:p>
          <a:p>
            <a:pPr algn="r"/>
            <a:endParaRPr lang="ar-AE" dirty="0"/>
          </a:p>
          <a:p>
            <a:pPr algn="r"/>
            <a:r>
              <a:rPr lang="ar-AE" dirty="0"/>
              <a:t>9 دوائر</a:t>
            </a:r>
          </a:p>
        </p:txBody>
      </p:sp>
    </p:spTree>
    <p:extLst>
      <p:ext uri="{BB962C8B-B14F-4D97-AF65-F5344CB8AC3E}">
        <p14:creationId xmlns:p14="http://schemas.microsoft.com/office/powerpoint/2010/main" val="4276856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</TotalTime>
  <Words>428</Words>
  <Application>Microsoft Office PowerPoint</Application>
  <PresentationFormat>A4 Paper (210x297 mm)</PresentationFormat>
  <Paragraphs>87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Aisha Rashed Ahmed Abdulla Al-Sereidi</dc:creator>
  <cp:lastModifiedBy>AISHAH RASHED AHMED ABDULLA ALSEREIDI</cp:lastModifiedBy>
  <cp:revision>52</cp:revision>
  <dcterms:created xsi:type="dcterms:W3CDTF">2021-01-21T09:11:25Z</dcterms:created>
  <dcterms:modified xsi:type="dcterms:W3CDTF">2022-05-18T03:26:03Z</dcterms:modified>
</cp:coreProperties>
</file>