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687" r:id="rId3"/>
  </p:sldMasterIdLst>
  <p:notesMasterIdLst>
    <p:notesMasterId r:id="rId13"/>
  </p:notesMasterIdLst>
  <p:sldIdLst>
    <p:sldId id="4493" r:id="rId4"/>
    <p:sldId id="4494" r:id="rId5"/>
    <p:sldId id="4495" r:id="rId6"/>
    <p:sldId id="4491" r:id="rId7"/>
    <p:sldId id="4496" r:id="rId8"/>
    <p:sldId id="258" r:id="rId9"/>
    <p:sldId id="260" r:id="rId10"/>
    <p:sldId id="4499" r:id="rId11"/>
    <p:sldId id="4497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CDFE2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C60AC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D85BA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73B6C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18" y="4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009416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2200">
        <a:latin typeface="Lucida Grande"/>
        <a:ea typeface="Lucida Grande"/>
        <a:cs typeface="Lucida Grande"/>
        <a:sym typeface="Lucida Grande"/>
      </a:defRPr>
    </a:lvl1pPr>
    <a:lvl2pPr defTabSz="457200" rtl="1" latinLnBrk="0">
      <a:defRPr sz="2200">
        <a:latin typeface="Lucida Grande"/>
        <a:ea typeface="Lucida Grande"/>
        <a:cs typeface="Lucida Grande"/>
        <a:sym typeface="Lucida Grande"/>
      </a:defRPr>
    </a:lvl2pPr>
    <a:lvl3pPr defTabSz="457200" rtl="1" latinLnBrk="0">
      <a:defRPr sz="2200">
        <a:latin typeface="Lucida Grande"/>
        <a:ea typeface="Lucida Grande"/>
        <a:cs typeface="Lucida Grande"/>
        <a:sym typeface="Lucida Grande"/>
      </a:defRPr>
    </a:lvl3pPr>
    <a:lvl4pPr defTabSz="457200" rtl="1" latinLnBrk="0">
      <a:defRPr sz="2200">
        <a:latin typeface="Lucida Grande"/>
        <a:ea typeface="Lucida Grande"/>
        <a:cs typeface="Lucida Grande"/>
        <a:sym typeface="Lucida Grande"/>
      </a:defRPr>
    </a:lvl4pPr>
    <a:lvl5pPr defTabSz="457200" rtl="1" latinLnBrk="0">
      <a:defRPr sz="2200">
        <a:latin typeface="Lucida Grande"/>
        <a:ea typeface="Lucida Grande"/>
        <a:cs typeface="Lucida Grande"/>
        <a:sym typeface="Lucida Grande"/>
      </a:defRPr>
    </a:lvl5pPr>
    <a:lvl6pPr defTabSz="457200" rtl="1" latinLnBrk="0">
      <a:defRPr sz="2200">
        <a:latin typeface="Lucida Grande"/>
        <a:ea typeface="Lucida Grande"/>
        <a:cs typeface="Lucida Grande"/>
        <a:sym typeface="Lucida Grande"/>
      </a:defRPr>
    </a:lvl6pPr>
    <a:lvl7pPr defTabSz="457200" rtl="1" latinLnBrk="0">
      <a:defRPr sz="2200">
        <a:latin typeface="Lucida Grande"/>
        <a:ea typeface="Lucida Grande"/>
        <a:cs typeface="Lucida Grande"/>
        <a:sym typeface="Lucida Grande"/>
      </a:defRPr>
    </a:lvl7pPr>
    <a:lvl8pPr defTabSz="457200" rtl="1" latinLnBrk="0">
      <a:defRPr sz="2200">
        <a:latin typeface="Lucida Grande"/>
        <a:ea typeface="Lucida Grande"/>
        <a:cs typeface="Lucida Grande"/>
        <a:sym typeface="Lucida Grande"/>
      </a:defRPr>
    </a:lvl8pPr>
    <a:lvl9pPr defTabSz="457200" rtl="1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18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08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2"/>
            <a:ext cx="5743787" cy="643692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2"/>
            <a:ext cx="5743787" cy="643692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2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43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14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9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5" cy="8324427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3"/>
            <a:ext cx="4278490" cy="6671734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57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6827520"/>
            <a:ext cx="7802880" cy="806027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871502"/>
            <a:ext cx="7802880" cy="585216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7633547"/>
            <a:ext cx="7802880" cy="1144693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953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467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74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50FE6C-A5E8-4143-ABD0-B3909DE9E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1F5F4E2-4146-4103-8F1E-66603DDD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1C14F2-3C4F-401D-956E-B8D0196E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10/10/1447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DA95A8-70CF-4B4E-B5EE-D556ACCA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A419E3-3BDF-4C11-B51F-C14C67B1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14262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E9232F-CD0C-4E33-99F2-7FA6A847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49E7AD-EE76-4265-AA08-14DB0AAAF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ACD6EC-18E8-4FC3-A8C4-1E00D5BC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10/10/1447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52ABD5-17C7-49E3-B6E5-3C1A12E7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730B47-451D-4C05-A563-CE1781F4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8235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4AA89E-6919-4519-8ECC-E1EA5BDE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339DEC-9A85-45A4-BD75-89FF74F15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E7E4F3-1400-44FA-9802-E9D2D57D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10/10/1447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ECB5C6-8057-4F69-A07C-94D0A52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D3DF40-B10C-40F2-B937-F9C5843B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23976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C3AC23-4258-4B48-924B-433F1ECB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1E0F9C-369B-43BB-B6B8-22C0284B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6F71DAF-4346-4FC9-AF0B-AB9D1DE4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836735-E485-4459-B5A4-D7F4CDD3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10/10/1447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7C989A-ACA2-4C69-98D1-75D2153F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BAA60F-237C-41FC-9C16-ECF5D21B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23839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529141-6389-4F69-919C-DAD5D391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81BB7E6-610E-4AF1-B4F0-05F8010F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35386BA-51F6-4AB3-A7A9-25737FF40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9AEB29A-36D0-4FAE-8569-868C625EB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75383BF-73CE-4F39-A637-825B3CCD2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F9330D6-372F-4D03-895D-07DCE8F2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10/10/1447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3C6D53B-61A5-454F-84AB-F07EF51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7F0E575-A3E7-4CFD-94BF-FB30EC57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43413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5796D5-D514-481C-9A8E-BCD5CD83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B93974C-729C-41F0-88FD-2E554F2C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10/10/1447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DA29EEE-B840-4111-95EB-E72D9E13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E206B8-D1AC-4C79-94CC-E14FE753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37699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C978E61-C9EE-4B60-99AB-7BB961D63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10/10/1447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0A68B1B-B7F8-436A-8505-1F7B361B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lang="ar-AE" sz="4693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ar-EG" dirty="0"/>
              <a:t>إعداد : أسامة العبد</a:t>
            </a:r>
            <a:endParaRPr lang="ar-AE" sz="4693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F8AEFB-3E4B-454F-8C0B-86237A1B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7C4D52B-FA8E-3D22-696D-5D3C841F28D1}"/>
              </a:ext>
            </a:extLst>
          </p:cNvPr>
          <p:cNvSpPr/>
          <p:nvPr userDrawn="1"/>
        </p:nvSpPr>
        <p:spPr>
          <a:xfrm>
            <a:off x="9992021" y="8915513"/>
            <a:ext cx="2850219" cy="838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sz="1280" dirty="0"/>
          </a:p>
          <a:p>
            <a:pPr algn="ctr"/>
            <a:r>
              <a:rPr lang="ar-AE" sz="4693" dirty="0"/>
              <a:t>القيمة : الانضباط </a:t>
            </a:r>
          </a:p>
          <a:p>
            <a:pPr algn="ctr"/>
            <a:endParaRPr lang="ar-EG" sz="1280" dirty="0"/>
          </a:p>
        </p:txBody>
      </p:sp>
    </p:spTree>
    <p:extLst>
      <p:ext uri="{BB962C8B-B14F-4D97-AF65-F5344CB8AC3E}">
        <p14:creationId xmlns:p14="http://schemas.microsoft.com/office/powerpoint/2010/main" val="4030442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94AE5F-F116-40E3-8DDC-83BDAC77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A08870-2576-4D47-99F8-0B650A1D4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CA3BFF3-1167-453F-B22A-26072EF42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8F448A-CC13-42CE-A23A-EAE0A4DB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10/10/1447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BBE730-3376-41C6-ADD6-489CEEF2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991145-1835-4D6F-A213-589A1255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92659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3CC513-4D04-4F12-9C78-733CE67A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1B8C9F9-FCCE-435B-B466-A92D4052C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FFD8B10-B3EE-4478-BC70-B34C99DAE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C78D6CC-8B2E-450D-8FD0-8B5CEF53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10/10/1447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6C7709A-BDAF-4386-962A-396F650E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5F021A-5389-4F74-A4C3-1898041A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57749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0E3CEC-C927-42FD-A02F-7CF8F150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BEC8310-96F5-45B5-B2DF-81837B8C1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8C014F-ACAE-4E54-BBC2-449B6A7B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10/10/1447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FF6BCA-12B5-4C53-9813-50E527B2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510404-CD93-429F-967A-7510A5D3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8596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7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CFF9D3-5385-438E-9ED7-24BCEB1E3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9F9AC14-DA7E-47A6-9056-76F659829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4E0CE2-DB62-44B8-BE70-863D0B57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7EC-D14D-4295-8A85-C6BE4F34D540}" type="datetimeFigureOut">
              <a:rPr lang="ar-AE" smtClean="0"/>
              <a:t>10/10/1447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3D3AB1-9213-4F4D-83F4-42100236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6AB8E0-F5E7-46F2-9CBB-A7B8A523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9475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6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صورة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صورة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pPr rtl="0">
              <a:defRPr/>
            </a:pPr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rtl="0">
              <a:defRPr/>
            </a:pPr>
            <a:r>
              <a:t>“Type a quote here.” </a:t>
            </a:r>
          </a:p>
        </p:txBody>
      </p:sp>
      <p:sp>
        <p:nvSpPr>
          <p:cNvPr id="9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5186-A1AD-4BFB-8AF3-B5F9BC76B9A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08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ransition spd="med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5186-A1AD-4BFB-8AF3-B5F9BC76B9A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4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A62B-89E0-49FA-A659-5573D66C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75390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975390" rtl="0" eaLnBrk="1" latinLnBrk="0" hangingPunct="1">
        <a:spcBef>
          <a:spcPct val="20000"/>
        </a:spcBef>
        <a:buFont typeface="Arial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975390" rtl="0" eaLnBrk="1" latinLnBrk="0" hangingPunct="1">
        <a:spcBef>
          <a:spcPct val="20000"/>
        </a:spcBef>
        <a:buFont typeface="Arial" pitchFamily="34" charset="0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A5C1556-AC5F-48A3-BB4F-B3347D2D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F4DB0EE-C3C5-4CB0-8AFF-A5A7AB60F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6A34E5-8D5F-42B0-AB0D-09007CF35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87EC-D14D-4295-8A85-C6BE4F34D540}" type="datetimeFigureOut">
              <a:rPr lang="ar-AE" smtClean="0"/>
              <a:t>10/10/1447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EE4551-90B5-414A-9480-3F5E69EBB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0396AF-1FDF-4065-8AA8-56F3AAD0E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F5EAB-06A8-4069-BACC-4E0FB46EA23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9513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r" defTabSz="975390" rtl="1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r" defTabSz="975390" rtl="1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r" defTabSz="975390" rtl="1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r" defTabSz="975390" rtl="1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r" defTabSz="975390" rtl="1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r" defTabSz="975390" rtl="1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r" defTabSz="975390" rtl="1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r" defTabSz="975390" rtl="1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r" defTabSz="975390" rtl="1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r" defTabSz="975390" rtl="1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r" defTabSz="975390" rtl="1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ar/resource/1930611/%D8%A3%D8%B7%D8%A8%D8%A7%D8%A1-%D8%A7%D9%84%D8%A5%D9%86%D8%B3%D8%A7%D9%86%D9%8A%D8%A9-%D9%85%D9%81%D8%B1%D8%AF%D8%A7%D8%AA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https://www.youtube.com/watch?v=Wh0mcs6gsv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ayground.com/join/quiz/69c7bc518791287253d44828/start?studentShare=tru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مؤقت">
            <a:hlinkClick r:id="" action="ppaction://media"/>
            <a:extLst>
              <a:ext uri="{FF2B5EF4-FFF2-40B4-BE49-F238E27FC236}">
                <a16:creationId xmlns:a16="http://schemas.microsoft.com/office/drawing/2014/main" id="{7977BA48-DD0A-4629-8D86-1B7D95E200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73659" y="7594975"/>
            <a:ext cx="1127795" cy="48520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A40AE6-922E-4FA5-B34E-27214D6631BB}"/>
              </a:ext>
            </a:extLst>
          </p:cNvPr>
          <p:cNvGraphicFramePr>
            <a:graphicFrameLocks noGrp="1"/>
          </p:cNvGraphicFramePr>
          <p:nvPr/>
        </p:nvGraphicFramePr>
        <p:xfrm>
          <a:off x="1710441" y="1312757"/>
          <a:ext cx="5937616" cy="117036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84404">
                  <a:extLst>
                    <a:ext uri="{9D8B030D-6E8A-4147-A177-3AD203B41FA5}">
                      <a16:colId xmlns:a16="http://schemas.microsoft.com/office/drawing/2014/main" val="138733261"/>
                    </a:ext>
                  </a:extLst>
                </a:gridCol>
                <a:gridCol w="1484404">
                  <a:extLst>
                    <a:ext uri="{9D8B030D-6E8A-4147-A177-3AD203B41FA5}">
                      <a16:colId xmlns:a16="http://schemas.microsoft.com/office/drawing/2014/main" val="3341983693"/>
                    </a:ext>
                  </a:extLst>
                </a:gridCol>
                <a:gridCol w="1484404">
                  <a:extLst>
                    <a:ext uri="{9D8B030D-6E8A-4147-A177-3AD203B41FA5}">
                      <a16:colId xmlns:a16="http://schemas.microsoft.com/office/drawing/2014/main" val="1233004615"/>
                    </a:ext>
                  </a:extLst>
                </a:gridCol>
                <a:gridCol w="1484404">
                  <a:extLst>
                    <a:ext uri="{9D8B030D-6E8A-4147-A177-3AD203B41FA5}">
                      <a16:colId xmlns:a16="http://schemas.microsoft.com/office/drawing/2014/main" val="3677520458"/>
                    </a:ext>
                  </a:extLst>
                </a:gridCol>
              </a:tblGrid>
              <a:tr h="747744">
                <a:tc>
                  <a:txBody>
                    <a:bodyPr/>
                    <a:lstStyle/>
                    <a:p>
                      <a:pPr algn="ctr"/>
                      <a:r>
                        <a:rPr lang="ar-AE" sz="2100" b="1" dirty="0"/>
                        <a:t>القراءة </a:t>
                      </a:r>
                    </a:p>
                    <a:p>
                      <a:pPr algn="ctr"/>
                      <a:r>
                        <a:rPr lang="ar-AE" sz="2100" b="1" dirty="0"/>
                        <a:t>المعبرة</a:t>
                      </a:r>
                      <a:endParaRPr lang="en-US" sz="2100" b="1" dirty="0"/>
                    </a:p>
                  </a:txBody>
                  <a:tcPr marL="97506" marR="97506" marT="48752" marB="48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100" b="1" dirty="0"/>
                        <a:t>وضوح</a:t>
                      </a:r>
                    </a:p>
                    <a:p>
                      <a:pPr algn="ctr"/>
                      <a:r>
                        <a:rPr lang="ar-AE" sz="2100" b="1" dirty="0"/>
                        <a:t> الصوت</a:t>
                      </a:r>
                      <a:endParaRPr lang="en-US" sz="2100" b="1" dirty="0"/>
                    </a:p>
                  </a:txBody>
                  <a:tcPr marL="97506" marR="97506" marT="48752" marB="48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100" b="1" dirty="0"/>
                        <a:t>السرعة والطلاقة </a:t>
                      </a:r>
                      <a:endParaRPr lang="en-US" sz="2100" b="1" dirty="0"/>
                    </a:p>
                  </a:txBody>
                  <a:tcPr marL="97506" marR="97506" marT="48752" marB="48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100" b="1" dirty="0"/>
                        <a:t>صحة </a:t>
                      </a:r>
                    </a:p>
                    <a:p>
                      <a:pPr algn="ctr"/>
                      <a:r>
                        <a:rPr lang="ar-AE" sz="2100" b="1" dirty="0"/>
                        <a:t>القراءة</a:t>
                      </a:r>
                      <a:endParaRPr lang="en-US" sz="2100" b="1" dirty="0"/>
                    </a:p>
                  </a:txBody>
                  <a:tcPr marL="97506" marR="97506" marT="48752" marB="48752"/>
                </a:tc>
                <a:extLst>
                  <a:ext uri="{0D108BD9-81ED-4DB2-BD59-A6C34878D82A}">
                    <a16:rowId xmlns:a16="http://schemas.microsoft.com/office/drawing/2014/main" val="3299356374"/>
                  </a:ext>
                </a:extLst>
              </a:tr>
              <a:tr h="422624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2</a:t>
                      </a:r>
                    </a:p>
                  </a:txBody>
                  <a:tcPr marL="97506" marR="97506" marT="48752" marB="48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2</a:t>
                      </a:r>
                    </a:p>
                  </a:txBody>
                  <a:tcPr marL="97506" marR="97506" marT="48752" marB="48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3</a:t>
                      </a:r>
                    </a:p>
                  </a:txBody>
                  <a:tcPr marL="97506" marR="97506" marT="48752" marB="48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3</a:t>
                      </a:r>
                    </a:p>
                  </a:txBody>
                  <a:tcPr marL="97506" marR="97506" marT="48752" marB="48752"/>
                </a:tc>
                <a:extLst>
                  <a:ext uri="{0D108BD9-81ED-4DB2-BD59-A6C34878D82A}">
                    <a16:rowId xmlns:a16="http://schemas.microsoft.com/office/drawing/2014/main" val="829792659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211EBDE1-A91D-4457-931E-19846BE396EE}"/>
              </a:ext>
            </a:extLst>
          </p:cNvPr>
          <p:cNvGraphicFramePr>
            <a:graphicFrameLocks noGrp="1"/>
          </p:cNvGraphicFramePr>
          <p:nvPr/>
        </p:nvGraphicFramePr>
        <p:xfrm>
          <a:off x="702800" y="1304891"/>
          <a:ext cx="1055309" cy="1178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309">
                  <a:extLst>
                    <a:ext uri="{9D8B030D-6E8A-4147-A177-3AD203B41FA5}">
                      <a16:colId xmlns:a16="http://schemas.microsoft.com/office/drawing/2014/main" val="1587868405"/>
                    </a:ext>
                  </a:extLst>
                </a:gridCol>
              </a:tblGrid>
              <a:tr h="686742">
                <a:tc>
                  <a:txBody>
                    <a:bodyPr/>
                    <a:lstStyle/>
                    <a:p>
                      <a:pPr algn="ctr"/>
                      <a:r>
                        <a:rPr lang="ar-EG" sz="2100" dirty="0">
                          <a:solidFill>
                            <a:schemeClr val="tx1"/>
                          </a:solidFill>
                        </a:rPr>
                        <a:t>المجموع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68526"/>
                  </a:ext>
                </a:extLst>
              </a:tr>
              <a:tr h="491492"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/>
                        <a:t>10</a:t>
                      </a:r>
                      <a:endParaRPr lang="en-US" sz="2000" b="1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8738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00967FE-7A2F-494C-B38D-F12681486664}"/>
              </a:ext>
            </a:extLst>
          </p:cNvPr>
          <p:cNvSpPr txBox="1"/>
          <p:nvPr/>
        </p:nvSpPr>
        <p:spPr>
          <a:xfrm>
            <a:off x="8168250" y="1312758"/>
            <a:ext cx="2066884" cy="101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5390" rtl="0" hangingPunct="1">
              <a:defRPr/>
            </a:pPr>
            <a:r>
              <a:rPr lang="ar-EG" sz="2987" b="1" kern="12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+mn-ea"/>
                <a:cs typeface="Arial" panose="020B0604020202020204" pitchFamily="34" charset="0"/>
              </a:rPr>
              <a:t>معايير القراءة</a:t>
            </a:r>
          </a:p>
          <a:p>
            <a:pPr algn="ctr" defTabSz="975390" rtl="0" hangingPunct="1">
              <a:defRPr/>
            </a:pPr>
            <a:r>
              <a:rPr lang="ar-EG" sz="2987" b="1" kern="12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+mn-ea"/>
                <a:cs typeface="Arial" panose="020B0604020202020204" pitchFamily="34" charset="0"/>
              </a:rPr>
              <a:t>وتقييم الأقران</a:t>
            </a:r>
            <a:endParaRPr lang="en-US" sz="2987" b="1" kern="1200" dirty="0">
              <a:solidFill>
                <a:prstClr val="black"/>
              </a:solidFill>
              <a:highlight>
                <a:srgbClr val="FFFF00"/>
              </a:highlight>
              <a:latin typeface="Calibri"/>
              <a:ea typeface="+mn-ea"/>
              <a:cs typeface="+mn-cs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6A496B66-E622-423A-A6D0-BD40420CF6FA}"/>
              </a:ext>
            </a:extLst>
          </p:cNvPr>
          <p:cNvSpPr/>
          <p:nvPr/>
        </p:nvSpPr>
        <p:spPr>
          <a:xfrm rot="21342421">
            <a:off x="10068364" y="1425689"/>
            <a:ext cx="2937749" cy="1092895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90" rtl="0" hangingPunct="1">
              <a:defRPr/>
            </a:pPr>
            <a:r>
              <a:rPr lang="ar-AE" sz="2560" b="1" kern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الرُّوتين القرائي</a:t>
            </a:r>
            <a:endParaRPr lang="en-US" sz="256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1A98CF-59B7-44DA-841B-8476930FBA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779" t="2975" r="5923" b="63054"/>
          <a:stretch/>
        </p:blipFill>
        <p:spPr>
          <a:xfrm>
            <a:off x="11796666" y="3316548"/>
            <a:ext cx="1127795" cy="1916850"/>
          </a:xfrm>
          <a:prstGeom prst="rect">
            <a:avLst/>
          </a:prstGeom>
        </p:spPr>
      </p:pic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BCB439FA-441E-9A40-07BE-A6FB94BAFAF7}"/>
              </a:ext>
            </a:extLst>
          </p:cNvPr>
          <p:cNvGraphicFramePr>
            <a:graphicFrameLocks noGrp="1"/>
          </p:cNvGraphicFramePr>
          <p:nvPr/>
        </p:nvGraphicFramePr>
        <p:xfrm>
          <a:off x="193837" y="2627006"/>
          <a:ext cx="11284610" cy="4967970"/>
        </p:xfrm>
        <a:graphic>
          <a:graphicData uri="http://schemas.openxmlformats.org/drawingml/2006/table">
            <a:tbl>
              <a:tblPr firstRow="1" bandRow="1"/>
              <a:tblGrid>
                <a:gridCol w="1639260">
                  <a:extLst>
                    <a:ext uri="{9D8B030D-6E8A-4147-A177-3AD203B41FA5}">
                      <a16:colId xmlns:a16="http://schemas.microsoft.com/office/drawing/2014/main" val="4064131088"/>
                    </a:ext>
                  </a:extLst>
                </a:gridCol>
                <a:gridCol w="1929070">
                  <a:extLst>
                    <a:ext uri="{9D8B030D-6E8A-4147-A177-3AD203B41FA5}">
                      <a16:colId xmlns:a16="http://schemas.microsoft.com/office/drawing/2014/main" val="2701043642"/>
                    </a:ext>
                  </a:extLst>
                </a:gridCol>
                <a:gridCol w="1929070">
                  <a:extLst>
                    <a:ext uri="{9D8B030D-6E8A-4147-A177-3AD203B41FA5}">
                      <a16:colId xmlns:a16="http://schemas.microsoft.com/office/drawing/2014/main" val="3770266478"/>
                    </a:ext>
                  </a:extLst>
                </a:gridCol>
                <a:gridCol w="1929070">
                  <a:extLst>
                    <a:ext uri="{9D8B030D-6E8A-4147-A177-3AD203B41FA5}">
                      <a16:colId xmlns:a16="http://schemas.microsoft.com/office/drawing/2014/main" val="3838470886"/>
                    </a:ext>
                  </a:extLst>
                </a:gridCol>
                <a:gridCol w="1929070">
                  <a:extLst>
                    <a:ext uri="{9D8B030D-6E8A-4147-A177-3AD203B41FA5}">
                      <a16:colId xmlns:a16="http://schemas.microsoft.com/office/drawing/2014/main" val="4065919675"/>
                    </a:ext>
                  </a:extLst>
                </a:gridCol>
                <a:gridCol w="1929070">
                  <a:extLst>
                    <a:ext uri="{9D8B030D-6E8A-4147-A177-3AD203B41FA5}">
                      <a16:colId xmlns:a16="http://schemas.microsoft.com/office/drawing/2014/main" val="3361392750"/>
                    </a:ext>
                  </a:extLst>
                </a:gridCol>
              </a:tblGrid>
              <a:tr h="97827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dirty="0">
                          <a:solidFill>
                            <a:srgbClr val="C00000"/>
                          </a:solidFill>
                        </a:rPr>
                        <a:t>النَّجاح</a:t>
                      </a:r>
                      <a:endParaRPr lang="ar-EG" sz="430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dirty="0">
                          <a:solidFill>
                            <a:srgbClr val="C00000"/>
                          </a:solidFill>
                        </a:rPr>
                        <a:t>سرُّ</a:t>
                      </a:r>
                      <a:endParaRPr lang="en-US" sz="4300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dirty="0">
                          <a:solidFill>
                            <a:srgbClr val="C00000"/>
                          </a:solidFill>
                        </a:rPr>
                        <a:t>النّظِيرِ</a:t>
                      </a:r>
                      <a:endParaRPr lang="en-US" sz="4300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dirty="0">
                          <a:solidFill>
                            <a:srgbClr val="C00000"/>
                          </a:solidFill>
                        </a:rPr>
                        <a:t>منقطعُ </a:t>
                      </a:r>
                      <a:endParaRPr lang="en-US" sz="4300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dirty="0">
                          <a:solidFill>
                            <a:srgbClr val="C00000"/>
                          </a:solidFill>
                        </a:rPr>
                        <a:t>الصُّروح </a:t>
                      </a:r>
                      <a:endParaRPr lang="en-US" sz="430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dirty="0">
                          <a:solidFill>
                            <a:srgbClr val="C00000"/>
                          </a:solidFill>
                        </a:rPr>
                        <a:t>أسهم </a:t>
                      </a:r>
                      <a:endParaRPr lang="en-US" sz="4300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08503"/>
                  </a:ext>
                </a:extLst>
              </a:tr>
              <a:tr h="10548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لَهُ</a:t>
                      </a:r>
                      <a:endParaRPr lang="en-US" sz="4300" b="1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chemeClr val="tx1"/>
                          </a:solidFill>
                        </a:rPr>
                        <a:t>مثيلَ </a:t>
                      </a:r>
                      <a:endParaRPr lang="en-US" sz="4300" b="1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لا</a:t>
                      </a:r>
                      <a:endParaRPr lang="en-US" sz="4300" b="1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 فهم</a:t>
                      </a:r>
                      <a:endParaRPr lang="en-US" sz="4300" b="1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عرِف</a:t>
                      </a:r>
                      <a:endParaRPr lang="en-US" sz="4300" b="1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ألَمَّ</a:t>
                      </a:r>
                      <a:endParaRPr lang="en-US" sz="4300" b="1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133239"/>
                  </a:ext>
                </a:extLst>
              </a:tr>
              <a:tr h="97827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3400" b="1" dirty="0">
                          <a:solidFill>
                            <a:srgbClr val="C00000"/>
                          </a:solidFill>
                        </a:rPr>
                        <a:t>القراءة</a:t>
                      </a:r>
                      <a:endParaRPr lang="en-US" sz="4300" b="1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الكتاب </a:t>
                      </a:r>
                      <a:endParaRPr lang="en-US" sz="4300" b="1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الليل</a:t>
                      </a:r>
                      <a:endParaRPr lang="en-US" sz="4300" b="1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الأزرق</a:t>
                      </a:r>
                      <a:endParaRPr lang="en-US" sz="4300" b="1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القمر</a:t>
                      </a:r>
                      <a:endParaRPr lang="en-US" sz="4300" b="1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البدر</a:t>
                      </a:r>
                      <a:endParaRPr lang="en-US" sz="4300" b="1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456074"/>
                  </a:ext>
                </a:extLst>
              </a:tr>
              <a:tr h="97827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تنقيحٌ</a:t>
                      </a:r>
                      <a:endParaRPr lang="en-US" sz="4300" b="1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تخليصٌ</a:t>
                      </a:r>
                      <a:endParaRPr lang="en-US" sz="4300" b="1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تمييزٌ</a:t>
                      </a:r>
                      <a:endParaRPr lang="en-US" sz="4300" b="1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تمحيصٌ</a:t>
                      </a:r>
                      <a:endParaRPr lang="en-US" sz="4300" b="1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لا بُدَّ</a:t>
                      </a:r>
                      <a:endParaRPr lang="en-US" sz="4300" b="1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chemeClr val="tx1"/>
                          </a:solidFill>
                        </a:rPr>
                        <a:t>لا جرمَ</a:t>
                      </a:r>
                      <a:endParaRPr lang="en-US" sz="4300" b="1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950160"/>
                  </a:ext>
                </a:extLst>
              </a:tr>
              <a:tr h="97827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chemeClr val="tx1"/>
                          </a:solidFill>
                        </a:rPr>
                        <a:t>حكماءٌ</a:t>
                      </a:r>
                      <a:endParaRPr lang="en-US" sz="4300" b="1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علماءٌ</a:t>
                      </a:r>
                      <a:endParaRPr lang="en-US" sz="4300" b="1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أساطينُ</a:t>
                      </a:r>
                      <a:endParaRPr lang="en-US" sz="4300" b="1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chemeClr val="tx1"/>
                          </a:solidFill>
                        </a:rPr>
                        <a:t>الثمينة</a:t>
                      </a:r>
                      <a:endParaRPr lang="en-US" sz="4300" b="1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rgbClr val="C00000"/>
                          </a:solidFill>
                        </a:rPr>
                        <a:t>عظائمُ</a:t>
                      </a:r>
                      <a:endParaRPr lang="en-US" sz="4300" b="1" dirty="0">
                        <a:solidFill>
                          <a:srgbClr val="C00000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ar-AE" sz="4300" b="1" dirty="0">
                          <a:solidFill>
                            <a:schemeClr val="tx1"/>
                          </a:solidFill>
                        </a:rPr>
                        <a:t>نفائسٌ</a:t>
                      </a:r>
                      <a:endParaRPr lang="en-US" sz="4300" b="1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8768" marB="4876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60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26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63C3A-083C-195C-3D2A-3FE136B915F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AE" dirty="0"/>
              <a:t>التهيئة الحافزة </a:t>
            </a:r>
            <a:endParaRPr lang="ar-EG" dirty="0"/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2FA408EC-00AA-DA15-3675-53EEFEBA4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4032703"/>
            <a:ext cx="12034611" cy="312283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f-ZA" dirty="0">
                <a:hlinkClick r:id="rId2"/>
              </a:rPr>
              <a:t>https://wordwall.net/ar/resource/1930611/%D8%A3%D8%B7%D8%A8%D8%A7%D8%A1-%D8%A7%D9%84%D8%A5%D9%86%D8%B3%D8%A7%D9%86%D9%8A%D8%A9-%D9%85%D9%81%D8%B1%D8%AF%D8%A7%D8%AA</a:t>
            </a:r>
            <a:r>
              <a:rPr lang="ar-AE" dirty="0"/>
              <a:t>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86347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047D4-5E44-1795-5D06-2F9698B9E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B75EA3-CD12-CDB6-E8FE-5352761D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158367"/>
            <a:ext cx="12476163" cy="84409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AE" dirty="0"/>
              <a:t>التقويم القبلي </a:t>
            </a:r>
            <a:endParaRPr lang="ar-EG" dirty="0"/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D3E70C18-F6A3-5746-D964-E273F8C01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32" y="1521732"/>
            <a:ext cx="12034611" cy="84409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ar-AE" dirty="0"/>
              <a:t>ماذا تعرف عن النّص المعلوماتي ّ ؟</a:t>
            </a:r>
            <a:endParaRPr lang="ar-EG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EC2BB41-5242-69B9-D06C-26792CE6ED74}"/>
              </a:ext>
            </a:extLst>
          </p:cNvPr>
          <p:cNvSpPr txBox="1"/>
          <p:nvPr/>
        </p:nvSpPr>
        <p:spPr>
          <a:xfrm>
            <a:off x="658631" y="3468915"/>
            <a:ext cx="12221729" cy="29854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يقدم معلومات أو أخبارًا بصورة خالية من الخيال.</a:t>
            </a:r>
          </a:p>
          <a:p>
            <a:pPr algn="r"/>
            <a:r>
              <a:rPr lang="ar-AE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يستخدم العبارات الواضحة المباشرة  ، ولغة حياديّة</a:t>
            </a:r>
          </a:p>
          <a:p>
            <a:pPr algn="r"/>
            <a:r>
              <a:rPr lang="ar-AE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تستخدم مصطلحات علمية  </a:t>
            </a:r>
          </a:p>
          <a:p>
            <a:pPr algn="r"/>
            <a:r>
              <a:rPr lang="ar-AE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يستخدم مجموعة من الإحصاءات والأرقام   وآراء الخبراء، ونتائج الأبحاث والدّراسات .</a:t>
            </a:r>
          </a:p>
          <a:p>
            <a:pPr algn="r"/>
            <a:endParaRPr lang="ar-AE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4249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1491147-2BBA-A7E8-0D66-E2ED1B481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01368B4-4FE8-1365-53F6-58C88972F374}"/>
              </a:ext>
            </a:extLst>
          </p:cNvPr>
          <p:cNvSpPr txBox="1"/>
          <p:nvPr/>
        </p:nvSpPr>
        <p:spPr>
          <a:xfrm>
            <a:off x="304800" y="3543600"/>
            <a:ext cx="12496801" cy="16681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defTabSz="975390" rtl="0" hangingPunct="1">
              <a:defRPr/>
            </a:pPr>
            <a:r>
              <a:rPr lang="ar-AE" sz="10240" kern="1200" dirty="0">
                <a:solidFill>
                  <a:srgbClr val="FF0000"/>
                </a:solidFill>
                <a:latin typeface="Arabic Typesetting"/>
                <a:cs typeface="Arabic Typesetting"/>
              </a:rPr>
              <a:t>أطبــــــــــــــاءُ الإنسانـــــــــــيّـــــة </a:t>
            </a:r>
            <a:endParaRPr lang="ar-EG" sz="10240" kern="1200" dirty="0">
              <a:solidFill>
                <a:srgbClr val="FF0000"/>
              </a:solidFill>
              <a:latin typeface="Arabic Typesetting"/>
              <a:cs typeface="Arabic Typesetting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C94F4EB-D19A-9164-0F20-BEAFB85185B9}"/>
              </a:ext>
            </a:extLst>
          </p:cNvPr>
          <p:cNvSpPr txBox="1">
            <a:spLocks/>
          </p:cNvSpPr>
          <p:nvPr/>
        </p:nvSpPr>
        <p:spPr>
          <a:xfrm>
            <a:off x="5593216" y="1172518"/>
            <a:ext cx="2156506" cy="8440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r" defTabSz="97539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6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dirty="0"/>
              <a:t>نصٌ معلوماتي :</a:t>
            </a:r>
            <a:endParaRPr lang="ar-EG" dirty="0"/>
          </a:p>
        </p:txBody>
      </p:sp>
      <p:pic>
        <p:nvPicPr>
          <p:cNvPr id="4" name="Picture 417">
            <a:extLst>
              <a:ext uri="{FF2B5EF4-FFF2-40B4-BE49-F238E27FC236}">
                <a16:creationId xmlns:a16="http://schemas.microsoft.com/office/drawing/2014/main" id="{6E4D5B25-C27A-FF1C-8EB1-7F9385AF41E4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9722" y="6101640"/>
            <a:ext cx="5051879" cy="3353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55">
            <a:extLst>
              <a:ext uri="{FF2B5EF4-FFF2-40B4-BE49-F238E27FC236}">
                <a16:creationId xmlns:a16="http://schemas.microsoft.com/office/drawing/2014/main" id="{673B26F8-CAEA-D1DC-9DA2-A581C80ECD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067483" y="364095"/>
            <a:ext cx="3937317" cy="2747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78">
            <a:hlinkClick r:id="rId4"/>
            <a:extLst>
              <a:ext uri="{FF2B5EF4-FFF2-40B4-BE49-F238E27FC236}">
                <a16:creationId xmlns:a16="http://schemas.microsoft.com/office/drawing/2014/main" id="{D502BE0A-D32D-2F1C-EDDA-1883575DA29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2980" y="77711"/>
            <a:ext cx="3054350" cy="3033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99">
            <a:extLst>
              <a:ext uri="{FF2B5EF4-FFF2-40B4-BE49-F238E27FC236}">
                <a16:creationId xmlns:a16="http://schemas.microsoft.com/office/drawing/2014/main" id="{30B3C21F-D1CA-53EE-B5B8-BAF11056058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58446" y="6232072"/>
            <a:ext cx="4573211" cy="3222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39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4527C7D7-25F0-14C0-1E33-62D14D896B86}"/>
              </a:ext>
            </a:extLst>
          </p:cNvPr>
          <p:cNvSpPr/>
          <p:nvPr/>
        </p:nvSpPr>
        <p:spPr>
          <a:xfrm>
            <a:off x="362633" y="388480"/>
            <a:ext cx="12279533" cy="1444078"/>
          </a:xfrm>
          <a:prstGeom prst="roundRect">
            <a:avLst>
              <a:gd name="adj" fmla="val 678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211200" rtlCol="1" anchor="ctr">
            <a:sp3d extrusionH="57150">
              <a:bevelT w="82550" h="38100" prst="coolSlant"/>
            </a:sp3d>
          </a:bodyPr>
          <a:lstStyle/>
          <a:p>
            <a:pPr algn="ctr" defTabSz="670520" hangingPunct="1">
              <a:defRPr/>
            </a:pPr>
            <a:endParaRPr lang="ar-AE" sz="8534" b="1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ldhabi" panose="01000000000000000000" pitchFamily="2" charset="-78"/>
              <a:cs typeface="Arabic Typesetting"/>
            </a:endParaRPr>
          </a:p>
          <a:p>
            <a:pPr algn="ctr" defTabSz="670520" hangingPunct="1">
              <a:defRPr/>
            </a:pPr>
            <a:r>
              <a:rPr lang="ar-AE" sz="8534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ldhabi" panose="01000000000000000000" pitchFamily="2" charset="-78"/>
                <a:cs typeface="Arabic Typesetting"/>
              </a:rPr>
              <a:t>نواتج التَّعلُـم </a:t>
            </a:r>
          </a:p>
          <a:p>
            <a:pPr algn="ctr" defTabSz="670520" hangingPunct="1">
              <a:defRPr/>
            </a:pPr>
            <a:r>
              <a:rPr lang="ar-AE" sz="8534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5BE6270D-0AF2-E2DE-7D27-CCBF36195FD0}"/>
              </a:ext>
            </a:extLst>
          </p:cNvPr>
          <p:cNvSpPr/>
          <p:nvPr/>
        </p:nvSpPr>
        <p:spPr>
          <a:xfrm>
            <a:off x="232229" y="2933469"/>
            <a:ext cx="12627428" cy="5600930"/>
          </a:xfrm>
          <a:custGeom>
            <a:avLst/>
            <a:gdLst>
              <a:gd name="connsiteX0" fmla="*/ 0 w 9437300"/>
              <a:gd name="connsiteY0" fmla="*/ 0 h 6193766"/>
              <a:gd name="connsiteX1" fmla="*/ 9437300 w 9437300"/>
              <a:gd name="connsiteY1" fmla="*/ 0 h 6193766"/>
              <a:gd name="connsiteX2" fmla="*/ 9437300 w 9437300"/>
              <a:gd name="connsiteY2" fmla="*/ 6193766 h 6193766"/>
              <a:gd name="connsiteX3" fmla="*/ 0 w 9437300"/>
              <a:gd name="connsiteY3" fmla="*/ 6193766 h 6193766"/>
              <a:gd name="connsiteX4" fmla="*/ 0 w 9437300"/>
              <a:gd name="connsiteY4" fmla="*/ 0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7300" h="6193766" fill="none" extrusionOk="0">
                <a:moveTo>
                  <a:pt x="0" y="0"/>
                </a:moveTo>
                <a:cubicBezTo>
                  <a:pt x="1778036" y="166429"/>
                  <a:pt x="7516282" y="88759"/>
                  <a:pt x="9437300" y="0"/>
                </a:cubicBezTo>
                <a:cubicBezTo>
                  <a:pt x="9317925" y="849372"/>
                  <a:pt x="9507082" y="5249122"/>
                  <a:pt x="9437300" y="6193766"/>
                </a:cubicBezTo>
                <a:cubicBezTo>
                  <a:pt x="6819273" y="6050139"/>
                  <a:pt x="3445783" y="6347899"/>
                  <a:pt x="0" y="6193766"/>
                </a:cubicBezTo>
                <a:cubicBezTo>
                  <a:pt x="55200" y="3517336"/>
                  <a:pt x="157852" y="1810930"/>
                  <a:pt x="0" y="0"/>
                </a:cubicBezTo>
                <a:close/>
              </a:path>
              <a:path w="9437300" h="6193766" stroke="0" extrusionOk="0">
                <a:moveTo>
                  <a:pt x="0" y="0"/>
                </a:moveTo>
                <a:cubicBezTo>
                  <a:pt x="3076616" y="77430"/>
                  <a:pt x="6111944" y="24190"/>
                  <a:pt x="9437300" y="0"/>
                </a:cubicBezTo>
                <a:cubicBezTo>
                  <a:pt x="9306876" y="1193144"/>
                  <a:pt x="9436677" y="5216559"/>
                  <a:pt x="9437300" y="6193766"/>
                </a:cubicBezTo>
                <a:cubicBezTo>
                  <a:pt x="8257573" y="6313236"/>
                  <a:pt x="2055790" y="6101222"/>
                  <a:pt x="0" y="6193766"/>
                </a:cubicBezTo>
                <a:cubicBezTo>
                  <a:pt x="-80068" y="4510318"/>
                  <a:pt x="51255" y="139048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09068511">
                  <a:custGeom>
                    <a:avLst/>
                    <a:gdLst>
                      <a:gd name="csX0" fmla="*/ 0 w 12627428"/>
                      <a:gd name="csY0" fmla="*/ 0 h 5600930"/>
                      <a:gd name="csX1" fmla="*/ 12627428 w 12627428"/>
                      <a:gd name="csY1" fmla="*/ 0 h 5600930"/>
                      <a:gd name="csX2" fmla="*/ 12627428 w 12627428"/>
                      <a:gd name="csY2" fmla="*/ 5600930 h 5600930"/>
                      <a:gd name="csX3" fmla="*/ 0 w 12627428"/>
                      <a:gd name="csY3" fmla="*/ 5600930 h 5600930"/>
                      <a:gd name="csX4" fmla="*/ 0 w 12627428"/>
                      <a:gd name="csY4" fmla="*/ 0 h 5600930"/>
                      <a:gd name="csX0" fmla="*/ 0 w 12627428"/>
                      <a:gd name="csY0" fmla="*/ 0 h 5600930"/>
                      <a:gd name="csX1" fmla="*/ 12627428 w 12627428"/>
                      <a:gd name="csY1" fmla="*/ 0 h 5600930"/>
                      <a:gd name="csX2" fmla="*/ 12627428 w 12627428"/>
                      <a:gd name="csY2" fmla="*/ 5600930 h 5600930"/>
                      <a:gd name="csX3" fmla="*/ 0 w 12627428"/>
                      <a:gd name="csY3" fmla="*/ 5600930 h 5600930"/>
                      <a:gd name="csX4" fmla="*/ 0 w 12627428"/>
                      <a:gd name="csY4" fmla="*/ 0 h 560093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2627428" h="5600930" fill="none" extrusionOk="0">
                        <a:moveTo>
                          <a:pt x="0" y="0"/>
                        </a:moveTo>
                        <a:cubicBezTo>
                          <a:pt x="2036748" y="-171500"/>
                          <a:pt x="9894671" y="-241668"/>
                          <a:pt x="12627428" y="0"/>
                        </a:cubicBezTo>
                        <a:cubicBezTo>
                          <a:pt x="12539857" y="856593"/>
                          <a:pt x="12819406" y="4814817"/>
                          <a:pt x="12627428" y="5600930"/>
                        </a:cubicBezTo>
                        <a:cubicBezTo>
                          <a:pt x="9225567" y="4701647"/>
                          <a:pt x="4103030" y="5318355"/>
                          <a:pt x="0" y="5600930"/>
                        </a:cubicBezTo>
                        <a:cubicBezTo>
                          <a:pt x="22249" y="3209941"/>
                          <a:pt x="287603" y="1848174"/>
                          <a:pt x="0" y="0"/>
                        </a:cubicBezTo>
                        <a:close/>
                      </a:path>
                      <a:path w="12627428" h="5600930" stroke="0" extrusionOk="0">
                        <a:moveTo>
                          <a:pt x="0" y="0"/>
                        </a:moveTo>
                        <a:cubicBezTo>
                          <a:pt x="3606860" y="-287543"/>
                          <a:pt x="7405478" y="156182"/>
                          <a:pt x="12627428" y="0"/>
                        </a:cubicBezTo>
                        <a:cubicBezTo>
                          <a:pt x="12406558" y="1165920"/>
                          <a:pt x="12673635" y="4767129"/>
                          <a:pt x="12627428" y="5600930"/>
                        </a:cubicBezTo>
                        <a:cubicBezTo>
                          <a:pt x="10986615" y="5390417"/>
                          <a:pt x="3149836" y="5827036"/>
                          <a:pt x="0" y="5600930"/>
                        </a:cubicBezTo>
                        <a:cubicBezTo>
                          <a:pt x="-187638" y="3891517"/>
                          <a:pt x="197501" y="1202235"/>
                          <a:pt x="0" y="0"/>
                        </a:cubicBezTo>
                        <a:close/>
                      </a:path>
                      <a:path w="12627428" h="5600930" fill="none" stroke="0" extrusionOk="0">
                        <a:moveTo>
                          <a:pt x="0" y="0"/>
                        </a:moveTo>
                        <a:cubicBezTo>
                          <a:pt x="2308782" y="262107"/>
                          <a:pt x="10427401" y="-243160"/>
                          <a:pt x="12627428" y="0"/>
                        </a:cubicBezTo>
                        <a:cubicBezTo>
                          <a:pt x="12506578" y="823441"/>
                          <a:pt x="12846649" y="4653615"/>
                          <a:pt x="12627428" y="5600930"/>
                        </a:cubicBezTo>
                        <a:cubicBezTo>
                          <a:pt x="9300803" y="4588128"/>
                          <a:pt x="5243728" y="6283873"/>
                          <a:pt x="0" y="5600930"/>
                        </a:cubicBezTo>
                        <a:cubicBezTo>
                          <a:pt x="47202" y="3356477"/>
                          <a:pt x="48296" y="14774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211200" rtlCol="1" anchor="ctr">
            <a:sp3d extrusionH="57150">
              <a:bevelT w="82550" h="38100" prst="coolSlant"/>
            </a:sp3d>
          </a:bodyPr>
          <a:lstStyle/>
          <a:p>
            <a:pPr algn="r" defTabSz="670580" hangingPunct="1">
              <a:defRPr/>
            </a:pPr>
            <a:r>
              <a:rPr lang="ar-AE" sz="5760" kern="120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1- أن يقرأ نصوصًا نثرية بطلاقة، مع مراعاة التعبير عن الانفعالات والمشاعر. </a:t>
            </a:r>
          </a:p>
          <a:p>
            <a:pPr algn="r" defTabSz="670580" hangingPunct="1">
              <a:defRPr/>
            </a:pPr>
            <a:r>
              <a:rPr lang="ar-AE" sz="5760" kern="120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2- أن يحدد الفكرة الرئيسة .</a:t>
            </a:r>
          </a:p>
          <a:p>
            <a:pPr algn="r" defTabSz="670580" hangingPunct="1">
              <a:defRPr/>
            </a:pPr>
            <a:r>
              <a:rPr lang="ar-AE" sz="5760" kern="120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4- أن يُثَــمِّـنَ قيمةَ طلبِ العلمِ.</a:t>
            </a:r>
          </a:p>
        </p:txBody>
      </p:sp>
    </p:spTree>
    <p:extLst>
      <p:ext uri="{BB962C8B-B14F-4D97-AF65-F5344CB8AC3E}">
        <p14:creationId xmlns:p14="http://schemas.microsoft.com/office/powerpoint/2010/main" val="347680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3A2161A-914F-3BF0-22E2-9EC80E5E9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165297"/>
            <a:ext cx="6357257" cy="471150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44"/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139543" cy="5152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17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3771" y="0"/>
            <a:ext cx="3976914" cy="2380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50645B3-F789-640C-0B78-80D99E8BF3DC}"/>
              </a:ext>
            </a:extLst>
          </p:cNvPr>
          <p:cNvSpPr txBox="1"/>
          <p:nvPr/>
        </p:nvSpPr>
        <p:spPr>
          <a:xfrm>
            <a:off x="8447314" y="7411057"/>
            <a:ext cx="102656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1" anchor="ctr">
            <a:spAutoFit/>
          </a:bodyPr>
          <a:lstStyle/>
          <a:p>
            <a:pPr marL="0" marR="0" indent="0" algn="l" defTabSz="457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EG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FF516C0-D471-E18F-5260-CF2F371FCFF7}"/>
              </a:ext>
            </a:extLst>
          </p:cNvPr>
          <p:cNvSpPr txBox="1"/>
          <p:nvPr/>
        </p:nvSpPr>
        <p:spPr>
          <a:xfrm>
            <a:off x="5965372" y="5015529"/>
            <a:ext cx="7039428" cy="4154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بماذا لُقّب أبو بكر الرازي؟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عالم فلك </a:t>
            </a:r>
            <a:r>
              <a:rPr lang="ar-AE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-     مهندس </a:t>
            </a:r>
            <a:endParaRPr lang="ar-EG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أعظم طبيب</a:t>
            </a:r>
            <a:r>
              <a:rPr lang="ar-AE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- فيلسوف </a:t>
            </a:r>
            <a:endParaRPr lang="ar-EG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س2: لماذا عُدّ الرازي من أشهر أطباء العصور؟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لأنه سافر كثيرًا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بسبب علمه الواسع واجتهاده في البحث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لأنه كان غنيًا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لأنه عاش طويلًا </a:t>
            </a:r>
            <a:endParaRPr lang="ar-EG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س3: كيف يمكن الاستفادة من فكرة الرازي في تغليف الأدوية في حياتنا اليوم؟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ترك الأدوية دون حماية </a:t>
            </a:r>
            <a:r>
              <a:rPr lang="ar-AE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- </a:t>
            </a: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عدم استخدام الأدوية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حفظ الأدوية بطريقة تحميها وتسهّل استخدامها</a:t>
            </a:r>
            <a:r>
              <a:rPr lang="ar-AE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- </a:t>
            </a:r>
            <a:r>
              <a:rPr lang="ar-EG" sz="2400" dirty="0"/>
              <a:t>تقطيع الأدوية عشوائيًا</a:t>
            </a:r>
          </a:p>
        </p:txBody>
      </p: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24B8D80F-0FF5-4B74-E3C5-6836F4F3A4E2}"/>
              </a:ext>
            </a:extLst>
          </p:cNvPr>
          <p:cNvCxnSpPr/>
          <p:nvPr/>
        </p:nvCxnSpPr>
        <p:spPr>
          <a:xfrm>
            <a:off x="5805714" y="5152571"/>
            <a:ext cx="0" cy="460102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880E9CE-7034-1EDA-56EB-BF794E85538D}"/>
              </a:ext>
            </a:extLst>
          </p:cNvPr>
          <p:cNvSpPr txBox="1"/>
          <p:nvPr/>
        </p:nvSpPr>
        <p:spPr>
          <a:xfrm>
            <a:off x="4920343" y="13202257"/>
            <a:ext cx="45719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l" defTabSz="457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EG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7298B17F-C79E-D458-B1A1-5276E502E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909" y="5543878"/>
            <a:ext cx="5890623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EG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س4</a:t>
            </a:r>
            <a:r>
              <a:rPr kumimoji="0" lang="ar-EG" altLang="ar-EG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ar-EG" altLang="ar-EG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r-SA" altLang="ar-EG" sz="2000" dirty="0">
                <a:solidFill>
                  <a:srgbClr val="FF0000"/>
                </a:solidFill>
              </a:rPr>
              <a:t>ما العلاقة بين اختراع الرازي لخيوط الجراحة وتطوّر الطب؟</a:t>
            </a:r>
            <a:endParaRPr lang="ar-EG" altLang="ar-EG" sz="2000" dirty="0">
              <a:solidFill>
                <a:srgbClr val="FF0000"/>
              </a:solidFill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ar-SA" altLang="ar-EG" sz="2400" dirty="0"/>
              <a:t>لا توجد علاقة</a:t>
            </a:r>
            <a:r>
              <a:rPr lang="ar-EG" altLang="ar-EG" sz="2400" dirty="0"/>
              <a:t> 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ar-SA" altLang="ar-EG" sz="2000" b="1" dirty="0"/>
              <a:t>ساهم اختراعه في تحسين العمليات الجراحية وعلاج المرضى</a:t>
            </a:r>
            <a:r>
              <a:rPr lang="ar-EG" altLang="ar-EG" sz="2000" b="1" dirty="0"/>
              <a:t>  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ar-SA" altLang="ar-EG" sz="2400" dirty="0"/>
              <a:t>كان اختراعًا غير مهم</a:t>
            </a:r>
            <a:r>
              <a:rPr lang="ar-EG" altLang="ar-EG" sz="2400" dirty="0"/>
              <a:t> </a:t>
            </a:r>
          </a:p>
          <a:p>
            <a:pPr algn="r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ar-EG" sz="2400" dirty="0"/>
              <a:t>أثّر سلبًا على الطب</a:t>
            </a:r>
            <a:r>
              <a:rPr lang="ar-EG" altLang="ar-EG" sz="2400" dirty="0"/>
              <a:t> </a:t>
            </a:r>
            <a:endParaRPr lang="ar-AE" altLang="ar-EG" sz="2400" dirty="0"/>
          </a:p>
          <a:p>
            <a:pPr lvl="0" algn="r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ar-SA" altLang="ar-EG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</a:t>
            </a:r>
            <a:r>
              <a:rPr lang="ar-EG" altLang="ar-EG" sz="2400" dirty="0"/>
              <a:t>5: </a:t>
            </a:r>
            <a:r>
              <a:rPr lang="ar-SA" altLang="ar-EG" sz="2400" dirty="0">
                <a:solidFill>
                  <a:srgbClr val="FF0000"/>
                </a:solidFill>
              </a:rPr>
              <a:t>ما رأيك في أثر إنجازات الرازي على الطب الحديث؟</a:t>
            </a:r>
            <a:endParaRPr lang="ar-EG" altLang="ar-EG" sz="2400" dirty="0">
              <a:solidFill>
                <a:srgbClr val="FF0000"/>
              </a:solidFill>
            </a:endParaRPr>
          </a:p>
          <a:p>
            <a:pPr lvl="0" algn="r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ar-EG" sz="2400" dirty="0"/>
              <a:t>لا تأثير لها</a:t>
            </a:r>
            <a:r>
              <a:rPr lang="ar-EG" altLang="ar-EG" sz="2400" dirty="0"/>
              <a:t> </a:t>
            </a:r>
          </a:p>
          <a:p>
            <a:pPr lvl="0" algn="r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ar-EG" sz="2400" dirty="0"/>
              <a:t>تأثيرها محدود</a:t>
            </a:r>
            <a:r>
              <a:rPr lang="ar-EG" altLang="ar-EG" sz="2400" dirty="0"/>
              <a:t> </a:t>
            </a:r>
          </a:p>
          <a:p>
            <a:pPr lvl="0" algn="r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ar-EG" sz="2400" dirty="0"/>
              <a:t>أسهمت بشكل كبير في تطور الطب</a:t>
            </a:r>
            <a:r>
              <a:rPr lang="ar-AE" altLang="ar-EG" sz="2400" dirty="0"/>
              <a:t> .</a:t>
            </a:r>
            <a:endParaRPr lang="ar-EG" altLang="ar-EG" sz="2400" dirty="0"/>
          </a:p>
          <a:p>
            <a:pPr lvl="0" algn="r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ar-EG" sz="2400" dirty="0"/>
              <a:t>كانت مضيعة للوقت</a:t>
            </a:r>
            <a:r>
              <a:rPr lang="ar-EG" altLang="ar-EG" sz="2400" dirty="0"/>
              <a:t> </a:t>
            </a:r>
          </a:p>
          <a:p>
            <a:pPr algn="r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ar-EG" altLang="ar-EG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altLang="ar-E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60"/>
          <p:cNvPicPr/>
          <p:nvPr/>
        </p:nvPicPr>
        <p:blipFill>
          <a:blip r:embed="rId2"/>
          <a:stretch>
            <a:fillRect/>
          </a:stretch>
        </p:blipFill>
        <p:spPr>
          <a:xfrm>
            <a:off x="6618514" y="-64134"/>
            <a:ext cx="6386286" cy="4940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55"/>
          <p:cNvPicPr/>
          <p:nvPr/>
        </p:nvPicPr>
        <p:blipFill>
          <a:blip r:embed="rId3"/>
          <a:stretch>
            <a:fillRect/>
          </a:stretch>
        </p:blipFill>
        <p:spPr>
          <a:xfrm>
            <a:off x="7230983" y="34845"/>
            <a:ext cx="2463801" cy="1024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4" y="34844"/>
            <a:ext cx="6386287" cy="463875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8B97A81-AE0C-4E56-54C4-47FE4C3DF048}"/>
              </a:ext>
            </a:extLst>
          </p:cNvPr>
          <p:cNvSpPr txBox="1"/>
          <p:nvPr/>
        </p:nvSpPr>
        <p:spPr>
          <a:xfrm>
            <a:off x="11132457" y="5712885"/>
            <a:ext cx="189154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1" anchor="ctr">
            <a:spAutoFit/>
          </a:bodyPr>
          <a:lstStyle/>
          <a:p>
            <a:pPr marL="0" marR="0" indent="0" algn="l" defTabSz="457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 </a:t>
            </a:r>
            <a:endParaRPr kumimoji="0" lang="ar-EG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9AA6AB0-2F38-BC3E-4154-DF40CF943DCA}"/>
              </a:ext>
            </a:extLst>
          </p:cNvPr>
          <p:cNvSpPr txBox="1"/>
          <p:nvPr/>
        </p:nvSpPr>
        <p:spPr>
          <a:xfrm>
            <a:off x="0" y="5042202"/>
            <a:ext cx="13004801" cy="5262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ar-EG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أين وُلد ابن النفيس؟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بغداد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دمشق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القاهرة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الأندلس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س2: لماذا كان ابن النفيس لا يأخذ بكلام من سبقه؟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لأنه كان لا يحب العلماء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لأنه يعتمد على التدقيق والتمحيص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لأنه يرفض التعلم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لأنه كان مشغولًا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س3: إذا أردت أن تسير على نهج ابن النفيس في البحث، ماذا تفعل؟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تعتمد على النقل فقط </a:t>
            </a:r>
            <a:r>
              <a:rPr lang="ar-AE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- تكتفي بالحظ </a:t>
            </a:r>
            <a:endParaRPr lang="ar-EG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تستخدم الملاحظة والتجربة</a:t>
            </a:r>
            <a:r>
              <a:rPr lang="ar-AE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- التعلم بالمحاولة </a:t>
            </a:r>
            <a:endParaRPr lang="ar-EG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buNone/>
            </a:pPr>
            <a:br>
              <a:rPr lang="ar-EG" dirty="0"/>
            </a:br>
            <a:endParaRPr lang="ar-EG" dirty="0"/>
          </a:p>
        </p:txBody>
      </p: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65F0D04F-52AA-955F-D00B-11AD5B8FA13A}"/>
              </a:ext>
            </a:extLst>
          </p:cNvPr>
          <p:cNvCxnSpPr>
            <a:cxnSpLocks/>
          </p:cNvCxnSpPr>
          <p:nvPr/>
        </p:nvCxnSpPr>
        <p:spPr>
          <a:xfrm>
            <a:off x="6792686" y="5042202"/>
            <a:ext cx="0" cy="471139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8C29D29-7332-29EE-ABBC-E6314A4E541D}"/>
              </a:ext>
            </a:extLst>
          </p:cNvPr>
          <p:cNvSpPr txBox="1"/>
          <p:nvPr/>
        </p:nvSpPr>
        <p:spPr>
          <a:xfrm>
            <a:off x="-1368144" y="4876800"/>
            <a:ext cx="8029442" cy="4349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1" anchor="ctr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ar-AE" sz="1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س4</a:t>
            </a:r>
            <a:r>
              <a:rPr lang="ar-EG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ما العلاقة بين اعتماد ابن النفيس على الملاحظة والتجربة واكتشافه للدورة الدموية</a:t>
            </a:r>
            <a:r>
              <a:rPr lang="ar-EG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توجد علاقة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أدت طريقته العلمية إلى اكتشافه الصحيح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كانت صدفة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بسبب الحظ</a:t>
            </a:r>
          </a:p>
          <a:p>
            <a:pPr algn="r">
              <a:buFont typeface="Arial" panose="020B0604020202020204" pitchFamily="34" charset="0"/>
              <a:buChar char="•"/>
            </a:pPr>
            <a:endParaRPr lang="af-Z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س5: </a:t>
            </a:r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رأيك في تصرف ابن النفيس حين وهب ماله وبيته للمستشفى؟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تصرف غير مهم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تصرف يدل على حبه للعلم وخدمة الناس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تصرف خاطئ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قيمة له</a:t>
            </a:r>
          </a:p>
          <a:p>
            <a:pPr marL="0" marR="0" indent="0" algn="l" defTabSz="457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 </a:t>
            </a:r>
            <a:endParaRPr kumimoji="0" lang="ar-EG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B7818-45B6-9976-3D8A-5DCD7A30D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85FF489B-07C7-781D-2D74-217376A1A894}"/>
              </a:ext>
            </a:extLst>
          </p:cNvPr>
          <p:cNvSpPr/>
          <p:nvPr/>
        </p:nvSpPr>
        <p:spPr>
          <a:xfrm>
            <a:off x="362633" y="388480"/>
            <a:ext cx="12279533" cy="1444078"/>
          </a:xfrm>
          <a:prstGeom prst="roundRect">
            <a:avLst>
              <a:gd name="adj" fmla="val 678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211200" rtlCol="1" anchor="ctr">
            <a:sp3d extrusionH="57150">
              <a:bevelT w="82550" h="38100" prst="coolSlant"/>
            </a:sp3d>
          </a:bodyPr>
          <a:lstStyle/>
          <a:p>
            <a:pPr marL="0" marR="0" lvl="0" indent="0" algn="ctr" defTabSz="67052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8534" b="1" i="0" u="none" strike="noStrike" kern="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dhabi" panose="01000000000000000000" pitchFamily="2" charset="-78"/>
              <a:ea typeface="+mn-ea"/>
              <a:cs typeface="Arabic Typesetting"/>
              <a:sym typeface="Helvetica"/>
            </a:endParaRPr>
          </a:p>
          <a:p>
            <a:pPr marL="0" marR="0" lvl="0" indent="0" algn="ctr" defTabSz="67052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534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rabic Typesetting"/>
                <a:sym typeface="Helvetica"/>
              </a:rPr>
              <a:t>الربط بالهوية الوطنيّة والتّربية الإسلاميّة والقيم  </a:t>
            </a:r>
          </a:p>
          <a:p>
            <a:pPr marL="0" marR="0" lvl="0" indent="0" algn="ctr" defTabSz="67052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534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Helvetica"/>
              </a:rPr>
              <a:t> 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57549BEF-1918-5E44-D42A-8AF2EFE3B602}"/>
              </a:ext>
            </a:extLst>
          </p:cNvPr>
          <p:cNvSpPr/>
          <p:nvPr/>
        </p:nvSpPr>
        <p:spPr>
          <a:xfrm>
            <a:off x="362633" y="2071359"/>
            <a:ext cx="12627428" cy="2073960"/>
          </a:xfrm>
          <a:custGeom>
            <a:avLst/>
            <a:gdLst>
              <a:gd name="connsiteX0" fmla="*/ 0 w 9437300"/>
              <a:gd name="connsiteY0" fmla="*/ 0 h 6193766"/>
              <a:gd name="connsiteX1" fmla="*/ 9437300 w 9437300"/>
              <a:gd name="connsiteY1" fmla="*/ 0 h 6193766"/>
              <a:gd name="connsiteX2" fmla="*/ 9437300 w 9437300"/>
              <a:gd name="connsiteY2" fmla="*/ 6193766 h 6193766"/>
              <a:gd name="connsiteX3" fmla="*/ 0 w 9437300"/>
              <a:gd name="connsiteY3" fmla="*/ 6193766 h 6193766"/>
              <a:gd name="connsiteX4" fmla="*/ 0 w 9437300"/>
              <a:gd name="connsiteY4" fmla="*/ 0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7300" h="6193766" fill="none" extrusionOk="0">
                <a:moveTo>
                  <a:pt x="0" y="0"/>
                </a:moveTo>
                <a:cubicBezTo>
                  <a:pt x="1778036" y="166429"/>
                  <a:pt x="7516282" y="88759"/>
                  <a:pt x="9437300" y="0"/>
                </a:cubicBezTo>
                <a:cubicBezTo>
                  <a:pt x="9317925" y="849372"/>
                  <a:pt x="9507082" y="5249122"/>
                  <a:pt x="9437300" y="6193766"/>
                </a:cubicBezTo>
                <a:cubicBezTo>
                  <a:pt x="6819273" y="6050139"/>
                  <a:pt x="3445783" y="6347899"/>
                  <a:pt x="0" y="6193766"/>
                </a:cubicBezTo>
                <a:cubicBezTo>
                  <a:pt x="55200" y="3517336"/>
                  <a:pt x="157852" y="1810930"/>
                  <a:pt x="0" y="0"/>
                </a:cubicBezTo>
                <a:close/>
              </a:path>
              <a:path w="9437300" h="6193766" stroke="0" extrusionOk="0">
                <a:moveTo>
                  <a:pt x="0" y="0"/>
                </a:moveTo>
                <a:cubicBezTo>
                  <a:pt x="3076616" y="77430"/>
                  <a:pt x="6111944" y="24190"/>
                  <a:pt x="9437300" y="0"/>
                </a:cubicBezTo>
                <a:cubicBezTo>
                  <a:pt x="9306876" y="1193144"/>
                  <a:pt x="9436677" y="5216559"/>
                  <a:pt x="9437300" y="6193766"/>
                </a:cubicBezTo>
                <a:cubicBezTo>
                  <a:pt x="8257573" y="6313236"/>
                  <a:pt x="2055790" y="6101222"/>
                  <a:pt x="0" y="6193766"/>
                </a:cubicBezTo>
                <a:cubicBezTo>
                  <a:pt x="-80068" y="4510318"/>
                  <a:pt x="51255" y="139048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09068511">
                  <a:custGeom>
                    <a:avLst/>
                    <a:gdLst>
                      <a:gd name="csX0" fmla="*/ 0 w 12627428"/>
                      <a:gd name="csY0" fmla="*/ 0 h 2073960"/>
                      <a:gd name="csX1" fmla="*/ 12627428 w 12627428"/>
                      <a:gd name="csY1" fmla="*/ 0 h 2073960"/>
                      <a:gd name="csX2" fmla="*/ 12627428 w 12627428"/>
                      <a:gd name="csY2" fmla="*/ 2073960 h 2073960"/>
                      <a:gd name="csX3" fmla="*/ 0 w 12627428"/>
                      <a:gd name="csY3" fmla="*/ 2073960 h 2073960"/>
                      <a:gd name="csX4" fmla="*/ 0 w 12627428"/>
                      <a:gd name="csY4" fmla="*/ 0 h 2073960"/>
                      <a:gd name="csX0" fmla="*/ 0 w 12627428"/>
                      <a:gd name="csY0" fmla="*/ 0 h 2073960"/>
                      <a:gd name="csX1" fmla="*/ 12627428 w 12627428"/>
                      <a:gd name="csY1" fmla="*/ 0 h 2073960"/>
                      <a:gd name="csX2" fmla="*/ 12627428 w 12627428"/>
                      <a:gd name="csY2" fmla="*/ 2073960 h 2073960"/>
                      <a:gd name="csX3" fmla="*/ 0 w 12627428"/>
                      <a:gd name="csY3" fmla="*/ 2073960 h 2073960"/>
                      <a:gd name="csX4" fmla="*/ 0 w 12627428"/>
                      <a:gd name="csY4" fmla="*/ 0 h 207396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2627428" h="2073960" fill="none" extrusionOk="0">
                        <a:moveTo>
                          <a:pt x="0" y="0"/>
                        </a:moveTo>
                        <a:cubicBezTo>
                          <a:pt x="2259927" y="-56343"/>
                          <a:pt x="9867769" y="-345549"/>
                          <a:pt x="12627428" y="0"/>
                        </a:cubicBezTo>
                        <a:cubicBezTo>
                          <a:pt x="12488494" y="309917"/>
                          <a:pt x="12770274" y="1791825"/>
                          <a:pt x="12627428" y="2073960"/>
                        </a:cubicBezTo>
                        <a:cubicBezTo>
                          <a:pt x="9145531" y="1865266"/>
                          <a:pt x="4077807" y="1682646"/>
                          <a:pt x="0" y="2073960"/>
                        </a:cubicBezTo>
                        <a:cubicBezTo>
                          <a:pt x="59897" y="1185684"/>
                          <a:pt x="249376" y="711585"/>
                          <a:pt x="0" y="0"/>
                        </a:cubicBezTo>
                        <a:close/>
                      </a:path>
                      <a:path w="12627428" h="2073960" stroke="0" extrusionOk="0">
                        <a:moveTo>
                          <a:pt x="0" y="0"/>
                        </a:moveTo>
                        <a:cubicBezTo>
                          <a:pt x="1775700" y="32557"/>
                          <a:pt x="10587163" y="126704"/>
                          <a:pt x="12627428" y="0"/>
                        </a:cubicBezTo>
                        <a:cubicBezTo>
                          <a:pt x="12433745" y="435488"/>
                          <a:pt x="12670618" y="1793419"/>
                          <a:pt x="12627428" y="2073960"/>
                        </a:cubicBezTo>
                        <a:cubicBezTo>
                          <a:pt x="10968778" y="1704215"/>
                          <a:pt x="2925418" y="2178573"/>
                          <a:pt x="0" y="2073960"/>
                        </a:cubicBezTo>
                        <a:cubicBezTo>
                          <a:pt x="-130301" y="1456421"/>
                          <a:pt x="111473" y="447247"/>
                          <a:pt x="0" y="0"/>
                        </a:cubicBezTo>
                        <a:close/>
                      </a:path>
                      <a:path w="12627428" h="2073960" fill="none" stroke="0" extrusionOk="0">
                        <a:moveTo>
                          <a:pt x="0" y="0"/>
                        </a:moveTo>
                        <a:cubicBezTo>
                          <a:pt x="2294034" y="190752"/>
                          <a:pt x="10309248" y="-190525"/>
                          <a:pt x="12627428" y="0"/>
                        </a:cubicBezTo>
                        <a:cubicBezTo>
                          <a:pt x="12504399" y="336672"/>
                          <a:pt x="12744666" y="1739995"/>
                          <a:pt x="12627428" y="2073960"/>
                        </a:cubicBezTo>
                        <a:cubicBezTo>
                          <a:pt x="9144654" y="1924572"/>
                          <a:pt x="5006928" y="2465840"/>
                          <a:pt x="0" y="2073960"/>
                        </a:cubicBezTo>
                        <a:cubicBezTo>
                          <a:pt x="69456" y="1206805"/>
                          <a:pt x="157720" y="5538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211200" rtlCol="1" anchor="ctr">
            <a:sp3d extrusionH="57150">
              <a:bevelT w="82550" h="38100" prst="coolSlant"/>
            </a:sp3d>
          </a:bodyPr>
          <a:lstStyle/>
          <a:p>
            <a:pPr marL="0" marR="0" lvl="0" indent="0" algn="r" defTabSz="67058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76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Helvetica"/>
              </a:rPr>
              <a:t>قال</a:t>
            </a:r>
            <a:r>
              <a:rPr kumimoji="0" lang="ar-AE" sz="5760" b="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Helvetica"/>
              </a:rPr>
              <a:t> تعالى </a:t>
            </a:r>
            <a:r>
              <a:rPr kumimoji="0" lang="ar-AE" sz="576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Helvetica"/>
              </a:rPr>
              <a:t>: ( ومن أحياها فكأنما أحيا النّاس</a:t>
            </a:r>
            <a:r>
              <a:rPr kumimoji="0" lang="ar-AE" sz="5760" b="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Helvetica"/>
              </a:rPr>
              <a:t> جميعا</a:t>
            </a:r>
            <a:r>
              <a:rPr lang="ar-AE" sz="5760" kern="120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...) </a:t>
            </a:r>
          </a:p>
          <a:p>
            <a:pPr marL="0" marR="0" lvl="0" indent="0" algn="r" defTabSz="67058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76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Helvetica"/>
              </a:rPr>
              <a:t>ما</a:t>
            </a:r>
            <a:r>
              <a:rPr kumimoji="0" lang="ar-AE" sz="5760" b="0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Helvetica"/>
              </a:rPr>
              <a:t> الذي تفهمه من هذه الآية الكريمة ؟</a:t>
            </a:r>
            <a:endParaRPr kumimoji="0" lang="ar-AE" sz="5760" b="0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  <a:sym typeface="Helvetica"/>
            </a:endParaRPr>
          </a:p>
        </p:txBody>
      </p:sp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AB873F30-106A-90A8-4A50-43D8742FF1AE}"/>
              </a:ext>
            </a:extLst>
          </p:cNvPr>
          <p:cNvSpPr/>
          <p:nvPr/>
        </p:nvSpPr>
        <p:spPr>
          <a:xfrm>
            <a:off x="188685" y="6645261"/>
            <a:ext cx="12627428" cy="2073960"/>
          </a:xfrm>
          <a:custGeom>
            <a:avLst/>
            <a:gdLst>
              <a:gd name="connsiteX0" fmla="*/ 0 w 9437300"/>
              <a:gd name="connsiteY0" fmla="*/ 0 h 6193766"/>
              <a:gd name="connsiteX1" fmla="*/ 9437300 w 9437300"/>
              <a:gd name="connsiteY1" fmla="*/ 0 h 6193766"/>
              <a:gd name="connsiteX2" fmla="*/ 9437300 w 9437300"/>
              <a:gd name="connsiteY2" fmla="*/ 6193766 h 6193766"/>
              <a:gd name="connsiteX3" fmla="*/ 0 w 9437300"/>
              <a:gd name="connsiteY3" fmla="*/ 6193766 h 6193766"/>
              <a:gd name="connsiteX4" fmla="*/ 0 w 9437300"/>
              <a:gd name="connsiteY4" fmla="*/ 0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7300" h="6193766" fill="none" extrusionOk="0">
                <a:moveTo>
                  <a:pt x="0" y="0"/>
                </a:moveTo>
                <a:cubicBezTo>
                  <a:pt x="1778036" y="166429"/>
                  <a:pt x="7516282" y="88759"/>
                  <a:pt x="9437300" y="0"/>
                </a:cubicBezTo>
                <a:cubicBezTo>
                  <a:pt x="9317925" y="849372"/>
                  <a:pt x="9507082" y="5249122"/>
                  <a:pt x="9437300" y="6193766"/>
                </a:cubicBezTo>
                <a:cubicBezTo>
                  <a:pt x="6819273" y="6050139"/>
                  <a:pt x="3445783" y="6347899"/>
                  <a:pt x="0" y="6193766"/>
                </a:cubicBezTo>
                <a:cubicBezTo>
                  <a:pt x="55200" y="3517336"/>
                  <a:pt x="157852" y="1810930"/>
                  <a:pt x="0" y="0"/>
                </a:cubicBezTo>
                <a:close/>
              </a:path>
              <a:path w="9437300" h="6193766" stroke="0" extrusionOk="0">
                <a:moveTo>
                  <a:pt x="0" y="0"/>
                </a:moveTo>
                <a:cubicBezTo>
                  <a:pt x="3076616" y="77430"/>
                  <a:pt x="6111944" y="24190"/>
                  <a:pt x="9437300" y="0"/>
                </a:cubicBezTo>
                <a:cubicBezTo>
                  <a:pt x="9306876" y="1193144"/>
                  <a:pt x="9436677" y="5216559"/>
                  <a:pt x="9437300" y="6193766"/>
                </a:cubicBezTo>
                <a:cubicBezTo>
                  <a:pt x="8257573" y="6313236"/>
                  <a:pt x="2055790" y="6101222"/>
                  <a:pt x="0" y="6193766"/>
                </a:cubicBezTo>
                <a:cubicBezTo>
                  <a:pt x="-80068" y="4510318"/>
                  <a:pt x="51255" y="139048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09068511">
                  <a:custGeom>
                    <a:avLst/>
                    <a:gdLst>
                      <a:gd name="csX0" fmla="*/ 0 w 12627428"/>
                      <a:gd name="csY0" fmla="*/ 0 h 2073960"/>
                      <a:gd name="csX1" fmla="*/ 12627428 w 12627428"/>
                      <a:gd name="csY1" fmla="*/ 0 h 2073960"/>
                      <a:gd name="csX2" fmla="*/ 12627428 w 12627428"/>
                      <a:gd name="csY2" fmla="*/ 2073960 h 2073960"/>
                      <a:gd name="csX3" fmla="*/ 0 w 12627428"/>
                      <a:gd name="csY3" fmla="*/ 2073960 h 2073960"/>
                      <a:gd name="csX4" fmla="*/ 0 w 12627428"/>
                      <a:gd name="csY4" fmla="*/ 0 h 2073960"/>
                      <a:gd name="csX0" fmla="*/ 0 w 12627428"/>
                      <a:gd name="csY0" fmla="*/ 0 h 2073960"/>
                      <a:gd name="csX1" fmla="*/ 12627428 w 12627428"/>
                      <a:gd name="csY1" fmla="*/ 0 h 2073960"/>
                      <a:gd name="csX2" fmla="*/ 12627428 w 12627428"/>
                      <a:gd name="csY2" fmla="*/ 2073960 h 2073960"/>
                      <a:gd name="csX3" fmla="*/ 0 w 12627428"/>
                      <a:gd name="csY3" fmla="*/ 2073960 h 2073960"/>
                      <a:gd name="csX4" fmla="*/ 0 w 12627428"/>
                      <a:gd name="csY4" fmla="*/ 0 h 207396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2627428" h="2073960" fill="none" extrusionOk="0">
                        <a:moveTo>
                          <a:pt x="0" y="0"/>
                        </a:moveTo>
                        <a:cubicBezTo>
                          <a:pt x="2259927" y="-56343"/>
                          <a:pt x="9867769" y="-345549"/>
                          <a:pt x="12627428" y="0"/>
                        </a:cubicBezTo>
                        <a:cubicBezTo>
                          <a:pt x="12488494" y="309917"/>
                          <a:pt x="12770274" y="1791825"/>
                          <a:pt x="12627428" y="2073960"/>
                        </a:cubicBezTo>
                        <a:cubicBezTo>
                          <a:pt x="9145531" y="1865266"/>
                          <a:pt x="4077807" y="1682646"/>
                          <a:pt x="0" y="2073960"/>
                        </a:cubicBezTo>
                        <a:cubicBezTo>
                          <a:pt x="59897" y="1185684"/>
                          <a:pt x="249376" y="711585"/>
                          <a:pt x="0" y="0"/>
                        </a:cubicBezTo>
                        <a:close/>
                      </a:path>
                      <a:path w="12627428" h="2073960" stroke="0" extrusionOk="0">
                        <a:moveTo>
                          <a:pt x="0" y="0"/>
                        </a:moveTo>
                        <a:cubicBezTo>
                          <a:pt x="1775700" y="32557"/>
                          <a:pt x="10587163" y="126704"/>
                          <a:pt x="12627428" y="0"/>
                        </a:cubicBezTo>
                        <a:cubicBezTo>
                          <a:pt x="12433745" y="435488"/>
                          <a:pt x="12670618" y="1793419"/>
                          <a:pt x="12627428" y="2073960"/>
                        </a:cubicBezTo>
                        <a:cubicBezTo>
                          <a:pt x="10968778" y="1704215"/>
                          <a:pt x="2925418" y="2178573"/>
                          <a:pt x="0" y="2073960"/>
                        </a:cubicBezTo>
                        <a:cubicBezTo>
                          <a:pt x="-130301" y="1456421"/>
                          <a:pt x="111473" y="447247"/>
                          <a:pt x="0" y="0"/>
                        </a:cubicBezTo>
                        <a:close/>
                      </a:path>
                      <a:path w="12627428" h="2073960" fill="none" stroke="0" extrusionOk="0">
                        <a:moveTo>
                          <a:pt x="0" y="0"/>
                        </a:moveTo>
                        <a:cubicBezTo>
                          <a:pt x="2294034" y="190752"/>
                          <a:pt x="10309248" y="-190525"/>
                          <a:pt x="12627428" y="0"/>
                        </a:cubicBezTo>
                        <a:cubicBezTo>
                          <a:pt x="12504399" y="336672"/>
                          <a:pt x="12744666" y="1739995"/>
                          <a:pt x="12627428" y="2073960"/>
                        </a:cubicBezTo>
                        <a:cubicBezTo>
                          <a:pt x="9144654" y="1924572"/>
                          <a:pt x="5006928" y="2465840"/>
                          <a:pt x="0" y="2073960"/>
                        </a:cubicBezTo>
                        <a:cubicBezTo>
                          <a:pt x="69456" y="1206805"/>
                          <a:pt x="157720" y="5538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211200" rtlCol="1" anchor="ctr">
            <a:sp3d extrusionH="57150">
              <a:bevelT w="82550" h="38100" prst="coolSlant"/>
            </a:sp3d>
          </a:bodyPr>
          <a:lstStyle/>
          <a:p>
            <a:pPr marL="0" marR="0" lvl="0" indent="0" algn="r" defTabSz="67058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76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Helvetica"/>
              </a:rPr>
              <a:t>حدد أهم الصفات التي بثها الرّازي في طلابه ، وما الذي نتعلمه من </a:t>
            </a:r>
            <a:r>
              <a:rPr kumimoji="0" lang="ar-AE" sz="5760" b="0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Helvetica"/>
              </a:rPr>
              <a:t>ذلك ؟ </a:t>
            </a:r>
            <a:r>
              <a:rPr kumimoji="0" lang="ar-AE" sz="576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Helvetica"/>
              </a:rPr>
              <a:t>وما أهم الصفات التي يجب أن يتصف بها الطبيب ؟</a:t>
            </a:r>
          </a:p>
        </p:txBody>
      </p:sp>
      <p:sp>
        <p:nvSpPr>
          <p:cNvPr id="3" name="Rounded Rectangle 18">
            <a:extLst>
              <a:ext uri="{FF2B5EF4-FFF2-40B4-BE49-F238E27FC236}">
                <a16:creationId xmlns:a16="http://schemas.microsoft.com/office/drawing/2014/main" id="{8EC83204-2BDA-4467-32F6-993A987D0240}"/>
              </a:ext>
            </a:extLst>
          </p:cNvPr>
          <p:cNvSpPr/>
          <p:nvPr/>
        </p:nvSpPr>
        <p:spPr>
          <a:xfrm>
            <a:off x="282804" y="4413833"/>
            <a:ext cx="12627428" cy="2073960"/>
          </a:xfrm>
          <a:custGeom>
            <a:avLst/>
            <a:gdLst>
              <a:gd name="connsiteX0" fmla="*/ 0 w 9437300"/>
              <a:gd name="connsiteY0" fmla="*/ 0 h 6193766"/>
              <a:gd name="connsiteX1" fmla="*/ 9437300 w 9437300"/>
              <a:gd name="connsiteY1" fmla="*/ 0 h 6193766"/>
              <a:gd name="connsiteX2" fmla="*/ 9437300 w 9437300"/>
              <a:gd name="connsiteY2" fmla="*/ 6193766 h 6193766"/>
              <a:gd name="connsiteX3" fmla="*/ 0 w 9437300"/>
              <a:gd name="connsiteY3" fmla="*/ 6193766 h 6193766"/>
              <a:gd name="connsiteX4" fmla="*/ 0 w 9437300"/>
              <a:gd name="connsiteY4" fmla="*/ 0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7300" h="6193766" fill="none" extrusionOk="0">
                <a:moveTo>
                  <a:pt x="0" y="0"/>
                </a:moveTo>
                <a:cubicBezTo>
                  <a:pt x="1778036" y="166429"/>
                  <a:pt x="7516282" y="88759"/>
                  <a:pt x="9437300" y="0"/>
                </a:cubicBezTo>
                <a:cubicBezTo>
                  <a:pt x="9317925" y="849372"/>
                  <a:pt x="9507082" y="5249122"/>
                  <a:pt x="9437300" y="6193766"/>
                </a:cubicBezTo>
                <a:cubicBezTo>
                  <a:pt x="6819273" y="6050139"/>
                  <a:pt x="3445783" y="6347899"/>
                  <a:pt x="0" y="6193766"/>
                </a:cubicBezTo>
                <a:cubicBezTo>
                  <a:pt x="55200" y="3517336"/>
                  <a:pt x="157852" y="1810930"/>
                  <a:pt x="0" y="0"/>
                </a:cubicBezTo>
                <a:close/>
              </a:path>
              <a:path w="9437300" h="6193766" stroke="0" extrusionOk="0">
                <a:moveTo>
                  <a:pt x="0" y="0"/>
                </a:moveTo>
                <a:cubicBezTo>
                  <a:pt x="3076616" y="77430"/>
                  <a:pt x="6111944" y="24190"/>
                  <a:pt x="9437300" y="0"/>
                </a:cubicBezTo>
                <a:cubicBezTo>
                  <a:pt x="9306876" y="1193144"/>
                  <a:pt x="9436677" y="5216559"/>
                  <a:pt x="9437300" y="6193766"/>
                </a:cubicBezTo>
                <a:cubicBezTo>
                  <a:pt x="8257573" y="6313236"/>
                  <a:pt x="2055790" y="6101222"/>
                  <a:pt x="0" y="6193766"/>
                </a:cubicBezTo>
                <a:cubicBezTo>
                  <a:pt x="-80068" y="4510318"/>
                  <a:pt x="51255" y="139048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809068511">
                  <a:custGeom>
                    <a:avLst/>
                    <a:gdLst>
                      <a:gd name="csX0" fmla="*/ 0 w 12627428"/>
                      <a:gd name="csY0" fmla="*/ 0 h 2073960"/>
                      <a:gd name="csX1" fmla="*/ 12627428 w 12627428"/>
                      <a:gd name="csY1" fmla="*/ 0 h 2073960"/>
                      <a:gd name="csX2" fmla="*/ 12627428 w 12627428"/>
                      <a:gd name="csY2" fmla="*/ 2073960 h 2073960"/>
                      <a:gd name="csX3" fmla="*/ 0 w 12627428"/>
                      <a:gd name="csY3" fmla="*/ 2073960 h 2073960"/>
                      <a:gd name="csX4" fmla="*/ 0 w 12627428"/>
                      <a:gd name="csY4" fmla="*/ 0 h 2073960"/>
                      <a:gd name="csX0" fmla="*/ 0 w 12627428"/>
                      <a:gd name="csY0" fmla="*/ 0 h 2073960"/>
                      <a:gd name="csX1" fmla="*/ 12627428 w 12627428"/>
                      <a:gd name="csY1" fmla="*/ 0 h 2073960"/>
                      <a:gd name="csX2" fmla="*/ 12627428 w 12627428"/>
                      <a:gd name="csY2" fmla="*/ 2073960 h 2073960"/>
                      <a:gd name="csX3" fmla="*/ 0 w 12627428"/>
                      <a:gd name="csY3" fmla="*/ 2073960 h 2073960"/>
                      <a:gd name="csX4" fmla="*/ 0 w 12627428"/>
                      <a:gd name="csY4" fmla="*/ 0 h 207396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2627428" h="2073960" fill="none" extrusionOk="0">
                        <a:moveTo>
                          <a:pt x="0" y="0"/>
                        </a:moveTo>
                        <a:cubicBezTo>
                          <a:pt x="2259927" y="-56343"/>
                          <a:pt x="9867769" y="-345549"/>
                          <a:pt x="12627428" y="0"/>
                        </a:cubicBezTo>
                        <a:cubicBezTo>
                          <a:pt x="12488494" y="309917"/>
                          <a:pt x="12770274" y="1791825"/>
                          <a:pt x="12627428" y="2073960"/>
                        </a:cubicBezTo>
                        <a:cubicBezTo>
                          <a:pt x="9145531" y="1865266"/>
                          <a:pt x="4077807" y="1682646"/>
                          <a:pt x="0" y="2073960"/>
                        </a:cubicBezTo>
                        <a:cubicBezTo>
                          <a:pt x="59897" y="1185684"/>
                          <a:pt x="249376" y="711585"/>
                          <a:pt x="0" y="0"/>
                        </a:cubicBezTo>
                        <a:close/>
                      </a:path>
                      <a:path w="12627428" h="2073960" stroke="0" extrusionOk="0">
                        <a:moveTo>
                          <a:pt x="0" y="0"/>
                        </a:moveTo>
                        <a:cubicBezTo>
                          <a:pt x="1775700" y="32557"/>
                          <a:pt x="10587163" y="126704"/>
                          <a:pt x="12627428" y="0"/>
                        </a:cubicBezTo>
                        <a:cubicBezTo>
                          <a:pt x="12433745" y="435488"/>
                          <a:pt x="12670618" y="1793419"/>
                          <a:pt x="12627428" y="2073960"/>
                        </a:cubicBezTo>
                        <a:cubicBezTo>
                          <a:pt x="10968778" y="1704215"/>
                          <a:pt x="2925418" y="2178573"/>
                          <a:pt x="0" y="2073960"/>
                        </a:cubicBezTo>
                        <a:cubicBezTo>
                          <a:pt x="-130301" y="1456421"/>
                          <a:pt x="111473" y="447247"/>
                          <a:pt x="0" y="0"/>
                        </a:cubicBezTo>
                        <a:close/>
                      </a:path>
                      <a:path w="12627428" h="2073960" fill="none" stroke="0" extrusionOk="0">
                        <a:moveTo>
                          <a:pt x="0" y="0"/>
                        </a:moveTo>
                        <a:cubicBezTo>
                          <a:pt x="2294034" y="190752"/>
                          <a:pt x="10309248" y="-190525"/>
                          <a:pt x="12627428" y="0"/>
                        </a:cubicBezTo>
                        <a:cubicBezTo>
                          <a:pt x="12504399" y="336672"/>
                          <a:pt x="12744666" y="1739995"/>
                          <a:pt x="12627428" y="2073960"/>
                        </a:cubicBezTo>
                        <a:cubicBezTo>
                          <a:pt x="9144654" y="1924572"/>
                          <a:pt x="5006928" y="2465840"/>
                          <a:pt x="0" y="2073960"/>
                        </a:cubicBezTo>
                        <a:cubicBezTo>
                          <a:pt x="69456" y="1206805"/>
                          <a:pt x="157720" y="5538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211200" rtlCol="1" anchor="ctr">
            <a:sp3d extrusionH="57150">
              <a:bevelT w="82550" h="38100" prst="coolSlant"/>
            </a:sp3d>
          </a:bodyPr>
          <a:lstStyle/>
          <a:p>
            <a:pPr marL="0" marR="0" lvl="0" indent="0" algn="r" defTabSz="67058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760" b="0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Helvetica"/>
              </a:rPr>
              <a:t>ما الخدمات التي يقدمها الهلال الأحمر الإماراتي للمرضى؟</a:t>
            </a:r>
          </a:p>
        </p:txBody>
      </p:sp>
    </p:spTree>
    <p:extLst>
      <p:ext uri="{BB962C8B-B14F-4D97-AF65-F5344CB8AC3E}">
        <p14:creationId xmlns:p14="http://schemas.microsoft.com/office/powerpoint/2010/main" val="9606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92127-456A-4233-BB17-9EE652E4E35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AE" dirty="0"/>
              <a:t>تأشيرة الخروج </a:t>
            </a:r>
            <a:endParaRPr lang="ar-EG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3BC0919-20C1-AD84-E432-6811D3A28865}"/>
              </a:ext>
            </a:extLst>
          </p:cNvPr>
          <p:cNvSpPr txBox="1"/>
          <p:nvPr/>
        </p:nvSpPr>
        <p:spPr>
          <a:xfrm>
            <a:off x="544286" y="3922693"/>
            <a:ext cx="11916228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EG" sz="2800" dirty="0">
                <a:hlinkClick r:id="rId2"/>
              </a:rPr>
              <a:t>https://wayground.com/join/quiz/69c7bc518791287253d44828/start?studentShare=true</a:t>
            </a:r>
            <a:r>
              <a:rPr lang="ar-AE" sz="2800" dirty="0"/>
              <a:t>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31849758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5">
      <a:majorFont>
        <a:latin typeface="Arabic Typesetting"/>
        <a:ea typeface=""/>
        <a:cs typeface="Arabic Typesetting"/>
      </a:majorFont>
      <a:minorFont>
        <a:latin typeface="Arabic Typesetting"/>
        <a:ea typeface=""/>
        <a:cs typeface="Arabic Typesetting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549</Words>
  <Application>Microsoft Office PowerPoint</Application>
  <PresentationFormat>مخصص</PresentationFormat>
  <Paragraphs>119</Paragraphs>
  <Slides>9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9</vt:i4>
      </vt:variant>
    </vt:vector>
  </HeadingPairs>
  <TitlesOfParts>
    <vt:vector size="24" baseType="lpstr">
      <vt:lpstr>Aldhabi</vt:lpstr>
      <vt:lpstr>Arabic Typesetting</vt:lpstr>
      <vt:lpstr>Arial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Lucida Grande</vt:lpstr>
      <vt:lpstr>Sakkal Majalla</vt:lpstr>
      <vt:lpstr>White</vt:lpstr>
      <vt:lpstr>Office Theme</vt:lpstr>
      <vt:lpstr>2_نسق Office</vt:lpstr>
      <vt:lpstr>عرض تقديمي في PowerPoint</vt:lpstr>
      <vt:lpstr>التهيئة الحافزة </vt:lpstr>
      <vt:lpstr>التقويم القبلي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تأشيرة الخروج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فاطمة النقبيIS</dc:creator>
  <cp:lastModifiedBy>العبد</cp:lastModifiedBy>
  <cp:revision>40</cp:revision>
  <dcterms:modified xsi:type="dcterms:W3CDTF">2026-03-28T12:04:51Z</dcterms:modified>
</cp:coreProperties>
</file>