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77" r:id="rId3"/>
    <p:sldMasterId id="2147483689" r:id="rId4"/>
  </p:sldMasterIdLst>
  <p:notesMasterIdLst>
    <p:notesMasterId r:id="rId20"/>
  </p:notesMasterIdLst>
  <p:sldIdLst>
    <p:sldId id="358" r:id="rId5"/>
    <p:sldId id="355" r:id="rId6"/>
    <p:sldId id="359" r:id="rId7"/>
    <p:sldId id="357" r:id="rId8"/>
    <p:sldId id="356" r:id="rId9"/>
    <p:sldId id="261" r:id="rId10"/>
    <p:sldId id="2860" r:id="rId11"/>
    <p:sldId id="2851" r:id="rId12"/>
    <p:sldId id="2856" r:id="rId13"/>
    <p:sldId id="2855" r:id="rId14"/>
    <p:sldId id="2852" r:id="rId15"/>
    <p:sldId id="2858" r:id="rId16"/>
    <p:sldId id="2853" r:id="rId17"/>
    <p:sldId id="2861" r:id="rId18"/>
    <p:sldId id="2859" r:id="rId19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691091-E923-4473-9B76-736D1319F30A}" type="datetimeFigureOut">
              <a:rPr lang="ar-EG" smtClean="0"/>
              <a:t>05/04/1447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C648A8-BD2F-421E-BE36-74E317C9C08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447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41B37-C936-E1E6-0E34-09C674B2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E25FF9F-6D89-017C-1C61-B32ED3C92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5FE189-AE76-EA58-91A2-C64F8A370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E57392-DC47-B0D4-35D8-8ADC4CFB8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9125-D307-45D5-9B5A-F06E0E64C7E2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417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E71C-267C-182F-4D22-C08FEEFE4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79106BA-8495-F23D-111A-5B600C509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EAF4277-5346-7B29-9407-24E744F66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E799BA-738D-59C3-39B2-EBDC5932F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F9125-D307-45D5-9B5A-F06E0E64C7E2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6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0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0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5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19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5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8393988" y="6268720"/>
            <a:ext cx="3645613" cy="58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AE" dirty="0">
              <a:solidFill>
                <a:prstClr val="black"/>
              </a:solidFill>
            </a:endParaRPr>
          </a:p>
          <a:p>
            <a:pPr algn="ctr" rtl="1"/>
            <a:r>
              <a:rPr lang="ar-AE" sz="4400" b="1" dirty="0">
                <a:solidFill>
                  <a:prstClr val="black"/>
                </a:solidFill>
              </a:rPr>
              <a:t>القيمة : النـّــزاهة</a:t>
            </a:r>
          </a:p>
          <a:p>
            <a:pPr algn="ctr" rtl="1"/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21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47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0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66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3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74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2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23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8373437" y="6268720"/>
            <a:ext cx="3666163" cy="58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AE" dirty="0">
              <a:solidFill>
                <a:prstClr val="black"/>
              </a:solidFill>
            </a:endParaRPr>
          </a:p>
          <a:p>
            <a:pPr algn="ctr" rtl="1"/>
            <a:r>
              <a:rPr lang="ar-AE" sz="4400" b="1" dirty="0">
                <a:solidFill>
                  <a:prstClr val="black"/>
                </a:solidFill>
              </a:rPr>
              <a:t>القيمة : النزاهة</a:t>
            </a:r>
          </a:p>
          <a:p>
            <a:pPr algn="ctr" rtl="1"/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3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41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6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60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24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890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2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5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6040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93209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16122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14392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9367520" y="6268720"/>
            <a:ext cx="2672080" cy="58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  <a:p>
            <a:pPr algn="ctr"/>
            <a:r>
              <a:rPr lang="ar-AE" dirty="0"/>
              <a:t>القيمة : الاحترام</a:t>
            </a:r>
          </a:p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7002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31295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74349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36701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770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E5E3-08B0-447D-804B-B8C74BCE510C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2D84-1487-4911-9B24-A9B6F116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0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05/04/1447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87EC-D14D-4295-8A85-C6BE4F34D540}" type="datetimeFigureOut">
              <a:rPr lang="ar-AE" smtClean="0"/>
              <a:t>05/04/1447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786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ar/resource/61278377/%D8%B5%D8%AF%D9%8A%D9%82%D9%8A-%D8%A7%D9%84%D9%83%D8%AA%D8%A7%D8%A8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5Pg1A_hC-A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6CBE69-6290-980E-9926-2FB1ECF7D0BA}"/>
              </a:ext>
            </a:extLst>
          </p:cNvPr>
          <p:cNvSpPr/>
          <p:nvPr/>
        </p:nvSpPr>
        <p:spPr>
          <a:xfrm>
            <a:off x="1899140" y="183787"/>
            <a:ext cx="8591341" cy="13737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نَحْنُ نَحْتَرِمُ القَواعِدَ الصَّفيَّةَ </a:t>
            </a:r>
            <a:endParaRPr kumimoji="0" lang="ar-EG" sz="8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D6614DD-86E7-BE2C-BC3E-EE7979898584}"/>
              </a:ext>
            </a:extLst>
          </p:cNvPr>
          <p:cNvSpPr/>
          <p:nvPr/>
        </p:nvSpPr>
        <p:spPr>
          <a:xfrm>
            <a:off x="7887956" y="2688205"/>
            <a:ext cx="4334189" cy="1230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نُخفضُ أصواتَنا  ونحافظُ على الهدوء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44A6728-8048-E329-A7A2-2FEDEA8334CD}"/>
              </a:ext>
            </a:extLst>
          </p:cNvPr>
          <p:cNvSpPr/>
          <p:nvPr/>
        </p:nvSpPr>
        <p:spPr>
          <a:xfrm>
            <a:off x="3957301" y="5016755"/>
            <a:ext cx="3469059" cy="91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نحترمُ آراء زملائنا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E04B8C-C7A5-4A70-D883-BEE3644643BD}"/>
              </a:ext>
            </a:extLst>
          </p:cNvPr>
          <p:cNvSpPr/>
          <p:nvPr/>
        </p:nvSpPr>
        <p:spPr>
          <a:xfrm>
            <a:off x="3657606" y="2689371"/>
            <a:ext cx="3768759" cy="1090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نستمعُ جيدًا للمعلم ونُنَفذ ما يطلبه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9982904-8EDC-B2E3-3B1E-38B2F4BBDBDC}"/>
              </a:ext>
            </a:extLst>
          </p:cNvPr>
          <p:cNvSpPr/>
          <p:nvPr/>
        </p:nvSpPr>
        <p:spPr>
          <a:xfrm>
            <a:off x="150730" y="5016755"/>
            <a:ext cx="3428865" cy="91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نُشاركُ ونبدعُ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0E99A51-09A7-7044-9DA2-5676F75584E6}"/>
              </a:ext>
            </a:extLst>
          </p:cNvPr>
          <p:cNvSpPr/>
          <p:nvPr/>
        </p:nvSpPr>
        <p:spPr>
          <a:xfrm>
            <a:off x="55343" y="2718369"/>
            <a:ext cx="3361100" cy="91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نحضِّرُ أدواتِ اللغة العربية 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7DD5058-A6A9-37F2-6633-BD638AD9F7C2}"/>
              </a:ext>
            </a:extLst>
          </p:cNvPr>
          <p:cNvSpPr/>
          <p:nvPr/>
        </p:nvSpPr>
        <p:spPr>
          <a:xfrm>
            <a:off x="7887958" y="4773768"/>
            <a:ext cx="4334188" cy="11562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نرفعُ أيدينا قبل الإجابة 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 ولا نقاطع الشرح 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4095672015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360D3-BC55-C745-74C8-F9E29A68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44F864-7548-5ED8-E0CD-F7AF6CBF0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141BE3-0A21-BD6C-0F47-9051D3799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88" y="5077190"/>
            <a:ext cx="5157787" cy="1681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sz="2400" b="1" dirty="0">
                <a:solidFill>
                  <a:srgbClr val="FF0000"/>
                </a:solidFill>
              </a:rPr>
              <a:t>دربي </a:t>
            </a:r>
            <a:r>
              <a:rPr lang="ar-AE" sz="2400" b="1" dirty="0"/>
              <a:t> : طريقي </a:t>
            </a:r>
          </a:p>
          <a:p>
            <a:r>
              <a:rPr lang="ar-AE" sz="2400" b="1" dirty="0">
                <a:solidFill>
                  <a:srgbClr val="FF0000"/>
                </a:solidFill>
              </a:rPr>
              <a:t>تنير</a:t>
            </a:r>
            <a:r>
              <a:rPr lang="ar-AE" sz="2400" b="1" dirty="0"/>
              <a:t>: تضيء</a:t>
            </a:r>
          </a:p>
          <a:p>
            <a:r>
              <a:rPr lang="ar-AE" sz="2400" b="1" dirty="0">
                <a:solidFill>
                  <a:srgbClr val="FF0000"/>
                </a:solidFill>
              </a:rPr>
              <a:t>تظل </a:t>
            </a:r>
            <a:r>
              <a:rPr lang="ar-AE" sz="2400" b="1" dirty="0"/>
              <a:t>:تستمر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E2E500B-2A4A-6E1A-BCEE-AFF072432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AF7D67-85E0-6572-61F3-FC51E2182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4907" y="5176837"/>
            <a:ext cx="5183188" cy="14818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b="1" dirty="0">
                <a:solidFill>
                  <a:srgbClr val="FF0000"/>
                </a:solidFill>
              </a:rPr>
              <a:t>الجهول  </a:t>
            </a:r>
            <a:r>
              <a:rPr lang="ar-AE" b="1" dirty="0"/>
              <a:t>: الغير متعلم  </a:t>
            </a:r>
          </a:p>
          <a:p>
            <a:r>
              <a:rPr lang="ar-AE" b="1" dirty="0">
                <a:solidFill>
                  <a:srgbClr val="FF0000"/>
                </a:solidFill>
              </a:rPr>
              <a:t>دور  </a:t>
            </a:r>
            <a:r>
              <a:rPr lang="ar-AE" b="1" dirty="0"/>
              <a:t>: بيوت </a:t>
            </a:r>
          </a:p>
          <a:p>
            <a:r>
              <a:rPr lang="ar-AE" b="1" dirty="0">
                <a:solidFill>
                  <a:srgbClr val="FF0000"/>
                </a:solidFill>
              </a:rPr>
              <a:t>سديد</a:t>
            </a:r>
            <a:r>
              <a:rPr lang="ar-AE" b="1" dirty="0"/>
              <a:t>  : صحيح</a:t>
            </a:r>
            <a:endParaRPr lang="ar-EG" b="1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9A403A1-7195-CAB9-00D4-66320EEF91C1}"/>
              </a:ext>
            </a:extLst>
          </p:cNvPr>
          <p:cNvSpPr/>
          <p:nvPr/>
        </p:nvSpPr>
        <p:spPr>
          <a:xfrm>
            <a:off x="6734907" y="785448"/>
            <a:ext cx="521678" cy="2674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871FD0A-26D5-5BB9-2A20-77D0606A5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5" y="365125"/>
            <a:ext cx="11207260" cy="40310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27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8213-826A-F73A-1010-CEB76BA6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F6F4BF-A20B-6FB6-4AD2-42988D1E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" y="148481"/>
            <a:ext cx="12026747" cy="56904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</a:br>
            <a: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  <a:t>من خِلال فهمك لمعاني الكلمات من خلال السّياق، صل كل كلمة بما يناسبها </a:t>
            </a:r>
            <a:br>
              <a:rPr lang="ar-AE" sz="5480" b="1" dirty="0">
                <a:solidFill>
                  <a:srgbClr val="002465"/>
                </a:solidFill>
                <a:highlight>
                  <a:srgbClr val="00FFFF"/>
                </a:highlight>
              </a:rPr>
            </a:br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80D806-1FA6-82F3-1924-A0C72C01C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69" y="717523"/>
            <a:ext cx="5692352" cy="4502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( ب ) </a:t>
            </a:r>
            <a:endParaRPr lang="ar-EG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E2ED72-ECB8-63D6-F8C5-666876E5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21" y="1330411"/>
            <a:ext cx="5692352" cy="5621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تستمر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تضيء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الغير متعلم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بيوت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طريقي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صحيح</a:t>
            </a:r>
            <a:r>
              <a:rPr lang="ar-AE" sz="3653" b="1" dirty="0">
                <a:solidFill>
                  <a:srgbClr val="004E9A"/>
                </a:solidFill>
              </a:rPr>
              <a:t> </a:t>
            </a:r>
          </a:p>
          <a:p>
            <a:pPr marL="0" indent="0">
              <a:buNone/>
            </a:pPr>
            <a:endParaRPr lang="ar-EG" sz="3653" b="1" dirty="0">
              <a:solidFill>
                <a:srgbClr val="004E9A"/>
              </a:solidFill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7423BCA-DB30-3626-0903-83C1BD420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17523"/>
            <a:ext cx="6019800" cy="45026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  ( أ ) </a:t>
            </a:r>
            <a:endParaRPr lang="ar-EG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FE466D-6FB0-743E-8B46-928B00359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0411"/>
            <a:ext cx="6019800" cy="56212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الجهول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دور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سديد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دربي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تنير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3600" b="1" dirty="0">
                <a:solidFill>
                  <a:srgbClr val="004E9A"/>
                </a:solidFill>
              </a:rPr>
              <a:t>تظل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ar-AE" sz="3600" b="1" dirty="0">
              <a:solidFill>
                <a:srgbClr val="004E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6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F1EE-6618-6F0A-E99D-9DEB9AF84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CF646-B851-2938-99A1-49E10B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التقويم التكويني </a:t>
            </a:r>
            <a:br>
              <a:rPr lang="ar-AE" dirty="0"/>
            </a:br>
            <a:endParaRPr lang="ar-E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C02746-D892-0A9F-22EE-AE5D1698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"/>
            <a:ext cx="12192000" cy="685799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AE" sz="4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اشرح الأبيات السابقة بأسلوبك الأدبي .</a:t>
            </a:r>
          </a:p>
          <a:p>
            <a:pPr algn="r" rtl="1"/>
            <a:r>
              <a:rPr lang="ar-AE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  الفكرة المحورية  أو المغزى أو الرسالة من  الأبيات الشعرية السابقة .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العاطفة المسيطرة على الشاعر في الأبيات السابقة ؟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 َوصف الشاعرُ الكتاب َ في البيت العاشر ؟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اختر بيتًا شعريًا أعجبك ، وبين سبب إعجابك به .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وضح الجمال في قول الشاعر (تنير الطريق ) .</a:t>
            </a:r>
            <a:endParaRPr lang="ar-AE" sz="4800" b="1" dirty="0">
              <a:solidFill>
                <a:schemeClr val="accent4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رقم البيت الذي يدل على أن الكتاب رأيه هو الرأي الصحيح (   </a:t>
            </a:r>
            <a:r>
              <a:rPr lang="ar-AE" sz="48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؟</a:t>
            </a: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اقترح عنوانًا جديدًا للقصيدة. </a:t>
            </a:r>
          </a:p>
          <a:p>
            <a:pPr marL="0" indent="0" algn="r" rtl="1">
              <a:buNone/>
            </a:pPr>
            <a:endParaRPr lang="ar-EG" b="1" dirty="0">
              <a:solidFill>
                <a:srgbClr val="002060"/>
              </a:solidFill>
            </a:endParaRPr>
          </a:p>
          <a:p>
            <a:pPr algn="r" rtl="1"/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AA8C7D2-C503-FA87-1735-075005A5C39D}"/>
              </a:ext>
            </a:extLst>
          </p:cNvPr>
          <p:cNvSpPr txBox="1"/>
          <p:nvPr/>
        </p:nvSpPr>
        <p:spPr>
          <a:xfrm>
            <a:off x="382950" y="78242"/>
            <a:ext cx="1636606" cy="478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512" b="1" i="0" u="none" strike="noStrike" kern="1200" cap="none" spc="0" normalizeH="0" baseline="0" noProof="0" dirty="0">
                <a:ln>
                  <a:noFill/>
                </a:ln>
                <a:solidFill>
                  <a:srgbClr val="FF585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عمل جماعي </a:t>
            </a:r>
            <a:endParaRPr kumimoji="0" lang="ar-EG" sz="2512" b="1" i="0" u="none" strike="noStrike" kern="1200" cap="none" spc="0" normalizeH="0" baseline="0" noProof="0" dirty="0">
              <a:ln>
                <a:noFill/>
              </a:ln>
              <a:solidFill>
                <a:srgbClr val="FF585C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6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7425-C7D2-B39C-5765-CDF23EA88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D4B8BD5A-DA1E-EACA-BD78-A58F72D7627A}"/>
              </a:ext>
            </a:extLst>
          </p:cNvPr>
          <p:cNvSpPr/>
          <p:nvPr/>
        </p:nvSpPr>
        <p:spPr>
          <a:xfrm>
            <a:off x="311734" y="132890"/>
            <a:ext cx="11512063" cy="135382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سؤال حل المشكلات 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C29B9EB3-3214-7356-3D6A-267D6C286FD8}"/>
              </a:ext>
            </a:extLst>
          </p:cNvPr>
          <p:cNvSpPr/>
          <p:nvPr/>
        </p:nvSpPr>
        <p:spPr>
          <a:xfrm>
            <a:off x="-28235" y="3705958"/>
            <a:ext cx="12192000" cy="3280996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onnsiteX0" fmla="*/ 0 w 12192000"/>
                      <a:gd name="connsiteY0" fmla="*/ 0 h 3280996"/>
                      <a:gd name="connsiteX1" fmla="*/ 12192000 w 12192000"/>
                      <a:gd name="connsiteY1" fmla="*/ 0 h 3280996"/>
                      <a:gd name="connsiteX2" fmla="*/ 12192000 w 12192000"/>
                      <a:gd name="connsiteY2" fmla="*/ 3280996 h 3280996"/>
                      <a:gd name="connsiteX3" fmla="*/ 0 w 12192000"/>
                      <a:gd name="connsiteY3" fmla="*/ 3280996 h 3280996"/>
                      <a:gd name="connsiteX4" fmla="*/ 0 w 12192000"/>
                      <a:gd name="connsiteY4" fmla="*/ 0 h 3280996"/>
                      <a:gd name="connsiteX0" fmla="*/ 0 w 12192000"/>
                      <a:gd name="connsiteY0" fmla="*/ 0 h 3280996"/>
                      <a:gd name="connsiteX1" fmla="*/ 12192000 w 12192000"/>
                      <a:gd name="connsiteY1" fmla="*/ 0 h 3280996"/>
                      <a:gd name="connsiteX2" fmla="*/ 12192000 w 12192000"/>
                      <a:gd name="connsiteY2" fmla="*/ 3280996 h 3280996"/>
                      <a:gd name="connsiteX3" fmla="*/ 0 w 12192000"/>
                      <a:gd name="connsiteY3" fmla="*/ 3280996 h 3280996"/>
                      <a:gd name="connsiteX4" fmla="*/ 0 w 12192000"/>
                      <a:gd name="connsiteY4" fmla="*/ 0 h 3280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3280996" fill="none" extrusionOk="0">
                        <a:moveTo>
                          <a:pt x="0" y="0"/>
                        </a:moveTo>
                        <a:cubicBezTo>
                          <a:pt x="2156409" y="-44116"/>
                          <a:pt x="9633736" y="-104680"/>
                          <a:pt x="12192000" y="0"/>
                        </a:cubicBezTo>
                        <a:cubicBezTo>
                          <a:pt x="12052853" y="468425"/>
                          <a:pt x="12359379" y="2833939"/>
                          <a:pt x="12192000" y="3280996"/>
                        </a:cubicBezTo>
                        <a:cubicBezTo>
                          <a:pt x="8889804" y="2596234"/>
                          <a:pt x="3862214" y="2872658"/>
                          <a:pt x="0" y="3280996"/>
                        </a:cubicBezTo>
                        <a:cubicBezTo>
                          <a:pt x="22643" y="1890821"/>
                          <a:pt x="238996" y="1055962"/>
                          <a:pt x="0" y="0"/>
                        </a:cubicBezTo>
                        <a:close/>
                      </a:path>
                      <a:path w="12192000" h="3280996" stroke="0" extrusionOk="0">
                        <a:moveTo>
                          <a:pt x="0" y="0"/>
                        </a:moveTo>
                        <a:cubicBezTo>
                          <a:pt x="3659418" y="-180108"/>
                          <a:pt x="7376071" y="103206"/>
                          <a:pt x="12192000" y="0"/>
                        </a:cubicBezTo>
                        <a:cubicBezTo>
                          <a:pt x="12005156" y="666464"/>
                          <a:pt x="12244955" y="2820341"/>
                          <a:pt x="12192000" y="3280996"/>
                        </a:cubicBezTo>
                        <a:cubicBezTo>
                          <a:pt x="10617893" y="3088503"/>
                          <a:pt x="2921142" y="3437880"/>
                          <a:pt x="0" y="3280996"/>
                        </a:cubicBezTo>
                        <a:cubicBezTo>
                          <a:pt x="-137015" y="2311200"/>
                          <a:pt x="111855" y="717049"/>
                          <a:pt x="0" y="0"/>
                        </a:cubicBezTo>
                        <a:close/>
                      </a:path>
                      <a:path w="12192000" h="3280996" fill="none" stroke="0" extrusionOk="0">
                        <a:moveTo>
                          <a:pt x="0" y="0"/>
                        </a:moveTo>
                        <a:cubicBezTo>
                          <a:pt x="2159198" y="307021"/>
                          <a:pt x="9923687" y="-139373"/>
                          <a:pt x="12192000" y="0"/>
                        </a:cubicBezTo>
                        <a:cubicBezTo>
                          <a:pt x="12043533" y="458127"/>
                          <a:pt x="12308292" y="2761258"/>
                          <a:pt x="12192000" y="3280996"/>
                        </a:cubicBezTo>
                        <a:cubicBezTo>
                          <a:pt x="8908437" y="2711091"/>
                          <a:pt x="4685105" y="3563118"/>
                          <a:pt x="0" y="3280996"/>
                        </a:cubicBezTo>
                        <a:cubicBezTo>
                          <a:pt x="54268" y="1975627"/>
                          <a:pt x="78117" y="8356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lvl="0" algn="r" defTabSz="628649" rtl="1">
              <a:defRPr/>
            </a:pPr>
            <a:r>
              <a:rPr lang="ar-AE" sz="6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الربط بالهوية والتربية الإسلامية : ما أول آية نزلت من القرآن الكريم ؟</a:t>
            </a:r>
          </a:p>
          <a:p>
            <a:pPr lvl="0" algn="r" defTabSz="628649" rtl="1">
              <a:defRPr/>
            </a:pPr>
            <a:r>
              <a:rPr lang="ar-AE" sz="66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قال تعالى :(</a:t>
            </a:r>
            <a:r>
              <a:rPr lang="ar-AE" sz="3600" b="1" dirty="0"/>
              <a:t>اقرأ بسم ربك الذي خلق . خلق الإنسان من علق . اقرأ وربك الأكرم . الذي علّم بالقلم )</a:t>
            </a:r>
          </a:p>
          <a:p>
            <a:pPr lvl="0" algn="r" defTabSz="628649" rtl="1">
              <a:defRPr/>
            </a:pPr>
            <a:r>
              <a:rPr lang="ar-AE" sz="6000" b="1" dirty="0">
                <a:solidFill>
                  <a:srgbClr val="0070C0"/>
                </a:solidFill>
              </a:rPr>
              <a:t>اذكر بعضًّا من مبادرات دولة الإمارات العربية المتحدة للنهوض بالقراءة .</a:t>
            </a:r>
            <a:endParaRPr lang="ar-AE" sz="60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64016F-CD7F-A9C3-73AD-AECB99587ADE}"/>
              </a:ext>
            </a:extLst>
          </p:cNvPr>
          <p:cNvSpPr txBox="1"/>
          <p:nvPr/>
        </p:nvSpPr>
        <p:spPr>
          <a:xfrm>
            <a:off x="1562888" y="2088504"/>
            <a:ext cx="1040861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6000" b="1" dirty="0">
                <a:solidFill>
                  <a:prstClr val="black"/>
                </a:solidFill>
              </a:rPr>
              <a:t>أحد زملائك ي</a:t>
            </a:r>
            <a:r>
              <a:rPr lang="ar-AE" sz="6000" b="1" dirty="0">
                <a:solidFill>
                  <a:prstClr val="black"/>
                </a:solidFill>
              </a:rPr>
              <a:t>شتري كتبًا كثيرة ولا يقرأ شيئا منها</a:t>
            </a:r>
            <a:r>
              <a:rPr lang="ar-SA" sz="6000" b="1" dirty="0">
                <a:solidFill>
                  <a:prstClr val="black"/>
                </a:solidFill>
              </a:rPr>
              <a:t>، بماذا تنصحه؟</a:t>
            </a:r>
            <a:endParaRPr lang="ar-EG" sz="6000" dirty="0"/>
          </a:p>
        </p:txBody>
      </p:sp>
    </p:spTree>
    <p:extLst>
      <p:ext uri="{BB962C8B-B14F-4D97-AF65-F5344CB8AC3E}">
        <p14:creationId xmlns:p14="http://schemas.microsoft.com/office/powerpoint/2010/main" val="14012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5B1413-8794-FDAA-DA1F-C8060A73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CDE49F-0E88-A737-5612-0559382A7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81D3F74-A787-322B-CA07-174493E1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560" y="0"/>
            <a:ext cx="12486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0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17568-F779-72D4-EAA7-17B34031C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A423B6CF-7B7C-CF1A-D1DD-0E768FFDA7DB}"/>
              </a:ext>
            </a:extLst>
          </p:cNvPr>
          <p:cNvSpPr/>
          <p:nvPr/>
        </p:nvSpPr>
        <p:spPr>
          <a:xfrm>
            <a:off x="311734" y="132890"/>
            <a:ext cx="11512063" cy="135382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تأشيرة الخروج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187C9E5-EC7C-F4BD-0E7A-191B127DE974}"/>
              </a:ext>
            </a:extLst>
          </p:cNvPr>
          <p:cNvSpPr txBox="1"/>
          <p:nvPr/>
        </p:nvSpPr>
        <p:spPr>
          <a:xfrm>
            <a:off x="311734" y="2814670"/>
            <a:ext cx="10926905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f-ZA" sz="4400" dirty="0">
                <a:hlinkClick r:id="rId2"/>
              </a:rPr>
              <a:t>https://wordwall.net/ar/resource/61278377/%D8%B5%D8%AF%D9%8A%D9%82%D9%8A-%D8%A7%D9%84%D9%83%D8%AA%D8%A7%D8%A8</a:t>
            </a:r>
            <a:r>
              <a:rPr lang="ar-AE" sz="4400" dirty="0"/>
              <a:t>  </a:t>
            </a:r>
            <a:endParaRPr lang="ar-EG" sz="4400" dirty="0"/>
          </a:p>
        </p:txBody>
      </p:sp>
    </p:spTree>
    <p:extLst>
      <p:ext uri="{BB962C8B-B14F-4D97-AF65-F5344CB8AC3E}">
        <p14:creationId xmlns:p14="http://schemas.microsoft.com/office/powerpoint/2010/main" val="11354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10">
            <a:extLst>
              <a:ext uri="{FF2B5EF4-FFF2-40B4-BE49-F238E27FC236}">
                <a16:creationId xmlns:a16="http://schemas.microsoft.com/office/drawing/2014/main" id="{C29CC8DB-0789-4A36-BEDA-F30D02EDBBAC}"/>
              </a:ext>
            </a:extLst>
          </p:cNvPr>
          <p:cNvSpPr/>
          <p:nvPr/>
        </p:nvSpPr>
        <p:spPr>
          <a:xfrm>
            <a:off x="650240" y="2066093"/>
            <a:ext cx="10901679" cy="894477"/>
          </a:xfrm>
          <a:custGeom>
            <a:avLst/>
            <a:gdLst>
              <a:gd name="connsiteX0" fmla="*/ 0 w 7292505"/>
              <a:gd name="connsiteY0" fmla="*/ 0 h 2015167"/>
              <a:gd name="connsiteX1" fmla="*/ 7292505 w 7292505"/>
              <a:gd name="connsiteY1" fmla="*/ 0 h 2015167"/>
              <a:gd name="connsiteX2" fmla="*/ 7292505 w 7292505"/>
              <a:gd name="connsiteY2" fmla="*/ 2015167 h 2015167"/>
              <a:gd name="connsiteX3" fmla="*/ 0 w 7292505"/>
              <a:gd name="connsiteY3" fmla="*/ 2015167 h 2015167"/>
              <a:gd name="connsiteX4" fmla="*/ 0 w 7292505"/>
              <a:gd name="connsiteY4" fmla="*/ 0 h 20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2505" h="2015167" fill="none" extrusionOk="0">
                <a:moveTo>
                  <a:pt x="0" y="0"/>
                </a:moveTo>
                <a:cubicBezTo>
                  <a:pt x="2408342" y="94387"/>
                  <a:pt x="4261466" y="-36996"/>
                  <a:pt x="7292505" y="0"/>
                </a:cubicBezTo>
                <a:cubicBezTo>
                  <a:pt x="7327485" y="843432"/>
                  <a:pt x="7416814" y="1036461"/>
                  <a:pt x="7292505" y="2015167"/>
                </a:cubicBezTo>
                <a:cubicBezTo>
                  <a:pt x="5975755" y="2058994"/>
                  <a:pt x="954403" y="2070323"/>
                  <a:pt x="0" y="2015167"/>
                </a:cubicBezTo>
                <a:cubicBezTo>
                  <a:pt x="-98447" y="1069062"/>
                  <a:pt x="-40082" y="961144"/>
                  <a:pt x="0" y="0"/>
                </a:cubicBezTo>
                <a:close/>
              </a:path>
              <a:path w="7292505" h="2015167" stroke="0" extrusionOk="0">
                <a:moveTo>
                  <a:pt x="0" y="0"/>
                </a:moveTo>
                <a:cubicBezTo>
                  <a:pt x="3622046" y="-8932"/>
                  <a:pt x="5389817" y="98516"/>
                  <a:pt x="7292505" y="0"/>
                </a:cubicBezTo>
                <a:cubicBezTo>
                  <a:pt x="7264738" y="384711"/>
                  <a:pt x="7224139" y="1428343"/>
                  <a:pt x="7292505" y="2015167"/>
                </a:cubicBezTo>
                <a:cubicBezTo>
                  <a:pt x="4617846" y="1890305"/>
                  <a:pt x="3245482" y="2040694"/>
                  <a:pt x="0" y="2015167"/>
                </a:cubicBezTo>
                <a:cubicBezTo>
                  <a:pt x="-161066" y="1705541"/>
                  <a:pt x="-137745" y="3782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58881134">
                  <a:custGeom>
                    <a:avLst/>
                    <a:gdLst>
                      <a:gd name="connsiteX0" fmla="*/ 0 w 10901679"/>
                      <a:gd name="connsiteY0" fmla="*/ 0 h 894477"/>
                      <a:gd name="connsiteX1" fmla="*/ 10901679 w 10901679"/>
                      <a:gd name="connsiteY1" fmla="*/ 0 h 894477"/>
                      <a:gd name="connsiteX2" fmla="*/ 10901679 w 10901679"/>
                      <a:gd name="connsiteY2" fmla="*/ 894477 h 894477"/>
                      <a:gd name="connsiteX3" fmla="*/ 0 w 10901679"/>
                      <a:gd name="connsiteY3" fmla="*/ 894477 h 894477"/>
                      <a:gd name="connsiteX4" fmla="*/ 0 w 10901679"/>
                      <a:gd name="connsiteY4" fmla="*/ 0 h 894477"/>
                      <a:gd name="connsiteX0" fmla="*/ 0 w 10901679"/>
                      <a:gd name="connsiteY0" fmla="*/ 0 h 894477"/>
                      <a:gd name="connsiteX1" fmla="*/ 10901679 w 10901679"/>
                      <a:gd name="connsiteY1" fmla="*/ 0 h 894477"/>
                      <a:gd name="connsiteX2" fmla="*/ 10901679 w 10901679"/>
                      <a:gd name="connsiteY2" fmla="*/ 894477 h 894477"/>
                      <a:gd name="connsiteX3" fmla="*/ 0 w 10901679"/>
                      <a:gd name="connsiteY3" fmla="*/ 894477 h 894477"/>
                      <a:gd name="connsiteX4" fmla="*/ 0 w 10901679"/>
                      <a:gd name="connsiteY4" fmla="*/ 0 h 894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01679" h="894477" fill="none" extrusionOk="0">
                        <a:moveTo>
                          <a:pt x="0" y="0"/>
                        </a:moveTo>
                        <a:cubicBezTo>
                          <a:pt x="3593218" y="-76458"/>
                          <a:pt x="6856576" y="-242826"/>
                          <a:pt x="10901679" y="0"/>
                        </a:cubicBezTo>
                        <a:cubicBezTo>
                          <a:pt x="10932635" y="367436"/>
                          <a:pt x="11075776" y="457352"/>
                          <a:pt x="10901679" y="894477"/>
                        </a:cubicBezTo>
                        <a:cubicBezTo>
                          <a:pt x="8967081" y="938304"/>
                          <a:pt x="4479584" y="949633"/>
                          <a:pt x="0" y="894477"/>
                        </a:cubicBezTo>
                        <a:cubicBezTo>
                          <a:pt x="-159195" y="483380"/>
                          <a:pt x="-60970" y="428481"/>
                          <a:pt x="0" y="0"/>
                        </a:cubicBezTo>
                        <a:close/>
                      </a:path>
                      <a:path w="10901679" h="894477" stroke="0" extrusionOk="0">
                        <a:moveTo>
                          <a:pt x="0" y="0"/>
                        </a:moveTo>
                        <a:cubicBezTo>
                          <a:pt x="3575520" y="-122474"/>
                          <a:pt x="9056627" y="74199"/>
                          <a:pt x="10901679" y="0"/>
                        </a:cubicBezTo>
                        <a:cubicBezTo>
                          <a:pt x="10910752" y="173790"/>
                          <a:pt x="10779757" y="627080"/>
                          <a:pt x="10901679" y="894477"/>
                        </a:cubicBezTo>
                        <a:cubicBezTo>
                          <a:pt x="6863706" y="523933"/>
                          <a:pt x="4775116" y="965921"/>
                          <a:pt x="0" y="894477"/>
                        </a:cubicBezTo>
                        <a:cubicBezTo>
                          <a:pt x="-233694" y="727003"/>
                          <a:pt x="-165096" y="147903"/>
                          <a:pt x="0" y="0"/>
                        </a:cubicBezTo>
                        <a:close/>
                      </a:path>
                      <a:path w="10901679" h="894477" fill="none" stroke="0" extrusionOk="0">
                        <a:moveTo>
                          <a:pt x="0" y="0"/>
                        </a:moveTo>
                        <a:cubicBezTo>
                          <a:pt x="3383791" y="188125"/>
                          <a:pt x="6525311" y="66552"/>
                          <a:pt x="10901679" y="0"/>
                        </a:cubicBezTo>
                        <a:cubicBezTo>
                          <a:pt x="10954492" y="378810"/>
                          <a:pt x="11076418" y="465779"/>
                          <a:pt x="10901679" y="894477"/>
                        </a:cubicBezTo>
                        <a:cubicBezTo>
                          <a:pt x="5769923" y="769615"/>
                          <a:pt x="1628875" y="920004"/>
                          <a:pt x="0" y="894477"/>
                        </a:cubicBezTo>
                        <a:cubicBezTo>
                          <a:pt x="-156118" y="475070"/>
                          <a:pt x="-67269" y="4179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2866" tIns="31433" rIns="62866" bIns="31433">
            <a:spAutoFit/>
          </a:bodyPr>
          <a:lstStyle/>
          <a:p>
            <a:pPr lvl="0" algn="r" rtl="1">
              <a:defRPr/>
            </a:pPr>
            <a:r>
              <a:rPr lang="af-ZA" sz="5400" b="1" dirty="0">
                <a:solidFill>
                  <a:prstClr val="black"/>
                </a:solidFill>
                <a:hlinkClick r:id="rId2"/>
              </a:rPr>
              <a:t>https://www.youtube.com/watch?v=D5Pg1A_hC-A</a:t>
            </a:r>
            <a:r>
              <a:rPr lang="ar-AE" sz="5400" b="1" dirty="0">
                <a:solidFill>
                  <a:prstClr val="black"/>
                </a:solidFill>
              </a:rPr>
              <a:t> 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BE784-B39C-4E3E-AAA3-A9B78A1D2A1B}"/>
              </a:ext>
            </a:extLst>
          </p:cNvPr>
          <p:cNvSpPr txBox="1"/>
          <p:nvPr/>
        </p:nvSpPr>
        <p:spPr>
          <a:xfrm>
            <a:off x="3" y="140549"/>
            <a:ext cx="1206807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380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التهيئة الحافزة : شاهد المقطع المرئي الآتي ، وتوقع عنوان الدّرس</a:t>
            </a:r>
          </a:p>
        </p:txBody>
      </p:sp>
    </p:spTree>
    <p:extLst>
      <p:ext uri="{BB962C8B-B14F-4D97-AF65-F5344CB8AC3E}">
        <p14:creationId xmlns:p14="http://schemas.microsoft.com/office/powerpoint/2010/main" val="30207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1362EA5-1171-4A54-B606-CD37C789F7CC}"/>
              </a:ext>
            </a:extLst>
          </p:cNvPr>
          <p:cNvSpPr/>
          <p:nvPr/>
        </p:nvSpPr>
        <p:spPr>
          <a:xfrm>
            <a:off x="142855" y="2427334"/>
            <a:ext cx="11703407" cy="1800200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9C1E3-6233-6F98-78D9-3A2775A5ABCF}"/>
              </a:ext>
            </a:extLst>
          </p:cNvPr>
          <p:cNvSpPr txBox="1">
            <a:spLocks/>
          </p:cNvSpPr>
          <p:nvPr/>
        </p:nvSpPr>
        <p:spPr>
          <a:xfrm rot="170837">
            <a:off x="3359879" y="2982999"/>
            <a:ext cx="7091539" cy="68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قصيدة : صديقي الكتاب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139182-7327-CF10-D331-0F716D028867}"/>
              </a:ext>
            </a:extLst>
          </p:cNvPr>
          <p:cNvSpPr txBox="1"/>
          <p:nvPr/>
        </p:nvSpPr>
        <p:spPr>
          <a:xfrm>
            <a:off x="345738" y="3661413"/>
            <a:ext cx="22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عاطف </a:t>
            </a:r>
            <a:r>
              <a:rPr lang="ar-AE" sz="2800" dirty="0" err="1">
                <a:solidFill>
                  <a:srgbClr val="FF0000"/>
                </a:solidFill>
              </a:rPr>
              <a:t>العيايده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FDD7D02E-A563-4B67-9F5D-A4C23B1CD056}"/>
              </a:ext>
            </a:extLst>
          </p:cNvPr>
          <p:cNvSpPr/>
          <p:nvPr/>
        </p:nvSpPr>
        <p:spPr>
          <a:xfrm>
            <a:off x="955576" y="2132856"/>
            <a:ext cx="10280848" cy="2592288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r" defTabSz="62864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6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abic Typesetting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1362EA5-1171-4A54-B606-CD37C789F7CC}"/>
              </a:ext>
            </a:extLst>
          </p:cNvPr>
          <p:cNvSpPr/>
          <p:nvPr/>
        </p:nvSpPr>
        <p:spPr>
          <a:xfrm>
            <a:off x="311734" y="132890"/>
            <a:ext cx="11512063" cy="135382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التقويم القبلي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11E43D-D35F-7DB7-4F4B-0581B9B91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9" y="2331510"/>
            <a:ext cx="6415825" cy="21949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AE" sz="4050" b="1" dirty="0">
                <a:solidFill>
                  <a:srgbClr val="004E9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مَنْ هو مؤلف قصيدة  صديقي الكتاب ؟</a:t>
            </a:r>
          </a:p>
          <a:p>
            <a:pPr algn="r" rtl="1"/>
            <a:r>
              <a:rPr lang="ar-AE" sz="4050" b="1" dirty="0">
                <a:solidFill>
                  <a:srgbClr val="004E9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مسقط رأسه .</a:t>
            </a:r>
          </a:p>
          <a:p>
            <a:pPr algn="r" rtl="1"/>
            <a:r>
              <a:rPr lang="ar-AE" sz="4050" b="1" dirty="0">
                <a:solidFill>
                  <a:srgbClr val="004E9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الفرق بين القصة والشعر ؟</a:t>
            </a:r>
          </a:p>
        </p:txBody>
      </p:sp>
    </p:spTree>
    <p:extLst>
      <p:ext uri="{BB962C8B-B14F-4D97-AF65-F5344CB8AC3E}">
        <p14:creationId xmlns:p14="http://schemas.microsoft.com/office/powerpoint/2010/main" val="26169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FDD7D02E-A563-4B67-9F5D-A4C23B1CD056}"/>
              </a:ext>
            </a:extLst>
          </p:cNvPr>
          <p:cNvSpPr/>
          <p:nvPr/>
        </p:nvSpPr>
        <p:spPr>
          <a:xfrm>
            <a:off x="-137160" y="1607127"/>
            <a:ext cx="12481560" cy="5250872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lvl="0" algn="just" defTabSz="628649" rtl="1">
              <a:defRPr/>
            </a:pP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abic Typesetting"/>
              </a:rPr>
              <a:t>1 - أن </a:t>
            </a:r>
            <a:r>
              <a:rPr lang="ar-AE" sz="5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يبين المتعلم المعنى الإجمالي للقصيدة </a:t>
            </a: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abic Typesetting"/>
              </a:rPr>
              <a:t>.</a:t>
            </a:r>
          </a:p>
          <a:p>
            <a:pPr lvl="0" algn="just" defTabSz="628649" rtl="1">
              <a:defRPr/>
            </a:pP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abic Typesetting"/>
              </a:rPr>
              <a:t> 2-  أن يفسر </a:t>
            </a:r>
            <a:r>
              <a:rPr lang="ar-AE" sz="5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الطلاب كلمات النص من خلال  السّياق </a:t>
            </a: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abic Typesetting"/>
              </a:rPr>
              <a:t>.</a:t>
            </a:r>
          </a:p>
          <a:p>
            <a:pPr marL="0" marR="0" lvl="0" indent="0" algn="just" defTabSz="62864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abic Typesetting"/>
              </a:rPr>
              <a:t> 3-  أن يشرح الطلاب القصيدة .</a:t>
            </a:r>
          </a:p>
          <a:p>
            <a:pPr marL="0" marR="0" lvl="0" indent="0" algn="just" defTabSz="62864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5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abic Typesetting"/>
              </a:rPr>
              <a:t>4-  أن يُثمن الطلاب قيمة القراءة.</a:t>
            </a:r>
            <a:endParaRPr kumimoji="0" lang="ar-AE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abic Typesetting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1362EA5-1171-4A54-B606-CD37C789F7CC}"/>
              </a:ext>
            </a:extLst>
          </p:cNvPr>
          <p:cNvSpPr/>
          <p:nvPr/>
        </p:nvSpPr>
        <p:spPr>
          <a:xfrm>
            <a:off x="311734" y="132890"/>
            <a:ext cx="11512063" cy="135382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نواتج التَّعلُـم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0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8050" y="653534"/>
            <a:ext cx="930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raditionalArabic"/>
              </a:rPr>
              <a:t>***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250" y="2597784"/>
            <a:ext cx="930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raditionalArabic"/>
              </a:rPr>
              <a:t>***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6CB460-79E1-5555-565A-B380B752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44E1B-772B-46A5-3422-39F17B0B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B1EE4C-1B2F-679B-F439-777C999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7B951A-1BDB-E92C-91E7-37F78B0B0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86ED83-9407-E086-4E53-D731B5B84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176837"/>
            <a:ext cx="5981212" cy="17700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sz="3600" dirty="0">
                <a:solidFill>
                  <a:srgbClr val="FF0000"/>
                </a:solidFill>
              </a:rPr>
              <a:t>أنيقة </a:t>
            </a:r>
            <a:r>
              <a:rPr lang="ar-AE" sz="3600" dirty="0"/>
              <a:t>: جميلة </a:t>
            </a:r>
          </a:p>
          <a:p>
            <a:r>
              <a:rPr lang="ar-AE" sz="3600" dirty="0">
                <a:solidFill>
                  <a:srgbClr val="FF0000"/>
                </a:solidFill>
              </a:rPr>
              <a:t>تطوف </a:t>
            </a:r>
            <a:r>
              <a:rPr lang="ar-AE" sz="3600" dirty="0"/>
              <a:t> : تدور </a:t>
            </a:r>
          </a:p>
          <a:p>
            <a:pPr marL="0" indent="0">
              <a:buNone/>
            </a:pPr>
            <a:r>
              <a:rPr lang="ar-AE" sz="3600" dirty="0"/>
              <a:t> </a:t>
            </a:r>
            <a:endParaRPr lang="ar-EG" sz="3600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B93530-92E0-8EBC-6398-A47302740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BA3923-7797-FFED-9726-4304227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4304" y="4958860"/>
            <a:ext cx="5183188" cy="20280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AE" sz="3200" dirty="0">
                <a:solidFill>
                  <a:srgbClr val="FF0000"/>
                </a:solidFill>
              </a:rPr>
              <a:t>صديقي </a:t>
            </a:r>
            <a:r>
              <a:rPr lang="ar-AE" sz="3200" dirty="0"/>
              <a:t>: رفيقي </a:t>
            </a:r>
          </a:p>
          <a:p>
            <a:r>
              <a:rPr lang="ar-AE" sz="3200" dirty="0">
                <a:solidFill>
                  <a:srgbClr val="FF0000"/>
                </a:solidFill>
              </a:rPr>
              <a:t>سُدًا</a:t>
            </a:r>
            <a:r>
              <a:rPr lang="ar-AE" sz="3200" dirty="0"/>
              <a:t> : أُغلق</a:t>
            </a:r>
          </a:p>
          <a:p>
            <a:r>
              <a:rPr lang="ar-AE" sz="3200" dirty="0">
                <a:solidFill>
                  <a:srgbClr val="FF0000"/>
                </a:solidFill>
              </a:rPr>
              <a:t>تفوح</a:t>
            </a:r>
            <a:r>
              <a:rPr lang="ar-AE" sz="3200" dirty="0"/>
              <a:t>: تنشر</a:t>
            </a:r>
            <a:endParaRPr lang="ar-EG" sz="32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76C6E4C-8ABC-F37C-FEA9-59939D5B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365125"/>
            <a:ext cx="11301045" cy="41257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8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C9F02D-4A4F-9C06-B8B0-51CB00A3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" y="148481"/>
            <a:ext cx="12026747" cy="56904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</a:br>
            <a: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  <a:t>من خِلال فهمك لمعاني الكلمات من خلال السّياق، صل كل كلمة بما يناسبها </a:t>
            </a:r>
            <a:br>
              <a:rPr lang="ar-AE" sz="5480" b="1" dirty="0">
                <a:solidFill>
                  <a:srgbClr val="002465"/>
                </a:solidFill>
                <a:highlight>
                  <a:srgbClr val="00FFFF"/>
                </a:highlight>
              </a:rPr>
            </a:br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9314D7-A24D-4111-E582-679227B8F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69" y="717523"/>
            <a:ext cx="5692352" cy="4502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( ب ) </a:t>
            </a:r>
            <a:endParaRPr lang="ar-EG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7A76690-2FF8-DD28-60B4-6BC862C88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21" y="1330411"/>
            <a:ext cx="5692352" cy="5621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جميلة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 رفيقي أو خليلي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جميلة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تدور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تنشر</a:t>
            </a:r>
          </a:p>
          <a:p>
            <a:pPr marL="0" indent="0">
              <a:buNone/>
            </a:pPr>
            <a:endParaRPr lang="ar-EG" sz="3653" b="1" dirty="0">
              <a:solidFill>
                <a:srgbClr val="004E9A"/>
              </a:solidFill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C8F2C9-88DE-0924-A8BF-12768495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17523"/>
            <a:ext cx="6019800" cy="45026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  ( أ ) </a:t>
            </a:r>
            <a:endParaRPr lang="ar-EG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E511EB-205D-D281-FE8F-D52DB24B1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0411"/>
            <a:ext cx="6019800" cy="56212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صديقي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سُدّا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تفوح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أنيقة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600" b="1" dirty="0">
                <a:solidFill>
                  <a:srgbClr val="004E9A"/>
                </a:solidFill>
              </a:rPr>
              <a:t>تطوف </a:t>
            </a:r>
            <a:endParaRPr lang="ar-EG" sz="6600" b="1" dirty="0">
              <a:solidFill>
                <a:srgbClr val="004E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B4A5-1633-CBCF-DDC7-142C022A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4D34B-6643-1AD2-CC0A-0DDF941D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التقويم التكويني </a:t>
            </a:r>
            <a:br>
              <a:rPr lang="ar-AE" dirty="0"/>
            </a:br>
            <a:endParaRPr lang="ar-E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E353B1-F2B1-7ED9-5DD9-10B05C4E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"/>
            <a:ext cx="12192000" cy="685799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/>
            <a:r>
              <a:rPr lang="ar-AE" sz="4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اشرح الأبيات السابقة بأسلوبك الأدبي .</a:t>
            </a:r>
          </a:p>
          <a:p>
            <a:pPr algn="r" rtl="1"/>
            <a:r>
              <a:rPr lang="ar-AE" sz="4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وضح الفكرة المحورية  أو المغزى أو الرسالة من  الأبيات الشعرية السابقة .</a:t>
            </a:r>
            <a:r>
              <a:rPr lang="ar-AE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العاطفة المسيطرة على الشاعر في الأبيات السابقة .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معنى الكلمات الآتية ( أنيقة – سديد – تنير ) ؟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اختر بيتًا شعريًا أعجبك ، وبين سبب إعجابك به .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بمَ شبه الشاعر الكتاب في البيت الثالث ؟</a:t>
            </a:r>
          </a:p>
          <a:p>
            <a:pPr algn="r" rtl="1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الذي وجده الشاعر في الكتاب( السّعادة – الأسى والحزن – التّعب والمشقة)</a:t>
            </a: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 رقم البيت الذي يتفق مع الكتاب الجيد صديق حميم  ( ) .</a:t>
            </a: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اقترح عنوانًا جديدًا للقصيدة .</a:t>
            </a:r>
          </a:p>
          <a:p>
            <a:pPr marL="0" indent="0" algn="r" rtl="1">
              <a:buNone/>
            </a:pPr>
            <a:endParaRPr lang="ar-EG" b="1" dirty="0">
              <a:solidFill>
                <a:srgbClr val="002060"/>
              </a:solidFill>
            </a:endParaRPr>
          </a:p>
          <a:p>
            <a:pPr algn="r" rtl="1"/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944829E-18D9-865B-920B-B3E4EAA31AF5}"/>
              </a:ext>
            </a:extLst>
          </p:cNvPr>
          <p:cNvSpPr txBox="1"/>
          <p:nvPr/>
        </p:nvSpPr>
        <p:spPr>
          <a:xfrm>
            <a:off x="382950" y="78242"/>
            <a:ext cx="1636606" cy="478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512" b="1" dirty="0">
                <a:solidFill>
                  <a:srgbClr val="FF585C"/>
                </a:solidFill>
              </a:rPr>
              <a:t>عمل جماعي </a:t>
            </a:r>
            <a:endParaRPr lang="ar-EG" sz="2512" b="1" dirty="0">
              <a:solidFill>
                <a:srgbClr val="FF5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5">
      <a:majorFont>
        <a:latin typeface="Arabic Typesetting"/>
        <a:ea typeface=""/>
        <a:cs typeface="Arabic Typesetting"/>
      </a:majorFont>
      <a:minorFont>
        <a:latin typeface="Arabic Typesetting"/>
        <a:ea typeface=""/>
        <a:cs typeface="Arabic Typesetti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5">
      <a:majorFont>
        <a:latin typeface="Arabic Typesetting"/>
        <a:ea typeface=""/>
        <a:cs typeface="Arabic Typesetting"/>
      </a:majorFont>
      <a:minorFont>
        <a:latin typeface="Arabic Typesetting"/>
        <a:ea typeface=""/>
        <a:cs typeface="Arabic Typesetti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523</Words>
  <Application>Microsoft Office PowerPoint</Application>
  <PresentationFormat>شاشة عريضة</PresentationFormat>
  <Paragraphs>105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15</vt:i4>
      </vt:variant>
    </vt:vector>
  </HeadingPairs>
  <TitlesOfParts>
    <vt:vector size="26" baseType="lpstr">
      <vt:lpstr>Aldhabi</vt:lpstr>
      <vt:lpstr>Arabic Typesetting</vt:lpstr>
      <vt:lpstr>Arial</vt:lpstr>
      <vt:lpstr>Calibri</vt:lpstr>
      <vt:lpstr>Calibri Light</vt:lpstr>
      <vt:lpstr>Traditional Arabic</vt:lpstr>
      <vt:lpstr>TraditionalArabic</vt:lpstr>
      <vt:lpstr>Office Theme</vt:lpstr>
      <vt:lpstr>1_نسق Office</vt:lpstr>
      <vt:lpstr>نسق Office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من خِلال فهمك لمعاني الكلمات من خلال السّياق، صل كل كلمة بما يناسبها  </vt:lpstr>
      <vt:lpstr>التقويم التكويني  </vt:lpstr>
      <vt:lpstr>عرض تقديمي في PowerPoint</vt:lpstr>
      <vt:lpstr> من خِلال فهمك لمعاني الكلمات من خلال السّياق، صل كل كلمة بما يناسبها  </vt:lpstr>
      <vt:lpstr>التقويم التكويني 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العبد</cp:lastModifiedBy>
  <cp:revision>22</cp:revision>
  <dcterms:modified xsi:type="dcterms:W3CDTF">2025-09-27T06:44:21Z</dcterms:modified>
</cp:coreProperties>
</file>