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552F0-5468-4944-B054-DD03A22A5035}" type="datetimeFigureOut">
              <a:rPr lang="en-AE" smtClean="0"/>
              <a:t>05/28/2022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F2F8-FBE7-974B-9EB6-4660614F6939}" type="slidenum">
              <a:rPr lang="en-AE" smtClean="0"/>
              <a:t>‹N°›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8087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AE"/>
              <a:t>nswer: 7 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F2F8-FBE7-974B-9EB6-4660614F6939}" type="slidenum">
              <a:rPr lang="en-AE" smtClean="0"/>
              <a:t>29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37620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AE" dirty="0"/>
              <a:t>nswer: 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F2F8-FBE7-974B-9EB6-4660614F6939}" type="slidenum">
              <a:rPr lang="en-AE" smtClean="0"/>
              <a:t>30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29826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2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1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5/28/2022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5/28/2022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5/28/2022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2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7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5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7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9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creativecommons.org/licenses/by/3.0/" TargetMode="External" /><Relationship Id="rId4" Type="http://schemas.openxmlformats.org/officeDocument/2006/relationships/hyperlink" Target="http://www.outofseo.com/what-is-content-marketing-strategy-definition-and-seo-optimisation-services/" TargetMode="Externa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Relationship Id="rId4" Type="http://schemas.openxmlformats.org/officeDocument/2006/relationships/hyperlink" Target="https://pixabay.com/en/friends-friendship-people-3077835/" TargetMode="Externa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2337210" y="1449276"/>
            <a:ext cx="751758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Bridge to Success 4 Reading End of Term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Support Materials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Term 3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2021 - 2022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71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3F0A9-5AA8-C049-9DB6-5DDB9CD88F5B}"/>
              </a:ext>
            </a:extLst>
          </p:cNvPr>
          <p:cNvSpPr txBox="1"/>
          <p:nvPr/>
        </p:nvSpPr>
        <p:spPr>
          <a:xfrm>
            <a:off x="6998794" y="2090172"/>
            <a:ext cx="3635932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Contents</a:t>
            </a:r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AE" sz="2800" dirty="0">
                <a:latin typeface="Century Gothic" panose="020B0502020202020204" pitchFamily="34" charset="0"/>
                <a:cs typeface="Arial" panose="020B0604020202020204" pitchFamily="34" charset="0"/>
              </a:rPr>
              <a:t>Lexis</a:t>
            </a:r>
          </a:p>
          <a:p>
            <a:pPr marL="342900" indent="-342900">
              <a:buAutoNum type="arabicPeriod"/>
            </a:pPr>
            <a:r>
              <a:rPr lang="en-AE" sz="2800" dirty="0">
                <a:latin typeface="Century Gothic" panose="020B0502020202020204" pitchFamily="34" charset="0"/>
                <a:cs typeface="Arial" panose="020B0604020202020204" pitchFamily="34" charset="0"/>
              </a:rPr>
              <a:t>Grammar</a:t>
            </a:r>
          </a:p>
          <a:p>
            <a:pPr marL="342900" indent="-342900">
              <a:buAutoNum type="arabicPeriod"/>
            </a:pPr>
            <a:r>
              <a:rPr lang="en-AE" sz="2800" dirty="0">
                <a:latin typeface="Century Gothic" panose="020B0502020202020204" pitchFamily="34" charset="0"/>
                <a:cs typeface="Arial" panose="020B0604020202020204" pitchFamily="34" charset="0"/>
              </a:rPr>
              <a:t>Sample Questions</a:t>
            </a:r>
          </a:p>
        </p:txBody>
      </p:sp>
      <p:pic>
        <p:nvPicPr>
          <p:cNvPr id="6" name="Picture 5" descr="A picture containing text, pencil, writing implement, stationary&#10;&#10;Description automatically generated">
            <a:extLst>
              <a:ext uri="{FF2B5EF4-FFF2-40B4-BE49-F238E27FC236}">
                <a16:creationId xmlns:a16="http://schemas.microsoft.com/office/drawing/2014/main" id="{F1740F6D-E3EE-F748-854A-BD125868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86000" y="1617172"/>
            <a:ext cx="3810000" cy="3390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609EB9-613E-ED4F-9D55-2994D2B03B7B}"/>
              </a:ext>
            </a:extLst>
          </p:cNvPr>
          <p:cNvSpPr txBox="1"/>
          <p:nvPr/>
        </p:nvSpPr>
        <p:spPr>
          <a:xfrm>
            <a:off x="381000" y="6308079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900" dirty="0">
                <a:hlinkClick r:id="rId4" tooltip="http://www.outofseo.com/what-is-content-marketing-strategy-definition-and-seo-optimisation-services/"/>
              </a:rPr>
              <a:t>This Photo</a:t>
            </a:r>
            <a:r>
              <a:rPr lang="en-AE" sz="900" dirty="0"/>
              <a:t> by Unknown Author is licensed under </a:t>
            </a:r>
            <a:r>
              <a:rPr lang="en-AE" sz="900" dirty="0">
                <a:hlinkClick r:id="rId5" tooltip="https://creativecommons.org/licenses/by/3.0/"/>
              </a:rPr>
              <a:t>CC BY</a:t>
            </a:r>
            <a:endParaRPr lang="en-AE" sz="900" dirty="0"/>
          </a:p>
        </p:txBody>
      </p:sp>
    </p:spTree>
    <p:extLst>
      <p:ext uri="{BB962C8B-B14F-4D97-AF65-F5344CB8AC3E}">
        <p14:creationId xmlns:p14="http://schemas.microsoft.com/office/powerpoint/2010/main" val="354815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193957" y="1082887"/>
            <a:ext cx="2273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Key Lexis</a:t>
            </a:r>
            <a:r>
              <a:rPr lang="en-US" sz="25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020E6D4-8408-8343-8EA6-3C74C4F13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49078"/>
              </p:ext>
            </p:extLst>
          </p:nvPr>
        </p:nvGraphicFramePr>
        <p:xfrm>
          <a:off x="2032000" y="1667662"/>
          <a:ext cx="8128000" cy="50292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3103765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24478674"/>
                    </a:ext>
                  </a:extLst>
                </a:gridCol>
              </a:tblGrid>
              <a:tr h="370824"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grandparents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helpful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34216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sister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dangerous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33688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brother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café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7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mother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school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35171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father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skateboarding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19801"/>
                  </a:ext>
                </a:extLst>
              </a:tr>
              <a:tr h="38905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football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65470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inventor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swimming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39219"/>
                  </a:ext>
                </a:extLst>
              </a:tr>
              <a:tr h="336041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robot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baseball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45292"/>
                  </a:ext>
                </a:extLst>
              </a:tr>
              <a:tr h="444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firefighter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sweep the floor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96963"/>
                  </a:ext>
                </a:extLst>
              </a:tr>
              <a:tr h="4039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big, huge, enormous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do the dishes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77738"/>
                  </a:ext>
                </a:extLst>
              </a:tr>
              <a:tr h="4013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small, tiny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make the bed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99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12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299744" y="1283790"/>
            <a:ext cx="4143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ather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and mother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033828" y="5574210"/>
            <a:ext cx="9270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Your</a:t>
            </a:r>
            <a:r>
              <a:rPr lang="en-US" sz="3200" b="1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father and your mother are your parents.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72C84-38DE-4676-AC3B-81ABF669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620" y="2106552"/>
            <a:ext cx="2236756" cy="314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513425" y="1211879"/>
            <a:ext cx="406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rother and sister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951878" y="5163690"/>
            <a:ext cx="66062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Brothers and sisters are children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who have the same parents.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9C2946-BA3C-406E-9C4D-7BBFD5752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425" y="1796654"/>
            <a:ext cx="38957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35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164728" y="1307938"/>
            <a:ext cx="1862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cousins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942717" y="5257674"/>
            <a:ext cx="6785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children of your aunt or uncle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D47EC4D-2991-3D44-BF23-A2DD84E51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95718" y="1892713"/>
            <a:ext cx="3800563" cy="332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4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724400" y="1246382"/>
            <a:ext cx="2938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grandpa</a:t>
            </a: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rents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635304" y="5611618"/>
            <a:ext cx="7561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your father’s or your mother’s parents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ree illustrations of Grandparents">
            <a:extLst>
              <a:ext uri="{FF2B5EF4-FFF2-40B4-BE49-F238E27FC236}">
                <a16:creationId xmlns:a16="http://schemas.microsoft.com/office/drawing/2014/main" id="{5F32A3CE-0812-4995-8B79-0EAB74C42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748" y="1892714"/>
            <a:ext cx="3339548" cy="371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52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319369" y="1355483"/>
            <a:ext cx="1903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inventor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341717" y="5048250"/>
            <a:ext cx="98583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person who creates new things that can help people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362333-6C0A-4AF0-8199-D1A47D66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610" y="1847381"/>
            <a:ext cx="3238500" cy="323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01B7E9-F41B-4E31-B90B-81029A86F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890" y="1902627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40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410199" y="982588"/>
            <a:ext cx="1286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robot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973881" y="5409912"/>
            <a:ext cx="10910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thing that can move, do things and sometimes talk. 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805F-0DF0-458A-A530-AE5D416F1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362" y="1809750"/>
            <a:ext cx="181927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1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050287" y="1163419"/>
            <a:ext cx="2329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firefighter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134774" y="5048250"/>
            <a:ext cx="10160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person who saves people from burning buildings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ree illustrations of Fire fighters">
            <a:extLst>
              <a:ext uri="{FF2B5EF4-FFF2-40B4-BE49-F238E27FC236}">
                <a16:creationId xmlns:a16="http://schemas.microsoft.com/office/drawing/2014/main" id="{8D02F6F9-2453-40C9-B141-C92ED88B2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748194"/>
            <a:ext cx="2857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797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830417" y="1180267"/>
            <a:ext cx="2531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Arial" panose="020B0604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962955" y="4446628"/>
            <a:ext cx="344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This ball is </a:t>
            </a:r>
            <a:r>
              <a:rPr lang="en-US" sz="32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small.</a:t>
            </a:r>
            <a:endParaRPr lang="en-AE" sz="3200" b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727398-145F-43CE-8BC1-EA48DFFCC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248" y="1699421"/>
            <a:ext cx="2776330" cy="26629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671F74-C299-4FFC-87FE-398EB10C0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22" y="3030906"/>
            <a:ext cx="1258003" cy="1228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BF8C96-AF9A-4576-ADB3-8C3421156DB6}"/>
              </a:ext>
            </a:extLst>
          </p:cNvPr>
          <p:cNvSpPr txBox="1"/>
          <p:nvPr/>
        </p:nvSpPr>
        <p:spPr>
          <a:xfrm>
            <a:off x="6782501" y="4446628"/>
            <a:ext cx="3446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This ball is </a:t>
            </a:r>
            <a:r>
              <a:rPr lang="en-US" sz="32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big.</a:t>
            </a:r>
            <a:endParaRPr lang="en-AE" sz="3200" b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916523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3167270" y="1180267"/>
            <a:ext cx="5923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Arial" panose="020B0604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277855" y="5136946"/>
            <a:ext cx="344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This ball is </a:t>
            </a:r>
            <a:r>
              <a:rPr lang="en-US" sz="32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tiny.</a:t>
            </a:r>
            <a:endParaRPr lang="en-AE" sz="3200" b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727398-145F-43CE-8BC1-EA48DFFCC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545" y="270061"/>
            <a:ext cx="5087225" cy="45201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671F74-C299-4FFC-87FE-398EB10C0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504" y="4508183"/>
            <a:ext cx="625766" cy="5232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BF8C96-AF9A-4576-ADB3-8C3421156DB6}"/>
              </a:ext>
            </a:extLst>
          </p:cNvPr>
          <p:cNvSpPr txBox="1"/>
          <p:nvPr/>
        </p:nvSpPr>
        <p:spPr>
          <a:xfrm>
            <a:off x="6096000" y="4896193"/>
            <a:ext cx="456537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This ball is </a:t>
            </a:r>
            <a:r>
              <a:rPr lang="en-US" sz="32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huge.</a:t>
            </a:r>
          </a:p>
          <a:p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This ball is </a:t>
            </a:r>
            <a:r>
              <a:rPr lang="en-US" sz="32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enormous.</a:t>
            </a:r>
            <a:endParaRPr lang="en-AE" sz="3200" b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276007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191622" y="1200085"/>
            <a:ext cx="2264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helpful</a:t>
            </a:r>
            <a:r>
              <a:rPr lang="en-US" sz="3600" dirty="0">
                <a:latin typeface="Arial" panose="020B0604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472018" y="5146710"/>
            <a:ext cx="72479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helpful person often does things for others.</a:t>
            </a:r>
          </a:p>
        </p:txBody>
      </p:sp>
      <p:pic>
        <p:nvPicPr>
          <p:cNvPr id="6" name="Picture 2" descr="Help, Climbing, Hand, Mentor, Adventure">
            <a:extLst>
              <a:ext uri="{FF2B5EF4-FFF2-40B4-BE49-F238E27FC236}">
                <a16:creationId xmlns:a16="http://schemas.microsoft.com/office/drawing/2014/main" id="{1B06919B-66C0-4501-B1DA-83461641F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495" y="1904913"/>
            <a:ext cx="3905010" cy="310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273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059100" y="1086426"/>
            <a:ext cx="2719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dangerous</a:t>
            </a:r>
            <a:r>
              <a:rPr lang="en-US" sz="32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472018" y="5290554"/>
            <a:ext cx="72479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dangerous places people can be hurt.</a:t>
            </a:r>
          </a:p>
        </p:txBody>
      </p:sp>
      <p:pic>
        <p:nvPicPr>
          <p:cNvPr id="3074" name="Picture 2" descr="Free illustrations of Hell">
            <a:extLst>
              <a:ext uri="{FF2B5EF4-FFF2-40B4-BE49-F238E27FC236}">
                <a16:creationId xmlns:a16="http://schemas.microsoft.com/office/drawing/2014/main" id="{61B72E19-F85F-4948-BABA-ABBD74B5C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6416"/>
            <a:ext cx="9144000" cy="32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585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520387" y="1163418"/>
            <a:ext cx="180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school</a:t>
            </a:r>
            <a:r>
              <a:rPr lang="en-US" sz="32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215298" y="5274665"/>
            <a:ext cx="841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place where you go every day to study</a:t>
            </a:r>
          </a:p>
        </p:txBody>
      </p:sp>
      <p:pic>
        <p:nvPicPr>
          <p:cNvPr id="1026" name="Picture 2" descr="School, Building, Education, Property">
            <a:extLst>
              <a:ext uri="{FF2B5EF4-FFF2-40B4-BE49-F238E27FC236}">
                <a16:creationId xmlns:a16="http://schemas.microsoft.com/office/drawing/2014/main" id="{FA375AD5-C95A-46B0-BB17-64DA2871A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200" y="1892179"/>
            <a:ext cx="63150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135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314245" y="1240363"/>
            <a:ext cx="17695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>
              <a:defRPr/>
            </a:pPr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café</a:t>
            </a:r>
            <a:endParaRPr lang="en-AE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Arial" panose="020B0604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725619" y="4625081"/>
            <a:ext cx="6740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place where you can have some coffee, tea or cake</a:t>
            </a:r>
          </a:p>
        </p:txBody>
      </p:sp>
      <p:pic>
        <p:nvPicPr>
          <p:cNvPr id="4098" name="Picture 2" descr="Free illustrations of Restaurant">
            <a:extLst>
              <a:ext uri="{FF2B5EF4-FFF2-40B4-BE49-F238E27FC236}">
                <a16:creationId xmlns:a16="http://schemas.microsoft.com/office/drawing/2014/main" id="{6E04FA2B-8F08-417F-A07F-8C611700A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832" y="1809750"/>
            <a:ext cx="4320209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859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416085" y="1176634"/>
            <a:ext cx="3995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skateboarding</a:t>
            </a:r>
            <a:r>
              <a:rPr lang="en-US" sz="32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011784" y="5261520"/>
            <a:ext cx="8452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sport in which you ride on a skateboard</a:t>
            </a:r>
          </a:p>
        </p:txBody>
      </p:sp>
      <p:pic>
        <p:nvPicPr>
          <p:cNvPr id="5122" name="Picture 2" descr="Free vector graphics of Boarder">
            <a:extLst>
              <a:ext uri="{FF2B5EF4-FFF2-40B4-BE49-F238E27FC236}">
                <a16:creationId xmlns:a16="http://schemas.microsoft.com/office/drawing/2014/main" id="{81EC4FF3-6D3C-40E6-A447-9441E8D8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2" y="1892214"/>
            <a:ext cx="24288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33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093702" y="1250135"/>
            <a:ext cx="2004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football</a:t>
            </a:r>
            <a:r>
              <a:rPr lang="en-US" sz="32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554530" y="4897688"/>
            <a:ext cx="9082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sport in which you kick a ball with your foot</a:t>
            </a:r>
          </a:p>
        </p:txBody>
      </p:sp>
      <p:pic>
        <p:nvPicPr>
          <p:cNvPr id="6146" name="Picture 2" descr="Free illustrations of Drawing">
            <a:extLst>
              <a:ext uri="{FF2B5EF4-FFF2-40B4-BE49-F238E27FC236}">
                <a16:creationId xmlns:a16="http://schemas.microsoft.com/office/drawing/2014/main" id="{C76F4886-1886-4258-89CE-B627A3D67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59188"/>
            <a:ext cx="26955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998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093700" y="1084242"/>
            <a:ext cx="2004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baseball</a:t>
            </a:r>
            <a:r>
              <a:rPr lang="en-US" sz="32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049782" y="5188983"/>
            <a:ext cx="842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sport in which you hit the ball with a bat</a:t>
            </a:r>
          </a:p>
        </p:txBody>
      </p:sp>
      <p:pic>
        <p:nvPicPr>
          <p:cNvPr id="8194" name="Picture 2" descr="Free vector graphics of Baseball">
            <a:extLst>
              <a:ext uri="{FF2B5EF4-FFF2-40B4-BE49-F238E27FC236}">
                <a16:creationId xmlns:a16="http://schemas.microsoft.com/office/drawing/2014/main" id="{028AF939-5913-4EEA-BE3F-9C3359C1E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5" y="1809750"/>
            <a:ext cx="56483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919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076019" y="1163419"/>
            <a:ext cx="2703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swimming</a:t>
            </a:r>
            <a:r>
              <a:rPr lang="en-US" sz="3600" dirty="0">
                <a:latin typeface="Arial" panose="020B0604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3245701" y="5179079"/>
            <a:ext cx="5700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sport that you do in water</a:t>
            </a:r>
          </a:p>
        </p:txBody>
      </p:sp>
      <p:pic>
        <p:nvPicPr>
          <p:cNvPr id="7170" name="Picture 2" descr="Free vector graphics of Swimmer">
            <a:extLst>
              <a:ext uri="{FF2B5EF4-FFF2-40B4-BE49-F238E27FC236}">
                <a16:creationId xmlns:a16="http://schemas.microsoft.com/office/drawing/2014/main" id="{3EE75F75-AC94-41A3-B4EA-A5F114D39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2" y="1809750"/>
            <a:ext cx="53244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115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475061" y="1060115"/>
            <a:ext cx="444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sweep the floor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3005389" y="5049078"/>
            <a:ext cx="63690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clean the floor with a broom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B69777-E177-4776-81A6-8392B7407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174" y="2067339"/>
            <a:ext cx="4444056" cy="29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3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475061" y="1060115"/>
            <a:ext cx="444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make the bed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3732004" y="5034900"/>
            <a:ext cx="4597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make your bed tidy</a:t>
            </a:r>
            <a:endParaRPr lang="en-US" sz="3200" b="1" dirty="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967AC4-7D18-4A64-B012-E26ABA7BC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004" y="1902034"/>
            <a:ext cx="4337635" cy="28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02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850497" y="1126317"/>
            <a:ext cx="3436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do the dishes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318420" y="4922854"/>
            <a:ext cx="10155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clean the plates and cups with water and soap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0641E-0077-4517-8E62-81A521A78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983" y="1730180"/>
            <a:ext cx="4444056" cy="292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4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A869-B300-864C-AB6B-76434AF9D16E}"/>
              </a:ext>
            </a:extLst>
          </p:cNvPr>
          <p:cNvSpPr txBox="1"/>
          <p:nvPr/>
        </p:nvSpPr>
        <p:spPr>
          <a:xfrm>
            <a:off x="4567376" y="1676400"/>
            <a:ext cx="2961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200" dirty="0">
                <a:latin typeface="Century Gothic" panose="020B0502020202020204" pitchFamily="34" charset="0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0D8B6-BCDF-4945-AE0B-8126142A5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00153"/>
              </p:ext>
            </p:extLst>
          </p:nvPr>
        </p:nvGraphicFramePr>
        <p:xfrm>
          <a:off x="2032000" y="2393808"/>
          <a:ext cx="8128000" cy="3383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3010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534990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G.13.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Present time: present simple (including the verb ‘to be’)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G.14.2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Past time: past simple (including the verb ‘to be’)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8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Adverbs (frequency)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G.15.1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time: simple future (will and shall)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18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4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6AE27E-13E7-8C48-90AE-8561FFD80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10913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endParaRPr lang="en-US" sz="1800" u="none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  <p:pic>
        <p:nvPicPr>
          <p:cNvPr id="4" name="table">
            <a:extLst>
              <a:ext uri="{FF2B5EF4-FFF2-40B4-BE49-F238E27FC236}">
                <a16:creationId xmlns:a16="http://schemas.microsoft.com/office/drawing/2014/main" id="{5967C07F-7BC4-4AFC-B393-0CD789F2E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20" y="1553049"/>
            <a:ext cx="10168759" cy="40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97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07C8909-1FFC-9742-803A-52C63A351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66219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home last night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school yesterday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saw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camel in the desert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Past time: past simple (including the verb ‘to be’)</a:t>
                      </a:r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it to talk about actions that happened in the past. </a:t>
                      </a:r>
                      <a:r>
                        <a:rPr lang="en-AE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played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our cousins. </a:t>
                      </a:r>
                    </a:p>
                    <a:p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wasn’t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school yesterday.</a:t>
                      </a:r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didn’t do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homework. </a:t>
                      </a:r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94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BC0E69-2A9C-3F47-BB6F-912A18CE6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12819"/>
              </p:ext>
            </p:extLst>
          </p:nvPr>
        </p:nvGraphicFramePr>
        <p:xfrm>
          <a:off x="1011620" y="1553049"/>
          <a:ext cx="10168759" cy="419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My brother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never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eats chocolate ice-cream. 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Fatima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always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helps her mother after school.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usually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have pancakes for breakfast.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Adverbs (frequency)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They are used to </a:t>
                      </a:r>
                      <a:r>
                        <a:rPr lang="en-US" sz="1800" dirty="0">
                          <a:latin typeface="Helvetica" pitchFamily="2" charset="0"/>
                        </a:rPr>
                        <a:t>describe how often people repeat certain actions. 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u="none" dirty="0">
                          <a:latin typeface="Helvetica" pitchFamily="2" charset="0"/>
                        </a:rPr>
                        <a:t>Ali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usually</a:t>
                      </a:r>
                      <a:r>
                        <a:rPr lang="en-US" sz="1800" u="none" dirty="0">
                          <a:latin typeface="Helvetica" pitchFamily="2" charset="0"/>
                        </a:rPr>
                        <a:t> plays tennis, but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sometimes</a:t>
                      </a:r>
                      <a:r>
                        <a:rPr lang="en-US" sz="1800" u="none" dirty="0">
                          <a:latin typeface="Helvetica" pitchFamily="2" charset="0"/>
                        </a:rPr>
                        <a:t> he plays football, too.  </a:t>
                      </a:r>
                    </a:p>
                    <a:p>
                      <a:r>
                        <a:rPr lang="en-US" sz="1800" u="none" dirty="0">
                          <a:latin typeface="Helvetica" pitchFamily="2" charset="0"/>
                        </a:rPr>
                        <a:t>I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often</a:t>
                      </a:r>
                      <a:r>
                        <a:rPr lang="en-US" sz="1800" u="none" dirty="0">
                          <a:latin typeface="Helvetica" pitchFamily="2" charset="0"/>
                        </a:rPr>
                        <a:t> go to a café with my sister.  </a:t>
                      </a:r>
                    </a:p>
                    <a:p>
                      <a:r>
                        <a:rPr lang="en-US" sz="1800" u="none" dirty="0">
                          <a:latin typeface="Helvetica" pitchFamily="2" charset="0"/>
                        </a:rPr>
                        <a:t>My brothers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sometimes</a:t>
                      </a:r>
                      <a:r>
                        <a:rPr lang="en-US" sz="1800" u="none" dirty="0">
                          <a:latin typeface="Helvetica" pitchFamily="2" charset="0"/>
                        </a:rPr>
                        <a:t> watch TV in the evening. </a:t>
                      </a:r>
                    </a:p>
                    <a:p>
                      <a:endParaRPr lang="en-AE" sz="1800" u="none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12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8537F4-EC12-2B03-B701-F5614613F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635074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will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play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football tomorrow.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shall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go shopping next week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The park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will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open at 9 o’clock.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Future time; simple future (will and shall)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It is used to describe intentions and events that happen in the future.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Alia </a:t>
                      </a:r>
                      <a:r>
                        <a:rPr lang="en-AE" sz="1800" u="sng" dirty="0">
                          <a:latin typeface="Helvetica" pitchFamily="2" charset="0"/>
                        </a:rPr>
                        <a:t>will</a:t>
                      </a:r>
                      <a:r>
                        <a:rPr lang="en-AE" sz="1800" u="none" dirty="0">
                          <a:latin typeface="Helvetica" pitchFamily="2" charset="0"/>
                        </a:rPr>
                        <a:t> visit her </a:t>
                      </a:r>
                      <a:r>
                        <a:rPr lang="en-AE" sz="1800" dirty="0">
                          <a:latin typeface="Helvetica" pitchFamily="2" charset="0"/>
                        </a:rPr>
                        <a:t>aunts and cousins this afternoon.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We </a:t>
                      </a:r>
                      <a:r>
                        <a:rPr lang="en-AE" sz="1800" u="sng" dirty="0">
                          <a:latin typeface="Helvetica" pitchFamily="2" charset="0"/>
                        </a:rPr>
                        <a:t>shall</a:t>
                      </a:r>
                      <a:r>
                        <a:rPr lang="en-AE" sz="1800" u="none" dirty="0">
                          <a:latin typeface="Helvetica" pitchFamily="2" charset="0"/>
                        </a:rPr>
                        <a:t> buy</a:t>
                      </a:r>
                      <a:r>
                        <a:rPr lang="en-AE" sz="1800" dirty="0">
                          <a:latin typeface="Helvetica" pitchFamily="2" charset="0"/>
                        </a:rPr>
                        <a:t> ice cream for the party.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I </a:t>
                      </a:r>
                      <a:r>
                        <a:rPr lang="en-AE" sz="1800" u="sng" dirty="0">
                          <a:latin typeface="Helvetica" pitchFamily="2" charset="0"/>
                        </a:rPr>
                        <a:t>will</a:t>
                      </a:r>
                      <a:r>
                        <a:rPr lang="en-AE" sz="1800" u="none" dirty="0">
                          <a:latin typeface="Helvetica" pitchFamily="2" charset="0"/>
                        </a:rPr>
                        <a:t> be</a:t>
                      </a:r>
                      <a:r>
                        <a:rPr lang="en-AE" sz="1800" dirty="0">
                          <a:latin typeface="Helvetica" pitchFamily="2" charset="0"/>
                        </a:rPr>
                        <a:t> happy when I finish my exam.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405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1140416" y="1394946"/>
            <a:ext cx="10004662" cy="987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</a:p>
          <a:p>
            <a:pPr>
              <a:lnSpc>
                <a:spcPct val="150000"/>
              </a:lnSpc>
            </a:pPr>
            <a:r>
              <a:rPr lang="en-AE" sz="2000" b="1" dirty="0">
                <a:latin typeface="Century Gothic" panose="020B0502020202020204" pitchFamily="34" charset="0"/>
              </a:rPr>
              <a:t>Read </a:t>
            </a:r>
            <a:r>
              <a:rPr lang="en-AE" sz="2000" dirty="0">
                <a:latin typeface="Century Gothic" panose="020B0502020202020204" pitchFamily="34" charset="0"/>
              </a:rPr>
              <a:t>the texts and</a:t>
            </a:r>
            <a:r>
              <a:rPr lang="en-AE" sz="2000" b="1" dirty="0">
                <a:latin typeface="Century Gothic" panose="020B0502020202020204" pitchFamily="34" charset="0"/>
              </a:rPr>
              <a:t> choose </a:t>
            </a:r>
            <a:r>
              <a:rPr lang="en-AE" sz="2000" dirty="0">
                <a:latin typeface="Century Gothic" panose="020B0502020202020204" pitchFamily="34" charset="0"/>
              </a:rPr>
              <a:t>the correct answer</a:t>
            </a:r>
            <a:r>
              <a:rPr lang="en-AE" sz="2000" b="1" dirty="0">
                <a:latin typeface="Century Gothic" panose="020B0502020202020204" pitchFamily="34" charset="0"/>
              </a:rPr>
              <a:t> A, B or C. </a:t>
            </a:r>
            <a:r>
              <a:rPr lang="en-AE" sz="2000" dirty="0">
                <a:latin typeface="Century Gothic" panose="020B0502020202020204" pitchFamily="34" charset="0"/>
              </a:rPr>
              <a:t>There is one example.</a:t>
            </a:r>
            <a:r>
              <a:rPr lang="en-AE" sz="2000" b="1" dirty="0">
                <a:latin typeface="Century Gothic" panose="020B0502020202020204" pitchFamily="34" charset="0"/>
              </a:rPr>
              <a:t> </a:t>
            </a:r>
            <a:endParaRPr lang="en-AE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2579599"/>
            <a:ext cx="10204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Century Gothic" panose="020B0502020202020204" pitchFamily="34" charset="0"/>
              </a:rPr>
              <a:t>Aisha wakes up at 6 AM every day. She eats breakfast at 7 AM and goes to school at 8 AM. </a:t>
            </a:r>
            <a:endParaRPr lang="en-AE" sz="28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993913" y="3730653"/>
            <a:ext cx="10204174" cy="2238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What time does Aisha eat breakfast?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at 6 AM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at 7 AM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at 8 AM</a:t>
            </a:r>
            <a:endParaRPr lang="en-AE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6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1761226"/>
            <a:ext cx="10310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Century Gothic" panose="020B0502020202020204" pitchFamily="34" charset="0"/>
              </a:rPr>
              <a:t>In the morning, Aisha gets dressed and eats pancakes for breakfast. She doesn’t like bread or eggs. </a:t>
            </a:r>
            <a:endParaRPr lang="en-AE" sz="28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993913" y="3063063"/>
            <a:ext cx="10204174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 2. Aisha eats ________ for breakfast.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eggs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bread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pancakes</a:t>
            </a:r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17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404CF-6942-19F8-5D24-BE2255EF65C4}"/>
              </a:ext>
            </a:extLst>
          </p:cNvPr>
          <p:cNvSpPr txBox="1"/>
          <p:nvPr/>
        </p:nvSpPr>
        <p:spPr>
          <a:xfrm>
            <a:off x="1031953" y="995127"/>
            <a:ext cx="10128094" cy="1233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E" sz="3200" dirty="0">
                <a:latin typeface="Century Gothic" panose="020B0502020202020204" pitchFamily="34" charset="0"/>
                <a:cs typeface="Arial" panose="020B0604020202020204" pitchFamily="34" charset="0"/>
              </a:rPr>
              <a:t>Sample Matching Questions</a:t>
            </a:r>
          </a:p>
          <a:p>
            <a:pPr>
              <a:lnSpc>
                <a:spcPct val="150000"/>
              </a:lnSpc>
            </a:pPr>
            <a:r>
              <a:rPr lang="en-AE" sz="2000" b="1" dirty="0">
                <a:latin typeface="Century Gothic" panose="020B0502020202020204" pitchFamily="34" charset="0"/>
              </a:rPr>
              <a:t>Read </a:t>
            </a:r>
            <a:r>
              <a:rPr lang="en-AE" sz="2000" dirty="0">
                <a:latin typeface="Century Gothic" panose="020B0502020202020204" pitchFamily="34" charset="0"/>
              </a:rPr>
              <a:t>the</a:t>
            </a:r>
            <a:r>
              <a:rPr lang="en-AE" sz="2000" b="1" dirty="0"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latin typeface="Century Gothic" panose="020B0502020202020204" pitchFamily="34" charset="0"/>
              </a:rPr>
              <a:t>titles</a:t>
            </a:r>
            <a:r>
              <a:rPr lang="en-AE" sz="2000" b="1" dirty="0">
                <a:latin typeface="Century Gothic" panose="020B0502020202020204" pitchFamily="34" charset="0"/>
              </a:rPr>
              <a:t>. </a:t>
            </a:r>
            <a:r>
              <a:rPr lang="en-US" sz="2000" b="1" dirty="0">
                <a:latin typeface="Century Gothic" panose="020B0502020202020204" pitchFamily="34" charset="0"/>
              </a:rPr>
              <a:t>Draw a line to the correct text. Each title can only be used once.</a:t>
            </a:r>
            <a:r>
              <a:rPr lang="en-AE" sz="2000" dirty="0">
                <a:latin typeface="Century Gothic" panose="020B0502020202020204" pitchFamily="34" charset="0"/>
              </a:rPr>
              <a:t> </a:t>
            </a:r>
            <a:endParaRPr lang="en-AE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109A9A-2525-7DB0-3520-452BDB48030D}"/>
              </a:ext>
            </a:extLst>
          </p:cNvPr>
          <p:cNvSpPr txBox="1"/>
          <p:nvPr/>
        </p:nvSpPr>
        <p:spPr>
          <a:xfrm>
            <a:off x="6714642" y="2628398"/>
            <a:ext cx="444540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Aisha lives with her family in Ajman. She has three older brothers and five younger sisters. They like to play together. 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AutoNum type="arabicPeriod" startAt="3"/>
            </a:pPr>
            <a:endParaRPr lang="en-US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Rashid likes playing football very much. He usually plays football with his brothers. He never plays football at school. 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 startAt="3"/>
            </a:pPr>
            <a:endParaRPr lang="en-A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en-A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722F0A-7D35-63A0-6002-474526C6EF41}"/>
              </a:ext>
            </a:extLst>
          </p:cNvPr>
          <p:cNvSpPr txBox="1"/>
          <p:nvPr/>
        </p:nvSpPr>
        <p:spPr>
          <a:xfrm>
            <a:off x="1961321" y="3188270"/>
            <a:ext cx="4134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3. Playing Football</a:t>
            </a:r>
          </a:p>
          <a:p>
            <a:pPr marL="342900" indent="-342900">
              <a:buAutoNum type="alphaUcPeriod"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342900" indent="-342900">
              <a:buAutoNum type="alphaUcPeriod"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342900" indent="-342900">
              <a:buAutoNum type="alphaUcPeriod"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342900" indent="-342900">
              <a:buAutoNum type="alphaUcPeriod"/>
            </a:pP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4. Aisha’s Family</a:t>
            </a:r>
            <a:endParaRPr lang="en-AE" sz="2000" dirty="0">
              <a:latin typeface="Century Gothic" panose="020B0502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2958CA-8EE5-0829-7991-1FB8B63E8F8A}"/>
              </a:ext>
            </a:extLst>
          </p:cNvPr>
          <p:cNvCxnSpPr/>
          <p:nvPr/>
        </p:nvCxnSpPr>
        <p:spPr>
          <a:xfrm>
            <a:off x="4275786" y="3429000"/>
            <a:ext cx="2438856" cy="14134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A72E08-643B-24B1-8480-2EF1DD1FC030}"/>
              </a:ext>
            </a:extLst>
          </p:cNvPr>
          <p:cNvCxnSpPr>
            <a:cxnSpLocks/>
          </p:cNvCxnSpPr>
          <p:nvPr/>
        </p:nvCxnSpPr>
        <p:spPr>
          <a:xfrm flipV="1">
            <a:off x="4028660" y="3188270"/>
            <a:ext cx="2685982" cy="16541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31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8FBD8-DF46-6B44-938D-85FF8F7650E8}"/>
              </a:ext>
            </a:extLst>
          </p:cNvPr>
          <p:cNvSpPr txBox="1"/>
          <p:nvPr/>
        </p:nvSpPr>
        <p:spPr>
          <a:xfrm>
            <a:off x="1379804" y="1139928"/>
            <a:ext cx="9432390" cy="1233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E" sz="3200" dirty="0">
                <a:latin typeface="Century Gothic" panose="020B0502020202020204" pitchFamily="34" charset="0"/>
                <a:cs typeface="Arial" panose="020B0604020202020204" pitchFamily="34" charset="0"/>
              </a:rPr>
              <a:t>Sample MAZE</a:t>
            </a:r>
          </a:p>
          <a:p>
            <a:pPr>
              <a:lnSpc>
                <a:spcPct val="150000"/>
              </a:lnSpc>
            </a:pPr>
            <a:r>
              <a:rPr lang="en-AE" sz="2000" b="1" dirty="0">
                <a:latin typeface="Century Gothic" panose="020B0502020202020204" pitchFamily="34" charset="0"/>
              </a:rPr>
              <a:t>Read </a:t>
            </a:r>
            <a:r>
              <a:rPr lang="en-AE" sz="2000" dirty="0">
                <a:latin typeface="Century Gothic" panose="020B0502020202020204" pitchFamily="34" charset="0"/>
              </a:rPr>
              <a:t>the</a:t>
            </a:r>
            <a:r>
              <a:rPr lang="en-AE" sz="2000" b="1" dirty="0">
                <a:latin typeface="Century Gothic" panose="020B0502020202020204" pitchFamily="34" charset="0"/>
              </a:rPr>
              <a:t> text </a:t>
            </a:r>
            <a:r>
              <a:rPr lang="en-AE" sz="2000" dirty="0">
                <a:latin typeface="Century Gothic" panose="020B0502020202020204" pitchFamily="34" charset="0"/>
              </a:rPr>
              <a:t>and </a:t>
            </a:r>
            <a:r>
              <a:rPr lang="en-AE" sz="2000" b="1" dirty="0">
                <a:latin typeface="Century Gothic" panose="020B0502020202020204" pitchFamily="34" charset="0"/>
              </a:rPr>
              <a:t>choose </a:t>
            </a:r>
            <a:r>
              <a:rPr lang="en-AE" sz="2000" dirty="0">
                <a:latin typeface="Century Gothic" panose="020B0502020202020204" pitchFamily="34" charset="0"/>
              </a:rPr>
              <a:t>the </a:t>
            </a:r>
            <a:r>
              <a:rPr lang="en-AE" sz="2000" b="1" dirty="0">
                <a:latin typeface="Century Gothic" panose="020B0502020202020204" pitchFamily="34" charset="0"/>
              </a:rPr>
              <a:t>correct word(s)</a:t>
            </a:r>
            <a:r>
              <a:rPr lang="en-AE" sz="2000" dirty="0">
                <a:latin typeface="Century Gothic" panose="020B0502020202020204" pitchFamily="34" charset="0"/>
              </a:rPr>
              <a:t> to</a:t>
            </a:r>
            <a:r>
              <a:rPr lang="en-AE" sz="2000" b="1" dirty="0">
                <a:latin typeface="Century Gothic" panose="020B0502020202020204" pitchFamily="34" charset="0"/>
              </a:rPr>
              <a:t> complete </a:t>
            </a:r>
            <a:r>
              <a:rPr lang="en-AE" sz="2000" dirty="0">
                <a:latin typeface="Century Gothic" panose="020B0502020202020204" pitchFamily="34" charset="0"/>
              </a:rPr>
              <a:t>the sentences. </a:t>
            </a:r>
            <a:endParaRPr lang="en-AE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2093-969E-17E9-5F13-801467CDFBE8}"/>
              </a:ext>
            </a:extLst>
          </p:cNvPr>
          <p:cNvSpPr txBox="1"/>
          <p:nvPr/>
        </p:nvSpPr>
        <p:spPr>
          <a:xfrm>
            <a:off x="777334" y="2652165"/>
            <a:ext cx="10637331" cy="2191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My sister’s name is Alia. She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5. (am / is / are) </a:t>
            </a: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ten years old. She likes to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6. (play / go / do)</a:t>
            </a: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swimming. She is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7. (angry / sad / friendly)</a:t>
            </a: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so she has many friends. </a:t>
            </a:r>
            <a:endParaRPr lang="en-AE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61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8FBD8-DF46-6B44-938D-85FF8F7650E8}"/>
              </a:ext>
            </a:extLst>
          </p:cNvPr>
          <p:cNvSpPr txBox="1"/>
          <p:nvPr/>
        </p:nvSpPr>
        <p:spPr>
          <a:xfrm>
            <a:off x="3650596" y="1350197"/>
            <a:ext cx="4700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Sample MAZE: answers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2093-969E-17E9-5F13-801467CDFBE8}"/>
              </a:ext>
            </a:extLst>
          </p:cNvPr>
          <p:cNvSpPr txBox="1"/>
          <p:nvPr/>
        </p:nvSpPr>
        <p:spPr>
          <a:xfrm>
            <a:off x="777334" y="2554494"/>
            <a:ext cx="10637331" cy="295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My sister’s name is Alia. She </a:t>
            </a:r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5. (am / is / are) </a:t>
            </a:r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ten years old. She </a:t>
            </a:r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6. (wakes / catches / goes)</a:t>
            </a:r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 up early every day. She is </a:t>
            </a:r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7. (angry / sad / friendly)</a:t>
            </a:r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Century Gothic" panose="020B0502020202020204" pitchFamily="34" charset="0"/>
                <a:cs typeface="Arial" panose="020B0604020202020204" pitchFamily="34" charset="0"/>
              </a:rPr>
              <a:t>so she has many friends. </a:t>
            </a:r>
            <a:endParaRPr lang="en-AE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9B744B-3C55-4E5C-ADA9-0BCA1E3770F6}"/>
              </a:ext>
            </a:extLst>
          </p:cNvPr>
          <p:cNvCxnSpPr/>
          <p:nvPr/>
        </p:nvCxnSpPr>
        <p:spPr>
          <a:xfrm>
            <a:off x="8627164" y="3243469"/>
            <a:ext cx="62285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17AF25-E897-41F9-B541-AC090FDD195D}"/>
              </a:ext>
            </a:extLst>
          </p:cNvPr>
          <p:cNvCxnSpPr>
            <a:cxnSpLocks/>
          </p:cNvCxnSpPr>
          <p:nvPr/>
        </p:nvCxnSpPr>
        <p:spPr>
          <a:xfrm>
            <a:off x="4465982" y="4052300"/>
            <a:ext cx="141798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18F36B-C738-4417-A04C-04017FC7AA77}"/>
              </a:ext>
            </a:extLst>
          </p:cNvPr>
          <p:cNvCxnSpPr>
            <a:cxnSpLocks/>
          </p:cNvCxnSpPr>
          <p:nvPr/>
        </p:nvCxnSpPr>
        <p:spPr>
          <a:xfrm>
            <a:off x="8083826" y="4801048"/>
            <a:ext cx="15902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1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33</Slides>
  <Notes>2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Utilisateur inconnu</cp:lastModifiedBy>
  <cp:revision>1</cp:revision>
  <dcterms:modified xsi:type="dcterms:W3CDTF">2022-05-28T16:50:20Z</dcterms:modified>
</cp:coreProperties>
</file>